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38" r:id="rId2"/>
    <p:sldMasterId id="2147483853" r:id="rId3"/>
    <p:sldMasterId id="2147483896" r:id="rId4"/>
    <p:sldMasterId id="2147483934" r:id="rId5"/>
    <p:sldMasterId id="2147483962" r:id="rId6"/>
  </p:sldMasterIdLst>
  <p:notesMasterIdLst>
    <p:notesMasterId r:id="rId24"/>
  </p:notesMasterIdLst>
  <p:sldIdLst>
    <p:sldId id="309" r:id="rId7"/>
    <p:sldId id="348" r:id="rId8"/>
    <p:sldId id="413" r:id="rId9"/>
    <p:sldId id="416" r:id="rId10"/>
    <p:sldId id="421" r:id="rId11"/>
    <p:sldId id="417" r:id="rId12"/>
    <p:sldId id="418" r:id="rId13"/>
    <p:sldId id="414" r:id="rId14"/>
    <p:sldId id="313" r:id="rId15"/>
    <p:sldId id="411" r:id="rId16"/>
    <p:sldId id="412" r:id="rId17"/>
    <p:sldId id="406" r:id="rId18"/>
    <p:sldId id="419" r:id="rId19"/>
    <p:sldId id="384" r:id="rId20"/>
    <p:sldId id="343" r:id="rId21"/>
    <p:sldId id="408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rthbristol.local\Directorate\CoreClinDir\Genetics\cyto_all\30%20100k%20genomes\Cancer\Activity\Final%20activity_Mar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638739473154623E-2"/>
          <c:y val="0.12974704443281176"/>
          <c:w val="0.88228735687071724"/>
          <c:h val="0.59809093619587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Number of Cancer patients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Sheet1!$B$16:$M$16</c:f>
              <c:strCache>
                <c:ptCount val="12"/>
                <c:pt idx="0">
                  <c:v>Adult glioma</c:v>
                </c:pt>
                <c:pt idx="1">
                  <c:v>Breast</c:v>
                </c:pt>
                <c:pt idx="2">
                  <c:v>Paediatric Oncology*</c:v>
                </c:pt>
                <c:pt idx="3">
                  <c:v>Colorectal</c:v>
                </c:pt>
                <c:pt idx="4">
                  <c:v>Endometrial carcinoma</c:v>
                </c:pt>
                <c:pt idx="5">
                  <c:v>Paediatric HaemOnc*</c:v>
                </c:pt>
                <c:pt idx="6">
                  <c:v>Haem Onc*</c:v>
                </c:pt>
                <c:pt idx="7">
                  <c:v>Malignant melanoma</c:v>
                </c:pt>
                <c:pt idx="8">
                  <c:v>Oral/oro -pharyngeal</c:v>
                </c:pt>
                <c:pt idx="9">
                  <c:v>Ovarian</c:v>
                </c:pt>
                <c:pt idx="10">
                  <c:v>Renal</c:v>
                </c:pt>
                <c:pt idx="11">
                  <c:v>Sarcoma*</c:v>
                </c:pt>
              </c:strCache>
            </c:strRef>
          </c:cat>
          <c:val>
            <c:numRef>
              <c:f>Sheet1!$B$17:$M$17</c:f>
              <c:numCache>
                <c:formatCode>General</c:formatCode>
                <c:ptCount val="12"/>
                <c:pt idx="0">
                  <c:v>8</c:v>
                </c:pt>
                <c:pt idx="1">
                  <c:v>250</c:v>
                </c:pt>
                <c:pt idx="2">
                  <c:v>9</c:v>
                </c:pt>
                <c:pt idx="3">
                  <c:v>137</c:v>
                </c:pt>
                <c:pt idx="4">
                  <c:v>65</c:v>
                </c:pt>
                <c:pt idx="5">
                  <c:v>7</c:v>
                </c:pt>
                <c:pt idx="6">
                  <c:v>31</c:v>
                </c:pt>
                <c:pt idx="7">
                  <c:v>9</c:v>
                </c:pt>
                <c:pt idx="8">
                  <c:v>6</c:v>
                </c:pt>
                <c:pt idx="9">
                  <c:v>87</c:v>
                </c:pt>
                <c:pt idx="10">
                  <c:v>63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21216"/>
        <c:axId val="138535296"/>
      </c:barChart>
      <c:catAx>
        <c:axId val="13852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535296"/>
        <c:crosses val="autoZero"/>
        <c:auto val="1"/>
        <c:lblAlgn val="ctr"/>
        <c:lblOffset val="100"/>
        <c:noMultiLvlLbl val="0"/>
      </c:catAx>
      <c:valAx>
        <c:axId val="13853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2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00053-B920-4C41-B846-D772CA7FD25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CDFCB317-2EF2-4557-9B2C-033DC9B1DACB}">
      <dgm:prSet phldrT="[Text]"/>
      <dgm:spPr/>
      <dgm:t>
        <a:bodyPr/>
        <a:lstStyle/>
        <a:p>
          <a:r>
            <a:rPr lang="en-GB" dirty="0"/>
            <a:t>Genomic Laboratory Hubs </a:t>
          </a:r>
        </a:p>
      </dgm:t>
    </dgm:pt>
    <dgm:pt modelId="{3140A046-B0E7-4E55-B390-A0FA716B12F9}" type="parTrans" cxnId="{5C75D424-2117-485F-95A5-EEADF1D9FBFB}">
      <dgm:prSet/>
      <dgm:spPr/>
      <dgm:t>
        <a:bodyPr/>
        <a:lstStyle/>
        <a:p>
          <a:endParaRPr lang="en-GB"/>
        </a:p>
      </dgm:t>
    </dgm:pt>
    <dgm:pt modelId="{5D7E5CD1-5865-471D-BD73-A533DC2D679E}" type="sibTrans" cxnId="{5C75D424-2117-485F-95A5-EEADF1D9FBFB}">
      <dgm:prSet/>
      <dgm:spPr/>
      <dgm:t>
        <a:bodyPr/>
        <a:lstStyle/>
        <a:p>
          <a:endParaRPr lang="en-GB"/>
        </a:p>
      </dgm:t>
    </dgm:pt>
    <dgm:pt modelId="{245715C5-22BA-4844-84DC-644D0E564D22}">
      <dgm:prSet phldrT="[Text]"/>
      <dgm:spPr/>
      <dgm:t>
        <a:bodyPr/>
        <a:lstStyle/>
        <a:p>
          <a:r>
            <a:rPr lang="en-GB" dirty="0"/>
            <a:t>Clinical Genetics Services</a:t>
          </a:r>
        </a:p>
      </dgm:t>
    </dgm:pt>
    <dgm:pt modelId="{A0F0994C-07CC-48E1-9FC0-452561DC25A8}" type="parTrans" cxnId="{DAC88C5C-D2F6-4DAC-9882-E066D9058E9B}">
      <dgm:prSet/>
      <dgm:spPr/>
      <dgm:t>
        <a:bodyPr/>
        <a:lstStyle/>
        <a:p>
          <a:endParaRPr lang="en-GB"/>
        </a:p>
      </dgm:t>
    </dgm:pt>
    <dgm:pt modelId="{90DAF220-DC72-4AAE-BBD2-34CE056D66A8}" type="sibTrans" cxnId="{DAC88C5C-D2F6-4DAC-9882-E066D9058E9B}">
      <dgm:prSet/>
      <dgm:spPr/>
      <dgm:t>
        <a:bodyPr/>
        <a:lstStyle/>
        <a:p>
          <a:endParaRPr lang="en-GB"/>
        </a:p>
      </dgm:t>
    </dgm:pt>
    <dgm:pt modelId="{3A52F01E-85D5-41AD-B540-70C71000BAB0}">
      <dgm:prSet phldrT="[Text]"/>
      <dgm:spPr/>
      <dgm:t>
        <a:bodyPr/>
        <a:lstStyle/>
        <a:p>
          <a:r>
            <a:rPr lang="en-GB" dirty="0"/>
            <a:t>Genomic Medicine Centres</a:t>
          </a:r>
        </a:p>
      </dgm:t>
    </dgm:pt>
    <dgm:pt modelId="{A8526664-87D8-4506-B805-5871B2978E2C}" type="parTrans" cxnId="{882F5BEE-8625-4E73-830D-8452B3D4E971}">
      <dgm:prSet/>
      <dgm:spPr/>
      <dgm:t>
        <a:bodyPr/>
        <a:lstStyle/>
        <a:p>
          <a:endParaRPr lang="en-GB"/>
        </a:p>
      </dgm:t>
    </dgm:pt>
    <dgm:pt modelId="{750A01C2-9E10-43FB-A76A-82EF5A970A66}" type="sibTrans" cxnId="{882F5BEE-8625-4E73-830D-8452B3D4E971}">
      <dgm:prSet/>
      <dgm:spPr/>
      <dgm:t>
        <a:bodyPr/>
        <a:lstStyle/>
        <a:p>
          <a:endParaRPr lang="en-GB"/>
        </a:p>
      </dgm:t>
    </dgm:pt>
    <dgm:pt modelId="{AF8D8D28-D99F-40B8-AF44-E12FFE12676D}">
      <dgm:prSet phldrT="[Text]"/>
      <dgm:spPr/>
      <dgm:t>
        <a:bodyPr/>
        <a:lstStyle/>
        <a:p>
          <a:r>
            <a:rPr lang="en-GB"/>
            <a:t>Cancer </a:t>
          </a:r>
          <a:r>
            <a:rPr lang="en-GB" dirty="0"/>
            <a:t>Services</a:t>
          </a:r>
        </a:p>
      </dgm:t>
    </dgm:pt>
    <dgm:pt modelId="{434C1FF0-95EF-466B-B0BC-1C97B0FE7674}" type="parTrans" cxnId="{2F70F56D-467D-46CE-B643-1117FBBE94C0}">
      <dgm:prSet/>
      <dgm:spPr/>
      <dgm:t>
        <a:bodyPr/>
        <a:lstStyle/>
        <a:p>
          <a:endParaRPr lang="en-GB"/>
        </a:p>
      </dgm:t>
    </dgm:pt>
    <dgm:pt modelId="{F22CAF12-097F-4DBF-95EA-BFA7FB83FB65}" type="sibTrans" cxnId="{2F70F56D-467D-46CE-B643-1117FBBE94C0}">
      <dgm:prSet/>
      <dgm:spPr/>
      <dgm:t>
        <a:bodyPr/>
        <a:lstStyle/>
        <a:p>
          <a:endParaRPr lang="en-GB"/>
        </a:p>
      </dgm:t>
    </dgm:pt>
    <dgm:pt modelId="{371E9D66-E9F6-4599-A744-9EC07C08F2BE}" type="pres">
      <dgm:prSet presAssocID="{CA500053-B920-4C41-B846-D772CA7FD25F}" presName="compositeShape" presStyleCnt="0">
        <dgm:presLayoutVars>
          <dgm:chMax val="7"/>
          <dgm:dir/>
          <dgm:resizeHandles val="exact"/>
        </dgm:presLayoutVars>
      </dgm:prSet>
      <dgm:spPr/>
    </dgm:pt>
    <dgm:pt modelId="{ED1FF812-98ED-489C-94EE-424FBD3E13B6}" type="pres">
      <dgm:prSet presAssocID="{CDFCB317-2EF2-4557-9B2C-033DC9B1DACB}" presName="circ1" presStyleLbl="vennNode1" presStyleIdx="0" presStyleCnt="4"/>
      <dgm:spPr/>
      <dgm:t>
        <a:bodyPr/>
        <a:lstStyle/>
        <a:p>
          <a:endParaRPr lang="en-GB"/>
        </a:p>
      </dgm:t>
    </dgm:pt>
    <dgm:pt modelId="{0BB9EC56-D1C2-4004-884D-8B5829B0BAEA}" type="pres">
      <dgm:prSet presAssocID="{CDFCB317-2EF2-4557-9B2C-033DC9B1DA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CFD95-32F6-470C-AF30-24E875314489}" type="pres">
      <dgm:prSet presAssocID="{245715C5-22BA-4844-84DC-644D0E564D22}" presName="circ2" presStyleLbl="vennNode1" presStyleIdx="1" presStyleCnt="4"/>
      <dgm:spPr/>
      <dgm:t>
        <a:bodyPr/>
        <a:lstStyle/>
        <a:p>
          <a:endParaRPr lang="en-GB"/>
        </a:p>
      </dgm:t>
    </dgm:pt>
    <dgm:pt modelId="{20474D7A-B1A9-4E08-B4B8-4CE74C16AB37}" type="pres">
      <dgm:prSet presAssocID="{245715C5-22BA-4844-84DC-644D0E564D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52B21-B85D-4652-B9DC-5041FAB2E370}" type="pres">
      <dgm:prSet presAssocID="{3A52F01E-85D5-41AD-B540-70C71000BAB0}" presName="circ3" presStyleLbl="vennNode1" presStyleIdx="2" presStyleCnt="4"/>
      <dgm:spPr/>
      <dgm:t>
        <a:bodyPr/>
        <a:lstStyle/>
        <a:p>
          <a:endParaRPr lang="en-GB"/>
        </a:p>
      </dgm:t>
    </dgm:pt>
    <dgm:pt modelId="{3B53563B-093F-45E4-9F0A-A3668F485D69}" type="pres">
      <dgm:prSet presAssocID="{3A52F01E-85D5-41AD-B540-70C71000BA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226E65-2F46-4632-83FE-8D9C55C187A3}" type="pres">
      <dgm:prSet presAssocID="{AF8D8D28-D99F-40B8-AF44-E12FFE12676D}" presName="circ4" presStyleLbl="vennNode1" presStyleIdx="3" presStyleCnt="4"/>
      <dgm:spPr/>
      <dgm:t>
        <a:bodyPr/>
        <a:lstStyle/>
        <a:p>
          <a:endParaRPr lang="en-GB"/>
        </a:p>
      </dgm:t>
    </dgm:pt>
    <dgm:pt modelId="{AE13BC88-D0A7-4A47-87D9-37C9B449B782}" type="pres">
      <dgm:prSet presAssocID="{AF8D8D28-D99F-40B8-AF44-E12FFE12676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75D424-2117-485F-95A5-EEADF1D9FBFB}" srcId="{CA500053-B920-4C41-B846-D772CA7FD25F}" destId="{CDFCB317-2EF2-4557-9B2C-033DC9B1DACB}" srcOrd="0" destOrd="0" parTransId="{3140A046-B0E7-4E55-B390-A0FA716B12F9}" sibTransId="{5D7E5CD1-5865-471D-BD73-A533DC2D679E}"/>
    <dgm:cxn modelId="{32001F71-D7A1-4F76-9625-4B7368707980}" type="presOf" srcId="{3A52F01E-85D5-41AD-B540-70C71000BAB0}" destId="{3B53563B-093F-45E4-9F0A-A3668F485D69}" srcOrd="1" destOrd="0" presId="urn:microsoft.com/office/officeart/2005/8/layout/venn1"/>
    <dgm:cxn modelId="{76EAF0DF-8922-4A3A-AE36-FC897D4998DD}" type="presOf" srcId="{3A52F01E-85D5-41AD-B540-70C71000BAB0}" destId="{A3852B21-B85D-4652-B9DC-5041FAB2E370}" srcOrd="0" destOrd="0" presId="urn:microsoft.com/office/officeart/2005/8/layout/venn1"/>
    <dgm:cxn modelId="{E2A6A094-7482-446A-AAF9-E4C6BAB3A2A8}" type="presOf" srcId="{245715C5-22BA-4844-84DC-644D0E564D22}" destId="{20474D7A-B1A9-4E08-B4B8-4CE74C16AB37}" srcOrd="1" destOrd="0" presId="urn:microsoft.com/office/officeart/2005/8/layout/venn1"/>
    <dgm:cxn modelId="{2F70F56D-467D-46CE-B643-1117FBBE94C0}" srcId="{CA500053-B920-4C41-B846-D772CA7FD25F}" destId="{AF8D8D28-D99F-40B8-AF44-E12FFE12676D}" srcOrd="3" destOrd="0" parTransId="{434C1FF0-95EF-466B-B0BC-1C97B0FE7674}" sibTransId="{F22CAF12-097F-4DBF-95EA-BFA7FB83FB65}"/>
    <dgm:cxn modelId="{68BF13D9-671F-4B0D-BB92-DB42619F7FC3}" type="presOf" srcId="{CDFCB317-2EF2-4557-9B2C-033DC9B1DACB}" destId="{ED1FF812-98ED-489C-94EE-424FBD3E13B6}" srcOrd="0" destOrd="0" presId="urn:microsoft.com/office/officeart/2005/8/layout/venn1"/>
    <dgm:cxn modelId="{9EC5E88E-3923-4B91-A9D1-D585C80C8588}" type="presOf" srcId="{AF8D8D28-D99F-40B8-AF44-E12FFE12676D}" destId="{B4226E65-2F46-4632-83FE-8D9C55C187A3}" srcOrd="0" destOrd="0" presId="urn:microsoft.com/office/officeart/2005/8/layout/venn1"/>
    <dgm:cxn modelId="{DAC88C5C-D2F6-4DAC-9882-E066D9058E9B}" srcId="{CA500053-B920-4C41-B846-D772CA7FD25F}" destId="{245715C5-22BA-4844-84DC-644D0E564D22}" srcOrd="1" destOrd="0" parTransId="{A0F0994C-07CC-48E1-9FC0-452561DC25A8}" sibTransId="{90DAF220-DC72-4AAE-BBD2-34CE056D66A8}"/>
    <dgm:cxn modelId="{4052FBB5-DD7E-40DE-B965-F34496BD50AA}" type="presOf" srcId="{AF8D8D28-D99F-40B8-AF44-E12FFE12676D}" destId="{AE13BC88-D0A7-4A47-87D9-37C9B449B782}" srcOrd="1" destOrd="0" presId="urn:microsoft.com/office/officeart/2005/8/layout/venn1"/>
    <dgm:cxn modelId="{882F5BEE-8625-4E73-830D-8452B3D4E971}" srcId="{CA500053-B920-4C41-B846-D772CA7FD25F}" destId="{3A52F01E-85D5-41AD-B540-70C71000BAB0}" srcOrd="2" destOrd="0" parTransId="{A8526664-87D8-4506-B805-5871B2978E2C}" sibTransId="{750A01C2-9E10-43FB-A76A-82EF5A970A66}"/>
    <dgm:cxn modelId="{9C5329E2-FEFC-40E8-9F96-361DCA17B7D6}" type="presOf" srcId="{245715C5-22BA-4844-84DC-644D0E564D22}" destId="{30BCFD95-32F6-470C-AF30-24E875314489}" srcOrd="0" destOrd="0" presId="urn:microsoft.com/office/officeart/2005/8/layout/venn1"/>
    <dgm:cxn modelId="{554DD8CF-799B-4FB4-B14B-B50CD227BF2B}" type="presOf" srcId="{CA500053-B920-4C41-B846-D772CA7FD25F}" destId="{371E9D66-E9F6-4599-A744-9EC07C08F2BE}" srcOrd="0" destOrd="0" presId="urn:microsoft.com/office/officeart/2005/8/layout/venn1"/>
    <dgm:cxn modelId="{8D8277B1-D027-4268-A401-D13326683035}" type="presOf" srcId="{CDFCB317-2EF2-4557-9B2C-033DC9B1DACB}" destId="{0BB9EC56-D1C2-4004-884D-8B5829B0BAEA}" srcOrd="1" destOrd="0" presId="urn:microsoft.com/office/officeart/2005/8/layout/venn1"/>
    <dgm:cxn modelId="{87207008-A98C-4426-81A8-8C8CF9AE363C}" type="presParOf" srcId="{371E9D66-E9F6-4599-A744-9EC07C08F2BE}" destId="{ED1FF812-98ED-489C-94EE-424FBD3E13B6}" srcOrd="0" destOrd="0" presId="urn:microsoft.com/office/officeart/2005/8/layout/venn1"/>
    <dgm:cxn modelId="{E95A8819-74CD-4C80-8EE7-03CC6C76E0C5}" type="presParOf" srcId="{371E9D66-E9F6-4599-A744-9EC07C08F2BE}" destId="{0BB9EC56-D1C2-4004-884D-8B5829B0BAEA}" srcOrd="1" destOrd="0" presId="urn:microsoft.com/office/officeart/2005/8/layout/venn1"/>
    <dgm:cxn modelId="{34192334-5F49-4E48-8F19-7B62013DE64F}" type="presParOf" srcId="{371E9D66-E9F6-4599-A744-9EC07C08F2BE}" destId="{30BCFD95-32F6-470C-AF30-24E875314489}" srcOrd="2" destOrd="0" presId="urn:microsoft.com/office/officeart/2005/8/layout/venn1"/>
    <dgm:cxn modelId="{4677EA33-20C0-4708-84F7-60CDA4665F53}" type="presParOf" srcId="{371E9D66-E9F6-4599-A744-9EC07C08F2BE}" destId="{20474D7A-B1A9-4E08-B4B8-4CE74C16AB37}" srcOrd="3" destOrd="0" presId="urn:microsoft.com/office/officeart/2005/8/layout/venn1"/>
    <dgm:cxn modelId="{EB4E717C-440E-471D-AC5D-93C2F0CB575F}" type="presParOf" srcId="{371E9D66-E9F6-4599-A744-9EC07C08F2BE}" destId="{A3852B21-B85D-4652-B9DC-5041FAB2E370}" srcOrd="4" destOrd="0" presId="urn:microsoft.com/office/officeart/2005/8/layout/venn1"/>
    <dgm:cxn modelId="{F90EE256-F1F0-45B3-8BE3-FE69592555ED}" type="presParOf" srcId="{371E9D66-E9F6-4599-A744-9EC07C08F2BE}" destId="{3B53563B-093F-45E4-9F0A-A3668F485D69}" srcOrd="5" destOrd="0" presId="urn:microsoft.com/office/officeart/2005/8/layout/venn1"/>
    <dgm:cxn modelId="{5843EBAC-0BCC-4C6D-82E9-FB519F67B2FA}" type="presParOf" srcId="{371E9D66-E9F6-4599-A744-9EC07C08F2BE}" destId="{B4226E65-2F46-4632-83FE-8D9C55C187A3}" srcOrd="6" destOrd="0" presId="urn:microsoft.com/office/officeart/2005/8/layout/venn1"/>
    <dgm:cxn modelId="{32FC5091-35EE-4B0F-92DB-B2A89C388D99}" type="presParOf" srcId="{371E9D66-E9F6-4599-A744-9EC07C08F2BE}" destId="{AE13BC88-D0A7-4A47-87D9-37C9B449B78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06F1-70B2-451C-9EF9-B5B2C7785E2B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A75E-EBBE-4C35-8778-5D250AA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9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BEF237F-E8D2-479A-92B5-87163BF1DC59}" type="slidenum">
              <a:rPr lang="en-GB" altLang="en-US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32615-68B1-4ED3-B6E8-DD963D0EB4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8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6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396" indent="-28592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686" indent="-2287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160" indent="-2287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634" indent="-2287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109" indent="-228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583" indent="-228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057" indent="-228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532" indent="-228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0D913A-D6B1-4FB2-963B-803119F1D76F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BBD2-E987-4094-89A8-6D3606617F1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4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FDBAFC6-DD57-49D4-8653-0B991E27660B}" type="slidenum">
              <a:rPr lang="en-GB" smtClean="0">
                <a:solidFill>
                  <a:prstClr val="black"/>
                </a:solidFill>
              </a:rPr>
              <a:pPr defTabSz="457200"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BEF237F-E8D2-479A-92B5-87163BF1DC59}" type="slidenum">
              <a:rPr lang="en-GB" altLang="en-US">
                <a:solidFill>
                  <a:srgbClr val="000000"/>
                </a:solidFill>
              </a:rPr>
              <a:pPr eaLnBrk="1" hangingPunct="1">
                <a:defRPr/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BE9BE06-0265-4566-AC05-C7092841F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F08EECB-848B-4BC1-A27E-2056A2DCB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D141372-C0FA-4678-8275-25E6FFA85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0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484317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484317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8227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13" y="38227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3A7C87F-3FF0-4DDD-B4AA-81E949035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1F41EFE-96C0-4FA9-AE71-64B19E5AB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3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9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0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8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7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2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7F39463-C604-4B33-8158-17D0CE6EF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5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27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5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6"/>
            <a:ext cx="8356600" cy="501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5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03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30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7177" y="816881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64930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24/01/2019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17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7E8672B-5F08-4845-B7BE-1E0C34C11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91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03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6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1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39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62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6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5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13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73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50A42AB-92F8-4385-A489-F71958253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28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30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7177" y="816881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64930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496C1E9-2609-4E37-A6E2-96BDF5BD2BC5}" type="datetime4">
              <a:rPr lang="en-GB" smtClean="0">
                <a:solidFill>
                  <a:prstClr val="white"/>
                </a:solidFill>
              </a:rPr>
              <a:pPr/>
              <a:t>05 March 2019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08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48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56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16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4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4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7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88BBF35-AC59-4D1A-8712-57B954623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3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77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1098" r="49599" b="77264"/>
          <a:stretch>
            <a:fillRect/>
          </a:stretch>
        </p:blipFill>
        <p:spPr bwMode="auto">
          <a:xfrm>
            <a:off x="6146800" y="6056313"/>
            <a:ext cx="29972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31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1F41EFE-96C0-4FA9-AE71-64B19E5AB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04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7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50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8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84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08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B48033E-12D4-4C7D-B867-EEC7385DE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70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81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5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95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7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42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6"/>
            <a:ext cx="8356600" cy="501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38130"/>
            <a:ext cx="6953250" cy="620549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73224"/>
            <a:ext cx="8569326" cy="4856127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7177" y="816881"/>
            <a:ext cx="6959813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64930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496C1E9-2609-4E37-A6E2-96BDF5BD2BC5}" type="datetime4">
              <a:rPr lang="en-GB" smtClean="0">
                <a:solidFill>
                  <a:prstClr val="white"/>
                </a:solidFill>
              </a:rPr>
              <a:pPr/>
              <a:t>05 March 2019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8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6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BFA6-CBD3-ED46-B8EF-742E04360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1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B4E8EA5-6FD6-4D9F-A88A-354318CBE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86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3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17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5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15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0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3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75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6101813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76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EFC9F16-97EC-4862-B4AF-C746B77B0B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6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24/01/2019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39B1510-74EF-4751-8328-D21F29F52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24/01/2019</a:t>
            </a:r>
            <a:endParaRPr lang="en-GB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4B24F-4441-4501-8CC8-20AE63586FD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5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24/01/2019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6" r:id="rId12"/>
    <p:sldLayoutId id="21474838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F16A-DC37-4A15-9E58-1740EFD6AF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147D-4C24-4292-BC02-8851BEB6E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565F-AAB9-4C2D-8272-6DCF03AB69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9963-0CBD-4831-B7B1-E938CE015D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BFA6-CBD3-ED46-B8EF-742E04360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WE GMC Quarterly Review – 09/11/2016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5" r:id="rId12"/>
    <p:sldLayoutId id="2147483977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r="-15248"/>
          <a:stretch/>
        </p:blipFill>
        <p:spPr bwMode="auto">
          <a:xfrm>
            <a:off x="0" y="0"/>
            <a:ext cx="10538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05" y="2060848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Update on 100,000 Genomes Project and look ahead to Genomic Medicine Service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23004" y="4941168"/>
            <a:ext cx="8205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Chris Wragg, Lead Cancer Scientist, SWGLH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GB" alt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 March 2019</a:t>
            </a:r>
            <a:endParaRPr lang="en-GB" alt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7" descr="K:\02 Genetics logo\SWGLH logo\SWGLH_RGB_Left_Alig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92399"/>
            <a:ext cx="4170868" cy="14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49053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558E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GMC update</a:t>
            </a:r>
            <a:endParaRPr lang="en-GB" sz="4000" b="1" dirty="0">
              <a:solidFill>
                <a:srgbClr val="558ED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The recruitment of participants and the submission of samples to the project is now </a:t>
            </a:r>
            <a:r>
              <a:rPr lang="en-GB" sz="2400" dirty="0" smtClean="0"/>
              <a:t>complete</a:t>
            </a:r>
          </a:p>
          <a:p>
            <a:pPr lvl="0"/>
            <a:r>
              <a:rPr lang="en-GB" sz="2400" dirty="0"/>
              <a:t>A</a:t>
            </a:r>
            <a:r>
              <a:rPr lang="en-GB" sz="2400" dirty="0" smtClean="0"/>
              <a:t>ctivity </a:t>
            </a:r>
            <a:r>
              <a:rPr lang="en-GB" sz="2400" dirty="0"/>
              <a:t>will need to continue throughout 2019 to finish the validation and return of results to participants, and to support continued development of the NHS genomic medicine </a:t>
            </a:r>
            <a:r>
              <a:rPr lang="en-GB" sz="2400" dirty="0" smtClean="0"/>
              <a:t>service</a:t>
            </a:r>
            <a:endParaRPr lang="en-GB" sz="2400" dirty="0"/>
          </a:p>
          <a:p>
            <a:pPr lvl="0"/>
            <a:r>
              <a:rPr lang="en-GB" sz="2400" dirty="0"/>
              <a:t>In recognition of the continued role of the NHS GMCs, it is NHS England’s intention to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sz="2000" dirty="0"/>
              <a:t>extend the existing NHS GMC contracts for a further 12 months; and </a:t>
            </a:r>
          </a:p>
          <a:p>
            <a:pPr lvl="1"/>
            <a:r>
              <a:rPr lang="en-GB" sz="2000" dirty="0"/>
              <a:t>complete a provider selection process to identify the future GMC infrastructure from 2020 onwards (aligned with the geographies of the seven Genomic Laboratory Hubs</a:t>
            </a:r>
            <a:r>
              <a:rPr lang="en-GB" sz="2000" dirty="0" smtClean="0"/>
              <a:t>)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nticipated </a:t>
            </a:r>
            <a:r>
              <a:rPr lang="en-GB" sz="2400" dirty="0"/>
              <a:t>that the extension will only be taken forward by a smaller number of existing NHS </a:t>
            </a:r>
            <a:r>
              <a:rPr lang="en-GB" sz="2400" dirty="0" smtClean="0"/>
              <a:t>GMCs   </a:t>
            </a:r>
            <a:endParaRPr lang="en-GB" sz="2400" dirty="0"/>
          </a:p>
          <a:p>
            <a:pPr lvl="0"/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15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49053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558E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GMC update</a:t>
            </a:r>
            <a:endParaRPr lang="en-GB" sz="4000" b="1" dirty="0">
              <a:solidFill>
                <a:srgbClr val="558ED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r>
              <a:rPr lang="en-GB" b="1" dirty="0"/>
              <a:t>Return of results from the 100,000 Genomes Project 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Patient engagement and </a:t>
            </a:r>
            <a:r>
              <a:rPr lang="en-GB" b="1" dirty="0" smtClean="0"/>
              <a:t>involvement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Support introduction of the Genomic Medicine Service and whole genome sequencing (WGS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endParaRPr lang="en-GB" dirty="0"/>
          </a:p>
          <a:p>
            <a:r>
              <a:rPr lang="en-GB" b="1" dirty="0"/>
              <a:t>Co-ordination and implementation of future genomics projects </a:t>
            </a:r>
            <a:endParaRPr lang="en-GB" dirty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83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BB34B-797B-41A4-B96D-9045F99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558ED5"/>
                </a:solidFill>
              </a:rPr>
              <a:t>Mainstreaming genomic medicine - Beyond 1</a:t>
            </a:r>
            <a:r>
              <a:rPr lang="en-GB" b="1" baseline="30000" dirty="0">
                <a:solidFill>
                  <a:srgbClr val="558ED5"/>
                </a:solidFill>
              </a:rPr>
              <a:t>st</a:t>
            </a:r>
            <a:r>
              <a:rPr lang="en-GB" b="1" dirty="0">
                <a:solidFill>
                  <a:srgbClr val="558ED5"/>
                </a:solidFill>
              </a:rPr>
              <a:t> October 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1BE648AF-E68F-4D7D-AE26-6D04F2CB6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260262"/>
              </p:ext>
            </p:extLst>
          </p:nvPr>
        </p:nvGraphicFramePr>
        <p:xfrm>
          <a:off x="-972616" y="2708920"/>
          <a:ext cx="6995120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BA4D70-B108-401E-9336-754A3067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384" y="6356350"/>
            <a:ext cx="28956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90E9A-8483-46B9-A0CD-550740D9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DE84708-0B1A-49F0-B735-59B7935E89EE}"/>
              </a:ext>
            </a:extLst>
          </p:cNvPr>
          <p:cNvSpPr/>
          <p:nvPr/>
        </p:nvSpPr>
        <p:spPr>
          <a:xfrm>
            <a:off x="261864" y="2339000"/>
            <a:ext cx="4464496" cy="4300587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3057D2-FE14-4A13-B5BB-301183EF65CC}"/>
              </a:ext>
            </a:extLst>
          </p:cNvPr>
          <p:cNvSpPr txBox="1"/>
          <p:nvPr/>
        </p:nvSpPr>
        <p:spPr>
          <a:xfrm>
            <a:off x="-530224" y="177281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F497D"/>
                </a:solidFill>
              </a:rPr>
              <a:t>Genomic Medicine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148911-87F5-4ABB-A9DE-53DE7678C934}"/>
              </a:ext>
            </a:extLst>
          </p:cNvPr>
          <p:cNvSpPr txBox="1"/>
          <p:nvPr/>
        </p:nvSpPr>
        <p:spPr>
          <a:xfrm>
            <a:off x="4860032" y="2204864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Genetics Laboratory Hubs: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prstClr val="black"/>
                </a:solidFill>
              </a:rPr>
              <a:t>7 nationally commissioned laboratory hubs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prstClr val="black"/>
                </a:solidFill>
              </a:rPr>
              <a:t>National Directory for all genetic &amp; genomic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292F12-677B-433C-B09C-73447231940E}"/>
              </a:ext>
            </a:extLst>
          </p:cNvPr>
          <p:cNvSpPr txBox="1"/>
          <p:nvPr/>
        </p:nvSpPr>
        <p:spPr>
          <a:xfrm>
            <a:off x="4993060" y="3836080"/>
            <a:ext cx="402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Genomic Medicine Centres: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prstClr val="black"/>
                </a:solidFill>
              </a:rPr>
              <a:t>Support transition from project to clinical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BBC88F-FF9B-4952-890E-6AA76F76DA1E}"/>
              </a:ext>
            </a:extLst>
          </p:cNvPr>
          <p:cNvSpPr txBox="1"/>
          <p:nvPr/>
        </p:nvSpPr>
        <p:spPr>
          <a:xfrm>
            <a:off x="4985453" y="4851743"/>
            <a:ext cx="402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Clinical Genetics Services:</a:t>
            </a:r>
          </a:p>
          <a:p>
            <a:r>
              <a:rPr lang="en-GB" dirty="0">
                <a:solidFill>
                  <a:prstClr val="black"/>
                </a:solidFill>
              </a:rPr>
              <a:t>- Review of services to ensure support and equity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BC88F-FF9B-4952-890E-6AA76F76DA1E}"/>
              </a:ext>
            </a:extLst>
          </p:cNvPr>
          <p:cNvSpPr txBox="1"/>
          <p:nvPr/>
        </p:nvSpPr>
        <p:spPr>
          <a:xfrm>
            <a:off x="5004048" y="5787261"/>
            <a:ext cx="402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Cancer Services:</a:t>
            </a:r>
          </a:p>
          <a:p>
            <a:r>
              <a:rPr lang="en-GB" dirty="0">
                <a:solidFill>
                  <a:prstClr val="black"/>
                </a:solidFill>
              </a:rPr>
              <a:t>- Supporting 100,000 Genomes patients and future genomics pathways</a:t>
            </a:r>
          </a:p>
        </p:txBody>
      </p:sp>
    </p:spTree>
    <p:extLst>
      <p:ext uri="{BB962C8B-B14F-4D97-AF65-F5344CB8AC3E}">
        <p14:creationId xmlns:p14="http://schemas.microsoft.com/office/powerpoint/2010/main" val="31411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599" y="115593"/>
            <a:ext cx="8280920" cy="49053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558ED5"/>
                </a:solidFill>
              </a:rPr>
              <a:t>South West Genomic Laboratory Hub</a:t>
            </a:r>
            <a:endParaRPr lang="en-GB" sz="3200" b="1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5832648" cy="5544616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Partnership </a:t>
            </a:r>
          </a:p>
          <a:p>
            <a:pPr lvl="1"/>
            <a:r>
              <a:rPr lang="en-GB" sz="2000" dirty="0" smtClean="0"/>
              <a:t>North </a:t>
            </a:r>
            <a:r>
              <a:rPr lang="en-GB" sz="2000" dirty="0"/>
              <a:t>B</a:t>
            </a:r>
            <a:r>
              <a:rPr lang="en-GB" sz="2000" dirty="0" smtClean="0"/>
              <a:t>ristol NHS Trust</a:t>
            </a:r>
          </a:p>
          <a:p>
            <a:pPr lvl="1"/>
            <a:r>
              <a:rPr lang="en-GB" sz="2000" dirty="0" smtClean="0"/>
              <a:t>Royal Devon and Exeter NHS Foundation Trust</a:t>
            </a:r>
          </a:p>
          <a:p>
            <a:pPr>
              <a:lnSpc>
                <a:spcPts val="800"/>
              </a:lnSpc>
            </a:pPr>
            <a:endParaRPr lang="en-GB" sz="2400" dirty="0" smtClean="0"/>
          </a:p>
          <a:p>
            <a:pPr>
              <a:lnSpc>
                <a:spcPts val="2280"/>
              </a:lnSpc>
            </a:pPr>
            <a:r>
              <a:rPr lang="en-GB" sz="2400" b="1" dirty="0"/>
              <a:t>C</a:t>
            </a:r>
            <a:r>
              <a:rPr lang="en-GB" sz="2400" b="1" dirty="0" smtClean="0"/>
              <a:t>ore genomic tests ( all 7 GLH)</a:t>
            </a:r>
            <a:endParaRPr lang="en-GB" sz="2400" dirty="0"/>
          </a:p>
          <a:p>
            <a:pPr lvl="1">
              <a:lnSpc>
                <a:spcPts val="2280"/>
              </a:lnSpc>
            </a:pPr>
            <a:r>
              <a:rPr lang="en-GB" sz="2000" dirty="0" smtClean="0"/>
              <a:t>Rare disease </a:t>
            </a:r>
            <a:r>
              <a:rPr lang="en-GB" sz="2000" dirty="0"/>
              <a:t>T</a:t>
            </a:r>
            <a:r>
              <a:rPr lang="en-GB" sz="2000" dirty="0" smtClean="0"/>
              <a:t>est Directory </a:t>
            </a:r>
          </a:p>
          <a:p>
            <a:pPr lvl="1">
              <a:lnSpc>
                <a:spcPts val="2280"/>
              </a:lnSpc>
            </a:pPr>
            <a:r>
              <a:rPr lang="en-GB" sz="2000" dirty="0" smtClean="0"/>
              <a:t>Cancer Test Directory</a:t>
            </a:r>
          </a:p>
          <a:p>
            <a:pPr>
              <a:lnSpc>
                <a:spcPts val="2280"/>
              </a:lnSpc>
            </a:pPr>
            <a:r>
              <a:rPr lang="en-GB" sz="2400" b="1" dirty="0" smtClean="0"/>
              <a:t>Specialist  genomic tests</a:t>
            </a:r>
            <a:r>
              <a:rPr lang="en-GB" sz="2400" dirty="0" smtClean="0"/>
              <a:t> </a:t>
            </a:r>
            <a:r>
              <a:rPr lang="en-GB" sz="2400" dirty="0"/>
              <a:t>delivered </a:t>
            </a:r>
            <a:r>
              <a:rPr lang="en-GB" sz="2400" dirty="0" smtClean="0"/>
              <a:t>by </a:t>
            </a:r>
            <a:r>
              <a:rPr lang="en-GB" sz="2400" b="1" dirty="0" smtClean="0"/>
              <a:t>GLH</a:t>
            </a:r>
            <a:r>
              <a:rPr lang="en-GB" sz="2400" dirty="0" smtClean="0"/>
              <a:t> </a:t>
            </a:r>
            <a:r>
              <a:rPr lang="en-GB" sz="2400" dirty="0"/>
              <a:t>appointed as a </a:t>
            </a:r>
            <a:r>
              <a:rPr lang="en-GB" sz="2400" b="1" dirty="0"/>
              <a:t>N</a:t>
            </a:r>
            <a:r>
              <a:rPr lang="en-GB" sz="2400" dirty="0"/>
              <a:t>ational </a:t>
            </a:r>
            <a:r>
              <a:rPr lang="en-GB" sz="2400" b="1" dirty="0"/>
              <a:t>S</a:t>
            </a:r>
            <a:r>
              <a:rPr lang="en-GB" sz="2400" dirty="0"/>
              <a:t>pecialist </a:t>
            </a:r>
            <a:r>
              <a:rPr lang="en-GB" sz="2400" b="1" dirty="0"/>
              <a:t>T</a:t>
            </a:r>
            <a:r>
              <a:rPr lang="en-GB" sz="2400" dirty="0"/>
              <a:t>est </a:t>
            </a:r>
            <a:r>
              <a:rPr lang="en-GB" sz="2400" b="1" dirty="0"/>
              <a:t>P</a:t>
            </a:r>
            <a:r>
              <a:rPr lang="en-GB" sz="2400" dirty="0"/>
              <a:t>rovider </a:t>
            </a:r>
            <a:r>
              <a:rPr lang="en-GB" sz="2400" dirty="0" smtClean="0"/>
              <a:t>(</a:t>
            </a:r>
            <a:r>
              <a:rPr lang="en-GB" sz="2400" b="1" dirty="0" smtClean="0"/>
              <a:t>NSTP</a:t>
            </a:r>
            <a:r>
              <a:rPr lang="en-GB" sz="2400" dirty="0" smtClean="0"/>
              <a:t>)</a:t>
            </a:r>
          </a:p>
          <a:p>
            <a:pPr lvl="1">
              <a:lnSpc>
                <a:spcPts val="2280"/>
              </a:lnSpc>
            </a:pPr>
            <a:r>
              <a:rPr lang="en-GB" sz="2000" dirty="0" smtClean="0"/>
              <a:t>17 clinical specialisms ( 2 or 4 providers)</a:t>
            </a:r>
          </a:p>
          <a:p>
            <a:pPr lvl="1">
              <a:lnSpc>
                <a:spcPts val="2280"/>
              </a:lnSpc>
            </a:pPr>
            <a:endParaRPr lang="en-GB" sz="2000" dirty="0" smtClean="0"/>
          </a:p>
          <a:p>
            <a:pPr>
              <a:lnSpc>
                <a:spcPts val="2280"/>
              </a:lnSpc>
            </a:pPr>
            <a:r>
              <a:rPr lang="en-GB" sz="2400" b="1" dirty="0" smtClean="0"/>
              <a:t>GLH</a:t>
            </a:r>
            <a:r>
              <a:rPr lang="en-GB" sz="2400" dirty="0" smtClean="0"/>
              <a:t> will forward samples to the designated </a:t>
            </a:r>
            <a:r>
              <a:rPr lang="en-GB" sz="2400" b="1" dirty="0" smtClean="0"/>
              <a:t>NSTP</a:t>
            </a:r>
            <a:r>
              <a:rPr lang="en-GB" sz="2400" dirty="0" smtClean="0"/>
              <a:t> lab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188640"/>
            <a:ext cx="2246630" cy="711200"/>
          </a:xfrm>
          <a:prstGeom prst="rect">
            <a:avLst/>
          </a:prstGeom>
        </p:spPr>
      </p:pic>
      <p:pic>
        <p:nvPicPr>
          <p:cNvPr id="5" name="Picture 8" descr="Image result for royal devon and ex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1" y="4457228"/>
            <a:ext cx="2640778" cy="17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IMG_3359-copy.jpg"/>
          <p:cNvPicPr>
            <a:picLocks noChangeAspect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82" y="1052740"/>
            <a:ext cx="2600590" cy="17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4659" y="2837551"/>
            <a:ext cx="3278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Cancer (somatic/inherited)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Cardiology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Renal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Neurology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Respiratory/Metabolic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9890" y="6237312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Endocrinology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558ED5"/>
                </a:solidFill>
              </a:rPr>
              <a:t>The National Test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1B8B8-5E65-4FF5-848C-464E57D0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36" y="5229200"/>
            <a:ext cx="8739752" cy="13436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30" indent="-285730" defTabSz="914332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</a:rPr>
              <a:t>Defines </a:t>
            </a:r>
            <a:r>
              <a:rPr lang="en-GB" sz="1800" b="1" dirty="0">
                <a:solidFill>
                  <a:schemeClr val="accent5"/>
                </a:solidFill>
              </a:rPr>
              <a:t>all the genetic and genomic tests </a:t>
            </a:r>
            <a:r>
              <a:rPr lang="en-GB" sz="1800" dirty="0">
                <a:solidFill>
                  <a:prstClr val="black"/>
                </a:solidFill>
              </a:rPr>
              <a:t>available through the NHS in England  – specifying the appropriate test for each clinical </a:t>
            </a:r>
            <a:r>
              <a:rPr lang="en-GB" sz="1800" dirty="0" smtClean="0">
                <a:solidFill>
                  <a:prstClr val="black"/>
                </a:solidFill>
              </a:rPr>
              <a:t>indication</a:t>
            </a:r>
          </a:p>
          <a:p>
            <a:pPr marL="285730" indent="-285730" defTabSz="914332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prstClr val="black"/>
                </a:solidFill>
              </a:rPr>
              <a:t>Requesting via central IT system (NGIS)</a:t>
            </a:r>
            <a:endParaRPr lang="en-GB" sz="1800" dirty="0">
              <a:solidFill>
                <a:prstClr val="black"/>
              </a:solidFill>
            </a:endParaRPr>
          </a:p>
          <a:p>
            <a:pPr marL="285730" indent="-285730" defTabSz="914332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</a:rPr>
              <a:t>Developed through </a:t>
            </a:r>
            <a:r>
              <a:rPr lang="en-GB" sz="1800" b="1" dirty="0">
                <a:solidFill>
                  <a:schemeClr val="accent5"/>
                </a:solidFill>
              </a:rPr>
              <a:t>national &amp; international scientific review </a:t>
            </a:r>
            <a:endParaRPr lang="en-GB" sz="1800" b="1" dirty="0" smtClean="0">
              <a:solidFill>
                <a:schemeClr val="accent5"/>
              </a:solidFill>
            </a:endParaRPr>
          </a:p>
          <a:p>
            <a:pPr marL="285730" indent="-285730" defTabSz="914332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800" b="1" dirty="0" smtClean="0">
                <a:solidFill>
                  <a:schemeClr val="accent5"/>
                </a:solidFill>
              </a:rPr>
              <a:t>Updated </a:t>
            </a:r>
            <a:r>
              <a:rPr lang="en-GB" sz="1800" b="1" dirty="0">
                <a:solidFill>
                  <a:schemeClr val="accent5"/>
                </a:solidFill>
              </a:rPr>
              <a:t>annually </a:t>
            </a:r>
            <a:r>
              <a:rPr lang="en-GB" sz="1800" dirty="0">
                <a:solidFill>
                  <a:prstClr val="black"/>
                </a:solidFill>
              </a:rPr>
              <a:t>- led by expert panel to keep pace with scientific advance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4029"/>
              </p:ext>
            </p:extLst>
          </p:nvPr>
        </p:nvGraphicFramePr>
        <p:xfrm>
          <a:off x="5517829" y="1268760"/>
          <a:ext cx="3188759" cy="383098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44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Technology</a:t>
                      </a: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Est prop’n 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of reports</a:t>
                      </a:r>
                      <a:endParaRPr lang="en-GB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Targeted mutation testing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20-25%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Microarray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10-20%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WGS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10-25%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Small panel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10-15%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STR testing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10-15%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WES or large panel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2-14%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MLPA or equivalent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5-7%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Common aneuploidy testing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5-7%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Karyotype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3-5%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 gene sequencing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3-5%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4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FISH; DNA repair defect testing; Methylation testing; UPD testing; X-inactivation; Identity testing; Microsatellite instability; NIPT; NIPD; PGD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each &lt;2%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Other</a:t>
                      </a:r>
                      <a:endParaRPr lang="en-GB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2-5%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D99F91-0610-4028-B916-4972BFB6A998}"/>
              </a:ext>
            </a:extLst>
          </p:cNvPr>
          <p:cNvSpPr txBox="1"/>
          <p:nvPr/>
        </p:nvSpPr>
        <p:spPr>
          <a:xfrm>
            <a:off x="107504" y="1412776"/>
            <a:ext cx="2160240" cy="115415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609555"/>
            <a:r>
              <a:rPr lang="en-GB" sz="4800" b="1" dirty="0">
                <a:solidFill>
                  <a:srgbClr val="003087"/>
                </a:solidFill>
                <a:latin typeface="Arial Narrow" panose="020B0606020202030204" pitchFamily="34" charset="0"/>
              </a:rPr>
              <a:t>500,000</a:t>
            </a:r>
          </a:p>
          <a:p>
            <a:pPr algn="ctr" defTabSz="609555"/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tests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684775-9012-4C83-8F65-CB79827CFE61}"/>
              </a:ext>
            </a:extLst>
          </p:cNvPr>
          <p:cNvSpPr txBox="1"/>
          <p:nvPr/>
        </p:nvSpPr>
        <p:spPr>
          <a:xfrm>
            <a:off x="1043608" y="3370283"/>
            <a:ext cx="1624514" cy="132958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609555"/>
            <a:r>
              <a:rPr lang="en-GB" sz="4800" b="1" dirty="0">
                <a:solidFill>
                  <a:srgbClr val="003087"/>
                </a:solidFill>
                <a:latin typeface="Arial Narrow" panose="020B0606020202030204" pitchFamily="34" charset="0"/>
              </a:rPr>
              <a:t>26</a:t>
            </a:r>
          </a:p>
          <a:p>
            <a:pPr algn="ctr" defTabSz="609555">
              <a:lnSpc>
                <a:spcPct val="80000"/>
              </a:lnSpc>
            </a:pPr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Indications </a:t>
            </a:r>
            <a:b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</a:br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for WGS </a:t>
            </a:r>
            <a:endParaRPr lang="en-GB" sz="1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7F9370-C165-41E8-8300-C00C7D57533D}"/>
              </a:ext>
            </a:extLst>
          </p:cNvPr>
          <p:cNvSpPr txBox="1"/>
          <p:nvPr/>
        </p:nvSpPr>
        <p:spPr>
          <a:xfrm>
            <a:off x="2861508" y="3367095"/>
            <a:ext cx="1998524" cy="156349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609555"/>
            <a:r>
              <a:rPr lang="en-GB" sz="4800" b="1" dirty="0">
                <a:solidFill>
                  <a:srgbClr val="003087"/>
                </a:solidFill>
                <a:latin typeface="Arial Narrow" panose="020B0606020202030204" pitchFamily="34" charset="0"/>
              </a:rPr>
              <a:t>22</a:t>
            </a:r>
          </a:p>
          <a:p>
            <a:pPr algn="ctr" defTabSz="609555">
              <a:lnSpc>
                <a:spcPct val="80000"/>
              </a:lnSpc>
            </a:pPr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test technologies </a:t>
            </a:r>
            <a:r>
              <a:rPr lang="en-GB" sz="1900" dirty="0">
                <a:solidFill>
                  <a:srgbClr val="768692"/>
                </a:solidFill>
                <a:latin typeface="Arial Narrow" panose="020B0606020202030204" pitchFamily="34" charset="0"/>
              </a:rPr>
              <a:t>– single gene to WGS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199A1D-5F02-47E4-8D27-D51C47BB5CBD}"/>
              </a:ext>
            </a:extLst>
          </p:cNvPr>
          <p:cNvSpPr txBox="1"/>
          <p:nvPr/>
        </p:nvSpPr>
        <p:spPr>
          <a:xfrm>
            <a:off x="3898399" y="2027405"/>
            <a:ext cx="1465689" cy="132958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609555"/>
            <a:r>
              <a:rPr lang="en-GB" sz="4800" b="1" dirty="0">
                <a:solidFill>
                  <a:srgbClr val="003087"/>
                </a:solidFill>
                <a:latin typeface="Arial Narrow" panose="020B0606020202030204" pitchFamily="34" charset="0"/>
              </a:rPr>
              <a:t>180</a:t>
            </a:r>
          </a:p>
          <a:p>
            <a:pPr algn="ctr" defTabSz="609555">
              <a:lnSpc>
                <a:spcPct val="80000"/>
              </a:lnSpc>
            </a:pPr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cancer indications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C9DDBA-647B-4554-B8D3-3116B4C94917}"/>
              </a:ext>
            </a:extLst>
          </p:cNvPr>
          <p:cNvSpPr txBox="1"/>
          <p:nvPr/>
        </p:nvSpPr>
        <p:spPr>
          <a:xfrm>
            <a:off x="2089264" y="1819089"/>
            <a:ext cx="1906672" cy="164659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609555"/>
            <a:r>
              <a:rPr lang="en-GB" sz="4800" b="1" dirty="0">
                <a:solidFill>
                  <a:srgbClr val="003087"/>
                </a:solidFill>
                <a:latin typeface="Arial Narrow" panose="020B0606020202030204" pitchFamily="34" charset="0"/>
              </a:rPr>
              <a:t>300</a:t>
            </a:r>
          </a:p>
          <a:p>
            <a:pPr algn="ctr" defTabSz="609555"/>
            <a:r>
              <a:rPr lang="en-GB" sz="1900" b="1" dirty="0">
                <a:solidFill>
                  <a:srgbClr val="768692"/>
                </a:solidFill>
                <a:latin typeface="Arial Narrow" panose="020B0606020202030204" pitchFamily="34" charset="0"/>
              </a:rPr>
              <a:t>RD indications</a:t>
            </a:r>
          </a:p>
          <a:p>
            <a:pPr algn="ctr" defTabSz="609555"/>
            <a:r>
              <a:rPr lang="en-GB" sz="1600" i="1" dirty="0">
                <a:solidFill>
                  <a:srgbClr val="768692"/>
                </a:solidFill>
                <a:latin typeface="Arial Narrow" panose="020B0606020202030204" pitchFamily="34" charset="0"/>
              </a:rPr>
              <a:t>across 14 groups</a:t>
            </a:r>
          </a:p>
          <a:p>
            <a:pPr algn="ctr" defTabSz="609555"/>
            <a:r>
              <a:rPr lang="en-GB" sz="1600" i="1" dirty="0">
                <a:solidFill>
                  <a:srgbClr val="768692"/>
                </a:solidFill>
                <a:latin typeface="Arial Narrow" panose="020B0606020202030204" pitchFamily="34" charset="0"/>
              </a:rPr>
              <a:t>covering ~ 3000 RDs</a:t>
            </a:r>
          </a:p>
        </p:txBody>
      </p:sp>
    </p:spTree>
    <p:extLst>
      <p:ext uri="{BB962C8B-B14F-4D97-AF65-F5344CB8AC3E}">
        <p14:creationId xmlns:p14="http://schemas.microsoft.com/office/powerpoint/2010/main" val="41720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49053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558E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the future holds…</a:t>
            </a:r>
            <a:endParaRPr lang="en-GB" sz="4000" b="1" dirty="0">
              <a:solidFill>
                <a:srgbClr val="558ED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r>
              <a:rPr lang="en-GB" sz="2400" dirty="0" smtClean="0"/>
              <a:t>Increased, </a:t>
            </a:r>
            <a:r>
              <a:rPr lang="en-GB" sz="2400" smtClean="0"/>
              <a:t>more equitable </a:t>
            </a:r>
            <a:r>
              <a:rPr lang="en-GB" sz="2400" dirty="0" smtClean="0"/>
              <a:t>access to genomic testing (centrally funded by NHS England)</a:t>
            </a:r>
          </a:p>
          <a:p>
            <a:endParaRPr lang="en-GB" sz="2400" dirty="0"/>
          </a:p>
          <a:p>
            <a:r>
              <a:rPr lang="en-GB" sz="2400" dirty="0" smtClean="0"/>
              <a:t>On-line ordering of genomic tests from national test directory according to defined clinical eligibility criteria</a:t>
            </a:r>
          </a:p>
          <a:p>
            <a:endParaRPr lang="en-GB" sz="2400" dirty="0"/>
          </a:p>
          <a:p>
            <a:r>
              <a:rPr lang="en-GB" sz="2400" dirty="0"/>
              <a:t>N</a:t>
            </a:r>
            <a:r>
              <a:rPr lang="en-GB" sz="2400" dirty="0" smtClean="0"/>
              <a:t>ew “patient choice” materials with opt-in for research</a:t>
            </a:r>
          </a:p>
          <a:p>
            <a:endParaRPr lang="en-GB" sz="2400" dirty="0"/>
          </a:p>
          <a:p>
            <a:r>
              <a:rPr lang="en-GB" sz="2400" dirty="0" smtClean="0"/>
              <a:t>Standardised methodology across laboratories and improved reporting times</a:t>
            </a:r>
          </a:p>
          <a:p>
            <a:endParaRPr lang="en-GB" sz="2400" dirty="0"/>
          </a:p>
          <a:p>
            <a:r>
              <a:rPr lang="en-GB" sz="2400" dirty="0" smtClean="0"/>
              <a:t>Increasing number of tests performed by genome sequencing (500,000  funded over next 5 years, aspiration of 5 million genomic tests!)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72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49053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558E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the future holds…</a:t>
            </a:r>
            <a:endParaRPr lang="en-GB" sz="4000" b="1" dirty="0">
              <a:solidFill>
                <a:srgbClr val="558ED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r>
              <a:rPr lang="en-GB" sz="2800" dirty="0" smtClean="0"/>
              <a:t>Developing, validating and implementing a </a:t>
            </a:r>
            <a:r>
              <a:rPr lang="en-GB" sz="2800" i="1" dirty="0" smtClean="0"/>
              <a:t>rapid</a:t>
            </a:r>
            <a:r>
              <a:rPr lang="en-GB" sz="2800" dirty="0" smtClean="0"/>
              <a:t> whole genome sequencing in the NHS:</a:t>
            </a:r>
          </a:p>
          <a:p>
            <a:pPr lvl="1"/>
            <a:r>
              <a:rPr lang="en-GB" sz="2400" dirty="0"/>
              <a:t>Building on 100K genomes sample pathways to enable rapid enrolment of appropriate patients alongside sample and clinical data</a:t>
            </a:r>
          </a:p>
          <a:p>
            <a:pPr lvl="1"/>
            <a:r>
              <a:rPr lang="en-GB" sz="2400" dirty="0" smtClean="0"/>
              <a:t>Developing IT infrastructure</a:t>
            </a:r>
          </a:p>
          <a:p>
            <a:pPr lvl="1"/>
            <a:r>
              <a:rPr lang="en-GB" sz="2400" dirty="0" smtClean="0"/>
              <a:t>Developing consent/patient choice materials</a:t>
            </a:r>
          </a:p>
          <a:p>
            <a:pPr lvl="1"/>
            <a:r>
              <a:rPr lang="en-GB" sz="2400" dirty="0" smtClean="0"/>
              <a:t>Developing robust and timely return of results pathways linking into MDTs</a:t>
            </a:r>
          </a:p>
          <a:p>
            <a:r>
              <a:rPr lang="en-GB" sz="2800" dirty="0" smtClean="0"/>
              <a:t>Expanding interim standard of care genomic testing in the SWGLH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03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-76" r="-14006"/>
          <a:stretch/>
        </p:blipFill>
        <p:spPr bwMode="auto">
          <a:xfrm>
            <a:off x="0" y="12"/>
            <a:ext cx="10538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4256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prstClr val="white"/>
                </a:solidFill>
                <a:ea typeface="Calibri" pitchFamily="34" charset="0"/>
                <a:cs typeface="Calibri" pitchFamily="34" charset="0"/>
              </a:rPr>
              <a:t>Thank you!</a:t>
            </a:r>
          </a:p>
        </p:txBody>
      </p:sp>
      <p:pic>
        <p:nvPicPr>
          <p:cNvPr id="7" name="Picture 7" descr="K:\02 Genetics logo\SWGLH logo\SWGLH_RGB_Left_Alig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5367284"/>
            <a:ext cx="4170868" cy="14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/>
            <a:r>
              <a:rPr lang="en-GB" sz="4000" b="1" dirty="0">
                <a:solidFill>
                  <a:srgbClr val="558ED5"/>
                </a:solidFill>
                <a:latin typeface="+mn-lt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100,000 Genomes Project</a:t>
            </a:r>
          </a:p>
          <a:p>
            <a:pPr lvl="1"/>
            <a:r>
              <a:rPr lang="en-GB" dirty="0" smtClean="0"/>
              <a:t>National update</a:t>
            </a:r>
          </a:p>
          <a:p>
            <a:r>
              <a:rPr lang="en-GB" dirty="0" smtClean="0"/>
              <a:t>Update on the future genomic medicine service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0" y="188640"/>
            <a:ext cx="224663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7281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558ED5"/>
                </a:solidFill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National delivery of 100,000 </a:t>
            </a:r>
            <a:r>
              <a:rPr lang="en-US" sz="3600" b="1" dirty="0" smtClean="0">
                <a:solidFill>
                  <a:srgbClr val="558ED5"/>
                </a:solidFill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Genomes </a:t>
            </a:r>
            <a:r>
              <a:rPr lang="en-US" sz="3600" b="1" dirty="0">
                <a:solidFill>
                  <a:srgbClr val="558ED5"/>
                </a:solidFill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P</a:t>
            </a:r>
            <a:r>
              <a:rPr lang="en-US" sz="3600" b="1" dirty="0" smtClean="0">
                <a:solidFill>
                  <a:srgbClr val="558ED5"/>
                </a:solidFill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roject</a:t>
            </a:r>
            <a:endParaRPr lang="en-US" sz="3600" b="1" dirty="0">
              <a:solidFill>
                <a:srgbClr val="558ED5"/>
              </a:solidFill>
              <a:latin typeface="Calibri" panose="020F0502020204030204" pitchFamily="34" charset="0"/>
              <a:ea typeface="Avenir Book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69C7F8F5-C6D8-BB4D-940E-90A0175FEE6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5572" r="4889" b="3902"/>
          <a:stretch/>
        </p:blipFill>
        <p:spPr bwMode="auto">
          <a:xfrm>
            <a:off x="2771800" y="1383309"/>
            <a:ext cx="3960440" cy="512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378D44-EFD2-E34E-887F-5902E2E83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78"/>
          <a:stretch/>
        </p:blipFill>
        <p:spPr>
          <a:xfrm>
            <a:off x="7740352" y="1600827"/>
            <a:ext cx="1152128" cy="894446"/>
          </a:xfrm>
          <a:prstGeom prst="rect">
            <a:avLst/>
          </a:prstGeom>
        </p:spPr>
      </p:pic>
      <p:pic>
        <p:nvPicPr>
          <p:cNvPr id="12" name="Picture 4" descr="https://encrypted-tbn0.gstatic.com/images?q=tbn:ANd9GcTgY1nN6x679E_3hJRSFgaf-k9GsChrw_BMQK8ePcPvGRd1d5l88t_uRbgZ">
            <a:extLst>
              <a:ext uri="{FF2B5EF4-FFF2-40B4-BE49-F238E27FC236}">
                <a16:creationId xmlns:a16="http://schemas.microsoft.com/office/drawing/2014/main" xmlns="" id="{1BDF3313-BC7C-7449-8F2A-A4BAA6DA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996952"/>
            <a:ext cx="115212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942A0D-646B-C64E-8548-F5535976F9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148429"/>
            <a:ext cx="1152128" cy="994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939A91-7B4C-3046-87EE-1AD3CB079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645" y="3944604"/>
            <a:ext cx="1754835" cy="855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52252"/>
            <a:ext cx="2209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1"/>
            <a:ext cx="1993776" cy="57400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9" y="3929758"/>
            <a:ext cx="1547081" cy="7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pc="-5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actionable information </a:t>
            </a:r>
            <a:br>
              <a:rPr lang="en-GB" spc="-5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pc="-5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cancer patients</a:t>
            </a:r>
            <a:endParaRPr lang="en-GB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743" y="3283515"/>
            <a:ext cx="11397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Diagnosis</a:t>
            </a:r>
            <a:endParaRPr sz="2000" b="1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8057" y="3134947"/>
            <a:ext cx="11554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P</a:t>
            </a:r>
            <a:r>
              <a:rPr sz="2000" b="1" spc="-5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</a:t>
            </a:r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ognosis</a:t>
            </a:r>
            <a:endParaRPr sz="2000" b="1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61474" y="4427438"/>
            <a:ext cx="404814" cy="347796"/>
            <a:chOff x="3290439" y="4371118"/>
            <a:chExt cx="404814" cy="347796"/>
          </a:xfrm>
        </p:grpSpPr>
        <p:sp>
          <p:nvSpPr>
            <p:cNvPr id="6" name="object 6"/>
            <p:cNvSpPr/>
            <p:nvPr/>
          </p:nvSpPr>
          <p:spPr>
            <a:xfrm>
              <a:off x="3290439" y="4371118"/>
              <a:ext cx="404814" cy="347796"/>
            </a:xfrm>
            <a:custGeom>
              <a:avLst/>
              <a:gdLst/>
              <a:ahLst/>
              <a:cxnLst/>
              <a:rect l="l" t="t" r="r" b="b"/>
              <a:pathLst>
                <a:path w="426720" h="368300">
                  <a:moveTo>
                    <a:pt x="56387" y="68706"/>
                  </a:moveTo>
                  <a:lnTo>
                    <a:pt x="0" y="311531"/>
                  </a:lnTo>
                  <a:lnTo>
                    <a:pt x="242697" y="367919"/>
                  </a:lnTo>
                  <a:lnTo>
                    <a:pt x="196214" y="293116"/>
                  </a:lnTo>
                  <a:lnTo>
                    <a:pt x="426593" y="149606"/>
                  </a:lnTo>
                  <a:lnTo>
                    <a:pt x="422794" y="143510"/>
                  </a:lnTo>
                  <a:lnTo>
                    <a:pt x="102997" y="143510"/>
                  </a:lnTo>
                  <a:lnTo>
                    <a:pt x="56387" y="68706"/>
                  </a:lnTo>
                  <a:close/>
                </a:path>
                <a:path w="426720" h="368300">
                  <a:moveTo>
                    <a:pt x="333375" y="0"/>
                  </a:moveTo>
                  <a:lnTo>
                    <a:pt x="102997" y="143510"/>
                  </a:lnTo>
                  <a:lnTo>
                    <a:pt x="422794" y="143510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290439" y="4371118"/>
              <a:ext cx="404814" cy="347796"/>
            </a:xfrm>
            <a:custGeom>
              <a:avLst/>
              <a:gdLst/>
              <a:ahLst/>
              <a:cxnLst/>
              <a:rect l="l" t="t" r="r" b="b"/>
              <a:pathLst>
                <a:path w="426720" h="368300">
                  <a:moveTo>
                    <a:pt x="426593" y="149606"/>
                  </a:moveTo>
                  <a:lnTo>
                    <a:pt x="196214" y="293116"/>
                  </a:lnTo>
                  <a:lnTo>
                    <a:pt x="242697" y="367919"/>
                  </a:lnTo>
                  <a:lnTo>
                    <a:pt x="0" y="311531"/>
                  </a:lnTo>
                  <a:lnTo>
                    <a:pt x="56387" y="68706"/>
                  </a:lnTo>
                  <a:lnTo>
                    <a:pt x="102997" y="143510"/>
                  </a:lnTo>
                  <a:lnTo>
                    <a:pt x="333375" y="0"/>
                  </a:lnTo>
                  <a:lnTo>
                    <a:pt x="426593" y="14960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6303" y="4447232"/>
            <a:ext cx="439151" cy="357390"/>
            <a:chOff x="5736794" y="4250949"/>
            <a:chExt cx="439151" cy="357390"/>
          </a:xfrm>
        </p:grpSpPr>
        <p:sp>
          <p:nvSpPr>
            <p:cNvPr id="8" name="object 8"/>
            <p:cNvSpPr/>
            <p:nvPr/>
          </p:nvSpPr>
          <p:spPr>
            <a:xfrm>
              <a:off x="5736794" y="4250949"/>
              <a:ext cx="439151" cy="357390"/>
            </a:xfrm>
            <a:custGeom>
              <a:avLst/>
              <a:gdLst/>
              <a:ahLst/>
              <a:cxnLst/>
              <a:rect l="l" t="t" r="r" b="b"/>
              <a:pathLst>
                <a:path w="462914" h="378460">
                  <a:moveTo>
                    <a:pt x="85089" y="0"/>
                  </a:moveTo>
                  <a:lnTo>
                    <a:pt x="0" y="154305"/>
                  </a:lnTo>
                  <a:lnTo>
                    <a:pt x="265684" y="300863"/>
                  </a:lnTo>
                  <a:lnTo>
                    <a:pt x="223138" y="377952"/>
                  </a:lnTo>
                  <a:lnTo>
                    <a:pt x="462534" y="308737"/>
                  </a:lnTo>
                  <a:lnTo>
                    <a:pt x="415607" y="146431"/>
                  </a:lnTo>
                  <a:lnTo>
                    <a:pt x="350774" y="146431"/>
                  </a:lnTo>
                  <a:lnTo>
                    <a:pt x="85089" y="0"/>
                  </a:lnTo>
                  <a:close/>
                </a:path>
                <a:path w="462914" h="378460">
                  <a:moveTo>
                    <a:pt x="393318" y="69342"/>
                  </a:moveTo>
                  <a:lnTo>
                    <a:pt x="350774" y="146431"/>
                  </a:lnTo>
                  <a:lnTo>
                    <a:pt x="415607" y="146431"/>
                  </a:lnTo>
                  <a:lnTo>
                    <a:pt x="393318" y="6934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736794" y="4250949"/>
              <a:ext cx="439151" cy="357390"/>
            </a:xfrm>
            <a:custGeom>
              <a:avLst/>
              <a:gdLst/>
              <a:ahLst/>
              <a:cxnLst/>
              <a:rect l="l" t="t" r="r" b="b"/>
              <a:pathLst>
                <a:path w="462914" h="378460">
                  <a:moveTo>
                    <a:pt x="85089" y="0"/>
                  </a:moveTo>
                  <a:lnTo>
                    <a:pt x="350774" y="146431"/>
                  </a:lnTo>
                  <a:lnTo>
                    <a:pt x="393318" y="69342"/>
                  </a:lnTo>
                  <a:lnTo>
                    <a:pt x="462534" y="308737"/>
                  </a:lnTo>
                  <a:lnTo>
                    <a:pt x="223138" y="377952"/>
                  </a:lnTo>
                  <a:lnTo>
                    <a:pt x="265684" y="300863"/>
                  </a:lnTo>
                  <a:lnTo>
                    <a:pt x="0" y="154305"/>
                  </a:lnTo>
                  <a:lnTo>
                    <a:pt x="85089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36470" y="3880299"/>
            <a:ext cx="3977662" cy="369332"/>
          </a:xfrm>
          <a:prstGeom prst="rect">
            <a:avLst/>
          </a:prstGeom>
          <a:solidFill>
            <a:srgbClr val="375F92"/>
          </a:solidFill>
          <a:ln w="25400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6095"/>
            <a:r>
              <a:rPr sz="2400" spc="-5" dirty="0">
                <a:solidFill>
                  <a:srgbClr val="FFFFFF"/>
                </a:solidFill>
                <a:cs typeface="Calibri"/>
              </a:rPr>
              <a:t>Can</a:t>
            </a:r>
            <a:r>
              <a:rPr sz="2400" spc="5" dirty="0">
                <a:solidFill>
                  <a:srgbClr val="FFFFFF"/>
                </a:solidFill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cs typeface="Calibri"/>
              </a:rPr>
              <a:t>er</a:t>
            </a:r>
            <a:r>
              <a:rPr sz="2400" spc="-25" dirty="0">
                <a:solidFill>
                  <a:srgbClr val="FFFFFF"/>
                </a:solidFill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cs typeface="Calibri"/>
              </a:rPr>
              <a:t>M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cs typeface="Calibri"/>
              </a:rPr>
              <a:t>lecular</a:t>
            </a:r>
            <a:r>
              <a:rPr lang="en-GB" sz="2400" dirty="0">
                <a:solidFill>
                  <a:srgbClr val="FFFFFF"/>
                </a:solidFill>
                <a:cs typeface="Calibri"/>
              </a:rPr>
              <a:t> Markers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76547" y="3378534"/>
            <a:ext cx="416259" cy="371182"/>
            <a:chOff x="5727035" y="3180026"/>
            <a:chExt cx="416259" cy="371182"/>
          </a:xfrm>
        </p:grpSpPr>
        <p:sp>
          <p:nvSpPr>
            <p:cNvPr id="11" name="object 11"/>
            <p:cNvSpPr/>
            <p:nvPr/>
          </p:nvSpPr>
          <p:spPr>
            <a:xfrm>
              <a:off x="5727035" y="3180026"/>
              <a:ext cx="416259" cy="371182"/>
            </a:xfrm>
            <a:custGeom>
              <a:avLst/>
              <a:gdLst/>
              <a:ahLst/>
              <a:cxnLst/>
              <a:rect l="l" t="t" r="r" b="b"/>
              <a:pathLst>
                <a:path w="438785" h="393064">
                  <a:moveTo>
                    <a:pt x="192150" y="0"/>
                  </a:moveTo>
                  <a:lnTo>
                    <a:pt x="244347" y="70993"/>
                  </a:lnTo>
                  <a:lnTo>
                    <a:pt x="0" y="250825"/>
                  </a:lnTo>
                  <a:lnTo>
                    <a:pt x="104520" y="392811"/>
                  </a:lnTo>
                  <a:lnTo>
                    <a:pt x="348868" y="212978"/>
                  </a:lnTo>
                  <a:lnTo>
                    <a:pt x="411861" y="212978"/>
                  </a:lnTo>
                  <a:lnTo>
                    <a:pt x="438530" y="37592"/>
                  </a:lnTo>
                  <a:lnTo>
                    <a:pt x="192150" y="0"/>
                  </a:lnTo>
                  <a:close/>
                </a:path>
                <a:path w="438785" h="393064">
                  <a:moveTo>
                    <a:pt x="411861" y="212978"/>
                  </a:moveTo>
                  <a:lnTo>
                    <a:pt x="348868" y="212978"/>
                  </a:lnTo>
                  <a:lnTo>
                    <a:pt x="401065" y="283972"/>
                  </a:lnTo>
                  <a:lnTo>
                    <a:pt x="411861" y="21297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727035" y="3180026"/>
              <a:ext cx="416259" cy="371182"/>
            </a:xfrm>
            <a:custGeom>
              <a:avLst/>
              <a:gdLst/>
              <a:ahLst/>
              <a:cxnLst/>
              <a:rect l="l" t="t" r="r" b="b"/>
              <a:pathLst>
                <a:path w="438785" h="393064">
                  <a:moveTo>
                    <a:pt x="0" y="250825"/>
                  </a:moveTo>
                  <a:lnTo>
                    <a:pt x="244347" y="70993"/>
                  </a:lnTo>
                  <a:lnTo>
                    <a:pt x="192150" y="0"/>
                  </a:lnTo>
                  <a:lnTo>
                    <a:pt x="438530" y="37592"/>
                  </a:lnTo>
                  <a:lnTo>
                    <a:pt x="401065" y="283972"/>
                  </a:lnTo>
                  <a:lnTo>
                    <a:pt x="348868" y="212978"/>
                  </a:lnTo>
                  <a:lnTo>
                    <a:pt x="104520" y="392811"/>
                  </a:lnTo>
                  <a:lnTo>
                    <a:pt x="0" y="250825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0480" y="1848316"/>
            <a:ext cx="1883110" cy="1414570"/>
            <a:chOff x="347268" y="1523918"/>
            <a:chExt cx="1883110" cy="1414570"/>
          </a:xfrm>
        </p:grpSpPr>
        <p:sp>
          <p:nvSpPr>
            <p:cNvPr id="13" name="object 13"/>
            <p:cNvSpPr/>
            <p:nvPr/>
          </p:nvSpPr>
          <p:spPr>
            <a:xfrm>
              <a:off x="365340" y="1541907"/>
              <a:ext cx="1846603" cy="137859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47268" y="1523918"/>
              <a:ext cx="1883110" cy="1414570"/>
            </a:xfrm>
            <a:custGeom>
              <a:avLst/>
              <a:gdLst/>
              <a:ahLst/>
              <a:cxnLst/>
              <a:rect l="l" t="t" r="r" b="b"/>
              <a:pathLst>
                <a:path w="1985010" h="1497964">
                  <a:moveTo>
                    <a:pt x="0" y="1497964"/>
                  </a:moveTo>
                  <a:lnTo>
                    <a:pt x="1984628" y="1497964"/>
                  </a:lnTo>
                  <a:lnTo>
                    <a:pt x="1984628" y="0"/>
                  </a:lnTo>
                  <a:lnTo>
                    <a:pt x="0" y="0"/>
                  </a:lnTo>
                  <a:lnTo>
                    <a:pt x="0" y="1497964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3450" y="1791709"/>
            <a:ext cx="1880700" cy="1285046"/>
            <a:chOff x="3383328" y="1485901"/>
            <a:chExt cx="1880700" cy="1285046"/>
          </a:xfrm>
        </p:grpSpPr>
        <p:sp>
          <p:nvSpPr>
            <p:cNvPr id="15" name="object 15"/>
            <p:cNvSpPr/>
            <p:nvPr/>
          </p:nvSpPr>
          <p:spPr>
            <a:xfrm>
              <a:off x="3401400" y="1503890"/>
              <a:ext cx="1844556" cy="1249067"/>
            </a:xfrm>
            <a:custGeom>
              <a:avLst/>
              <a:gdLst/>
              <a:ahLst/>
              <a:cxnLst/>
              <a:rect l="l" t="t" r="r" b="b"/>
              <a:pathLst>
                <a:path w="1944370" h="1322705">
                  <a:moveTo>
                    <a:pt x="0" y="1322451"/>
                  </a:moveTo>
                  <a:lnTo>
                    <a:pt x="1943989" y="1322451"/>
                  </a:lnTo>
                  <a:lnTo>
                    <a:pt x="1943989" y="0"/>
                  </a:lnTo>
                  <a:lnTo>
                    <a:pt x="0" y="0"/>
                  </a:lnTo>
                  <a:lnTo>
                    <a:pt x="0" y="1322451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401400" y="1503890"/>
              <a:ext cx="1844195" cy="1248827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83328" y="1485901"/>
              <a:ext cx="1880700" cy="1285046"/>
            </a:xfrm>
            <a:custGeom>
              <a:avLst/>
              <a:gdLst/>
              <a:ahLst/>
              <a:cxnLst/>
              <a:rect l="l" t="t" r="r" b="b"/>
              <a:pathLst>
                <a:path w="1982470" h="1360805">
                  <a:moveTo>
                    <a:pt x="0" y="1360551"/>
                  </a:moveTo>
                  <a:lnTo>
                    <a:pt x="1982089" y="1360551"/>
                  </a:lnTo>
                  <a:lnTo>
                    <a:pt x="1982089" y="0"/>
                  </a:lnTo>
                  <a:lnTo>
                    <a:pt x="0" y="0"/>
                  </a:lnTo>
                  <a:lnTo>
                    <a:pt x="0" y="1360551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0451" y="3487191"/>
            <a:ext cx="424694" cy="362187"/>
            <a:chOff x="1700939" y="3288683"/>
            <a:chExt cx="424694" cy="362187"/>
          </a:xfrm>
        </p:grpSpPr>
        <p:sp>
          <p:nvSpPr>
            <p:cNvPr id="18" name="object 18"/>
            <p:cNvSpPr/>
            <p:nvPr/>
          </p:nvSpPr>
          <p:spPr>
            <a:xfrm>
              <a:off x="1700939" y="3288683"/>
              <a:ext cx="424694" cy="362187"/>
            </a:xfrm>
            <a:custGeom>
              <a:avLst/>
              <a:gdLst/>
              <a:ahLst/>
              <a:cxnLst/>
              <a:rect l="l" t="t" r="r" b="b"/>
              <a:pathLst>
                <a:path w="447675" h="383539">
                  <a:moveTo>
                    <a:pt x="429283" y="223012"/>
                  </a:moveTo>
                  <a:lnTo>
                    <a:pt x="101345" y="223012"/>
                  </a:lnTo>
                  <a:lnTo>
                    <a:pt x="352806" y="383159"/>
                  </a:lnTo>
                  <a:lnTo>
                    <a:pt x="447420" y="234569"/>
                  </a:lnTo>
                  <a:lnTo>
                    <a:pt x="429283" y="223012"/>
                  </a:lnTo>
                  <a:close/>
                </a:path>
                <a:path w="447675" h="383539">
                  <a:moveTo>
                    <a:pt x="243458" y="0"/>
                  </a:moveTo>
                  <a:lnTo>
                    <a:pt x="0" y="53975"/>
                  </a:lnTo>
                  <a:lnTo>
                    <a:pt x="53975" y="297307"/>
                  </a:lnTo>
                  <a:lnTo>
                    <a:pt x="101345" y="223012"/>
                  </a:lnTo>
                  <a:lnTo>
                    <a:pt x="429283" y="223012"/>
                  </a:lnTo>
                  <a:lnTo>
                    <a:pt x="196087" y="74422"/>
                  </a:lnTo>
                  <a:lnTo>
                    <a:pt x="24345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700939" y="3288683"/>
              <a:ext cx="424694" cy="362187"/>
            </a:xfrm>
            <a:custGeom>
              <a:avLst/>
              <a:gdLst/>
              <a:ahLst/>
              <a:cxnLst/>
              <a:rect l="l" t="t" r="r" b="b"/>
              <a:pathLst>
                <a:path w="447675" h="383539">
                  <a:moveTo>
                    <a:pt x="352806" y="383159"/>
                  </a:moveTo>
                  <a:lnTo>
                    <a:pt x="101345" y="223012"/>
                  </a:lnTo>
                  <a:lnTo>
                    <a:pt x="53975" y="297307"/>
                  </a:lnTo>
                  <a:lnTo>
                    <a:pt x="0" y="53975"/>
                  </a:lnTo>
                  <a:lnTo>
                    <a:pt x="243458" y="0"/>
                  </a:lnTo>
                  <a:lnTo>
                    <a:pt x="196087" y="74422"/>
                  </a:lnTo>
                  <a:lnTo>
                    <a:pt x="447420" y="234569"/>
                  </a:lnTo>
                  <a:lnTo>
                    <a:pt x="352806" y="38315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25534" y="3487516"/>
            <a:ext cx="19818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Clini</a:t>
            </a:r>
            <a:r>
              <a:rPr sz="2000"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al</a:t>
            </a:r>
            <a:r>
              <a:rPr sz="2000" b="1" spc="-2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15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rials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54256" y="6433591"/>
            <a:ext cx="24373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sz="2000" b="1" spc="-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nc</a:t>
            </a:r>
            <a:r>
              <a:rPr sz="2000"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er</a:t>
            </a:r>
            <a:r>
              <a:rPr sz="2000" b="1" spc="-2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susceptibility</a:t>
            </a:r>
            <a:endParaRPr sz="2000" b="1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308729" y="1942024"/>
            <a:ext cx="2633703" cy="1398979"/>
            <a:chOff x="6157873" y="1660877"/>
            <a:chExt cx="2633703" cy="1398979"/>
          </a:xfrm>
        </p:grpSpPr>
        <p:sp>
          <p:nvSpPr>
            <p:cNvPr id="22" name="object 22"/>
            <p:cNvSpPr/>
            <p:nvPr/>
          </p:nvSpPr>
          <p:spPr>
            <a:xfrm>
              <a:off x="6175945" y="1678867"/>
              <a:ext cx="2597558" cy="136287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57873" y="1660877"/>
              <a:ext cx="2633703" cy="1398979"/>
            </a:xfrm>
            <a:custGeom>
              <a:avLst/>
              <a:gdLst/>
              <a:ahLst/>
              <a:cxnLst/>
              <a:rect l="l" t="t" r="r" b="b"/>
              <a:pathLst>
                <a:path w="2776220" h="1481455">
                  <a:moveTo>
                    <a:pt x="0" y="1481327"/>
                  </a:moveTo>
                  <a:lnTo>
                    <a:pt x="2776219" y="1481327"/>
                  </a:lnTo>
                  <a:lnTo>
                    <a:pt x="2776219" y="0"/>
                  </a:lnTo>
                  <a:lnTo>
                    <a:pt x="0" y="0"/>
                  </a:lnTo>
                  <a:lnTo>
                    <a:pt x="0" y="1481327"/>
                  </a:lnTo>
                  <a:close/>
                </a:path>
              </a:pathLst>
            </a:custGeom>
            <a:ln w="38100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5648" y="6452876"/>
            <a:ext cx="210057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The</a:t>
            </a:r>
            <a:r>
              <a:rPr sz="2000" b="1" spc="-5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sz="2000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py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sel</a:t>
            </a:r>
            <a:r>
              <a:rPr sz="2000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</a:t>
            </a:r>
            <a:r>
              <a:rPr sz="2000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555049" y="3345192"/>
            <a:ext cx="334936" cy="453333"/>
            <a:chOff x="4046694" y="3147166"/>
            <a:chExt cx="334936" cy="453333"/>
          </a:xfrm>
        </p:grpSpPr>
        <p:sp>
          <p:nvSpPr>
            <p:cNvPr id="27" name="object 27"/>
            <p:cNvSpPr/>
            <p:nvPr/>
          </p:nvSpPr>
          <p:spPr>
            <a:xfrm>
              <a:off x="4046694" y="3147166"/>
              <a:ext cx="334936" cy="453333"/>
            </a:xfrm>
            <a:custGeom>
              <a:avLst/>
              <a:gdLst/>
              <a:ahLst/>
              <a:cxnLst/>
              <a:rect l="l" t="t" r="r" b="b"/>
              <a:pathLst>
                <a:path w="353060" h="480060">
                  <a:moveTo>
                    <a:pt x="264413" y="176275"/>
                  </a:moveTo>
                  <a:lnTo>
                    <a:pt x="88137" y="176275"/>
                  </a:lnTo>
                  <a:lnTo>
                    <a:pt x="88137" y="479679"/>
                  </a:lnTo>
                  <a:lnTo>
                    <a:pt x="264413" y="479679"/>
                  </a:lnTo>
                  <a:lnTo>
                    <a:pt x="264413" y="176275"/>
                  </a:lnTo>
                  <a:close/>
                </a:path>
                <a:path w="353060" h="480060">
                  <a:moveTo>
                    <a:pt x="176275" y="0"/>
                  </a:moveTo>
                  <a:lnTo>
                    <a:pt x="0" y="176275"/>
                  </a:lnTo>
                  <a:lnTo>
                    <a:pt x="352551" y="176275"/>
                  </a:lnTo>
                  <a:lnTo>
                    <a:pt x="1762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046694" y="3147166"/>
              <a:ext cx="334936" cy="453333"/>
            </a:xfrm>
            <a:custGeom>
              <a:avLst/>
              <a:gdLst/>
              <a:ahLst/>
              <a:cxnLst/>
              <a:rect l="l" t="t" r="r" b="b"/>
              <a:pathLst>
                <a:path w="353060" h="480060">
                  <a:moveTo>
                    <a:pt x="88137" y="479679"/>
                  </a:moveTo>
                  <a:lnTo>
                    <a:pt x="88137" y="176275"/>
                  </a:lnTo>
                  <a:lnTo>
                    <a:pt x="0" y="176275"/>
                  </a:lnTo>
                  <a:lnTo>
                    <a:pt x="176275" y="0"/>
                  </a:lnTo>
                  <a:lnTo>
                    <a:pt x="352551" y="176275"/>
                  </a:lnTo>
                  <a:lnTo>
                    <a:pt x="264413" y="176275"/>
                  </a:lnTo>
                  <a:lnTo>
                    <a:pt x="264413" y="479679"/>
                  </a:lnTo>
                  <a:lnTo>
                    <a:pt x="88137" y="479679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Date Placeholder 1"/>
          <p:cNvSpPr txBox="1">
            <a:spLocks/>
          </p:cNvSpPr>
          <p:nvPr/>
        </p:nvSpPr>
        <p:spPr>
          <a:xfrm>
            <a:off x="6798538" y="0"/>
            <a:ext cx="1835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50" i="1" dirty="0">
                <a:solidFill>
                  <a:prstClr val="black"/>
                </a:solidFill>
              </a:rPr>
              <a:t>Format adapted from Genomics England</a:t>
            </a:r>
            <a:endParaRPr lang="en-US" sz="1050" i="1" dirty="0">
              <a:solidFill>
                <a:prstClr val="black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044453A-3B42-4DC8-83A7-52176883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3" y="4567292"/>
            <a:ext cx="2683079" cy="1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824235" cy="1857062"/>
          </a:xfrm>
          <a:prstGeom prst="rect">
            <a:avLst/>
          </a:prstGeom>
          <a:noFill/>
          <a:ln w="38100" cap="rnd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7564" y="6021288"/>
            <a:ext cx="78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prstClr val="black"/>
                </a:solidFill>
              </a:rPr>
              <a:t>Image taken from Wikipedia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82941" y="6485930"/>
            <a:ext cx="78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prstClr val="black"/>
                </a:solidFill>
              </a:rPr>
              <a:t>Image taken from NHS E</a:t>
            </a:r>
          </a:p>
        </p:txBody>
      </p:sp>
    </p:spTree>
    <p:extLst>
      <p:ext uri="{BB962C8B-B14F-4D97-AF65-F5344CB8AC3E}">
        <p14:creationId xmlns:p14="http://schemas.microsoft.com/office/powerpoint/2010/main" val="4564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r="870"/>
          <a:stretch>
            <a:fillRect/>
          </a:stretch>
        </p:blipFill>
        <p:spPr bwMode="auto">
          <a:xfrm>
            <a:off x="539750" y="1484315"/>
            <a:ext cx="82089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8" y="549277"/>
            <a:ext cx="79930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sz="4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Samples required </a:t>
            </a:r>
            <a:r>
              <a:rPr lang="en-GB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(+ supporting clinical data)</a:t>
            </a:r>
          </a:p>
        </p:txBody>
      </p:sp>
    </p:spTree>
    <p:extLst>
      <p:ext uri="{BB962C8B-B14F-4D97-AF65-F5344CB8AC3E}">
        <p14:creationId xmlns:p14="http://schemas.microsoft.com/office/powerpoint/2010/main" val="27633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</a:pPr>
            <a:r>
              <a:rPr lang="en-GB" sz="4000" b="1" dirty="0" smtClean="0">
                <a:solidFill>
                  <a:srgbClr val="558ED5"/>
                </a:solidFill>
                <a:ea typeface="Calibri" pitchFamily="34" charset="0"/>
                <a:cs typeface="Calibri" pitchFamily="34" charset="0"/>
              </a:rPr>
              <a:t>Simplified overview</a:t>
            </a:r>
            <a:endParaRPr lang="en-GB" sz="4000" b="1" dirty="0">
              <a:solidFill>
                <a:srgbClr val="558ED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36263" r="18091" b="28745"/>
          <a:stretch>
            <a:fillRect/>
          </a:stretch>
        </p:blipFill>
        <p:spPr bwMode="auto">
          <a:xfrm>
            <a:off x="395536" y="2276872"/>
            <a:ext cx="35448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0031" y="1331639"/>
            <a:ext cx="537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Recruit patients, extract DNA, send DNA to Biorepository and submit clinical data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031" y="2416333"/>
            <a:ext cx="525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Genome sequencing by Illumina (</a:t>
            </a:r>
            <a:r>
              <a:rPr lang="en-GB" dirty="0" err="1" smtClean="0">
                <a:solidFill>
                  <a:prstClr val="black"/>
                </a:solidFill>
              </a:rPr>
              <a:t>Hinxton</a:t>
            </a:r>
            <a:r>
              <a:rPr lang="en-GB" dirty="0" smtClean="0">
                <a:solidFill>
                  <a:prstClr val="black"/>
                </a:solidFill>
              </a:rPr>
              <a:t>, Cambridge)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AutoShape 2" descr="Image result for genomics eng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4" descr="Image result for genomics engl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5" y="3573017"/>
            <a:ext cx="2128652" cy="10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50031" y="3763135"/>
            <a:ext cx="471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Bioinformatic</a:t>
            </a:r>
            <a:r>
              <a:rPr lang="en-GB" dirty="0" smtClean="0">
                <a:solidFill>
                  <a:prstClr val="black"/>
                </a:solidFill>
              </a:rPr>
              <a:t> analysis of genome sequence data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(gene panel analysis </a:t>
            </a:r>
            <a:r>
              <a:rPr lang="en-GB" dirty="0" smtClean="0">
                <a:solidFill>
                  <a:prstClr val="black"/>
                </a:solidFill>
                <a:sym typeface="Wingdings"/>
              </a:rPr>
              <a:t> tiered variants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0031" y="5223797"/>
            <a:ext cx="5038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Analysis of genomic variants, GTABs where required, confirmatory testing, issue of clinical diagnostic report and communication of result to patient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62" y="5337802"/>
            <a:ext cx="1751462" cy="80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67" y="1267528"/>
            <a:ext cx="1751462" cy="80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55575" y="1267528"/>
            <a:ext cx="1884511" cy="809325"/>
            <a:chOff x="5587921" y="1556792"/>
            <a:chExt cx="4136645" cy="1440167"/>
          </a:xfrm>
        </p:grpSpPr>
        <p:sp>
          <p:nvSpPr>
            <p:cNvPr id="16" name="Rectangle 15"/>
            <p:cNvSpPr/>
            <p:nvPr/>
          </p:nvSpPr>
          <p:spPr>
            <a:xfrm>
              <a:off x="5587921" y="1556792"/>
              <a:ext cx="4136645" cy="1440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21" y="1726856"/>
              <a:ext cx="4108450" cy="11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91951" y="5337802"/>
            <a:ext cx="1884511" cy="809325"/>
            <a:chOff x="5587921" y="1556792"/>
            <a:chExt cx="4136645" cy="1440167"/>
          </a:xfrm>
        </p:grpSpPr>
        <p:sp>
          <p:nvSpPr>
            <p:cNvPr id="19" name="Rectangle 18"/>
            <p:cNvSpPr/>
            <p:nvPr/>
          </p:nvSpPr>
          <p:spPr>
            <a:xfrm>
              <a:off x="5587921" y="1556792"/>
              <a:ext cx="4136645" cy="1440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21" y="1726856"/>
              <a:ext cx="4108450" cy="11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95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3677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90528" y="6079827"/>
            <a:ext cx="28956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19528" y="6079827"/>
            <a:ext cx="2133600" cy="365125"/>
          </a:xfrm>
        </p:spPr>
        <p:txBody>
          <a:bodyPr/>
          <a:lstStyle/>
          <a:p>
            <a:fld id="{C21C2706-BFBC-4E0A-A7D5-AC2D039DA3D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" y="140304"/>
            <a:ext cx="8352928" cy="652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60648"/>
            <a:ext cx="8229600" cy="86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</a:rPr>
              <a:t>What did it mean for staff to support the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100,000 Genomes Project?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645949-0FC7-473C-8F90-E5D982147A51}"/>
              </a:ext>
            </a:extLst>
          </p:cNvPr>
          <p:cNvSpPr/>
          <p:nvPr/>
        </p:nvSpPr>
        <p:spPr>
          <a:xfrm>
            <a:off x="323528" y="40466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Patient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42928" y="62322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Introduction to the 100,000 Genomes Project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328" y="5435500"/>
            <a:ext cx="36724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How do you develop a pathway? – the key is engagement at every step of the pathway…..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832" y="2260761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Nursing staff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4624" y="186471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Consultants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5442" y="3362027"/>
            <a:ext cx="118138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Research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2013" y="3845988"/>
            <a:ext cx="118138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Theatre team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2856" y="381596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Clinic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0842" y="5033069"/>
            <a:ext cx="86161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IT experts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2776" y="5943331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Blood laboratory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39000" y="5879707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Tumour laboratory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18919" y="4168973"/>
            <a:ext cx="2060115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Specimen transport team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5600" y="691397"/>
            <a:ext cx="5343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GPs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69588" y="1557379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Imaging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69588" y="126934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Pathology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48061" y="621205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Managers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1588" y="4031988"/>
            <a:ext cx="154693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MDT co-ordinators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0328" y="2675811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Specialists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58480" y="2891835"/>
            <a:ext cx="1514296" cy="23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Breast Care Nurses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49708" y="6320069"/>
            <a:ext cx="106921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Reception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1319" y="6320069"/>
            <a:ext cx="106921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Processing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0530" y="1648693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white"/>
                </a:solidFill>
              </a:rPr>
              <a:t>Surgeons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6571928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6BFF4-9173-45A6-8C43-4CD98F0120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71" y="234877"/>
            <a:ext cx="8229600" cy="1143000"/>
          </a:xfrm>
        </p:spPr>
        <p:txBody>
          <a:bodyPr>
            <a:normAutofit/>
          </a:bodyPr>
          <a:lstStyle/>
          <a:p>
            <a:pPr algn="l" defTabSz="457200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ancer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programme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4" y="2236537"/>
            <a:ext cx="993676" cy="371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54" y="2149439"/>
            <a:ext cx="692944" cy="371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2" r="6565"/>
          <a:stretch/>
        </p:blipFill>
        <p:spPr bwMode="auto">
          <a:xfrm>
            <a:off x="3160888" y="3518765"/>
            <a:ext cx="50904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83CB23-951D-E945-8B4E-536E00FAE5A5}"/>
              </a:ext>
            </a:extLst>
          </p:cNvPr>
          <p:cNvGrpSpPr/>
          <p:nvPr/>
        </p:nvGrpSpPr>
        <p:grpSpPr>
          <a:xfrm>
            <a:off x="226649" y="2717296"/>
            <a:ext cx="923130" cy="321360"/>
            <a:chOff x="5126558" y="1808323"/>
            <a:chExt cx="1230840" cy="321360"/>
          </a:xfrm>
        </p:grpSpPr>
        <p:sp>
          <p:nvSpPr>
            <p:cNvPr id="13" name="Rounded Rectangle 12"/>
            <p:cNvSpPr/>
            <p:nvPr/>
          </p:nvSpPr>
          <p:spPr>
            <a:xfrm>
              <a:off x="5126558" y="1841651"/>
              <a:ext cx="1073069" cy="28803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Breast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2052" name="TextBox 2051"/>
            <p:cNvSpPr txBox="1"/>
            <p:nvPr/>
          </p:nvSpPr>
          <p:spPr>
            <a:xfrm>
              <a:off x="5997358" y="1808323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514BA0D-BB28-8F4A-9EDF-6B34F7D5D0DB}"/>
              </a:ext>
            </a:extLst>
          </p:cNvPr>
          <p:cNvGrpSpPr/>
          <p:nvPr/>
        </p:nvGrpSpPr>
        <p:grpSpPr>
          <a:xfrm>
            <a:off x="2287315" y="3609103"/>
            <a:ext cx="922747" cy="327106"/>
            <a:chOff x="5567995" y="2525830"/>
            <a:chExt cx="1230329" cy="327106"/>
          </a:xfrm>
        </p:grpSpPr>
        <p:sp>
          <p:nvSpPr>
            <p:cNvPr id="15" name="Rounded Rectangle 14"/>
            <p:cNvSpPr/>
            <p:nvPr/>
          </p:nvSpPr>
          <p:spPr>
            <a:xfrm>
              <a:off x="5567995" y="2564904"/>
              <a:ext cx="1073069" cy="28803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Colorectal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8284" y="2525830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AA0B065-C460-A648-8E40-DDBDCBA7A51E}"/>
              </a:ext>
            </a:extLst>
          </p:cNvPr>
          <p:cNvGrpSpPr/>
          <p:nvPr/>
        </p:nvGrpSpPr>
        <p:grpSpPr>
          <a:xfrm>
            <a:off x="1272133" y="1447844"/>
            <a:ext cx="926261" cy="331679"/>
            <a:chOff x="5552318" y="2916067"/>
            <a:chExt cx="1021104" cy="331679"/>
          </a:xfrm>
        </p:grpSpPr>
        <p:sp>
          <p:nvSpPr>
            <p:cNvPr id="5" name="Rounded Rectangle 4"/>
            <p:cNvSpPr/>
            <p:nvPr/>
          </p:nvSpPr>
          <p:spPr>
            <a:xfrm>
              <a:off x="5552318" y="2959714"/>
              <a:ext cx="864096" cy="2880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Brain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13383" y="2916067"/>
              <a:ext cx="36003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5A44A6C-0471-1B4B-83F3-BC3F9A978F10}"/>
              </a:ext>
            </a:extLst>
          </p:cNvPr>
          <p:cNvGrpSpPr/>
          <p:nvPr/>
        </p:nvGrpSpPr>
        <p:grpSpPr>
          <a:xfrm>
            <a:off x="145398" y="1810929"/>
            <a:ext cx="1106039" cy="305628"/>
            <a:chOff x="5341362" y="3398804"/>
            <a:chExt cx="1474718" cy="305628"/>
          </a:xfrm>
        </p:grpSpPr>
        <p:sp>
          <p:nvSpPr>
            <p:cNvPr id="21" name="Rounded Rectangle 20"/>
            <p:cNvSpPr/>
            <p:nvPr/>
          </p:nvSpPr>
          <p:spPr>
            <a:xfrm>
              <a:off x="5341362" y="3416400"/>
              <a:ext cx="1322694" cy="2880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Haematological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56040" y="3398804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EDB52E5-4EC5-3241-8153-BE85377E0B06}"/>
              </a:ext>
            </a:extLst>
          </p:cNvPr>
          <p:cNvGrpSpPr/>
          <p:nvPr/>
        </p:nvGrpSpPr>
        <p:grpSpPr>
          <a:xfrm>
            <a:off x="2256150" y="4145448"/>
            <a:ext cx="931333" cy="307664"/>
            <a:chOff x="5547669" y="3996399"/>
            <a:chExt cx="1241777" cy="307664"/>
          </a:xfrm>
        </p:grpSpPr>
        <p:sp>
          <p:nvSpPr>
            <p:cNvPr id="17" name="Rounded Rectangle 16"/>
            <p:cNvSpPr/>
            <p:nvPr/>
          </p:nvSpPr>
          <p:spPr>
            <a:xfrm>
              <a:off x="5547669" y="4016031"/>
              <a:ext cx="1073069" cy="2880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Urological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9406" y="3996399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FEC6A2-BC7E-0249-AF80-D71CBED53EE2}"/>
              </a:ext>
            </a:extLst>
          </p:cNvPr>
          <p:cNvGrpSpPr/>
          <p:nvPr/>
        </p:nvGrpSpPr>
        <p:grpSpPr>
          <a:xfrm>
            <a:off x="135700" y="4140771"/>
            <a:ext cx="926130" cy="320207"/>
            <a:chOff x="7975260" y="3806797"/>
            <a:chExt cx="1234840" cy="320207"/>
          </a:xfrm>
        </p:grpSpPr>
        <p:sp>
          <p:nvSpPr>
            <p:cNvPr id="11" name="Rounded Rectangle 10"/>
            <p:cNvSpPr/>
            <p:nvPr/>
          </p:nvSpPr>
          <p:spPr>
            <a:xfrm>
              <a:off x="7975260" y="3838972"/>
              <a:ext cx="1073069" cy="28803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Ovarian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50060" y="3806797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3F79FC-7DE1-8C44-A6DE-4EC934FB73BC}"/>
              </a:ext>
            </a:extLst>
          </p:cNvPr>
          <p:cNvGrpSpPr/>
          <p:nvPr/>
        </p:nvGrpSpPr>
        <p:grpSpPr>
          <a:xfrm>
            <a:off x="180270" y="3487092"/>
            <a:ext cx="936149" cy="320804"/>
            <a:chOff x="7826156" y="3404316"/>
            <a:chExt cx="1248199" cy="320804"/>
          </a:xfrm>
        </p:grpSpPr>
        <p:sp>
          <p:nvSpPr>
            <p:cNvPr id="14" name="Rounded Rectangle 13"/>
            <p:cNvSpPr/>
            <p:nvPr/>
          </p:nvSpPr>
          <p:spPr>
            <a:xfrm>
              <a:off x="7826156" y="3437088"/>
              <a:ext cx="1073069" cy="2880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Endometrial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14315" y="3404316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450671" y="5124939"/>
            <a:ext cx="270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47703" y="5631065"/>
            <a:ext cx="270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prstClr val="white"/>
                </a:solidFill>
              </a:rPr>
              <a:t>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19FC6EF-2E69-7D44-9C30-0A838BCAF786}"/>
              </a:ext>
            </a:extLst>
          </p:cNvPr>
          <p:cNvGrpSpPr/>
          <p:nvPr/>
        </p:nvGrpSpPr>
        <p:grpSpPr>
          <a:xfrm>
            <a:off x="1257275" y="1876483"/>
            <a:ext cx="923508" cy="316505"/>
            <a:chOff x="5365090" y="4406916"/>
            <a:chExt cx="1231344" cy="316505"/>
          </a:xfrm>
        </p:grpSpPr>
        <p:sp>
          <p:nvSpPr>
            <p:cNvPr id="7" name="Rounded Rectangle 6"/>
            <p:cNvSpPr/>
            <p:nvPr/>
          </p:nvSpPr>
          <p:spPr>
            <a:xfrm>
              <a:off x="5365090" y="4435389"/>
              <a:ext cx="1073069" cy="2880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Head &amp; Neck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36394" y="4406916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B93C059-983C-6F45-BC7D-8440030C5616}"/>
              </a:ext>
            </a:extLst>
          </p:cNvPr>
          <p:cNvGrpSpPr/>
          <p:nvPr/>
        </p:nvGrpSpPr>
        <p:grpSpPr>
          <a:xfrm>
            <a:off x="2991652" y="3067585"/>
            <a:ext cx="926955" cy="321285"/>
            <a:chOff x="4300687" y="2903867"/>
            <a:chExt cx="1235940" cy="321285"/>
          </a:xfrm>
        </p:grpSpPr>
        <p:sp>
          <p:nvSpPr>
            <p:cNvPr id="22" name="Rounded Rectangle 21"/>
            <p:cNvSpPr/>
            <p:nvPr/>
          </p:nvSpPr>
          <p:spPr>
            <a:xfrm>
              <a:off x="4300687" y="2937120"/>
              <a:ext cx="1073069" cy="2880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Paediatric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76587" y="2903867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45E2D86-CC27-6C48-89F0-E61775681D98}"/>
              </a:ext>
            </a:extLst>
          </p:cNvPr>
          <p:cNvGrpSpPr/>
          <p:nvPr/>
        </p:nvGrpSpPr>
        <p:grpSpPr>
          <a:xfrm>
            <a:off x="2231033" y="2490392"/>
            <a:ext cx="929861" cy="317873"/>
            <a:chOff x="5123581" y="5103325"/>
            <a:chExt cx="1239814" cy="317873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xmlns="" id="{4245D3DA-7122-404A-A8E3-F6EEA7E214E4}"/>
                </a:ext>
              </a:extLst>
            </p:cNvPr>
            <p:cNvSpPr/>
            <p:nvPr/>
          </p:nvSpPr>
          <p:spPr>
            <a:xfrm>
              <a:off x="5123581" y="5133166"/>
              <a:ext cx="1073069" cy="2880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Melanoma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11BF089-968E-BD46-AB4D-74BEF65983C7}"/>
                </a:ext>
              </a:extLst>
            </p:cNvPr>
            <p:cNvSpPr txBox="1"/>
            <p:nvPr/>
          </p:nvSpPr>
          <p:spPr>
            <a:xfrm>
              <a:off x="6003355" y="5103325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671B8F2-B20E-A743-9C8A-D46EB413DF30}"/>
              </a:ext>
            </a:extLst>
          </p:cNvPr>
          <p:cNvGrpSpPr/>
          <p:nvPr/>
        </p:nvGrpSpPr>
        <p:grpSpPr>
          <a:xfrm>
            <a:off x="2287315" y="1811540"/>
            <a:ext cx="1205195" cy="305017"/>
            <a:chOff x="5706062" y="5781964"/>
            <a:chExt cx="1247128" cy="305017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xmlns="" id="{F06CDE90-A140-074C-8B95-FDCC55E28BCB}"/>
                </a:ext>
              </a:extLst>
            </p:cNvPr>
            <p:cNvSpPr/>
            <p:nvPr/>
          </p:nvSpPr>
          <p:spPr>
            <a:xfrm>
              <a:off x="5706062" y="5798949"/>
              <a:ext cx="1073069" cy="28803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prstClr val="black"/>
                  </a:solidFill>
                </a:rPr>
                <a:t>Sarcoma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F433E57-2C17-2C42-A6D1-39C0576CC31B}"/>
                </a:ext>
              </a:extLst>
            </p:cNvPr>
            <p:cNvSpPr txBox="1"/>
            <p:nvPr/>
          </p:nvSpPr>
          <p:spPr>
            <a:xfrm>
              <a:off x="6593150" y="5781964"/>
              <a:ext cx="3600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43800AC-CA07-7341-8285-6E4BE00A8015}"/>
              </a:ext>
            </a:extLst>
          </p:cNvPr>
          <p:cNvSpPr txBox="1"/>
          <p:nvPr/>
        </p:nvSpPr>
        <p:spPr>
          <a:xfrm>
            <a:off x="117576" y="5754175"/>
            <a:ext cx="3144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680 patients from 18 </a:t>
            </a:r>
            <a:r>
              <a:rPr lang="en-US" sz="2000" b="1" dirty="0">
                <a:solidFill>
                  <a:prstClr val="black"/>
                </a:solidFill>
              </a:rPr>
              <a:t>cancer pathways open across four  enrollment sites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21B193B-073D-214F-9998-561993F4A904}"/>
              </a:ext>
            </a:extLst>
          </p:cNvPr>
          <p:cNvSpPr txBox="1"/>
          <p:nvPr/>
        </p:nvSpPr>
        <p:spPr>
          <a:xfrm>
            <a:off x="3565898" y="2808252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B871F96-DF07-5C45-951A-AA5CAE5E160A}"/>
              </a:ext>
            </a:extLst>
          </p:cNvPr>
          <p:cNvSpPr txBox="1"/>
          <p:nvPr/>
        </p:nvSpPr>
        <p:spPr>
          <a:xfrm>
            <a:off x="3060946" y="1531294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9C874D4-4101-3549-9C23-AB8C94002083}"/>
              </a:ext>
            </a:extLst>
          </p:cNvPr>
          <p:cNvSpPr txBox="1"/>
          <p:nvPr/>
        </p:nvSpPr>
        <p:spPr>
          <a:xfrm>
            <a:off x="933239" y="1533414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*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27028"/>
            <a:ext cx="2160241" cy="9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Content Placehold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88077"/>
              </p:ext>
            </p:extLst>
          </p:nvPr>
        </p:nvGraphicFramePr>
        <p:xfrm>
          <a:off x="4139952" y="1185520"/>
          <a:ext cx="4690864" cy="411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00103"/>
              </p:ext>
            </p:extLst>
          </p:nvPr>
        </p:nvGraphicFramePr>
        <p:xfrm>
          <a:off x="3993808" y="5454876"/>
          <a:ext cx="4939660" cy="926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144"/>
                <a:gridCol w="542336"/>
                <a:gridCol w="556994"/>
                <a:gridCol w="762203"/>
                <a:gridCol w="747545"/>
                <a:gridCol w="923438"/>
              </a:tblGrid>
              <a:tr h="27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Trust</a:t>
                      </a:r>
                      <a:endParaRPr lang="en-GB" sz="1100" dirty="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group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ALL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AML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CLL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MM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/>
                </a:tc>
              </a:tr>
              <a:tr h="212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UHB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Adult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</a:tr>
              <a:tr h="22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NBT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Adult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</a:tr>
              <a:tr h="212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UHB</a:t>
                      </a:r>
                      <a:endParaRPr lang="en-GB" sz="1100" dirty="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Paed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Gulim"/>
                        <a:cs typeface="Gulim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6094"/>
            <a:ext cx="8229600" cy="1143000"/>
          </a:xfrm>
        </p:spPr>
        <p:txBody>
          <a:bodyPr>
            <a:normAutofit/>
          </a:bodyPr>
          <a:lstStyle/>
          <a:p>
            <a:pPr defTabSz="457200"/>
            <a:r>
              <a:rPr lang="en-GB" sz="4000" b="1" dirty="0">
                <a:solidFill>
                  <a:srgbClr val="558E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remarkable achievement</a:t>
            </a:r>
          </a:p>
        </p:txBody>
      </p:sp>
      <p:sp>
        <p:nvSpPr>
          <p:cNvPr id="6" name="AutoShape 2" descr="Image result for champagne bottle p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79" y="3212976"/>
            <a:ext cx="2964121" cy="328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" y="1124744"/>
            <a:ext cx="5767610" cy="537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902</Words>
  <Application>Microsoft Office PowerPoint</Application>
  <PresentationFormat>On-screen Show (4:3)</PresentationFormat>
  <Paragraphs>245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1_Default Design</vt:lpstr>
      <vt:lpstr>1_Office Theme</vt:lpstr>
      <vt:lpstr>5_Office Theme</vt:lpstr>
      <vt:lpstr>8_Office Theme</vt:lpstr>
      <vt:lpstr>9_Office Theme</vt:lpstr>
      <vt:lpstr>11_Office Theme</vt:lpstr>
      <vt:lpstr>PowerPoint Presentation</vt:lpstr>
      <vt:lpstr>Contents</vt:lpstr>
      <vt:lpstr>National delivery of 100,000 Genomes Project</vt:lpstr>
      <vt:lpstr>Providing actionable information  for cancer patients</vt:lpstr>
      <vt:lpstr>PowerPoint Presentation</vt:lpstr>
      <vt:lpstr>PowerPoint Presentation</vt:lpstr>
      <vt:lpstr>PowerPoint Presentation</vt:lpstr>
      <vt:lpstr>Cancer programme</vt:lpstr>
      <vt:lpstr>A remarkable achievement</vt:lpstr>
      <vt:lpstr>GMC update</vt:lpstr>
      <vt:lpstr>GMC update</vt:lpstr>
      <vt:lpstr>Mainstreaming genomic medicine - Beyond 1st October 2018</vt:lpstr>
      <vt:lpstr>South West Genomic Laboratory Hub</vt:lpstr>
      <vt:lpstr>The National Test Directory</vt:lpstr>
      <vt:lpstr>What the future holds…</vt:lpstr>
      <vt:lpstr>What the future holds…</vt:lpstr>
      <vt:lpstr>PowerPoint Presentation</vt:lpstr>
    </vt:vector>
  </TitlesOfParts>
  <Company>Royal Devon and Exeter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Disease: Index Cases Referred as at 31/08/2018</dc:title>
  <dc:creator>CummingsI</dc:creator>
  <cp:lastModifiedBy>Dunderdale, Helen</cp:lastModifiedBy>
  <cp:revision>107</cp:revision>
  <dcterms:created xsi:type="dcterms:W3CDTF">2018-09-05T15:49:57Z</dcterms:created>
  <dcterms:modified xsi:type="dcterms:W3CDTF">2019-03-05T17:16:02Z</dcterms:modified>
</cp:coreProperties>
</file>