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7"/>
  </p:notesMasterIdLst>
  <p:handoutMasterIdLst>
    <p:handoutMasterId r:id="rId48"/>
  </p:handoutMasterIdLst>
  <p:sldIdLst>
    <p:sldId id="256" r:id="rId2"/>
    <p:sldId id="457" r:id="rId3"/>
    <p:sldId id="454" r:id="rId4"/>
    <p:sldId id="401" r:id="rId5"/>
    <p:sldId id="440" r:id="rId6"/>
    <p:sldId id="475" r:id="rId7"/>
    <p:sldId id="391" r:id="rId8"/>
    <p:sldId id="393" r:id="rId9"/>
    <p:sldId id="394" r:id="rId10"/>
    <p:sldId id="448" r:id="rId11"/>
    <p:sldId id="395" r:id="rId12"/>
    <p:sldId id="455" r:id="rId13"/>
    <p:sldId id="403" r:id="rId14"/>
    <p:sldId id="412" r:id="rId15"/>
    <p:sldId id="413" r:id="rId16"/>
    <p:sldId id="462" r:id="rId17"/>
    <p:sldId id="456" r:id="rId18"/>
    <p:sldId id="465" r:id="rId19"/>
    <p:sldId id="464" r:id="rId20"/>
    <p:sldId id="476" r:id="rId21"/>
    <p:sldId id="418" r:id="rId22"/>
    <p:sldId id="473" r:id="rId23"/>
    <p:sldId id="477" r:id="rId24"/>
    <p:sldId id="453" r:id="rId25"/>
    <p:sldId id="466" r:id="rId26"/>
    <p:sldId id="469" r:id="rId27"/>
    <p:sldId id="471" r:id="rId28"/>
    <p:sldId id="458" r:id="rId29"/>
    <p:sldId id="452" r:id="rId30"/>
    <p:sldId id="463" r:id="rId31"/>
    <p:sldId id="430" r:id="rId32"/>
    <p:sldId id="467" r:id="rId33"/>
    <p:sldId id="396" r:id="rId34"/>
    <p:sldId id="468" r:id="rId35"/>
    <p:sldId id="447" r:id="rId36"/>
    <p:sldId id="423" r:id="rId37"/>
    <p:sldId id="421" r:id="rId38"/>
    <p:sldId id="424" r:id="rId39"/>
    <p:sldId id="406" r:id="rId40"/>
    <p:sldId id="415" r:id="rId41"/>
    <p:sldId id="414" r:id="rId42"/>
    <p:sldId id="443" r:id="rId43"/>
    <p:sldId id="444" r:id="rId44"/>
    <p:sldId id="445" r:id="rId45"/>
    <p:sldId id="420"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56" autoAdjust="0"/>
  </p:normalViewPr>
  <p:slideViewPr>
    <p:cSldViewPr>
      <p:cViewPr>
        <p:scale>
          <a:sx n="101" d="100"/>
          <a:sy n="101" d="100"/>
        </p:scale>
        <p:origin x="-191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751346971468"/>
          <c:y val="4.036585150075974E-2"/>
          <c:w val="0.77326886895132696"/>
          <c:h val="0.68429562592109494"/>
        </c:manualLayout>
      </c:layout>
      <c:barChart>
        <c:barDir val="col"/>
        <c:grouping val="clustered"/>
        <c:varyColors val="0"/>
        <c:ser>
          <c:idx val="0"/>
          <c:order val="0"/>
          <c:tx>
            <c:strRef>
              <c:f>Sheet1!$B$1</c:f>
              <c:strCache>
                <c:ptCount val="1"/>
                <c:pt idx="0">
                  <c:v>End of Nov-16</c:v>
                </c:pt>
              </c:strCache>
            </c:strRef>
          </c:tx>
          <c:invertIfNegative val="0"/>
          <c:dLbls>
            <c:dLbl>
              <c:idx val="1"/>
              <c:layout>
                <c:manualLayout>
                  <c:x val="-1.4785252932602801E-3"/>
                  <c:y val="-2.5248413574580899E-3"/>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Sheet1!$B$2:$B$18</c:f>
            </c:numRef>
          </c:val>
        </c:ser>
        <c:ser>
          <c:idx val="1"/>
          <c:order val="1"/>
          <c:tx>
            <c:strRef>
              <c:f>Sheet1!$C$1</c:f>
              <c:strCache>
                <c:ptCount val="1"/>
                <c:pt idx="0">
                  <c:v>31/01/2017</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Sheet1!$C$2:$C$18</c:f>
            </c:numRef>
          </c:val>
        </c:ser>
        <c:ser>
          <c:idx val="2"/>
          <c:order val="2"/>
          <c:tx>
            <c:strRef>
              <c:f>Sheet1!$D$1</c:f>
              <c:strCache>
                <c:ptCount val="1"/>
                <c:pt idx="0">
                  <c:v>08/03/2017</c:v>
                </c:pt>
              </c:strCache>
            </c:strRef>
          </c:tx>
          <c:invertIfNegative val="0"/>
          <c:dLbls>
            <c:dLbl>
              <c:idx val="12"/>
              <c:layout>
                <c:manualLayout>
                  <c:x val="2.8677933707456174E-3"/>
                  <c:y val="2.0198730859664744E-2"/>
                </c:manualLayout>
              </c:layout>
              <c:showLegendKey val="0"/>
              <c:showVal val="1"/>
              <c:showCatName val="0"/>
              <c:showSerName val="0"/>
              <c:showPercent val="0"/>
              <c:showBubbleSize val="0"/>
            </c:dLbl>
            <c:txPr>
              <a:bodyPr/>
              <a:lstStyle/>
              <a:p>
                <a:pPr>
                  <a:defRPr sz="1000"/>
                </a:pPr>
                <a:endParaRPr lang="en-US"/>
              </a:p>
            </c:txPr>
            <c:showLegendKey val="0"/>
            <c:showVal val="1"/>
            <c:showCatName val="0"/>
            <c:showSerName val="0"/>
            <c:showPercent val="0"/>
            <c:showBubbleSize val="0"/>
            <c:showLeaderLines val="0"/>
          </c:dLbls>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Sheet1!$D$2:$D$18</c:f>
            </c:numRef>
          </c:val>
        </c:ser>
        <c:ser>
          <c:idx val="3"/>
          <c:order val="3"/>
          <c:tx>
            <c:strRef>
              <c:f>Sheet1!$E$1</c:f>
              <c:strCache>
                <c:ptCount val="1"/>
                <c:pt idx="0">
                  <c:v>31-May-17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Sheet1!$E$2:$E$18</c:f>
            </c:numRef>
          </c:val>
        </c:ser>
        <c:ser>
          <c:idx val="4"/>
          <c:order val="4"/>
          <c:tx>
            <c:strRef>
              <c:f>Sheet1!$F$1</c:f>
              <c:strCache>
                <c:ptCount val="1"/>
                <c:pt idx="0">
                  <c:v>30-Jun-17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Sheet1!$F$2:$F$18</c:f>
            </c:numRef>
          </c:val>
        </c:ser>
        <c:ser>
          <c:idx val="5"/>
          <c:order val="5"/>
          <c:tx>
            <c:strRef>
              <c:f>Sheet1!$G$1</c:f>
              <c:strCache>
                <c:ptCount val="1"/>
                <c:pt idx="0">
                  <c:v>31-Jul-17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Sheet1!$G$2:$G$18</c:f>
            </c:numRef>
          </c:val>
        </c:ser>
        <c:ser>
          <c:idx val="6"/>
          <c:order val="6"/>
          <c:tx>
            <c:strRef>
              <c:f>Sheet1!$H$1</c:f>
              <c:strCache>
                <c:ptCount val="1"/>
                <c:pt idx="0">
                  <c:v>01-Sep-17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Sheet1!$H$2:$H$18</c:f>
            </c:numRef>
          </c:val>
        </c:ser>
        <c:ser>
          <c:idx val="7"/>
          <c:order val="7"/>
          <c:tx>
            <c:strRef>
              <c:f>Sheet1!$I$1</c:f>
              <c:strCache>
                <c:ptCount val="1"/>
                <c:pt idx="0">
                  <c:v>29-Sep-17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Sheet1!$I$2:$I$18</c:f>
            </c:numRef>
          </c:val>
        </c:ser>
        <c:ser>
          <c:idx val="8"/>
          <c:order val="8"/>
          <c:tx>
            <c:strRef>
              <c:f>Sheet1!$J$1</c:f>
              <c:strCache>
                <c:ptCount val="1"/>
                <c:pt idx="0">
                  <c:v>31-Oct-17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Sheet1!$J$2:$J$18</c:f>
            </c:numRef>
          </c:val>
        </c:ser>
        <c:ser>
          <c:idx val="9"/>
          <c:order val="9"/>
          <c:tx>
            <c:strRef>
              <c:f>Sheet1!$K$1</c:f>
              <c:strCache>
                <c:ptCount val="1"/>
                <c:pt idx="0">
                  <c:v>30-Nov-17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Sheet1!$K$2:$K$18</c:f>
            </c:numRef>
          </c:val>
        </c:ser>
        <c:ser>
          <c:idx val="10"/>
          <c:order val="10"/>
          <c:tx>
            <c:strRef>
              <c:f>Sheet1!$L$1</c:f>
              <c:strCache>
                <c:ptCount val="1"/>
                <c:pt idx="0">
                  <c:v>31-Dec-17</c:v>
                </c:pt>
              </c:strCache>
            </c:strRef>
          </c:tx>
          <c:invertIfNegative val="0"/>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Sheet1!$L$2:$L$18</c:f>
            </c:numRef>
          </c:val>
        </c:ser>
        <c:ser>
          <c:idx val="11"/>
          <c:order val="11"/>
          <c:tx>
            <c:strRef>
              <c:f>Sheet1!$M$1</c:f>
              <c:strCache>
                <c:ptCount val="1"/>
                <c:pt idx="0">
                  <c:v>01-Feb-18</c:v>
                </c:pt>
              </c:strCache>
            </c:strRef>
          </c:tx>
          <c:invertIfNegative val="0"/>
          <c:dLbls>
            <c:showLegendKey val="0"/>
            <c:showVal val="1"/>
            <c:showCatName val="0"/>
            <c:showSerName val="0"/>
            <c:showPercent val="0"/>
            <c:showBubbleSize val="0"/>
            <c:showLeaderLines val="0"/>
          </c:dLbls>
          <c:cat>
            <c:strRef>
              <c:f>Sheet1!$A$2:$A$18</c:f>
              <c:strCache>
                <c:ptCount val="17"/>
                <c:pt idx="0">
                  <c:v>Neuro</c:v>
                </c:pt>
                <c:pt idx="1">
                  <c:v>Cardio</c:v>
                </c:pt>
                <c:pt idx="2">
                  <c:v>Ultra-rare </c:v>
                </c:pt>
                <c:pt idx="3">
                  <c:v>Tumour syn.</c:v>
                </c:pt>
                <c:pt idx="4">
                  <c:v>Haem</c:v>
                </c:pt>
                <c:pt idx="5">
                  <c:v>Skeletal</c:v>
                </c:pt>
                <c:pt idx="6">
                  <c:v>Renal</c:v>
                </c:pt>
                <c:pt idx="7">
                  <c:v>Respiratory</c:v>
                </c:pt>
                <c:pt idx="8">
                  <c:v>Ophthal</c:v>
                </c:pt>
                <c:pt idx="9">
                  <c:v>Endocrine</c:v>
                </c:pt>
                <c:pt idx="10">
                  <c:v>Metabolic </c:v>
                </c:pt>
                <c:pt idx="11">
                  <c:v>Dysmorphic </c:v>
                </c:pt>
                <c:pt idx="12">
                  <c:v>Dermatology</c:v>
                </c:pt>
                <c:pt idx="13">
                  <c:v>Growth dis.</c:v>
                </c:pt>
                <c:pt idx="14">
                  <c:v>Rheum</c:v>
                </c:pt>
                <c:pt idx="15">
                  <c:v>Hearing</c:v>
                </c:pt>
                <c:pt idx="16">
                  <c:v>Ciliopathies</c:v>
                </c:pt>
              </c:strCache>
            </c:strRef>
          </c:cat>
          <c:val>
            <c:numRef>
              <c:f>Sheet1!$M$2:$M$18</c:f>
              <c:numCache>
                <c:formatCode>General</c:formatCode>
                <c:ptCount val="17"/>
                <c:pt idx="0">
                  <c:v>267</c:v>
                </c:pt>
                <c:pt idx="1">
                  <c:v>119</c:v>
                </c:pt>
                <c:pt idx="2">
                  <c:v>70</c:v>
                </c:pt>
                <c:pt idx="3">
                  <c:v>32</c:v>
                </c:pt>
                <c:pt idx="4">
                  <c:v>23</c:v>
                </c:pt>
                <c:pt idx="5">
                  <c:v>20</c:v>
                </c:pt>
                <c:pt idx="6">
                  <c:v>18</c:v>
                </c:pt>
                <c:pt idx="7">
                  <c:v>17</c:v>
                </c:pt>
                <c:pt idx="8">
                  <c:v>13</c:v>
                </c:pt>
                <c:pt idx="9">
                  <c:v>13</c:v>
                </c:pt>
                <c:pt idx="10">
                  <c:v>12</c:v>
                </c:pt>
                <c:pt idx="11">
                  <c:v>8</c:v>
                </c:pt>
                <c:pt idx="12">
                  <c:v>4</c:v>
                </c:pt>
                <c:pt idx="13">
                  <c:v>4</c:v>
                </c:pt>
                <c:pt idx="14">
                  <c:v>4</c:v>
                </c:pt>
                <c:pt idx="15">
                  <c:v>3</c:v>
                </c:pt>
                <c:pt idx="16">
                  <c:v>1</c:v>
                </c:pt>
              </c:numCache>
            </c:numRef>
          </c:val>
        </c:ser>
        <c:dLbls>
          <c:showLegendKey val="0"/>
          <c:showVal val="0"/>
          <c:showCatName val="0"/>
          <c:showSerName val="0"/>
          <c:showPercent val="0"/>
          <c:showBubbleSize val="0"/>
        </c:dLbls>
        <c:gapWidth val="150"/>
        <c:axId val="38004224"/>
        <c:axId val="38005760"/>
      </c:barChart>
      <c:catAx>
        <c:axId val="38004224"/>
        <c:scaling>
          <c:orientation val="minMax"/>
        </c:scaling>
        <c:delete val="0"/>
        <c:axPos val="b"/>
        <c:majorTickMark val="none"/>
        <c:minorTickMark val="none"/>
        <c:tickLblPos val="nextTo"/>
        <c:crossAx val="38005760"/>
        <c:crosses val="autoZero"/>
        <c:auto val="1"/>
        <c:lblAlgn val="ctr"/>
        <c:lblOffset val="100"/>
        <c:noMultiLvlLbl val="0"/>
      </c:catAx>
      <c:valAx>
        <c:axId val="38005760"/>
        <c:scaling>
          <c:orientation val="minMax"/>
        </c:scaling>
        <c:delete val="0"/>
        <c:axPos val="l"/>
        <c:majorGridlines/>
        <c:title>
          <c:tx>
            <c:rich>
              <a:bodyPr rot="-5400000" vert="horz"/>
              <a:lstStyle/>
              <a:p>
                <a:pPr>
                  <a:defRPr/>
                </a:pPr>
                <a:r>
                  <a:rPr lang="en-GB" baseline="0" dirty="0" smtClean="0"/>
                  <a:t> Number </a:t>
                </a:r>
                <a:r>
                  <a:rPr lang="en-GB" dirty="0" smtClean="0"/>
                  <a:t>of index cases</a:t>
                </a:r>
                <a:endParaRPr lang="en-GB" dirty="0"/>
              </a:p>
            </c:rich>
          </c:tx>
          <c:overlay val="0"/>
        </c:title>
        <c:numFmt formatCode="General" sourceLinked="1"/>
        <c:majorTickMark val="none"/>
        <c:minorTickMark val="none"/>
        <c:tickLblPos val="nextTo"/>
        <c:txPr>
          <a:bodyPr/>
          <a:lstStyle/>
          <a:p>
            <a:pPr>
              <a:defRPr sz="1600"/>
            </a:pPr>
            <a:endParaRPr lang="en-US"/>
          </a:p>
        </c:txPr>
        <c:crossAx val="38004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2306308933606"/>
          <c:y val="3.9249326607398251E-2"/>
          <c:w val="0.83769575678040253"/>
          <c:h val="0.76196645885085668"/>
        </c:manualLayout>
      </c:layout>
      <c:barChart>
        <c:barDir val="col"/>
        <c:grouping val="stacked"/>
        <c:varyColors val="0"/>
        <c:ser>
          <c:idx val="0"/>
          <c:order val="0"/>
          <c:tx>
            <c:strRef>
              <c:f>Sheet1!$B$1</c:f>
              <c:strCache>
                <c:ptCount val="1"/>
                <c:pt idx="0">
                  <c:v>Failed Samples</c:v>
                </c:pt>
              </c:strCache>
            </c:strRef>
          </c:tx>
          <c:spPr>
            <a:solidFill>
              <a:schemeClr val="accent2">
                <a:lumMod val="60000"/>
                <a:lumOff val="40000"/>
              </a:schemeClr>
            </a:solidFill>
            <a:ln cmpd="sng">
              <a:prstDash val="solid"/>
            </a:ln>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Sheet1!$A$2:$A$19</c:f>
              <c:numCache>
                <c:formatCode>mmm\-yy</c:formatCode>
                <c:ptCount val="18"/>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numCache>
            </c:numRef>
          </c:cat>
          <c:val>
            <c:numRef>
              <c:f>Sheet1!$B$2:$B$19</c:f>
              <c:numCache>
                <c:formatCode>General</c:formatCode>
                <c:ptCount val="18"/>
                <c:pt idx="11">
                  <c:v>2</c:v>
                </c:pt>
                <c:pt idx="12">
                  <c:v>6</c:v>
                </c:pt>
                <c:pt idx="13">
                  <c:v>6</c:v>
                </c:pt>
                <c:pt idx="14">
                  <c:v>6</c:v>
                </c:pt>
                <c:pt idx="15">
                  <c:v>6</c:v>
                </c:pt>
                <c:pt idx="16">
                  <c:v>16</c:v>
                </c:pt>
                <c:pt idx="17">
                  <c:v>30</c:v>
                </c:pt>
              </c:numCache>
            </c:numRef>
          </c:val>
          <c:extLst xmlns:c16r2="http://schemas.microsoft.com/office/drawing/2015/06/chart">
            <c:ext xmlns:c16="http://schemas.microsoft.com/office/drawing/2014/chart" uri="{C3380CC4-5D6E-409C-BE32-E72D297353CC}">
              <c16:uniqueId val="{00000000-8E4D-430E-BD8D-7583E6FA4715}"/>
            </c:ext>
          </c:extLst>
        </c:ser>
        <c:ser>
          <c:idx val="1"/>
          <c:order val="1"/>
          <c:tx>
            <c:strRef>
              <c:f>Sheet1!$C$1</c:f>
              <c:strCache>
                <c:ptCount val="1"/>
                <c:pt idx="0">
                  <c:v>Samples passed QC</c:v>
                </c:pt>
              </c:strCache>
            </c:strRef>
          </c:tx>
          <c:spPr>
            <a:solidFill>
              <a:schemeClr val="accent3">
                <a:lumMod val="60000"/>
                <a:lumOff val="40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Sheet1!$A$2:$A$19</c:f>
              <c:numCache>
                <c:formatCode>mmm\-yy</c:formatCode>
                <c:ptCount val="18"/>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numCache>
            </c:numRef>
          </c:cat>
          <c:val>
            <c:numRef>
              <c:f>Sheet1!$C$2:$C$19</c:f>
              <c:numCache>
                <c:formatCode>General</c:formatCode>
                <c:ptCount val="18"/>
                <c:pt idx="0">
                  <c:v>4</c:v>
                </c:pt>
                <c:pt idx="1">
                  <c:v>6</c:v>
                </c:pt>
                <c:pt idx="2">
                  <c:v>20</c:v>
                </c:pt>
                <c:pt idx="3">
                  <c:v>26</c:v>
                </c:pt>
                <c:pt idx="4">
                  <c:v>30</c:v>
                </c:pt>
                <c:pt idx="5">
                  <c:v>52</c:v>
                </c:pt>
                <c:pt idx="6">
                  <c:v>52</c:v>
                </c:pt>
                <c:pt idx="7">
                  <c:v>60</c:v>
                </c:pt>
                <c:pt idx="8">
                  <c:v>81</c:v>
                </c:pt>
                <c:pt idx="9">
                  <c:v>113</c:v>
                </c:pt>
                <c:pt idx="10">
                  <c:v>120</c:v>
                </c:pt>
                <c:pt idx="11">
                  <c:v>136</c:v>
                </c:pt>
                <c:pt idx="12">
                  <c:v>146</c:v>
                </c:pt>
                <c:pt idx="13">
                  <c:v>154</c:v>
                </c:pt>
                <c:pt idx="14">
                  <c:v>207</c:v>
                </c:pt>
                <c:pt idx="15">
                  <c:v>247</c:v>
                </c:pt>
                <c:pt idx="16">
                  <c:v>277</c:v>
                </c:pt>
                <c:pt idx="17">
                  <c:v>299</c:v>
                </c:pt>
              </c:numCache>
            </c:numRef>
          </c:val>
          <c:extLst xmlns:c16r2="http://schemas.microsoft.com/office/drawing/2015/06/chart">
            <c:ext xmlns:c16="http://schemas.microsoft.com/office/drawing/2014/chart" uri="{C3380CC4-5D6E-409C-BE32-E72D297353CC}">
              <c16:uniqueId val="{00000001-8E4D-430E-BD8D-7583E6FA4715}"/>
            </c:ext>
          </c:extLst>
        </c:ser>
        <c:ser>
          <c:idx val="2"/>
          <c:order val="2"/>
          <c:tx>
            <c:strRef>
              <c:f>Sheet1!$D$1</c:f>
              <c:strCache>
                <c:ptCount val="1"/>
                <c:pt idx="0">
                  <c:v>Samples awaiting QC</c:v>
                </c:pt>
              </c:strCache>
            </c:strRef>
          </c:tx>
          <c:spPr>
            <a:solidFill>
              <a:schemeClr val="accent1">
                <a:lumMod val="60000"/>
                <a:lumOff val="40000"/>
              </a:schemeClr>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Sheet1!$A$2:$A$19</c:f>
              <c:numCache>
                <c:formatCode>mmm\-yy</c:formatCode>
                <c:ptCount val="18"/>
                <c:pt idx="0">
                  <c:v>42614</c:v>
                </c:pt>
                <c:pt idx="1">
                  <c:v>42644</c:v>
                </c:pt>
                <c:pt idx="2">
                  <c:v>42675</c:v>
                </c:pt>
                <c:pt idx="3">
                  <c:v>42705</c:v>
                </c:pt>
                <c:pt idx="4">
                  <c:v>42736</c:v>
                </c:pt>
                <c:pt idx="5">
                  <c:v>42767</c:v>
                </c:pt>
                <c:pt idx="6">
                  <c:v>42795</c:v>
                </c:pt>
                <c:pt idx="7">
                  <c:v>42826</c:v>
                </c:pt>
                <c:pt idx="8">
                  <c:v>42856</c:v>
                </c:pt>
                <c:pt idx="9">
                  <c:v>42887</c:v>
                </c:pt>
                <c:pt idx="10">
                  <c:v>42917</c:v>
                </c:pt>
                <c:pt idx="11">
                  <c:v>42948</c:v>
                </c:pt>
                <c:pt idx="12">
                  <c:v>42979</c:v>
                </c:pt>
                <c:pt idx="13">
                  <c:v>43009</c:v>
                </c:pt>
                <c:pt idx="14">
                  <c:v>43040</c:v>
                </c:pt>
                <c:pt idx="15">
                  <c:v>43070</c:v>
                </c:pt>
                <c:pt idx="16">
                  <c:v>43101</c:v>
                </c:pt>
                <c:pt idx="17">
                  <c:v>43132</c:v>
                </c:pt>
              </c:numCache>
            </c:numRef>
          </c:cat>
          <c:val>
            <c:numRef>
              <c:f>Sheet1!$D$2:$D$19</c:f>
              <c:numCache>
                <c:formatCode>General</c:formatCode>
                <c:ptCount val="18"/>
                <c:pt idx="0">
                  <c:v>17</c:v>
                </c:pt>
                <c:pt idx="1">
                  <c:v>25</c:v>
                </c:pt>
                <c:pt idx="2">
                  <c:v>20</c:v>
                </c:pt>
                <c:pt idx="3">
                  <c:v>31</c:v>
                </c:pt>
                <c:pt idx="4">
                  <c:v>57</c:v>
                </c:pt>
                <c:pt idx="5">
                  <c:v>50</c:v>
                </c:pt>
                <c:pt idx="6">
                  <c:v>78</c:v>
                </c:pt>
                <c:pt idx="7">
                  <c:v>82</c:v>
                </c:pt>
                <c:pt idx="8">
                  <c:v>86</c:v>
                </c:pt>
                <c:pt idx="9">
                  <c:v>78</c:v>
                </c:pt>
                <c:pt idx="10">
                  <c:v>102</c:v>
                </c:pt>
                <c:pt idx="11">
                  <c:v>112</c:v>
                </c:pt>
                <c:pt idx="12">
                  <c:v>130</c:v>
                </c:pt>
                <c:pt idx="13">
                  <c:v>152</c:v>
                </c:pt>
                <c:pt idx="14">
                  <c:v>132</c:v>
                </c:pt>
                <c:pt idx="15">
                  <c:v>146</c:v>
                </c:pt>
                <c:pt idx="16">
                  <c:v>204</c:v>
                </c:pt>
                <c:pt idx="17">
                  <c:v>262</c:v>
                </c:pt>
              </c:numCache>
            </c:numRef>
          </c:val>
          <c:extLst xmlns:c16r2="http://schemas.microsoft.com/office/drawing/2015/06/chart">
            <c:ext xmlns:c16="http://schemas.microsoft.com/office/drawing/2014/chart" uri="{C3380CC4-5D6E-409C-BE32-E72D297353CC}">
              <c16:uniqueId val="{00000002-8E4D-430E-BD8D-7583E6FA4715}"/>
            </c:ext>
          </c:extLst>
        </c:ser>
        <c:dLbls>
          <c:showLegendKey val="0"/>
          <c:showVal val="0"/>
          <c:showCatName val="0"/>
          <c:showSerName val="0"/>
          <c:showPercent val="0"/>
          <c:showBubbleSize val="0"/>
        </c:dLbls>
        <c:gapWidth val="150"/>
        <c:overlap val="100"/>
        <c:axId val="38335616"/>
        <c:axId val="38337152"/>
      </c:barChart>
      <c:dateAx>
        <c:axId val="38335616"/>
        <c:scaling>
          <c:orientation val="minMax"/>
        </c:scaling>
        <c:delete val="0"/>
        <c:axPos val="b"/>
        <c:numFmt formatCode="mmm\-yy" sourceLinked="1"/>
        <c:majorTickMark val="out"/>
        <c:minorTickMark val="none"/>
        <c:tickLblPos val="nextTo"/>
        <c:txPr>
          <a:bodyPr/>
          <a:lstStyle/>
          <a:p>
            <a:pPr>
              <a:defRPr sz="1400"/>
            </a:pPr>
            <a:endParaRPr lang="en-US"/>
          </a:p>
        </c:txPr>
        <c:crossAx val="38337152"/>
        <c:crosses val="autoZero"/>
        <c:auto val="1"/>
        <c:lblOffset val="100"/>
        <c:baseTimeUnit val="months"/>
      </c:dateAx>
      <c:valAx>
        <c:axId val="38337152"/>
        <c:scaling>
          <c:orientation val="minMax"/>
        </c:scaling>
        <c:delete val="0"/>
        <c:axPos val="l"/>
        <c:majorGridlines/>
        <c:title>
          <c:tx>
            <c:rich>
              <a:bodyPr rot="-5400000" vert="horz"/>
              <a:lstStyle/>
              <a:p>
                <a:pPr>
                  <a:defRPr sz="1600"/>
                </a:pPr>
                <a:r>
                  <a:rPr lang="en-GB" sz="1600" dirty="0"/>
                  <a:t>Number of samples</a:t>
                </a:r>
              </a:p>
            </c:rich>
          </c:tx>
          <c:layout>
            <c:manualLayout>
              <c:xMode val="edge"/>
              <c:yMode val="edge"/>
              <c:x val="7.716049382716049E-3"/>
              <c:y val="0.23574982826859167"/>
            </c:manualLayout>
          </c:layout>
          <c:overlay val="0"/>
        </c:title>
        <c:numFmt formatCode="General" sourceLinked="1"/>
        <c:majorTickMark val="out"/>
        <c:minorTickMark val="none"/>
        <c:tickLblPos val="nextTo"/>
        <c:crossAx val="38335616"/>
        <c:crosses val="autoZero"/>
        <c:crossBetween val="between"/>
      </c:valAx>
    </c:plotArea>
    <c:legend>
      <c:legendPos val="r"/>
      <c:layout>
        <c:manualLayout>
          <c:xMode val="edge"/>
          <c:yMode val="edge"/>
          <c:x val="0.17489525614853699"/>
          <c:y val="0.37298316402498205"/>
          <c:w val="0.21090721298726547"/>
          <c:h val="0.20633089576737595"/>
        </c:manualLayout>
      </c:layout>
      <c:overlay val="1"/>
      <c:spPr>
        <a:solidFill>
          <a:schemeClr val="bg1"/>
        </a:solidFill>
        <a:ln>
          <a:solidFill>
            <a:schemeClr val="tx1"/>
          </a:solidFill>
        </a:ln>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500053-B920-4C41-B846-D772CA7FD25F}" type="doc">
      <dgm:prSet loTypeId="urn:microsoft.com/office/officeart/2005/8/layout/venn1" loCatId="relationship" qsTypeId="urn:microsoft.com/office/officeart/2005/8/quickstyle/simple1" qsCatId="simple" csTypeId="urn:microsoft.com/office/officeart/2005/8/colors/colorful5" csCatId="colorful" phldr="1"/>
      <dgm:spPr/>
    </dgm:pt>
    <dgm:pt modelId="{CDFCB317-2EF2-4557-9B2C-033DC9B1DACB}">
      <dgm:prSet phldrT="[Text]"/>
      <dgm:spPr/>
      <dgm:t>
        <a:bodyPr/>
        <a:lstStyle/>
        <a:p>
          <a:r>
            <a:rPr lang="en-GB" dirty="0"/>
            <a:t>Genomic Laboratory Hubs </a:t>
          </a:r>
        </a:p>
      </dgm:t>
    </dgm:pt>
    <dgm:pt modelId="{3140A046-B0E7-4E55-B390-A0FA716B12F9}" type="parTrans" cxnId="{5C75D424-2117-485F-95A5-EEADF1D9FBFB}">
      <dgm:prSet/>
      <dgm:spPr/>
      <dgm:t>
        <a:bodyPr/>
        <a:lstStyle/>
        <a:p>
          <a:endParaRPr lang="en-GB"/>
        </a:p>
      </dgm:t>
    </dgm:pt>
    <dgm:pt modelId="{5D7E5CD1-5865-471D-BD73-A533DC2D679E}" type="sibTrans" cxnId="{5C75D424-2117-485F-95A5-EEADF1D9FBFB}">
      <dgm:prSet/>
      <dgm:spPr/>
      <dgm:t>
        <a:bodyPr/>
        <a:lstStyle/>
        <a:p>
          <a:endParaRPr lang="en-GB"/>
        </a:p>
      </dgm:t>
    </dgm:pt>
    <dgm:pt modelId="{FCC0F76F-FC59-43A3-9742-C3BA534A73A6}">
      <dgm:prSet phldrT="[Text]"/>
      <dgm:spPr/>
      <dgm:t>
        <a:bodyPr/>
        <a:lstStyle/>
        <a:p>
          <a:r>
            <a:rPr lang="en-GB" dirty="0"/>
            <a:t>Genomic Medicine Centres</a:t>
          </a:r>
        </a:p>
      </dgm:t>
    </dgm:pt>
    <dgm:pt modelId="{4F98E4F1-467F-454C-BDA3-76609ED7448D}" type="parTrans" cxnId="{020456C6-CA2A-4D1F-B42B-58C1785FDB71}">
      <dgm:prSet/>
      <dgm:spPr/>
      <dgm:t>
        <a:bodyPr/>
        <a:lstStyle/>
        <a:p>
          <a:endParaRPr lang="en-GB"/>
        </a:p>
      </dgm:t>
    </dgm:pt>
    <dgm:pt modelId="{A5F44EF2-2F90-4AEF-A61E-A00362F0F0AC}" type="sibTrans" cxnId="{020456C6-CA2A-4D1F-B42B-58C1785FDB71}">
      <dgm:prSet/>
      <dgm:spPr/>
      <dgm:t>
        <a:bodyPr/>
        <a:lstStyle/>
        <a:p>
          <a:endParaRPr lang="en-GB"/>
        </a:p>
      </dgm:t>
    </dgm:pt>
    <dgm:pt modelId="{245715C5-22BA-4844-84DC-644D0E564D22}">
      <dgm:prSet phldrT="[Text]"/>
      <dgm:spPr/>
      <dgm:t>
        <a:bodyPr/>
        <a:lstStyle/>
        <a:p>
          <a:r>
            <a:rPr lang="en-GB" dirty="0"/>
            <a:t>Clinical Genetics Services</a:t>
          </a:r>
        </a:p>
      </dgm:t>
    </dgm:pt>
    <dgm:pt modelId="{A0F0994C-07CC-48E1-9FC0-452561DC25A8}" type="parTrans" cxnId="{DAC88C5C-D2F6-4DAC-9882-E066D9058E9B}">
      <dgm:prSet/>
      <dgm:spPr/>
      <dgm:t>
        <a:bodyPr/>
        <a:lstStyle/>
        <a:p>
          <a:endParaRPr lang="en-GB"/>
        </a:p>
      </dgm:t>
    </dgm:pt>
    <dgm:pt modelId="{90DAF220-DC72-4AAE-BBD2-34CE056D66A8}" type="sibTrans" cxnId="{DAC88C5C-D2F6-4DAC-9882-E066D9058E9B}">
      <dgm:prSet/>
      <dgm:spPr/>
      <dgm:t>
        <a:bodyPr/>
        <a:lstStyle/>
        <a:p>
          <a:endParaRPr lang="en-GB"/>
        </a:p>
      </dgm:t>
    </dgm:pt>
    <dgm:pt modelId="{371E9D66-E9F6-4599-A744-9EC07C08F2BE}" type="pres">
      <dgm:prSet presAssocID="{CA500053-B920-4C41-B846-D772CA7FD25F}" presName="compositeShape" presStyleCnt="0">
        <dgm:presLayoutVars>
          <dgm:chMax val="7"/>
          <dgm:dir/>
          <dgm:resizeHandles val="exact"/>
        </dgm:presLayoutVars>
      </dgm:prSet>
      <dgm:spPr/>
    </dgm:pt>
    <dgm:pt modelId="{ED1FF812-98ED-489C-94EE-424FBD3E13B6}" type="pres">
      <dgm:prSet presAssocID="{CDFCB317-2EF2-4557-9B2C-033DC9B1DACB}" presName="circ1" presStyleLbl="vennNode1" presStyleIdx="0" presStyleCnt="3"/>
      <dgm:spPr/>
      <dgm:t>
        <a:bodyPr/>
        <a:lstStyle/>
        <a:p>
          <a:endParaRPr lang="en-GB"/>
        </a:p>
      </dgm:t>
    </dgm:pt>
    <dgm:pt modelId="{0BB9EC56-D1C2-4004-884D-8B5829B0BAEA}" type="pres">
      <dgm:prSet presAssocID="{CDFCB317-2EF2-4557-9B2C-033DC9B1DACB}" presName="circ1Tx" presStyleLbl="revTx" presStyleIdx="0" presStyleCnt="0">
        <dgm:presLayoutVars>
          <dgm:chMax val="0"/>
          <dgm:chPref val="0"/>
          <dgm:bulletEnabled val="1"/>
        </dgm:presLayoutVars>
      </dgm:prSet>
      <dgm:spPr/>
      <dgm:t>
        <a:bodyPr/>
        <a:lstStyle/>
        <a:p>
          <a:endParaRPr lang="en-GB"/>
        </a:p>
      </dgm:t>
    </dgm:pt>
    <dgm:pt modelId="{9AEC5099-AA0F-42F7-A95E-39E0D3B215D9}" type="pres">
      <dgm:prSet presAssocID="{FCC0F76F-FC59-43A3-9742-C3BA534A73A6}" presName="circ2" presStyleLbl="vennNode1" presStyleIdx="1" presStyleCnt="3"/>
      <dgm:spPr/>
      <dgm:t>
        <a:bodyPr/>
        <a:lstStyle/>
        <a:p>
          <a:endParaRPr lang="en-GB"/>
        </a:p>
      </dgm:t>
    </dgm:pt>
    <dgm:pt modelId="{7122BF6E-4E65-4D4D-B8F3-D71DEEC8EDB5}" type="pres">
      <dgm:prSet presAssocID="{FCC0F76F-FC59-43A3-9742-C3BA534A73A6}" presName="circ2Tx" presStyleLbl="revTx" presStyleIdx="0" presStyleCnt="0">
        <dgm:presLayoutVars>
          <dgm:chMax val="0"/>
          <dgm:chPref val="0"/>
          <dgm:bulletEnabled val="1"/>
        </dgm:presLayoutVars>
      </dgm:prSet>
      <dgm:spPr/>
      <dgm:t>
        <a:bodyPr/>
        <a:lstStyle/>
        <a:p>
          <a:endParaRPr lang="en-GB"/>
        </a:p>
      </dgm:t>
    </dgm:pt>
    <dgm:pt modelId="{CE6516E4-1B72-45C7-8F3B-00690CC269E7}" type="pres">
      <dgm:prSet presAssocID="{245715C5-22BA-4844-84DC-644D0E564D22}" presName="circ3" presStyleLbl="vennNode1" presStyleIdx="2" presStyleCnt="3"/>
      <dgm:spPr/>
      <dgm:t>
        <a:bodyPr/>
        <a:lstStyle/>
        <a:p>
          <a:endParaRPr lang="en-GB"/>
        </a:p>
      </dgm:t>
    </dgm:pt>
    <dgm:pt modelId="{E4F45F57-E12E-48FB-8E2F-4551C2177543}" type="pres">
      <dgm:prSet presAssocID="{245715C5-22BA-4844-84DC-644D0E564D22}" presName="circ3Tx" presStyleLbl="revTx" presStyleIdx="0" presStyleCnt="0">
        <dgm:presLayoutVars>
          <dgm:chMax val="0"/>
          <dgm:chPref val="0"/>
          <dgm:bulletEnabled val="1"/>
        </dgm:presLayoutVars>
      </dgm:prSet>
      <dgm:spPr/>
      <dgm:t>
        <a:bodyPr/>
        <a:lstStyle/>
        <a:p>
          <a:endParaRPr lang="en-GB"/>
        </a:p>
      </dgm:t>
    </dgm:pt>
  </dgm:ptLst>
  <dgm:cxnLst>
    <dgm:cxn modelId="{C0073823-A56F-4E24-9DD6-F85E4103C00F}" type="presOf" srcId="{FCC0F76F-FC59-43A3-9742-C3BA534A73A6}" destId="{7122BF6E-4E65-4D4D-B8F3-D71DEEC8EDB5}" srcOrd="1" destOrd="0" presId="urn:microsoft.com/office/officeart/2005/8/layout/venn1"/>
    <dgm:cxn modelId="{5C75D424-2117-485F-95A5-EEADF1D9FBFB}" srcId="{CA500053-B920-4C41-B846-D772CA7FD25F}" destId="{CDFCB317-2EF2-4557-9B2C-033DC9B1DACB}" srcOrd="0" destOrd="0" parTransId="{3140A046-B0E7-4E55-B390-A0FA716B12F9}" sibTransId="{5D7E5CD1-5865-471D-BD73-A533DC2D679E}"/>
    <dgm:cxn modelId="{9353DC92-2ABC-4D97-83D6-8B546702EAAC}" type="presOf" srcId="{CDFCB317-2EF2-4557-9B2C-033DC9B1DACB}" destId="{0BB9EC56-D1C2-4004-884D-8B5829B0BAEA}" srcOrd="1" destOrd="0" presId="urn:microsoft.com/office/officeart/2005/8/layout/venn1"/>
    <dgm:cxn modelId="{A84DE993-D76F-430B-91FE-B168F93880B8}" type="presOf" srcId="{CA500053-B920-4C41-B846-D772CA7FD25F}" destId="{371E9D66-E9F6-4599-A744-9EC07C08F2BE}" srcOrd="0" destOrd="0" presId="urn:microsoft.com/office/officeart/2005/8/layout/venn1"/>
    <dgm:cxn modelId="{BE1ABEF9-F7D6-44DF-A1B8-32437AB9BB56}" type="presOf" srcId="{245715C5-22BA-4844-84DC-644D0E564D22}" destId="{E4F45F57-E12E-48FB-8E2F-4551C2177543}" srcOrd="1" destOrd="0" presId="urn:microsoft.com/office/officeart/2005/8/layout/venn1"/>
    <dgm:cxn modelId="{7F03CC9F-11B0-4E1C-8E06-982ABBFD041D}" type="presOf" srcId="{CDFCB317-2EF2-4557-9B2C-033DC9B1DACB}" destId="{ED1FF812-98ED-489C-94EE-424FBD3E13B6}" srcOrd="0" destOrd="0" presId="urn:microsoft.com/office/officeart/2005/8/layout/venn1"/>
    <dgm:cxn modelId="{1C9CB847-E758-4DFE-9BFB-3F08B59EEA52}" type="presOf" srcId="{245715C5-22BA-4844-84DC-644D0E564D22}" destId="{CE6516E4-1B72-45C7-8F3B-00690CC269E7}" srcOrd="0" destOrd="0" presId="urn:microsoft.com/office/officeart/2005/8/layout/venn1"/>
    <dgm:cxn modelId="{DAC88C5C-D2F6-4DAC-9882-E066D9058E9B}" srcId="{CA500053-B920-4C41-B846-D772CA7FD25F}" destId="{245715C5-22BA-4844-84DC-644D0E564D22}" srcOrd="2" destOrd="0" parTransId="{A0F0994C-07CC-48E1-9FC0-452561DC25A8}" sibTransId="{90DAF220-DC72-4AAE-BBD2-34CE056D66A8}"/>
    <dgm:cxn modelId="{020456C6-CA2A-4D1F-B42B-58C1785FDB71}" srcId="{CA500053-B920-4C41-B846-D772CA7FD25F}" destId="{FCC0F76F-FC59-43A3-9742-C3BA534A73A6}" srcOrd="1" destOrd="0" parTransId="{4F98E4F1-467F-454C-BDA3-76609ED7448D}" sibTransId="{A5F44EF2-2F90-4AEF-A61E-A00362F0F0AC}"/>
    <dgm:cxn modelId="{2C850240-1524-45C1-BF50-FE005E69356F}" type="presOf" srcId="{FCC0F76F-FC59-43A3-9742-C3BA534A73A6}" destId="{9AEC5099-AA0F-42F7-A95E-39E0D3B215D9}" srcOrd="0" destOrd="0" presId="urn:microsoft.com/office/officeart/2005/8/layout/venn1"/>
    <dgm:cxn modelId="{75BA789C-B8BE-46AF-9231-544C03609F00}" type="presParOf" srcId="{371E9D66-E9F6-4599-A744-9EC07C08F2BE}" destId="{ED1FF812-98ED-489C-94EE-424FBD3E13B6}" srcOrd="0" destOrd="0" presId="urn:microsoft.com/office/officeart/2005/8/layout/venn1"/>
    <dgm:cxn modelId="{F56C2245-72E1-4EA4-B8AC-355D12C59798}" type="presParOf" srcId="{371E9D66-E9F6-4599-A744-9EC07C08F2BE}" destId="{0BB9EC56-D1C2-4004-884D-8B5829B0BAEA}" srcOrd="1" destOrd="0" presId="urn:microsoft.com/office/officeart/2005/8/layout/venn1"/>
    <dgm:cxn modelId="{A59E5362-D84E-4E14-AE7B-A473F57A717E}" type="presParOf" srcId="{371E9D66-E9F6-4599-A744-9EC07C08F2BE}" destId="{9AEC5099-AA0F-42F7-A95E-39E0D3B215D9}" srcOrd="2" destOrd="0" presId="urn:microsoft.com/office/officeart/2005/8/layout/venn1"/>
    <dgm:cxn modelId="{8B9FA21A-9A4C-4B83-90E7-D4EE0EE435B4}" type="presParOf" srcId="{371E9D66-E9F6-4599-A744-9EC07C08F2BE}" destId="{7122BF6E-4E65-4D4D-B8F3-D71DEEC8EDB5}" srcOrd="3" destOrd="0" presId="urn:microsoft.com/office/officeart/2005/8/layout/venn1"/>
    <dgm:cxn modelId="{1F9D55BD-8D79-4781-98F0-C1F5C73D134E}" type="presParOf" srcId="{371E9D66-E9F6-4599-A744-9EC07C08F2BE}" destId="{CE6516E4-1B72-45C7-8F3B-00690CC269E7}" srcOrd="4" destOrd="0" presId="urn:microsoft.com/office/officeart/2005/8/layout/venn1"/>
    <dgm:cxn modelId="{73B7F372-CDE3-4073-9B54-4233AC2E67D6}" type="presParOf" srcId="{371E9D66-E9F6-4599-A744-9EC07C08F2BE}" destId="{E4F45F57-E12E-48FB-8E2F-4551C217754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E81DD-45FC-4070-93E4-0EA846B2B97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85E42034-C491-44B1-BCD9-801DC1A96FC6}">
      <dgm:prSet/>
      <dgm:spPr>
        <a:solidFill>
          <a:schemeClr val="accent3"/>
        </a:solidFill>
        <a:ln>
          <a:solidFill>
            <a:schemeClr val="accent3"/>
          </a:solidFill>
        </a:ln>
      </dgm:spPr>
      <dgm:t>
        <a:bodyPr/>
        <a:lstStyle/>
        <a:p>
          <a:pPr rtl="0"/>
          <a:r>
            <a:rPr lang="en-GB" dirty="0"/>
            <a:t>NHS GMC</a:t>
          </a:r>
        </a:p>
      </dgm:t>
    </dgm:pt>
    <dgm:pt modelId="{2BB60A27-A71F-4004-B8C0-C3BB68313B49}" type="parTrans" cxnId="{799F195D-741A-49B7-B66C-AE79D2A01E7F}">
      <dgm:prSet/>
      <dgm:spPr/>
      <dgm:t>
        <a:bodyPr/>
        <a:lstStyle/>
        <a:p>
          <a:endParaRPr lang="en-GB"/>
        </a:p>
      </dgm:t>
    </dgm:pt>
    <dgm:pt modelId="{84CD75D9-160C-469D-86F4-C0203CD6F8C9}" type="sibTrans" cxnId="{799F195D-741A-49B7-B66C-AE79D2A01E7F}">
      <dgm:prSet/>
      <dgm:spPr/>
      <dgm:t>
        <a:bodyPr/>
        <a:lstStyle/>
        <a:p>
          <a:endParaRPr lang="en-GB"/>
        </a:p>
      </dgm:t>
    </dgm:pt>
    <dgm:pt modelId="{19401662-B302-4D8E-BD4F-3B2AFB36EA9D}">
      <dgm:prSet custT="1"/>
      <dgm:spPr>
        <a:solidFill>
          <a:srgbClr val="00B0F0"/>
        </a:solidFill>
      </dgm:spPr>
      <dgm:t>
        <a:bodyPr lIns="0" tIns="0" rIns="0" bIns="0"/>
        <a:lstStyle/>
        <a:p>
          <a:pPr rtl="0"/>
          <a:r>
            <a:rPr lang="en-GB" sz="1400" b="1" dirty="0">
              <a:solidFill>
                <a:schemeClr val="tx1"/>
              </a:solidFill>
              <a:effectLst/>
            </a:rPr>
            <a:t>Recruitment &amp; consenting of patients across specialities</a:t>
          </a:r>
        </a:p>
      </dgm:t>
    </dgm:pt>
    <dgm:pt modelId="{A5CF83E3-D8F7-4914-9875-AEEB1F5759D4}" type="parTrans" cxnId="{AA318C0C-A976-44CD-9C7A-A2173ADD6F08}">
      <dgm:prSet/>
      <dgm:spPr/>
      <dgm:t>
        <a:bodyPr/>
        <a:lstStyle/>
        <a:p>
          <a:endParaRPr lang="en-GB" dirty="0"/>
        </a:p>
      </dgm:t>
    </dgm:pt>
    <dgm:pt modelId="{840015EB-5040-4BA0-9212-147BD7FFF63B}" type="sibTrans" cxnId="{AA318C0C-A976-44CD-9C7A-A2173ADD6F08}">
      <dgm:prSet/>
      <dgm:spPr/>
      <dgm:t>
        <a:bodyPr/>
        <a:lstStyle/>
        <a:p>
          <a:endParaRPr lang="en-GB"/>
        </a:p>
      </dgm:t>
    </dgm:pt>
    <dgm:pt modelId="{070AAF49-7BED-48E0-90F0-6ED2E0E927E8}">
      <dgm:prSet custT="1"/>
      <dgm:spPr>
        <a:solidFill>
          <a:srgbClr val="00B0F0"/>
        </a:solidFill>
      </dgm:spPr>
      <dgm:t>
        <a:bodyPr lIns="0" tIns="0" rIns="0" bIns="0"/>
        <a:lstStyle/>
        <a:p>
          <a:pPr rtl="0"/>
          <a:r>
            <a:rPr lang="en-GB" sz="1400" b="1" dirty="0">
              <a:solidFill>
                <a:schemeClr val="tx1"/>
              </a:solidFill>
              <a:effectLst/>
            </a:rPr>
            <a:t>Patient &amp; Public Involvement </a:t>
          </a:r>
        </a:p>
      </dgm:t>
    </dgm:pt>
    <dgm:pt modelId="{D5EAE401-C61D-4AC3-ADAD-86064938E3D3}" type="parTrans" cxnId="{F793754F-DA38-4EF2-9429-AC2E93C281F2}">
      <dgm:prSet/>
      <dgm:spPr/>
      <dgm:t>
        <a:bodyPr/>
        <a:lstStyle/>
        <a:p>
          <a:endParaRPr lang="en-GB" dirty="0"/>
        </a:p>
      </dgm:t>
    </dgm:pt>
    <dgm:pt modelId="{F4DFBCC8-173E-4437-B785-CA6AFB9CA87A}" type="sibTrans" cxnId="{F793754F-DA38-4EF2-9429-AC2E93C281F2}">
      <dgm:prSet/>
      <dgm:spPr/>
      <dgm:t>
        <a:bodyPr/>
        <a:lstStyle/>
        <a:p>
          <a:endParaRPr lang="en-GB"/>
        </a:p>
      </dgm:t>
    </dgm:pt>
    <dgm:pt modelId="{CD3BD469-46AB-411B-9CF2-098AB9EC4EE9}">
      <dgm:prSet custT="1"/>
      <dgm:spPr>
        <a:solidFill>
          <a:srgbClr val="00B0F0"/>
        </a:solidFill>
      </dgm:spPr>
      <dgm:t>
        <a:bodyPr lIns="0" tIns="0" rIns="0" bIns="0"/>
        <a:lstStyle/>
        <a:p>
          <a:pPr rtl="0"/>
          <a:r>
            <a:rPr lang="en-GB" sz="1400" b="1" dirty="0">
              <a:solidFill>
                <a:schemeClr val="tx1"/>
              </a:solidFill>
              <a:effectLst/>
            </a:rPr>
            <a:t>Informatics systems development &amp; capture of participant phenotypes</a:t>
          </a:r>
        </a:p>
      </dgm:t>
    </dgm:pt>
    <dgm:pt modelId="{6F4B7184-ED27-4C3C-8C0A-27137A953877}" type="parTrans" cxnId="{608E9B7D-7647-4D40-AE1C-CB67044C9857}">
      <dgm:prSet/>
      <dgm:spPr/>
      <dgm:t>
        <a:bodyPr/>
        <a:lstStyle/>
        <a:p>
          <a:endParaRPr lang="en-GB" dirty="0"/>
        </a:p>
      </dgm:t>
    </dgm:pt>
    <dgm:pt modelId="{FBF54FEC-2C0C-427F-80C8-8AB2CFB68551}" type="sibTrans" cxnId="{608E9B7D-7647-4D40-AE1C-CB67044C9857}">
      <dgm:prSet/>
      <dgm:spPr/>
      <dgm:t>
        <a:bodyPr/>
        <a:lstStyle/>
        <a:p>
          <a:endParaRPr lang="en-GB"/>
        </a:p>
      </dgm:t>
    </dgm:pt>
    <dgm:pt modelId="{F1FFAC4C-248C-4AB5-8D85-757691AA4831}">
      <dgm:prSet custT="1"/>
      <dgm:spPr>
        <a:solidFill>
          <a:srgbClr val="00B0F0"/>
        </a:solidFill>
      </dgm:spPr>
      <dgm:t>
        <a:bodyPr lIns="0" tIns="0" rIns="0" bIns="0"/>
        <a:lstStyle/>
        <a:p>
          <a:pPr rtl="0"/>
          <a:r>
            <a:rPr lang="en-GB" sz="1400" b="1" dirty="0">
              <a:solidFill>
                <a:schemeClr val="tx1"/>
              </a:solidFill>
              <a:effectLst/>
            </a:rPr>
            <a:t>Sample collection, processing &amp; logistics to defined quality standards</a:t>
          </a:r>
        </a:p>
      </dgm:t>
    </dgm:pt>
    <dgm:pt modelId="{C85389B7-C71C-4A5B-A4B1-24EA6A70CB10}" type="parTrans" cxnId="{CDE6BF91-6D4E-4436-8DD0-4B87C1998379}">
      <dgm:prSet/>
      <dgm:spPr/>
      <dgm:t>
        <a:bodyPr/>
        <a:lstStyle/>
        <a:p>
          <a:endParaRPr lang="en-GB" dirty="0"/>
        </a:p>
      </dgm:t>
    </dgm:pt>
    <dgm:pt modelId="{0E15E6D9-CF77-4625-9751-B19A4FE0BC5C}" type="sibTrans" cxnId="{CDE6BF91-6D4E-4436-8DD0-4B87C1998379}">
      <dgm:prSet/>
      <dgm:spPr/>
      <dgm:t>
        <a:bodyPr/>
        <a:lstStyle/>
        <a:p>
          <a:endParaRPr lang="en-GB"/>
        </a:p>
      </dgm:t>
    </dgm:pt>
    <dgm:pt modelId="{16E2A4A2-449A-4F88-A6CE-FA83F04F135D}">
      <dgm:prSet custT="1"/>
      <dgm:spPr>
        <a:solidFill>
          <a:srgbClr val="00B0F0"/>
        </a:solidFill>
      </dgm:spPr>
      <dgm:t>
        <a:bodyPr lIns="0" tIns="0" rIns="0" bIns="0"/>
        <a:lstStyle/>
        <a:p>
          <a:pPr rtl="0"/>
          <a:r>
            <a:rPr lang="en-GB" sz="1400" b="1" dirty="0">
              <a:solidFill>
                <a:schemeClr val="tx1"/>
              </a:solidFill>
              <a:effectLst/>
            </a:rPr>
            <a:t>Post annotation validation &amp; reporting in conjunction with MDT</a:t>
          </a:r>
        </a:p>
      </dgm:t>
    </dgm:pt>
    <dgm:pt modelId="{A0D5D265-F6D2-499B-AA13-06AED9FD8A3A}" type="parTrans" cxnId="{33794FB0-7161-47DC-8CC6-5EDDC8CA549D}">
      <dgm:prSet/>
      <dgm:spPr/>
      <dgm:t>
        <a:bodyPr/>
        <a:lstStyle/>
        <a:p>
          <a:endParaRPr lang="en-GB" dirty="0"/>
        </a:p>
      </dgm:t>
    </dgm:pt>
    <dgm:pt modelId="{09633587-26AE-41B9-8394-1519DE26A52A}" type="sibTrans" cxnId="{33794FB0-7161-47DC-8CC6-5EDDC8CA549D}">
      <dgm:prSet/>
      <dgm:spPr/>
      <dgm:t>
        <a:bodyPr/>
        <a:lstStyle/>
        <a:p>
          <a:endParaRPr lang="en-GB"/>
        </a:p>
      </dgm:t>
    </dgm:pt>
    <dgm:pt modelId="{3E64889D-D8F4-4AB7-9980-1C456B8E1ABD}">
      <dgm:prSet custT="1"/>
      <dgm:spPr>
        <a:solidFill>
          <a:srgbClr val="00B0F0"/>
        </a:solidFill>
      </dgm:spPr>
      <dgm:t>
        <a:bodyPr lIns="0" tIns="0" rIns="0" bIns="0"/>
        <a:lstStyle/>
        <a:p>
          <a:pPr rtl="0"/>
          <a:r>
            <a:rPr lang="en-GB" sz="1400" b="1" dirty="0">
              <a:solidFill>
                <a:schemeClr val="tx1"/>
              </a:solidFill>
              <a:effectLst/>
            </a:rPr>
            <a:t>Return of results to participants &amp; clinical care according to guidelines</a:t>
          </a:r>
        </a:p>
      </dgm:t>
    </dgm:pt>
    <dgm:pt modelId="{B85EDD5B-5AEE-4508-B4A4-5A495679AD11}" type="parTrans" cxnId="{89DDD616-BB56-4914-8E35-FF1218201360}">
      <dgm:prSet/>
      <dgm:spPr/>
      <dgm:t>
        <a:bodyPr/>
        <a:lstStyle/>
        <a:p>
          <a:endParaRPr lang="en-GB" dirty="0"/>
        </a:p>
      </dgm:t>
    </dgm:pt>
    <dgm:pt modelId="{84D13D52-5F5A-4B3E-B71C-F95D88491919}" type="sibTrans" cxnId="{89DDD616-BB56-4914-8E35-FF1218201360}">
      <dgm:prSet/>
      <dgm:spPr/>
      <dgm:t>
        <a:bodyPr/>
        <a:lstStyle/>
        <a:p>
          <a:endParaRPr lang="en-GB"/>
        </a:p>
      </dgm:t>
    </dgm:pt>
    <dgm:pt modelId="{7436CE52-0246-4557-87B6-C589043DCCC2}">
      <dgm:prSet custT="1"/>
      <dgm:spPr>
        <a:solidFill>
          <a:srgbClr val="00B0F0"/>
        </a:solidFill>
      </dgm:spPr>
      <dgm:t>
        <a:bodyPr lIns="0" tIns="0" rIns="0" bIns="0"/>
        <a:lstStyle/>
        <a:p>
          <a:pPr rtl="0"/>
          <a:r>
            <a:rPr lang="en-GB" sz="1400" b="1" dirty="0">
              <a:solidFill>
                <a:schemeClr val="tx1"/>
              </a:solidFill>
              <a:effectLst/>
            </a:rPr>
            <a:t>Transforming the NHS – improving outcomes </a:t>
          </a:r>
          <a:br>
            <a:rPr lang="en-GB" sz="1400" b="1" dirty="0">
              <a:solidFill>
                <a:schemeClr val="tx1"/>
              </a:solidFill>
              <a:effectLst/>
            </a:rPr>
          </a:br>
          <a:r>
            <a:rPr lang="en-GB" sz="1400" b="1" dirty="0">
              <a:solidFill>
                <a:schemeClr val="tx1"/>
              </a:solidFill>
              <a:effectLst/>
            </a:rPr>
            <a:t>&amp; reducing variation </a:t>
          </a:r>
        </a:p>
      </dgm:t>
    </dgm:pt>
    <dgm:pt modelId="{070D932F-A5AE-49A0-AE40-20E8795F4BA7}" type="parTrans" cxnId="{87699CED-8B95-42F8-988D-1D04121B7BCF}">
      <dgm:prSet/>
      <dgm:spPr/>
      <dgm:t>
        <a:bodyPr/>
        <a:lstStyle/>
        <a:p>
          <a:endParaRPr lang="en-GB" dirty="0"/>
        </a:p>
      </dgm:t>
    </dgm:pt>
    <dgm:pt modelId="{5708497F-C191-4E03-A577-A03DF2E8C24B}" type="sibTrans" cxnId="{87699CED-8B95-42F8-988D-1D04121B7BCF}">
      <dgm:prSet/>
      <dgm:spPr/>
      <dgm:t>
        <a:bodyPr/>
        <a:lstStyle/>
        <a:p>
          <a:endParaRPr lang="en-GB"/>
        </a:p>
      </dgm:t>
    </dgm:pt>
    <dgm:pt modelId="{DC6E8247-DB34-4A98-9A4E-371AD7C60952}">
      <dgm:prSet custT="1"/>
      <dgm:spPr>
        <a:solidFill>
          <a:srgbClr val="00B0F0"/>
        </a:solidFill>
      </dgm:spPr>
      <dgm:t>
        <a:bodyPr lIns="0" tIns="0" rIns="0" bIns="0"/>
        <a:lstStyle/>
        <a:p>
          <a:pPr rtl="0"/>
          <a:r>
            <a:rPr lang="en-GB" sz="1400" b="1" dirty="0">
              <a:solidFill>
                <a:schemeClr val="tx1"/>
              </a:solidFill>
              <a:effectLst/>
            </a:rPr>
            <a:t>Upskilling the NHS Workforce</a:t>
          </a:r>
        </a:p>
      </dgm:t>
    </dgm:pt>
    <dgm:pt modelId="{1E2A3A78-BE4E-486C-9E13-44DB9D4890AC}" type="parTrans" cxnId="{A947EDB8-3B06-4AF9-8677-ECB5B57631FA}">
      <dgm:prSet/>
      <dgm:spPr/>
      <dgm:t>
        <a:bodyPr/>
        <a:lstStyle/>
        <a:p>
          <a:endParaRPr lang="en-GB" dirty="0"/>
        </a:p>
      </dgm:t>
    </dgm:pt>
    <dgm:pt modelId="{BE464AE3-A681-46CE-955A-C014FE54261D}" type="sibTrans" cxnId="{A947EDB8-3B06-4AF9-8677-ECB5B57631FA}">
      <dgm:prSet/>
      <dgm:spPr/>
      <dgm:t>
        <a:bodyPr/>
        <a:lstStyle/>
        <a:p>
          <a:endParaRPr lang="en-GB"/>
        </a:p>
      </dgm:t>
    </dgm:pt>
    <dgm:pt modelId="{EF941C6E-16B7-4F40-AB3D-C73E7962B2D8}">
      <dgm:prSet custT="1"/>
      <dgm:spPr>
        <a:solidFill>
          <a:srgbClr val="00B0F0"/>
        </a:solidFill>
      </dgm:spPr>
      <dgm:t>
        <a:bodyPr lIns="0" tIns="0" rIns="0" bIns="0"/>
        <a:lstStyle/>
        <a:p>
          <a:pPr rtl="0"/>
          <a:r>
            <a:rPr lang="en-GB" sz="1400" b="1" dirty="0">
              <a:solidFill>
                <a:schemeClr val="tx1"/>
              </a:solidFill>
              <a:effectLst/>
            </a:rPr>
            <a:t>Partnerships &amp; networks across geographies</a:t>
          </a:r>
          <a:endParaRPr lang="en-GB" sz="1400" b="1" dirty="0">
            <a:effectLst>
              <a:outerShdw blurRad="38100" dist="38100" dir="2700000" algn="tl">
                <a:srgbClr val="000000">
                  <a:alpha val="43137"/>
                </a:srgbClr>
              </a:outerShdw>
            </a:effectLst>
          </a:endParaRPr>
        </a:p>
      </dgm:t>
    </dgm:pt>
    <dgm:pt modelId="{F04149DB-FCD2-47CC-A1E0-D682FC4828F6}" type="parTrans" cxnId="{95FC7116-182A-4342-8C2C-8E7B35877AA9}">
      <dgm:prSet/>
      <dgm:spPr/>
      <dgm:t>
        <a:bodyPr/>
        <a:lstStyle/>
        <a:p>
          <a:endParaRPr lang="en-GB" dirty="0"/>
        </a:p>
      </dgm:t>
    </dgm:pt>
    <dgm:pt modelId="{24633190-A9B1-44ED-8CBA-9623AAEF3911}" type="sibTrans" cxnId="{95FC7116-182A-4342-8C2C-8E7B35877AA9}">
      <dgm:prSet/>
      <dgm:spPr/>
      <dgm:t>
        <a:bodyPr/>
        <a:lstStyle/>
        <a:p>
          <a:endParaRPr lang="en-GB"/>
        </a:p>
      </dgm:t>
    </dgm:pt>
    <dgm:pt modelId="{A6657E35-C445-4B80-95EE-8CFDE13C8768}" type="pres">
      <dgm:prSet presAssocID="{361E81DD-45FC-4070-93E4-0EA846B2B978}" presName="cycle" presStyleCnt="0">
        <dgm:presLayoutVars>
          <dgm:chMax val="1"/>
          <dgm:dir/>
          <dgm:animLvl val="ctr"/>
          <dgm:resizeHandles val="exact"/>
        </dgm:presLayoutVars>
      </dgm:prSet>
      <dgm:spPr/>
      <dgm:t>
        <a:bodyPr/>
        <a:lstStyle/>
        <a:p>
          <a:endParaRPr lang="en-GB"/>
        </a:p>
      </dgm:t>
    </dgm:pt>
    <dgm:pt modelId="{8E162B95-F11D-4BD5-9C48-5D449BB1F2BF}" type="pres">
      <dgm:prSet presAssocID="{85E42034-C491-44B1-BCD9-801DC1A96FC6}" presName="centerShape" presStyleLbl="node0" presStyleIdx="0" presStyleCnt="1" custScaleX="182546" custScaleY="176188" custLinFactNeighborX="-3707" custLinFactNeighborY="377"/>
      <dgm:spPr/>
      <dgm:t>
        <a:bodyPr/>
        <a:lstStyle/>
        <a:p>
          <a:endParaRPr lang="en-GB"/>
        </a:p>
      </dgm:t>
    </dgm:pt>
    <dgm:pt modelId="{AE4CBB91-6900-49B9-BD0C-195F1736468D}" type="pres">
      <dgm:prSet presAssocID="{A5CF83E3-D8F7-4914-9875-AEEB1F5759D4}" presName="Name9" presStyleLbl="parChTrans1D2" presStyleIdx="0" presStyleCnt="9"/>
      <dgm:spPr/>
      <dgm:t>
        <a:bodyPr/>
        <a:lstStyle/>
        <a:p>
          <a:endParaRPr lang="en-GB"/>
        </a:p>
      </dgm:t>
    </dgm:pt>
    <dgm:pt modelId="{D3AEEF33-D050-40EC-BA29-5154FB7494ED}" type="pres">
      <dgm:prSet presAssocID="{A5CF83E3-D8F7-4914-9875-AEEB1F5759D4}" presName="connTx" presStyleLbl="parChTrans1D2" presStyleIdx="0" presStyleCnt="9"/>
      <dgm:spPr/>
      <dgm:t>
        <a:bodyPr/>
        <a:lstStyle/>
        <a:p>
          <a:endParaRPr lang="en-GB"/>
        </a:p>
      </dgm:t>
    </dgm:pt>
    <dgm:pt modelId="{6DC54CDC-7C63-4695-8972-D38C0F1410DC}" type="pres">
      <dgm:prSet presAssocID="{19401662-B302-4D8E-BD4F-3B2AFB36EA9D}" presName="node" presStyleLbl="node1" presStyleIdx="0" presStyleCnt="9" custScaleX="144804" custScaleY="146945" custRadScaleRad="95440" custRadScaleInc="16734">
        <dgm:presLayoutVars>
          <dgm:bulletEnabled val="1"/>
        </dgm:presLayoutVars>
      </dgm:prSet>
      <dgm:spPr/>
      <dgm:t>
        <a:bodyPr/>
        <a:lstStyle/>
        <a:p>
          <a:endParaRPr lang="en-GB"/>
        </a:p>
      </dgm:t>
    </dgm:pt>
    <dgm:pt modelId="{B0846BF1-AF26-4BEE-A685-FC08EF1F8F67}" type="pres">
      <dgm:prSet presAssocID="{D5EAE401-C61D-4AC3-ADAD-86064938E3D3}" presName="Name9" presStyleLbl="parChTrans1D2" presStyleIdx="1" presStyleCnt="9"/>
      <dgm:spPr/>
      <dgm:t>
        <a:bodyPr/>
        <a:lstStyle/>
        <a:p>
          <a:endParaRPr lang="en-GB"/>
        </a:p>
      </dgm:t>
    </dgm:pt>
    <dgm:pt modelId="{ED1B9AA4-EA26-434A-8AE4-5E6DD557BB31}" type="pres">
      <dgm:prSet presAssocID="{D5EAE401-C61D-4AC3-ADAD-86064938E3D3}" presName="connTx" presStyleLbl="parChTrans1D2" presStyleIdx="1" presStyleCnt="9"/>
      <dgm:spPr/>
      <dgm:t>
        <a:bodyPr/>
        <a:lstStyle/>
        <a:p>
          <a:endParaRPr lang="en-GB"/>
        </a:p>
      </dgm:t>
    </dgm:pt>
    <dgm:pt modelId="{E540942F-BC1E-4CE5-9A54-FFDBE0C27C8B}" type="pres">
      <dgm:prSet presAssocID="{070AAF49-7BED-48E0-90F0-6ED2E0E927E8}" presName="node" presStyleLbl="node1" presStyleIdx="1" presStyleCnt="9" custScaleX="144804" custScaleY="146945" custRadScaleRad="117630" custRadScaleInc="17021">
        <dgm:presLayoutVars>
          <dgm:bulletEnabled val="1"/>
        </dgm:presLayoutVars>
      </dgm:prSet>
      <dgm:spPr/>
      <dgm:t>
        <a:bodyPr/>
        <a:lstStyle/>
        <a:p>
          <a:endParaRPr lang="en-GB"/>
        </a:p>
      </dgm:t>
    </dgm:pt>
    <dgm:pt modelId="{DBC5F984-8FE6-40BE-A0B6-9BCC41636786}" type="pres">
      <dgm:prSet presAssocID="{6F4B7184-ED27-4C3C-8C0A-27137A953877}" presName="Name9" presStyleLbl="parChTrans1D2" presStyleIdx="2" presStyleCnt="9"/>
      <dgm:spPr/>
      <dgm:t>
        <a:bodyPr/>
        <a:lstStyle/>
        <a:p>
          <a:endParaRPr lang="en-GB"/>
        </a:p>
      </dgm:t>
    </dgm:pt>
    <dgm:pt modelId="{064B9844-8CA7-448F-9C7C-2CB2A3DAD6D6}" type="pres">
      <dgm:prSet presAssocID="{6F4B7184-ED27-4C3C-8C0A-27137A953877}" presName="connTx" presStyleLbl="parChTrans1D2" presStyleIdx="2" presStyleCnt="9"/>
      <dgm:spPr/>
      <dgm:t>
        <a:bodyPr/>
        <a:lstStyle/>
        <a:p>
          <a:endParaRPr lang="en-GB"/>
        </a:p>
      </dgm:t>
    </dgm:pt>
    <dgm:pt modelId="{3D346CC6-1CEB-48B3-9E03-A0DAB1741807}" type="pres">
      <dgm:prSet presAssocID="{CD3BD469-46AB-411B-9CF2-098AB9EC4EE9}" presName="node" presStyleLbl="node1" presStyleIdx="2" presStyleCnt="9" custScaleX="144804" custScaleY="146945" custRadScaleRad="97723" custRadScaleInc="20031">
        <dgm:presLayoutVars>
          <dgm:bulletEnabled val="1"/>
        </dgm:presLayoutVars>
      </dgm:prSet>
      <dgm:spPr/>
      <dgm:t>
        <a:bodyPr/>
        <a:lstStyle/>
        <a:p>
          <a:endParaRPr lang="en-GB"/>
        </a:p>
      </dgm:t>
    </dgm:pt>
    <dgm:pt modelId="{AD819682-9AB9-4A83-A278-115710520799}" type="pres">
      <dgm:prSet presAssocID="{C85389B7-C71C-4A5B-A4B1-24EA6A70CB10}" presName="Name9" presStyleLbl="parChTrans1D2" presStyleIdx="3" presStyleCnt="9"/>
      <dgm:spPr/>
      <dgm:t>
        <a:bodyPr/>
        <a:lstStyle/>
        <a:p>
          <a:endParaRPr lang="en-GB"/>
        </a:p>
      </dgm:t>
    </dgm:pt>
    <dgm:pt modelId="{CCFF0E84-CFDF-48D6-8EA5-0FEF34F7F7C9}" type="pres">
      <dgm:prSet presAssocID="{C85389B7-C71C-4A5B-A4B1-24EA6A70CB10}" presName="connTx" presStyleLbl="parChTrans1D2" presStyleIdx="3" presStyleCnt="9"/>
      <dgm:spPr/>
      <dgm:t>
        <a:bodyPr/>
        <a:lstStyle/>
        <a:p>
          <a:endParaRPr lang="en-GB"/>
        </a:p>
      </dgm:t>
    </dgm:pt>
    <dgm:pt modelId="{D1FA7902-F0B9-4DD0-8F22-87C8935AC6ED}" type="pres">
      <dgm:prSet presAssocID="{F1FFAC4C-248C-4AB5-8D85-757691AA4831}" presName="node" presStyleLbl="node1" presStyleIdx="3" presStyleCnt="9" custScaleX="144804" custScaleY="146945" custRadScaleRad="118802" custRadScaleInc="25538">
        <dgm:presLayoutVars>
          <dgm:bulletEnabled val="1"/>
        </dgm:presLayoutVars>
      </dgm:prSet>
      <dgm:spPr/>
      <dgm:t>
        <a:bodyPr/>
        <a:lstStyle/>
        <a:p>
          <a:endParaRPr lang="en-GB"/>
        </a:p>
      </dgm:t>
    </dgm:pt>
    <dgm:pt modelId="{80D3FAF6-BB48-4CA5-BCC6-32E9B3B927AA}" type="pres">
      <dgm:prSet presAssocID="{A0D5D265-F6D2-499B-AA13-06AED9FD8A3A}" presName="Name9" presStyleLbl="parChTrans1D2" presStyleIdx="4" presStyleCnt="9"/>
      <dgm:spPr/>
      <dgm:t>
        <a:bodyPr/>
        <a:lstStyle/>
        <a:p>
          <a:endParaRPr lang="en-GB"/>
        </a:p>
      </dgm:t>
    </dgm:pt>
    <dgm:pt modelId="{E4C845BA-2930-4E7F-8854-448D1E719277}" type="pres">
      <dgm:prSet presAssocID="{A0D5D265-F6D2-499B-AA13-06AED9FD8A3A}" presName="connTx" presStyleLbl="parChTrans1D2" presStyleIdx="4" presStyleCnt="9"/>
      <dgm:spPr/>
      <dgm:t>
        <a:bodyPr/>
        <a:lstStyle/>
        <a:p>
          <a:endParaRPr lang="en-GB"/>
        </a:p>
      </dgm:t>
    </dgm:pt>
    <dgm:pt modelId="{C1820051-0AE4-4DDB-BC36-A09581A569C4}" type="pres">
      <dgm:prSet presAssocID="{16E2A4A2-449A-4F88-A6CE-FA83F04F135D}" presName="node" presStyleLbl="node1" presStyleIdx="4" presStyleCnt="9" custScaleX="144804" custScaleY="146945" custRadScaleRad="94138" custRadScaleInc="22353">
        <dgm:presLayoutVars>
          <dgm:bulletEnabled val="1"/>
        </dgm:presLayoutVars>
      </dgm:prSet>
      <dgm:spPr/>
      <dgm:t>
        <a:bodyPr/>
        <a:lstStyle/>
        <a:p>
          <a:endParaRPr lang="en-GB"/>
        </a:p>
      </dgm:t>
    </dgm:pt>
    <dgm:pt modelId="{E7FD770F-89A9-40EC-B43E-D0B0028C2B07}" type="pres">
      <dgm:prSet presAssocID="{B85EDD5B-5AEE-4508-B4A4-5A495679AD11}" presName="Name9" presStyleLbl="parChTrans1D2" presStyleIdx="5" presStyleCnt="9"/>
      <dgm:spPr/>
      <dgm:t>
        <a:bodyPr/>
        <a:lstStyle/>
        <a:p>
          <a:endParaRPr lang="en-GB"/>
        </a:p>
      </dgm:t>
    </dgm:pt>
    <dgm:pt modelId="{AAF52DCD-8E9F-4A13-BE0D-9970E1A7DE66}" type="pres">
      <dgm:prSet presAssocID="{B85EDD5B-5AEE-4508-B4A4-5A495679AD11}" presName="connTx" presStyleLbl="parChTrans1D2" presStyleIdx="5" presStyleCnt="9"/>
      <dgm:spPr/>
      <dgm:t>
        <a:bodyPr/>
        <a:lstStyle/>
        <a:p>
          <a:endParaRPr lang="en-GB"/>
        </a:p>
      </dgm:t>
    </dgm:pt>
    <dgm:pt modelId="{27025870-5E69-41D2-B2C5-913A99620EB2}" type="pres">
      <dgm:prSet presAssocID="{3E64889D-D8F4-4AB7-9980-1C456B8E1ABD}" presName="node" presStyleLbl="node1" presStyleIdx="5" presStyleCnt="9" custScaleX="144804" custScaleY="146945" custRadScaleRad="104460" custRadScaleInc="45511">
        <dgm:presLayoutVars>
          <dgm:bulletEnabled val="1"/>
        </dgm:presLayoutVars>
      </dgm:prSet>
      <dgm:spPr/>
      <dgm:t>
        <a:bodyPr/>
        <a:lstStyle/>
        <a:p>
          <a:endParaRPr lang="en-GB"/>
        </a:p>
      </dgm:t>
    </dgm:pt>
    <dgm:pt modelId="{D3064EAA-C509-44A5-83D0-12D9D8704AB7}" type="pres">
      <dgm:prSet presAssocID="{070D932F-A5AE-49A0-AE40-20E8795F4BA7}" presName="Name9" presStyleLbl="parChTrans1D2" presStyleIdx="6" presStyleCnt="9"/>
      <dgm:spPr/>
      <dgm:t>
        <a:bodyPr/>
        <a:lstStyle/>
        <a:p>
          <a:endParaRPr lang="en-GB"/>
        </a:p>
      </dgm:t>
    </dgm:pt>
    <dgm:pt modelId="{90495A86-025D-4D46-9C6B-C762715535A6}" type="pres">
      <dgm:prSet presAssocID="{070D932F-A5AE-49A0-AE40-20E8795F4BA7}" presName="connTx" presStyleLbl="parChTrans1D2" presStyleIdx="6" presStyleCnt="9"/>
      <dgm:spPr/>
      <dgm:t>
        <a:bodyPr/>
        <a:lstStyle/>
        <a:p>
          <a:endParaRPr lang="en-GB"/>
        </a:p>
      </dgm:t>
    </dgm:pt>
    <dgm:pt modelId="{B6DFCE5D-ED76-4F09-9416-6C7AF0B0EB05}" type="pres">
      <dgm:prSet presAssocID="{7436CE52-0246-4557-87B6-C589043DCCC2}" presName="node" presStyleLbl="node1" presStyleIdx="6" presStyleCnt="9" custScaleX="144804" custScaleY="146945" custRadScaleRad="126645" custRadScaleInc="28877">
        <dgm:presLayoutVars>
          <dgm:bulletEnabled val="1"/>
        </dgm:presLayoutVars>
      </dgm:prSet>
      <dgm:spPr/>
      <dgm:t>
        <a:bodyPr/>
        <a:lstStyle/>
        <a:p>
          <a:endParaRPr lang="en-GB"/>
        </a:p>
      </dgm:t>
    </dgm:pt>
    <dgm:pt modelId="{128CA56D-DF01-43A6-AA78-C68299642132}" type="pres">
      <dgm:prSet presAssocID="{1E2A3A78-BE4E-486C-9E13-44DB9D4890AC}" presName="Name9" presStyleLbl="parChTrans1D2" presStyleIdx="7" presStyleCnt="9"/>
      <dgm:spPr/>
      <dgm:t>
        <a:bodyPr/>
        <a:lstStyle/>
        <a:p>
          <a:endParaRPr lang="en-GB"/>
        </a:p>
      </dgm:t>
    </dgm:pt>
    <dgm:pt modelId="{039EF00F-784D-4EE5-B2EE-116FD828654F}" type="pres">
      <dgm:prSet presAssocID="{1E2A3A78-BE4E-486C-9E13-44DB9D4890AC}" presName="connTx" presStyleLbl="parChTrans1D2" presStyleIdx="7" presStyleCnt="9"/>
      <dgm:spPr/>
      <dgm:t>
        <a:bodyPr/>
        <a:lstStyle/>
        <a:p>
          <a:endParaRPr lang="en-GB"/>
        </a:p>
      </dgm:t>
    </dgm:pt>
    <dgm:pt modelId="{FFE50C8C-D2A1-4442-A785-F11A6FF2A5C4}" type="pres">
      <dgm:prSet presAssocID="{DC6E8247-DB34-4A98-9A4E-371AD7C60952}" presName="node" presStyleLbl="node1" presStyleIdx="7" presStyleCnt="9" custScaleX="144804" custScaleY="146945" custRadScaleRad="122456" custRadScaleInc="20510">
        <dgm:presLayoutVars>
          <dgm:bulletEnabled val="1"/>
        </dgm:presLayoutVars>
      </dgm:prSet>
      <dgm:spPr/>
      <dgm:t>
        <a:bodyPr/>
        <a:lstStyle/>
        <a:p>
          <a:endParaRPr lang="en-GB"/>
        </a:p>
      </dgm:t>
    </dgm:pt>
    <dgm:pt modelId="{D47B8268-150C-43DF-A72D-C3F724170ED2}" type="pres">
      <dgm:prSet presAssocID="{F04149DB-FCD2-47CC-A1E0-D682FC4828F6}" presName="Name9" presStyleLbl="parChTrans1D2" presStyleIdx="8" presStyleCnt="9"/>
      <dgm:spPr/>
      <dgm:t>
        <a:bodyPr/>
        <a:lstStyle/>
        <a:p>
          <a:endParaRPr lang="en-GB"/>
        </a:p>
      </dgm:t>
    </dgm:pt>
    <dgm:pt modelId="{07486C59-D77E-4184-827E-C29F89A45292}" type="pres">
      <dgm:prSet presAssocID="{F04149DB-FCD2-47CC-A1E0-D682FC4828F6}" presName="connTx" presStyleLbl="parChTrans1D2" presStyleIdx="8" presStyleCnt="9"/>
      <dgm:spPr/>
      <dgm:t>
        <a:bodyPr/>
        <a:lstStyle/>
        <a:p>
          <a:endParaRPr lang="en-GB"/>
        </a:p>
      </dgm:t>
    </dgm:pt>
    <dgm:pt modelId="{57F350FB-9026-4E00-9A46-3BE248DB6289}" type="pres">
      <dgm:prSet presAssocID="{EF941C6E-16B7-4F40-AB3D-C73E7962B2D8}" presName="node" presStyleLbl="node1" presStyleIdx="8" presStyleCnt="9" custScaleX="144804" custScaleY="146945" custRadScaleRad="113907" custRadScaleInc="11414">
        <dgm:presLayoutVars>
          <dgm:bulletEnabled val="1"/>
        </dgm:presLayoutVars>
      </dgm:prSet>
      <dgm:spPr/>
      <dgm:t>
        <a:bodyPr/>
        <a:lstStyle/>
        <a:p>
          <a:endParaRPr lang="en-GB"/>
        </a:p>
      </dgm:t>
    </dgm:pt>
  </dgm:ptLst>
  <dgm:cxnLst>
    <dgm:cxn modelId="{799F195D-741A-49B7-B66C-AE79D2A01E7F}" srcId="{361E81DD-45FC-4070-93E4-0EA846B2B978}" destId="{85E42034-C491-44B1-BCD9-801DC1A96FC6}" srcOrd="0" destOrd="0" parTransId="{2BB60A27-A71F-4004-B8C0-C3BB68313B49}" sibTransId="{84CD75D9-160C-469D-86F4-C0203CD6F8C9}"/>
    <dgm:cxn modelId="{55B467B9-77F7-4724-A738-437DF45A2B15}" type="presOf" srcId="{85E42034-C491-44B1-BCD9-801DC1A96FC6}" destId="{8E162B95-F11D-4BD5-9C48-5D449BB1F2BF}" srcOrd="0" destOrd="0" presId="urn:microsoft.com/office/officeart/2005/8/layout/radial1"/>
    <dgm:cxn modelId="{608E9B7D-7647-4D40-AE1C-CB67044C9857}" srcId="{85E42034-C491-44B1-BCD9-801DC1A96FC6}" destId="{CD3BD469-46AB-411B-9CF2-098AB9EC4EE9}" srcOrd="2" destOrd="0" parTransId="{6F4B7184-ED27-4C3C-8C0A-27137A953877}" sibTransId="{FBF54FEC-2C0C-427F-80C8-8AB2CFB68551}"/>
    <dgm:cxn modelId="{33794FB0-7161-47DC-8CC6-5EDDC8CA549D}" srcId="{85E42034-C491-44B1-BCD9-801DC1A96FC6}" destId="{16E2A4A2-449A-4F88-A6CE-FA83F04F135D}" srcOrd="4" destOrd="0" parTransId="{A0D5D265-F6D2-499B-AA13-06AED9FD8A3A}" sibTransId="{09633587-26AE-41B9-8394-1519DE26A52A}"/>
    <dgm:cxn modelId="{6680B038-6A15-4504-9C66-4D54F69B7E81}" type="presOf" srcId="{F04149DB-FCD2-47CC-A1E0-D682FC4828F6}" destId="{07486C59-D77E-4184-827E-C29F89A45292}" srcOrd="1" destOrd="0" presId="urn:microsoft.com/office/officeart/2005/8/layout/radial1"/>
    <dgm:cxn modelId="{95FC7116-182A-4342-8C2C-8E7B35877AA9}" srcId="{85E42034-C491-44B1-BCD9-801DC1A96FC6}" destId="{EF941C6E-16B7-4F40-AB3D-C73E7962B2D8}" srcOrd="8" destOrd="0" parTransId="{F04149DB-FCD2-47CC-A1E0-D682FC4828F6}" sibTransId="{24633190-A9B1-44ED-8CBA-9623AAEF3911}"/>
    <dgm:cxn modelId="{CC72E4FD-BCEC-424B-8939-B94FA64C9B6D}" type="presOf" srcId="{F04149DB-FCD2-47CC-A1E0-D682FC4828F6}" destId="{D47B8268-150C-43DF-A72D-C3F724170ED2}" srcOrd="0" destOrd="0" presId="urn:microsoft.com/office/officeart/2005/8/layout/radial1"/>
    <dgm:cxn modelId="{FC5A6E84-6D3D-47AB-95D7-E1089AFB5852}" type="presOf" srcId="{3E64889D-D8F4-4AB7-9980-1C456B8E1ABD}" destId="{27025870-5E69-41D2-B2C5-913A99620EB2}" srcOrd="0" destOrd="0" presId="urn:microsoft.com/office/officeart/2005/8/layout/radial1"/>
    <dgm:cxn modelId="{D3CBFE1B-DA06-41C8-9CAF-47038872F866}" type="presOf" srcId="{7436CE52-0246-4557-87B6-C589043DCCC2}" destId="{B6DFCE5D-ED76-4F09-9416-6C7AF0B0EB05}" srcOrd="0" destOrd="0" presId="urn:microsoft.com/office/officeart/2005/8/layout/radial1"/>
    <dgm:cxn modelId="{89DDD616-BB56-4914-8E35-FF1218201360}" srcId="{85E42034-C491-44B1-BCD9-801DC1A96FC6}" destId="{3E64889D-D8F4-4AB7-9980-1C456B8E1ABD}" srcOrd="5" destOrd="0" parTransId="{B85EDD5B-5AEE-4508-B4A4-5A495679AD11}" sibTransId="{84D13D52-5F5A-4B3E-B71C-F95D88491919}"/>
    <dgm:cxn modelId="{A947EDB8-3B06-4AF9-8677-ECB5B57631FA}" srcId="{85E42034-C491-44B1-BCD9-801DC1A96FC6}" destId="{DC6E8247-DB34-4A98-9A4E-371AD7C60952}" srcOrd="7" destOrd="0" parTransId="{1E2A3A78-BE4E-486C-9E13-44DB9D4890AC}" sibTransId="{BE464AE3-A681-46CE-955A-C014FE54261D}"/>
    <dgm:cxn modelId="{9190CC99-2BC3-4758-893A-D1E72EDCD4F5}" type="presOf" srcId="{070D932F-A5AE-49A0-AE40-20E8795F4BA7}" destId="{90495A86-025D-4D46-9C6B-C762715535A6}" srcOrd="1" destOrd="0" presId="urn:microsoft.com/office/officeart/2005/8/layout/radial1"/>
    <dgm:cxn modelId="{000C6A6E-7329-40D1-A985-7D5EDFEBB771}" type="presOf" srcId="{C85389B7-C71C-4A5B-A4B1-24EA6A70CB10}" destId="{AD819682-9AB9-4A83-A278-115710520799}" srcOrd="0" destOrd="0" presId="urn:microsoft.com/office/officeart/2005/8/layout/radial1"/>
    <dgm:cxn modelId="{45F4B927-7B66-4306-A767-D7D92025564C}" type="presOf" srcId="{19401662-B302-4D8E-BD4F-3B2AFB36EA9D}" destId="{6DC54CDC-7C63-4695-8972-D38C0F1410DC}" srcOrd="0" destOrd="0" presId="urn:microsoft.com/office/officeart/2005/8/layout/radial1"/>
    <dgm:cxn modelId="{B88B2CF5-8B22-4D5B-9420-1D57495F3D08}" type="presOf" srcId="{070D932F-A5AE-49A0-AE40-20E8795F4BA7}" destId="{D3064EAA-C509-44A5-83D0-12D9D8704AB7}" srcOrd="0" destOrd="0" presId="urn:microsoft.com/office/officeart/2005/8/layout/radial1"/>
    <dgm:cxn modelId="{3333025B-55BD-4090-9BB3-FFB0283DEF49}" type="presOf" srcId="{1E2A3A78-BE4E-486C-9E13-44DB9D4890AC}" destId="{039EF00F-784D-4EE5-B2EE-116FD828654F}" srcOrd="1" destOrd="0" presId="urn:microsoft.com/office/officeart/2005/8/layout/radial1"/>
    <dgm:cxn modelId="{67981783-7DA7-4BF4-A92A-8A6A14DC1E17}" type="presOf" srcId="{DC6E8247-DB34-4A98-9A4E-371AD7C60952}" destId="{FFE50C8C-D2A1-4442-A785-F11A6FF2A5C4}" srcOrd="0" destOrd="0" presId="urn:microsoft.com/office/officeart/2005/8/layout/radial1"/>
    <dgm:cxn modelId="{AA49FD0D-5327-44C0-9BD2-8DA422D50117}" type="presOf" srcId="{6F4B7184-ED27-4C3C-8C0A-27137A953877}" destId="{064B9844-8CA7-448F-9C7C-2CB2A3DAD6D6}" srcOrd="1" destOrd="0" presId="urn:microsoft.com/office/officeart/2005/8/layout/radial1"/>
    <dgm:cxn modelId="{C63FE05E-1329-452B-B508-84896753D950}" type="presOf" srcId="{16E2A4A2-449A-4F88-A6CE-FA83F04F135D}" destId="{C1820051-0AE4-4DDB-BC36-A09581A569C4}" srcOrd="0" destOrd="0" presId="urn:microsoft.com/office/officeart/2005/8/layout/radial1"/>
    <dgm:cxn modelId="{91D7CE4F-B8A4-4A83-8B8A-75AFC7AE9256}" type="presOf" srcId="{F1FFAC4C-248C-4AB5-8D85-757691AA4831}" destId="{D1FA7902-F0B9-4DD0-8F22-87C8935AC6ED}" srcOrd="0" destOrd="0" presId="urn:microsoft.com/office/officeart/2005/8/layout/radial1"/>
    <dgm:cxn modelId="{CBAD14E0-0D7B-4666-86CD-C57B08B55AC5}" type="presOf" srcId="{A0D5D265-F6D2-499B-AA13-06AED9FD8A3A}" destId="{80D3FAF6-BB48-4CA5-BCC6-32E9B3B927AA}" srcOrd="0" destOrd="0" presId="urn:microsoft.com/office/officeart/2005/8/layout/radial1"/>
    <dgm:cxn modelId="{911498DA-342B-48EE-A5F9-509580DBEF22}" type="presOf" srcId="{C85389B7-C71C-4A5B-A4B1-24EA6A70CB10}" destId="{CCFF0E84-CFDF-48D6-8EA5-0FEF34F7F7C9}" srcOrd="1" destOrd="0" presId="urn:microsoft.com/office/officeart/2005/8/layout/radial1"/>
    <dgm:cxn modelId="{63D36B3E-7786-4F50-B622-F1AB90854302}" type="presOf" srcId="{EF941C6E-16B7-4F40-AB3D-C73E7962B2D8}" destId="{57F350FB-9026-4E00-9A46-3BE248DB6289}" srcOrd="0" destOrd="0" presId="urn:microsoft.com/office/officeart/2005/8/layout/radial1"/>
    <dgm:cxn modelId="{C64F2AD5-8F00-4F0A-ADED-6482DECAA5B7}" type="presOf" srcId="{361E81DD-45FC-4070-93E4-0EA846B2B978}" destId="{A6657E35-C445-4B80-95EE-8CFDE13C8768}" srcOrd="0" destOrd="0" presId="urn:microsoft.com/office/officeart/2005/8/layout/radial1"/>
    <dgm:cxn modelId="{87699CED-8B95-42F8-988D-1D04121B7BCF}" srcId="{85E42034-C491-44B1-BCD9-801DC1A96FC6}" destId="{7436CE52-0246-4557-87B6-C589043DCCC2}" srcOrd="6" destOrd="0" parTransId="{070D932F-A5AE-49A0-AE40-20E8795F4BA7}" sibTransId="{5708497F-C191-4E03-A577-A03DF2E8C24B}"/>
    <dgm:cxn modelId="{3BDF78E9-D805-4700-B766-B08715F39775}" type="presOf" srcId="{1E2A3A78-BE4E-486C-9E13-44DB9D4890AC}" destId="{128CA56D-DF01-43A6-AA78-C68299642132}" srcOrd="0" destOrd="0" presId="urn:microsoft.com/office/officeart/2005/8/layout/radial1"/>
    <dgm:cxn modelId="{C52D7732-CDE3-4BF2-889B-9BE527A934B0}" type="presOf" srcId="{A5CF83E3-D8F7-4914-9875-AEEB1F5759D4}" destId="{D3AEEF33-D050-40EC-BA29-5154FB7494ED}" srcOrd="1" destOrd="0" presId="urn:microsoft.com/office/officeart/2005/8/layout/radial1"/>
    <dgm:cxn modelId="{703C6680-F852-468A-96FE-23480E9732FE}" type="presOf" srcId="{A5CF83E3-D8F7-4914-9875-AEEB1F5759D4}" destId="{AE4CBB91-6900-49B9-BD0C-195F1736468D}" srcOrd="0" destOrd="0" presId="urn:microsoft.com/office/officeart/2005/8/layout/radial1"/>
    <dgm:cxn modelId="{5AC2E010-0068-413A-880E-ADE82FAD38F5}" type="presOf" srcId="{6F4B7184-ED27-4C3C-8C0A-27137A953877}" destId="{DBC5F984-8FE6-40BE-A0B6-9BCC41636786}" srcOrd="0" destOrd="0" presId="urn:microsoft.com/office/officeart/2005/8/layout/radial1"/>
    <dgm:cxn modelId="{992559E1-9881-45D6-9300-D242720650AA}" type="presOf" srcId="{D5EAE401-C61D-4AC3-ADAD-86064938E3D3}" destId="{B0846BF1-AF26-4BEE-A685-FC08EF1F8F67}" srcOrd="0" destOrd="0" presId="urn:microsoft.com/office/officeart/2005/8/layout/radial1"/>
    <dgm:cxn modelId="{C1FBEB0A-F6AC-4EE6-89B9-044B2CB661A9}" type="presOf" srcId="{A0D5D265-F6D2-499B-AA13-06AED9FD8A3A}" destId="{E4C845BA-2930-4E7F-8854-448D1E719277}" srcOrd="1" destOrd="0" presId="urn:microsoft.com/office/officeart/2005/8/layout/radial1"/>
    <dgm:cxn modelId="{14BF9742-6EC4-4587-B1B4-5CA70599A9C6}" type="presOf" srcId="{B85EDD5B-5AEE-4508-B4A4-5A495679AD11}" destId="{AAF52DCD-8E9F-4A13-BE0D-9970E1A7DE66}" srcOrd="1" destOrd="0" presId="urn:microsoft.com/office/officeart/2005/8/layout/radial1"/>
    <dgm:cxn modelId="{B57104C3-F56C-48F8-B95F-3D0B756B0AE6}" type="presOf" srcId="{CD3BD469-46AB-411B-9CF2-098AB9EC4EE9}" destId="{3D346CC6-1CEB-48B3-9E03-A0DAB1741807}" srcOrd="0" destOrd="0" presId="urn:microsoft.com/office/officeart/2005/8/layout/radial1"/>
    <dgm:cxn modelId="{E891EE01-8CA9-49C4-8801-764F4BEAD14E}" type="presOf" srcId="{070AAF49-7BED-48E0-90F0-6ED2E0E927E8}" destId="{E540942F-BC1E-4CE5-9A54-FFDBE0C27C8B}" srcOrd="0" destOrd="0" presId="urn:microsoft.com/office/officeart/2005/8/layout/radial1"/>
    <dgm:cxn modelId="{D5BB71F9-E680-4076-AEED-6CEE250901F2}" type="presOf" srcId="{D5EAE401-C61D-4AC3-ADAD-86064938E3D3}" destId="{ED1B9AA4-EA26-434A-8AE4-5E6DD557BB31}" srcOrd="1" destOrd="0" presId="urn:microsoft.com/office/officeart/2005/8/layout/radial1"/>
    <dgm:cxn modelId="{926A2342-0EC7-4939-BB4E-2E6FD5B65B75}" type="presOf" srcId="{B85EDD5B-5AEE-4508-B4A4-5A495679AD11}" destId="{E7FD770F-89A9-40EC-B43E-D0B0028C2B07}" srcOrd="0" destOrd="0" presId="urn:microsoft.com/office/officeart/2005/8/layout/radial1"/>
    <dgm:cxn modelId="{AA318C0C-A976-44CD-9C7A-A2173ADD6F08}" srcId="{85E42034-C491-44B1-BCD9-801DC1A96FC6}" destId="{19401662-B302-4D8E-BD4F-3B2AFB36EA9D}" srcOrd="0" destOrd="0" parTransId="{A5CF83E3-D8F7-4914-9875-AEEB1F5759D4}" sibTransId="{840015EB-5040-4BA0-9212-147BD7FFF63B}"/>
    <dgm:cxn modelId="{CDE6BF91-6D4E-4436-8DD0-4B87C1998379}" srcId="{85E42034-C491-44B1-BCD9-801DC1A96FC6}" destId="{F1FFAC4C-248C-4AB5-8D85-757691AA4831}" srcOrd="3" destOrd="0" parTransId="{C85389B7-C71C-4A5B-A4B1-24EA6A70CB10}" sibTransId="{0E15E6D9-CF77-4625-9751-B19A4FE0BC5C}"/>
    <dgm:cxn modelId="{F793754F-DA38-4EF2-9429-AC2E93C281F2}" srcId="{85E42034-C491-44B1-BCD9-801DC1A96FC6}" destId="{070AAF49-7BED-48E0-90F0-6ED2E0E927E8}" srcOrd="1" destOrd="0" parTransId="{D5EAE401-C61D-4AC3-ADAD-86064938E3D3}" sibTransId="{F4DFBCC8-173E-4437-B785-CA6AFB9CA87A}"/>
    <dgm:cxn modelId="{A447FF33-FFC5-4A6F-B84A-F1EFA516A288}" type="presParOf" srcId="{A6657E35-C445-4B80-95EE-8CFDE13C8768}" destId="{8E162B95-F11D-4BD5-9C48-5D449BB1F2BF}" srcOrd="0" destOrd="0" presId="urn:microsoft.com/office/officeart/2005/8/layout/radial1"/>
    <dgm:cxn modelId="{6BBB5174-CD2A-4AEE-8E0E-E6B02471BE47}" type="presParOf" srcId="{A6657E35-C445-4B80-95EE-8CFDE13C8768}" destId="{AE4CBB91-6900-49B9-BD0C-195F1736468D}" srcOrd="1" destOrd="0" presId="urn:microsoft.com/office/officeart/2005/8/layout/radial1"/>
    <dgm:cxn modelId="{4E812F54-CB4F-4C51-804E-DE930C0785AC}" type="presParOf" srcId="{AE4CBB91-6900-49B9-BD0C-195F1736468D}" destId="{D3AEEF33-D050-40EC-BA29-5154FB7494ED}" srcOrd="0" destOrd="0" presId="urn:microsoft.com/office/officeart/2005/8/layout/radial1"/>
    <dgm:cxn modelId="{D20D885D-6D7F-4466-997D-7555D796C076}" type="presParOf" srcId="{A6657E35-C445-4B80-95EE-8CFDE13C8768}" destId="{6DC54CDC-7C63-4695-8972-D38C0F1410DC}" srcOrd="2" destOrd="0" presId="urn:microsoft.com/office/officeart/2005/8/layout/radial1"/>
    <dgm:cxn modelId="{733141CA-6FFB-4951-A493-ED7A459D2033}" type="presParOf" srcId="{A6657E35-C445-4B80-95EE-8CFDE13C8768}" destId="{B0846BF1-AF26-4BEE-A685-FC08EF1F8F67}" srcOrd="3" destOrd="0" presId="urn:microsoft.com/office/officeart/2005/8/layout/radial1"/>
    <dgm:cxn modelId="{505D5450-37E6-4330-95AD-2905533A2A85}" type="presParOf" srcId="{B0846BF1-AF26-4BEE-A685-FC08EF1F8F67}" destId="{ED1B9AA4-EA26-434A-8AE4-5E6DD557BB31}" srcOrd="0" destOrd="0" presId="urn:microsoft.com/office/officeart/2005/8/layout/radial1"/>
    <dgm:cxn modelId="{94603747-2504-499B-889D-E11E551A90FE}" type="presParOf" srcId="{A6657E35-C445-4B80-95EE-8CFDE13C8768}" destId="{E540942F-BC1E-4CE5-9A54-FFDBE0C27C8B}" srcOrd="4" destOrd="0" presId="urn:microsoft.com/office/officeart/2005/8/layout/radial1"/>
    <dgm:cxn modelId="{B9790BBE-D36D-4C1B-8B1A-65E443168FD9}" type="presParOf" srcId="{A6657E35-C445-4B80-95EE-8CFDE13C8768}" destId="{DBC5F984-8FE6-40BE-A0B6-9BCC41636786}" srcOrd="5" destOrd="0" presId="urn:microsoft.com/office/officeart/2005/8/layout/radial1"/>
    <dgm:cxn modelId="{0F653D9B-DF77-4ECD-B734-E549D289C5B3}" type="presParOf" srcId="{DBC5F984-8FE6-40BE-A0B6-9BCC41636786}" destId="{064B9844-8CA7-448F-9C7C-2CB2A3DAD6D6}" srcOrd="0" destOrd="0" presId="urn:microsoft.com/office/officeart/2005/8/layout/radial1"/>
    <dgm:cxn modelId="{B377E83D-120A-4F69-B764-5488D5A4A6B8}" type="presParOf" srcId="{A6657E35-C445-4B80-95EE-8CFDE13C8768}" destId="{3D346CC6-1CEB-48B3-9E03-A0DAB1741807}" srcOrd="6" destOrd="0" presId="urn:microsoft.com/office/officeart/2005/8/layout/radial1"/>
    <dgm:cxn modelId="{9F2EFA99-F734-4B31-B13A-354F84773A79}" type="presParOf" srcId="{A6657E35-C445-4B80-95EE-8CFDE13C8768}" destId="{AD819682-9AB9-4A83-A278-115710520799}" srcOrd="7" destOrd="0" presId="urn:microsoft.com/office/officeart/2005/8/layout/radial1"/>
    <dgm:cxn modelId="{76F99878-1230-4E41-A4BA-EC8585A16593}" type="presParOf" srcId="{AD819682-9AB9-4A83-A278-115710520799}" destId="{CCFF0E84-CFDF-48D6-8EA5-0FEF34F7F7C9}" srcOrd="0" destOrd="0" presId="urn:microsoft.com/office/officeart/2005/8/layout/radial1"/>
    <dgm:cxn modelId="{A6C1DC95-2B9F-446A-B5FB-C9E867D634AD}" type="presParOf" srcId="{A6657E35-C445-4B80-95EE-8CFDE13C8768}" destId="{D1FA7902-F0B9-4DD0-8F22-87C8935AC6ED}" srcOrd="8" destOrd="0" presId="urn:microsoft.com/office/officeart/2005/8/layout/radial1"/>
    <dgm:cxn modelId="{02A8BA6E-35BB-4B39-8804-03D21936D734}" type="presParOf" srcId="{A6657E35-C445-4B80-95EE-8CFDE13C8768}" destId="{80D3FAF6-BB48-4CA5-BCC6-32E9B3B927AA}" srcOrd="9" destOrd="0" presId="urn:microsoft.com/office/officeart/2005/8/layout/radial1"/>
    <dgm:cxn modelId="{DB29E4BA-C58A-4B39-B295-E970319D4557}" type="presParOf" srcId="{80D3FAF6-BB48-4CA5-BCC6-32E9B3B927AA}" destId="{E4C845BA-2930-4E7F-8854-448D1E719277}" srcOrd="0" destOrd="0" presId="urn:microsoft.com/office/officeart/2005/8/layout/radial1"/>
    <dgm:cxn modelId="{9FF5B7F0-5BAA-489C-8CDF-FDC2B240FFB5}" type="presParOf" srcId="{A6657E35-C445-4B80-95EE-8CFDE13C8768}" destId="{C1820051-0AE4-4DDB-BC36-A09581A569C4}" srcOrd="10" destOrd="0" presId="urn:microsoft.com/office/officeart/2005/8/layout/radial1"/>
    <dgm:cxn modelId="{C862F1DC-767B-4EC0-B869-91F921D6D732}" type="presParOf" srcId="{A6657E35-C445-4B80-95EE-8CFDE13C8768}" destId="{E7FD770F-89A9-40EC-B43E-D0B0028C2B07}" srcOrd="11" destOrd="0" presId="urn:microsoft.com/office/officeart/2005/8/layout/radial1"/>
    <dgm:cxn modelId="{A5B38D08-4A6C-4380-8CD3-3DEEF1DB9370}" type="presParOf" srcId="{E7FD770F-89A9-40EC-B43E-D0B0028C2B07}" destId="{AAF52DCD-8E9F-4A13-BE0D-9970E1A7DE66}" srcOrd="0" destOrd="0" presId="urn:microsoft.com/office/officeart/2005/8/layout/radial1"/>
    <dgm:cxn modelId="{132E240D-EABE-462C-BCFE-8652F42DE837}" type="presParOf" srcId="{A6657E35-C445-4B80-95EE-8CFDE13C8768}" destId="{27025870-5E69-41D2-B2C5-913A99620EB2}" srcOrd="12" destOrd="0" presId="urn:microsoft.com/office/officeart/2005/8/layout/radial1"/>
    <dgm:cxn modelId="{DD9159E4-4DCC-4536-BC22-5FD85C804D15}" type="presParOf" srcId="{A6657E35-C445-4B80-95EE-8CFDE13C8768}" destId="{D3064EAA-C509-44A5-83D0-12D9D8704AB7}" srcOrd="13" destOrd="0" presId="urn:microsoft.com/office/officeart/2005/8/layout/radial1"/>
    <dgm:cxn modelId="{25A03E00-49DC-4105-9646-E84FDFB42499}" type="presParOf" srcId="{D3064EAA-C509-44A5-83D0-12D9D8704AB7}" destId="{90495A86-025D-4D46-9C6B-C762715535A6}" srcOrd="0" destOrd="0" presId="urn:microsoft.com/office/officeart/2005/8/layout/radial1"/>
    <dgm:cxn modelId="{A0AFA8C6-0E8B-4897-9E1E-07060CEE106B}" type="presParOf" srcId="{A6657E35-C445-4B80-95EE-8CFDE13C8768}" destId="{B6DFCE5D-ED76-4F09-9416-6C7AF0B0EB05}" srcOrd="14" destOrd="0" presId="urn:microsoft.com/office/officeart/2005/8/layout/radial1"/>
    <dgm:cxn modelId="{3A6B32E8-2D43-4A3C-A027-DF735A4310A9}" type="presParOf" srcId="{A6657E35-C445-4B80-95EE-8CFDE13C8768}" destId="{128CA56D-DF01-43A6-AA78-C68299642132}" srcOrd="15" destOrd="0" presId="urn:microsoft.com/office/officeart/2005/8/layout/radial1"/>
    <dgm:cxn modelId="{572FCCD6-22A2-487E-A729-478821A248A8}" type="presParOf" srcId="{128CA56D-DF01-43A6-AA78-C68299642132}" destId="{039EF00F-784D-4EE5-B2EE-116FD828654F}" srcOrd="0" destOrd="0" presId="urn:microsoft.com/office/officeart/2005/8/layout/radial1"/>
    <dgm:cxn modelId="{F0A7364C-1012-4698-9D34-D9B000FAE6E4}" type="presParOf" srcId="{A6657E35-C445-4B80-95EE-8CFDE13C8768}" destId="{FFE50C8C-D2A1-4442-A785-F11A6FF2A5C4}" srcOrd="16" destOrd="0" presId="urn:microsoft.com/office/officeart/2005/8/layout/radial1"/>
    <dgm:cxn modelId="{BE2B841D-BFD1-40A6-B4B7-EA591B7F06AE}" type="presParOf" srcId="{A6657E35-C445-4B80-95EE-8CFDE13C8768}" destId="{D47B8268-150C-43DF-A72D-C3F724170ED2}" srcOrd="17" destOrd="0" presId="urn:microsoft.com/office/officeart/2005/8/layout/radial1"/>
    <dgm:cxn modelId="{B0AFF608-5FBB-45F7-A70F-54C3ECA542FE}" type="presParOf" srcId="{D47B8268-150C-43DF-A72D-C3F724170ED2}" destId="{07486C59-D77E-4184-827E-C29F89A45292}" srcOrd="0" destOrd="0" presId="urn:microsoft.com/office/officeart/2005/8/layout/radial1"/>
    <dgm:cxn modelId="{F4CB27D1-BFC4-47E7-8BEC-966B35D72CEE}" type="presParOf" srcId="{A6657E35-C445-4B80-95EE-8CFDE13C8768}" destId="{57F350FB-9026-4E00-9A46-3BE248DB6289}"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783869-D808-4C6E-A36A-0D3F9D9666E8}" type="doc">
      <dgm:prSet loTypeId="urn:microsoft.com/office/officeart/2005/8/layout/chevron2" loCatId="process" qsTypeId="urn:microsoft.com/office/officeart/2005/8/quickstyle/simple1" qsCatId="simple" csTypeId="urn:microsoft.com/office/officeart/2005/8/colors/accent1_3" csCatId="accent1" phldr="1"/>
      <dgm:spPr/>
    </dgm:pt>
    <dgm:pt modelId="{74481301-7D91-4E4C-BCC6-420E49D8709E}">
      <dgm:prSet phldrT="[Text]"/>
      <dgm:spPr>
        <a:ln>
          <a:solidFill>
            <a:schemeClr val="tx1"/>
          </a:solidFill>
        </a:ln>
      </dgm:spPr>
      <dgm:t>
        <a:bodyPr/>
        <a:lstStyle/>
        <a:p>
          <a:r>
            <a:rPr lang="en-GB" dirty="0"/>
            <a:t>677, 556 are rare</a:t>
          </a:r>
        </a:p>
      </dgm:t>
    </dgm:pt>
    <dgm:pt modelId="{E4E980BB-C638-483F-851A-4291E2AE5A03}" type="parTrans" cxnId="{A0E2E51B-4A47-4BC6-8D15-5B333B1CCB31}">
      <dgm:prSet/>
      <dgm:spPr/>
      <dgm:t>
        <a:bodyPr/>
        <a:lstStyle/>
        <a:p>
          <a:endParaRPr lang="en-GB"/>
        </a:p>
      </dgm:t>
    </dgm:pt>
    <dgm:pt modelId="{2B416AB7-3616-44E1-A408-7E5DABE3071A}" type="sibTrans" cxnId="{A0E2E51B-4A47-4BC6-8D15-5B333B1CCB31}">
      <dgm:prSet/>
      <dgm:spPr/>
      <dgm:t>
        <a:bodyPr/>
        <a:lstStyle/>
        <a:p>
          <a:endParaRPr lang="en-GB"/>
        </a:p>
      </dgm:t>
    </dgm:pt>
    <dgm:pt modelId="{5F5B731A-2CB4-4FCE-908F-5496A32A6E1D}">
      <dgm:prSet phldrT="[Text]"/>
      <dgm:spPr>
        <a:ln>
          <a:solidFill>
            <a:schemeClr val="tx1"/>
          </a:solidFill>
        </a:ln>
      </dgm:spPr>
      <dgm:t>
        <a:bodyPr/>
        <a:lstStyle/>
        <a:p>
          <a:r>
            <a:rPr lang="en-GB" dirty="0"/>
            <a:t>2,826 predicted to cause change in protein</a:t>
          </a:r>
        </a:p>
      </dgm:t>
    </dgm:pt>
    <dgm:pt modelId="{F084FF19-74DA-4E58-B969-FF84BF65F5F9}" type="parTrans" cxnId="{44383277-CDC7-465A-9949-43F9768BD222}">
      <dgm:prSet/>
      <dgm:spPr/>
      <dgm:t>
        <a:bodyPr/>
        <a:lstStyle/>
        <a:p>
          <a:endParaRPr lang="en-GB"/>
        </a:p>
      </dgm:t>
    </dgm:pt>
    <dgm:pt modelId="{6DDEEA8E-688C-419A-A8A9-74C67990E327}" type="sibTrans" cxnId="{44383277-CDC7-465A-9949-43F9768BD222}">
      <dgm:prSet/>
      <dgm:spPr/>
      <dgm:t>
        <a:bodyPr/>
        <a:lstStyle/>
        <a:p>
          <a:endParaRPr lang="en-GB"/>
        </a:p>
      </dgm:t>
    </dgm:pt>
    <dgm:pt modelId="{C4A37255-97FF-46E4-8C61-EDADC7AFD1B3}">
      <dgm:prSet phldrT="[Text]"/>
      <dgm:spPr>
        <a:ln>
          <a:solidFill>
            <a:schemeClr val="tx1"/>
          </a:solidFill>
        </a:ln>
      </dgm:spPr>
      <dgm:t>
        <a:bodyPr/>
        <a:lstStyle/>
        <a:p>
          <a:r>
            <a:rPr lang="en-GB" dirty="0"/>
            <a:t>67 different to her parents</a:t>
          </a:r>
        </a:p>
      </dgm:t>
    </dgm:pt>
    <dgm:pt modelId="{E30F65F1-8644-4EA6-8079-E1462ABBD890}" type="parTrans" cxnId="{A77B7486-3A47-490F-81AC-3EEE3F9660EB}">
      <dgm:prSet/>
      <dgm:spPr/>
      <dgm:t>
        <a:bodyPr/>
        <a:lstStyle/>
        <a:p>
          <a:endParaRPr lang="en-GB"/>
        </a:p>
      </dgm:t>
    </dgm:pt>
    <dgm:pt modelId="{2DE8D16A-B055-474F-822C-3B55AEC13465}" type="sibTrans" cxnId="{A77B7486-3A47-490F-81AC-3EEE3F9660EB}">
      <dgm:prSet/>
      <dgm:spPr/>
      <dgm:t>
        <a:bodyPr/>
        <a:lstStyle/>
        <a:p>
          <a:endParaRPr lang="en-GB"/>
        </a:p>
      </dgm:t>
    </dgm:pt>
    <dgm:pt modelId="{162AD624-A655-4A79-985A-179AF462DAA9}">
      <dgm:prSet phldrT="[Text]"/>
      <dgm:spPr>
        <a:ln>
          <a:solidFill>
            <a:schemeClr val="tx1"/>
          </a:solidFill>
        </a:ln>
      </dgm:spPr>
      <dgm:t>
        <a:bodyPr/>
        <a:lstStyle/>
        <a:p>
          <a:r>
            <a:rPr lang="en-GB" dirty="0"/>
            <a:t>1 was in a gene listed in </a:t>
          </a:r>
          <a:r>
            <a:rPr lang="en-GB" dirty="0" err="1"/>
            <a:t>PanelApp</a:t>
          </a:r>
          <a:endParaRPr lang="en-GB" dirty="0"/>
        </a:p>
      </dgm:t>
    </dgm:pt>
    <dgm:pt modelId="{6A580E71-C618-4677-804D-360E37B138B6}" type="parTrans" cxnId="{A14623A5-D34B-49D9-AD6C-C0A5F021E42E}">
      <dgm:prSet/>
      <dgm:spPr/>
      <dgm:t>
        <a:bodyPr/>
        <a:lstStyle/>
        <a:p>
          <a:endParaRPr lang="en-GB"/>
        </a:p>
      </dgm:t>
    </dgm:pt>
    <dgm:pt modelId="{DA2B1900-4B3F-4D86-B552-307362507EDF}" type="sibTrans" cxnId="{A14623A5-D34B-49D9-AD6C-C0A5F021E42E}">
      <dgm:prSet/>
      <dgm:spPr/>
      <dgm:t>
        <a:bodyPr/>
        <a:lstStyle/>
        <a:p>
          <a:endParaRPr lang="en-GB"/>
        </a:p>
      </dgm:t>
    </dgm:pt>
    <dgm:pt modelId="{ECE4DC28-D7FC-432C-8E24-DAF420516801}">
      <dgm:prSet phldrT="[Text]"/>
      <dgm:spPr>
        <a:solidFill>
          <a:srgbClr val="006666"/>
        </a:solidFill>
        <a:ln>
          <a:solidFill>
            <a:schemeClr val="tx1"/>
          </a:solidFill>
        </a:ln>
      </dgm:spPr>
      <dgm:t>
        <a:bodyPr/>
        <a:lstStyle/>
        <a:p>
          <a:endParaRPr lang="en-GB" dirty="0"/>
        </a:p>
      </dgm:t>
    </dgm:pt>
    <dgm:pt modelId="{B0F86489-9BE4-444C-9C6B-E549916280DA}" type="parTrans" cxnId="{4F2F36EA-6291-4423-98E7-D04B29C55ADE}">
      <dgm:prSet/>
      <dgm:spPr/>
      <dgm:t>
        <a:bodyPr/>
        <a:lstStyle/>
        <a:p>
          <a:endParaRPr lang="en-GB"/>
        </a:p>
      </dgm:t>
    </dgm:pt>
    <dgm:pt modelId="{FD5AAB3F-49D7-4A38-9949-E384CDF70B4D}" type="sibTrans" cxnId="{4F2F36EA-6291-4423-98E7-D04B29C55ADE}">
      <dgm:prSet/>
      <dgm:spPr/>
      <dgm:t>
        <a:bodyPr/>
        <a:lstStyle/>
        <a:p>
          <a:endParaRPr lang="en-GB"/>
        </a:p>
      </dgm:t>
    </dgm:pt>
    <dgm:pt modelId="{983ACA39-0E83-476E-90BF-7A8D849EF3CA}">
      <dgm:prSet phldrT="[Text]"/>
      <dgm:spPr>
        <a:ln>
          <a:solidFill>
            <a:schemeClr val="tx1"/>
          </a:solidFill>
        </a:ln>
      </dgm:spPr>
      <dgm:t>
        <a:bodyPr/>
        <a:lstStyle/>
        <a:p>
          <a:r>
            <a:rPr lang="en-GB"/>
            <a:t>6,414,934 variants </a:t>
          </a:r>
          <a:r>
            <a:rPr lang="en-GB" dirty="0"/>
            <a:t>in Jessica’s genome</a:t>
          </a:r>
        </a:p>
      </dgm:t>
    </dgm:pt>
    <dgm:pt modelId="{1565438B-9370-4BF2-B775-9E5A5CAEA8D9}" type="parTrans" cxnId="{15D6B67D-25E4-4954-BB70-1A0FEAD4742A}">
      <dgm:prSet/>
      <dgm:spPr/>
      <dgm:t>
        <a:bodyPr/>
        <a:lstStyle/>
        <a:p>
          <a:endParaRPr lang="en-GB"/>
        </a:p>
      </dgm:t>
    </dgm:pt>
    <dgm:pt modelId="{BB82AD14-3402-4E2E-B796-2E0E90512412}" type="sibTrans" cxnId="{15D6B67D-25E4-4954-BB70-1A0FEAD4742A}">
      <dgm:prSet/>
      <dgm:spPr/>
      <dgm:t>
        <a:bodyPr/>
        <a:lstStyle/>
        <a:p>
          <a:endParaRPr lang="en-GB"/>
        </a:p>
      </dgm:t>
    </dgm:pt>
    <dgm:pt modelId="{2139BBEE-2C98-4A95-9DA2-D847A3DEFBFE}">
      <dgm:prSet phldrT="[Text]"/>
      <dgm:spPr>
        <a:solidFill>
          <a:srgbClr val="009E9A"/>
        </a:solidFill>
        <a:ln>
          <a:solidFill>
            <a:schemeClr val="tx1"/>
          </a:solidFill>
        </a:ln>
      </dgm:spPr>
      <dgm:t>
        <a:bodyPr/>
        <a:lstStyle/>
        <a:p>
          <a:endParaRPr lang="en-GB" dirty="0"/>
        </a:p>
      </dgm:t>
    </dgm:pt>
    <dgm:pt modelId="{08F4911E-1534-4F7D-9039-7B41218D1567}" type="parTrans" cxnId="{57D49F91-F630-40E7-A8F2-AE6B3ACED1ED}">
      <dgm:prSet/>
      <dgm:spPr/>
      <dgm:t>
        <a:bodyPr/>
        <a:lstStyle/>
        <a:p>
          <a:endParaRPr lang="en-GB"/>
        </a:p>
      </dgm:t>
    </dgm:pt>
    <dgm:pt modelId="{217B4F2A-068E-4450-BDE1-0B96D2D3CE0F}" type="sibTrans" cxnId="{57D49F91-F630-40E7-A8F2-AE6B3ACED1ED}">
      <dgm:prSet/>
      <dgm:spPr/>
      <dgm:t>
        <a:bodyPr/>
        <a:lstStyle/>
        <a:p>
          <a:endParaRPr lang="en-GB"/>
        </a:p>
      </dgm:t>
    </dgm:pt>
    <dgm:pt modelId="{389C8696-691D-42FD-9244-CD12FD35FB18}">
      <dgm:prSet phldrT="[Text]"/>
      <dgm:spPr>
        <a:solidFill>
          <a:srgbClr val="00D0CB"/>
        </a:solidFill>
        <a:ln>
          <a:solidFill>
            <a:schemeClr val="tx1"/>
          </a:solidFill>
        </a:ln>
      </dgm:spPr>
      <dgm:t>
        <a:bodyPr/>
        <a:lstStyle/>
        <a:p>
          <a:endParaRPr lang="en-GB" dirty="0"/>
        </a:p>
      </dgm:t>
    </dgm:pt>
    <dgm:pt modelId="{C47A2836-6F53-4F5C-BAF1-9EB716694D3D}" type="parTrans" cxnId="{1502BB33-C092-4BE2-9868-3428DB3BBB71}">
      <dgm:prSet/>
      <dgm:spPr/>
      <dgm:t>
        <a:bodyPr/>
        <a:lstStyle/>
        <a:p>
          <a:endParaRPr lang="en-GB"/>
        </a:p>
      </dgm:t>
    </dgm:pt>
    <dgm:pt modelId="{AC5D4A9B-F54C-4A60-A829-E187AC63BD37}" type="sibTrans" cxnId="{1502BB33-C092-4BE2-9868-3428DB3BBB71}">
      <dgm:prSet/>
      <dgm:spPr/>
      <dgm:t>
        <a:bodyPr/>
        <a:lstStyle/>
        <a:p>
          <a:endParaRPr lang="en-GB"/>
        </a:p>
      </dgm:t>
    </dgm:pt>
    <dgm:pt modelId="{90AE1775-7970-4F22-AD3C-9CF048F45042}">
      <dgm:prSet phldrT="[Text]"/>
      <dgm:spPr>
        <a:solidFill>
          <a:srgbClr val="09FFF9"/>
        </a:solidFill>
        <a:ln>
          <a:solidFill>
            <a:schemeClr val="tx1"/>
          </a:solidFill>
        </a:ln>
      </dgm:spPr>
      <dgm:t>
        <a:bodyPr/>
        <a:lstStyle/>
        <a:p>
          <a:endParaRPr lang="en-GB" dirty="0"/>
        </a:p>
      </dgm:t>
    </dgm:pt>
    <dgm:pt modelId="{65594D53-BA8D-4186-92FB-9DC5A7B2385E}" type="parTrans" cxnId="{83E1A85C-6D38-4D59-9C65-E2FB41002016}">
      <dgm:prSet/>
      <dgm:spPr/>
      <dgm:t>
        <a:bodyPr/>
        <a:lstStyle/>
        <a:p>
          <a:endParaRPr lang="en-GB"/>
        </a:p>
      </dgm:t>
    </dgm:pt>
    <dgm:pt modelId="{206E1985-A435-42F0-B851-86A629A1DDD6}" type="sibTrans" cxnId="{83E1A85C-6D38-4D59-9C65-E2FB41002016}">
      <dgm:prSet/>
      <dgm:spPr/>
      <dgm:t>
        <a:bodyPr/>
        <a:lstStyle/>
        <a:p>
          <a:endParaRPr lang="en-GB"/>
        </a:p>
      </dgm:t>
    </dgm:pt>
    <dgm:pt modelId="{10C2B826-B4E6-44D9-BD4B-255540FD732C}">
      <dgm:prSet phldrT="[Text]"/>
      <dgm:spPr>
        <a:solidFill>
          <a:srgbClr val="D9FFFE"/>
        </a:solidFill>
        <a:ln>
          <a:solidFill>
            <a:schemeClr val="tx1"/>
          </a:solidFill>
        </a:ln>
      </dgm:spPr>
      <dgm:t>
        <a:bodyPr/>
        <a:lstStyle/>
        <a:p>
          <a:endParaRPr lang="en-GB" dirty="0"/>
        </a:p>
      </dgm:t>
    </dgm:pt>
    <dgm:pt modelId="{FB89021D-2FD1-4FC8-B3CC-2A529FABEAEE}" type="parTrans" cxnId="{5CFAB519-6FE0-40CF-A49C-E7BD2AAFC083}">
      <dgm:prSet/>
      <dgm:spPr/>
      <dgm:t>
        <a:bodyPr/>
        <a:lstStyle/>
        <a:p>
          <a:endParaRPr lang="en-GB"/>
        </a:p>
      </dgm:t>
    </dgm:pt>
    <dgm:pt modelId="{A186F1EB-716F-497D-808E-423E85F28C87}" type="sibTrans" cxnId="{5CFAB519-6FE0-40CF-A49C-E7BD2AAFC083}">
      <dgm:prSet/>
      <dgm:spPr/>
      <dgm:t>
        <a:bodyPr/>
        <a:lstStyle/>
        <a:p>
          <a:endParaRPr lang="en-GB"/>
        </a:p>
      </dgm:t>
    </dgm:pt>
    <dgm:pt modelId="{7FA8ED5C-EC62-427C-8615-CCC9C7CAAC18}">
      <dgm:prSet phldrT="[Text]"/>
      <dgm:spPr>
        <a:ln>
          <a:solidFill>
            <a:schemeClr val="tx1"/>
          </a:solidFill>
        </a:ln>
      </dgm:spPr>
      <dgm:t>
        <a:bodyPr/>
        <a:lstStyle/>
        <a:p>
          <a:r>
            <a:rPr lang="en-GB" dirty="0"/>
            <a:t>Mutation in SLC2A1 – Glut 1 deficiency</a:t>
          </a:r>
        </a:p>
      </dgm:t>
    </dgm:pt>
    <dgm:pt modelId="{17802568-F868-4923-93B1-22C90495230C}" type="parTrans" cxnId="{DB23BD3D-DEC4-4D31-A904-92554C9EA39B}">
      <dgm:prSet/>
      <dgm:spPr/>
      <dgm:t>
        <a:bodyPr/>
        <a:lstStyle/>
        <a:p>
          <a:endParaRPr lang="en-GB"/>
        </a:p>
      </dgm:t>
    </dgm:pt>
    <dgm:pt modelId="{19503F18-AD14-4C97-9955-DE7E702DCC16}" type="sibTrans" cxnId="{DB23BD3D-DEC4-4D31-A904-92554C9EA39B}">
      <dgm:prSet/>
      <dgm:spPr/>
      <dgm:t>
        <a:bodyPr/>
        <a:lstStyle/>
        <a:p>
          <a:endParaRPr lang="en-GB"/>
        </a:p>
      </dgm:t>
    </dgm:pt>
    <dgm:pt modelId="{16374C84-B970-457A-A594-1382A1F907BC}">
      <dgm:prSet phldrT="[Text]"/>
      <dgm:spPr>
        <a:solidFill>
          <a:schemeClr val="bg1"/>
        </a:solidFill>
        <a:ln>
          <a:solidFill>
            <a:schemeClr val="tx1"/>
          </a:solidFill>
        </a:ln>
      </dgm:spPr>
      <dgm:t>
        <a:bodyPr/>
        <a:lstStyle/>
        <a:p>
          <a:endParaRPr lang="en-GB" dirty="0"/>
        </a:p>
      </dgm:t>
    </dgm:pt>
    <dgm:pt modelId="{F8B4B6B1-0C91-414A-A5C8-295B771CB0CA}" type="parTrans" cxnId="{6C9C14FD-6A0E-4A3B-B267-562E68C97D72}">
      <dgm:prSet/>
      <dgm:spPr/>
      <dgm:t>
        <a:bodyPr/>
        <a:lstStyle/>
        <a:p>
          <a:endParaRPr lang="en-GB"/>
        </a:p>
      </dgm:t>
    </dgm:pt>
    <dgm:pt modelId="{156539E1-B084-44BB-B049-D63A609321AF}" type="sibTrans" cxnId="{6C9C14FD-6A0E-4A3B-B267-562E68C97D72}">
      <dgm:prSet/>
      <dgm:spPr/>
      <dgm:t>
        <a:bodyPr/>
        <a:lstStyle/>
        <a:p>
          <a:endParaRPr lang="en-GB"/>
        </a:p>
      </dgm:t>
    </dgm:pt>
    <dgm:pt modelId="{60AB2599-5444-41DC-A793-DEE4A08B9327}" type="pres">
      <dgm:prSet presAssocID="{1D783869-D808-4C6E-A36A-0D3F9D9666E8}" presName="linearFlow" presStyleCnt="0">
        <dgm:presLayoutVars>
          <dgm:dir/>
          <dgm:animLvl val="lvl"/>
          <dgm:resizeHandles val="exact"/>
        </dgm:presLayoutVars>
      </dgm:prSet>
      <dgm:spPr/>
    </dgm:pt>
    <dgm:pt modelId="{39DB7229-D299-46E5-B68E-58276AB8BE86}" type="pres">
      <dgm:prSet presAssocID="{ECE4DC28-D7FC-432C-8E24-DAF420516801}" presName="composite" presStyleCnt="0"/>
      <dgm:spPr/>
    </dgm:pt>
    <dgm:pt modelId="{F93FC156-0B56-4A8E-A143-289CBE5EC862}" type="pres">
      <dgm:prSet presAssocID="{ECE4DC28-D7FC-432C-8E24-DAF420516801}" presName="parentText" presStyleLbl="alignNode1" presStyleIdx="0" presStyleCnt="6">
        <dgm:presLayoutVars>
          <dgm:chMax val="1"/>
          <dgm:bulletEnabled val="1"/>
        </dgm:presLayoutVars>
      </dgm:prSet>
      <dgm:spPr/>
      <dgm:t>
        <a:bodyPr/>
        <a:lstStyle/>
        <a:p>
          <a:endParaRPr lang="en-GB"/>
        </a:p>
      </dgm:t>
    </dgm:pt>
    <dgm:pt modelId="{22721F32-6DD7-4A35-8C64-74A44D5AABD4}" type="pres">
      <dgm:prSet presAssocID="{ECE4DC28-D7FC-432C-8E24-DAF420516801}" presName="descendantText" presStyleLbl="alignAcc1" presStyleIdx="0" presStyleCnt="6">
        <dgm:presLayoutVars>
          <dgm:bulletEnabled val="1"/>
        </dgm:presLayoutVars>
      </dgm:prSet>
      <dgm:spPr/>
      <dgm:t>
        <a:bodyPr/>
        <a:lstStyle/>
        <a:p>
          <a:endParaRPr lang="en-GB"/>
        </a:p>
      </dgm:t>
    </dgm:pt>
    <dgm:pt modelId="{7A7AFD39-CA47-4ACE-A10B-56D813A94FD0}" type="pres">
      <dgm:prSet presAssocID="{FD5AAB3F-49D7-4A38-9949-E384CDF70B4D}" presName="sp" presStyleCnt="0"/>
      <dgm:spPr/>
    </dgm:pt>
    <dgm:pt modelId="{1155C621-07C3-4925-928D-E95436A123F6}" type="pres">
      <dgm:prSet presAssocID="{2139BBEE-2C98-4A95-9DA2-D847A3DEFBFE}" presName="composite" presStyleCnt="0"/>
      <dgm:spPr/>
    </dgm:pt>
    <dgm:pt modelId="{E8948736-A210-4B8D-B0E4-8EC3E2F5B924}" type="pres">
      <dgm:prSet presAssocID="{2139BBEE-2C98-4A95-9DA2-D847A3DEFBFE}" presName="parentText" presStyleLbl="alignNode1" presStyleIdx="1" presStyleCnt="6">
        <dgm:presLayoutVars>
          <dgm:chMax val="1"/>
          <dgm:bulletEnabled val="1"/>
        </dgm:presLayoutVars>
      </dgm:prSet>
      <dgm:spPr/>
      <dgm:t>
        <a:bodyPr/>
        <a:lstStyle/>
        <a:p>
          <a:endParaRPr lang="en-GB"/>
        </a:p>
      </dgm:t>
    </dgm:pt>
    <dgm:pt modelId="{BE0093CE-8126-4799-9008-B6C37FA9B00A}" type="pres">
      <dgm:prSet presAssocID="{2139BBEE-2C98-4A95-9DA2-D847A3DEFBFE}" presName="descendantText" presStyleLbl="alignAcc1" presStyleIdx="1" presStyleCnt="6">
        <dgm:presLayoutVars>
          <dgm:bulletEnabled val="1"/>
        </dgm:presLayoutVars>
      </dgm:prSet>
      <dgm:spPr/>
      <dgm:t>
        <a:bodyPr/>
        <a:lstStyle/>
        <a:p>
          <a:endParaRPr lang="en-GB"/>
        </a:p>
      </dgm:t>
    </dgm:pt>
    <dgm:pt modelId="{D37E0B2F-864A-473A-857C-342AA84E9C2F}" type="pres">
      <dgm:prSet presAssocID="{217B4F2A-068E-4450-BDE1-0B96D2D3CE0F}" presName="sp" presStyleCnt="0"/>
      <dgm:spPr/>
    </dgm:pt>
    <dgm:pt modelId="{F9DA6017-69A4-4830-A247-C1FCF55CB1FC}" type="pres">
      <dgm:prSet presAssocID="{389C8696-691D-42FD-9244-CD12FD35FB18}" presName="composite" presStyleCnt="0"/>
      <dgm:spPr/>
    </dgm:pt>
    <dgm:pt modelId="{F5E8A0F4-25F3-4559-8E67-30F55D1A0B02}" type="pres">
      <dgm:prSet presAssocID="{389C8696-691D-42FD-9244-CD12FD35FB18}" presName="parentText" presStyleLbl="alignNode1" presStyleIdx="2" presStyleCnt="6">
        <dgm:presLayoutVars>
          <dgm:chMax val="1"/>
          <dgm:bulletEnabled val="1"/>
        </dgm:presLayoutVars>
      </dgm:prSet>
      <dgm:spPr/>
      <dgm:t>
        <a:bodyPr/>
        <a:lstStyle/>
        <a:p>
          <a:endParaRPr lang="en-GB"/>
        </a:p>
      </dgm:t>
    </dgm:pt>
    <dgm:pt modelId="{2011CE22-13C4-4B8C-9CD3-3BFD13775480}" type="pres">
      <dgm:prSet presAssocID="{389C8696-691D-42FD-9244-CD12FD35FB18}" presName="descendantText" presStyleLbl="alignAcc1" presStyleIdx="2" presStyleCnt="6">
        <dgm:presLayoutVars>
          <dgm:bulletEnabled val="1"/>
        </dgm:presLayoutVars>
      </dgm:prSet>
      <dgm:spPr/>
      <dgm:t>
        <a:bodyPr/>
        <a:lstStyle/>
        <a:p>
          <a:endParaRPr lang="en-GB"/>
        </a:p>
      </dgm:t>
    </dgm:pt>
    <dgm:pt modelId="{7CFF7983-1553-426B-A829-04B7AF9EF49D}" type="pres">
      <dgm:prSet presAssocID="{AC5D4A9B-F54C-4A60-A829-E187AC63BD37}" presName="sp" presStyleCnt="0"/>
      <dgm:spPr/>
    </dgm:pt>
    <dgm:pt modelId="{8602E0FC-9CB7-49B8-8CB9-26014B694875}" type="pres">
      <dgm:prSet presAssocID="{90AE1775-7970-4F22-AD3C-9CF048F45042}" presName="composite" presStyleCnt="0"/>
      <dgm:spPr/>
    </dgm:pt>
    <dgm:pt modelId="{37C209A8-7C1A-4D81-9E00-3486B02A421B}" type="pres">
      <dgm:prSet presAssocID="{90AE1775-7970-4F22-AD3C-9CF048F45042}" presName="parentText" presStyleLbl="alignNode1" presStyleIdx="3" presStyleCnt="6">
        <dgm:presLayoutVars>
          <dgm:chMax val="1"/>
          <dgm:bulletEnabled val="1"/>
        </dgm:presLayoutVars>
      </dgm:prSet>
      <dgm:spPr/>
      <dgm:t>
        <a:bodyPr/>
        <a:lstStyle/>
        <a:p>
          <a:endParaRPr lang="en-GB"/>
        </a:p>
      </dgm:t>
    </dgm:pt>
    <dgm:pt modelId="{D0CF280A-DC76-470B-B007-901FF026C635}" type="pres">
      <dgm:prSet presAssocID="{90AE1775-7970-4F22-AD3C-9CF048F45042}" presName="descendantText" presStyleLbl="alignAcc1" presStyleIdx="3" presStyleCnt="6">
        <dgm:presLayoutVars>
          <dgm:bulletEnabled val="1"/>
        </dgm:presLayoutVars>
      </dgm:prSet>
      <dgm:spPr/>
      <dgm:t>
        <a:bodyPr/>
        <a:lstStyle/>
        <a:p>
          <a:endParaRPr lang="en-GB"/>
        </a:p>
      </dgm:t>
    </dgm:pt>
    <dgm:pt modelId="{79F914D2-53A4-4494-9446-997CD3570515}" type="pres">
      <dgm:prSet presAssocID="{206E1985-A435-42F0-B851-86A629A1DDD6}" presName="sp" presStyleCnt="0"/>
      <dgm:spPr/>
    </dgm:pt>
    <dgm:pt modelId="{C9AA037F-17E5-4912-8487-B10EE4AB3A8E}" type="pres">
      <dgm:prSet presAssocID="{10C2B826-B4E6-44D9-BD4B-255540FD732C}" presName="composite" presStyleCnt="0"/>
      <dgm:spPr/>
    </dgm:pt>
    <dgm:pt modelId="{EB977092-EBC6-471A-855C-5BDF8DB461BE}" type="pres">
      <dgm:prSet presAssocID="{10C2B826-B4E6-44D9-BD4B-255540FD732C}" presName="parentText" presStyleLbl="alignNode1" presStyleIdx="4" presStyleCnt="6">
        <dgm:presLayoutVars>
          <dgm:chMax val="1"/>
          <dgm:bulletEnabled val="1"/>
        </dgm:presLayoutVars>
      </dgm:prSet>
      <dgm:spPr/>
      <dgm:t>
        <a:bodyPr/>
        <a:lstStyle/>
        <a:p>
          <a:endParaRPr lang="en-GB"/>
        </a:p>
      </dgm:t>
    </dgm:pt>
    <dgm:pt modelId="{14D28546-79AB-48B4-8D83-5618D4ED5FB3}" type="pres">
      <dgm:prSet presAssocID="{10C2B826-B4E6-44D9-BD4B-255540FD732C}" presName="descendantText" presStyleLbl="alignAcc1" presStyleIdx="4" presStyleCnt="6">
        <dgm:presLayoutVars>
          <dgm:bulletEnabled val="1"/>
        </dgm:presLayoutVars>
      </dgm:prSet>
      <dgm:spPr/>
      <dgm:t>
        <a:bodyPr/>
        <a:lstStyle/>
        <a:p>
          <a:endParaRPr lang="en-GB"/>
        </a:p>
      </dgm:t>
    </dgm:pt>
    <dgm:pt modelId="{DA1EC329-A397-4CFB-8DF7-1998947B0B37}" type="pres">
      <dgm:prSet presAssocID="{A186F1EB-716F-497D-808E-423E85F28C87}" presName="sp" presStyleCnt="0"/>
      <dgm:spPr/>
    </dgm:pt>
    <dgm:pt modelId="{A72F68BE-8DEF-47AD-B9C3-3C33C3BC3826}" type="pres">
      <dgm:prSet presAssocID="{16374C84-B970-457A-A594-1382A1F907BC}" presName="composite" presStyleCnt="0"/>
      <dgm:spPr/>
    </dgm:pt>
    <dgm:pt modelId="{8A9D25BA-5D30-478E-AB72-C4AF63CF9FE0}" type="pres">
      <dgm:prSet presAssocID="{16374C84-B970-457A-A594-1382A1F907BC}" presName="parentText" presStyleLbl="alignNode1" presStyleIdx="5" presStyleCnt="6">
        <dgm:presLayoutVars>
          <dgm:chMax val="1"/>
          <dgm:bulletEnabled val="1"/>
        </dgm:presLayoutVars>
      </dgm:prSet>
      <dgm:spPr/>
      <dgm:t>
        <a:bodyPr/>
        <a:lstStyle/>
        <a:p>
          <a:endParaRPr lang="en-GB"/>
        </a:p>
      </dgm:t>
    </dgm:pt>
    <dgm:pt modelId="{7411F0B1-DC09-4677-8C74-D0D4FBAFB93A}" type="pres">
      <dgm:prSet presAssocID="{16374C84-B970-457A-A594-1382A1F907BC}" presName="descendantText" presStyleLbl="alignAcc1" presStyleIdx="5" presStyleCnt="6">
        <dgm:presLayoutVars>
          <dgm:bulletEnabled val="1"/>
        </dgm:presLayoutVars>
      </dgm:prSet>
      <dgm:spPr/>
      <dgm:t>
        <a:bodyPr/>
        <a:lstStyle/>
        <a:p>
          <a:endParaRPr lang="en-GB"/>
        </a:p>
      </dgm:t>
    </dgm:pt>
  </dgm:ptLst>
  <dgm:cxnLst>
    <dgm:cxn modelId="{A14623A5-D34B-49D9-AD6C-C0A5F021E42E}" srcId="{10C2B826-B4E6-44D9-BD4B-255540FD732C}" destId="{162AD624-A655-4A79-985A-179AF462DAA9}" srcOrd="0" destOrd="0" parTransId="{6A580E71-C618-4677-804D-360E37B138B6}" sibTransId="{DA2B1900-4B3F-4D86-B552-307362507EDF}"/>
    <dgm:cxn modelId="{C8A2EBB0-64B0-4F08-B0EC-689878D5D035}" type="presOf" srcId="{74481301-7D91-4E4C-BCC6-420E49D8709E}" destId="{BE0093CE-8126-4799-9008-B6C37FA9B00A}" srcOrd="0" destOrd="0" presId="urn:microsoft.com/office/officeart/2005/8/layout/chevron2"/>
    <dgm:cxn modelId="{A6627374-F72E-4583-ACE6-4E405E10DE72}" type="presOf" srcId="{ECE4DC28-D7FC-432C-8E24-DAF420516801}" destId="{F93FC156-0B56-4A8E-A143-289CBE5EC862}" srcOrd="0" destOrd="0" presId="urn:microsoft.com/office/officeart/2005/8/layout/chevron2"/>
    <dgm:cxn modelId="{15D6B67D-25E4-4954-BB70-1A0FEAD4742A}" srcId="{ECE4DC28-D7FC-432C-8E24-DAF420516801}" destId="{983ACA39-0E83-476E-90BF-7A8D849EF3CA}" srcOrd="0" destOrd="0" parTransId="{1565438B-9370-4BF2-B775-9E5A5CAEA8D9}" sibTransId="{BB82AD14-3402-4E2E-B796-2E0E90512412}"/>
    <dgm:cxn modelId="{8815DCD3-1223-4B2E-BF92-7D4D560B41CC}" type="presOf" srcId="{5F5B731A-2CB4-4FCE-908F-5496A32A6E1D}" destId="{2011CE22-13C4-4B8C-9CD3-3BFD13775480}" srcOrd="0" destOrd="0" presId="urn:microsoft.com/office/officeart/2005/8/layout/chevron2"/>
    <dgm:cxn modelId="{1502BB33-C092-4BE2-9868-3428DB3BBB71}" srcId="{1D783869-D808-4C6E-A36A-0D3F9D9666E8}" destId="{389C8696-691D-42FD-9244-CD12FD35FB18}" srcOrd="2" destOrd="0" parTransId="{C47A2836-6F53-4F5C-BAF1-9EB716694D3D}" sibTransId="{AC5D4A9B-F54C-4A60-A829-E187AC63BD37}"/>
    <dgm:cxn modelId="{940731AB-CD7C-4DF3-A321-BC9808089623}" type="presOf" srcId="{389C8696-691D-42FD-9244-CD12FD35FB18}" destId="{F5E8A0F4-25F3-4559-8E67-30F55D1A0B02}" srcOrd="0" destOrd="0" presId="urn:microsoft.com/office/officeart/2005/8/layout/chevron2"/>
    <dgm:cxn modelId="{B310737C-A67A-4211-A757-9F20E16E7CA9}" type="presOf" srcId="{2139BBEE-2C98-4A95-9DA2-D847A3DEFBFE}" destId="{E8948736-A210-4B8D-B0E4-8EC3E2F5B924}" srcOrd="0" destOrd="0" presId="urn:microsoft.com/office/officeart/2005/8/layout/chevron2"/>
    <dgm:cxn modelId="{A0E2E51B-4A47-4BC6-8D15-5B333B1CCB31}" srcId="{2139BBEE-2C98-4A95-9DA2-D847A3DEFBFE}" destId="{74481301-7D91-4E4C-BCC6-420E49D8709E}" srcOrd="0" destOrd="0" parTransId="{E4E980BB-C638-483F-851A-4291E2AE5A03}" sibTransId="{2B416AB7-3616-44E1-A408-7E5DABE3071A}"/>
    <dgm:cxn modelId="{57D49F91-F630-40E7-A8F2-AE6B3ACED1ED}" srcId="{1D783869-D808-4C6E-A36A-0D3F9D9666E8}" destId="{2139BBEE-2C98-4A95-9DA2-D847A3DEFBFE}" srcOrd="1" destOrd="0" parTransId="{08F4911E-1534-4F7D-9039-7B41218D1567}" sibTransId="{217B4F2A-068E-4450-BDE1-0B96D2D3CE0F}"/>
    <dgm:cxn modelId="{2C0A25FF-7753-4D4A-A60E-100A38C297BC}" type="presOf" srcId="{10C2B826-B4E6-44D9-BD4B-255540FD732C}" destId="{EB977092-EBC6-471A-855C-5BDF8DB461BE}" srcOrd="0" destOrd="0" presId="urn:microsoft.com/office/officeart/2005/8/layout/chevron2"/>
    <dgm:cxn modelId="{9CFD0D1D-C579-460B-AFAB-AFA2299841BF}" type="presOf" srcId="{1D783869-D808-4C6E-A36A-0D3F9D9666E8}" destId="{60AB2599-5444-41DC-A793-DEE4A08B9327}" srcOrd="0" destOrd="0" presId="urn:microsoft.com/office/officeart/2005/8/layout/chevron2"/>
    <dgm:cxn modelId="{6C9C14FD-6A0E-4A3B-B267-562E68C97D72}" srcId="{1D783869-D808-4C6E-A36A-0D3F9D9666E8}" destId="{16374C84-B970-457A-A594-1382A1F907BC}" srcOrd="5" destOrd="0" parTransId="{F8B4B6B1-0C91-414A-A5C8-295B771CB0CA}" sibTransId="{156539E1-B084-44BB-B049-D63A609321AF}"/>
    <dgm:cxn modelId="{6B29E959-E64E-4410-AEE1-4AA1F9F55BE1}" type="presOf" srcId="{C4A37255-97FF-46E4-8C61-EDADC7AFD1B3}" destId="{D0CF280A-DC76-470B-B007-901FF026C635}" srcOrd="0" destOrd="0" presId="urn:microsoft.com/office/officeart/2005/8/layout/chevron2"/>
    <dgm:cxn modelId="{4F2F36EA-6291-4423-98E7-D04B29C55ADE}" srcId="{1D783869-D808-4C6E-A36A-0D3F9D9666E8}" destId="{ECE4DC28-D7FC-432C-8E24-DAF420516801}" srcOrd="0" destOrd="0" parTransId="{B0F86489-9BE4-444C-9C6B-E549916280DA}" sibTransId="{FD5AAB3F-49D7-4A38-9949-E384CDF70B4D}"/>
    <dgm:cxn modelId="{459217D9-703B-4D70-8ED8-5204310E2874}" type="presOf" srcId="{162AD624-A655-4A79-985A-179AF462DAA9}" destId="{14D28546-79AB-48B4-8D83-5618D4ED5FB3}" srcOrd="0" destOrd="0" presId="urn:microsoft.com/office/officeart/2005/8/layout/chevron2"/>
    <dgm:cxn modelId="{F8CAD98D-8FD2-46F7-B705-BC13D3568C97}" type="presOf" srcId="{983ACA39-0E83-476E-90BF-7A8D849EF3CA}" destId="{22721F32-6DD7-4A35-8C64-74A44D5AABD4}" srcOrd="0" destOrd="0" presId="urn:microsoft.com/office/officeart/2005/8/layout/chevron2"/>
    <dgm:cxn modelId="{83E1A85C-6D38-4D59-9C65-E2FB41002016}" srcId="{1D783869-D808-4C6E-A36A-0D3F9D9666E8}" destId="{90AE1775-7970-4F22-AD3C-9CF048F45042}" srcOrd="3" destOrd="0" parTransId="{65594D53-BA8D-4186-92FB-9DC5A7B2385E}" sibTransId="{206E1985-A435-42F0-B851-86A629A1DDD6}"/>
    <dgm:cxn modelId="{5CFAB519-6FE0-40CF-A49C-E7BD2AAFC083}" srcId="{1D783869-D808-4C6E-A36A-0D3F9D9666E8}" destId="{10C2B826-B4E6-44D9-BD4B-255540FD732C}" srcOrd="4" destOrd="0" parTransId="{FB89021D-2FD1-4FC8-B3CC-2A529FABEAEE}" sibTransId="{A186F1EB-716F-497D-808E-423E85F28C87}"/>
    <dgm:cxn modelId="{DB23BD3D-DEC4-4D31-A904-92554C9EA39B}" srcId="{16374C84-B970-457A-A594-1382A1F907BC}" destId="{7FA8ED5C-EC62-427C-8615-CCC9C7CAAC18}" srcOrd="0" destOrd="0" parTransId="{17802568-F868-4923-93B1-22C90495230C}" sibTransId="{19503F18-AD14-4C97-9955-DE7E702DCC16}"/>
    <dgm:cxn modelId="{A77B7486-3A47-490F-81AC-3EEE3F9660EB}" srcId="{90AE1775-7970-4F22-AD3C-9CF048F45042}" destId="{C4A37255-97FF-46E4-8C61-EDADC7AFD1B3}" srcOrd="0" destOrd="0" parTransId="{E30F65F1-8644-4EA6-8079-E1462ABBD890}" sibTransId="{2DE8D16A-B055-474F-822C-3B55AEC13465}"/>
    <dgm:cxn modelId="{FAC16AE6-06A6-43B9-B8E5-BC2788DBD17F}" type="presOf" srcId="{90AE1775-7970-4F22-AD3C-9CF048F45042}" destId="{37C209A8-7C1A-4D81-9E00-3486B02A421B}" srcOrd="0" destOrd="0" presId="urn:microsoft.com/office/officeart/2005/8/layout/chevron2"/>
    <dgm:cxn modelId="{8BF51365-46BE-422A-ACB8-9F8DA281076E}" type="presOf" srcId="{7FA8ED5C-EC62-427C-8615-CCC9C7CAAC18}" destId="{7411F0B1-DC09-4677-8C74-D0D4FBAFB93A}" srcOrd="0" destOrd="0" presId="urn:microsoft.com/office/officeart/2005/8/layout/chevron2"/>
    <dgm:cxn modelId="{44383277-CDC7-465A-9949-43F9768BD222}" srcId="{389C8696-691D-42FD-9244-CD12FD35FB18}" destId="{5F5B731A-2CB4-4FCE-908F-5496A32A6E1D}" srcOrd="0" destOrd="0" parTransId="{F084FF19-74DA-4E58-B969-FF84BF65F5F9}" sibTransId="{6DDEEA8E-688C-419A-A8A9-74C67990E327}"/>
    <dgm:cxn modelId="{DA014502-58EC-49A6-BE9C-C3383B5618A2}" type="presOf" srcId="{16374C84-B970-457A-A594-1382A1F907BC}" destId="{8A9D25BA-5D30-478E-AB72-C4AF63CF9FE0}" srcOrd="0" destOrd="0" presId="urn:microsoft.com/office/officeart/2005/8/layout/chevron2"/>
    <dgm:cxn modelId="{E5B1BDBC-5E8F-4FA9-A6EC-B2B674CA0BEA}" type="presParOf" srcId="{60AB2599-5444-41DC-A793-DEE4A08B9327}" destId="{39DB7229-D299-46E5-B68E-58276AB8BE86}" srcOrd="0" destOrd="0" presId="urn:microsoft.com/office/officeart/2005/8/layout/chevron2"/>
    <dgm:cxn modelId="{51FB56CB-3956-4079-AD87-DB59A921787A}" type="presParOf" srcId="{39DB7229-D299-46E5-B68E-58276AB8BE86}" destId="{F93FC156-0B56-4A8E-A143-289CBE5EC862}" srcOrd="0" destOrd="0" presId="urn:microsoft.com/office/officeart/2005/8/layout/chevron2"/>
    <dgm:cxn modelId="{2CD9A82A-29C8-41C5-8A34-B26C83BE0937}" type="presParOf" srcId="{39DB7229-D299-46E5-B68E-58276AB8BE86}" destId="{22721F32-6DD7-4A35-8C64-74A44D5AABD4}" srcOrd="1" destOrd="0" presId="urn:microsoft.com/office/officeart/2005/8/layout/chevron2"/>
    <dgm:cxn modelId="{F5C6930D-83B1-4E97-9868-BE6C8C432409}" type="presParOf" srcId="{60AB2599-5444-41DC-A793-DEE4A08B9327}" destId="{7A7AFD39-CA47-4ACE-A10B-56D813A94FD0}" srcOrd="1" destOrd="0" presId="urn:microsoft.com/office/officeart/2005/8/layout/chevron2"/>
    <dgm:cxn modelId="{08BD1DD2-FB75-499D-9CE5-55FCBE594837}" type="presParOf" srcId="{60AB2599-5444-41DC-A793-DEE4A08B9327}" destId="{1155C621-07C3-4925-928D-E95436A123F6}" srcOrd="2" destOrd="0" presId="urn:microsoft.com/office/officeart/2005/8/layout/chevron2"/>
    <dgm:cxn modelId="{9AD3E89A-8D22-4556-9526-C50D2ACD3FD2}" type="presParOf" srcId="{1155C621-07C3-4925-928D-E95436A123F6}" destId="{E8948736-A210-4B8D-B0E4-8EC3E2F5B924}" srcOrd="0" destOrd="0" presId="urn:microsoft.com/office/officeart/2005/8/layout/chevron2"/>
    <dgm:cxn modelId="{39362117-CD5B-473B-85A6-0DE831B1B6C9}" type="presParOf" srcId="{1155C621-07C3-4925-928D-E95436A123F6}" destId="{BE0093CE-8126-4799-9008-B6C37FA9B00A}" srcOrd="1" destOrd="0" presId="urn:microsoft.com/office/officeart/2005/8/layout/chevron2"/>
    <dgm:cxn modelId="{451B15E7-0D16-4B98-8084-9733CEFA8DF3}" type="presParOf" srcId="{60AB2599-5444-41DC-A793-DEE4A08B9327}" destId="{D37E0B2F-864A-473A-857C-342AA84E9C2F}" srcOrd="3" destOrd="0" presId="urn:microsoft.com/office/officeart/2005/8/layout/chevron2"/>
    <dgm:cxn modelId="{BE3076BA-41CF-4B6B-A61F-4222965000C7}" type="presParOf" srcId="{60AB2599-5444-41DC-A793-DEE4A08B9327}" destId="{F9DA6017-69A4-4830-A247-C1FCF55CB1FC}" srcOrd="4" destOrd="0" presId="urn:microsoft.com/office/officeart/2005/8/layout/chevron2"/>
    <dgm:cxn modelId="{BBFB579C-1B27-4BCC-87E4-EF6C26F0BC16}" type="presParOf" srcId="{F9DA6017-69A4-4830-A247-C1FCF55CB1FC}" destId="{F5E8A0F4-25F3-4559-8E67-30F55D1A0B02}" srcOrd="0" destOrd="0" presId="urn:microsoft.com/office/officeart/2005/8/layout/chevron2"/>
    <dgm:cxn modelId="{D947B4FC-0838-4E3B-967C-32D9D6BC56EA}" type="presParOf" srcId="{F9DA6017-69A4-4830-A247-C1FCF55CB1FC}" destId="{2011CE22-13C4-4B8C-9CD3-3BFD13775480}" srcOrd="1" destOrd="0" presId="urn:microsoft.com/office/officeart/2005/8/layout/chevron2"/>
    <dgm:cxn modelId="{F66BFC1A-E636-437D-BB35-E0F8B678A81D}" type="presParOf" srcId="{60AB2599-5444-41DC-A793-DEE4A08B9327}" destId="{7CFF7983-1553-426B-A829-04B7AF9EF49D}" srcOrd="5" destOrd="0" presId="urn:microsoft.com/office/officeart/2005/8/layout/chevron2"/>
    <dgm:cxn modelId="{9F729505-4127-47CB-83CF-7BD085CDDB19}" type="presParOf" srcId="{60AB2599-5444-41DC-A793-DEE4A08B9327}" destId="{8602E0FC-9CB7-49B8-8CB9-26014B694875}" srcOrd="6" destOrd="0" presId="urn:microsoft.com/office/officeart/2005/8/layout/chevron2"/>
    <dgm:cxn modelId="{B2D6CEAB-C956-4836-9ED0-0571AD894E8F}" type="presParOf" srcId="{8602E0FC-9CB7-49B8-8CB9-26014B694875}" destId="{37C209A8-7C1A-4D81-9E00-3486B02A421B}" srcOrd="0" destOrd="0" presId="urn:microsoft.com/office/officeart/2005/8/layout/chevron2"/>
    <dgm:cxn modelId="{A4D4A592-DA62-4BD4-8AC7-43BBE3A83A1F}" type="presParOf" srcId="{8602E0FC-9CB7-49B8-8CB9-26014B694875}" destId="{D0CF280A-DC76-470B-B007-901FF026C635}" srcOrd="1" destOrd="0" presId="urn:microsoft.com/office/officeart/2005/8/layout/chevron2"/>
    <dgm:cxn modelId="{D34132F6-903F-4061-9AB6-DDDCFD3BF62A}" type="presParOf" srcId="{60AB2599-5444-41DC-A793-DEE4A08B9327}" destId="{79F914D2-53A4-4494-9446-997CD3570515}" srcOrd="7" destOrd="0" presId="urn:microsoft.com/office/officeart/2005/8/layout/chevron2"/>
    <dgm:cxn modelId="{1D93E9B0-B8F2-4F05-B048-95B275CF3805}" type="presParOf" srcId="{60AB2599-5444-41DC-A793-DEE4A08B9327}" destId="{C9AA037F-17E5-4912-8487-B10EE4AB3A8E}" srcOrd="8" destOrd="0" presId="urn:microsoft.com/office/officeart/2005/8/layout/chevron2"/>
    <dgm:cxn modelId="{AE0D7EC2-217A-449A-A895-3C608FC9A21E}" type="presParOf" srcId="{C9AA037F-17E5-4912-8487-B10EE4AB3A8E}" destId="{EB977092-EBC6-471A-855C-5BDF8DB461BE}" srcOrd="0" destOrd="0" presId="urn:microsoft.com/office/officeart/2005/8/layout/chevron2"/>
    <dgm:cxn modelId="{5D28BCBF-A6B0-48D5-BBFE-4817F1244BE5}" type="presParOf" srcId="{C9AA037F-17E5-4912-8487-B10EE4AB3A8E}" destId="{14D28546-79AB-48B4-8D83-5618D4ED5FB3}" srcOrd="1" destOrd="0" presId="urn:microsoft.com/office/officeart/2005/8/layout/chevron2"/>
    <dgm:cxn modelId="{937DAFBD-7BA5-49E1-81A9-BEDFFA78F7EB}" type="presParOf" srcId="{60AB2599-5444-41DC-A793-DEE4A08B9327}" destId="{DA1EC329-A397-4CFB-8DF7-1998947B0B37}" srcOrd="9" destOrd="0" presId="urn:microsoft.com/office/officeart/2005/8/layout/chevron2"/>
    <dgm:cxn modelId="{096034F6-76CE-4492-8186-8341A09689FA}" type="presParOf" srcId="{60AB2599-5444-41DC-A793-DEE4A08B9327}" destId="{A72F68BE-8DEF-47AD-B9C3-3C33C3BC3826}" srcOrd="10" destOrd="0" presId="urn:microsoft.com/office/officeart/2005/8/layout/chevron2"/>
    <dgm:cxn modelId="{81A79DBF-E741-4D33-A32B-07A1EAA8669C}" type="presParOf" srcId="{A72F68BE-8DEF-47AD-B9C3-3C33C3BC3826}" destId="{8A9D25BA-5D30-478E-AB72-C4AF63CF9FE0}" srcOrd="0" destOrd="0" presId="urn:microsoft.com/office/officeart/2005/8/layout/chevron2"/>
    <dgm:cxn modelId="{E9C40E10-5B56-44F4-B98A-35AE955D0310}" type="presParOf" srcId="{A72F68BE-8DEF-47AD-B9C3-3C33C3BC3826}" destId="{7411F0B1-DC09-4677-8C74-D0D4FBAFB93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E4142C-D408-418A-B5BC-88DBD89E0D50}" type="datetimeFigureOut">
              <a:rPr lang="en-GB" smtClean="0"/>
              <a:t>13/03/2018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6F65673-6020-43F6-ACFC-00660444F134}" type="slidenum">
              <a:rPr lang="en-GB" smtClean="0"/>
              <a:t>‹#›</a:t>
            </a:fld>
            <a:endParaRPr lang="en-GB"/>
          </a:p>
        </p:txBody>
      </p:sp>
    </p:spTree>
    <p:extLst>
      <p:ext uri="{BB962C8B-B14F-4D97-AF65-F5344CB8AC3E}">
        <p14:creationId xmlns:p14="http://schemas.microsoft.com/office/powerpoint/2010/main" val="2153086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F2BD1C4-D218-49B2-A774-E732A14BB6C1}" type="datetimeFigureOut">
              <a:rPr lang="en-GB" smtClean="0"/>
              <a:t>13/03/2018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596BBD2-E987-4094-89A8-6D3606617F19}" type="slidenum">
              <a:rPr lang="en-GB" smtClean="0"/>
              <a:t>‹#›</a:t>
            </a:fld>
            <a:endParaRPr lang="en-GB"/>
          </a:p>
        </p:txBody>
      </p:sp>
    </p:spTree>
    <p:extLst>
      <p:ext uri="{BB962C8B-B14F-4D97-AF65-F5344CB8AC3E}">
        <p14:creationId xmlns:p14="http://schemas.microsoft.com/office/powerpoint/2010/main" val="175837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enomicsengland.co.uk/the-100000-genomes-project/understanding-genomics/genome-sequencing/"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bioinfo.extge.co.uk/crowdsourcing/PanelAp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a:t>
            </a:fld>
            <a:endParaRPr lang="en-GB" dirty="0"/>
          </a:p>
        </p:txBody>
      </p:sp>
    </p:spTree>
    <p:extLst>
      <p:ext uri="{BB962C8B-B14F-4D97-AF65-F5344CB8AC3E}">
        <p14:creationId xmlns:p14="http://schemas.microsoft.com/office/powerpoint/2010/main" val="44495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3396" indent="-285921">
              <a:defRPr>
                <a:solidFill>
                  <a:schemeClr val="tx1"/>
                </a:solidFill>
                <a:latin typeface="Arial" charset="0"/>
                <a:cs typeface="Arial" charset="0"/>
              </a:defRPr>
            </a:lvl2pPr>
            <a:lvl3pPr marL="1143686" indent="-228737">
              <a:defRPr>
                <a:solidFill>
                  <a:schemeClr val="tx1"/>
                </a:solidFill>
                <a:latin typeface="Arial" charset="0"/>
                <a:cs typeface="Arial" charset="0"/>
              </a:defRPr>
            </a:lvl3pPr>
            <a:lvl4pPr marL="1601160" indent="-228737">
              <a:defRPr>
                <a:solidFill>
                  <a:schemeClr val="tx1"/>
                </a:solidFill>
                <a:latin typeface="Arial" charset="0"/>
                <a:cs typeface="Arial" charset="0"/>
              </a:defRPr>
            </a:lvl4pPr>
            <a:lvl5pPr marL="2058634" indent="-228737">
              <a:defRPr>
                <a:solidFill>
                  <a:schemeClr val="tx1"/>
                </a:solidFill>
                <a:latin typeface="Arial" charset="0"/>
                <a:cs typeface="Arial" charset="0"/>
              </a:defRPr>
            </a:lvl5pPr>
            <a:lvl6pPr marL="2516109" indent="-228737" eaLnBrk="0" fontAlgn="base" hangingPunct="0">
              <a:spcBef>
                <a:spcPct val="0"/>
              </a:spcBef>
              <a:spcAft>
                <a:spcPct val="0"/>
              </a:spcAft>
              <a:defRPr>
                <a:solidFill>
                  <a:schemeClr val="tx1"/>
                </a:solidFill>
                <a:latin typeface="Arial" charset="0"/>
                <a:cs typeface="Arial" charset="0"/>
              </a:defRPr>
            </a:lvl6pPr>
            <a:lvl7pPr marL="2973583" indent="-228737" eaLnBrk="0" fontAlgn="base" hangingPunct="0">
              <a:spcBef>
                <a:spcPct val="0"/>
              </a:spcBef>
              <a:spcAft>
                <a:spcPct val="0"/>
              </a:spcAft>
              <a:defRPr>
                <a:solidFill>
                  <a:schemeClr val="tx1"/>
                </a:solidFill>
                <a:latin typeface="Arial" charset="0"/>
                <a:cs typeface="Arial" charset="0"/>
              </a:defRPr>
            </a:lvl7pPr>
            <a:lvl8pPr marL="3431057" indent="-228737" eaLnBrk="0" fontAlgn="base" hangingPunct="0">
              <a:spcBef>
                <a:spcPct val="0"/>
              </a:spcBef>
              <a:spcAft>
                <a:spcPct val="0"/>
              </a:spcAft>
              <a:defRPr>
                <a:solidFill>
                  <a:schemeClr val="tx1"/>
                </a:solidFill>
                <a:latin typeface="Arial" charset="0"/>
                <a:cs typeface="Arial" charset="0"/>
              </a:defRPr>
            </a:lvl8pPr>
            <a:lvl9pPr marL="3888532" indent="-228737" eaLnBrk="0" fontAlgn="base" hangingPunct="0">
              <a:spcBef>
                <a:spcPct val="0"/>
              </a:spcBef>
              <a:spcAft>
                <a:spcPct val="0"/>
              </a:spcAft>
              <a:defRPr>
                <a:solidFill>
                  <a:schemeClr val="tx1"/>
                </a:solidFill>
                <a:latin typeface="Arial" charset="0"/>
                <a:cs typeface="Arial" charset="0"/>
              </a:defRPr>
            </a:lvl9pPr>
          </a:lstStyle>
          <a:p>
            <a:fld id="{F20D913A-D6B1-4FB2-963B-803119F1D76F}" type="slidenum">
              <a:rPr lang="en-US" altLang="en-US" smtClean="0">
                <a:latin typeface="Calibri" pitchFamily="34" charset="0"/>
              </a:rPr>
              <a:pPr/>
              <a:t>17</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at Feb 2018 - 13,000 </a:t>
            </a:r>
            <a:r>
              <a:rPr lang="en-GB" dirty="0"/>
              <a:t>cancer samples processed and further 5,000 collected</a:t>
            </a:r>
          </a:p>
        </p:txBody>
      </p:sp>
      <p:sp>
        <p:nvSpPr>
          <p:cNvPr id="4" name="Slide Number Placeholder 3"/>
          <p:cNvSpPr>
            <a:spLocks noGrp="1"/>
          </p:cNvSpPr>
          <p:nvPr>
            <p:ph type="sldNum" sz="quarter" idx="10"/>
          </p:nvPr>
        </p:nvSpPr>
        <p:spPr/>
        <p:txBody>
          <a:bodyPr/>
          <a:lstStyle/>
          <a:p>
            <a:fld id="{D596BBD2-E987-4094-89A8-6D3606617F19}" type="slidenum">
              <a:rPr lang="en-GB" smtClean="0"/>
              <a:t>19</a:t>
            </a:fld>
            <a:endParaRPr lang="en-GB"/>
          </a:p>
        </p:txBody>
      </p:sp>
    </p:spTree>
    <p:extLst>
      <p:ext uri="{BB962C8B-B14F-4D97-AF65-F5344CB8AC3E}">
        <p14:creationId xmlns:p14="http://schemas.microsoft.com/office/powerpoint/2010/main" val="140362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96BBD2-E987-4094-89A8-6D3606617F19}" type="slidenum">
              <a:rPr lang="en-GB" smtClean="0"/>
              <a:t>20</a:t>
            </a:fld>
            <a:endParaRPr lang="en-GB"/>
          </a:p>
        </p:txBody>
      </p:sp>
    </p:spTree>
    <p:extLst>
      <p:ext uri="{BB962C8B-B14F-4D97-AF65-F5344CB8AC3E}">
        <p14:creationId xmlns:p14="http://schemas.microsoft.com/office/powerpoint/2010/main" val="243728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 on how everyone needs to be on-board in order to</a:t>
            </a:r>
            <a:r>
              <a:rPr lang="en-GB" baseline="0" dirty="0" smtClean="0"/>
              <a:t> get just one pathway going</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21</a:t>
            </a:fld>
            <a:endParaRPr lang="en-GB"/>
          </a:p>
        </p:txBody>
      </p:sp>
    </p:spTree>
    <p:extLst>
      <p:ext uri="{BB962C8B-B14F-4D97-AF65-F5344CB8AC3E}">
        <p14:creationId xmlns:p14="http://schemas.microsoft.com/office/powerpoint/2010/main" val="3696867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Locally RD programme consented over 1,500</a:t>
            </a:r>
            <a:r>
              <a:rPr lang="en-GB" baseline="0" dirty="0" smtClean="0"/>
              <a:t> samples and includes consent to Tumour Syndrome through </a:t>
            </a:r>
            <a:r>
              <a:rPr lang="en-GB" baseline="0" dirty="0" err="1" smtClean="0"/>
              <a:t>Clin</a:t>
            </a:r>
            <a:r>
              <a:rPr lang="en-GB" baseline="0" dirty="0" smtClean="0"/>
              <a:t> Gen </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22</a:t>
            </a:fld>
            <a:endParaRPr lang="en-GB"/>
          </a:p>
        </p:txBody>
      </p:sp>
    </p:spTree>
    <p:extLst>
      <p:ext uri="{BB962C8B-B14F-4D97-AF65-F5344CB8AC3E}">
        <p14:creationId xmlns:p14="http://schemas.microsoft.com/office/powerpoint/2010/main" val="444959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Engagement across a variety</a:t>
            </a:r>
            <a:r>
              <a:rPr lang="en-GB" baseline="0" dirty="0" smtClean="0"/>
              <a:t> of pathways</a:t>
            </a:r>
          </a:p>
          <a:p>
            <a:endParaRPr lang="en-GB" baseline="0" dirty="0" smtClean="0"/>
          </a:p>
          <a:p>
            <a:r>
              <a:rPr lang="en-GB" baseline="0" dirty="0" smtClean="0"/>
              <a:t>Question always is why these pathway and I answer we wanted to get each provider on board and as much as possible get experience across a range of pathways but number 1 clinical teams who were keen, engaged and willing to do some of the ground work themselves were a priority.</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24</a:t>
            </a:fld>
            <a:endParaRPr lang="en-GB"/>
          </a:p>
        </p:txBody>
      </p:sp>
    </p:spTree>
    <p:extLst>
      <p:ext uri="{BB962C8B-B14F-4D97-AF65-F5344CB8AC3E}">
        <p14:creationId xmlns:p14="http://schemas.microsoft.com/office/powerpoint/2010/main" val="875726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turning</a:t>
            </a:r>
            <a:r>
              <a:rPr lang="en-GB" baseline="0" dirty="0" smtClean="0"/>
              <a:t> our attention to return of results</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26</a:t>
            </a:fld>
            <a:endParaRPr lang="en-GB"/>
          </a:p>
        </p:txBody>
      </p:sp>
    </p:spTree>
    <p:extLst>
      <p:ext uri="{BB962C8B-B14F-4D97-AF65-F5344CB8AC3E}">
        <p14:creationId xmlns:p14="http://schemas.microsoft.com/office/powerpoint/2010/main" val="1461114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smtClean="0"/>
              <a:t>Emphasis</a:t>
            </a:r>
            <a:r>
              <a:rPr lang="en-GB" baseline="0" dirty="0" smtClean="0"/>
              <a:t> we tried to map this at the start but this is a pilot/development project and until we get a real result it is very hypothetical.</a:t>
            </a:r>
            <a:endParaRPr lang="en-GB" dirty="0" smtClean="0"/>
          </a:p>
          <a:p>
            <a:pPr marL="514350" indent="-514350">
              <a:buFont typeface="+mj-lt"/>
              <a:buAutoNum type="arabicPeriod"/>
            </a:pPr>
            <a:r>
              <a:rPr lang="en-GB" dirty="0" smtClean="0"/>
              <a:t>Results come back centrally to the Bristol Genetics laboratory </a:t>
            </a:r>
          </a:p>
          <a:p>
            <a:pPr marL="514350" indent="-514350">
              <a:buFont typeface="+mj-lt"/>
              <a:buAutoNum type="arabicPeriod"/>
            </a:pPr>
            <a:r>
              <a:rPr lang="en-GB" dirty="0" smtClean="0"/>
              <a:t>Focus on defined gene panel actionable in cancer </a:t>
            </a:r>
          </a:p>
          <a:p>
            <a:pPr marL="514350" indent="-514350">
              <a:buFont typeface="+mj-lt"/>
              <a:buAutoNum type="arabicPeriod"/>
            </a:pPr>
            <a:r>
              <a:rPr lang="en-GB" dirty="0" smtClean="0"/>
              <a:t>Potential variants are highlighted </a:t>
            </a:r>
          </a:p>
          <a:p>
            <a:pPr marL="514350" indent="-514350">
              <a:buFont typeface="+mj-lt"/>
              <a:buAutoNum type="arabicPeriod"/>
            </a:pPr>
            <a:r>
              <a:rPr lang="en-GB" dirty="0" smtClean="0"/>
              <a:t>Patient clinical situation will be reviewed</a:t>
            </a:r>
          </a:p>
          <a:p>
            <a:pPr marL="0" indent="0">
              <a:buFont typeface="+mj-lt"/>
              <a:buNone/>
            </a:pPr>
            <a:endParaRPr lang="en-GB" dirty="0" smtClean="0"/>
          </a:p>
          <a:p>
            <a:pPr marL="0" indent="0">
              <a:buFont typeface="+mj-lt"/>
              <a:buNone/>
            </a:pPr>
            <a:r>
              <a:rPr lang="en-GB" dirty="0" smtClean="0"/>
              <a:t>Anyone</a:t>
            </a:r>
            <a:r>
              <a:rPr lang="en-GB" baseline="0" dirty="0" smtClean="0"/>
              <a:t> who wants to be involved can be.</a:t>
            </a:r>
            <a:endParaRPr lang="en-GB" dirty="0" smtClean="0"/>
          </a:p>
          <a:p>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27</a:t>
            </a:fld>
            <a:endParaRPr lang="en-GB"/>
          </a:p>
        </p:txBody>
      </p:sp>
    </p:spTree>
    <p:extLst>
      <p:ext uri="{BB962C8B-B14F-4D97-AF65-F5344CB8AC3E}">
        <p14:creationId xmlns:p14="http://schemas.microsoft.com/office/powerpoint/2010/main" val="38756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GB" dirty="0" smtClean="0"/>
              <a:t>This is from an Genomics</a:t>
            </a:r>
            <a:r>
              <a:rPr lang="en-GB" baseline="0" dirty="0" smtClean="0"/>
              <a:t> England presentation and will be of interest to see how our local experience compares to this:</a:t>
            </a:r>
            <a:endParaRPr lang="en-GB" dirty="0" smtClean="0"/>
          </a:p>
          <a:p>
            <a:r>
              <a:rPr lang="en-GB" dirty="0" smtClean="0"/>
              <a:t>Early </a:t>
            </a:r>
            <a:r>
              <a:rPr lang="en-GB" dirty="0"/>
              <a:t>analysis shows 65% of reports identify</a:t>
            </a:r>
            <a:br>
              <a:rPr lang="en-GB" dirty="0"/>
            </a:br>
            <a:r>
              <a:rPr lang="en-GB" dirty="0"/>
              <a:t>actionable genes</a:t>
            </a:r>
          </a:p>
          <a:p>
            <a:r>
              <a:rPr lang="en-GB" dirty="0"/>
              <a:t>Tumour disposition genes also found in germline analysis </a:t>
            </a:r>
          </a:p>
          <a:p>
            <a:r>
              <a:rPr lang="en-GB" dirty="0"/>
              <a:t>Findings have opened up eligibility for patients to enter further clinical </a:t>
            </a:r>
            <a:r>
              <a:rPr lang="en-GB" dirty="0" smtClean="0"/>
              <a:t>trials</a:t>
            </a:r>
          </a:p>
          <a:p>
            <a:endParaRPr lang="en-GB" dirty="0"/>
          </a:p>
          <a:p>
            <a:endParaRPr dirty="0"/>
          </a:p>
        </p:txBody>
      </p:sp>
    </p:spTree>
    <p:extLst>
      <p:ext uri="{BB962C8B-B14F-4D97-AF65-F5344CB8AC3E}">
        <p14:creationId xmlns:p14="http://schemas.microsoft.com/office/powerpoint/2010/main" val="1459682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a:t>
            </a:r>
            <a:r>
              <a:rPr lang="en-GB" baseline="0" dirty="0"/>
              <a:t> drugs are developed for a particular condition and there is the assumption that everyone will respond in the same manner. All patients with the same condition are given the same first line treatment however it is thought this is only effective for between 30 and 60% of patients. </a:t>
            </a:r>
          </a:p>
          <a:p>
            <a:r>
              <a:rPr lang="en-GB" baseline="0" dirty="0"/>
              <a:t>Looking and the genomic and diagnostic characterisation different subtypes of patients within a condition can be identified, and a treatment can be tailored to the underlying cause. </a:t>
            </a:r>
          </a:p>
          <a:p>
            <a:endParaRPr lang="en-GB" dirty="0"/>
          </a:p>
          <a:p>
            <a:endParaRPr lang="en-GB" dirty="0"/>
          </a:p>
          <a:p>
            <a:r>
              <a:rPr lang="en-GB" dirty="0"/>
              <a:t>For cancer this is an approach</a:t>
            </a:r>
            <a:r>
              <a:rPr lang="en-GB" baseline="0" dirty="0"/>
              <a:t> which is more commonly in place. Offering a genomic or molecular diagnosis  - we can better understand the genetic basis and select the most appropriate treatment – improving survival chances. </a:t>
            </a:r>
          </a:p>
          <a:p>
            <a:r>
              <a:rPr lang="en-GB" baseline="0" dirty="0"/>
              <a:t>It means that cancer patients can be stratified according to what is the most effective for their condition. May also mean that patients with different types of cancer may on the genomic diagnosis receive similar treatments. </a:t>
            </a:r>
            <a:endParaRPr lang="en-GB" dirty="0"/>
          </a:p>
        </p:txBody>
      </p:sp>
      <p:sp>
        <p:nvSpPr>
          <p:cNvPr id="4" name="Slide Number Placeholder 3"/>
          <p:cNvSpPr>
            <a:spLocks noGrp="1"/>
          </p:cNvSpPr>
          <p:nvPr>
            <p:ph type="sldNum" sz="quarter" idx="10"/>
          </p:nvPr>
        </p:nvSpPr>
        <p:spPr/>
        <p:txBody>
          <a:bodyPr/>
          <a:lstStyle/>
          <a:p>
            <a:fld id="{AD02BEE4-A6A5-4208-9983-C5C36C9F3E15}" type="slidenum">
              <a:rPr lang="en-GB" smtClean="0"/>
              <a:t>29</a:t>
            </a:fld>
            <a:endParaRPr lang="en-GB"/>
          </a:p>
        </p:txBody>
      </p:sp>
    </p:spTree>
    <p:extLst>
      <p:ext uri="{BB962C8B-B14F-4D97-AF65-F5344CB8AC3E}">
        <p14:creationId xmlns:p14="http://schemas.microsoft.com/office/powerpoint/2010/main" val="132612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 genome</a:t>
            </a:r>
            <a:r>
              <a:rPr lang="en-GB" baseline="0" dirty="0" smtClean="0"/>
              <a:t> created…..version 38 now causing issues!</a:t>
            </a:r>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3A4D96-40B8-4531-87DB-4CBCED8B8B48}" type="slidenum">
              <a:rPr lang="en-GB" smtClean="0"/>
              <a:t>7</a:t>
            </a:fld>
            <a:endParaRPr lang="en-GB"/>
          </a:p>
        </p:txBody>
      </p:sp>
    </p:spTree>
    <p:extLst>
      <p:ext uri="{BB962C8B-B14F-4D97-AF65-F5344CB8AC3E}">
        <p14:creationId xmlns:p14="http://schemas.microsoft.com/office/powerpoint/2010/main" val="1036886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Clinical trials have for a long time used mutation status to stratify</a:t>
            </a:r>
            <a:r>
              <a:rPr lang="en-GB" baseline="0" dirty="0" smtClean="0"/>
              <a:t> cohorts – will this assist further in tailored research and entry into trials?</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30</a:t>
            </a:fld>
            <a:endParaRPr lang="en-GB"/>
          </a:p>
        </p:txBody>
      </p:sp>
    </p:spTree>
    <p:extLst>
      <p:ext uri="{BB962C8B-B14F-4D97-AF65-F5344CB8AC3E}">
        <p14:creationId xmlns:p14="http://schemas.microsoft.com/office/powerpoint/2010/main" val="2958956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introduction of </a:t>
            </a:r>
            <a:r>
              <a:rPr lang="en-GB" b="1" dirty="0">
                <a:solidFill>
                  <a:srgbClr val="0070C0"/>
                </a:solidFill>
              </a:rPr>
              <a:t>genomics</a:t>
            </a:r>
            <a:r>
              <a:rPr lang="en-GB" dirty="0">
                <a:solidFill>
                  <a:srgbClr val="0070C0"/>
                </a:solidFill>
              </a:rPr>
              <a:t> </a:t>
            </a:r>
            <a:r>
              <a:rPr lang="en-GB" dirty="0"/>
              <a:t>into mainstream healthcare is set to provide </a:t>
            </a:r>
            <a:r>
              <a:rPr lang="en-GB" b="1" dirty="0">
                <a:solidFill>
                  <a:srgbClr val="FFC000"/>
                </a:solidFill>
              </a:rPr>
              <a:t>new diagnoses</a:t>
            </a:r>
            <a:r>
              <a:rPr lang="en-GB" dirty="0"/>
              <a:t>, </a:t>
            </a:r>
            <a:r>
              <a:rPr lang="en-GB" b="1" dirty="0">
                <a:solidFill>
                  <a:schemeClr val="accent6">
                    <a:lumMod val="75000"/>
                  </a:schemeClr>
                </a:solidFill>
              </a:rPr>
              <a:t>prognoses</a:t>
            </a:r>
            <a:r>
              <a:rPr lang="en-GB" dirty="0">
                <a:solidFill>
                  <a:schemeClr val="accent6">
                    <a:lumMod val="75000"/>
                  </a:schemeClr>
                </a:solidFill>
              </a:rPr>
              <a:t> </a:t>
            </a:r>
            <a:r>
              <a:rPr lang="en-GB" dirty="0"/>
              <a:t>and </a:t>
            </a:r>
            <a:r>
              <a:rPr lang="en-GB" b="1" dirty="0">
                <a:solidFill>
                  <a:schemeClr val="accent2">
                    <a:lumMod val="75000"/>
                  </a:schemeClr>
                </a:solidFill>
              </a:rPr>
              <a:t>treatments</a:t>
            </a:r>
            <a:r>
              <a:rPr lang="en-GB" dirty="0"/>
              <a:t>, forming the foundations of </a:t>
            </a:r>
            <a:r>
              <a:rPr lang="en-GB" b="1" dirty="0">
                <a:solidFill>
                  <a:schemeClr val="accent3">
                    <a:lumMod val="75000"/>
                  </a:schemeClr>
                </a:solidFill>
              </a:rPr>
              <a:t>personalised medicine</a:t>
            </a:r>
            <a:r>
              <a:rPr lang="en-GB"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genomic revolution is critical to the personalisation of healthcare, to the prediction of disease, and the prevention of disease.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1308D8D-E6EC-4521-96DA-C7F581449794}" type="slidenum">
              <a:rPr lang="en-GB" smtClean="0"/>
              <a:t>31</a:t>
            </a:fld>
            <a:endParaRPr lang="en-GB"/>
          </a:p>
        </p:txBody>
      </p:sp>
    </p:spTree>
    <p:extLst>
      <p:ext uri="{BB962C8B-B14F-4D97-AF65-F5344CB8AC3E}">
        <p14:creationId xmlns:p14="http://schemas.microsoft.com/office/powerpoint/2010/main" val="1463621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know is from 1</a:t>
            </a:r>
            <a:r>
              <a:rPr lang="en-GB" baseline="30000" dirty="0" smtClean="0"/>
              <a:t>st</a:t>
            </a:r>
            <a:r>
              <a:rPr lang="en-GB" dirty="0" smtClean="0"/>
              <a:t> October</a:t>
            </a:r>
            <a:r>
              <a:rPr lang="en-GB" baseline="0" dirty="0" smtClean="0"/>
              <a:t> there will be:</a:t>
            </a:r>
          </a:p>
          <a:p>
            <a:pPr marL="171450" indent="-171450">
              <a:buFontTx/>
              <a:buChar char="-"/>
            </a:pPr>
            <a:r>
              <a:rPr lang="en-GB" baseline="0" dirty="0" smtClean="0"/>
              <a:t>Genomic Laboratory Hubs</a:t>
            </a:r>
          </a:p>
          <a:p>
            <a:pPr marL="171450" indent="-171450">
              <a:buFontTx/>
              <a:buChar char="-"/>
            </a:pPr>
            <a:r>
              <a:rPr lang="en-GB" baseline="0" dirty="0" smtClean="0"/>
              <a:t>A national directory of tests dictating which tests will be funded nationally</a:t>
            </a:r>
          </a:p>
          <a:p>
            <a:pPr marL="171450" indent="-171450">
              <a:buFontTx/>
              <a:buChar char="-"/>
            </a:pPr>
            <a:r>
              <a:rPr lang="en-GB" baseline="0" dirty="0" smtClean="0"/>
              <a:t>GMCs will exist with a transformation, governance and potential project based remit</a:t>
            </a:r>
          </a:p>
          <a:p>
            <a:pPr marL="171450" indent="-171450">
              <a:buFontTx/>
              <a:buChar char="-"/>
            </a:pPr>
            <a:r>
              <a:rPr lang="en-GB" baseline="0" dirty="0" smtClean="0"/>
              <a:t>To support this there is a review of clinical genetics services as potential impact on their work will be critical</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32</a:t>
            </a:fld>
            <a:endParaRPr lang="en-GB"/>
          </a:p>
        </p:txBody>
      </p:sp>
    </p:spTree>
    <p:extLst>
      <p:ext uri="{BB962C8B-B14F-4D97-AF65-F5344CB8AC3E}">
        <p14:creationId xmlns:p14="http://schemas.microsoft.com/office/powerpoint/2010/main" val="3980792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a:t>
            </a:r>
            <a:r>
              <a:rPr lang="en-GB" dirty="0" err="1"/>
              <a:t>GeCIPS</a:t>
            </a:r>
            <a:endParaRPr lang="en-GB" dirty="0"/>
          </a:p>
        </p:txBody>
      </p:sp>
      <p:sp>
        <p:nvSpPr>
          <p:cNvPr id="4" name="Slide Number Placeholder 3"/>
          <p:cNvSpPr>
            <a:spLocks noGrp="1"/>
          </p:cNvSpPr>
          <p:nvPr>
            <p:ph type="sldNum" sz="quarter" idx="10"/>
          </p:nvPr>
        </p:nvSpPr>
        <p:spPr/>
        <p:txBody>
          <a:bodyPr/>
          <a:lstStyle/>
          <a:p>
            <a:fld id="{AD02BEE4-A6A5-4208-9983-C5C36C9F3E15}" type="slidenum">
              <a:rPr lang="en-GB" smtClean="0"/>
              <a:t>33</a:t>
            </a:fld>
            <a:endParaRPr lang="en-GB"/>
          </a:p>
        </p:txBody>
      </p:sp>
    </p:spTree>
    <p:extLst>
      <p:ext uri="{BB962C8B-B14F-4D97-AF65-F5344CB8AC3E}">
        <p14:creationId xmlns:p14="http://schemas.microsoft.com/office/powerpoint/2010/main" val="524459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A11358-C07E-45F9-BB06-79F810F46DD2}" type="slidenum">
              <a:rPr lang="en-GB" smtClean="0"/>
              <a:t>36</a:t>
            </a:fld>
            <a:endParaRPr lang="en-GB"/>
          </a:p>
        </p:txBody>
      </p:sp>
    </p:spTree>
    <p:extLst>
      <p:ext uri="{BB962C8B-B14F-4D97-AF65-F5344CB8AC3E}">
        <p14:creationId xmlns:p14="http://schemas.microsoft.com/office/powerpoint/2010/main" val="5275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service specification</a:t>
            </a:r>
          </a:p>
        </p:txBody>
      </p:sp>
      <p:sp>
        <p:nvSpPr>
          <p:cNvPr id="4" name="Slide Number Placeholder 3"/>
          <p:cNvSpPr>
            <a:spLocks noGrp="1"/>
          </p:cNvSpPr>
          <p:nvPr>
            <p:ph type="sldNum" sz="quarter" idx="10"/>
          </p:nvPr>
        </p:nvSpPr>
        <p:spPr/>
        <p:txBody>
          <a:bodyPr/>
          <a:lstStyle/>
          <a:p>
            <a:fld id="{EAC29916-B76E-4A37-B630-A851122EA491}" type="slidenum">
              <a:rPr lang="en-GB" smtClean="0"/>
              <a:t>39</a:t>
            </a:fld>
            <a:endParaRPr lang="en-GB" dirty="0"/>
          </a:p>
        </p:txBody>
      </p:sp>
    </p:spTree>
    <p:extLst>
      <p:ext uri="{BB962C8B-B14F-4D97-AF65-F5344CB8AC3E}">
        <p14:creationId xmlns:p14="http://schemas.microsoft.com/office/powerpoint/2010/main" val="1903060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EC7DB5E5-82A1-4FCA-9FD7-2CA14134D271}" type="slidenum">
              <a:rPr lang="en-GB" smtClean="0"/>
              <a:t>42</a:t>
            </a:fld>
            <a:endParaRPr lang="en-GB"/>
          </a:p>
        </p:txBody>
      </p:sp>
    </p:spTree>
    <p:extLst>
      <p:ext uri="{BB962C8B-B14F-4D97-AF65-F5344CB8AC3E}">
        <p14:creationId xmlns:p14="http://schemas.microsoft.com/office/powerpoint/2010/main" val="2255808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begin the analysis, every genome is compared to the </a:t>
            </a:r>
            <a:r>
              <a:rPr lang="en-GB" dirty="0">
                <a:hlinkClick r:id="rId3"/>
              </a:rPr>
              <a:t>reference human genome sequence</a:t>
            </a:r>
            <a:r>
              <a:rPr lang="en-GB" dirty="0"/>
              <a:t> we use as a guide. </a:t>
            </a:r>
          </a:p>
          <a:p>
            <a:r>
              <a:rPr lang="en-GB" dirty="0"/>
              <a:t>Jessica’s genome had </a:t>
            </a:r>
            <a:r>
              <a:rPr lang="en-GB" b="1" dirty="0"/>
              <a:t>6.4 million</a:t>
            </a:r>
            <a:r>
              <a:rPr lang="en-GB" dirty="0"/>
              <a:t> differences, or variants, from the reference sequence. Because Jessica’s condition is rare, we knew that the variant we were looking for was rare too. So the next step in this case was to look for rare variants. Almost </a:t>
            </a:r>
            <a:r>
              <a:rPr lang="en-GB" b="1" dirty="0"/>
              <a:t>700,000</a:t>
            </a:r>
            <a:r>
              <a:rPr lang="en-GB" dirty="0"/>
              <a:t> were rare.</a:t>
            </a:r>
          </a:p>
          <a:p>
            <a:r>
              <a:rPr lang="en-GB" dirty="0"/>
              <a:t>Using information from scientific studies and research papers, we then narrowed down the 700,000 variants to almost </a:t>
            </a:r>
            <a:r>
              <a:rPr lang="en-GB" b="1" dirty="0"/>
              <a:t>3,000</a:t>
            </a:r>
            <a:r>
              <a:rPr lang="en-GB" dirty="0"/>
              <a:t> that are predicted to cause a change in a gene product (a protein).</a:t>
            </a:r>
          </a:p>
          <a:p>
            <a:r>
              <a:rPr lang="en-GB" dirty="0"/>
              <a:t>Jessica’s parents do not have the same condition – so the next stage was to look for differences between Jessica and her parents. Out those 3,000 variants, there were just </a:t>
            </a:r>
            <a:r>
              <a:rPr lang="en-GB" b="1" dirty="0"/>
              <a:t>67</a:t>
            </a:r>
            <a:r>
              <a:rPr lang="en-GB" dirty="0"/>
              <a:t> that were different between Jessica and her parents and could be the underlying cause of her condition.</a:t>
            </a:r>
          </a:p>
          <a:p>
            <a:r>
              <a:rPr lang="en-GB" b="1" dirty="0"/>
              <a:t>Finding the right variant</a:t>
            </a:r>
          </a:p>
          <a:p>
            <a:r>
              <a:rPr lang="en-GB" dirty="0"/>
              <a:t>We checked Jessica’s variants against a knowledge base curated by Genomics England – </a:t>
            </a:r>
            <a:r>
              <a:rPr lang="en-GB" dirty="0" err="1"/>
              <a:t>PanelApp</a:t>
            </a:r>
            <a:r>
              <a:rPr lang="en-GB" dirty="0"/>
              <a:t>. This tool has information on thousands of genes that may be linked to rare diseases, as reported by expert doctors and researchers. </a:t>
            </a:r>
            <a:r>
              <a:rPr lang="en-GB" dirty="0" err="1"/>
              <a:t>PanelApp</a:t>
            </a:r>
            <a:r>
              <a:rPr lang="en-GB" dirty="0"/>
              <a:t> is a crowdsourcing tool for the rare disease genetics community, and we are currently looking for more expert reviewers – please </a:t>
            </a:r>
            <a:r>
              <a:rPr lang="en-GB" dirty="0">
                <a:hlinkClick r:id="rId4"/>
              </a:rPr>
              <a:t>visit the </a:t>
            </a:r>
            <a:r>
              <a:rPr lang="en-GB" dirty="0" err="1">
                <a:hlinkClick r:id="rId4"/>
              </a:rPr>
              <a:t>PanelApp</a:t>
            </a:r>
            <a:r>
              <a:rPr lang="en-GB" dirty="0">
                <a:hlinkClick r:id="rId4"/>
              </a:rPr>
              <a:t> site for more information</a:t>
            </a:r>
            <a:r>
              <a:rPr lang="en-GB" dirty="0"/>
              <a:t>.</a:t>
            </a:r>
          </a:p>
          <a:p>
            <a:endParaRPr lang="en-GB" dirty="0"/>
          </a:p>
        </p:txBody>
      </p:sp>
      <p:sp>
        <p:nvSpPr>
          <p:cNvPr id="4" name="Slide Number Placeholder 3"/>
          <p:cNvSpPr>
            <a:spLocks noGrp="1"/>
          </p:cNvSpPr>
          <p:nvPr>
            <p:ph type="sldNum" sz="quarter" idx="10"/>
          </p:nvPr>
        </p:nvSpPr>
        <p:spPr>
          <a:xfrm>
            <a:off x="3884614" y="8685214"/>
            <a:ext cx="2971800" cy="457200"/>
          </a:xfrm>
          <a:prstGeom prst="rect">
            <a:avLst/>
          </a:prstGeom>
        </p:spPr>
        <p:txBody>
          <a:bodyPr/>
          <a:lstStyle/>
          <a:p>
            <a:fld id="{FAA2320A-036D-4B9A-A2E3-94E4086BB903}" type="slidenum">
              <a:rPr lang="en-GB" smtClean="0"/>
              <a:t>43</a:t>
            </a:fld>
            <a:endParaRPr lang="en-GB"/>
          </a:p>
        </p:txBody>
      </p:sp>
    </p:spTree>
    <p:extLst>
      <p:ext uri="{BB962C8B-B14F-4D97-AF65-F5344CB8AC3E}">
        <p14:creationId xmlns:p14="http://schemas.microsoft.com/office/powerpoint/2010/main" val="159964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baseline="0" dirty="0" smtClean="0">
                <a:solidFill>
                  <a:schemeClr val="tx1"/>
                </a:solidFill>
                <a:effectLst/>
                <a:latin typeface="+mn-lt"/>
                <a:ea typeface="+mn-ea"/>
                <a:cs typeface="+mn-cs"/>
              </a:rPr>
              <a:t>The </a:t>
            </a:r>
            <a:r>
              <a:rPr lang="en-GB" sz="1200" b="0" i="0" kern="1200" baseline="0" dirty="0">
                <a:solidFill>
                  <a:schemeClr val="tx1"/>
                </a:solidFill>
                <a:effectLst/>
                <a:latin typeface="+mn-lt"/>
                <a:ea typeface="+mn-ea"/>
                <a:cs typeface="+mn-cs"/>
              </a:rPr>
              <a:t>$1000 genome was talked about as the holy grail of genomics – the point at which it became possible to offer WGS at a parallel cost to standard diagnostics. </a:t>
            </a:r>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These </a:t>
            </a:r>
            <a:r>
              <a:rPr lang="en-GB" sz="1200" b="0" i="0" kern="1200" baseline="0" dirty="0">
                <a:solidFill>
                  <a:schemeClr val="tx1"/>
                </a:solidFill>
                <a:effectLst/>
                <a:latin typeface="+mn-lt"/>
                <a:ea typeface="+mn-ea"/>
                <a:cs typeface="+mn-cs"/>
              </a:rPr>
              <a:t>two things made it possible, but the biggest drive for the 100K programme was the potential to bring benefits to current and future patients in the form of personalised medicine – a one size does not fit all model.  Recognising that we are not identical, that tumours are not identical, some drugs work better in some than others (especially so in cancer) and that targeting therapies to individuals is a possibility – that no one alive is </a:t>
            </a:r>
            <a:r>
              <a:rPr lang="en-GB" sz="1200" b="0" i="0" kern="1200" baseline="0" dirty="0" err="1">
                <a:solidFill>
                  <a:schemeClr val="tx1"/>
                </a:solidFill>
                <a:effectLst/>
                <a:latin typeface="+mn-lt"/>
                <a:ea typeface="+mn-ea"/>
                <a:cs typeface="+mn-cs"/>
              </a:rPr>
              <a:t>youer</a:t>
            </a:r>
            <a:r>
              <a:rPr lang="en-GB" sz="1200" b="0" i="0" kern="1200" baseline="0" dirty="0">
                <a:solidFill>
                  <a:schemeClr val="tx1"/>
                </a:solidFill>
                <a:effectLst/>
                <a:latin typeface="+mn-lt"/>
                <a:ea typeface="+mn-ea"/>
                <a:cs typeface="+mn-cs"/>
              </a:rPr>
              <a:t> that you.</a:t>
            </a:r>
          </a:p>
        </p:txBody>
      </p:sp>
      <p:sp>
        <p:nvSpPr>
          <p:cNvPr id="4" name="Slide Number Placeholder 3"/>
          <p:cNvSpPr>
            <a:spLocks noGrp="1"/>
          </p:cNvSpPr>
          <p:nvPr>
            <p:ph type="sldNum" sz="quarter" idx="10"/>
          </p:nvPr>
        </p:nvSpPr>
        <p:spPr/>
        <p:txBody>
          <a:bodyPr/>
          <a:lstStyle/>
          <a:p>
            <a:fld id="{C73A4D96-40B8-4531-87DB-4CBCED8B8B48}" type="slidenum">
              <a:rPr lang="en-GB" smtClean="0"/>
              <a:t>8</a:t>
            </a:fld>
            <a:endParaRPr lang="en-GB"/>
          </a:p>
        </p:txBody>
      </p:sp>
    </p:spTree>
    <p:extLst>
      <p:ext uri="{BB962C8B-B14F-4D97-AF65-F5344CB8AC3E}">
        <p14:creationId xmlns:p14="http://schemas.microsoft.com/office/powerpoint/2010/main" val="216449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73A4D96-40B8-4531-87DB-4CBCED8B8B48}" type="slidenum">
              <a:rPr lang="en-GB" smtClean="0"/>
              <a:t>9</a:t>
            </a:fld>
            <a:endParaRPr lang="en-GB"/>
          </a:p>
        </p:txBody>
      </p:sp>
    </p:spTree>
    <p:extLst>
      <p:ext uri="{BB962C8B-B14F-4D97-AF65-F5344CB8AC3E}">
        <p14:creationId xmlns:p14="http://schemas.microsoft.com/office/powerpoint/2010/main" val="420062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b="1" dirty="0">
                <a:solidFill>
                  <a:srgbClr val="0070C0"/>
                </a:solidFill>
                <a:latin typeface="Arial" panose="020B0604020202020204" pitchFamily="34" charset="0"/>
                <a:cs typeface="Arial" panose="020B0604020202020204" pitchFamily="34" charset="0"/>
              </a:rPr>
              <a:t>Programme legacy will see: </a:t>
            </a:r>
            <a:endParaRPr lang="en-GB" sz="1200" dirty="0">
              <a:solidFill>
                <a:srgbClr val="0070C0"/>
              </a:solidFill>
              <a:latin typeface="Arial" panose="020B0604020202020204" pitchFamily="34" charset="0"/>
              <a:cs typeface="Arial" panose="020B0604020202020204" pitchFamily="34" charset="0"/>
            </a:endParaRP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Improving outcomes for patients and reducing variation in clinical care</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High quality sample preparation and use of high throughput and novel genomic technologies </a:t>
            </a:r>
          </a:p>
          <a:p>
            <a:pPr marL="285750" indent="-285750">
              <a:lnSpc>
                <a:spcPct val="120000"/>
              </a:lnSpc>
              <a:buClr>
                <a:srgbClr val="0070C0"/>
              </a:buClr>
              <a:buFont typeface="Arial" panose="020B0604020202020204" pitchFamily="34" charset="0"/>
              <a:buChar char="•"/>
            </a:pPr>
            <a:r>
              <a:rPr lang="en-GB" sz="1200" dirty="0">
                <a:latin typeface="Arial" panose="020B0604020202020204" pitchFamily="34" charset="0"/>
                <a:cs typeface="Arial" panose="020B0604020202020204" pitchFamily="34" charset="0"/>
              </a:rPr>
              <a:t>Reduction in variation of quality in laboratory processes and access to genomic testing</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Richer phenotypic data linked to genetic abnormalities and markers</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A robust informatics infrastructure and interoperability </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Stronger link between clinical practice and applied genomics</a:t>
            </a:r>
          </a:p>
          <a:p>
            <a:pPr marL="285750" indent="-285750">
              <a:lnSpc>
                <a:spcPct val="120000"/>
              </a:lnSpc>
              <a:buClr>
                <a:srgbClr val="0070C0"/>
              </a:buClr>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New </a:t>
            </a:r>
            <a:r>
              <a:rPr lang="en-GB" sz="1200" dirty="0">
                <a:latin typeface="Arial" panose="020B0604020202020204" pitchFamily="34" charset="0"/>
                <a:cs typeface="Arial" panose="020B0604020202020204" pitchFamily="34" charset="0"/>
              </a:rPr>
              <a:t>genomic</a:t>
            </a:r>
            <a:r>
              <a:rPr lang="en-GB" sz="1200" dirty="0">
                <a:solidFill>
                  <a:srgbClr val="FF0000"/>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rPr>
              <a:t>multidisciplinary teams – </a:t>
            </a:r>
            <a:r>
              <a:rPr lang="en-GB" sz="1200" dirty="0">
                <a:latin typeface="Arial" panose="020B0604020202020204" pitchFamily="34" charset="0"/>
                <a:cs typeface="Arial" panose="020B0604020202020204" pitchFamily="34" charset="0"/>
              </a:rPr>
              <a:t>bringing together many more clinical scientists and clinicians </a:t>
            </a:r>
            <a:r>
              <a:rPr lang="en-GB" sz="1200" dirty="0">
                <a:solidFill>
                  <a:prstClr val="black"/>
                </a:solidFill>
                <a:latin typeface="Arial" panose="020B0604020202020204" pitchFamily="34" charset="0"/>
                <a:cs typeface="Arial" panose="020B0604020202020204" pitchFamily="34" charset="0"/>
              </a:rPr>
              <a:t>Improved clinical leadership and delivery of the clinical change model</a:t>
            </a:r>
          </a:p>
          <a:p>
            <a:endParaRPr lang="en-GB" dirty="0"/>
          </a:p>
        </p:txBody>
      </p:sp>
      <p:sp>
        <p:nvSpPr>
          <p:cNvPr id="4" name="Slide Number Placeholder 3"/>
          <p:cNvSpPr>
            <a:spLocks noGrp="1"/>
          </p:cNvSpPr>
          <p:nvPr>
            <p:ph type="sldNum" sz="quarter" idx="10"/>
          </p:nvPr>
        </p:nvSpPr>
        <p:spPr/>
        <p:txBody>
          <a:bodyPr/>
          <a:lstStyle/>
          <a:p>
            <a:fld id="{B7D7506E-B444-434B-8D5A-A22CE2A1ED75}" type="slidenum">
              <a:rPr lang="en-US" smtClean="0"/>
              <a:t>10</a:t>
            </a:fld>
            <a:endParaRPr lang="en-US"/>
          </a:p>
        </p:txBody>
      </p:sp>
    </p:spTree>
    <p:extLst>
      <p:ext uri="{BB962C8B-B14F-4D97-AF65-F5344CB8AC3E}">
        <p14:creationId xmlns:p14="http://schemas.microsoft.com/office/powerpoint/2010/main" val="115590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10"/>
          </p:nvPr>
        </p:nvSpPr>
        <p:spPr/>
        <p:txBody>
          <a:bodyPr/>
          <a:lstStyle/>
          <a:p>
            <a:fld id="{C73A4D96-40B8-4531-87DB-4CBCED8B8B48}" type="slidenum">
              <a:rPr lang="en-GB" smtClean="0"/>
              <a:t>11</a:t>
            </a:fld>
            <a:endParaRPr lang="en-GB"/>
          </a:p>
        </p:txBody>
      </p:sp>
    </p:spTree>
    <p:extLst>
      <p:ext uri="{BB962C8B-B14F-4D97-AF65-F5344CB8AC3E}">
        <p14:creationId xmlns:p14="http://schemas.microsoft.com/office/powerpoint/2010/main" val="85544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Emphasis national coverage – not all providers contributing</a:t>
            </a:r>
            <a:r>
              <a:rPr lang="en-GB" baseline="0" dirty="0" smtClean="0"/>
              <a:t> but aim was national coverage</a:t>
            </a:r>
            <a:endParaRPr lang="en-GB" dirty="0"/>
          </a:p>
        </p:txBody>
      </p:sp>
      <p:sp>
        <p:nvSpPr>
          <p:cNvPr id="4" name="Slide Number Placeholder 3"/>
          <p:cNvSpPr>
            <a:spLocks noGrp="1"/>
          </p:cNvSpPr>
          <p:nvPr>
            <p:ph type="sldNum" sz="quarter" idx="10"/>
          </p:nvPr>
        </p:nvSpPr>
        <p:spPr/>
        <p:txBody>
          <a:bodyPr/>
          <a:lstStyle/>
          <a:p>
            <a:fld id="{D596BBD2-E987-4094-89A8-6D3606617F19}" type="slidenum">
              <a:rPr lang="en-GB" smtClean="0"/>
              <a:t>12</a:t>
            </a:fld>
            <a:endParaRPr lang="en-GB"/>
          </a:p>
        </p:txBody>
      </p:sp>
    </p:spTree>
    <p:extLst>
      <p:ext uri="{BB962C8B-B14F-4D97-AF65-F5344CB8AC3E}">
        <p14:creationId xmlns:p14="http://schemas.microsoft.com/office/powerpoint/2010/main" val="210328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7538B1-1CED-5D4C-A543-0130DF371BA6}" type="slidenum">
              <a:rPr lang="en-US" sz="1200">
                <a:latin typeface="Calibri" charset="0"/>
              </a:rPr>
              <a:pPr/>
              <a:t>14</a:t>
            </a:fld>
            <a:endParaRPr lang="en-US" sz="1200">
              <a:latin typeface="Calibri" charset="0"/>
            </a:endParaRPr>
          </a:p>
        </p:txBody>
      </p:sp>
    </p:spTree>
    <p:extLst>
      <p:ext uri="{BB962C8B-B14F-4D97-AF65-F5344CB8AC3E}">
        <p14:creationId xmlns:p14="http://schemas.microsoft.com/office/powerpoint/2010/main" val="326352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862F6-9401-1C49-B2F0-F51A5FAB9BAE}" type="slidenum">
              <a:rPr lang="en-US" sz="1200">
                <a:latin typeface="Calibri" charset="0"/>
              </a:rPr>
              <a:pPr/>
              <a:t>15</a:t>
            </a:fld>
            <a:endParaRPr lang="en-US" sz="1200">
              <a:latin typeface="Calibri" charset="0"/>
            </a:endParaRPr>
          </a:p>
        </p:txBody>
      </p:sp>
    </p:spTree>
    <p:extLst>
      <p:ext uri="{BB962C8B-B14F-4D97-AF65-F5344CB8AC3E}">
        <p14:creationId xmlns:p14="http://schemas.microsoft.com/office/powerpoint/2010/main" val="229308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419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92790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345904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C370B4-6A7F-7B42-9141-7CC94DCAF494}" type="datetimeFigureOut">
              <a:rPr lang="en-US" smtClean="0"/>
              <a:t>3/13/2018</a:t>
            </a:fld>
            <a:endParaRPr lang="en-US"/>
          </a:p>
        </p:txBody>
      </p:sp>
      <p:sp>
        <p:nvSpPr>
          <p:cNvPr id="4" name="Footer Placeholder 3"/>
          <p:cNvSpPr>
            <a:spLocks noGrp="1"/>
          </p:cNvSpPr>
          <p:nvPr>
            <p:ph type="ftr" sz="quarter" idx="11"/>
          </p:nvPr>
        </p:nvSpPr>
        <p:spPr>
          <a:xfrm>
            <a:off x="3124200" y="6504512"/>
            <a:ext cx="2895600" cy="365125"/>
          </a:xfrm>
        </p:spPr>
        <p:txBody>
          <a:bodyPr/>
          <a:lstStyle/>
          <a:p>
            <a:endParaRPr lang="en-US" dirty="0"/>
          </a:p>
        </p:txBody>
      </p:sp>
      <p:sp>
        <p:nvSpPr>
          <p:cNvPr id="5" name="Slide Number Placeholder 4"/>
          <p:cNvSpPr>
            <a:spLocks noGrp="1"/>
          </p:cNvSpPr>
          <p:nvPr>
            <p:ph type="sldNum" sz="quarter" idx="12"/>
          </p:nvPr>
        </p:nvSpPr>
        <p:spPr>
          <a:xfrm>
            <a:off x="6553200" y="6515095"/>
            <a:ext cx="2133600" cy="365125"/>
          </a:xfrm>
        </p:spPr>
        <p:txBody>
          <a:bodyPr/>
          <a:lstStyle/>
          <a:p>
            <a:fld id="{7BA822E9-1B73-AF45-9565-CA9B24DE4831}" type="slidenum">
              <a:rPr lang="en-US" smtClean="0"/>
              <a:t>‹#›</a:t>
            </a:fld>
            <a:endParaRPr lang="en-US" dirty="0"/>
          </a:p>
        </p:txBody>
      </p:sp>
      <p:sp>
        <p:nvSpPr>
          <p:cNvPr id="7" name="Title 1"/>
          <p:cNvSpPr>
            <a:spLocks noGrp="1"/>
          </p:cNvSpPr>
          <p:nvPr>
            <p:ph type="title"/>
          </p:nvPr>
        </p:nvSpPr>
        <p:spPr>
          <a:xfrm>
            <a:off x="457200" y="920749"/>
            <a:ext cx="8229600" cy="83608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82352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669727" y="312539"/>
            <a:ext cx="7804547" cy="1518047"/>
          </a:xfrm>
          <a:prstGeom prst="rect">
            <a:avLst/>
          </a:prstGeom>
        </p:spPr>
        <p:txBody>
          <a:bodyPr lIns="0" tIns="0" rIns="0" bIns="0"/>
          <a:lstStyle>
            <a:lvl1pPr defTabSz="410751">
              <a:defRPr sz="5600">
                <a:latin typeface="+mn-lt"/>
                <a:ea typeface="+mn-ea"/>
                <a:cs typeface="+mn-cs"/>
                <a:sym typeface="Helvetica Light"/>
              </a:defRPr>
            </a:lvl1pPr>
          </a:lstStyle>
          <a:p>
            <a:pPr lvl="0">
              <a:defRPr sz="1800"/>
            </a:pPr>
            <a:r>
              <a:rPr sz="5600"/>
              <a:t>Title Text</a:t>
            </a:r>
          </a:p>
        </p:txBody>
      </p:sp>
    </p:spTree>
    <p:extLst>
      <p:ext uri="{BB962C8B-B14F-4D97-AF65-F5344CB8AC3E}">
        <p14:creationId xmlns:p14="http://schemas.microsoft.com/office/powerpoint/2010/main" val="64695787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28"/>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11" name="Text Placeholder 10"/>
          <p:cNvSpPr>
            <a:spLocks noGrp="1"/>
          </p:cNvSpPr>
          <p:nvPr>
            <p:ph type="body" sz="quarter" idx="13" hasCustomPrompt="1"/>
          </p:nvPr>
        </p:nvSpPr>
        <p:spPr>
          <a:xfrm>
            <a:off x="257176" y="816879"/>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7"/>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13 March 2018</a:t>
            </a:fld>
            <a:endParaRPr lang="en-GB" dirty="0">
              <a:solidFill>
                <a:prstClr val="white"/>
              </a:solidFill>
            </a:endParaRPr>
          </a:p>
        </p:txBody>
      </p:sp>
    </p:spTree>
    <p:extLst>
      <p:ext uri="{BB962C8B-B14F-4D97-AF65-F5344CB8AC3E}">
        <p14:creationId xmlns:p14="http://schemas.microsoft.com/office/powerpoint/2010/main" val="124870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238128"/>
            <a:ext cx="6953250" cy="620549"/>
          </a:xfrm>
        </p:spPr>
        <p:txBody>
          <a:bodyPr anchor="t">
            <a:noAutofit/>
          </a:bodyPr>
          <a:lstStyle>
            <a:lvl1pPr>
              <a:defRPr sz="3000" b="1">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257175" y="1373224"/>
            <a:ext cx="8569326" cy="4856127"/>
          </a:xfrm>
        </p:spPr>
        <p:txBody>
          <a:bodyPr/>
          <a:lstStyle>
            <a:lvl1pPr>
              <a:buClr>
                <a:srgbClr val="33CCCC"/>
              </a:buClr>
              <a:defRPr/>
            </a:lvl1pPr>
            <a:lvl2pPr>
              <a:buClr>
                <a:srgbClr val="33CCCC"/>
              </a:buClr>
              <a:defRPr/>
            </a:lvl2pPr>
            <a:lvl3pPr>
              <a:buClr>
                <a:srgbClr val="33CCCC"/>
              </a:buClr>
              <a:defRPr/>
            </a:lvl3pPr>
            <a:lvl4pPr>
              <a:buClr>
                <a:srgbClr val="33CCCC"/>
              </a:buClr>
              <a:defRPr/>
            </a:lvl4pPr>
            <a:lvl5pPr>
              <a:buClr>
                <a:srgbClr val="33CCC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931025" y="6507166"/>
            <a:ext cx="2057400" cy="365125"/>
          </a:xfrm>
        </p:spPr>
        <p:txBody>
          <a:bodyPr/>
          <a:lstStyle>
            <a:lvl1pPr>
              <a:defRPr>
                <a:solidFill>
                  <a:schemeClr val="bg1"/>
                </a:solidFill>
              </a:defRPr>
            </a:lvl1pPr>
          </a:lstStyle>
          <a:p>
            <a:fld id="{54D1D181-4E93-46C3-B835-E35B2B9C0FA8}" type="slidenum">
              <a:rPr lang="en-GB" smtClean="0">
                <a:solidFill>
                  <a:prstClr val="white"/>
                </a:solidFill>
              </a:rPr>
              <a:pPr/>
              <a:t>‹#›</a:t>
            </a:fld>
            <a:endParaRPr lang="en-GB" dirty="0">
              <a:solidFill>
                <a:prstClr val="white"/>
              </a:solidFill>
            </a:endParaRPr>
          </a:p>
        </p:txBody>
      </p:sp>
      <p:sp>
        <p:nvSpPr>
          <p:cNvPr id="11" name="Text Placeholder 10"/>
          <p:cNvSpPr>
            <a:spLocks noGrp="1"/>
          </p:cNvSpPr>
          <p:nvPr>
            <p:ph type="body" sz="quarter" idx="13" hasCustomPrompt="1"/>
          </p:nvPr>
        </p:nvSpPr>
        <p:spPr>
          <a:xfrm>
            <a:off x="257176" y="816879"/>
            <a:ext cx="6959813" cy="556347"/>
          </a:xfrm>
        </p:spPr>
        <p:txBody>
          <a:bodyPr/>
          <a:lstStyle>
            <a:lvl1pPr marL="0" indent="0">
              <a:buNone/>
              <a:defRPr baseline="0">
                <a:solidFill>
                  <a:schemeClr val="accent4"/>
                </a:solidFill>
              </a:defRPr>
            </a:lvl1pPr>
          </a:lstStyle>
          <a:p>
            <a:pPr lvl="0"/>
            <a:r>
              <a:rPr lang="en-GB" dirty="0"/>
              <a:t>Click to add subtitle</a:t>
            </a:r>
          </a:p>
        </p:txBody>
      </p:sp>
      <p:sp>
        <p:nvSpPr>
          <p:cNvPr id="10" name="Date Placeholder 3"/>
          <p:cNvSpPr>
            <a:spLocks noGrp="1"/>
          </p:cNvSpPr>
          <p:nvPr>
            <p:ph type="dt" sz="half" idx="2"/>
          </p:nvPr>
        </p:nvSpPr>
        <p:spPr>
          <a:xfrm>
            <a:off x="257175" y="6493077"/>
            <a:ext cx="2057400" cy="365125"/>
          </a:xfrm>
          <a:prstGeom prst="rect">
            <a:avLst/>
          </a:prstGeom>
        </p:spPr>
        <p:txBody>
          <a:bodyPr vert="horz" lIns="91440" tIns="45720" rIns="91440" bIns="45720" rtlCol="0" anchor="ctr"/>
          <a:lstStyle>
            <a:lvl1pPr algn="l">
              <a:defRPr sz="900">
                <a:solidFill>
                  <a:schemeClr val="bg1"/>
                </a:solidFill>
              </a:defRPr>
            </a:lvl1pPr>
          </a:lstStyle>
          <a:p>
            <a:fld id="{D496C1E9-2609-4E37-A6E2-96BDF5BD2BC5}" type="datetime4">
              <a:rPr lang="en-GB" smtClean="0">
                <a:solidFill>
                  <a:prstClr val="white"/>
                </a:solidFill>
              </a:rPr>
              <a:pPr/>
              <a:t>13 March 2018</a:t>
            </a:fld>
            <a:endParaRPr lang="en-GB" dirty="0">
              <a:solidFill>
                <a:prstClr val="white"/>
              </a:solidFill>
            </a:endParaRPr>
          </a:p>
        </p:txBody>
      </p:sp>
    </p:spTree>
    <p:extLst>
      <p:ext uri="{BB962C8B-B14F-4D97-AF65-F5344CB8AC3E}">
        <p14:creationId xmlns:p14="http://schemas.microsoft.com/office/powerpoint/2010/main" val="252816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FDBBFA6-CBD3-ED46-B8EF-742E0436037F}" type="datetimeFigureOut">
              <a:rPr lang="en-US" smtClean="0"/>
              <a:t>3/13/2018</a:t>
            </a:fld>
            <a:endParaRPr lang="en-US"/>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pPr/>
              <a:t>‹#›</a:t>
            </a:fld>
            <a:endParaRPr lang="en-GB"/>
          </a:p>
        </p:txBody>
      </p:sp>
    </p:spTree>
    <p:extLst>
      <p:ext uri="{BB962C8B-B14F-4D97-AF65-F5344CB8AC3E}">
        <p14:creationId xmlns:p14="http://schemas.microsoft.com/office/powerpoint/2010/main" val="253170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5968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3341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206728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380491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407583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94049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21C2706-BFBC-4E0A-A7D5-AC2D039DA3DC}" type="slidenum">
              <a:rPr lang="en-GB" smtClean="0"/>
              <a:t>‹#›</a:t>
            </a:fld>
            <a:endParaRPr lang="en-GB"/>
          </a:p>
        </p:txBody>
      </p:sp>
    </p:spTree>
    <p:extLst>
      <p:ext uri="{BB962C8B-B14F-4D97-AF65-F5344CB8AC3E}">
        <p14:creationId xmlns:p14="http://schemas.microsoft.com/office/powerpoint/2010/main" val="68305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BBFA6-CBD3-ED46-B8EF-742E0436037F}" type="datetimeFigureOut">
              <a:rPr lang="en-US" smtClean="0"/>
              <a:t>3/13/2018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WE GMC Quarterly Review – 09/11/2016</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C2706-BFBC-4E0A-A7D5-AC2D039DA3DC}" type="slidenum">
              <a:rPr lang="en-GB" smtClean="0"/>
              <a:t>‹#›</a:t>
            </a:fld>
            <a:endParaRPr lang="en-GB"/>
          </a:p>
        </p:txBody>
      </p:sp>
    </p:spTree>
    <p:extLst>
      <p:ext uri="{BB962C8B-B14F-4D97-AF65-F5344CB8AC3E}">
        <p14:creationId xmlns:p14="http://schemas.microsoft.com/office/powerpoint/2010/main" val="5150202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ubh-tr.wegmc@nhs.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Ubh-tr.wegmc@nhs.net" TargetMode="External"/><Relationship Id="rId2" Type="http://schemas.openxmlformats.org/officeDocument/2006/relationships/hyperlink" Target="mailto:Catherine.Carpenter-Clawson@nbt.nhs.u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74999"/>
            <a:ext cx="7992888" cy="1470025"/>
          </a:xfrm>
        </p:spPr>
        <p:txBody>
          <a:bodyPr>
            <a:noAutofit/>
          </a:bodyPr>
          <a:lstStyle/>
          <a:p>
            <a:r>
              <a:rPr lang="en-GB" b="1" dirty="0" smtClean="0">
                <a:solidFill>
                  <a:schemeClr val="tx2">
                    <a:lumMod val="60000"/>
                    <a:lumOff val="40000"/>
                  </a:schemeClr>
                </a:solidFill>
              </a:rPr>
              <a:t>100,000 </a:t>
            </a:r>
            <a:r>
              <a:rPr lang="en-GB" b="1" dirty="0">
                <a:solidFill>
                  <a:schemeClr val="tx2">
                    <a:lumMod val="60000"/>
                    <a:lumOff val="40000"/>
                  </a:schemeClr>
                </a:solidFill>
              </a:rPr>
              <a:t>Genomes Project &amp; Mainstreaming </a:t>
            </a:r>
            <a:br>
              <a:rPr lang="en-GB" b="1" dirty="0">
                <a:solidFill>
                  <a:schemeClr val="tx2">
                    <a:lumMod val="60000"/>
                    <a:lumOff val="40000"/>
                  </a:schemeClr>
                </a:solidFill>
              </a:rPr>
            </a:br>
            <a:r>
              <a:rPr lang="en-GB" b="1" dirty="0">
                <a:solidFill>
                  <a:schemeClr val="tx2">
                    <a:lumMod val="60000"/>
                    <a:lumOff val="40000"/>
                  </a:schemeClr>
                </a:solidFill>
              </a:rPr>
              <a:t>Genomic Medicine</a:t>
            </a:r>
          </a:p>
        </p:txBody>
      </p:sp>
      <p:sp>
        <p:nvSpPr>
          <p:cNvPr id="3" name="Subtitle 2"/>
          <p:cNvSpPr>
            <a:spLocks noGrp="1"/>
          </p:cNvSpPr>
          <p:nvPr>
            <p:ph type="subTitle" idx="1"/>
          </p:nvPr>
        </p:nvSpPr>
        <p:spPr>
          <a:xfrm>
            <a:off x="1115616" y="4149080"/>
            <a:ext cx="7088832" cy="1800200"/>
          </a:xfrm>
        </p:spPr>
        <p:txBody>
          <a:bodyPr>
            <a:normAutofit/>
          </a:bodyPr>
          <a:lstStyle/>
          <a:p>
            <a:r>
              <a:rPr lang="en-GB" sz="4100" b="1" dirty="0">
                <a:solidFill>
                  <a:schemeClr val="tx1"/>
                </a:solidFill>
              </a:rPr>
              <a:t>Update Session</a:t>
            </a:r>
          </a:p>
          <a:p>
            <a:r>
              <a:rPr lang="en-GB" sz="3000" b="1" dirty="0">
                <a:solidFill>
                  <a:schemeClr val="tx1"/>
                </a:solidFill>
              </a:rPr>
              <a:t>Provided by Catherine Carpenter-Clawson Programme Manager, WE GMC</a:t>
            </a:r>
          </a:p>
        </p:txBody>
      </p:sp>
      <p:pic>
        <p:nvPicPr>
          <p:cNvPr id="1026" name="Picture 2" descr="Z:\Communications\WEGMC logos\WEGMC update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6517"/>
            <a:ext cx="4211960" cy="117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00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6201" y="3764210"/>
            <a:ext cx="8353350" cy="2699344"/>
            <a:chOff x="935087" y="2960726"/>
            <a:chExt cx="7751711" cy="3060562"/>
          </a:xfrm>
        </p:grpSpPr>
        <p:sp>
          <p:nvSpPr>
            <p:cNvPr id="2" name="TextBox 1"/>
            <p:cNvSpPr txBox="1"/>
            <p:nvPr/>
          </p:nvSpPr>
          <p:spPr>
            <a:xfrm>
              <a:off x="935087" y="2960726"/>
              <a:ext cx="2433306" cy="3060561"/>
            </a:xfrm>
            <a:prstGeom prst="rect">
              <a:avLst/>
            </a:prstGeom>
            <a:solidFill>
              <a:schemeClr val="accent1"/>
            </a:solidFill>
          </p:spPr>
          <p:txBody>
            <a:bodyPr wrap="square" rtlCol="0" anchor="ctr">
              <a:noAutofit/>
            </a:bodyPr>
            <a:lstStyle/>
            <a:p>
              <a:pPr algn="ctr"/>
              <a:r>
                <a:rPr lang="en-GB" sz="2000" b="1" dirty="0">
                  <a:solidFill>
                    <a:schemeClr val="bg1"/>
                  </a:solidFill>
                </a:rPr>
                <a:t>100,000 Whole Genome Sequences with linked data set by end </a:t>
              </a:r>
              <a:r>
                <a:rPr lang="en-GB" sz="2000" b="1" dirty="0" smtClean="0">
                  <a:solidFill>
                    <a:schemeClr val="bg1"/>
                  </a:solidFill>
                </a:rPr>
                <a:t>2018</a:t>
              </a:r>
              <a:endParaRPr lang="en-GB" sz="2000" b="1" dirty="0">
                <a:solidFill>
                  <a:schemeClr val="bg1"/>
                </a:solidFill>
              </a:endParaRPr>
            </a:p>
          </p:txBody>
        </p:sp>
        <p:sp>
          <p:nvSpPr>
            <p:cNvPr id="3" name="Content Placeholder 2"/>
            <p:cNvSpPr txBox="1">
              <a:spLocks/>
            </p:cNvSpPr>
            <p:nvPr/>
          </p:nvSpPr>
          <p:spPr>
            <a:xfrm>
              <a:off x="3591201" y="2960727"/>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dirty="0">
                  <a:solidFill>
                    <a:schemeClr val="bg1"/>
                  </a:solidFill>
                </a:rPr>
                <a:t>Increased discovery of pathogenic variants leading to </a:t>
              </a:r>
              <a:r>
                <a:rPr lang="en-GB" b="1" dirty="0">
                  <a:solidFill>
                    <a:schemeClr val="bg1"/>
                  </a:solidFill>
                </a:rPr>
                <a:t>new treatments, devices and diagnostics</a:t>
              </a:r>
            </a:p>
          </p:txBody>
        </p:sp>
        <p:sp>
          <p:nvSpPr>
            <p:cNvPr id="4" name="Content Placeholder 2"/>
            <p:cNvSpPr txBox="1">
              <a:spLocks/>
            </p:cNvSpPr>
            <p:nvPr/>
          </p:nvSpPr>
          <p:spPr>
            <a:xfrm>
              <a:off x="3591201" y="5336991"/>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b="1" dirty="0">
                  <a:solidFill>
                    <a:schemeClr val="bg1"/>
                  </a:solidFill>
                </a:rPr>
                <a:t>Stimulate and advance UK life sciences </a:t>
              </a:r>
              <a:r>
                <a:rPr lang="en-GB" dirty="0">
                  <a:solidFill>
                    <a:schemeClr val="bg1"/>
                  </a:solidFill>
                </a:rPr>
                <a:t>industry and commercial activity in genomics</a:t>
              </a:r>
            </a:p>
          </p:txBody>
        </p:sp>
        <p:sp>
          <p:nvSpPr>
            <p:cNvPr id="5" name="Content Placeholder 2"/>
            <p:cNvSpPr txBox="1">
              <a:spLocks/>
            </p:cNvSpPr>
            <p:nvPr/>
          </p:nvSpPr>
          <p:spPr>
            <a:xfrm>
              <a:off x="3591201" y="3752815"/>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dirty="0">
                  <a:solidFill>
                    <a:schemeClr val="bg1"/>
                  </a:solidFill>
                </a:rPr>
                <a:t>Accelerate uptake with advanced genomic medicine practice </a:t>
              </a:r>
              <a:r>
                <a:rPr lang="en-GB" b="1" dirty="0">
                  <a:solidFill>
                    <a:schemeClr val="bg1"/>
                  </a:solidFill>
                </a:rPr>
                <a:t>integrated into the NHS</a:t>
              </a:r>
            </a:p>
          </p:txBody>
        </p:sp>
        <p:sp>
          <p:nvSpPr>
            <p:cNvPr id="6" name="Content Placeholder 2"/>
            <p:cNvSpPr txBox="1">
              <a:spLocks/>
            </p:cNvSpPr>
            <p:nvPr/>
          </p:nvSpPr>
          <p:spPr>
            <a:xfrm>
              <a:off x="3591201" y="4544903"/>
              <a:ext cx="5095597" cy="684297"/>
            </a:xfrm>
            <a:prstGeom prst="rect">
              <a:avLst/>
            </a:prstGeom>
            <a:solidFill>
              <a:schemeClr val="accent2"/>
            </a:solidFill>
          </p:spPr>
          <p:txBody>
            <a:bodyPr vert="horz" lIns="91440" tIns="45720" rIns="91440" bIns="45720" rtlCol="0" anchor="ctr">
              <a:noAutofit/>
            </a:bodyPr>
            <a:lstStyle>
              <a:lvl1pPr marL="180975" indent="-180975"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52438" indent="-1651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712788" indent="-160338" algn="l" defTabSz="914400" rtl="0" eaLnBrk="1" latinLnBrk="0" hangingPunct="1">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87425" indent="-18415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252538" indent="-228600" algn="l" defTabSz="914400" rtl="0" eaLnBrk="1" latinLnBrk="0" hangingPunct="1">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SzPct val="100000"/>
                <a:buFont typeface="Arial" panose="020B0604020202020204" pitchFamily="34" charset="0"/>
                <a:buNone/>
              </a:pPr>
              <a:r>
                <a:rPr lang="en-GB" b="1" dirty="0">
                  <a:solidFill>
                    <a:schemeClr val="bg1"/>
                  </a:solidFill>
                </a:rPr>
                <a:t>Increase public understanding and support </a:t>
              </a:r>
              <a:r>
                <a:rPr lang="en-GB" dirty="0">
                  <a:solidFill>
                    <a:schemeClr val="bg1"/>
                  </a:solidFill>
                </a:rPr>
                <a:t>for genomic medicine</a:t>
              </a:r>
            </a:p>
          </p:txBody>
        </p:sp>
      </p:grpSp>
      <p:sp>
        <p:nvSpPr>
          <p:cNvPr id="7" name="TextBox 6"/>
          <p:cNvSpPr txBox="1"/>
          <p:nvPr/>
        </p:nvSpPr>
        <p:spPr>
          <a:xfrm>
            <a:off x="6660776" y="4809835"/>
            <a:ext cx="1631577" cy="307777"/>
          </a:xfrm>
          <a:prstGeom prst="rect">
            <a:avLst/>
          </a:prstGeom>
          <a:solidFill>
            <a:srgbClr val="FFFF00"/>
          </a:solidFill>
        </p:spPr>
        <p:txBody>
          <a:bodyPr wrap="square" rtlCol="0">
            <a:spAutoFit/>
          </a:bodyPr>
          <a:lstStyle/>
          <a:p>
            <a:pPr algn="ctr"/>
            <a:r>
              <a:rPr lang="en-CA" sz="1400" b="1" dirty="0"/>
              <a:t>*Mainstreaming*</a:t>
            </a:r>
          </a:p>
        </p:txBody>
      </p:sp>
      <p:sp>
        <p:nvSpPr>
          <p:cNvPr id="14" name="Title 1"/>
          <p:cNvSpPr txBox="1">
            <a:spLocks/>
          </p:cNvSpPr>
          <p:nvPr/>
        </p:nvSpPr>
        <p:spPr>
          <a:xfrm>
            <a:off x="609600" y="12631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100,000 Genome Project: Objectives</a:t>
            </a:r>
          </a:p>
        </p:txBody>
      </p:sp>
      <p:grpSp>
        <p:nvGrpSpPr>
          <p:cNvPr id="11" name="Group 10"/>
          <p:cNvGrpSpPr/>
          <p:nvPr/>
        </p:nvGrpSpPr>
        <p:grpSpPr>
          <a:xfrm>
            <a:off x="2314442" y="1047350"/>
            <a:ext cx="4423508" cy="2654105"/>
            <a:chOff x="2192441" y="4190967"/>
            <a:chExt cx="4423508" cy="2654105"/>
          </a:xfrm>
        </p:grpSpPr>
        <p:pic>
          <p:nvPicPr>
            <p:cNvPr id="1026" name="Picture 2" descr="Image result for venn diagram bl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441" y="4190967"/>
              <a:ext cx="4423508" cy="26541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25307" y="5313533"/>
              <a:ext cx="1057835" cy="369332"/>
            </a:xfrm>
            <a:prstGeom prst="rect">
              <a:avLst/>
            </a:prstGeom>
            <a:noFill/>
          </p:spPr>
          <p:txBody>
            <a:bodyPr wrap="square" rtlCol="0">
              <a:spAutoFit/>
            </a:bodyPr>
            <a:lstStyle/>
            <a:p>
              <a:pPr algn="ctr"/>
              <a:r>
                <a:rPr lang="en-GB" dirty="0"/>
                <a:t>Clinical</a:t>
              </a:r>
            </a:p>
          </p:txBody>
        </p:sp>
        <p:sp>
          <p:nvSpPr>
            <p:cNvPr id="12" name="TextBox 11"/>
            <p:cNvSpPr txBox="1"/>
            <p:nvPr/>
          </p:nvSpPr>
          <p:spPr>
            <a:xfrm>
              <a:off x="5297994" y="5245553"/>
              <a:ext cx="1057835" cy="369332"/>
            </a:xfrm>
            <a:prstGeom prst="rect">
              <a:avLst/>
            </a:prstGeom>
            <a:noFill/>
          </p:spPr>
          <p:txBody>
            <a:bodyPr wrap="square" rtlCol="0">
              <a:spAutoFit/>
            </a:bodyPr>
            <a:lstStyle/>
            <a:p>
              <a:r>
                <a:rPr lang="en-GB" dirty="0"/>
                <a:t>Research</a:t>
              </a:r>
            </a:p>
          </p:txBody>
        </p:sp>
        <p:sp>
          <p:nvSpPr>
            <p:cNvPr id="10" name="TextBox 9"/>
            <p:cNvSpPr txBox="1"/>
            <p:nvPr/>
          </p:nvSpPr>
          <p:spPr>
            <a:xfrm>
              <a:off x="3713281" y="5168609"/>
              <a:ext cx="1324593" cy="523220"/>
            </a:xfrm>
            <a:prstGeom prst="rect">
              <a:avLst/>
            </a:prstGeom>
            <a:noFill/>
          </p:spPr>
          <p:txBody>
            <a:bodyPr wrap="none" rtlCol="0">
              <a:spAutoFit/>
            </a:bodyPr>
            <a:lstStyle/>
            <a:p>
              <a:pPr algn="ctr"/>
              <a:r>
                <a:rPr lang="en-GB" sz="1400" b="1" dirty="0">
                  <a:solidFill>
                    <a:srgbClr val="FF0000"/>
                  </a:solidFill>
                </a:rPr>
                <a:t>NHS</a:t>
              </a:r>
            </a:p>
            <a:p>
              <a:pPr algn="ctr"/>
              <a:r>
                <a:rPr lang="en-GB" sz="1400" b="1" dirty="0">
                  <a:solidFill>
                    <a:srgbClr val="FF0000"/>
                  </a:solidFill>
                </a:rPr>
                <a:t>Transformation</a:t>
              </a:r>
            </a:p>
          </p:txBody>
        </p:sp>
      </p:grpSp>
      <p:sp>
        <p:nvSpPr>
          <p:cNvPr id="15" name="TextBox 14"/>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4213599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050" name="Picture 2" descr="C:\Users\jennifer.whitfield\Downloads\16845929235_23d3d37eb7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626"/>
            <a:ext cx="7618861" cy="68446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0674" y="152400"/>
            <a:ext cx="6273641" cy="646331"/>
          </a:xfrm>
          <a:prstGeom prst="rect">
            <a:avLst/>
          </a:prstGeom>
          <a:noFill/>
        </p:spPr>
        <p:txBody>
          <a:bodyPr wrap="none" rtlCol="0">
            <a:spAutoFit/>
          </a:bodyPr>
          <a:lstStyle/>
          <a:p>
            <a:r>
              <a:rPr lang="en-GB" sz="3600" b="1" dirty="0">
                <a:solidFill>
                  <a:srgbClr val="005A9B"/>
                </a:solidFill>
              </a:rPr>
              <a:t>100,000 Genomes Project: Aims</a:t>
            </a:r>
          </a:p>
        </p:txBody>
      </p:sp>
      <p:sp>
        <p:nvSpPr>
          <p:cNvPr id="3" name="TextBox 2"/>
          <p:cNvSpPr txBox="1"/>
          <p:nvPr/>
        </p:nvSpPr>
        <p:spPr>
          <a:xfrm>
            <a:off x="6362239" y="6263734"/>
            <a:ext cx="2746265" cy="261610"/>
          </a:xfrm>
          <a:prstGeom prst="rect">
            <a:avLst/>
          </a:prstGeom>
          <a:noFill/>
        </p:spPr>
        <p:txBody>
          <a:bodyPr wrap="none" rtlCol="0">
            <a:spAutoFit/>
          </a:bodyPr>
          <a:lstStyle/>
          <a:p>
            <a:r>
              <a:rPr lang="en-GB" sz="1100" i="1" dirty="0" smtClean="0"/>
              <a:t>Courtesy of Genomics </a:t>
            </a:r>
            <a:r>
              <a:rPr lang="en-GB" sz="1100" i="1" dirty="0"/>
              <a:t>Education Programme</a:t>
            </a:r>
          </a:p>
        </p:txBody>
      </p:sp>
    </p:spTree>
    <p:extLst>
      <p:ext uri="{BB962C8B-B14F-4D97-AF65-F5344CB8AC3E}">
        <p14:creationId xmlns:p14="http://schemas.microsoft.com/office/powerpoint/2010/main" val="262177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7704856" cy="950896"/>
          </a:xfrm>
        </p:spPr>
        <p:txBody>
          <a:bodyPr>
            <a:normAutofit/>
          </a:bodyPr>
          <a:lstStyle/>
          <a:p>
            <a:r>
              <a:rPr lang="en-GB" dirty="0">
                <a:solidFill>
                  <a:schemeClr val="tx1"/>
                </a:solidFill>
              </a:rPr>
              <a:t>NHS Genomic Medicine Centres </a:t>
            </a:r>
          </a:p>
        </p:txBody>
      </p:sp>
      <p:pic>
        <p:nvPicPr>
          <p:cNvPr id="6" name="Picture 5"/>
          <p:cNvPicPr/>
          <p:nvPr/>
        </p:nvPicPr>
        <p:blipFill rotWithShape="1">
          <a:blip r:embed="rId3"/>
          <a:srcRect l="67539" t="28484" r="17768" b="20809"/>
          <a:stretch/>
        </p:blipFill>
        <p:spPr bwMode="auto">
          <a:xfrm>
            <a:off x="2238233" y="1500337"/>
            <a:ext cx="4667534" cy="516645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39552" y="2500119"/>
            <a:ext cx="1986713" cy="1323439"/>
          </a:xfrm>
          <a:prstGeom prst="rect">
            <a:avLst/>
          </a:prstGeom>
          <a:noFill/>
        </p:spPr>
        <p:txBody>
          <a:bodyPr wrap="square" rtlCol="0">
            <a:spAutoFit/>
          </a:bodyPr>
          <a:lstStyle/>
          <a:p>
            <a:r>
              <a:rPr lang="en-GB" sz="1600" i="1" dirty="0"/>
              <a:t>NHS Genomic Medicine Centres (NHS GMCs) : mapped against AHSN boundaries</a:t>
            </a:r>
          </a:p>
        </p:txBody>
      </p:sp>
      <p:sp>
        <p:nvSpPr>
          <p:cNvPr id="8" name="Rectangle 7"/>
          <p:cNvSpPr/>
          <p:nvPr/>
        </p:nvSpPr>
        <p:spPr>
          <a:xfrm>
            <a:off x="6588224" y="3760003"/>
            <a:ext cx="2304256" cy="1354217"/>
          </a:xfrm>
          <a:prstGeom prst="rect">
            <a:avLst/>
          </a:prstGeom>
          <a:solidFill>
            <a:schemeClr val="bg1"/>
          </a:solidFill>
        </p:spPr>
        <p:txBody>
          <a:bodyPr wrap="square">
            <a:spAutoFit/>
          </a:bodyPr>
          <a:lstStyle/>
          <a:p>
            <a:pPr>
              <a:spcBef>
                <a:spcPts val="600"/>
              </a:spcBef>
            </a:pPr>
            <a:r>
              <a:rPr lang="en-GB" sz="1600" b="1" i="1" dirty="0">
                <a:solidFill>
                  <a:srgbClr val="0070C0"/>
                </a:solidFill>
              </a:rPr>
              <a:t>NHS GMCs work in partnership with academia, patients and industry through the AHSNs </a:t>
            </a:r>
            <a:r>
              <a:rPr lang="en-GB" b="1" dirty="0">
                <a:solidFill>
                  <a:srgbClr val="0070C0"/>
                </a:solidFill>
              </a:rPr>
              <a:t> </a:t>
            </a:r>
          </a:p>
        </p:txBody>
      </p:sp>
      <p:sp>
        <p:nvSpPr>
          <p:cNvPr id="7" name="Date Placeholder 1"/>
          <p:cNvSpPr>
            <a:spLocks noGrp="1"/>
          </p:cNvSpPr>
          <p:nvPr>
            <p:ph type="dt" sz="half" idx="10"/>
          </p:nvPr>
        </p:nvSpPr>
        <p:spPr>
          <a:xfrm>
            <a:off x="7285621" y="6453336"/>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3645718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1827981"/>
            <a:ext cx="7416824" cy="1384995"/>
          </a:xfrm>
          <a:prstGeom prst="rect">
            <a:avLst/>
          </a:prstGeom>
          <a:solidFill>
            <a:schemeClr val="accent5">
              <a:lumMod val="60000"/>
              <a:lumOff val="40000"/>
            </a:schemeClr>
          </a:solidFill>
          <a:ln>
            <a:solidFill>
              <a:srgbClr val="002060"/>
            </a:solidFill>
          </a:ln>
        </p:spPr>
        <p:txBody>
          <a:bodyPr wrap="square" rtlCol="0">
            <a:spAutoFit/>
          </a:bodyPr>
          <a:lstStyle/>
          <a:p>
            <a:pPr algn="ctr"/>
            <a:r>
              <a:rPr lang="en-GB" sz="2800" dirty="0"/>
              <a:t>A group of NHS providers (and other key local organisations) who have come together to support delivery of the 100,000 Genomes Project</a:t>
            </a:r>
          </a:p>
        </p:txBody>
      </p:sp>
      <p:sp>
        <p:nvSpPr>
          <p:cNvPr id="7" name="TextBox 6"/>
          <p:cNvSpPr txBox="1"/>
          <p:nvPr/>
        </p:nvSpPr>
        <p:spPr>
          <a:xfrm>
            <a:off x="971600" y="3861048"/>
            <a:ext cx="3168352" cy="1938992"/>
          </a:xfrm>
          <a:prstGeom prst="rect">
            <a:avLst/>
          </a:prstGeom>
          <a:solidFill>
            <a:schemeClr val="accent3">
              <a:lumMod val="60000"/>
              <a:lumOff val="40000"/>
            </a:schemeClr>
          </a:solidFill>
          <a:ln>
            <a:solidFill>
              <a:srgbClr val="00B050"/>
            </a:solidFill>
          </a:ln>
        </p:spPr>
        <p:txBody>
          <a:bodyPr wrap="square" rtlCol="0">
            <a:spAutoFit/>
          </a:bodyPr>
          <a:lstStyle/>
          <a:p>
            <a:pPr algn="ctr"/>
            <a:r>
              <a:rPr lang="en-GB" sz="2400" dirty="0"/>
              <a:t>We are ordinary NHS staff seconded to work on the project and set it up alongside existing clinical practice</a:t>
            </a:r>
          </a:p>
        </p:txBody>
      </p:sp>
      <p:sp>
        <p:nvSpPr>
          <p:cNvPr id="8" name="TextBox 7"/>
          <p:cNvSpPr txBox="1"/>
          <p:nvPr/>
        </p:nvSpPr>
        <p:spPr>
          <a:xfrm>
            <a:off x="5220072" y="3861048"/>
            <a:ext cx="3024336" cy="1938992"/>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GB" sz="2400" dirty="0"/>
              <a:t>We are </a:t>
            </a:r>
            <a:r>
              <a:rPr lang="en-GB" sz="2400" b="1" dirty="0"/>
              <a:t>not</a:t>
            </a:r>
            <a:r>
              <a:rPr lang="en-GB" sz="2400" dirty="0"/>
              <a:t> building a big new centre or working outside of existing NHS structures </a:t>
            </a:r>
          </a:p>
        </p:txBody>
      </p:sp>
      <p:sp>
        <p:nvSpPr>
          <p:cNvPr id="9" name="Title 1"/>
          <p:cNvSpPr txBox="1">
            <a:spLocks/>
          </p:cNvSpPr>
          <p:nvPr/>
        </p:nvSpPr>
        <p:spPr>
          <a:xfrm>
            <a:off x="609600" y="26078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What is a Genomic Medicine Centre (GMC)?</a:t>
            </a:r>
          </a:p>
        </p:txBody>
      </p:sp>
    </p:spTree>
    <p:extLst>
      <p:ext uri="{BB962C8B-B14F-4D97-AF65-F5344CB8AC3E}">
        <p14:creationId xmlns:p14="http://schemas.microsoft.com/office/powerpoint/2010/main" val="948899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410" y="1749383"/>
            <a:ext cx="87090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0307" y="5540532"/>
            <a:ext cx="8497887" cy="1200329"/>
          </a:xfrm>
          <a:prstGeom prst="rect">
            <a:avLst/>
          </a:prstGeom>
          <a:noFill/>
        </p:spPr>
        <p:txBody>
          <a:bodyPr>
            <a:spAutoFit/>
          </a:bodyPr>
          <a:lstStyle/>
          <a:p>
            <a:pPr>
              <a:defRPr/>
            </a:pPr>
            <a:r>
              <a:rPr lang="en-US" sz="2400" b="1" dirty="0">
                <a:solidFill>
                  <a:schemeClr val="accent1">
                    <a:lumMod val="50000"/>
                  </a:schemeClr>
                </a:solidFill>
              </a:rPr>
              <a:t>Rare diseases:  </a:t>
            </a:r>
            <a:r>
              <a:rPr lang="en-US" sz="2400" dirty="0"/>
              <a:t>&gt;250 different conditions</a:t>
            </a:r>
          </a:p>
          <a:p>
            <a:pPr>
              <a:defRPr/>
            </a:pPr>
            <a:r>
              <a:rPr lang="en-US" sz="2400" dirty="0"/>
              <a:t>     	Minimal diagnostic criteria and prior genetic testing</a:t>
            </a:r>
          </a:p>
          <a:p>
            <a:pPr>
              <a:defRPr/>
            </a:pPr>
            <a:r>
              <a:rPr lang="en-US" sz="2400" dirty="0"/>
              <a:t>	No causal variant identified   </a:t>
            </a:r>
            <a:endParaRPr lang="en-US" dirty="0"/>
          </a:p>
        </p:txBody>
      </p:sp>
      <p:sp>
        <p:nvSpPr>
          <p:cNvPr id="2" name="Rectangle 1"/>
          <p:cNvSpPr/>
          <p:nvPr/>
        </p:nvSpPr>
        <p:spPr>
          <a:xfrm>
            <a:off x="287338" y="967474"/>
            <a:ext cx="8539987" cy="769441"/>
          </a:xfrm>
          <a:prstGeom prst="rect">
            <a:avLst/>
          </a:prstGeom>
        </p:spPr>
        <p:txBody>
          <a:bodyPr wrap="square">
            <a:spAutoFit/>
          </a:bodyPr>
          <a:lstStyle/>
          <a:p>
            <a:pPr>
              <a:defRPr/>
            </a:pPr>
            <a:endParaRPr lang="en-US" sz="2000" dirty="0"/>
          </a:p>
          <a:p>
            <a:pPr>
              <a:defRPr/>
            </a:pPr>
            <a:r>
              <a:rPr lang="en-US" sz="2400" b="1" dirty="0">
                <a:solidFill>
                  <a:schemeClr val="accent1">
                    <a:lumMod val="50000"/>
                  </a:schemeClr>
                </a:solidFill>
              </a:rPr>
              <a:t>Cancer: </a:t>
            </a:r>
            <a:r>
              <a:rPr lang="en-US" sz="2400" dirty="0"/>
              <a:t>17 cancer groups with </a:t>
            </a:r>
            <a:r>
              <a:rPr lang="en-US" sz="2400" dirty="0" err="1"/>
              <a:t>tumour</a:t>
            </a:r>
            <a:r>
              <a:rPr lang="en-US" sz="2400" dirty="0"/>
              <a:t> size and type requirements</a:t>
            </a:r>
          </a:p>
        </p:txBody>
      </p:sp>
      <p:sp>
        <p:nvSpPr>
          <p:cNvPr id="7" name="Title 1"/>
          <p:cNvSpPr txBox="1">
            <a:spLocks/>
          </p:cNvSpPr>
          <p:nvPr/>
        </p:nvSpPr>
        <p:spPr>
          <a:xfrm>
            <a:off x="209171" y="125760"/>
            <a:ext cx="8827325"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100,000 Genomes Project: who is eligible?</a:t>
            </a:r>
          </a:p>
        </p:txBody>
      </p:sp>
      <p:sp>
        <p:nvSpPr>
          <p:cNvPr id="8" name="Date Placeholder 1"/>
          <p:cNvSpPr>
            <a:spLocks noGrp="1"/>
          </p:cNvSpPr>
          <p:nvPr>
            <p:ph type="dt" sz="half" idx="10"/>
          </p:nvPr>
        </p:nvSpPr>
        <p:spPr>
          <a:xfrm>
            <a:off x="7285621" y="6381328"/>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3375795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p:cNvPicPr>
          <p:nvPr/>
        </p:nvPicPr>
        <p:blipFill>
          <a:blip r:embed="rId3">
            <a:extLst>
              <a:ext uri="{28A0092B-C50C-407E-A947-70E740481C1C}">
                <a14:useLocalDpi xmlns:a14="http://schemas.microsoft.com/office/drawing/2010/main" val="0"/>
              </a:ext>
            </a:extLst>
          </a:blip>
          <a:srcRect t="7355" r="870"/>
          <a:stretch>
            <a:fillRect/>
          </a:stretch>
        </p:blipFill>
        <p:spPr bwMode="auto">
          <a:xfrm>
            <a:off x="395288" y="1484313"/>
            <a:ext cx="842486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597725" y="10106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What samples are taken?</a:t>
            </a:r>
          </a:p>
        </p:txBody>
      </p:sp>
      <p:sp>
        <p:nvSpPr>
          <p:cNvPr id="5" name="Date Placeholder 1"/>
          <p:cNvSpPr>
            <a:spLocks noGrp="1"/>
          </p:cNvSpPr>
          <p:nvPr>
            <p:ph type="dt" sz="half" idx="10"/>
          </p:nvPr>
        </p:nvSpPr>
        <p:spPr>
          <a:xfrm>
            <a:off x="7285621" y="6381328"/>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243667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b="1" dirty="0"/>
              <a:t>Cancer patients </a:t>
            </a:r>
            <a:r>
              <a:rPr lang="en-GB" b="1" dirty="0" smtClean="0"/>
              <a:t>eligible </a:t>
            </a:r>
            <a:r>
              <a:rPr lang="en-GB" b="1" dirty="0"/>
              <a:t>under </a:t>
            </a:r>
            <a:r>
              <a:rPr lang="en-GB" b="1" dirty="0" smtClean="0"/>
              <a:t>‘</a:t>
            </a:r>
            <a:r>
              <a:rPr lang="en-GB" b="1" dirty="0"/>
              <a:t>Rare </a:t>
            </a:r>
            <a:r>
              <a:rPr lang="en-GB" b="1" dirty="0" smtClean="0"/>
              <a:t>Disease’ – Tumour Predisposition</a:t>
            </a:r>
            <a:endParaRPr lang="en-GB" b="1" dirty="0"/>
          </a:p>
        </p:txBody>
      </p:sp>
      <p:sp>
        <p:nvSpPr>
          <p:cNvPr id="5" name="Content Placeholder 4"/>
          <p:cNvSpPr>
            <a:spLocks noGrp="1"/>
          </p:cNvSpPr>
          <p:nvPr>
            <p:ph idx="1"/>
          </p:nvPr>
        </p:nvSpPr>
        <p:spPr>
          <a:xfrm>
            <a:off x="457200" y="1772816"/>
            <a:ext cx="8229600" cy="4353347"/>
          </a:xfrm>
        </p:spPr>
        <p:txBody>
          <a:bodyPr>
            <a:normAutofit fontScale="92500"/>
          </a:bodyPr>
          <a:lstStyle/>
          <a:p>
            <a:pPr marL="0" indent="0">
              <a:buNone/>
            </a:pPr>
            <a:r>
              <a:rPr lang="en-GB" dirty="0"/>
              <a:t>Tumour sample is not </a:t>
            </a:r>
            <a:r>
              <a:rPr lang="en-GB" dirty="0" smtClean="0"/>
              <a:t>required - </a:t>
            </a:r>
            <a:r>
              <a:rPr lang="en-GB" dirty="0"/>
              <a:t>looking for underlying hereditary predisposition</a:t>
            </a:r>
          </a:p>
          <a:p>
            <a:r>
              <a:rPr lang="en-GB" sz="2800" dirty="0"/>
              <a:t>Patients with familial </a:t>
            </a:r>
            <a:r>
              <a:rPr lang="en-GB" sz="2800" dirty="0" smtClean="0"/>
              <a:t>cancers </a:t>
            </a:r>
            <a:endParaRPr lang="en-GB" sz="2800" dirty="0"/>
          </a:p>
          <a:p>
            <a:r>
              <a:rPr lang="en-GB" sz="2800" dirty="0" smtClean="0"/>
              <a:t>Individuals </a:t>
            </a:r>
            <a:r>
              <a:rPr lang="en-GB" sz="2800" dirty="0"/>
              <a:t>with multiple primary tumours </a:t>
            </a:r>
          </a:p>
          <a:p>
            <a:pPr lvl="1"/>
            <a:r>
              <a:rPr lang="en-GB" sz="2400" dirty="0"/>
              <a:t>(2 tumours under 50 years; 3 tumours under 60 years)  </a:t>
            </a:r>
          </a:p>
          <a:p>
            <a:r>
              <a:rPr lang="en-GB" sz="2800" dirty="0"/>
              <a:t>Exceptionally young diagnosis of adult onset tumour </a:t>
            </a:r>
            <a:r>
              <a:rPr lang="en-GB" sz="2400" dirty="0"/>
              <a:t>(colon cancer under 30 years) </a:t>
            </a:r>
            <a:endParaRPr lang="en-GB" sz="2400" dirty="0" smtClean="0"/>
          </a:p>
          <a:p>
            <a:pPr marL="0" indent="0">
              <a:buNone/>
            </a:pPr>
            <a:endParaRPr lang="en-GB" sz="2400" dirty="0"/>
          </a:p>
          <a:p>
            <a:pPr marL="0" indent="0">
              <a:buNone/>
            </a:pPr>
            <a:r>
              <a:rPr lang="en-GB" sz="2400" dirty="0"/>
              <a:t>For further information contact clinical genetic services or queries regarding 100,000 Genomes referrals </a:t>
            </a:r>
            <a:r>
              <a:rPr lang="en-GB" sz="2400" dirty="0">
                <a:hlinkClick r:id="rId2"/>
              </a:rPr>
              <a:t>ubh-tr.wegmc@nhs.net</a:t>
            </a:r>
            <a:endParaRPr lang="en-GB" sz="2400" dirty="0"/>
          </a:p>
          <a:p>
            <a:pPr marL="0" indent="0">
              <a:buNone/>
            </a:pPr>
            <a:endParaRPr lang="en-GB" sz="2400" dirty="0"/>
          </a:p>
        </p:txBody>
      </p:sp>
      <p:sp>
        <p:nvSpPr>
          <p:cNvPr id="3" name="Slide Number Placeholder 2"/>
          <p:cNvSpPr>
            <a:spLocks noGrp="1"/>
          </p:cNvSpPr>
          <p:nvPr>
            <p:ph type="sldNum" sz="quarter" idx="12"/>
          </p:nvPr>
        </p:nvSpPr>
        <p:spPr/>
        <p:txBody>
          <a:bodyPr/>
          <a:lstStyle/>
          <a:p>
            <a:fld id="{C21C2706-BFBC-4E0A-A7D5-AC2D039DA3DC}" type="slidenum">
              <a:rPr lang="en-GB" smtClean="0"/>
              <a:t>16</a:t>
            </a:fld>
            <a:endParaRPr lang="en-GB"/>
          </a:p>
        </p:txBody>
      </p:sp>
    </p:spTree>
    <p:extLst>
      <p:ext uri="{BB962C8B-B14F-4D97-AF65-F5344CB8AC3E}">
        <p14:creationId xmlns:p14="http://schemas.microsoft.com/office/powerpoint/2010/main" val="131447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t="7355" r="870"/>
          <a:stretch>
            <a:fillRect/>
          </a:stretch>
        </p:blipFill>
        <p:spPr bwMode="auto">
          <a:xfrm>
            <a:off x="539750" y="1484313"/>
            <a:ext cx="8208963"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95288" y="549275"/>
            <a:ext cx="7993062" cy="646113"/>
          </a:xfrm>
          <a:prstGeom prst="rect">
            <a:avLst/>
          </a:prstGeom>
          <a:noFill/>
        </p:spPr>
        <p:txBody>
          <a:bodyPr>
            <a:spAutoFit/>
          </a:bodyPr>
          <a:lstStyle/>
          <a:p>
            <a:pPr>
              <a:defRPr/>
            </a:pPr>
            <a:r>
              <a:rPr lang="en-GB" sz="3600" b="1" dirty="0">
                <a:latin typeface="Calibri" panose="020F0502020204030204" pitchFamily="34" charset="0"/>
                <a:cs typeface="Arial" panose="020B0604020202020204" pitchFamily="34" charset="0"/>
              </a:rPr>
              <a:t>Cancer genome samples </a:t>
            </a:r>
          </a:p>
        </p:txBody>
      </p:sp>
      <p:sp>
        <p:nvSpPr>
          <p:cNvPr id="2" name="Rectangle 1"/>
          <p:cNvSpPr/>
          <p:nvPr/>
        </p:nvSpPr>
        <p:spPr>
          <a:xfrm>
            <a:off x="395288" y="1340768"/>
            <a:ext cx="4752776"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rPr>
              <a:t>Key Considerations:</a:t>
            </a:r>
          </a:p>
          <a:p>
            <a:pPr marL="342900" indent="-342900">
              <a:buFontTx/>
              <a:buChar char="-"/>
            </a:pPr>
            <a:r>
              <a:rPr lang="en-GB" sz="2000" b="1" dirty="0">
                <a:solidFill>
                  <a:schemeClr val="tx1"/>
                </a:solidFill>
              </a:rPr>
              <a:t>Consent</a:t>
            </a:r>
            <a:r>
              <a:rPr lang="en-GB" sz="2000" dirty="0">
                <a:solidFill>
                  <a:schemeClr val="tx1"/>
                </a:solidFill>
              </a:rPr>
              <a:t> </a:t>
            </a:r>
          </a:p>
          <a:p>
            <a:pPr marL="800100" lvl="1" indent="-342900">
              <a:buFontTx/>
              <a:buChar char="-"/>
            </a:pPr>
            <a:r>
              <a:rPr lang="en-GB" sz="2000" dirty="0">
                <a:solidFill>
                  <a:schemeClr val="tx1"/>
                </a:solidFill>
              </a:rPr>
              <a:t>Required post diagnosis but pre-surgery</a:t>
            </a:r>
          </a:p>
          <a:p>
            <a:pPr marL="800100" lvl="1" indent="-342900">
              <a:buFontTx/>
              <a:buChar char="-"/>
            </a:pPr>
            <a:r>
              <a:rPr lang="en-GB" sz="2000" dirty="0">
                <a:solidFill>
                  <a:schemeClr val="tx1"/>
                </a:solidFill>
              </a:rPr>
              <a:t>Dedicated time for discussion</a:t>
            </a:r>
          </a:p>
          <a:p>
            <a:pPr marL="342900" indent="-342900">
              <a:buFontTx/>
              <a:buChar char="-"/>
            </a:pPr>
            <a:r>
              <a:rPr lang="en-GB" sz="2000" b="1" dirty="0">
                <a:solidFill>
                  <a:schemeClr val="tx1"/>
                </a:solidFill>
              </a:rPr>
              <a:t>Sample collection</a:t>
            </a:r>
          </a:p>
          <a:p>
            <a:pPr marL="800100" lvl="1" indent="-342900">
              <a:buFontTx/>
              <a:buChar char="-"/>
            </a:pPr>
            <a:r>
              <a:rPr lang="en-GB" sz="2000" dirty="0">
                <a:solidFill>
                  <a:schemeClr val="tx1"/>
                </a:solidFill>
              </a:rPr>
              <a:t>Blood separate blood tube required </a:t>
            </a:r>
          </a:p>
          <a:p>
            <a:pPr marL="800100" lvl="1" indent="-342900">
              <a:buFontTx/>
              <a:buChar char="-"/>
            </a:pPr>
            <a:r>
              <a:rPr lang="en-GB" sz="2000" dirty="0">
                <a:solidFill>
                  <a:schemeClr val="tx1"/>
                </a:solidFill>
              </a:rPr>
              <a:t>Tumour DNA damaged by formalin fixing so fresh tissue is required</a:t>
            </a:r>
          </a:p>
          <a:p>
            <a:pPr marL="800100" lvl="1" indent="-342900">
              <a:buFontTx/>
              <a:buChar char="-"/>
            </a:pPr>
            <a:r>
              <a:rPr lang="en-GB" sz="2000" dirty="0">
                <a:solidFill>
                  <a:schemeClr val="tx1"/>
                </a:solidFill>
              </a:rPr>
              <a:t>Required to transport sample in appropriate timeframe/temperature</a:t>
            </a:r>
          </a:p>
          <a:p>
            <a:pPr marL="800100" lvl="1" indent="-342900">
              <a:buFontTx/>
              <a:buChar char="-"/>
            </a:pPr>
            <a:r>
              <a:rPr lang="en-GB" sz="2000" dirty="0">
                <a:solidFill>
                  <a:schemeClr val="tx1"/>
                </a:solidFill>
              </a:rPr>
              <a:t>Biopsy pathway being explored</a:t>
            </a:r>
          </a:p>
          <a:p>
            <a:pPr marL="342900" indent="-342900">
              <a:buFontTx/>
              <a:buChar char="-"/>
            </a:pPr>
            <a:r>
              <a:rPr lang="en-GB" sz="2000" b="1" dirty="0">
                <a:solidFill>
                  <a:schemeClr val="tx1"/>
                </a:solidFill>
              </a:rPr>
              <a:t>Engagement</a:t>
            </a:r>
          </a:p>
          <a:p>
            <a:pPr marL="800100" lvl="1" indent="-342900">
              <a:buFontTx/>
              <a:buChar char="-"/>
            </a:pPr>
            <a:r>
              <a:rPr lang="en-GB" sz="2000" b="1" dirty="0">
                <a:solidFill>
                  <a:schemeClr val="tx1"/>
                </a:solidFill>
              </a:rPr>
              <a:t>Everyone</a:t>
            </a:r>
            <a:r>
              <a:rPr lang="en-GB" sz="2000" dirty="0">
                <a:solidFill>
                  <a:schemeClr val="tx1"/>
                </a:solidFill>
              </a:rPr>
              <a:t> in the pathway has to be on board…..</a:t>
            </a:r>
          </a:p>
          <a:p>
            <a:pPr marL="285750" indent="-285750">
              <a:buFontTx/>
              <a:buChar char="-"/>
            </a:pPr>
            <a:endParaRPr lang="en-GB" dirty="0">
              <a:solidFill>
                <a:schemeClr val="tx1"/>
              </a:solidFill>
            </a:endParaRPr>
          </a:p>
        </p:txBody>
      </p:sp>
      <p:sp>
        <p:nvSpPr>
          <p:cNvPr id="5" name="Date Placeholder 1"/>
          <p:cNvSpPr>
            <a:spLocks noGrp="1"/>
          </p:cNvSpPr>
          <p:nvPr>
            <p:ph type="dt" sz="half" idx="10"/>
          </p:nvPr>
        </p:nvSpPr>
        <p:spPr>
          <a:xfrm>
            <a:off x="6732240" y="6381328"/>
            <a:ext cx="2389257" cy="365125"/>
          </a:xfrm>
        </p:spPr>
        <p:txBody>
          <a:bodyPr/>
          <a:lstStyle/>
          <a:p>
            <a:pPr>
              <a:defRPr/>
            </a:pPr>
            <a:r>
              <a:rPr lang="en-GB" sz="1050" i="1" dirty="0" smtClean="0">
                <a:solidFill>
                  <a:schemeClr val="tx1"/>
                </a:solidFill>
              </a:rPr>
              <a:t>Image 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spTree>
    <p:extLst>
      <p:ext uri="{BB962C8B-B14F-4D97-AF65-F5344CB8AC3E}">
        <p14:creationId xmlns:p14="http://schemas.microsoft.com/office/powerpoint/2010/main" val="85874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p:txBody>
          <a:bodyPr>
            <a:normAutofit lnSpcReduction="10000"/>
          </a:bodyPr>
          <a:lstStyle/>
          <a:p>
            <a:r>
              <a:rPr lang="en-GB" dirty="0"/>
              <a:t>Genetics and </a:t>
            </a:r>
            <a:r>
              <a:rPr lang="en-GB" dirty="0" smtClean="0"/>
              <a:t>genomics</a:t>
            </a:r>
          </a:p>
          <a:p>
            <a:endParaRPr lang="en-GB" dirty="0"/>
          </a:p>
          <a:p>
            <a:r>
              <a:rPr lang="en-GB" dirty="0" smtClean="0"/>
              <a:t>Introduction </a:t>
            </a:r>
            <a:r>
              <a:rPr lang="en-GB" dirty="0"/>
              <a:t>to 100,000 Genomes Project </a:t>
            </a:r>
          </a:p>
          <a:p>
            <a:endParaRPr lang="en-GB" sz="2000" dirty="0"/>
          </a:p>
          <a:p>
            <a:r>
              <a:rPr lang="en-GB" dirty="0"/>
              <a:t> Project update:</a:t>
            </a:r>
          </a:p>
          <a:p>
            <a:pPr lvl="1"/>
            <a:r>
              <a:rPr lang="en-GB" dirty="0"/>
              <a:t>National progress</a:t>
            </a:r>
          </a:p>
          <a:p>
            <a:pPr lvl="1"/>
            <a:r>
              <a:rPr lang="en-GB" dirty="0"/>
              <a:t>Local progress</a:t>
            </a:r>
          </a:p>
          <a:p>
            <a:pPr lvl="1"/>
            <a:endParaRPr lang="en-GB" sz="1800" dirty="0"/>
          </a:p>
          <a:p>
            <a:r>
              <a:rPr lang="en-GB" dirty="0"/>
              <a:t>What next?</a:t>
            </a:r>
          </a:p>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18</a:t>
            </a:fld>
            <a:endParaRPr lang="en-GB"/>
          </a:p>
        </p:txBody>
      </p:sp>
    </p:spTree>
    <p:extLst>
      <p:ext uri="{BB962C8B-B14F-4D97-AF65-F5344CB8AC3E}">
        <p14:creationId xmlns:p14="http://schemas.microsoft.com/office/powerpoint/2010/main" val="3027374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38128"/>
            <a:ext cx="7705106" cy="620549"/>
          </a:xfrm>
        </p:spPr>
        <p:txBody>
          <a:bodyPr/>
          <a:lstStyle/>
          <a:p>
            <a:r>
              <a:rPr lang="en-GB" altLang="en-US" dirty="0">
                <a:solidFill>
                  <a:schemeClr val="tx1"/>
                </a:solidFill>
              </a:rPr>
              <a:t>100,000 Genomes Project: National Update </a:t>
            </a:r>
            <a:br>
              <a:rPr lang="en-GB" altLang="en-US" dirty="0">
                <a:solidFill>
                  <a:schemeClr val="tx1"/>
                </a:solidFill>
              </a:rPr>
            </a:br>
            <a:r>
              <a:rPr lang="en-GB" altLang="en-US" dirty="0">
                <a:solidFill>
                  <a:schemeClr val="tx1"/>
                </a:solidFill>
              </a:rPr>
              <a:t>– December 2017 </a:t>
            </a:r>
            <a:br>
              <a:rPr lang="en-GB" altLang="en-US" dirty="0">
                <a:solidFill>
                  <a:schemeClr val="tx1"/>
                </a:solidFill>
              </a:rPr>
            </a:br>
            <a:endParaRPr lang="en-GB" altLang="en-US" dirty="0">
              <a:solidFill>
                <a:schemeClr val="tx1"/>
              </a:solidFill>
            </a:endParaRPr>
          </a:p>
        </p:txBody>
      </p:sp>
      <p:sp>
        <p:nvSpPr>
          <p:cNvPr id="4" name="Slide Number Placeholder 3"/>
          <p:cNvSpPr>
            <a:spLocks noGrp="1"/>
          </p:cNvSpPr>
          <p:nvPr>
            <p:ph type="sldNum" sz="quarter" idx="12"/>
          </p:nvPr>
        </p:nvSpPr>
        <p:spPr/>
        <p:txBody>
          <a:bodyPr/>
          <a:lstStyle/>
          <a:p>
            <a:fld id="{54D1D181-4E93-46C3-B835-E35B2B9C0FA8}" type="slidenum">
              <a:rPr lang="en-GB" smtClean="0">
                <a:solidFill>
                  <a:prstClr val="white"/>
                </a:solidFill>
              </a:rPr>
              <a:pPr/>
              <a:t>19</a:t>
            </a:fld>
            <a:endParaRPr lang="en-GB" dirty="0">
              <a:solidFill>
                <a:prstClr val="white"/>
              </a:solidFill>
            </a:endParaRPr>
          </a:p>
        </p:txBody>
      </p:sp>
      <p:sp>
        <p:nvSpPr>
          <p:cNvPr id="6" name="Date Placeholder 5"/>
          <p:cNvSpPr>
            <a:spLocks noGrp="1"/>
          </p:cNvSpPr>
          <p:nvPr>
            <p:ph type="dt" sz="half" idx="2"/>
          </p:nvPr>
        </p:nvSpPr>
        <p:spPr/>
        <p:txBody>
          <a:bodyPr/>
          <a:lstStyle/>
          <a:p>
            <a:fld id="{D496C1E9-2609-4E37-A6E2-96BDF5BD2BC5}" type="datetime4">
              <a:rPr lang="en-GB" smtClean="0">
                <a:solidFill>
                  <a:prstClr val="white"/>
                </a:solidFill>
              </a:rPr>
              <a:pPr/>
              <a:t>13 March 2018</a:t>
            </a:fld>
            <a:endParaRPr lang="en-GB" dirty="0">
              <a:solidFill>
                <a:prstClr val="white"/>
              </a:solidFill>
            </a:endParaRPr>
          </a:p>
        </p:txBody>
      </p:sp>
      <p:sp>
        <p:nvSpPr>
          <p:cNvPr id="7" name="Title 1"/>
          <p:cNvSpPr txBox="1">
            <a:spLocks/>
          </p:cNvSpPr>
          <p:nvPr/>
        </p:nvSpPr>
        <p:spPr>
          <a:xfrm>
            <a:off x="-7429909" y="3055832"/>
            <a:ext cx="6389146" cy="4655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tLang="en-US" sz="2100" b="1" dirty="0">
              <a:solidFill>
                <a:srgbClr val="002060"/>
              </a:solidFill>
            </a:endParaRPr>
          </a:p>
        </p:txBody>
      </p:sp>
      <p:sp>
        <p:nvSpPr>
          <p:cNvPr id="8" name="Slide Number Placeholder 4"/>
          <p:cNvSpPr txBox="1">
            <a:spLocks/>
          </p:cNvSpPr>
          <p:nvPr/>
        </p:nvSpPr>
        <p:spPr bwMode="auto">
          <a:xfrm>
            <a:off x="8050289" y="7080548"/>
            <a:ext cx="3512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r">
              <a:lnSpc>
                <a:spcPct val="100000"/>
              </a:lnSpc>
              <a:spcBef>
                <a:spcPct val="0"/>
              </a:spcBef>
              <a:buFontTx/>
              <a:buNone/>
            </a:pPr>
            <a:r>
              <a:rPr lang="en-GB" altLang="en-US" sz="900" b="1">
                <a:solidFill>
                  <a:srgbClr val="FFFFFF"/>
                </a:solidFill>
                <a:latin typeface="Arial Black" pitchFamily="34" charset="0"/>
              </a:rPr>
              <a:t>S</a:t>
            </a:r>
          </a:p>
        </p:txBody>
      </p:sp>
      <p:grpSp>
        <p:nvGrpSpPr>
          <p:cNvPr id="9" name="Group 8"/>
          <p:cNvGrpSpPr/>
          <p:nvPr/>
        </p:nvGrpSpPr>
        <p:grpSpPr>
          <a:xfrm>
            <a:off x="367935" y="1581482"/>
            <a:ext cx="8575027" cy="4598823"/>
            <a:chOff x="395249" y="1169554"/>
            <a:chExt cx="11126031" cy="5122122"/>
          </a:xfrm>
        </p:grpSpPr>
        <p:sp>
          <p:nvSpPr>
            <p:cNvPr id="10" name="Rectangle 9"/>
            <p:cNvSpPr/>
            <p:nvPr/>
          </p:nvSpPr>
          <p:spPr>
            <a:xfrm>
              <a:off x="476755" y="1169555"/>
              <a:ext cx="3334834" cy="4956013"/>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11" name="Rectangle 10"/>
            <p:cNvSpPr/>
            <p:nvPr/>
          </p:nvSpPr>
          <p:spPr>
            <a:xfrm>
              <a:off x="476753" y="1169554"/>
              <a:ext cx="3334835" cy="58889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12" name="Picture 48"/>
            <p:cNvPicPr>
              <a:picLocks noChangeAspect="1"/>
            </p:cNvPicPr>
            <p:nvPr/>
          </p:nvPicPr>
          <p:blipFill>
            <a:blip r:embed="rId3">
              <a:extLst>
                <a:ext uri="{28A0092B-C50C-407E-A947-70E740481C1C}">
                  <a14:useLocalDpi xmlns:a14="http://schemas.microsoft.com/office/drawing/2010/main" val="0"/>
                </a:ext>
              </a:extLst>
            </a:blip>
            <a:srcRect l="5740" t="5334" r="85764" b="82774"/>
            <a:stretch>
              <a:fillRect/>
            </a:stretch>
          </p:blipFill>
          <p:spPr bwMode="auto">
            <a:xfrm>
              <a:off x="395249" y="1960157"/>
              <a:ext cx="1016493" cy="14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310071" y="1230850"/>
              <a:ext cx="1326769" cy="411358"/>
            </a:xfrm>
            <a:prstGeom prst="rect">
              <a:avLst/>
            </a:prstGeom>
            <a:noFill/>
          </p:spPr>
          <p:txBody>
            <a:bodyPr wrap="square">
              <a:spAutoFit/>
            </a:bodyPr>
            <a:lstStyle/>
            <a:p>
              <a:pPr>
                <a:defRPr/>
              </a:pPr>
              <a:r>
                <a:rPr lang="en-GB" b="1" dirty="0">
                  <a:solidFill>
                    <a:prstClr val="white"/>
                  </a:solidFill>
                </a:rPr>
                <a:t>Samples</a:t>
              </a:r>
            </a:p>
          </p:txBody>
        </p:sp>
        <p:sp>
          <p:nvSpPr>
            <p:cNvPr id="14" name="Isosceles Triangle 13"/>
            <p:cNvSpPr/>
            <p:nvPr/>
          </p:nvSpPr>
          <p:spPr>
            <a:xfrm rot="5400000">
              <a:off x="3751843" y="3634582"/>
              <a:ext cx="842963" cy="22542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15" name="TextBox 14"/>
            <p:cNvSpPr txBox="1"/>
            <p:nvPr/>
          </p:nvSpPr>
          <p:spPr>
            <a:xfrm>
              <a:off x="1416654" y="1950634"/>
              <a:ext cx="2060575" cy="677108"/>
            </a:xfrm>
            <a:prstGeom prst="rect">
              <a:avLst/>
            </a:prstGeom>
            <a:noFill/>
          </p:spPr>
          <p:txBody>
            <a:bodyPr>
              <a:spAutoFit/>
            </a:bodyPr>
            <a:lstStyle/>
            <a:p>
              <a:pPr>
                <a:defRPr/>
              </a:pPr>
              <a:r>
                <a:rPr lang="en-GB" sz="2700" b="1" dirty="0">
                  <a:solidFill>
                    <a:srgbClr val="354072"/>
                  </a:solidFill>
                </a:rPr>
                <a:t>67,446</a:t>
              </a:r>
            </a:p>
          </p:txBody>
        </p:sp>
        <p:sp>
          <p:nvSpPr>
            <p:cNvPr id="16" name="TextBox 15"/>
            <p:cNvSpPr txBox="1"/>
            <p:nvPr/>
          </p:nvSpPr>
          <p:spPr>
            <a:xfrm>
              <a:off x="1458944" y="2471122"/>
              <a:ext cx="2200275" cy="677108"/>
            </a:xfrm>
            <a:prstGeom prst="rect">
              <a:avLst/>
            </a:prstGeom>
            <a:noFill/>
          </p:spPr>
          <p:txBody>
            <a:bodyPr>
              <a:spAutoFit/>
            </a:bodyPr>
            <a:lstStyle/>
            <a:p>
              <a:pPr>
                <a:defRPr/>
              </a:pPr>
              <a:r>
                <a:rPr lang="en-GB" sz="1350" dirty="0">
                  <a:solidFill>
                    <a:srgbClr val="354072"/>
                  </a:solidFill>
                </a:rPr>
                <a:t>Samples collected from NHS GMCs </a:t>
              </a:r>
            </a:p>
          </p:txBody>
        </p:sp>
        <p:sp>
          <p:nvSpPr>
            <p:cNvPr id="17" name="Rectangle 16"/>
            <p:cNvSpPr/>
            <p:nvPr/>
          </p:nvSpPr>
          <p:spPr>
            <a:xfrm>
              <a:off x="545562" y="4845127"/>
              <a:ext cx="2561345" cy="1446549"/>
            </a:xfrm>
            <a:prstGeom prst="rect">
              <a:avLst/>
            </a:prstGeom>
          </p:spPr>
          <p:txBody>
            <a:bodyPr wrap="square">
              <a:spAutoFit/>
            </a:bodyPr>
            <a:lstStyle/>
            <a:p>
              <a:pPr>
                <a:defRPr/>
              </a:pPr>
              <a:r>
                <a:rPr lang="en-GB" sz="2400" b="1" dirty="0">
                  <a:solidFill>
                    <a:srgbClr val="44546A"/>
                  </a:solidFill>
                  <a:ea typeface="Calibri" panose="020F0502020204030204" pitchFamily="34" charset="0"/>
                  <a:cs typeface="Times New Roman" panose="02020603050405020304" pitchFamily="18" charset="0"/>
                </a:rPr>
                <a:t>87</a:t>
              </a:r>
              <a:r>
                <a:rPr lang="en-GB" sz="1350" dirty="0">
                  <a:solidFill>
                    <a:srgbClr val="354072"/>
                  </a:solidFill>
                  <a:ea typeface="Calibri" panose="020F0502020204030204" pitchFamily="34" charset="0"/>
                  <a:cs typeface="Times New Roman" panose="02020603050405020304" pitchFamily="18" charset="0"/>
                </a:rPr>
                <a:t> cancer fast track samples collected &amp; turned around in 20 days</a:t>
              </a:r>
              <a:endParaRPr lang="en-GB" sz="1350" dirty="0">
                <a:solidFill>
                  <a:srgbClr val="354072"/>
                </a:solidFill>
              </a:endParaRPr>
            </a:p>
          </p:txBody>
        </p:sp>
        <p:pic>
          <p:nvPicPr>
            <p:cNvPr id="18" name="Picture 2" descr="Image result for fast track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2704" y="5085266"/>
              <a:ext cx="829865" cy="8298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96976" y="3440619"/>
              <a:ext cx="3028873" cy="1362074"/>
            </a:xfrm>
            <a:prstGeom prst="wedgeRoundRectCallout">
              <a:avLst>
                <a:gd name="adj1" fmla="val 2165"/>
                <a:gd name="adj2" fmla="val -64280"/>
                <a:gd name="adj3" fmla="val 16667"/>
              </a:avLst>
            </a:prstGeom>
            <a:solidFill>
              <a:schemeClr val="accent5">
                <a:lumMod val="20000"/>
                <a:lumOff val="80000"/>
              </a:schemeClr>
            </a:solidFill>
          </p:spPr>
          <p:txBody>
            <a:bodyPr wrap="square">
              <a:spAutoFit/>
            </a:bodyPr>
            <a:lstStyle/>
            <a:p>
              <a:pPr>
                <a:defRPr/>
              </a:pPr>
              <a:r>
                <a:rPr lang="en-GB" sz="1350" dirty="0">
                  <a:solidFill>
                    <a:prstClr val="black"/>
                  </a:solidFill>
                </a:rPr>
                <a:t>Biopsy live and a high calibre cancer genome achieved &amp; enrolment in cancer is growing </a:t>
              </a:r>
            </a:p>
          </p:txBody>
        </p:sp>
        <p:sp>
          <p:nvSpPr>
            <p:cNvPr id="20" name="Rectangle 19"/>
            <p:cNvSpPr/>
            <p:nvPr/>
          </p:nvSpPr>
          <p:spPr>
            <a:xfrm>
              <a:off x="4464874" y="1171688"/>
              <a:ext cx="3026539" cy="4953880"/>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1" name="Rectangle 20"/>
            <p:cNvSpPr/>
            <p:nvPr/>
          </p:nvSpPr>
          <p:spPr>
            <a:xfrm>
              <a:off x="4471224" y="1184388"/>
              <a:ext cx="3039239" cy="595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5737" t="32666" r="84975" b="47557"/>
            <a:stretch>
              <a:fillRect/>
            </a:stretch>
          </p:blipFill>
          <p:spPr bwMode="auto">
            <a:xfrm>
              <a:off x="4371214" y="1792399"/>
              <a:ext cx="7334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189815" y="1221693"/>
              <a:ext cx="1479271" cy="411358"/>
            </a:xfrm>
            <a:prstGeom prst="rect">
              <a:avLst/>
            </a:prstGeom>
            <a:noFill/>
          </p:spPr>
          <p:txBody>
            <a:bodyPr wrap="square">
              <a:spAutoFit/>
            </a:bodyPr>
            <a:lstStyle/>
            <a:p>
              <a:pPr>
                <a:defRPr/>
              </a:pPr>
              <a:r>
                <a:rPr lang="en-GB" b="1" dirty="0">
                  <a:solidFill>
                    <a:prstClr val="white"/>
                  </a:solidFill>
                </a:rPr>
                <a:t>Genomes</a:t>
              </a:r>
            </a:p>
          </p:txBody>
        </p:sp>
        <p:sp>
          <p:nvSpPr>
            <p:cNvPr id="24" name="Right Bracket 23"/>
            <p:cNvSpPr/>
            <p:nvPr/>
          </p:nvSpPr>
          <p:spPr>
            <a:xfrm rot="5400000">
              <a:off x="5859205" y="2044309"/>
              <a:ext cx="195048" cy="2215357"/>
            </a:xfrm>
            <a:prstGeom prst="rightBracket">
              <a:avLst/>
            </a:prstGeom>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n-GB" sz="1350">
                <a:solidFill>
                  <a:prstClr val="black"/>
                </a:solidFill>
              </a:endParaRPr>
            </a:p>
          </p:txBody>
        </p:sp>
        <p:sp>
          <p:nvSpPr>
            <p:cNvPr id="25" name="TextBox 24"/>
            <p:cNvSpPr txBox="1"/>
            <p:nvPr/>
          </p:nvSpPr>
          <p:spPr>
            <a:xfrm>
              <a:off x="5672164" y="5198628"/>
              <a:ext cx="2101849" cy="738664"/>
            </a:xfrm>
            <a:prstGeom prst="rect">
              <a:avLst/>
            </a:prstGeom>
            <a:noFill/>
          </p:spPr>
          <p:txBody>
            <a:bodyPr>
              <a:spAutoFit/>
            </a:bodyPr>
            <a:lstStyle/>
            <a:p>
              <a:pPr>
                <a:defRPr/>
              </a:pPr>
              <a:r>
                <a:rPr lang="en-GB" sz="1500" b="1" dirty="0">
                  <a:solidFill>
                    <a:srgbClr val="354072"/>
                  </a:solidFill>
                </a:rPr>
                <a:t>3,457 </a:t>
              </a:r>
              <a:r>
                <a:rPr lang="en-GB" sz="1500" dirty="0">
                  <a:solidFill>
                    <a:srgbClr val="354072"/>
                  </a:solidFill>
                </a:rPr>
                <a:t>genomes</a:t>
              </a:r>
            </a:p>
            <a:p>
              <a:pPr>
                <a:defRPr/>
              </a:pPr>
              <a:r>
                <a:rPr lang="en-GB" sz="1500" dirty="0">
                  <a:solidFill>
                    <a:srgbClr val="354072"/>
                  </a:solidFill>
                </a:rPr>
                <a:t>since last month</a:t>
              </a:r>
            </a:p>
          </p:txBody>
        </p:sp>
        <p:grpSp>
          <p:nvGrpSpPr>
            <p:cNvPr id="26" name="Group 25"/>
            <p:cNvGrpSpPr/>
            <p:nvPr/>
          </p:nvGrpSpPr>
          <p:grpSpPr>
            <a:xfrm>
              <a:off x="4768032" y="5219806"/>
              <a:ext cx="812700" cy="708025"/>
              <a:chOff x="4768032" y="5219806"/>
              <a:chExt cx="812700" cy="708025"/>
            </a:xfrm>
          </p:grpSpPr>
          <p:sp>
            <p:nvSpPr>
              <p:cNvPr id="47" name="Right Arrow 46"/>
              <p:cNvSpPr/>
              <p:nvPr/>
            </p:nvSpPr>
            <p:spPr>
              <a:xfrm rot="18978748">
                <a:off x="4842545" y="5454532"/>
                <a:ext cx="738187" cy="182562"/>
              </a:xfrm>
              <a:prstGeom prst="rightArrow">
                <a:avLst>
                  <a:gd name="adj1" fmla="val 35480"/>
                  <a:gd name="adj2" fmla="val 1073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grpSp>
            <p:nvGrpSpPr>
              <p:cNvPr id="48" name="Group 47"/>
              <p:cNvGrpSpPr>
                <a:grpSpLocks/>
              </p:cNvGrpSpPr>
              <p:nvPr/>
            </p:nvGrpSpPr>
            <p:grpSpPr bwMode="auto">
              <a:xfrm>
                <a:off x="4768032" y="5219806"/>
                <a:ext cx="798512" cy="708025"/>
                <a:chOff x="3110612" y="4792079"/>
                <a:chExt cx="799396" cy="708339"/>
              </a:xfrm>
            </p:grpSpPr>
            <p:cxnSp>
              <p:nvCxnSpPr>
                <p:cNvPr id="49" name="Straight Connector 48"/>
                <p:cNvCxnSpPr/>
                <p:nvPr/>
              </p:nvCxnSpPr>
              <p:spPr>
                <a:xfrm>
                  <a:off x="3113791" y="4792079"/>
                  <a:ext cx="7946" cy="703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110612" y="5487712"/>
                  <a:ext cx="799396" cy="1270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27" name="Rectangle 26"/>
            <p:cNvSpPr/>
            <p:nvPr/>
          </p:nvSpPr>
          <p:spPr>
            <a:xfrm>
              <a:off x="4634146" y="4829296"/>
              <a:ext cx="1244615" cy="400109"/>
            </a:xfrm>
            <a:prstGeom prst="rect">
              <a:avLst/>
            </a:prstGeom>
          </p:spPr>
          <p:txBody>
            <a:bodyPr wrap="none">
              <a:spAutoFit/>
            </a:bodyPr>
            <a:lstStyle/>
            <a:p>
              <a:pPr>
                <a:defRPr/>
              </a:pPr>
              <a:r>
                <a:rPr lang="en-GB" sz="1350" dirty="0">
                  <a:solidFill>
                    <a:srgbClr val="354072"/>
                  </a:solidFill>
                  <a:ea typeface="Calibri" panose="020F0502020204030204" pitchFamily="34" charset="0"/>
                  <a:cs typeface="Times New Roman" panose="02020603050405020304" pitchFamily="18" charset="0"/>
                </a:rPr>
                <a:t>Scaling up </a:t>
              </a:r>
              <a:endParaRPr lang="en-GB" sz="1350" dirty="0">
                <a:solidFill>
                  <a:srgbClr val="354072"/>
                </a:solidFill>
              </a:endParaRPr>
            </a:p>
          </p:txBody>
        </p:sp>
        <p:sp>
          <p:nvSpPr>
            <p:cNvPr id="28" name="Isosceles Triangle 27"/>
            <p:cNvSpPr/>
            <p:nvPr/>
          </p:nvSpPr>
          <p:spPr>
            <a:xfrm rot="5400000">
              <a:off x="7396983" y="3666936"/>
              <a:ext cx="754062" cy="25241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sp>
          <p:nvSpPr>
            <p:cNvPr id="29" name="Rectangle 28"/>
            <p:cNvSpPr/>
            <p:nvPr/>
          </p:nvSpPr>
          <p:spPr>
            <a:xfrm>
              <a:off x="8005764" y="1182688"/>
              <a:ext cx="3515516" cy="4908550"/>
            </a:xfrm>
            <a:prstGeom prst="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solidFill>
                  <a:prstClr val="white"/>
                </a:solidFill>
              </a:endParaRPr>
            </a:p>
          </p:txBody>
        </p:sp>
        <p:sp>
          <p:nvSpPr>
            <p:cNvPr id="30" name="Rectangle 29"/>
            <p:cNvSpPr/>
            <p:nvPr/>
          </p:nvSpPr>
          <p:spPr>
            <a:xfrm>
              <a:off x="8006522" y="1174948"/>
              <a:ext cx="3514758" cy="5969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solidFill>
                  <a:prstClr val="white"/>
                </a:solidFill>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rcRect l="5737" t="62154" r="82791" b="21529"/>
            <a:stretch>
              <a:fillRect/>
            </a:stretch>
          </p:blipFill>
          <p:spPr bwMode="auto">
            <a:xfrm>
              <a:off x="8188961" y="2018470"/>
              <a:ext cx="8651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8272319" y="1260807"/>
              <a:ext cx="3074415" cy="492443"/>
            </a:xfrm>
            <a:prstGeom prst="rect">
              <a:avLst/>
            </a:prstGeom>
            <a:noFill/>
          </p:spPr>
          <p:txBody>
            <a:bodyPr wrap="square">
              <a:spAutoFit/>
            </a:bodyPr>
            <a:lstStyle/>
            <a:p>
              <a:pPr algn="ctr">
                <a:defRPr/>
              </a:pPr>
              <a:r>
                <a:rPr lang="en-GB" b="1" dirty="0">
                  <a:solidFill>
                    <a:prstClr val="white"/>
                  </a:solidFill>
                </a:rPr>
                <a:t>Analysis and Reports</a:t>
              </a:r>
            </a:p>
          </p:txBody>
        </p:sp>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41644" t="62154" r="43642" b="21529"/>
            <a:stretch/>
          </p:blipFill>
          <p:spPr bwMode="auto">
            <a:xfrm>
              <a:off x="8329793" y="3069055"/>
              <a:ext cx="98344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10129560" y="2104871"/>
              <a:ext cx="1087165" cy="492443"/>
            </a:xfrm>
            <a:prstGeom prst="rect">
              <a:avLst/>
            </a:prstGeom>
            <a:noFill/>
          </p:spPr>
          <p:txBody>
            <a:bodyPr wrap="square">
              <a:spAutoFit/>
            </a:bodyPr>
            <a:lstStyle/>
            <a:p>
              <a:pPr>
                <a:defRPr/>
              </a:pPr>
              <a:r>
                <a:rPr lang="en-GB" b="1" dirty="0">
                  <a:solidFill>
                    <a:srgbClr val="354072"/>
                  </a:solidFill>
                </a:rPr>
                <a:t>3,337</a:t>
              </a:r>
            </a:p>
          </p:txBody>
        </p:sp>
        <p:sp>
          <p:nvSpPr>
            <p:cNvPr id="35" name="TextBox 34"/>
            <p:cNvSpPr txBox="1"/>
            <p:nvPr/>
          </p:nvSpPr>
          <p:spPr>
            <a:xfrm>
              <a:off x="8689976" y="2520796"/>
              <a:ext cx="2831304" cy="400109"/>
            </a:xfrm>
            <a:prstGeom prst="rect">
              <a:avLst/>
            </a:prstGeom>
            <a:noFill/>
          </p:spPr>
          <p:txBody>
            <a:bodyPr wrap="square">
              <a:spAutoFit/>
            </a:bodyPr>
            <a:lstStyle/>
            <a:p>
              <a:pPr algn="ctr">
                <a:defRPr/>
              </a:pPr>
              <a:r>
                <a:rPr lang="en-GB" sz="1350" dirty="0">
                  <a:solidFill>
                    <a:srgbClr val="354072"/>
                  </a:solidFill>
                </a:rPr>
                <a:t>families sent to GMCs</a:t>
              </a:r>
            </a:p>
          </p:txBody>
        </p:sp>
        <p:sp>
          <p:nvSpPr>
            <p:cNvPr id="36" name="TextBox 35"/>
            <p:cNvSpPr txBox="1"/>
            <p:nvPr/>
          </p:nvSpPr>
          <p:spPr>
            <a:xfrm>
              <a:off x="9232789" y="3535348"/>
              <a:ext cx="1020184" cy="411358"/>
            </a:xfrm>
            <a:prstGeom prst="rect">
              <a:avLst/>
            </a:prstGeom>
            <a:solidFill>
              <a:schemeClr val="bg1"/>
            </a:solidFill>
          </p:spPr>
          <p:txBody>
            <a:bodyPr wrap="square">
              <a:spAutoFit/>
            </a:bodyPr>
            <a:lstStyle/>
            <a:p>
              <a:pPr>
                <a:defRPr/>
              </a:pPr>
              <a:r>
                <a:rPr lang="en-GB" b="1" dirty="0">
                  <a:solidFill>
                    <a:srgbClr val="354072"/>
                  </a:solidFill>
                </a:rPr>
                <a:t>6,992</a:t>
              </a:r>
            </a:p>
          </p:txBody>
        </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rcRect l="-2534" r="72467" b="-17096"/>
            <a:stretch>
              <a:fillRect/>
            </a:stretch>
          </p:blipFill>
          <p:spPr bwMode="auto">
            <a:xfrm>
              <a:off x="9982306" y="4876555"/>
              <a:ext cx="5413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8216072" y="4792372"/>
              <a:ext cx="1706563" cy="615553"/>
            </a:xfrm>
            <a:prstGeom prst="rect">
              <a:avLst/>
            </a:prstGeom>
            <a:noFill/>
          </p:spPr>
          <p:txBody>
            <a:bodyPr>
              <a:spAutoFit/>
            </a:bodyPr>
            <a:lstStyle/>
            <a:p>
              <a:pPr>
                <a:defRPr/>
              </a:pPr>
              <a:r>
                <a:rPr lang="en-GB" sz="2400" b="1" dirty="0">
                  <a:solidFill>
                    <a:srgbClr val="354072"/>
                  </a:solidFill>
                </a:rPr>
                <a:t>19,865</a:t>
              </a:r>
            </a:p>
          </p:txBody>
        </p:sp>
        <p:sp>
          <p:nvSpPr>
            <p:cNvPr id="39" name="TextBox 38"/>
            <p:cNvSpPr txBox="1"/>
            <p:nvPr/>
          </p:nvSpPr>
          <p:spPr>
            <a:xfrm>
              <a:off x="8208416" y="5363260"/>
              <a:ext cx="2916237" cy="677108"/>
            </a:xfrm>
            <a:prstGeom prst="rect">
              <a:avLst/>
            </a:prstGeom>
            <a:noFill/>
          </p:spPr>
          <p:txBody>
            <a:bodyPr wrap="square">
              <a:spAutoFit/>
            </a:bodyPr>
            <a:lstStyle/>
            <a:p>
              <a:pPr>
                <a:defRPr/>
              </a:pPr>
              <a:r>
                <a:rPr lang="en-GB" sz="1350" dirty="0">
                  <a:solidFill>
                    <a:srgbClr val="354072"/>
                  </a:solidFill>
                </a:rPr>
                <a:t>Genomes and clinical data in the Research Environment</a:t>
              </a:r>
              <a:endParaRPr lang="en-GB" sz="1350" b="1" dirty="0">
                <a:solidFill>
                  <a:srgbClr val="354072"/>
                </a:solidFill>
              </a:endParaRPr>
            </a:p>
          </p:txBody>
        </p:sp>
        <p:sp>
          <p:nvSpPr>
            <p:cNvPr id="40" name="TextBox 39"/>
            <p:cNvSpPr txBox="1"/>
            <p:nvPr/>
          </p:nvSpPr>
          <p:spPr>
            <a:xfrm>
              <a:off x="8355005" y="4186359"/>
              <a:ext cx="2817033" cy="400109"/>
            </a:xfrm>
            <a:prstGeom prst="rect">
              <a:avLst/>
            </a:prstGeom>
            <a:solidFill>
              <a:schemeClr val="accent6"/>
            </a:solidFill>
          </p:spPr>
          <p:txBody>
            <a:bodyPr wrap="square" rtlCol="0">
              <a:spAutoFit/>
            </a:bodyPr>
            <a:lstStyle/>
            <a:p>
              <a:r>
                <a:rPr lang="en-GB" sz="1350">
                  <a:solidFill>
                    <a:prstClr val="white"/>
                  </a:solidFill>
                </a:rPr>
                <a:t>20-25% actionable </a:t>
              </a:r>
              <a:r>
                <a:rPr lang="en-GB" sz="1350" dirty="0">
                  <a:solidFill>
                    <a:prstClr val="white"/>
                  </a:solidFill>
                </a:rPr>
                <a:t>findings</a:t>
              </a:r>
            </a:p>
          </p:txBody>
        </p:sp>
        <p:pic>
          <p:nvPicPr>
            <p:cNvPr id="41" name="Picture 40"/>
            <p:cNvPicPr>
              <a:picLocks noChangeAspect="1"/>
            </p:cNvPicPr>
            <p:nvPr/>
          </p:nvPicPr>
          <p:blipFill>
            <a:blip r:embed="rId8"/>
            <a:stretch>
              <a:fillRect/>
            </a:stretch>
          </p:blipFill>
          <p:spPr>
            <a:xfrm>
              <a:off x="4722319" y="3364665"/>
              <a:ext cx="2438400" cy="1371600"/>
            </a:xfrm>
            <a:prstGeom prst="rect">
              <a:avLst/>
            </a:prstGeom>
          </p:spPr>
        </p:pic>
        <p:sp>
          <p:nvSpPr>
            <p:cNvPr id="42" name="TextBox 41"/>
            <p:cNvSpPr txBox="1"/>
            <p:nvPr/>
          </p:nvSpPr>
          <p:spPr>
            <a:xfrm>
              <a:off x="5941020" y="3909942"/>
              <a:ext cx="1270704" cy="430887"/>
            </a:xfrm>
            <a:prstGeom prst="rect">
              <a:avLst/>
            </a:prstGeom>
            <a:noFill/>
          </p:spPr>
          <p:txBody>
            <a:bodyPr wrap="square">
              <a:spAutoFit/>
            </a:bodyPr>
            <a:lstStyle/>
            <a:p>
              <a:pPr>
                <a:defRPr/>
              </a:pPr>
              <a:r>
                <a:rPr lang="en-GB" sz="1500" b="1" dirty="0">
                  <a:solidFill>
                    <a:srgbClr val="354072"/>
                  </a:solidFill>
                </a:rPr>
                <a:t>36,137 </a:t>
              </a:r>
            </a:p>
          </p:txBody>
        </p:sp>
        <p:sp>
          <p:nvSpPr>
            <p:cNvPr id="43" name="TextBox 42"/>
            <p:cNvSpPr txBox="1"/>
            <p:nvPr/>
          </p:nvSpPr>
          <p:spPr>
            <a:xfrm>
              <a:off x="4616774" y="3453810"/>
              <a:ext cx="1270704" cy="430887"/>
            </a:xfrm>
            <a:prstGeom prst="rect">
              <a:avLst/>
            </a:prstGeom>
            <a:noFill/>
          </p:spPr>
          <p:txBody>
            <a:bodyPr wrap="square">
              <a:spAutoFit/>
            </a:bodyPr>
            <a:lstStyle/>
            <a:p>
              <a:pPr>
                <a:defRPr/>
              </a:pPr>
              <a:r>
                <a:rPr lang="en-GB" sz="1500" b="1" dirty="0">
                  <a:solidFill>
                    <a:srgbClr val="354072"/>
                  </a:solidFill>
                </a:rPr>
                <a:t>5,445 </a:t>
              </a:r>
            </a:p>
          </p:txBody>
        </p:sp>
        <p:sp>
          <p:nvSpPr>
            <p:cNvPr id="44" name="TextBox 43"/>
            <p:cNvSpPr txBox="1"/>
            <p:nvPr/>
          </p:nvSpPr>
          <p:spPr>
            <a:xfrm>
              <a:off x="8952117" y="2194593"/>
              <a:ext cx="1300857" cy="400109"/>
            </a:xfrm>
            <a:prstGeom prst="rect">
              <a:avLst/>
            </a:prstGeom>
            <a:noFill/>
          </p:spPr>
          <p:txBody>
            <a:bodyPr wrap="square">
              <a:spAutoFit/>
            </a:bodyPr>
            <a:lstStyle/>
            <a:p>
              <a:pPr algn="ctr">
                <a:defRPr/>
              </a:pPr>
              <a:r>
                <a:rPr lang="en-GB" sz="1350" dirty="0">
                  <a:solidFill>
                    <a:srgbClr val="354072"/>
                  </a:solidFill>
                </a:rPr>
                <a:t>Reports for</a:t>
              </a:r>
            </a:p>
          </p:txBody>
        </p:sp>
        <p:sp>
          <p:nvSpPr>
            <p:cNvPr id="45" name="TextBox 44"/>
            <p:cNvSpPr txBox="1"/>
            <p:nvPr/>
          </p:nvSpPr>
          <p:spPr>
            <a:xfrm>
              <a:off x="9172127" y="3216334"/>
              <a:ext cx="1501016" cy="400109"/>
            </a:xfrm>
            <a:prstGeom prst="rect">
              <a:avLst/>
            </a:prstGeom>
            <a:noFill/>
          </p:spPr>
          <p:txBody>
            <a:bodyPr wrap="square">
              <a:spAutoFit/>
            </a:bodyPr>
            <a:lstStyle/>
            <a:p>
              <a:pPr algn="ctr">
                <a:defRPr/>
              </a:pPr>
              <a:r>
                <a:rPr lang="en-GB" sz="1350" dirty="0">
                  <a:solidFill>
                    <a:srgbClr val="354072"/>
                  </a:solidFill>
                </a:rPr>
                <a:t>Equivalent to </a:t>
              </a:r>
            </a:p>
          </p:txBody>
        </p:sp>
        <p:sp>
          <p:nvSpPr>
            <p:cNvPr id="46" name="TextBox 45"/>
            <p:cNvSpPr txBox="1"/>
            <p:nvPr/>
          </p:nvSpPr>
          <p:spPr>
            <a:xfrm>
              <a:off x="9922635" y="3605814"/>
              <a:ext cx="1224192" cy="400109"/>
            </a:xfrm>
            <a:prstGeom prst="rect">
              <a:avLst/>
            </a:prstGeom>
            <a:noFill/>
          </p:spPr>
          <p:txBody>
            <a:bodyPr wrap="square">
              <a:spAutoFit/>
            </a:bodyPr>
            <a:lstStyle/>
            <a:p>
              <a:pPr algn="ctr">
                <a:defRPr/>
              </a:pPr>
              <a:r>
                <a:rPr lang="en-GB" sz="1350" dirty="0">
                  <a:solidFill>
                    <a:srgbClr val="354072"/>
                  </a:solidFill>
                </a:rPr>
                <a:t>genomes</a:t>
              </a:r>
            </a:p>
          </p:txBody>
        </p:sp>
      </p:grpSp>
      <p:sp>
        <p:nvSpPr>
          <p:cNvPr id="51" name="TextBox 50"/>
          <p:cNvSpPr txBox="1"/>
          <p:nvPr/>
        </p:nvSpPr>
        <p:spPr>
          <a:xfrm>
            <a:off x="4080064" y="2547613"/>
            <a:ext cx="1502882" cy="553998"/>
          </a:xfrm>
          <a:prstGeom prst="rect">
            <a:avLst/>
          </a:prstGeom>
          <a:noFill/>
        </p:spPr>
        <p:txBody>
          <a:bodyPr wrap="square">
            <a:spAutoFit/>
          </a:bodyPr>
          <a:lstStyle/>
          <a:p>
            <a:pPr>
              <a:defRPr/>
            </a:pPr>
            <a:r>
              <a:rPr lang="en-GB" sz="3000" b="1" dirty="0">
                <a:solidFill>
                  <a:srgbClr val="354072"/>
                </a:solidFill>
              </a:rPr>
              <a:t>41,582</a:t>
            </a:r>
          </a:p>
        </p:txBody>
      </p:sp>
      <p:sp>
        <p:nvSpPr>
          <p:cNvPr id="52" name="TextBox 51"/>
          <p:cNvSpPr txBox="1"/>
          <p:nvPr/>
        </p:nvSpPr>
        <p:spPr>
          <a:xfrm>
            <a:off x="4389941" y="2953444"/>
            <a:ext cx="1650206" cy="300082"/>
          </a:xfrm>
          <a:prstGeom prst="rect">
            <a:avLst/>
          </a:prstGeom>
          <a:noFill/>
        </p:spPr>
        <p:txBody>
          <a:bodyPr>
            <a:spAutoFit/>
          </a:bodyPr>
          <a:lstStyle/>
          <a:p>
            <a:pPr>
              <a:defRPr/>
            </a:pPr>
            <a:r>
              <a:rPr lang="en-GB" sz="1350" dirty="0">
                <a:solidFill>
                  <a:srgbClr val="354072"/>
                </a:solidFill>
              </a:rPr>
              <a:t>genomes</a:t>
            </a:r>
          </a:p>
        </p:txBody>
      </p:sp>
      <p:sp>
        <p:nvSpPr>
          <p:cNvPr id="53" name="Date Placeholder 1"/>
          <p:cNvSpPr txBox="1">
            <a:spLocks/>
          </p:cNvSpPr>
          <p:nvPr/>
        </p:nvSpPr>
        <p:spPr>
          <a:xfrm>
            <a:off x="7164288" y="6237312"/>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smtClean="0"/>
              <a:t>Courtesy of NHS England</a:t>
            </a:r>
            <a:endParaRPr lang="en-US" sz="1050" i="1" dirty="0"/>
          </a:p>
        </p:txBody>
      </p:sp>
    </p:spTree>
    <p:extLst>
      <p:ext uri="{BB962C8B-B14F-4D97-AF65-F5344CB8AC3E}">
        <p14:creationId xmlns:p14="http://schemas.microsoft.com/office/powerpoint/2010/main" val="1488943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p:txBody>
          <a:bodyPr>
            <a:normAutofit lnSpcReduction="10000"/>
          </a:bodyPr>
          <a:lstStyle/>
          <a:p>
            <a:r>
              <a:rPr lang="en-GB" dirty="0"/>
              <a:t>Genetics and </a:t>
            </a:r>
            <a:r>
              <a:rPr lang="en-GB" dirty="0" smtClean="0"/>
              <a:t>genomics</a:t>
            </a:r>
          </a:p>
          <a:p>
            <a:endParaRPr lang="en-GB" dirty="0" smtClean="0"/>
          </a:p>
          <a:p>
            <a:r>
              <a:rPr lang="en-GB" dirty="0" smtClean="0"/>
              <a:t>Introduction </a:t>
            </a:r>
            <a:r>
              <a:rPr lang="en-GB" dirty="0"/>
              <a:t>to 100,000 Genomes Project </a:t>
            </a:r>
          </a:p>
          <a:p>
            <a:endParaRPr lang="en-GB" sz="2000" dirty="0"/>
          </a:p>
          <a:p>
            <a:r>
              <a:rPr lang="en-GB" dirty="0"/>
              <a:t> Project update:</a:t>
            </a:r>
          </a:p>
          <a:p>
            <a:pPr lvl="1"/>
            <a:r>
              <a:rPr lang="en-GB" dirty="0"/>
              <a:t>National progress</a:t>
            </a:r>
          </a:p>
          <a:p>
            <a:pPr lvl="1"/>
            <a:r>
              <a:rPr lang="en-GB" dirty="0"/>
              <a:t>Local progress</a:t>
            </a:r>
          </a:p>
          <a:p>
            <a:pPr lvl="1"/>
            <a:endParaRPr lang="en-GB" sz="1800" dirty="0"/>
          </a:p>
          <a:p>
            <a:r>
              <a:rPr lang="en-GB" dirty="0"/>
              <a:t>What next</a:t>
            </a:r>
            <a:r>
              <a:rPr lang="en-GB" dirty="0" smtClean="0"/>
              <a:t>? Mainstreaming Genomic Medicine</a:t>
            </a:r>
            <a:endParaRPr lang="en-GB" dirty="0"/>
          </a:p>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a:t>
            </a:fld>
            <a:endParaRPr lang="en-GB"/>
          </a:p>
        </p:txBody>
      </p:sp>
    </p:spTree>
    <p:extLst>
      <p:ext uri="{BB962C8B-B14F-4D97-AF65-F5344CB8AC3E}">
        <p14:creationId xmlns:p14="http://schemas.microsoft.com/office/powerpoint/2010/main" val="630017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107504"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331640"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835696" y="4351698"/>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619672" y="3415594"/>
            <a:ext cx="0" cy="1584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496" y="4999770"/>
            <a:ext cx="9001000" cy="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1520" y="4999770"/>
            <a:ext cx="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491880" y="5022890"/>
            <a:ext cx="0" cy="360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496" y="5431818"/>
            <a:ext cx="792088" cy="307777"/>
          </a:xfrm>
          <a:prstGeom prst="rect">
            <a:avLst/>
          </a:prstGeom>
          <a:noFill/>
        </p:spPr>
        <p:txBody>
          <a:bodyPr wrap="square" rtlCol="0">
            <a:spAutoFit/>
          </a:bodyPr>
          <a:lstStyle/>
          <a:p>
            <a:r>
              <a:rPr lang="en-US" sz="1400" b="1" dirty="0"/>
              <a:t>Jan 16</a:t>
            </a:r>
          </a:p>
        </p:txBody>
      </p:sp>
      <p:sp>
        <p:nvSpPr>
          <p:cNvPr id="13" name="TextBox 12"/>
          <p:cNvSpPr txBox="1"/>
          <p:nvPr/>
        </p:nvSpPr>
        <p:spPr>
          <a:xfrm>
            <a:off x="3203848" y="5431818"/>
            <a:ext cx="792088" cy="307777"/>
          </a:xfrm>
          <a:prstGeom prst="rect">
            <a:avLst/>
          </a:prstGeom>
          <a:noFill/>
        </p:spPr>
        <p:txBody>
          <a:bodyPr wrap="square" rtlCol="0">
            <a:spAutoFit/>
          </a:bodyPr>
          <a:lstStyle/>
          <a:p>
            <a:r>
              <a:rPr lang="en-US" sz="1400" b="1" dirty="0"/>
              <a:t>Jan 17</a:t>
            </a:r>
          </a:p>
        </p:txBody>
      </p:sp>
      <p:cxnSp>
        <p:nvCxnSpPr>
          <p:cNvPr id="14" name="Straight Connector 13"/>
          <p:cNvCxnSpPr/>
          <p:nvPr/>
        </p:nvCxnSpPr>
        <p:spPr>
          <a:xfrm>
            <a:off x="1848849" y="4999770"/>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512" y="3705367"/>
            <a:ext cx="1008112" cy="646331"/>
          </a:xfrm>
          <a:prstGeom prst="rect">
            <a:avLst/>
          </a:prstGeom>
          <a:noFill/>
        </p:spPr>
        <p:txBody>
          <a:bodyPr wrap="square" rtlCol="0">
            <a:spAutoFit/>
          </a:bodyPr>
          <a:lstStyle/>
          <a:p>
            <a:r>
              <a:rPr lang="en-US" sz="1200" b="1" dirty="0"/>
              <a:t>Designation as GMC</a:t>
            </a:r>
          </a:p>
          <a:p>
            <a:r>
              <a:rPr lang="en-US" sz="1200" b="1" dirty="0"/>
              <a:t>23</a:t>
            </a:r>
            <a:r>
              <a:rPr lang="en-US" sz="1200" b="1" baseline="30000" dirty="0"/>
              <a:t>rd</a:t>
            </a:r>
            <a:r>
              <a:rPr lang="en-US" sz="1200" b="1" dirty="0"/>
              <a:t> Dec </a:t>
            </a:r>
          </a:p>
        </p:txBody>
      </p:sp>
      <p:sp>
        <p:nvSpPr>
          <p:cNvPr id="16" name="TextBox 15"/>
          <p:cNvSpPr txBox="1"/>
          <p:nvPr/>
        </p:nvSpPr>
        <p:spPr>
          <a:xfrm>
            <a:off x="755576" y="3427247"/>
            <a:ext cx="864096" cy="1015663"/>
          </a:xfrm>
          <a:prstGeom prst="rect">
            <a:avLst/>
          </a:prstGeom>
          <a:noFill/>
        </p:spPr>
        <p:txBody>
          <a:bodyPr wrap="square" rtlCol="0">
            <a:spAutoFit/>
          </a:bodyPr>
          <a:lstStyle/>
          <a:p>
            <a:r>
              <a:rPr lang="en-US" sz="1200" b="1" dirty="0"/>
              <a:t>“Go-live” of cancer &amp; RD pathways</a:t>
            </a:r>
          </a:p>
          <a:p>
            <a:r>
              <a:rPr lang="en-US" sz="1200" b="1" dirty="0"/>
              <a:t>27</a:t>
            </a:r>
            <a:r>
              <a:rPr lang="en-US" sz="1200" b="1" baseline="30000" dirty="0"/>
              <a:t>th</a:t>
            </a:r>
            <a:r>
              <a:rPr lang="en-US" sz="1200" b="1" dirty="0"/>
              <a:t> May</a:t>
            </a:r>
          </a:p>
        </p:txBody>
      </p:sp>
      <p:sp>
        <p:nvSpPr>
          <p:cNvPr id="17" name="TextBox 16"/>
          <p:cNvSpPr txBox="1"/>
          <p:nvPr/>
        </p:nvSpPr>
        <p:spPr>
          <a:xfrm>
            <a:off x="1398837" y="2635159"/>
            <a:ext cx="724891" cy="830997"/>
          </a:xfrm>
          <a:prstGeom prst="rect">
            <a:avLst/>
          </a:prstGeom>
          <a:noFill/>
        </p:spPr>
        <p:txBody>
          <a:bodyPr wrap="square" rtlCol="0">
            <a:spAutoFit/>
          </a:bodyPr>
          <a:lstStyle/>
          <a:p>
            <a:r>
              <a:rPr lang="en-US" sz="1200" b="1" dirty="0"/>
              <a:t>First RD consent UHB</a:t>
            </a:r>
          </a:p>
          <a:p>
            <a:r>
              <a:rPr lang="en-US" sz="1200" b="1" dirty="0"/>
              <a:t>10</a:t>
            </a:r>
            <a:r>
              <a:rPr lang="en-US" sz="1200" b="1" baseline="30000" dirty="0"/>
              <a:t>th</a:t>
            </a:r>
            <a:r>
              <a:rPr lang="en-US" sz="1200" b="1" dirty="0"/>
              <a:t> Jun</a:t>
            </a:r>
          </a:p>
        </p:txBody>
      </p:sp>
      <p:sp>
        <p:nvSpPr>
          <p:cNvPr id="18" name="TextBox 17"/>
          <p:cNvSpPr txBox="1"/>
          <p:nvPr/>
        </p:nvSpPr>
        <p:spPr>
          <a:xfrm>
            <a:off x="1763688" y="3427247"/>
            <a:ext cx="760540" cy="1015663"/>
          </a:xfrm>
          <a:prstGeom prst="rect">
            <a:avLst/>
          </a:prstGeom>
          <a:noFill/>
        </p:spPr>
        <p:txBody>
          <a:bodyPr wrap="square" rtlCol="0">
            <a:spAutoFit/>
          </a:bodyPr>
          <a:lstStyle/>
          <a:p>
            <a:r>
              <a:rPr lang="en-US" sz="1200" b="1" dirty="0"/>
              <a:t>First cancer consent NBT</a:t>
            </a:r>
          </a:p>
          <a:p>
            <a:r>
              <a:rPr lang="en-US" sz="1200" b="1" dirty="0"/>
              <a:t>27</a:t>
            </a:r>
            <a:r>
              <a:rPr lang="en-US" sz="1200" b="1" baseline="30000" dirty="0"/>
              <a:t>th</a:t>
            </a:r>
            <a:r>
              <a:rPr lang="en-US" sz="1200" b="1" dirty="0"/>
              <a:t> Jun</a:t>
            </a:r>
          </a:p>
        </p:txBody>
      </p:sp>
      <p:cxnSp>
        <p:nvCxnSpPr>
          <p:cNvPr id="19" name="Straight Arrow Connector 18"/>
          <p:cNvCxnSpPr/>
          <p:nvPr/>
        </p:nvCxnSpPr>
        <p:spPr>
          <a:xfrm flipV="1">
            <a:off x="2334399" y="4985067"/>
            <a:ext cx="0" cy="962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835696" y="5965315"/>
            <a:ext cx="1080120" cy="461665"/>
          </a:xfrm>
          <a:prstGeom prst="rect">
            <a:avLst/>
          </a:prstGeom>
          <a:noFill/>
        </p:spPr>
        <p:txBody>
          <a:bodyPr wrap="square" rtlCol="0">
            <a:spAutoFit/>
          </a:bodyPr>
          <a:lstStyle/>
          <a:p>
            <a:r>
              <a:rPr lang="en-US" sz="1200" b="1" dirty="0"/>
              <a:t>Launch event </a:t>
            </a:r>
          </a:p>
          <a:p>
            <a:r>
              <a:rPr lang="en-US" sz="1200" b="1" dirty="0"/>
              <a:t>26</a:t>
            </a:r>
            <a:r>
              <a:rPr lang="en-US" sz="1200" b="1" baseline="30000" dirty="0"/>
              <a:t>th</a:t>
            </a:r>
            <a:r>
              <a:rPr lang="en-US" sz="1200" b="1" dirty="0"/>
              <a:t> Sep</a:t>
            </a:r>
          </a:p>
        </p:txBody>
      </p:sp>
      <p:cxnSp>
        <p:nvCxnSpPr>
          <p:cNvPr id="21" name="Straight Connector 20"/>
          <p:cNvCxnSpPr/>
          <p:nvPr/>
        </p:nvCxnSpPr>
        <p:spPr>
          <a:xfrm>
            <a:off x="5621302" y="5011423"/>
            <a:ext cx="0" cy="2160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452320" y="5009819"/>
            <a:ext cx="0" cy="2880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275856" y="3235030"/>
            <a:ext cx="936104" cy="1200329"/>
          </a:xfrm>
          <a:prstGeom prst="rect">
            <a:avLst/>
          </a:prstGeom>
          <a:noFill/>
        </p:spPr>
        <p:txBody>
          <a:bodyPr wrap="square" rtlCol="0">
            <a:spAutoFit/>
          </a:bodyPr>
          <a:lstStyle/>
          <a:p>
            <a:r>
              <a:rPr lang="en-US" sz="1200" b="1" dirty="0"/>
              <a:t> </a:t>
            </a:r>
          </a:p>
          <a:p>
            <a:r>
              <a:rPr lang="en-US" sz="1200" b="1" dirty="0"/>
              <a:t>First </a:t>
            </a:r>
            <a:br>
              <a:rPr lang="en-US" sz="1200" b="1" dirty="0"/>
            </a:br>
            <a:r>
              <a:rPr lang="en-US" sz="1200" b="1" dirty="0"/>
              <a:t>cancer </a:t>
            </a:r>
            <a:br>
              <a:rPr lang="en-US" sz="1200" b="1" dirty="0"/>
            </a:br>
            <a:r>
              <a:rPr lang="en-US" sz="1200" b="1" dirty="0"/>
              <a:t>consent GHNFT</a:t>
            </a:r>
          </a:p>
          <a:p>
            <a:r>
              <a:rPr lang="en-US" sz="1200" b="1" dirty="0"/>
              <a:t>11</a:t>
            </a:r>
            <a:r>
              <a:rPr lang="en-US" sz="1200" b="1" baseline="30000" dirty="0"/>
              <a:t>th</a:t>
            </a:r>
            <a:r>
              <a:rPr lang="en-US" sz="1200" b="1" dirty="0"/>
              <a:t> Jan </a:t>
            </a:r>
          </a:p>
        </p:txBody>
      </p:sp>
      <p:cxnSp>
        <p:nvCxnSpPr>
          <p:cNvPr id="27" name="Straight Arrow Connector 26"/>
          <p:cNvCxnSpPr/>
          <p:nvPr/>
        </p:nvCxnSpPr>
        <p:spPr>
          <a:xfrm>
            <a:off x="3779912" y="4364127"/>
            <a:ext cx="0" cy="586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283968" y="3441728"/>
            <a:ext cx="0" cy="14860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923928" y="2491143"/>
            <a:ext cx="1440160" cy="1015663"/>
          </a:xfrm>
          <a:prstGeom prst="rect">
            <a:avLst/>
          </a:prstGeom>
          <a:noFill/>
        </p:spPr>
        <p:txBody>
          <a:bodyPr wrap="square" rtlCol="0">
            <a:spAutoFit/>
          </a:bodyPr>
          <a:lstStyle/>
          <a:p>
            <a:r>
              <a:rPr lang="en-US" sz="1200" b="1" dirty="0"/>
              <a:t>First </a:t>
            </a:r>
          </a:p>
          <a:p>
            <a:r>
              <a:rPr lang="en-US" sz="1200" b="1" dirty="0"/>
              <a:t>RD </a:t>
            </a:r>
            <a:br>
              <a:rPr lang="en-US" sz="1200" b="1" dirty="0"/>
            </a:br>
            <a:r>
              <a:rPr lang="en-US" sz="1200" b="1" dirty="0"/>
              <a:t>consent </a:t>
            </a:r>
            <a:br>
              <a:rPr lang="en-US" sz="1200" b="1" dirty="0"/>
            </a:br>
            <a:r>
              <a:rPr lang="en-US" sz="1200" b="1" dirty="0"/>
              <a:t>GHNFT</a:t>
            </a:r>
          </a:p>
          <a:p>
            <a:r>
              <a:rPr lang="en-US" sz="1200" b="1" dirty="0"/>
              <a:t>28</a:t>
            </a:r>
            <a:r>
              <a:rPr lang="en-US" sz="1200" b="1" baseline="30000" dirty="0"/>
              <a:t>th</a:t>
            </a:r>
            <a:r>
              <a:rPr lang="en-US" sz="1200" b="1" dirty="0"/>
              <a:t> Mar </a:t>
            </a:r>
          </a:p>
        </p:txBody>
      </p:sp>
      <p:cxnSp>
        <p:nvCxnSpPr>
          <p:cNvPr id="30" name="Straight Arrow Connector 29"/>
          <p:cNvCxnSpPr/>
          <p:nvPr/>
        </p:nvCxnSpPr>
        <p:spPr>
          <a:xfrm>
            <a:off x="4932040" y="4364127"/>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23380" y="3419696"/>
            <a:ext cx="1003233" cy="1015663"/>
          </a:xfrm>
          <a:prstGeom prst="rect">
            <a:avLst/>
          </a:prstGeom>
          <a:noFill/>
        </p:spPr>
        <p:txBody>
          <a:bodyPr wrap="square" rtlCol="0">
            <a:spAutoFit/>
          </a:bodyPr>
          <a:lstStyle/>
          <a:p>
            <a:r>
              <a:rPr lang="en-US" sz="1200" b="1" dirty="0"/>
              <a:t>First </a:t>
            </a:r>
          </a:p>
          <a:p>
            <a:r>
              <a:rPr lang="en-US" sz="1200" b="1" dirty="0"/>
              <a:t>cancer consent</a:t>
            </a:r>
          </a:p>
          <a:p>
            <a:r>
              <a:rPr lang="en-US" sz="1200" b="1" dirty="0"/>
              <a:t>RUH</a:t>
            </a:r>
          </a:p>
          <a:p>
            <a:r>
              <a:rPr lang="en-US" sz="1200" b="1" dirty="0"/>
              <a:t>19</a:t>
            </a:r>
            <a:r>
              <a:rPr lang="en-US" sz="1200" b="1" baseline="30000" dirty="0"/>
              <a:t>th</a:t>
            </a:r>
            <a:r>
              <a:rPr lang="en-US" sz="1200" b="1" dirty="0"/>
              <a:t> May</a:t>
            </a:r>
          </a:p>
        </p:txBody>
      </p:sp>
      <p:cxnSp>
        <p:nvCxnSpPr>
          <p:cNvPr id="44" name="Straight Arrow Connector 43"/>
          <p:cNvCxnSpPr/>
          <p:nvPr/>
        </p:nvCxnSpPr>
        <p:spPr>
          <a:xfrm>
            <a:off x="5508104" y="3538895"/>
            <a:ext cx="0" cy="14187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148064" y="2388224"/>
            <a:ext cx="1064312" cy="1200329"/>
          </a:xfrm>
          <a:prstGeom prst="rect">
            <a:avLst/>
          </a:prstGeom>
          <a:noFill/>
        </p:spPr>
        <p:txBody>
          <a:bodyPr wrap="square" rtlCol="0">
            <a:spAutoFit/>
          </a:bodyPr>
          <a:lstStyle/>
          <a:p>
            <a:endParaRPr lang="en-US" sz="1200" b="1" dirty="0"/>
          </a:p>
          <a:p>
            <a:r>
              <a:rPr lang="en-US" sz="1200" b="1" dirty="0"/>
              <a:t>First</a:t>
            </a:r>
          </a:p>
          <a:p>
            <a:r>
              <a:rPr lang="en-US" sz="1200" b="1" dirty="0"/>
              <a:t>RD </a:t>
            </a:r>
            <a:br>
              <a:rPr lang="en-US" sz="1200" b="1" dirty="0"/>
            </a:br>
            <a:r>
              <a:rPr lang="en-US" sz="1200" b="1" dirty="0"/>
              <a:t>consent </a:t>
            </a:r>
          </a:p>
          <a:p>
            <a:r>
              <a:rPr lang="en-US" sz="1200" b="1" dirty="0"/>
              <a:t>RUH</a:t>
            </a:r>
            <a:br>
              <a:rPr lang="en-US" sz="1200" b="1" dirty="0"/>
            </a:br>
            <a:r>
              <a:rPr lang="en-US" sz="1200" b="1" dirty="0"/>
              <a:t>22</a:t>
            </a:r>
            <a:r>
              <a:rPr lang="en-US" sz="1200" b="1" baseline="30000" dirty="0"/>
              <a:t>nd</a:t>
            </a:r>
            <a:r>
              <a:rPr lang="en-US" sz="1200" b="1" dirty="0"/>
              <a:t> June</a:t>
            </a:r>
          </a:p>
        </p:txBody>
      </p:sp>
      <p:cxnSp>
        <p:nvCxnSpPr>
          <p:cNvPr id="46" name="Straight Arrow Connector 45"/>
          <p:cNvCxnSpPr/>
          <p:nvPr/>
        </p:nvCxnSpPr>
        <p:spPr>
          <a:xfrm flipH="1">
            <a:off x="6035164" y="3224423"/>
            <a:ext cx="4879" cy="1749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960411" y="2749558"/>
            <a:ext cx="1275885" cy="461665"/>
          </a:xfrm>
          <a:prstGeom prst="rect">
            <a:avLst/>
          </a:prstGeom>
          <a:noFill/>
          <a:ln>
            <a:solidFill>
              <a:schemeClr val="tx1"/>
            </a:solidFill>
          </a:ln>
        </p:spPr>
        <p:txBody>
          <a:bodyPr wrap="square" rtlCol="0">
            <a:spAutoFit/>
          </a:bodyPr>
          <a:lstStyle/>
          <a:p>
            <a:r>
              <a:rPr lang="en-US" sz="1200" b="1" dirty="0"/>
              <a:t>1,000 individuals </a:t>
            </a:r>
            <a:r>
              <a:rPr lang="en-US" sz="1200" b="1"/>
              <a:t>enrolled 19</a:t>
            </a:r>
            <a:r>
              <a:rPr lang="en-US" sz="1200" b="1" baseline="30000"/>
              <a:t>th</a:t>
            </a:r>
            <a:r>
              <a:rPr lang="en-US" sz="1200" b="1"/>
              <a:t> </a:t>
            </a:r>
            <a:r>
              <a:rPr lang="en-US" sz="1200" b="1" dirty="0"/>
              <a:t>July</a:t>
            </a:r>
          </a:p>
        </p:txBody>
      </p:sp>
      <p:sp>
        <p:nvSpPr>
          <p:cNvPr id="52" name="TextBox 51"/>
          <p:cNvSpPr txBox="1"/>
          <p:nvPr/>
        </p:nvSpPr>
        <p:spPr>
          <a:xfrm>
            <a:off x="7020272" y="5351718"/>
            <a:ext cx="792088" cy="307777"/>
          </a:xfrm>
          <a:prstGeom prst="rect">
            <a:avLst/>
          </a:prstGeom>
          <a:noFill/>
        </p:spPr>
        <p:txBody>
          <a:bodyPr wrap="square" rtlCol="0">
            <a:spAutoFit/>
          </a:bodyPr>
          <a:lstStyle/>
          <a:p>
            <a:r>
              <a:rPr lang="en-US" sz="1400" b="1" dirty="0"/>
              <a:t>Jan 18</a:t>
            </a:r>
          </a:p>
        </p:txBody>
      </p:sp>
      <p:cxnSp>
        <p:nvCxnSpPr>
          <p:cNvPr id="53" name="Straight Arrow Connector 52"/>
          <p:cNvCxnSpPr/>
          <p:nvPr/>
        </p:nvCxnSpPr>
        <p:spPr>
          <a:xfrm flipV="1">
            <a:off x="6222831" y="5011423"/>
            <a:ext cx="0" cy="9624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724128" y="5991671"/>
            <a:ext cx="1440160" cy="461665"/>
          </a:xfrm>
          <a:prstGeom prst="rect">
            <a:avLst/>
          </a:prstGeom>
          <a:noFill/>
        </p:spPr>
        <p:txBody>
          <a:bodyPr wrap="square" rtlCol="0">
            <a:spAutoFit/>
          </a:bodyPr>
          <a:lstStyle/>
          <a:p>
            <a:r>
              <a:rPr lang="en-US" sz="1200" b="1" dirty="0"/>
              <a:t>Conference</a:t>
            </a:r>
          </a:p>
          <a:p>
            <a:r>
              <a:rPr lang="en-US" sz="1200" b="1" dirty="0"/>
              <a:t>1</a:t>
            </a:r>
            <a:r>
              <a:rPr lang="en-US" sz="1200" b="1" baseline="30000" dirty="0"/>
              <a:t>st</a:t>
            </a:r>
            <a:r>
              <a:rPr lang="en-US" sz="1200" b="1" dirty="0"/>
              <a:t> Sep</a:t>
            </a:r>
          </a:p>
        </p:txBody>
      </p:sp>
      <p:sp>
        <p:nvSpPr>
          <p:cNvPr id="55" name="Rectangle 54"/>
          <p:cNvSpPr/>
          <p:nvPr/>
        </p:nvSpPr>
        <p:spPr>
          <a:xfrm>
            <a:off x="179512" y="1691376"/>
            <a:ext cx="1944217"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1. Contracting &amp; pathway mapping</a:t>
            </a:r>
          </a:p>
        </p:txBody>
      </p:sp>
      <p:sp>
        <p:nvSpPr>
          <p:cNvPr id="56" name="Rectangle 55"/>
          <p:cNvSpPr/>
          <p:nvPr/>
        </p:nvSpPr>
        <p:spPr>
          <a:xfrm>
            <a:off x="2411760" y="1691376"/>
            <a:ext cx="1656184"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2. Informatics &amp;  piloting</a:t>
            </a:r>
          </a:p>
        </p:txBody>
      </p:sp>
      <p:sp>
        <p:nvSpPr>
          <p:cNvPr id="57" name="Rectangle 56"/>
          <p:cNvSpPr/>
          <p:nvPr/>
        </p:nvSpPr>
        <p:spPr>
          <a:xfrm>
            <a:off x="4211961" y="1691376"/>
            <a:ext cx="3024336"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3. Engagement &amp; Expansion</a:t>
            </a:r>
          </a:p>
        </p:txBody>
      </p:sp>
      <p:sp>
        <p:nvSpPr>
          <p:cNvPr id="2" name="Slide Number Placeholder 1"/>
          <p:cNvSpPr>
            <a:spLocks noGrp="1"/>
          </p:cNvSpPr>
          <p:nvPr>
            <p:ph type="sldNum" sz="quarter" idx="10"/>
          </p:nvPr>
        </p:nvSpPr>
        <p:spPr>
          <a:xfrm>
            <a:off x="206152" y="6376243"/>
            <a:ext cx="2133600" cy="365125"/>
          </a:xfrm>
        </p:spPr>
        <p:txBody>
          <a:bodyPr/>
          <a:lstStyle/>
          <a:p>
            <a:fld id="{E43404FB-3CE2-4016-8942-914DCCAC1594}" type="slidenum">
              <a:rPr lang="en-GB" smtClean="0"/>
              <a:pPr/>
              <a:t>20</a:t>
            </a:fld>
            <a:endParaRPr lang="en-GB" dirty="0"/>
          </a:p>
        </p:txBody>
      </p:sp>
      <p:cxnSp>
        <p:nvCxnSpPr>
          <p:cNvPr id="38" name="Straight Arrow Connector 37"/>
          <p:cNvCxnSpPr/>
          <p:nvPr/>
        </p:nvCxnSpPr>
        <p:spPr>
          <a:xfrm>
            <a:off x="6763929" y="4435359"/>
            <a:ext cx="0" cy="5343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427331" y="3419696"/>
            <a:ext cx="832407" cy="1015663"/>
          </a:xfrm>
          <a:prstGeom prst="rect">
            <a:avLst/>
          </a:prstGeom>
          <a:noFill/>
        </p:spPr>
        <p:txBody>
          <a:bodyPr wrap="square" rtlCol="0">
            <a:spAutoFit/>
          </a:bodyPr>
          <a:lstStyle/>
          <a:p>
            <a:r>
              <a:rPr lang="en-US" sz="1200" b="1" dirty="0"/>
              <a:t>First cancer consent UHB</a:t>
            </a:r>
          </a:p>
          <a:p>
            <a:r>
              <a:rPr lang="en-US" sz="1200" b="1" dirty="0"/>
              <a:t>8</a:t>
            </a:r>
            <a:r>
              <a:rPr lang="en-US" sz="1200" b="1" baseline="30000" dirty="0"/>
              <a:t>th</a:t>
            </a:r>
            <a:r>
              <a:rPr lang="en-US" sz="1200" b="1" dirty="0"/>
              <a:t> Nov</a:t>
            </a:r>
          </a:p>
        </p:txBody>
      </p:sp>
      <p:pic>
        <p:nvPicPr>
          <p:cNvPr id="42" name="Picture 2" descr="Z:\Communications\WEGMC logos\WEGMC update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0648"/>
            <a:ext cx="3643432" cy="101277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xmlns="" id="{5DF6F037-0EC1-4D80-BBDC-C789C06F28FF}"/>
              </a:ext>
            </a:extLst>
          </p:cNvPr>
          <p:cNvSpPr/>
          <p:nvPr/>
        </p:nvSpPr>
        <p:spPr>
          <a:xfrm>
            <a:off x="7380314" y="1697693"/>
            <a:ext cx="1659743"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Phase 4. Transition &amp; mainstreaming</a:t>
            </a:r>
          </a:p>
        </p:txBody>
      </p:sp>
      <p:sp>
        <p:nvSpPr>
          <p:cNvPr id="43" name="TextBox 42">
            <a:extLst>
              <a:ext uri="{FF2B5EF4-FFF2-40B4-BE49-F238E27FC236}">
                <a16:creationId xmlns:a16="http://schemas.microsoft.com/office/drawing/2014/main" xmlns="" id="{DF72E8EF-EAD2-4551-9C2D-19641F2B0EC6}"/>
              </a:ext>
            </a:extLst>
          </p:cNvPr>
          <p:cNvSpPr txBox="1"/>
          <p:nvPr/>
        </p:nvSpPr>
        <p:spPr>
          <a:xfrm>
            <a:off x="7740352" y="3759423"/>
            <a:ext cx="1398769" cy="461665"/>
          </a:xfrm>
          <a:prstGeom prst="rect">
            <a:avLst/>
          </a:prstGeom>
          <a:noFill/>
          <a:ln>
            <a:solidFill>
              <a:schemeClr val="tx1"/>
            </a:solidFill>
          </a:ln>
        </p:spPr>
        <p:txBody>
          <a:bodyPr wrap="square" rtlCol="0">
            <a:spAutoFit/>
          </a:bodyPr>
          <a:lstStyle/>
          <a:p>
            <a:r>
              <a:rPr lang="en-US" sz="1200" b="1" dirty="0"/>
              <a:t>2,000 individuals enrolled March 18</a:t>
            </a:r>
          </a:p>
        </p:txBody>
      </p:sp>
      <p:cxnSp>
        <p:nvCxnSpPr>
          <p:cNvPr id="48" name="Straight Arrow Connector 47">
            <a:extLst>
              <a:ext uri="{FF2B5EF4-FFF2-40B4-BE49-F238E27FC236}">
                <a16:creationId xmlns:a16="http://schemas.microsoft.com/office/drawing/2014/main" xmlns="" id="{7683B5ED-9F36-4209-A985-D150E7007043}"/>
              </a:ext>
            </a:extLst>
          </p:cNvPr>
          <p:cNvCxnSpPr>
            <a:cxnSpLocks/>
          </p:cNvCxnSpPr>
          <p:nvPr/>
        </p:nvCxnSpPr>
        <p:spPr>
          <a:xfrm>
            <a:off x="7951498" y="4228639"/>
            <a:ext cx="0" cy="7336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xmlns="" id="{4857A0FD-E413-4A93-B4AE-7C3324ED41C8}"/>
              </a:ext>
            </a:extLst>
          </p:cNvPr>
          <p:cNvCxnSpPr>
            <a:cxnSpLocks/>
          </p:cNvCxnSpPr>
          <p:nvPr/>
        </p:nvCxnSpPr>
        <p:spPr>
          <a:xfrm>
            <a:off x="7596336" y="3466156"/>
            <a:ext cx="0" cy="1505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xmlns="" id="{E0BFD97E-0020-4CEC-AC26-4A422E9D4F31}"/>
              </a:ext>
            </a:extLst>
          </p:cNvPr>
          <p:cNvSpPr txBox="1"/>
          <p:nvPr/>
        </p:nvSpPr>
        <p:spPr>
          <a:xfrm>
            <a:off x="7409296" y="2780928"/>
            <a:ext cx="1699208" cy="646331"/>
          </a:xfrm>
          <a:prstGeom prst="rect">
            <a:avLst/>
          </a:prstGeom>
          <a:noFill/>
        </p:spPr>
        <p:txBody>
          <a:bodyPr wrap="square" rtlCol="0">
            <a:spAutoFit/>
          </a:bodyPr>
          <a:lstStyle/>
          <a:p>
            <a:r>
              <a:rPr lang="en-US" sz="1200" b="1" dirty="0"/>
              <a:t>All providers operational – 4 RD &amp; </a:t>
            </a:r>
            <a:br>
              <a:rPr lang="en-US" sz="1200" b="1" dirty="0"/>
            </a:br>
            <a:r>
              <a:rPr lang="en-US" sz="1200" b="1" dirty="0"/>
              <a:t>16 cancer pathways live</a:t>
            </a:r>
          </a:p>
        </p:txBody>
      </p:sp>
    </p:spTree>
    <p:extLst>
      <p:ext uri="{BB962C8B-B14F-4D97-AF65-F5344CB8AC3E}">
        <p14:creationId xmlns:p14="http://schemas.microsoft.com/office/powerpoint/2010/main" val="3136177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709"/>
          <a:stretch/>
        </p:blipFill>
        <p:spPr bwMode="auto">
          <a:xfrm>
            <a:off x="289547" y="788893"/>
            <a:ext cx="8664649" cy="6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GB"/>
              <a:t>Introduction to the 100,000 Genomes Project</a:t>
            </a:r>
            <a:endParaRPr lang="en-US"/>
          </a:p>
        </p:txBody>
      </p:sp>
      <p:sp>
        <p:nvSpPr>
          <p:cNvPr id="2" name="TextBox 1"/>
          <p:cNvSpPr txBox="1"/>
          <p:nvPr/>
        </p:nvSpPr>
        <p:spPr>
          <a:xfrm>
            <a:off x="971600" y="5559623"/>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3" name="Rectangle 2"/>
          <p:cNvSpPr/>
          <p:nvPr/>
        </p:nvSpPr>
        <p:spPr>
          <a:xfrm>
            <a:off x="1757104" y="238488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8" name="Rectangle 7"/>
          <p:cNvSpPr/>
          <p:nvPr/>
        </p:nvSpPr>
        <p:spPr>
          <a:xfrm>
            <a:off x="3635896" y="198884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9" name="Rectangle 8"/>
          <p:cNvSpPr/>
          <p:nvPr/>
        </p:nvSpPr>
        <p:spPr>
          <a:xfrm>
            <a:off x="4326714" y="3486150"/>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0" name="Rectangle 9"/>
          <p:cNvSpPr/>
          <p:nvPr/>
        </p:nvSpPr>
        <p:spPr>
          <a:xfrm>
            <a:off x="7769613" y="36935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1" name="Rectangle 10"/>
          <p:cNvSpPr/>
          <p:nvPr/>
        </p:nvSpPr>
        <p:spPr>
          <a:xfrm>
            <a:off x="5724128" y="394008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2" name="Rectangle 11"/>
          <p:cNvSpPr/>
          <p:nvPr/>
        </p:nvSpPr>
        <p:spPr>
          <a:xfrm>
            <a:off x="1262114" y="5157192"/>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3" name="Rectangle 12"/>
          <p:cNvSpPr/>
          <p:nvPr/>
        </p:nvSpPr>
        <p:spPr>
          <a:xfrm>
            <a:off x="5004048" y="606745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4" name="Rectangle 13"/>
          <p:cNvSpPr/>
          <p:nvPr/>
        </p:nvSpPr>
        <p:spPr>
          <a:xfrm>
            <a:off x="7020272" y="6003830"/>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15" name="Rectangle 14"/>
          <p:cNvSpPr/>
          <p:nvPr/>
        </p:nvSpPr>
        <p:spPr>
          <a:xfrm>
            <a:off x="6300191" y="4293096"/>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16" name="Rectangle 15"/>
          <p:cNvSpPr/>
          <p:nvPr/>
        </p:nvSpPr>
        <p:spPr>
          <a:xfrm>
            <a:off x="6948264" y="1340768"/>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17" name="Rectangle 16"/>
          <p:cNvSpPr/>
          <p:nvPr/>
        </p:nvSpPr>
        <p:spPr>
          <a:xfrm>
            <a:off x="4150860" y="1681502"/>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18" name="Rectangle 17"/>
          <p:cNvSpPr/>
          <p:nvPr/>
        </p:nvSpPr>
        <p:spPr>
          <a:xfrm>
            <a:off x="4150860" y="139347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19" name="Rectangle 18"/>
          <p:cNvSpPr/>
          <p:nvPr/>
        </p:nvSpPr>
        <p:spPr>
          <a:xfrm>
            <a:off x="3629333" y="633618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0" name="Rectangle 19"/>
          <p:cNvSpPr/>
          <p:nvPr/>
        </p:nvSpPr>
        <p:spPr>
          <a:xfrm>
            <a:off x="1152860" y="4156111"/>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1" name="Rectangle 20"/>
          <p:cNvSpPr/>
          <p:nvPr/>
        </p:nvSpPr>
        <p:spPr>
          <a:xfrm>
            <a:off x="2121600" y="279993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2" name="Rectangle 21"/>
          <p:cNvSpPr/>
          <p:nvPr/>
        </p:nvSpPr>
        <p:spPr>
          <a:xfrm>
            <a:off x="2339752" y="3015958"/>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4" name="Rectangle 23"/>
          <p:cNvSpPr/>
          <p:nvPr/>
        </p:nvSpPr>
        <p:spPr>
          <a:xfrm>
            <a:off x="5230980"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5" name="Rectangle 24"/>
          <p:cNvSpPr/>
          <p:nvPr/>
        </p:nvSpPr>
        <p:spPr>
          <a:xfrm>
            <a:off x="6452591"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26" name="Rectangle 25"/>
          <p:cNvSpPr/>
          <p:nvPr/>
        </p:nvSpPr>
        <p:spPr>
          <a:xfrm>
            <a:off x="7482648" y="216886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28" name="Rectangle 27"/>
          <p:cNvSpPr/>
          <p:nvPr/>
        </p:nvSpPr>
        <p:spPr>
          <a:xfrm>
            <a:off x="1152861" y="117892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6" name="Slide Number Placeholder 5"/>
          <p:cNvSpPr>
            <a:spLocks noGrp="1"/>
          </p:cNvSpPr>
          <p:nvPr>
            <p:ph type="sldNum" sz="quarter" idx="12"/>
          </p:nvPr>
        </p:nvSpPr>
        <p:spPr/>
        <p:txBody>
          <a:bodyPr/>
          <a:lstStyle/>
          <a:p>
            <a:fld id="{3AC6BFF4-9173-45A6-8C43-4CD98F012073}" type="slidenum">
              <a:rPr lang="en-GB" smtClean="0"/>
              <a:pPr/>
              <a:t>21</a:t>
            </a:fld>
            <a:endParaRPr lang="en-GB"/>
          </a:p>
        </p:txBody>
      </p:sp>
      <p:sp>
        <p:nvSpPr>
          <p:cNvPr id="27" name="Title 1"/>
          <p:cNvSpPr txBox="1">
            <a:spLocks/>
          </p:cNvSpPr>
          <p:nvPr/>
        </p:nvSpPr>
        <p:spPr>
          <a:xfrm>
            <a:off x="609600" y="34972"/>
            <a:ext cx="8229600" cy="8614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How do you develop a pathway?</a:t>
            </a:r>
          </a:p>
        </p:txBody>
      </p:sp>
    </p:spTree>
    <p:extLst>
      <p:ext uri="{BB962C8B-B14F-4D97-AF65-F5344CB8AC3E}">
        <p14:creationId xmlns:p14="http://schemas.microsoft.com/office/powerpoint/2010/main" val="917047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ext uri="{D42A27DB-BD31-4B8C-83A1-F6EECF244321}">
                <p14:modId xmlns:p14="http://schemas.microsoft.com/office/powerpoint/2010/main" val="1192502126"/>
              </p:ext>
            </p:extLst>
          </p:nvPr>
        </p:nvGraphicFramePr>
        <p:xfrm>
          <a:off x="179512" y="1604993"/>
          <a:ext cx="8856984" cy="503001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9552" y="404664"/>
            <a:ext cx="8604448" cy="1200329"/>
          </a:xfrm>
          <a:prstGeom prst="rect">
            <a:avLst/>
          </a:prstGeom>
          <a:noFill/>
        </p:spPr>
        <p:txBody>
          <a:bodyPr wrap="square" rtlCol="0">
            <a:spAutoFit/>
          </a:bodyPr>
          <a:lstStyle/>
          <a:p>
            <a:r>
              <a:rPr lang="en-US" sz="3600" b="1" dirty="0" smtClean="0"/>
              <a:t>Rare Disease – WE GMC has collected over 1,500 samples over a variety of specialties</a:t>
            </a:r>
            <a:endParaRPr lang="en-US" sz="2400" i="1" dirty="0"/>
          </a:p>
        </p:txBody>
      </p:sp>
      <p:sp>
        <p:nvSpPr>
          <p:cNvPr id="2" name="TextBox 1"/>
          <p:cNvSpPr txBox="1"/>
          <p:nvPr/>
        </p:nvSpPr>
        <p:spPr>
          <a:xfrm>
            <a:off x="4841776" y="6381328"/>
            <a:ext cx="3978696" cy="307777"/>
          </a:xfrm>
          <a:prstGeom prst="rect">
            <a:avLst/>
          </a:prstGeom>
          <a:noFill/>
        </p:spPr>
        <p:txBody>
          <a:bodyPr wrap="square" rtlCol="0">
            <a:spAutoFit/>
          </a:bodyPr>
          <a:lstStyle/>
          <a:p>
            <a:r>
              <a:rPr lang="en-US" sz="1400" i="1" dirty="0"/>
              <a:t>(Date as shown taken from Open </a:t>
            </a:r>
            <a:r>
              <a:rPr lang="en-US" sz="1400" i="1" dirty="0" err="1"/>
              <a:t>Clinica</a:t>
            </a:r>
            <a:r>
              <a:rPr lang="en-US" sz="1400" i="1" dirty="0"/>
              <a:t> 01/02/18)</a:t>
            </a:r>
            <a:endParaRPr lang="en-GB" sz="1400" dirty="0"/>
          </a:p>
        </p:txBody>
      </p:sp>
    </p:spTree>
    <p:extLst>
      <p:ext uri="{BB962C8B-B14F-4D97-AF65-F5344CB8AC3E}">
        <p14:creationId xmlns:p14="http://schemas.microsoft.com/office/powerpoint/2010/main" val="724617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defRPr sz="1100" b="0" i="0" u="none" strike="noStrike" kern="1200" baseline="0">
                <a:solidFill>
                  <a:prstClr val="black"/>
                </a:solidFill>
                <a:latin typeface="+mn-lt"/>
                <a:ea typeface="+mn-ea"/>
                <a:cs typeface="+mn-cs"/>
              </a:defRPr>
            </a:pPr>
            <a:r>
              <a:rPr lang="en-GB" sz="3200" b="1" dirty="0">
                <a:solidFill>
                  <a:prstClr val="black"/>
                </a:solidFill>
                <a:latin typeface="+mn-lt"/>
                <a:ea typeface="+mn-ea"/>
                <a:cs typeface="+mn-cs"/>
              </a:rPr>
              <a:t>Cancer </a:t>
            </a:r>
            <a:r>
              <a:rPr lang="en-GB" sz="3200" b="1" dirty="0" smtClean="0">
                <a:solidFill>
                  <a:prstClr val="black"/>
                </a:solidFill>
                <a:latin typeface="+mn-lt"/>
                <a:ea typeface="+mn-ea"/>
                <a:cs typeface="+mn-cs"/>
              </a:rPr>
              <a:t>samples collected</a:t>
            </a:r>
            <a:endParaRPr lang="en-GB" sz="3200" b="1" dirty="0">
              <a:solidFill>
                <a:prstClr val="black"/>
              </a:solidFill>
              <a:latin typeface="+mn-lt"/>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699684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a:xfrm>
            <a:off x="6553200" y="6356350"/>
            <a:ext cx="2133600" cy="365125"/>
          </a:xfrm>
          <a:prstGeom prst="rect">
            <a:avLst/>
          </a:prstGeom>
        </p:spPr>
        <p:txBody>
          <a:bodyPr/>
          <a:lstStyle/>
          <a:p>
            <a:fld id="{C21C2706-BFBC-4E0A-A7D5-AC2D039DA3DC}" type="slidenum">
              <a:rPr lang="en-GB" smtClean="0"/>
              <a:pPr/>
              <a:t>23</a:t>
            </a:fld>
            <a:endParaRPr lang="en-GB" dirty="0"/>
          </a:p>
        </p:txBody>
      </p:sp>
      <p:sp>
        <p:nvSpPr>
          <p:cNvPr id="9" name="TextBox 8"/>
          <p:cNvSpPr txBox="1"/>
          <p:nvPr/>
        </p:nvSpPr>
        <p:spPr>
          <a:xfrm>
            <a:off x="2627784" y="1615589"/>
            <a:ext cx="5256584" cy="338554"/>
          </a:xfrm>
          <a:prstGeom prst="rect">
            <a:avLst/>
          </a:prstGeom>
          <a:solidFill>
            <a:schemeClr val="tx2">
              <a:lumMod val="20000"/>
              <a:lumOff val="80000"/>
            </a:schemeClr>
          </a:solidFill>
          <a:ln>
            <a:solidFill>
              <a:schemeClr val="tx1"/>
            </a:solidFill>
          </a:ln>
        </p:spPr>
        <p:txBody>
          <a:bodyPr wrap="square" rtlCol="0">
            <a:spAutoFit/>
          </a:bodyPr>
          <a:lstStyle/>
          <a:p>
            <a:pPr algn="ctr"/>
            <a:r>
              <a:rPr lang="en-GB" sz="1600" dirty="0"/>
              <a:t>Total active samples in pipeline is </a:t>
            </a:r>
            <a:r>
              <a:rPr lang="en-GB" sz="1600" dirty="0" smtClean="0"/>
              <a:t>561 </a:t>
            </a:r>
            <a:r>
              <a:rPr lang="en-GB" sz="1600" dirty="0"/>
              <a:t>against target of 603</a:t>
            </a:r>
          </a:p>
        </p:txBody>
      </p:sp>
      <p:sp>
        <p:nvSpPr>
          <p:cNvPr id="7" name="TextBox 6">
            <a:extLst>
              <a:ext uri="{FF2B5EF4-FFF2-40B4-BE49-F238E27FC236}">
                <a16:creationId xmlns:a16="http://schemas.microsoft.com/office/drawing/2014/main" xmlns="" id="{B5B6550E-3142-41DC-9CFF-E3EB2F8460DE}"/>
              </a:ext>
            </a:extLst>
          </p:cNvPr>
          <p:cNvSpPr txBox="1"/>
          <p:nvPr/>
        </p:nvSpPr>
        <p:spPr>
          <a:xfrm>
            <a:off x="827584" y="6021288"/>
            <a:ext cx="6480720" cy="646331"/>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GB" dirty="0"/>
              <a:t>96 additional samples added to pipeline in February – continuing current consent rate will result in delivery of 95% of samples</a:t>
            </a:r>
          </a:p>
        </p:txBody>
      </p:sp>
    </p:spTree>
    <p:extLst>
      <p:ext uri="{BB962C8B-B14F-4D97-AF65-F5344CB8AC3E}">
        <p14:creationId xmlns:p14="http://schemas.microsoft.com/office/powerpoint/2010/main" val="3221102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defRPr sz="1100" b="0" i="0" u="none" strike="noStrike" kern="1200" baseline="0">
                <a:solidFill>
                  <a:prstClr val="black"/>
                </a:solidFill>
                <a:latin typeface="+mn-lt"/>
                <a:ea typeface="+mn-ea"/>
                <a:cs typeface="+mn-cs"/>
              </a:defRPr>
            </a:pPr>
            <a:r>
              <a:rPr lang="en-GB" sz="3200" b="1" dirty="0">
                <a:solidFill>
                  <a:prstClr val="black"/>
                </a:solidFill>
                <a:latin typeface="+mn-lt"/>
                <a:ea typeface="+mn-ea"/>
                <a:cs typeface="+mn-cs"/>
              </a:rPr>
              <a:t>100,000 Genomes Project:  Cancer Local Update</a:t>
            </a:r>
          </a:p>
        </p:txBody>
      </p:sp>
      <p:sp>
        <p:nvSpPr>
          <p:cNvPr id="4" name="Slide Number Placeholder 3"/>
          <p:cNvSpPr>
            <a:spLocks noGrp="1"/>
          </p:cNvSpPr>
          <p:nvPr>
            <p:ph type="sldNum" sz="quarter" idx="10"/>
          </p:nvPr>
        </p:nvSpPr>
        <p:spPr/>
        <p:txBody>
          <a:bodyPr/>
          <a:lstStyle/>
          <a:p>
            <a:fld id="{E43404FB-3CE2-4016-8942-914DCCAC1594}" type="slidenum">
              <a:rPr lang="en-GB" smtClean="0"/>
              <a:pPr/>
              <a:t>24</a:t>
            </a:fld>
            <a:endParaRPr lang="en-GB" dirty="0"/>
          </a:p>
        </p:txBody>
      </p:sp>
      <p:sp>
        <p:nvSpPr>
          <p:cNvPr id="7" name="TextBox 6"/>
          <p:cNvSpPr txBox="1"/>
          <p:nvPr/>
        </p:nvSpPr>
        <p:spPr>
          <a:xfrm>
            <a:off x="324209" y="4725144"/>
            <a:ext cx="8469560" cy="2031325"/>
          </a:xfrm>
          <a:prstGeom prst="rect">
            <a:avLst/>
          </a:prstGeom>
          <a:noFill/>
        </p:spPr>
        <p:txBody>
          <a:bodyPr wrap="square" rtlCol="0">
            <a:spAutoFit/>
          </a:bodyPr>
          <a:lstStyle/>
          <a:p>
            <a:r>
              <a:rPr lang="en-GB" dirty="0"/>
              <a:t>As of </a:t>
            </a:r>
            <a:r>
              <a:rPr lang="en-GB" dirty="0" smtClean="0"/>
              <a:t>February 2018 </a:t>
            </a:r>
          </a:p>
          <a:p>
            <a:r>
              <a:rPr lang="en-GB" dirty="0" smtClean="0"/>
              <a:t>-    16 active pathways across WE GMC:</a:t>
            </a:r>
            <a:endParaRPr lang="en-GB" dirty="0"/>
          </a:p>
          <a:p>
            <a:pPr marL="285750" indent="-285750">
              <a:buFontTx/>
              <a:buChar char="-"/>
            </a:pPr>
            <a:r>
              <a:rPr lang="en-GB" dirty="0" smtClean="0"/>
              <a:t>Pathways active across all 4 provider organisations (Head &amp; Neck in GHNFT)</a:t>
            </a:r>
          </a:p>
          <a:p>
            <a:pPr marL="285750" indent="-285750">
              <a:buFontTx/>
              <a:buChar char="-"/>
            </a:pPr>
            <a:r>
              <a:rPr lang="en-GB" dirty="0"/>
              <a:t>2</a:t>
            </a:r>
            <a:r>
              <a:rPr lang="en-GB" dirty="0" smtClean="0"/>
              <a:t> final pathways to consent patients </a:t>
            </a:r>
          </a:p>
          <a:p>
            <a:pPr marL="742950" lvl="1" indent="-285750">
              <a:buFontTx/>
              <a:buChar char="-"/>
            </a:pPr>
            <a:r>
              <a:rPr lang="en-GB" dirty="0" smtClean="0"/>
              <a:t>Head &amp; Neck &amp; Paediatric Oncology (</a:t>
            </a:r>
            <a:r>
              <a:rPr lang="en-GB" dirty="0" err="1" smtClean="0"/>
              <a:t>UHBristol</a:t>
            </a:r>
            <a:r>
              <a:rPr lang="en-GB" dirty="0" smtClean="0"/>
              <a:t>)</a:t>
            </a:r>
            <a:endParaRPr lang="en-GB" dirty="0"/>
          </a:p>
          <a:p>
            <a:pPr marL="285750" indent="-285750">
              <a:buFontTx/>
              <a:buChar char="-"/>
            </a:pPr>
            <a:endParaRPr lang="en-GB" dirty="0"/>
          </a:p>
          <a:p>
            <a:pPr marL="285750" indent="-285750">
              <a:buFontTx/>
              <a:buChar char="-"/>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3" y="1706087"/>
            <a:ext cx="8955013" cy="2947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411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lstStyle/>
          <a:p>
            <a:r>
              <a:rPr lang="en-GB" dirty="0"/>
              <a:t>Genetics and genomics – Introduction to 100,000 Genomes Project </a:t>
            </a:r>
          </a:p>
          <a:p>
            <a:endParaRPr lang="en-GB" sz="2000" dirty="0"/>
          </a:p>
          <a:p>
            <a:r>
              <a:rPr lang="en-GB" dirty="0"/>
              <a:t> Project update:</a:t>
            </a:r>
          </a:p>
          <a:p>
            <a:pPr lvl="1"/>
            <a:r>
              <a:rPr lang="en-GB" dirty="0"/>
              <a:t>National progress</a:t>
            </a:r>
          </a:p>
          <a:p>
            <a:pPr lvl="1"/>
            <a:r>
              <a:rPr lang="en-GB" dirty="0"/>
              <a:t>Local progress</a:t>
            </a:r>
          </a:p>
          <a:p>
            <a:pPr lvl="1"/>
            <a:endParaRPr lang="en-GB" sz="1800" dirty="0"/>
          </a:p>
          <a:p>
            <a:r>
              <a:rPr lang="en-GB" dirty="0"/>
              <a:t>What next?</a:t>
            </a:r>
          </a:p>
          <a:p>
            <a:pPr lvl="1"/>
            <a:r>
              <a:rPr lang="en-GB" dirty="0"/>
              <a:t>(So What!)</a:t>
            </a:r>
          </a:p>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25</a:t>
            </a:fld>
            <a:endParaRPr lang="en-GB"/>
          </a:p>
        </p:txBody>
      </p:sp>
    </p:spTree>
    <p:extLst>
      <p:ext uri="{BB962C8B-B14F-4D97-AF65-F5344CB8AC3E}">
        <p14:creationId xmlns:p14="http://schemas.microsoft.com/office/powerpoint/2010/main" val="2498890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709"/>
          <a:stretch/>
        </p:blipFill>
        <p:spPr bwMode="auto">
          <a:xfrm>
            <a:off x="289547" y="788893"/>
            <a:ext cx="8664649" cy="6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GB"/>
              <a:t>Introduction to the 100,000 Genomes Project</a:t>
            </a:r>
            <a:endParaRPr lang="en-US"/>
          </a:p>
        </p:txBody>
      </p:sp>
      <p:sp>
        <p:nvSpPr>
          <p:cNvPr id="2" name="TextBox 1"/>
          <p:cNvSpPr txBox="1"/>
          <p:nvPr/>
        </p:nvSpPr>
        <p:spPr>
          <a:xfrm>
            <a:off x="971600" y="5559623"/>
            <a:ext cx="3672408" cy="1015663"/>
          </a:xfrm>
          <a:prstGeom prst="rect">
            <a:avLst/>
          </a:prstGeom>
          <a:solidFill>
            <a:schemeClr val="bg1"/>
          </a:solidFill>
        </p:spPr>
        <p:txBody>
          <a:bodyPr wrap="square" rtlCol="0">
            <a:spAutoFit/>
          </a:bodyPr>
          <a:lstStyle/>
          <a:p>
            <a:r>
              <a:rPr lang="en-GB" sz="2000" b="1" dirty="0"/>
              <a:t>How do you develop a pathway? – the key is engagement at every step of the pathway…..</a:t>
            </a:r>
          </a:p>
        </p:txBody>
      </p:sp>
      <p:sp>
        <p:nvSpPr>
          <p:cNvPr id="3" name="Rectangle 2"/>
          <p:cNvSpPr/>
          <p:nvPr/>
        </p:nvSpPr>
        <p:spPr>
          <a:xfrm>
            <a:off x="1757104" y="238488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Nursing staff</a:t>
            </a:r>
          </a:p>
        </p:txBody>
      </p:sp>
      <p:sp>
        <p:nvSpPr>
          <p:cNvPr id="8" name="Rectangle 7"/>
          <p:cNvSpPr/>
          <p:nvPr/>
        </p:nvSpPr>
        <p:spPr>
          <a:xfrm>
            <a:off x="3635896" y="198884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Consultants</a:t>
            </a:r>
          </a:p>
        </p:txBody>
      </p:sp>
      <p:sp>
        <p:nvSpPr>
          <p:cNvPr id="9" name="Rectangle 8"/>
          <p:cNvSpPr/>
          <p:nvPr/>
        </p:nvSpPr>
        <p:spPr>
          <a:xfrm>
            <a:off x="4326714" y="3486150"/>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Research team</a:t>
            </a:r>
          </a:p>
        </p:txBody>
      </p:sp>
      <p:sp>
        <p:nvSpPr>
          <p:cNvPr id="10" name="Rectangle 9"/>
          <p:cNvSpPr/>
          <p:nvPr/>
        </p:nvSpPr>
        <p:spPr>
          <a:xfrm>
            <a:off x="7769613" y="3693588"/>
            <a:ext cx="1181389"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Theatre team</a:t>
            </a:r>
          </a:p>
        </p:txBody>
      </p:sp>
      <p:sp>
        <p:nvSpPr>
          <p:cNvPr id="11" name="Rectangle 10"/>
          <p:cNvSpPr/>
          <p:nvPr/>
        </p:nvSpPr>
        <p:spPr>
          <a:xfrm>
            <a:off x="5724128" y="3940087"/>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Clinic management</a:t>
            </a:r>
          </a:p>
        </p:txBody>
      </p:sp>
      <p:sp>
        <p:nvSpPr>
          <p:cNvPr id="12" name="Rectangle 11"/>
          <p:cNvSpPr/>
          <p:nvPr/>
        </p:nvSpPr>
        <p:spPr>
          <a:xfrm>
            <a:off x="1262114" y="5157192"/>
            <a:ext cx="86161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IT experts</a:t>
            </a:r>
          </a:p>
        </p:txBody>
      </p:sp>
      <p:sp>
        <p:nvSpPr>
          <p:cNvPr id="13" name="Rectangle 12"/>
          <p:cNvSpPr/>
          <p:nvPr/>
        </p:nvSpPr>
        <p:spPr>
          <a:xfrm>
            <a:off x="5004048" y="606745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Blood laboratory</a:t>
            </a:r>
          </a:p>
        </p:txBody>
      </p:sp>
      <p:sp>
        <p:nvSpPr>
          <p:cNvPr id="14" name="Rectangle 13"/>
          <p:cNvSpPr/>
          <p:nvPr/>
        </p:nvSpPr>
        <p:spPr>
          <a:xfrm>
            <a:off x="7020272" y="6003830"/>
            <a:ext cx="151216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Tumour laboratory</a:t>
            </a:r>
          </a:p>
        </p:txBody>
      </p:sp>
      <p:sp>
        <p:nvSpPr>
          <p:cNvPr id="15" name="Rectangle 14"/>
          <p:cNvSpPr/>
          <p:nvPr/>
        </p:nvSpPr>
        <p:spPr>
          <a:xfrm>
            <a:off x="6300191" y="4293096"/>
            <a:ext cx="206011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Specimen transport team</a:t>
            </a:r>
          </a:p>
        </p:txBody>
      </p:sp>
      <p:sp>
        <p:nvSpPr>
          <p:cNvPr id="16" name="Rectangle 15"/>
          <p:cNvSpPr/>
          <p:nvPr/>
        </p:nvSpPr>
        <p:spPr>
          <a:xfrm>
            <a:off x="6948264" y="1340768"/>
            <a:ext cx="53438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GPs </a:t>
            </a:r>
          </a:p>
        </p:txBody>
      </p:sp>
      <p:sp>
        <p:nvSpPr>
          <p:cNvPr id="17" name="Rectangle 16"/>
          <p:cNvSpPr/>
          <p:nvPr/>
        </p:nvSpPr>
        <p:spPr>
          <a:xfrm>
            <a:off x="4150860" y="1681502"/>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Imaging</a:t>
            </a:r>
          </a:p>
        </p:txBody>
      </p:sp>
      <p:sp>
        <p:nvSpPr>
          <p:cNvPr id="18" name="Rectangle 17"/>
          <p:cNvSpPr/>
          <p:nvPr/>
        </p:nvSpPr>
        <p:spPr>
          <a:xfrm>
            <a:off x="4150860" y="139347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Pathology</a:t>
            </a:r>
          </a:p>
        </p:txBody>
      </p:sp>
      <p:sp>
        <p:nvSpPr>
          <p:cNvPr id="19" name="Rectangle 18"/>
          <p:cNvSpPr/>
          <p:nvPr/>
        </p:nvSpPr>
        <p:spPr>
          <a:xfrm>
            <a:off x="3629333" y="633618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Managers</a:t>
            </a:r>
          </a:p>
        </p:txBody>
      </p:sp>
      <p:sp>
        <p:nvSpPr>
          <p:cNvPr id="20" name="Rectangle 19"/>
          <p:cNvSpPr/>
          <p:nvPr/>
        </p:nvSpPr>
        <p:spPr>
          <a:xfrm>
            <a:off x="1152860" y="4156111"/>
            <a:ext cx="154693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MDT co-ordinators</a:t>
            </a:r>
          </a:p>
        </p:txBody>
      </p:sp>
      <p:sp>
        <p:nvSpPr>
          <p:cNvPr id="21" name="Rectangle 20"/>
          <p:cNvSpPr/>
          <p:nvPr/>
        </p:nvSpPr>
        <p:spPr>
          <a:xfrm>
            <a:off x="2121600" y="2799934"/>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Specialists</a:t>
            </a:r>
          </a:p>
        </p:txBody>
      </p:sp>
      <p:sp>
        <p:nvSpPr>
          <p:cNvPr id="22" name="Rectangle 21"/>
          <p:cNvSpPr/>
          <p:nvPr/>
        </p:nvSpPr>
        <p:spPr>
          <a:xfrm>
            <a:off x="2339752" y="3015958"/>
            <a:ext cx="1514296" cy="23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Breast Care Nurses</a:t>
            </a:r>
          </a:p>
        </p:txBody>
      </p:sp>
      <p:sp>
        <p:nvSpPr>
          <p:cNvPr id="24" name="Rectangle 23"/>
          <p:cNvSpPr/>
          <p:nvPr/>
        </p:nvSpPr>
        <p:spPr>
          <a:xfrm>
            <a:off x="5230980"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Reception</a:t>
            </a:r>
          </a:p>
        </p:txBody>
      </p:sp>
      <p:sp>
        <p:nvSpPr>
          <p:cNvPr id="25" name="Rectangle 24"/>
          <p:cNvSpPr/>
          <p:nvPr/>
        </p:nvSpPr>
        <p:spPr>
          <a:xfrm>
            <a:off x="6452591" y="6444192"/>
            <a:ext cx="106921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Processing</a:t>
            </a:r>
          </a:p>
        </p:txBody>
      </p:sp>
      <p:sp>
        <p:nvSpPr>
          <p:cNvPr id="26" name="Rectangle 25"/>
          <p:cNvSpPr/>
          <p:nvPr/>
        </p:nvSpPr>
        <p:spPr>
          <a:xfrm>
            <a:off x="7482648" y="216886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Surgeons</a:t>
            </a:r>
          </a:p>
        </p:txBody>
      </p:sp>
      <p:sp>
        <p:nvSpPr>
          <p:cNvPr id="28" name="Rectangle 27"/>
          <p:cNvSpPr/>
          <p:nvPr/>
        </p:nvSpPr>
        <p:spPr>
          <a:xfrm>
            <a:off x="1152861" y="1178920"/>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Patient</a:t>
            </a:r>
          </a:p>
        </p:txBody>
      </p:sp>
      <p:sp>
        <p:nvSpPr>
          <p:cNvPr id="6" name="Slide Number Placeholder 5"/>
          <p:cNvSpPr>
            <a:spLocks noGrp="1"/>
          </p:cNvSpPr>
          <p:nvPr>
            <p:ph type="sldNum" sz="quarter" idx="12"/>
          </p:nvPr>
        </p:nvSpPr>
        <p:spPr/>
        <p:txBody>
          <a:bodyPr/>
          <a:lstStyle/>
          <a:p>
            <a:fld id="{3AC6BFF4-9173-45A6-8C43-4CD98F012073}" type="slidenum">
              <a:rPr lang="en-GB" smtClean="0"/>
              <a:pPr/>
              <a:t>26</a:t>
            </a:fld>
            <a:endParaRPr lang="en-GB"/>
          </a:p>
        </p:txBody>
      </p:sp>
      <p:sp>
        <p:nvSpPr>
          <p:cNvPr id="27" name="Title 1"/>
          <p:cNvSpPr txBox="1">
            <a:spLocks/>
          </p:cNvSpPr>
          <p:nvPr/>
        </p:nvSpPr>
        <p:spPr>
          <a:xfrm>
            <a:off x="609600" y="34972"/>
            <a:ext cx="8229600" cy="8614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How do you develop a pathway?</a:t>
            </a:r>
          </a:p>
        </p:txBody>
      </p:sp>
      <p:sp>
        <p:nvSpPr>
          <p:cNvPr id="5" name="Rectangle 4">
            <a:extLst>
              <a:ext uri="{FF2B5EF4-FFF2-40B4-BE49-F238E27FC236}">
                <a16:creationId xmlns="" xmlns:a16="http://schemas.microsoft.com/office/drawing/2014/main" id="{F4BE8BCE-F4FE-4849-B9ED-B01280D43A3B}"/>
              </a:ext>
            </a:extLst>
          </p:cNvPr>
          <p:cNvSpPr/>
          <p:nvPr/>
        </p:nvSpPr>
        <p:spPr>
          <a:xfrm>
            <a:off x="6948264" y="980728"/>
            <a:ext cx="2060115" cy="1296144"/>
          </a:xfrm>
          <a:prstGeom prst="rect">
            <a:avLst/>
          </a:prstGeom>
          <a:noFill/>
          <a:ln w="952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764692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Developing the return of results pathway</a:t>
            </a:r>
            <a:endParaRPr lang="en-GB" b="1"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27</a:t>
            </a:fld>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6" y="2324298"/>
            <a:ext cx="9126066" cy="448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1458719"/>
            <a:ext cx="8064896" cy="646331"/>
          </a:xfrm>
          <a:prstGeom prst="rect">
            <a:avLst/>
          </a:prstGeom>
          <a:noFill/>
        </p:spPr>
        <p:txBody>
          <a:bodyPr wrap="square" rtlCol="0">
            <a:spAutoFit/>
          </a:bodyPr>
          <a:lstStyle/>
          <a:p>
            <a:r>
              <a:rPr lang="en-GB" dirty="0" smtClean="0"/>
              <a:t>WE GMC Cancer Clinical Oversight Group is starting to work through practical steps:</a:t>
            </a:r>
          </a:p>
          <a:p>
            <a:r>
              <a:rPr lang="en-GB" dirty="0" smtClean="0"/>
              <a:t>- Welcome comments/feedback/advice from anyone interested.</a:t>
            </a:r>
            <a:endParaRPr lang="en-GB" dirty="0"/>
          </a:p>
        </p:txBody>
      </p:sp>
      <p:sp>
        <p:nvSpPr>
          <p:cNvPr id="7" name="Rectangle 6"/>
          <p:cNvSpPr/>
          <p:nvPr/>
        </p:nvSpPr>
        <p:spPr>
          <a:xfrm rot="19289786">
            <a:off x="1913747" y="2967335"/>
            <a:ext cx="5316519" cy="1754326"/>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Draft for internal </a:t>
            </a:r>
          </a:p>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discussion only</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TextBox 2"/>
          <p:cNvSpPr txBox="1"/>
          <p:nvPr/>
        </p:nvSpPr>
        <p:spPr>
          <a:xfrm>
            <a:off x="1835696" y="6095037"/>
            <a:ext cx="6120680" cy="646331"/>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t>First meeting 16</a:t>
            </a:r>
            <a:r>
              <a:rPr lang="en-GB" b="1" baseline="30000" dirty="0" smtClean="0"/>
              <a:t>th</a:t>
            </a:r>
            <a:r>
              <a:rPr lang="en-GB" b="1" dirty="0" smtClean="0"/>
              <a:t> February 2018 to discuss first result</a:t>
            </a:r>
          </a:p>
          <a:p>
            <a:pPr marL="285750" indent="-285750">
              <a:buFont typeface="Arial" panose="020B0604020202020204" pitchFamily="34" charset="0"/>
              <a:buChar char="•"/>
            </a:pPr>
            <a:r>
              <a:rPr lang="en-GB" b="1" dirty="0" smtClean="0"/>
              <a:t>Future meetings 3</a:t>
            </a:r>
            <a:r>
              <a:rPr lang="en-GB" b="1" baseline="30000" dirty="0" smtClean="0"/>
              <a:t>rd</a:t>
            </a:r>
            <a:r>
              <a:rPr lang="en-GB" b="1" dirty="0" smtClean="0"/>
              <a:t> Friday of every month </a:t>
            </a:r>
            <a:endParaRPr lang="en-GB" b="1" dirty="0"/>
          </a:p>
        </p:txBody>
      </p:sp>
    </p:spTree>
    <p:extLst>
      <p:ext uri="{BB962C8B-B14F-4D97-AF65-F5344CB8AC3E}">
        <p14:creationId xmlns:p14="http://schemas.microsoft.com/office/powerpoint/2010/main" val="9754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fontScale="90000"/>
          </a:bodyPr>
          <a:lstStyle/>
          <a:p>
            <a:r>
              <a:rPr lang="en-GB" spc="-5" dirty="0">
                <a:solidFill>
                  <a:schemeClr val="tx1"/>
                </a:solidFill>
                <a:latin typeface="Arial" panose="020B0604020202020204" pitchFamily="34" charset="0"/>
                <a:cs typeface="Arial" panose="020B0604020202020204" pitchFamily="34" charset="0"/>
              </a:rPr>
              <a:t>Providing actionable information </a:t>
            </a:r>
            <a:br>
              <a:rPr lang="en-GB" spc="-5" dirty="0">
                <a:solidFill>
                  <a:schemeClr val="tx1"/>
                </a:solidFill>
                <a:latin typeface="Arial" panose="020B0604020202020204" pitchFamily="34" charset="0"/>
                <a:cs typeface="Arial" panose="020B0604020202020204" pitchFamily="34" charset="0"/>
              </a:rPr>
            </a:br>
            <a:r>
              <a:rPr lang="en-GB" spc="-5" dirty="0">
                <a:solidFill>
                  <a:schemeClr val="tx1"/>
                </a:solidFill>
                <a:latin typeface="Arial" panose="020B0604020202020204" pitchFamily="34" charset="0"/>
                <a:cs typeface="Arial" panose="020B0604020202020204" pitchFamily="34" charset="0"/>
              </a:rPr>
              <a:t>for cancer patients</a:t>
            </a:r>
            <a:endParaRPr lang="en-GB" dirty="0">
              <a:solidFill>
                <a:schemeClr val="tx1"/>
              </a:solidFill>
              <a:latin typeface="Arial" panose="020B0604020202020204" pitchFamily="34" charset="0"/>
              <a:cs typeface="Arial" panose="020B0604020202020204" pitchFamily="34" charset="0"/>
            </a:endParaRPr>
          </a:p>
        </p:txBody>
      </p:sp>
      <p:grpSp>
        <p:nvGrpSpPr>
          <p:cNvPr id="30" name="Group 29"/>
          <p:cNvGrpSpPr/>
          <p:nvPr/>
        </p:nvGrpSpPr>
        <p:grpSpPr>
          <a:xfrm>
            <a:off x="347268" y="4541971"/>
            <a:ext cx="2489126" cy="1812736"/>
            <a:chOff x="489256" y="4286219"/>
            <a:chExt cx="2489126" cy="1812736"/>
          </a:xfrm>
        </p:grpSpPr>
        <p:sp>
          <p:nvSpPr>
            <p:cNvPr id="2" name="object 2"/>
            <p:cNvSpPr/>
            <p:nvPr/>
          </p:nvSpPr>
          <p:spPr>
            <a:xfrm>
              <a:off x="507328" y="4304209"/>
              <a:ext cx="2452982" cy="177675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 name="object 3"/>
            <p:cNvSpPr/>
            <p:nvPr/>
          </p:nvSpPr>
          <p:spPr>
            <a:xfrm>
              <a:off x="489256" y="4286219"/>
              <a:ext cx="2489126" cy="1812736"/>
            </a:xfrm>
            <a:custGeom>
              <a:avLst/>
              <a:gdLst/>
              <a:ahLst/>
              <a:cxnLst/>
              <a:rect l="l" t="t" r="r" b="b"/>
              <a:pathLst>
                <a:path w="2623820" h="1919604">
                  <a:moveTo>
                    <a:pt x="0" y="1919605"/>
                  </a:moveTo>
                  <a:lnTo>
                    <a:pt x="2623820" y="1919605"/>
                  </a:lnTo>
                  <a:lnTo>
                    <a:pt x="2623820" y="0"/>
                  </a:lnTo>
                  <a:lnTo>
                    <a:pt x="0" y="0"/>
                  </a:lnTo>
                  <a:lnTo>
                    <a:pt x="0" y="1919605"/>
                  </a:lnTo>
                  <a:close/>
                </a:path>
              </a:pathLst>
            </a:custGeom>
            <a:ln w="38100">
              <a:solidFill>
                <a:srgbClr val="1F487C"/>
              </a:solidFill>
            </a:ln>
          </p:spPr>
          <p:txBody>
            <a:bodyPr wrap="square" lIns="0" tIns="0" rIns="0" bIns="0" rtlCol="0"/>
            <a:lstStyle/>
            <a:p>
              <a:endParaRPr/>
            </a:p>
          </p:txBody>
        </p:sp>
      </p:grpSp>
      <p:sp>
        <p:nvSpPr>
          <p:cNvPr id="4" name="object 4"/>
          <p:cNvSpPr txBox="1"/>
          <p:nvPr/>
        </p:nvSpPr>
        <p:spPr>
          <a:xfrm>
            <a:off x="528743" y="3283515"/>
            <a:ext cx="1139745"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Diagnosis</a:t>
            </a:r>
            <a:endParaRPr sz="2000" b="1" dirty="0">
              <a:latin typeface="Arial Narrow" panose="020B0606020202030204" pitchFamily="34" charset="0"/>
              <a:cs typeface="Calibri"/>
            </a:endParaRPr>
          </a:p>
        </p:txBody>
      </p:sp>
      <p:sp>
        <p:nvSpPr>
          <p:cNvPr id="5" name="object 5"/>
          <p:cNvSpPr txBox="1"/>
          <p:nvPr/>
        </p:nvSpPr>
        <p:spPr>
          <a:xfrm>
            <a:off x="3908057" y="3134947"/>
            <a:ext cx="1155408" cy="307777"/>
          </a:xfrm>
          <a:prstGeom prst="rect">
            <a:avLst/>
          </a:prstGeom>
        </p:spPr>
        <p:txBody>
          <a:bodyPr vert="horz" wrap="square" lIns="0" tIns="0" rIns="0" bIns="0" rtlCol="0">
            <a:spAutoFit/>
          </a:bodyPr>
          <a:lstStyle/>
          <a:p>
            <a:pPr marL="12700">
              <a:lnSpc>
                <a:spcPct val="100000"/>
              </a:lnSpc>
            </a:pPr>
            <a:r>
              <a:rPr sz="2000" b="1" spc="-15" dirty="0">
                <a:latin typeface="Arial Narrow" panose="020B0606020202030204" pitchFamily="34" charset="0"/>
                <a:cs typeface="Calibri"/>
              </a:rPr>
              <a:t>P</a:t>
            </a:r>
            <a:r>
              <a:rPr sz="2000" b="1" spc="-50" dirty="0">
                <a:latin typeface="Arial Narrow" panose="020B0606020202030204" pitchFamily="34" charset="0"/>
                <a:cs typeface="Calibri"/>
              </a:rPr>
              <a:t>r</a:t>
            </a:r>
            <a:r>
              <a:rPr sz="2000" b="1" spc="-5" dirty="0">
                <a:latin typeface="Arial Narrow" panose="020B0606020202030204" pitchFamily="34" charset="0"/>
                <a:cs typeface="Calibri"/>
              </a:rPr>
              <a:t>ognosis</a:t>
            </a:r>
            <a:endParaRPr sz="2000" b="1" dirty="0">
              <a:latin typeface="Arial Narrow" panose="020B0606020202030204" pitchFamily="34" charset="0"/>
              <a:cs typeface="Calibri"/>
            </a:endParaRPr>
          </a:p>
        </p:txBody>
      </p:sp>
      <p:grpSp>
        <p:nvGrpSpPr>
          <p:cNvPr id="32" name="Group 31"/>
          <p:cNvGrpSpPr/>
          <p:nvPr/>
        </p:nvGrpSpPr>
        <p:grpSpPr>
          <a:xfrm>
            <a:off x="2961474" y="4427438"/>
            <a:ext cx="404814" cy="347796"/>
            <a:chOff x="3290439" y="4371118"/>
            <a:chExt cx="404814" cy="347796"/>
          </a:xfrm>
        </p:grpSpPr>
        <p:sp>
          <p:nvSpPr>
            <p:cNvPr id="6" name="object 6"/>
            <p:cNvSpPr/>
            <p:nvPr/>
          </p:nvSpPr>
          <p:spPr>
            <a:xfrm>
              <a:off x="3290439" y="4371118"/>
              <a:ext cx="404814" cy="347796"/>
            </a:xfrm>
            <a:custGeom>
              <a:avLst/>
              <a:gdLst/>
              <a:ahLst/>
              <a:cxnLst/>
              <a:rect l="l" t="t" r="r" b="b"/>
              <a:pathLst>
                <a:path w="426720" h="368300">
                  <a:moveTo>
                    <a:pt x="56387" y="68706"/>
                  </a:moveTo>
                  <a:lnTo>
                    <a:pt x="0" y="311531"/>
                  </a:lnTo>
                  <a:lnTo>
                    <a:pt x="242697" y="367919"/>
                  </a:lnTo>
                  <a:lnTo>
                    <a:pt x="196214" y="293116"/>
                  </a:lnTo>
                  <a:lnTo>
                    <a:pt x="426593" y="149606"/>
                  </a:lnTo>
                  <a:lnTo>
                    <a:pt x="422794" y="143510"/>
                  </a:lnTo>
                  <a:lnTo>
                    <a:pt x="102997" y="143510"/>
                  </a:lnTo>
                  <a:lnTo>
                    <a:pt x="56387" y="68706"/>
                  </a:lnTo>
                  <a:close/>
                </a:path>
                <a:path w="426720" h="368300">
                  <a:moveTo>
                    <a:pt x="333375" y="0"/>
                  </a:moveTo>
                  <a:lnTo>
                    <a:pt x="102997" y="143510"/>
                  </a:lnTo>
                  <a:lnTo>
                    <a:pt x="422794" y="143510"/>
                  </a:lnTo>
                  <a:lnTo>
                    <a:pt x="333375" y="0"/>
                  </a:lnTo>
                  <a:close/>
                </a:path>
              </a:pathLst>
            </a:custGeom>
            <a:solidFill>
              <a:srgbClr val="4F81BC"/>
            </a:solidFill>
          </p:spPr>
          <p:txBody>
            <a:bodyPr wrap="square" lIns="0" tIns="0" rIns="0" bIns="0" rtlCol="0"/>
            <a:lstStyle/>
            <a:p>
              <a:endParaRPr/>
            </a:p>
          </p:txBody>
        </p:sp>
        <p:sp>
          <p:nvSpPr>
            <p:cNvPr id="7" name="object 7"/>
            <p:cNvSpPr/>
            <p:nvPr/>
          </p:nvSpPr>
          <p:spPr>
            <a:xfrm>
              <a:off x="3290439" y="4371118"/>
              <a:ext cx="404814" cy="347796"/>
            </a:xfrm>
            <a:custGeom>
              <a:avLst/>
              <a:gdLst/>
              <a:ahLst/>
              <a:cxnLst/>
              <a:rect l="l" t="t" r="r" b="b"/>
              <a:pathLst>
                <a:path w="426720" h="368300">
                  <a:moveTo>
                    <a:pt x="426593" y="149606"/>
                  </a:moveTo>
                  <a:lnTo>
                    <a:pt x="196214" y="293116"/>
                  </a:lnTo>
                  <a:lnTo>
                    <a:pt x="242697" y="367919"/>
                  </a:lnTo>
                  <a:lnTo>
                    <a:pt x="0" y="311531"/>
                  </a:lnTo>
                  <a:lnTo>
                    <a:pt x="56387" y="68706"/>
                  </a:lnTo>
                  <a:lnTo>
                    <a:pt x="102997" y="143510"/>
                  </a:lnTo>
                  <a:lnTo>
                    <a:pt x="333375" y="0"/>
                  </a:lnTo>
                  <a:lnTo>
                    <a:pt x="426593" y="149606"/>
                  </a:lnTo>
                  <a:close/>
                </a:path>
              </a:pathLst>
            </a:custGeom>
            <a:ln w="25400">
              <a:solidFill>
                <a:srgbClr val="385D89"/>
              </a:solidFill>
            </a:ln>
          </p:spPr>
          <p:txBody>
            <a:bodyPr wrap="square" lIns="0" tIns="0" rIns="0" bIns="0" rtlCol="0"/>
            <a:lstStyle/>
            <a:p>
              <a:endParaRPr/>
            </a:p>
          </p:txBody>
        </p:sp>
      </p:grpSp>
      <p:grpSp>
        <p:nvGrpSpPr>
          <p:cNvPr id="33" name="Group 32"/>
          <p:cNvGrpSpPr/>
          <p:nvPr/>
        </p:nvGrpSpPr>
        <p:grpSpPr>
          <a:xfrm>
            <a:off x="5869578" y="4454326"/>
            <a:ext cx="439151" cy="357390"/>
            <a:chOff x="5736794" y="4250949"/>
            <a:chExt cx="439151" cy="357390"/>
          </a:xfrm>
        </p:grpSpPr>
        <p:sp>
          <p:nvSpPr>
            <p:cNvPr id="8" name="object 8"/>
            <p:cNvSpPr/>
            <p:nvPr/>
          </p:nvSpPr>
          <p:spPr>
            <a:xfrm>
              <a:off x="5736794" y="4250949"/>
              <a:ext cx="439151" cy="357390"/>
            </a:xfrm>
            <a:custGeom>
              <a:avLst/>
              <a:gdLst/>
              <a:ahLst/>
              <a:cxnLst/>
              <a:rect l="l" t="t" r="r" b="b"/>
              <a:pathLst>
                <a:path w="462914" h="378460">
                  <a:moveTo>
                    <a:pt x="85089" y="0"/>
                  </a:moveTo>
                  <a:lnTo>
                    <a:pt x="0" y="154305"/>
                  </a:lnTo>
                  <a:lnTo>
                    <a:pt x="265684" y="300863"/>
                  </a:lnTo>
                  <a:lnTo>
                    <a:pt x="223138" y="377952"/>
                  </a:lnTo>
                  <a:lnTo>
                    <a:pt x="462534" y="308737"/>
                  </a:lnTo>
                  <a:lnTo>
                    <a:pt x="415607" y="146431"/>
                  </a:lnTo>
                  <a:lnTo>
                    <a:pt x="350774" y="146431"/>
                  </a:lnTo>
                  <a:lnTo>
                    <a:pt x="85089" y="0"/>
                  </a:lnTo>
                  <a:close/>
                </a:path>
                <a:path w="462914" h="378460">
                  <a:moveTo>
                    <a:pt x="393318" y="69342"/>
                  </a:moveTo>
                  <a:lnTo>
                    <a:pt x="350774" y="146431"/>
                  </a:lnTo>
                  <a:lnTo>
                    <a:pt x="415607" y="146431"/>
                  </a:lnTo>
                  <a:lnTo>
                    <a:pt x="393318" y="69342"/>
                  </a:lnTo>
                  <a:close/>
                </a:path>
              </a:pathLst>
            </a:custGeom>
            <a:solidFill>
              <a:srgbClr val="4F81BC"/>
            </a:solidFill>
          </p:spPr>
          <p:txBody>
            <a:bodyPr wrap="square" lIns="0" tIns="0" rIns="0" bIns="0" rtlCol="0"/>
            <a:lstStyle/>
            <a:p>
              <a:endParaRPr/>
            </a:p>
          </p:txBody>
        </p:sp>
        <p:sp>
          <p:nvSpPr>
            <p:cNvPr id="9" name="object 9"/>
            <p:cNvSpPr/>
            <p:nvPr/>
          </p:nvSpPr>
          <p:spPr>
            <a:xfrm>
              <a:off x="5736794" y="4250949"/>
              <a:ext cx="439151" cy="357390"/>
            </a:xfrm>
            <a:custGeom>
              <a:avLst/>
              <a:gdLst/>
              <a:ahLst/>
              <a:cxnLst/>
              <a:rect l="l" t="t" r="r" b="b"/>
              <a:pathLst>
                <a:path w="462914" h="378460">
                  <a:moveTo>
                    <a:pt x="85089" y="0"/>
                  </a:moveTo>
                  <a:lnTo>
                    <a:pt x="350774" y="146431"/>
                  </a:lnTo>
                  <a:lnTo>
                    <a:pt x="393318" y="69342"/>
                  </a:lnTo>
                  <a:lnTo>
                    <a:pt x="462534" y="308737"/>
                  </a:lnTo>
                  <a:lnTo>
                    <a:pt x="223138" y="377952"/>
                  </a:lnTo>
                  <a:lnTo>
                    <a:pt x="265684" y="300863"/>
                  </a:lnTo>
                  <a:lnTo>
                    <a:pt x="0" y="154305"/>
                  </a:lnTo>
                  <a:lnTo>
                    <a:pt x="85089" y="0"/>
                  </a:lnTo>
                  <a:close/>
                </a:path>
              </a:pathLst>
            </a:custGeom>
            <a:ln w="25400">
              <a:solidFill>
                <a:srgbClr val="385D89"/>
              </a:solidFill>
            </a:ln>
          </p:spPr>
          <p:txBody>
            <a:bodyPr wrap="square" lIns="0" tIns="0" rIns="0" bIns="0" rtlCol="0"/>
            <a:lstStyle/>
            <a:p>
              <a:endParaRPr/>
            </a:p>
          </p:txBody>
        </p:sp>
      </p:grpSp>
      <p:sp>
        <p:nvSpPr>
          <p:cNvPr id="10" name="object 10"/>
          <p:cNvSpPr txBox="1"/>
          <p:nvPr/>
        </p:nvSpPr>
        <p:spPr>
          <a:xfrm>
            <a:off x="2636470" y="3880299"/>
            <a:ext cx="3977662" cy="369332"/>
          </a:xfrm>
          <a:prstGeom prst="rect">
            <a:avLst/>
          </a:prstGeom>
          <a:solidFill>
            <a:srgbClr val="375F92"/>
          </a:solidFill>
          <a:ln w="25400">
            <a:solidFill>
              <a:srgbClr val="4F81BC"/>
            </a:solidFill>
          </a:ln>
        </p:spPr>
        <p:txBody>
          <a:bodyPr vert="horz" wrap="square" lIns="0" tIns="0" rIns="0" bIns="0" rtlCol="0">
            <a:spAutoFit/>
          </a:bodyPr>
          <a:lstStyle/>
          <a:p>
            <a:pPr marL="506095">
              <a:lnSpc>
                <a:spcPct val="100000"/>
              </a:lnSpc>
            </a:pPr>
            <a:r>
              <a:rPr sz="2400" spc="-5" dirty="0">
                <a:solidFill>
                  <a:srgbClr val="FFFFFF"/>
                </a:solidFill>
                <a:latin typeface="Calibri"/>
                <a:cs typeface="Calibri"/>
              </a:rPr>
              <a:t>Can</a:t>
            </a:r>
            <a:r>
              <a:rPr sz="2400" spc="5" dirty="0">
                <a:solidFill>
                  <a:srgbClr val="FFFFFF"/>
                </a:solidFill>
                <a:latin typeface="Calibri"/>
                <a:cs typeface="Calibri"/>
              </a:rPr>
              <a:t>c</a:t>
            </a:r>
            <a:r>
              <a:rPr sz="2400" dirty="0">
                <a:solidFill>
                  <a:srgbClr val="FFFFFF"/>
                </a:solidFill>
                <a:latin typeface="Calibri"/>
                <a:cs typeface="Calibri"/>
              </a:rPr>
              <a:t>er</a:t>
            </a:r>
            <a:r>
              <a:rPr sz="2400" spc="-25" dirty="0">
                <a:solidFill>
                  <a:srgbClr val="FFFFFF"/>
                </a:solidFill>
                <a:latin typeface="Calibri"/>
                <a:cs typeface="Calibri"/>
              </a:rPr>
              <a:t> </a:t>
            </a:r>
            <a:r>
              <a:rPr sz="2400" dirty="0">
                <a:solidFill>
                  <a:srgbClr val="FFFFFF"/>
                </a:solidFill>
                <a:latin typeface="Calibri"/>
                <a:cs typeface="Calibri"/>
              </a:rPr>
              <a:t>M</a:t>
            </a:r>
            <a:r>
              <a:rPr sz="2400" spc="-10" dirty="0">
                <a:solidFill>
                  <a:srgbClr val="FFFFFF"/>
                </a:solidFill>
                <a:latin typeface="Calibri"/>
                <a:cs typeface="Calibri"/>
              </a:rPr>
              <a:t>o</a:t>
            </a:r>
            <a:r>
              <a:rPr sz="2400" dirty="0">
                <a:solidFill>
                  <a:srgbClr val="FFFFFF"/>
                </a:solidFill>
                <a:latin typeface="Calibri"/>
                <a:cs typeface="Calibri"/>
              </a:rPr>
              <a:t>lecular</a:t>
            </a:r>
            <a:r>
              <a:rPr lang="en-GB" sz="2400" dirty="0">
                <a:solidFill>
                  <a:srgbClr val="FFFFFF"/>
                </a:solidFill>
                <a:latin typeface="Calibri"/>
                <a:cs typeface="Calibri"/>
              </a:rPr>
              <a:t> Markers</a:t>
            </a:r>
            <a:endParaRPr sz="2400" dirty="0">
              <a:latin typeface="Calibri"/>
              <a:cs typeface="Calibri"/>
            </a:endParaRPr>
          </a:p>
        </p:txBody>
      </p:sp>
      <p:grpSp>
        <p:nvGrpSpPr>
          <p:cNvPr id="34" name="Group 33"/>
          <p:cNvGrpSpPr/>
          <p:nvPr/>
        </p:nvGrpSpPr>
        <p:grpSpPr>
          <a:xfrm>
            <a:off x="5776547" y="3378534"/>
            <a:ext cx="416259" cy="371182"/>
            <a:chOff x="5727035" y="3180026"/>
            <a:chExt cx="416259" cy="371182"/>
          </a:xfrm>
        </p:grpSpPr>
        <p:sp>
          <p:nvSpPr>
            <p:cNvPr id="11" name="object 11"/>
            <p:cNvSpPr/>
            <p:nvPr/>
          </p:nvSpPr>
          <p:spPr>
            <a:xfrm>
              <a:off x="5727035" y="3180026"/>
              <a:ext cx="416259" cy="371182"/>
            </a:xfrm>
            <a:custGeom>
              <a:avLst/>
              <a:gdLst/>
              <a:ahLst/>
              <a:cxnLst/>
              <a:rect l="l" t="t" r="r" b="b"/>
              <a:pathLst>
                <a:path w="438785" h="393064">
                  <a:moveTo>
                    <a:pt x="192150" y="0"/>
                  </a:moveTo>
                  <a:lnTo>
                    <a:pt x="244347" y="70993"/>
                  </a:lnTo>
                  <a:lnTo>
                    <a:pt x="0" y="250825"/>
                  </a:lnTo>
                  <a:lnTo>
                    <a:pt x="104520" y="392811"/>
                  </a:lnTo>
                  <a:lnTo>
                    <a:pt x="348868" y="212978"/>
                  </a:lnTo>
                  <a:lnTo>
                    <a:pt x="411861" y="212978"/>
                  </a:lnTo>
                  <a:lnTo>
                    <a:pt x="438530" y="37592"/>
                  </a:lnTo>
                  <a:lnTo>
                    <a:pt x="192150" y="0"/>
                  </a:lnTo>
                  <a:close/>
                </a:path>
                <a:path w="438785" h="393064">
                  <a:moveTo>
                    <a:pt x="411861" y="212978"/>
                  </a:moveTo>
                  <a:lnTo>
                    <a:pt x="348868" y="212978"/>
                  </a:lnTo>
                  <a:lnTo>
                    <a:pt x="401065" y="283972"/>
                  </a:lnTo>
                  <a:lnTo>
                    <a:pt x="411861" y="212978"/>
                  </a:lnTo>
                  <a:close/>
                </a:path>
              </a:pathLst>
            </a:custGeom>
            <a:solidFill>
              <a:srgbClr val="4F81BC"/>
            </a:solidFill>
          </p:spPr>
          <p:txBody>
            <a:bodyPr wrap="square" lIns="0" tIns="0" rIns="0" bIns="0" rtlCol="0"/>
            <a:lstStyle/>
            <a:p>
              <a:endParaRPr/>
            </a:p>
          </p:txBody>
        </p:sp>
        <p:sp>
          <p:nvSpPr>
            <p:cNvPr id="12" name="object 12"/>
            <p:cNvSpPr/>
            <p:nvPr/>
          </p:nvSpPr>
          <p:spPr>
            <a:xfrm>
              <a:off x="5727035" y="3180026"/>
              <a:ext cx="416259" cy="371182"/>
            </a:xfrm>
            <a:custGeom>
              <a:avLst/>
              <a:gdLst/>
              <a:ahLst/>
              <a:cxnLst/>
              <a:rect l="l" t="t" r="r" b="b"/>
              <a:pathLst>
                <a:path w="438785" h="393064">
                  <a:moveTo>
                    <a:pt x="0" y="250825"/>
                  </a:moveTo>
                  <a:lnTo>
                    <a:pt x="244347" y="70993"/>
                  </a:lnTo>
                  <a:lnTo>
                    <a:pt x="192150" y="0"/>
                  </a:lnTo>
                  <a:lnTo>
                    <a:pt x="438530" y="37592"/>
                  </a:lnTo>
                  <a:lnTo>
                    <a:pt x="401065" y="283972"/>
                  </a:lnTo>
                  <a:lnTo>
                    <a:pt x="348868" y="212978"/>
                  </a:lnTo>
                  <a:lnTo>
                    <a:pt x="104520" y="392811"/>
                  </a:lnTo>
                  <a:lnTo>
                    <a:pt x="0" y="250825"/>
                  </a:lnTo>
                </a:path>
              </a:pathLst>
            </a:custGeom>
            <a:ln w="25400">
              <a:solidFill>
                <a:srgbClr val="385D89"/>
              </a:solidFill>
            </a:ln>
          </p:spPr>
          <p:txBody>
            <a:bodyPr wrap="square" lIns="0" tIns="0" rIns="0" bIns="0" rtlCol="0"/>
            <a:lstStyle/>
            <a:p>
              <a:endParaRPr/>
            </a:p>
          </p:txBody>
        </p:sp>
      </p:grpSp>
      <p:grpSp>
        <p:nvGrpSpPr>
          <p:cNvPr id="39" name="Group 38"/>
          <p:cNvGrpSpPr/>
          <p:nvPr/>
        </p:nvGrpSpPr>
        <p:grpSpPr>
          <a:xfrm>
            <a:off x="330480" y="1848316"/>
            <a:ext cx="1883110" cy="1414570"/>
            <a:chOff x="347268" y="1523918"/>
            <a:chExt cx="1883110" cy="1414570"/>
          </a:xfrm>
        </p:grpSpPr>
        <p:sp>
          <p:nvSpPr>
            <p:cNvPr id="13" name="object 13"/>
            <p:cNvSpPr/>
            <p:nvPr/>
          </p:nvSpPr>
          <p:spPr>
            <a:xfrm>
              <a:off x="365340" y="1541907"/>
              <a:ext cx="1846603" cy="1378590"/>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4" name="object 14"/>
            <p:cNvSpPr/>
            <p:nvPr/>
          </p:nvSpPr>
          <p:spPr>
            <a:xfrm>
              <a:off x="347268" y="1523918"/>
              <a:ext cx="1883110" cy="1414570"/>
            </a:xfrm>
            <a:custGeom>
              <a:avLst/>
              <a:gdLst/>
              <a:ahLst/>
              <a:cxnLst/>
              <a:rect l="l" t="t" r="r" b="b"/>
              <a:pathLst>
                <a:path w="1985010" h="1497964">
                  <a:moveTo>
                    <a:pt x="0" y="1497964"/>
                  </a:moveTo>
                  <a:lnTo>
                    <a:pt x="1984628" y="1497964"/>
                  </a:lnTo>
                  <a:lnTo>
                    <a:pt x="1984628" y="0"/>
                  </a:lnTo>
                  <a:lnTo>
                    <a:pt x="0" y="0"/>
                  </a:lnTo>
                  <a:lnTo>
                    <a:pt x="0" y="1497964"/>
                  </a:lnTo>
                  <a:close/>
                </a:path>
              </a:pathLst>
            </a:custGeom>
            <a:ln w="38100">
              <a:solidFill>
                <a:srgbClr val="1F487C"/>
              </a:solidFill>
            </a:ln>
          </p:spPr>
          <p:txBody>
            <a:bodyPr wrap="square" lIns="0" tIns="0" rIns="0" bIns="0" rtlCol="0"/>
            <a:lstStyle/>
            <a:p>
              <a:endParaRPr/>
            </a:p>
          </p:txBody>
        </p:sp>
      </p:grpSp>
      <p:grpSp>
        <p:nvGrpSpPr>
          <p:cNvPr id="38" name="Group 37"/>
          <p:cNvGrpSpPr/>
          <p:nvPr/>
        </p:nvGrpSpPr>
        <p:grpSpPr>
          <a:xfrm>
            <a:off x="3433450" y="1791709"/>
            <a:ext cx="1880700" cy="1285046"/>
            <a:chOff x="3383328" y="1485901"/>
            <a:chExt cx="1880700" cy="1285046"/>
          </a:xfrm>
        </p:grpSpPr>
        <p:sp>
          <p:nvSpPr>
            <p:cNvPr id="15" name="object 15"/>
            <p:cNvSpPr/>
            <p:nvPr/>
          </p:nvSpPr>
          <p:spPr>
            <a:xfrm>
              <a:off x="3401400" y="1503890"/>
              <a:ext cx="1844556" cy="1249067"/>
            </a:xfrm>
            <a:custGeom>
              <a:avLst/>
              <a:gdLst/>
              <a:ahLst/>
              <a:cxnLst/>
              <a:rect l="l" t="t" r="r" b="b"/>
              <a:pathLst>
                <a:path w="1944370" h="1322705">
                  <a:moveTo>
                    <a:pt x="0" y="1322451"/>
                  </a:moveTo>
                  <a:lnTo>
                    <a:pt x="1943989" y="1322451"/>
                  </a:lnTo>
                  <a:lnTo>
                    <a:pt x="1943989" y="0"/>
                  </a:lnTo>
                  <a:lnTo>
                    <a:pt x="0" y="0"/>
                  </a:lnTo>
                  <a:lnTo>
                    <a:pt x="0" y="1322451"/>
                  </a:lnTo>
                  <a:close/>
                </a:path>
              </a:pathLst>
            </a:custGeom>
            <a:solidFill>
              <a:srgbClr val="1F487C"/>
            </a:solidFill>
          </p:spPr>
          <p:txBody>
            <a:bodyPr wrap="square" lIns="0" tIns="0" rIns="0" bIns="0" rtlCol="0"/>
            <a:lstStyle/>
            <a:p>
              <a:endParaRPr/>
            </a:p>
          </p:txBody>
        </p:sp>
        <p:sp>
          <p:nvSpPr>
            <p:cNvPr id="16" name="object 16"/>
            <p:cNvSpPr/>
            <p:nvPr/>
          </p:nvSpPr>
          <p:spPr>
            <a:xfrm>
              <a:off x="3401400" y="1503890"/>
              <a:ext cx="1844195" cy="1248827"/>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7" name="object 17"/>
            <p:cNvSpPr/>
            <p:nvPr/>
          </p:nvSpPr>
          <p:spPr>
            <a:xfrm>
              <a:off x="3383328" y="1485901"/>
              <a:ext cx="1880700" cy="1285046"/>
            </a:xfrm>
            <a:custGeom>
              <a:avLst/>
              <a:gdLst/>
              <a:ahLst/>
              <a:cxnLst/>
              <a:rect l="l" t="t" r="r" b="b"/>
              <a:pathLst>
                <a:path w="1982470" h="1360805">
                  <a:moveTo>
                    <a:pt x="0" y="1360551"/>
                  </a:moveTo>
                  <a:lnTo>
                    <a:pt x="1982089" y="1360551"/>
                  </a:lnTo>
                  <a:lnTo>
                    <a:pt x="1982089" y="0"/>
                  </a:lnTo>
                  <a:lnTo>
                    <a:pt x="0" y="0"/>
                  </a:lnTo>
                  <a:lnTo>
                    <a:pt x="0" y="1360551"/>
                  </a:lnTo>
                  <a:close/>
                </a:path>
              </a:pathLst>
            </a:custGeom>
            <a:ln w="38100">
              <a:solidFill>
                <a:srgbClr val="1F487C"/>
              </a:solidFill>
            </a:ln>
          </p:spPr>
          <p:txBody>
            <a:bodyPr wrap="square" lIns="0" tIns="0" rIns="0" bIns="0" rtlCol="0"/>
            <a:lstStyle/>
            <a:p>
              <a:endParaRPr/>
            </a:p>
          </p:txBody>
        </p:sp>
      </p:grpSp>
      <p:grpSp>
        <p:nvGrpSpPr>
          <p:cNvPr id="36" name="Group 35"/>
          <p:cNvGrpSpPr/>
          <p:nvPr/>
        </p:nvGrpSpPr>
        <p:grpSpPr>
          <a:xfrm>
            <a:off x="1750451" y="3487191"/>
            <a:ext cx="424694" cy="362187"/>
            <a:chOff x="1700939" y="3288683"/>
            <a:chExt cx="424694" cy="362187"/>
          </a:xfrm>
        </p:grpSpPr>
        <p:sp>
          <p:nvSpPr>
            <p:cNvPr id="18" name="object 18"/>
            <p:cNvSpPr/>
            <p:nvPr/>
          </p:nvSpPr>
          <p:spPr>
            <a:xfrm>
              <a:off x="1700939" y="3288683"/>
              <a:ext cx="424694" cy="362187"/>
            </a:xfrm>
            <a:custGeom>
              <a:avLst/>
              <a:gdLst/>
              <a:ahLst/>
              <a:cxnLst/>
              <a:rect l="l" t="t" r="r" b="b"/>
              <a:pathLst>
                <a:path w="447675" h="383539">
                  <a:moveTo>
                    <a:pt x="429283" y="223012"/>
                  </a:moveTo>
                  <a:lnTo>
                    <a:pt x="101345" y="223012"/>
                  </a:lnTo>
                  <a:lnTo>
                    <a:pt x="352806" y="383159"/>
                  </a:lnTo>
                  <a:lnTo>
                    <a:pt x="447420" y="234569"/>
                  </a:lnTo>
                  <a:lnTo>
                    <a:pt x="429283" y="223012"/>
                  </a:lnTo>
                  <a:close/>
                </a:path>
                <a:path w="447675" h="383539">
                  <a:moveTo>
                    <a:pt x="243458" y="0"/>
                  </a:moveTo>
                  <a:lnTo>
                    <a:pt x="0" y="53975"/>
                  </a:lnTo>
                  <a:lnTo>
                    <a:pt x="53975" y="297307"/>
                  </a:lnTo>
                  <a:lnTo>
                    <a:pt x="101345" y="223012"/>
                  </a:lnTo>
                  <a:lnTo>
                    <a:pt x="429283" y="223012"/>
                  </a:lnTo>
                  <a:lnTo>
                    <a:pt x="196087" y="74422"/>
                  </a:lnTo>
                  <a:lnTo>
                    <a:pt x="243458" y="0"/>
                  </a:lnTo>
                  <a:close/>
                </a:path>
              </a:pathLst>
            </a:custGeom>
            <a:solidFill>
              <a:srgbClr val="4F81BC"/>
            </a:solidFill>
          </p:spPr>
          <p:txBody>
            <a:bodyPr wrap="square" lIns="0" tIns="0" rIns="0" bIns="0" rtlCol="0"/>
            <a:lstStyle/>
            <a:p>
              <a:endParaRPr/>
            </a:p>
          </p:txBody>
        </p:sp>
        <p:sp>
          <p:nvSpPr>
            <p:cNvPr id="19" name="object 19"/>
            <p:cNvSpPr/>
            <p:nvPr/>
          </p:nvSpPr>
          <p:spPr>
            <a:xfrm>
              <a:off x="1700939" y="3288683"/>
              <a:ext cx="424694" cy="362187"/>
            </a:xfrm>
            <a:custGeom>
              <a:avLst/>
              <a:gdLst/>
              <a:ahLst/>
              <a:cxnLst/>
              <a:rect l="l" t="t" r="r" b="b"/>
              <a:pathLst>
                <a:path w="447675" h="383539">
                  <a:moveTo>
                    <a:pt x="352806" y="383159"/>
                  </a:moveTo>
                  <a:lnTo>
                    <a:pt x="101345" y="223012"/>
                  </a:lnTo>
                  <a:lnTo>
                    <a:pt x="53975" y="297307"/>
                  </a:lnTo>
                  <a:lnTo>
                    <a:pt x="0" y="53975"/>
                  </a:lnTo>
                  <a:lnTo>
                    <a:pt x="243458" y="0"/>
                  </a:lnTo>
                  <a:lnTo>
                    <a:pt x="196087" y="74422"/>
                  </a:lnTo>
                  <a:lnTo>
                    <a:pt x="447420" y="234569"/>
                  </a:lnTo>
                  <a:lnTo>
                    <a:pt x="352806" y="383159"/>
                  </a:lnTo>
                  <a:close/>
                </a:path>
              </a:pathLst>
            </a:custGeom>
            <a:ln w="25400">
              <a:solidFill>
                <a:srgbClr val="385D89"/>
              </a:solidFill>
            </a:ln>
          </p:spPr>
          <p:txBody>
            <a:bodyPr wrap="square" lIns="0" tIns="0" rIns="0" bIns="0" rtlCol="0"/>
            <a:lstStyle/>
            <a:p>
              <a:endParaRPr/>
            </a:p>
          </p:txBody>
        </p:sp>
      </p:grpSp>
      <p:sp>
        <p:nvSpPr>
          <p:cNvPr id="20" name="object 20"/>
          <p:cNvSpPr txBox="1"/>
          <p:nvPr/>
        </p:nvSpPr>
        <p:spPr>
          <a:xfrm>
            <a:off x="6725534" y="3487516"/>
            <a:ext cx="1981885" cy="615553"/>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Clini</a:t>
            </a:r>
            <a:r>
              <a:rPr sz="2000" b="1" spc="-10" dirty="0">
                <a:latin typeface="Arial Narrow" panose="020B0606020202030204" pitchFamily="34" charset="0"/>
                <a:cs typeface="Calibri"/>
              </a:rPr>
              <a:t>c</a:t>
            </a:r>
            <a:r>
              <a:rPr sz="2000" b="1" dirty="0">
                <a:latin typeface="Arial Narrow" panose="020B0606020202030204" pitchFamily="34" charset="0"/>
                <a:cs typeface="Calibri"/>
              </a:rPr>
              <a:t>al</a:t>
            </a:r>
            <a:r>
              <a:rPr sz="2000" b="1" spc="-25" dirty="0">
                <a:latin typeface="Arial Narrow" panose="020B0606020202030204" pitchFamily="34" charset="0"/>
                <a:cs typeface="Calibri"/>
              </a:rPr>
              <a:t> </a:t>
            </a:r>
            <a:r>
              <a:rPr sz="2000" b="1" spc="-150" dirty="0">
                <a:latin typeface="Arial Narrow" panose="020B0606020202030204" pitchFamily="34" charset="0"/>
                <a:cs typeface="Calibri"/>
              </a:rPr>
              <a:t>T</a:t>
            </a:r>
            <a:r>
              <a:rPr sz="2000" b="1" dirty="0">
                <a:latin typeface="Arial Narrow" panose="020B0606020202030204" pitchFamily="34" charset="0"/>
                <a:cs typeface="Calibri"/>
              </a:rPr>
              <a:t>rials</a:t>
            </a:r>
            <a:r>
              <a:rPr lang="en-GB" sz="2000" b="1" dirty="0">
                <a:latin typeface="Arial Narrow" panose="020B0606020202030204" pitchFamily="34" charset="0"/>
                <a:cs typeface="Calibri"/>
              </a:rPr>
              <a:t/>
            </a:r>
            <a:br>
              <a:rPr lang="en-GB" sz="2000" b="1" dirty="0">
                <a:latin typeface="Arial Narrow" panose="020B0606020202030204" pitchFamily="34" charset="0"/>
                <a:cs typeface="Calibri"/>
              </a:rPr>
            </a:br>
            <a:r>
              <a:rPr lang="en-GB" sz="2000" i="1" dirty="0">
                <a:latin typeface="Arial Narrow" panose="020B0606020202030204" pitchFamily="34" charset="0"/>
                <a:cs typeface="Calibri"/>
              </a:rPr>
              <a:t>opening up eligibility</a:t>
            </a:r>
            <a:endParaRPr sz="2000" b="1" dirty="0">
              <a:latin typeface="Arial Narrow" panose="020B0606020202030204" pitchFamily="34" charset="0"/>
              <a:cs typeface="Calibri"/>
            </a:endParaRPr>
          </a:p>
        </p:txBody>
      </p:sp>
      <p:sp>
        <p:nvSpPr>
          <p:cNvPr id="21" name="object 21"/>
          <p:cNvSpPr txBox="1"/>
          <p:nvPr/>
        </p:nvSpPr>
        <p:spPr>
          <a:xfrm>
            <a:off x="6354256" y="6433591"/>
            <a:ext cx="2437320" cy="307777"/>
          </a:xfrm>
          <a:prstGeom prst="rect">
            <a:avLst/>
          </a:prstGeom>
        </p:spPr>
        <p:txBody>
          <a:bodyPr vert="horz" wrap="square" lIns="0" tIns="0" rIns="0" bIns="0" rtlCol="0">
            <a:spAutoFit/>
          </a:bodyPr>
          <a:lstStyle/>
          <a:p>
            <a:pPr marL="12700">
              <a:lnSpc>
                <a:spcPct val="100000"/>
              </a:lnSpc>
            </a:pPr>
            <a:r>
              <a:rPr sz="2000" b="1" spc="-5" dirty="0">
                <a:latin typeface="Arial Narrow" panose="020B0606020202030204" pitchFamily="34" charset="0"/>
                <a:cs typeface="Calibri"/>
              </a:rPr>
              <a:t>C</a:t>
            </a:r>
            <a:r>
              <a:rPr sz="2000" b="1" dirty="0">
                <a:latin typeface="Arial Narrow" panose="020B0606020202030204" pitchFamily="34" charset="0"/>
                <a:cs typeface="Calibri"/>
              </a:rPr>
              <a:t>a</a:t>
            </a:r>
            <a:r>
              <a:rPr sz="2000" b="1" spc="-20" dirty="0">
                <a:latin typeface="Arial Narrow" panose="020B0606020202030204" pitchFamily="34" charset="0"/>
                <a:cs typeface="Calibri"/>
              </a:rPr>
              <a:t>nc</a:t>
            </a:r>
            <a:r>
              <a:rPr sz="2000" b="1" spc="-10" dirty="0">
                <a:latin typeface="Arial Narrow" panose="020B0606020202030204" pitchFamily="34" charset="0"/>
                <a:cs typeface="Calibri"/>
              </a:rPr>
              <a:t>er</a:t>
            </a:r>
            <a:r>
              <a:rPr sz="2000" b="1" spc="-25" dirty="0">
                <a:latin typeface="Arial Narrow" panose="020B0606020202030204" pitchFamily="34" charset="0"/>
                <a:cs typeface="Calibri"/>
              </a:rPr>
              <a:t> </a:t>
            </a:r>
            <a:r>
              <a:rPr sz="2000" b="1" spc="-5" dirty="0">
                <a:latin typeface="Arial Narrow" panose="020B0606020202030204" pitchFamily="34" charset="0"/>
                <a:cs typeface="Calibri"/>
              </a:rPr>
              <a:t>susceptibility</a:t>
            </a:r>
            <a:endParaRPr sz="2000" b="1" dirty="0">
              <a:latin typeface="Arial Narrow" panose="020B0606020202030204" pitchFamily="34" charset="0"/>
              <a:cs typeface="Calibri"/>
            </a:endParaRPr>
          </a:p>
        </p:txBody>
      </p:sp>
      <p:grpSp>
        <p:nvGrpSpPr>
          <p:cNvPr id="37" name="Group 36"/>
          <p:cNvGrpSpPr/>
          <p:nvPr/>
        </p:nvGrpSpPr>
        <p:grpSpPr>
          <a:xfrm>
            <a:off x="6308729" y="1942024"/>
            <a:ext cx="2633703" cy="1398979"/>
            <a:chOff x="6157873" y="1660877"/>
            <a:chExt cx="2633703" cy="1398979"/>
          </a:xfrm>
        </p:grpSpPr>
        <p:sp>
          <p:nvSpPr>
            <p:cNvPr id="22" name="object 22"/>
            <p:cNvSpPr/>
            <p:nvPr/>
          </p:nvSpPr>
          <p:spPr>
            <a:xfrm>
              <a:off x="6175945" y="1678867"/>
              <a:ext cx="2597558" cy="1362879"/>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3" name="object 23"/>
            <p:cNvSpPr/>
            <p:nvPr/>
          </p:nvSpPr>
          <p:spPr>
            <a:xfrm>
              <a:off x="6157873" y="1660877"/>
              <a:ext cx="2633703" cy="1398979"/>
            </a:xfrm>
            <a:custGeom>
              <a:avLst/>
              <a:gdLst/>
              <a:ahLst/>
              <a:cxnLst/>
              <a:rect l="l" t="t" r="r" b="b"/>
              <a:pathLst>
                <a:path w="2776220" h="1481455">
                  <a:moveTo>
                    <a:pt x="0" y="1481327"/>
                  </a:moveTo>
                  <a:lnTo>
                    <a:pt x="2776219" y="1481327"/>
                  </a:lnTo>
                  <a:lnTo>
                    <a:pt x="2776219" y="0"/>
                  </a:lnTo>
                  <a:lnTo>
                    <a:pt x="0" y="0"/>
                  </a:lnTo>
                  <a:lnTo>
                    <a:pt x="0" y="1481327"/>
                  </a:lnTo>
                  <a:close/>
                </a:path>
              </a:pathLst>
            </a:custGeom>
            <a:ln w="38100">
              <a:solidFill>
                <a:srgbClr val="375F92"/>
              </a:solidFill>
            </a:ln>
          </p:spPr>
          <p:txBody>
            <a:bodyPr wrap="square" lIns="0" tIns="0" rIns="0" bIns="0" rtlCol="0"/>
            <a:lstStyle/>
            <a:p>
              <a:endParaRPr/>
            </a:p>
          </p:txBody>
        </p:sp>
      </p:grpSp>
      <p:sp>
        <p:nvSpPr>
          <p:cNvPr id="24" name="object 24"/>
          <p:cNvSpPr/>
          <p:nvPr/>
        </p:nvSpPr>
        <p:spPr>
          <a:xfrm>
            <a:off x="6438411" y="4601336"/>
            <a:ext cx="2269009" cy="1694006"/>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6" name="object 26"/>
          <p:cNvSpPr txBox="1"/>
          <p:nvPr/>
        </p:nvSpPr>
        <p:spPr>
          <a:xfrm>
            <a:off x="505648" y="6452876"/>
            <a:ext cx="2100577" cy="307777"/>
          </a:xfrm>
          <a:prstGeom prst="rect">
            <a:avLst/>
          </a:prstGeom>
        </p:spPr>
        <p:txBody>
          <a:bodyPr vert="horz" wrap="square" lIns="0" tIns="0" rIns="0" bIns="0" rtlCol="0">
            <a:spAutoFit/>
          </a:bodyPr>
          <a:lstStyle/>
          <a:p>
            <a:pPr marL="12700">
              <a:lnSpc>
                <a:spcPct val="100000"/>
              </a:lnSpc>
            </a:pPr>
            <a:r>
              <a:rPr sz="2000" b="1" spc="-20" dirty="0">
                <a:latin typeface="Arial Narrow" panose="020B0606020202030204" pitchFamily="34" charset="0"/>
                <a:cs typeface="Calibri"/>
              </a:rPr>
              <a:t>The</a:t>
            </a:r>
            <a:r>
              <a:rPr sz="2000" b="1" spc="-55" dirty="0">
                <a:latin typeface="Arial Narrow" panose="020B0606020202030204" pitchFamily="34" charset="0"/>
                <a:cs typeface="Calibri"/>
              </a:rPr>
              <a:t>r</a:t>
            </a:r>
            <a:r>
              <a:rPr sz="2000" b="1" dirty="0">
                <a:latin typeface="Arial Narrow" panose="020B0606020202030204" pitchFamily="34" charset="0"/>
                <a:cs typeface="Calibri"/>
              </a:rPr>
              <a:t>a</a:t>
            </a:r>
            <a:r>
              <a:rPr sz="2000" b="1" spc="-15" dirty="0">
                <a:latin typeface="Arial Narrow" panose="020B0606020202030204" pitchFamily="34" charset="0"/>
                <a:cs typeface="Calibri"/>
              </a:rPr>
              <a:t>py</a:t>
            </a:r>
            <a:r>
              <a:rPr sz="2000" b="1" dirty="0">
                <a:latin typeface="Arial Narrow" panose="020B0606020202030204" pitchFamily="34" charset="0"/>
                <a:cs typeface="Calibri"/>
              </a:rPr>
              <a:t> </a:t>
            </a:r>
            <a:r>
              <a:rPr sz="2000" b="1" spc="-15" dirty="0">
                <a:latin typeface="Arial Narrow" panose="020B0606020202030204" pitchFamily="34" charset="0"/>
                <a:cs typeface="Calibri"/>
              </a:rPr>
              <a:t>sel</a:t>
            </a:r>
            <a:r>
              <a:rPr sz="2000" b="1" spc="-5" dirty="0">
                <a:latin typeface="Arial Narrow" panose="020B0606020202030204" pitchFamily="34" charset="0"/>
                <a:cs typeface="Calibri"/>
              </a:rPr>
              <a:t>e</a:t>
            </a:r>
            <a:r>
              <a:rPr sz="2000" b="1" dirty="0">
                <a:latin typeface="Arial Narrow" panose="020B0606020202030204" pitchFamily="34" charset="0"/>
                <a:cs typeface="Calibri"/>
              </a:rPr>
              <a:t>ction</a:t>
            </a:r>
          </a:p>
        </p:txBody>
      </p:sp>
      <p:grpSp>
        <p:nvGrpSpPr>
          <p:cNvPr id="35" name="Group 34"/>
          <p:cNvGrpSpPr/>
          <p:nvPr/>
        </p:nvGrpSpPr>
        <p:grpSpPr>
          <a:xfrm>
            <a:off x="3555049" y="3345192"/>
            <a:ext cx="334936" cy="453333"/>
            <a:chOff x="4046694" y="3147166"/>
            <a:chExt cx="334936" cy="453333"/>
          </a:xfrm>
        </p:grpSpPr>
        <p:sp>
          <p:nvSpPr>
            <p:cNvPr id="27" name="object 27"/>
            <p:cNvSpPr/>
            <p:nvPr/>
          </p:nvSpPr>
          <p:spPr>
            <a:xfrm>
              <a:off x="4046694" y="3147166"/>
              <a:ext cx="334936" cy="453333"/>
            </a:xfrm>
            <a:custGeom>
              <a:avLst/>
              <a:gdLst/>
              <a:ahLst/>
              <a:cxnLst/>
              <a:rect l="l" t="t" r="r" b="b"/>
              <a:pathLst>
                <a:path w="353060" h="480060">
                  <a:moveTo>
                    <a:pt x="264413" y="176275"/>
                  </a:moveTo>
                  <a:lnTo>
                    <a:pt x="88137" y="176275"/>
                  </a:lnTo>
                  <a:lnTo>
                    <a:pt x="88137" y="479679"/>
                  </a:lnTo>
                  <a:lnTo>
                    <a:pt x="264413" y="479679"/>
                  </a:lnTo>
                  <a:lnTo>
                    <a:pt x="264413" y="176275"/>
                  </a:lnTo>
                  <a:close/>
                </a:path>
                <a:path w="353060" h="480060">
                  <a:moveTo>
                    <a:pt x="176275" y="0"/>
                  </a:moveTo>
                  <a:lnTo>
                    <a:pt x="0" y="176275"/>
                  </a:lnTo>
                  <a:lnTo>
                    <a:pt x="352551" y="176275"/>
                  </a:lnTo>
                  <a:lnTo>
                    <a:pt x="176275" y="0"/>
                  </a:lnTo>
                  <a:close/>
                </a:path>
              </a:pathLst>
            </a:custGeom>
            <a:solidFill>
              <a:srgbClr val="4F81BC"/>
            </a:solidFill>
          </p:spPr>
          <p:txBody>
            <a:bodyPr wrap="square" lIns="0" tIns="0" rIns="0" bIns="0" rtlCol="0"/>
            <a:lstStyle/>
            <a:p>
              <a:endParaRPr/>
            </a:p>
          </p:txBody>
        </p:sp>
        <p:sp>
          <p:nvSpPr>
            <p:cNvPr id="28" name="object 28"/>
            <p:cNvSpPr/>
            <p:nvPr/>
          </p:nvSpPr>
          <p:spPr>
            <a:xfrm>
              <a:off x="4046694" y="3147166"/>
              <a:ext cx="334936" cy="453333"/>
            </a:xfrm>
            <a:custGeom>
              <a:avLst/>
              <a:gdLst/>
              <a:ahLst/>
              <a:cxnLst/>
              <a:rect l="l" t="t" r="r" b="b"/>
              <a:pathLst>
                <a:path w="353060" h="480060">
                  <a:moveTo>
                    <a:pt x="88137" y="479679"/>
                  </a:moveTo>
                  <a:lnTo>
                    <a:pt x="88137" y="176275"/>
                  </a:lnTo>
                  <a:lnTo>
                    <a:pt x="0" y="176275"/>
                  </a:lnTo>
                  <a:lnTo>
                    <a:pt x="176275" y="0"/>
                  </a:lnTo>
                  <a:lnTo>
                    <a:pt x="352551" y="176275"/>
                  </a:lnTo>
                  <a:lnTo>
                    <a:pt x="264413" y="176275"/>
                  </a:lnTo>
                  <a:lnTo>
                    <a:pt x="264413" y="479679"/>
                  </a:lnTo>
                  <a:lnTo>
                    <a:pt x="88137" y="479679"/>
                  </a:lnTo>
                  <a:close/>
                </a:path>
              </a:pathLst>
            </a:custGeom>
            <a:ln w="25399">
              <a:solidFill>
                <a:srgbClr val="385D89"/>
              </a:solidFill>
            </a:ln>
          </p:spPr>
          <p:txBody>
            <a:bodyPr wrap="square" lIns="0" tIns="0" rIns="0" bIns="0" rtlCol="0"/>
            <a:lstStyle/>
            <a:p>
              <a:endParaRPr/>
            </a:p>
          </p:txBody>
        </p:sp>
      </p:grpSp>
      <p:sp>
        <p:nvSpPr>
          <p:cNvPr id="31" name="Rectangle 30"/>
          <p:cNvSpPr/>
          <p:nvPr/>
        </p:nvSpPr>
        <p:spPr>
          <a:xfrm>
            <a:off x="2854466" y="4869988"/>
            <a:ext cx="3374262" cy="1659942"/>
          </a:xfrm>
          <a:prstGeom prst="rect">
            <a:avLst/>
          </a:prstGeom>
        </p:spPr>
        <p:txBody>
          <a:bodyPr wrap="square">
            <a:spAutoFit/>
          </a:bodyPr>
          <a:lstStyle/>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WGS provides extra diagnostic reach </a:t>
            </a:r>
            <a:r>
              <a:rPr lang="en-GB" sz="1600" i="1" dirty="0">
                <a:solidFill>
                  <a:schemeClr val="accent1"/>
                </a:solidFill>
                <a:latin typeface="Arial Narrow" panose="020B0606020202030204" pitchFamily="34" charset="0"/>
              </a:rPr>
              <a:t>(structural variants, </a:t>
            </a:r>
            <a:br>
              <a:rPr lang="en-GB" sz="1600" i="1" dirty="0">
                <a:solidFill>
                  <a:schemeClr val="accent1"/>
                </a:solidFill>
                <a:latin typeface="Arial Narrow" panose="020B0606020202030204" pitchFamily="34" charset="0"/>
              </a:rPr>
            </a:br>
            <a:r>
              <a:rPr lang="en-GB" sz="1600" i="1" dirty="0">
                <a:solidFill>
                  <a:schemeClr val="accent1"/>
                </a:solidFill>
                <a:latin typeface="Arial Narrow" panose="020B0606020202030204" pitchFamily="34" charset="0"/>
              </a:rPr>
              <a:t>copy no. variants </a:t>
            </a:r>
            <a:r>
              <a:rPr lang="en-GB" sz="1600" i="1" dirty="0" err="1">
                <a:solidFill>
                  <a:schemeClr val="accent1"/>
                </a:solidFill>
                <a:latin typeface="Arial Narrow" panose="020B0606020202030204" pitchFamily="34" charset="0"/>
              </a:rPr>
              <a:t>etc</a:t>
            </a:r>
            <a:r>
              <a:rPr lang="en-GB" sz="1600" i="1" dirty="0">
                <a:solidFill>
                  <a:schemeClr val="accent1"/>
                </a:solidFill>
                <a:latin typeface="Arial Narrow" panose="020B0606020202030204" pitchFamily="34" charset="0"/>
              </a:rPr>
              <a:t>)</a:t>
            </a:r>
          </a:p>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Global patterns of mutation </a:t>
            </a:r>
            <a:r>
              <a:rPr lang="en-GB" sz="1600" i="1" dirty="0">
                <a:solidFill>
                  <a:schemeClr val="accent1"/>
                </a:solidFill>
                <a:latin typeface="Arial Narrow" panose="020B0606020202030204" pitchFamily="34" charset="0"/>
              </a:rPr>
              <a:t>(‘signatures’)</a:t>
            </a:r>
            <a:r>
              <a:rPr lang="en-GB" sz="1600" b="1" dirty="0">
                <a:solidFill>
                  <a:schemeClr val="accent1"/>
                </a:solidFill>
                <a:latin typeface="Arial Narrow" panose="020B0606020202030204" pitchFamily="34" charset="0"/>
              </a:rPr>
              <a:t> proving informative</a:t>
            </a:r>
          </a:p>
          <a:p>
            <a:pPr marL="177800" indent="-177800">
              <a:lnSpc>
                <a:spcPct val="85000"/>
              </a:lnSpc>
              <a:spcBef>
                <a:spcPts val="400"/>
              </a:spcBef>
              <a:buFont typeface="Arial" panose="020B0604020202020204" pitchFamily="34" charset="0"/>
              <a:buChar char="•"/>
            </a:pPr>
            <a:r>
              <a:rPr lang="en-GB" sz="1600" b="1" dirty="0">
                <a:solidFill>
                  <a:schemeClr val="accent1"/>
                </a:solidFill>
                <a:latin typeface="Arial Narrow" panose="020B0606020202030204" pitchFamily="34" charset="0"/>
              </a:rPr>
              <a:t>Defining causal drivers from benign ‘passengers’ is critical</a:t>
            </a:r>
          </a:p>
        </p:txBody>
      </p:sp>
      <p:sp>
        <p:nvSpPr>
          <p:cNvPr id="40" name="Rectangle 39"/>
          <p:cNvSpPr/>
          <p:nvPr/>
        </p:nvSpPr>
        <p:spPr>
          <a:xfrm>
            <a:off x="170943" y="1214813"/>
            <a:ext cx="8973057" cy="369332"/>
          </a:xfrm>
          <a:prstGeom prst="rect">
            <a:avLst/>
          </a:prstGeom>
        </p:spPr>
        <p:txBody>
          <a:bodyPr wrap="square">
            <a:spAutoFit/>
          </a:bodyPr>
          <a:lstStyle/>
          <a:p>
            <a:pPr>
              <a:lnSpc>
                <a:spcPct val="90000"/>
              </a:lnSpc>
              <a:spcAft>
                <a:spcPts val="300"/>
              </a:spcAft>
            </a:pPr>
            <a:r>
              <a:rPr lang="en-GB" sz="2000" b="1" dirty="0">
                <a:latin typeface="Arial Narrow" panose="020B0606020202030204" pitchFamily="34" charset="0"/>
                <a:ea typeface="Calibri" panose="020F0502020204030204" pitchFamily="34" charset="0"/>
                <a:cs typeface="Times New Roman" panose="02020603050405020304" pitchFamily="18" charset="0"/>
              </a:rPr>
              <a:t>Early analysis </a:t>
            </a:r>
            <a:r>
              <a:rPr lang="en-GB" sz="2000" b="1" dirty="0">
                <a:effectLst/>
                <a:latin typeface="Arial Narrow" panose="020B0606020202030204" pitchFamily="34" charset="0"/>
                <a:ea typeface="Calibri" panose="020F0502020204030204" pitchFamily="34" charset="0"/>
                <a:cs typeface="Times New Roman" panose="02020603050405020304" pitchFamily="18" charset="0"/>
              </a:rPr>
              <a:t>found 65% of Project cancer cases have variants in actionable genes</a:t>
            </a:r>
          </a:p>
        </p:txBody>
      </p:sp>
      <p:sp>
        <p:nvSpPr>
          <p:cNvPr id="41" name="Date Placeholder 1"/>
          <p:cNvSpPr txBox="1">
            <a:spLocks/>
          </p:cNvSpPr>
          <p:nvPr/>
        </p:nvSpPr>
        <p:spPr>
          <a:xfrm>
            <a:off x="6798538" y="0"/>
            <a:ext cx="1835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i="1" dirty="0" smtClean="0"/>
              <a:t>Courtesy of Genomics England</a:t>
            </a:r>
            <a:endParaRPr lang="en-US" sz="1050" i="1" dirty="0"/>
          </a:p>
        </p:txBody>
      </p:sp>
    </p:spTree>
    <p:extLst>
      <p:ext uri="{BB962C8B-B14F-4D97-AF65-F5344CB8AC3E}">
        <p14:creationId xmlns:p14="http://schemas.microsoft.com/office/powerpoint/2010/main" val="3608130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38436"/>
            <a:ext cx="7795647" cy="565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6464369"/>
            <a:ext cx="5048250" cy="276999"/>
          </a:xfrm>
          <a:prstGeom prst="rect">
            <a:avLst/>
          </a:prstGeom>
          <a:noFill/>
        </p:spPr>
        <p:txBody>
          <a:bodyPr wrap="square" rtlCol="0">
            <a:spAutoFit/>
          </a:bodyPr>
          <a:lstStyle/>
          <a:p>
            <a:r>
              <a:rPr lang="en-GB" sz="1200" i="1" dirty="0"/>
              <a:t>NHSE: Improving Outcomes through Personalised Medicine, September 2016</a:t>
            </a:r>
          </a:p>
        </p:txBody>
      </p:sp>
      <p:sp>
        <p:nvSpPr>
          <p:cNvPr id="4" name="Title 28"/>
          <p:cNvSpPr>
            <a:spLocks noGrp="1"/>
          </p:cNvSpPr>
          <p:nvPr>
            <p:ph type="title"/>
          </p:nvPr>
        </p:nvSpPr>
        <p:spPr>
          <a:xfrm>
            <a:off x="260350" y="238128"/>
            <a:ext cx="6953250" cy="620549"/>
          </a:xfrm>
        </p:spPr>
        <p:txBody>
          <a:bodyPr>
            <a:noAutofit/>
          </a:bodyPr>
          <a:lstStyle/>
          <a:p>
            <a:r>
              <a:rPr lang="en-GB" sz="3600" spc="-5" dirty="0">
                <a:solidFill>
                  <a:schemeClr val="tx1"/>
                </a:solidFill>
                <a:latin typeface="Arial" panose="020B0604020202020204" pitchFamily="34" charset="0"/>
                <a:cs typeface="Arial" panose="020B0604020202020204" pitchFamily="34" charset="0"/>
              </a:rPr>
              <a:t>Providing </a:t>
            </a:r>
            <a:r>
              <a:rPr lang="en-GB" sz="3600" spc="-5" dirty="0" smtClean="0">
                <a:solidFill>
                  <a:schemeClr val="tx1"/>
                </a:solidFill>
                <a:latin typeface="Arial" panose="020B0604020202020204" pitchFamily="34" charset="0"/>
                <a:cs typeface="Arial" panose="020B0604020202020204" pitchFamily="34" charset="0"/>
              </a:rPr>
              <a:t>personalised medicine</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30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85621" y="6381328"/>
            <a:ext cx="1835876" cy="365125"/>
          </a:xfrm>
        </p:spPr>
        <p:txBody>
          <a:bodyPr/>
          <a:lstStyle/>
          <a:p>
            <a:pPr>
              <a:defRPr/>
            </a:pPr>
            <a:r>
              <a:rPr lang="en-GB" sz="1050" i="1" dirty="0" smtClean="0">
                <a:solidFill>
                  <a:schemeClr val="tx1"/>
                </a:solidFill>
              </a:rPr>
              <a:t>Courtesy </a:t>
            </a:r>
            <a:r>
              <a:rPr lang="en-GB" sz="1050" i="1" dirty="0">
                <a:solidFill>
                  <a:schemeClr val="tx1"/>
                </a:solidFill>
              </a:rPr>
              <a:t>of </a:t>
            </a:r>
            <a:r>
              <a:rPr lang="en-GB" sz="1050" i="1" dirty="0" smtClean="0">
                <a:solidFill>
                  <a:schemeClr val="tx1"/>
                </a:solidFill>
              </a:rPr>
              <a:t>Genomics England</a:t>
            </a:r>
            <a:endParaRPr lang="en-US" sz="1050" i="1" dirty="0">
              <a:solidFill>
                <a:schemeClr val="tx1"/>
              </a:solidFill>
            </a:endParaRPr>
          </a:p>
        </p:txBody>
      </p:sp>
      <p:pic>
        <p:nvPicPr>
          <p:cNvPr id="3" name="Picture 2"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l="50000" t="6325"/>
          <a:stretch/>
        </p:blipFill>
        <p:spPr>
          <a:xfrm>
            <a:off x="3166870" y="-27383"/>
            <a:ext cx="3293698" cy="6855512"/>
          </a:xfrm>
          <a:prstGeom prst="rect">
            <a:avLst/>
          </a:prstGeom>
        </p:spPr>
      </p:pic>
      <p:pic>
        <p:nvPicPr>
          <p:cNvPr id="6" name="Picture 5" descr="46-17_Genome-infographic_AW_A401-01.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Lst>
          </a:blip>
          <a:srcRect t="5541" r="50000"/>
          <a:stretch/>
        </p:blipFill>
        <p:spPr>
          <a:xfrm>
            <a:off x="-58415" y="-27384"/>
            <a:ext cx="3243094" cy="6855512"/>
          </a:xfrm>
          <a:prstGeom prst="rect">
            <a:avLst/>
          </a:prstGeom>
        </p:spPr>
      </p:pic>
    </p:spTree>
    <p:extLst>
      <p:ext uri="{BB962C8B-B14F-4D97-AF65-F5344CB8AC3E}">
        <p14:creationId xmlns:p14="http://schemas.microsoft.com/office/powerpoint/2010/main" val="1205236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6356350"/>
            <a:ext cx="2895600" cy="365125"/>
          </a:xfr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p:spPr>
        <p:txBody>
          <a:bodyPr/>
          <a:lstStyle/>
          <a:p>
            <a:fld id="{C21C2706-BFBC-4E0A-A7D5-AC2D039DA3DC}" type="slidenum">
              <a:rPr lang="en-GB" smtClean="0"/>
              <a:pPr/>
              <a:t>30</a:t>
            </a:fld>
            <a:endParaRPr lang="en-GB"/>
          </a:p>
        </p:txBody>
      </p:sp>
      <p:pic>
        <p:nvPicPr>
          <p:cNvPr id="7" name="Picture 6">
            <a:extLst>
              <a:ext uri="{FF2B5EF4-FFF2-40B4-BE49-F238E27FC236}">
                <a16:creationId xmlns="" xmlns:a16="http://schemas.microsoft.com/office/drawing/2014/main" id="{E79F218C-3DE0-4F26-9FC6-DA5F4BDC397F}"/>
              </a:ext>
            </a:extLst>
          </p:cNvPr>
          <p:cNvPicPr>
            <a:picLocks noChangeAspect="1"/>
          </p:cNvPicPr>
          <p:nvPr/>
        </p:nvPicPr>
        <p:blipFill>
          <a:blip r:embed="rId3"/>
          <a:stretch>
            <a:fillRect/>
          </a:stretch>
        </p:blipFill>
        <p:spPr>
          <a:xfrm>
            <a:off x="35496" y="809067"/>
            <a:ext cx="8820472" cy="5644269"/>
          </a:xfrm>
          <a:prstGeom prst="rect">
            <a:avLst/>
          </a:prstGeom>
        </p:spPr>
      </p:pic>
      <p:sp>
        <p:nvSpPr>
          <p:cNvPr id="6" name="Title 28"/>
          <p:cNvSpPr>
            <a:spLocks noGrp="1"/>
          </p:cNvSpPr>
          <p:nvPr>
            <p:ph type="title"/>
          </p:nvPr>
        </p:nvSpPr>
        <p:spPr>
          <a:xfrm>
            <a:off x="260350" y="238128"/>
            <a:ext cx="6953250" cy="620549"/>
          </a:xfrm>
        </p:spPr>
        <p:txBody>
          <a:bodyPr>
            <a:noAutofit/>
          </a:bodyPr>
          <a:lstStyle/>
          <a:p>
            <a:pPr algn="l"/>
            <a:r>
              <a:rPr lang="en-GB" sz="3600" spc="-5" dirty="0">
                <a:solidFill>
                  <a:schemeClr val="tx1"/>
                </a:solidFill>
                <a:latin typeface="Arial" panose="020B0604020202020204" pitchFamily="34" charset="0"/>
                <a:cs typeface="Arial" panose="020B0604020202020204" pitchFamily="34" charset="0"/>
              </a:rPr>
              <a:t>Providing </a:t>
            </a:r>
            <a:r>
              <a:rPr lang="en-GB" sz="3600" spc="-5" dirty="0" smtClean="0">
                <a:solidFill>
                  <a:schemeClr val="tx1"/>
                </a:solidFill>
                <a:latin typeface="Arial" panose="020B0604020202020204" pitchFamily="34" charset="0"/>
                <a:cs typeface="Arial" panose="020B0604020202020204" pitchFamily="34" charset="0"/>
              </a:rPr>
              <a:t>access to targeted clinical research</a:t>
            </a:r>
            <a:endParaRPr lang="en-GB"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69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437112"/>
            <a:ext cx="8229600" cy="2016224"/>
          </a:xfrm>
        </p:spPr>
        <p:txBody>
          <a:bodyPr>
            <a:normAutofit fontScale="70000" lnSpcReduction="20000"/>
          </a:bodyPr>
          <a:lstStyle/>
          <a:p>
            <a:r>
              <a:rPr lang="en-GB" b="1" dirty="0"/>
              <a:t>The NHS workforce needs to understand, discuss and convey this complex area to colleagues and patients</a:t>
            </a:r>
          </a:p>
          <a:p>
            <a:endParaRPr lang="en-GB" b="1" dirty="0"/>
          </a:p>
          <a:p>
            <a:r>
              <a:rPr lang="en-GB" b="1" dirty="0"/>
              <a:t>How do we support clinical teams to deliver genomic medicine in the future, training, support, piloting and education </a:t>
            </a:r>
          </a:p>
        </p:txBody>
      </p:sp>
      <p:sp>
        <p:nvSpPr>
          <p:cNvPr id="5" name="Rounded Rectangle 4"/>
          <p:cNvSpPr/>
          <p:nvPr/>
        </p:nvSpPr>
        <p:spPr>
          <a:xfrm>
            <a:off x="971598" y="2297799"/>
            <a:ext cx="1698385" cy="1414054"/>
          </a:xfrm>
          <a:prstGeom prst="roundRect">
            <a:avLst>
              <a:gd name="adj" fmla="val 114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Genomics</a:t>
            </a:r>
            <a:endParaRPr lang="en-GB" sz="1600" b="1" dirty="0">
              <a:solidFill>
                <a:schemeClr val="tx1"/>
              </a:solidFill>
            </a:endParaRPr>
          </a:p>
        </p:txBody>
      </p:sp>
      <p:grpSp>
        <p:nvGrpSpPr>
          <p:cNvPr id="6" name="Group 5"/>
          <p:cNvGrpSpPr/>
          <p:nvPr/>
        </p:nvGrpSpPr>
        <p:grpSpPr>
          <a:xfrm>
            <a:off x="3635896" y="1912955"/>
            <a:ext cx="1366070" cy="592726"/>
            <a:chOff x="1556" y="1019625"/>
            <a:chExt cx="1366070" cy="592726"/>
          </a:xfrm>
        </p:grpSpPr>
        <p:sp>
          <p:nvSpPr>
            <p:cNvPr id="7" name="Rounded Rectangle 6"/>
            <p:cNvSpPr/>
            <p:nvPr/>
          </p:nvSpPr>
          <p:spPr>
            <a:xfrm>
              <a:off x="1556" y="1019625"/>
              <a:ext cx="1366070" cy="592726"/>
            </a:xfrm>
            <a:prstGeom prst="roundRect">
              <a:avLst>
                <a:gd name="adj" fmla="val 1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27462"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Diagnoses</a:t>
              </a:r>
            </a:p>
          </p:txBody>
        </p:sp>
      </p:grpSp>
      <p:grpSp>
        <p:nvGrpSpPr>
          <p:cNvPr id="9" name="Group 8"/>
          <p:cNvGrpSpPr/>
          <p:nvPr/>
        </p:nvGrpSpPr>
        <p:grpSpPr>
          <a:xfrm>
            <a:off x="3644442" y="2708463"/>
            <a:ext cx="1366070" cy="592726"/>
            <a:chOff x="1482376" y="1019625"/>
            <a:chExt cx="1366070" cy="592726"/>
          </a:xfrm>
        </p:grpSpPr>
        <p:sp>
          <p:nvSpPr>
            <p:cNvPr id="10" name="Rounded Rectangle 9"/>
            <p:cNvSpPr/>
            <p:nvPr/>
          </p:nvSpPr>
          <p:spPr>
            <a:xfrm>
              <a:off x="1482376" y="1019625"/>
              <a:ext cx="1366070" cy="592726"/>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499736"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Prognoses</a:t>
              </a:r>
            </a:p>
          </p:txBody>
        </p:sp>
      </p:grpSp>
      <p:grpSp>
        <p:nvGrpSpPr>
          <p:cNvPr id="12" name="Group 11"/>
          <p:cNvGrpSpPr/>
          <p:nvPr/>
        </p:nvGrpSpPr>
        <p:grpSpPr>
          <a:xfrm>
            <a:off x="3635896" y="3501008"/>
            <a:ext cx="1366070" cy="592726"/>
            <a:chOff x="2963197" y="1019625"/>
            <a:chExt cx="1366070" cy="592726"/>
          </a:xfrm>
        </p:grpSpPr>
        <p:sp>
          <p:nvSpPr>
            <p:cNvPr id="13" name="Rounded Rectangle 12"/>
            <p:cNvSpPr/>
            <p:nvPr/>
          </p:nvSpPr>
          <p:spPr>
            <a:xfrm>
              <a:off x="2963197" y="1019625"/>
              <a:ext cx="1366070" cy="592726"/>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2980557" y="1036985"/>
              <a:ext cx="1331350" cy="558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rPr>
                <a:t>Treatments</a:t>
              </a:r>
            </a:p>
          </p:txBody>
        </p:sp>
      </p:grpSp>
      <p:grpSp>
        <p:nvGrpSpPr>
          <p:cNvPr id="15" name="Group 14"/>
          <p:cNvGrpSpPr/>
          <p:nvPr/>
        </p:nvGrpSpPr>
        <p:grpSpPr>
          <a:xfrm>
            <a:off x="5948715" y="2301215"/>
            <a:ext cx="1717411" cy="1437113"/>
            <a:chOff x="0" y="-97185"/>
            <a:chExt cx="4327711" cy="787096"/>
          </a:xfrm>
        </p:grpSpPr>
        <p:sp>
          <p:nvSpPr>
            <p:cNvPr id="16" name="Rounded Rectangle 15"/>
            <p:cNvSpPr/>
            <p:nvPr/>
          </p:nvSpPr>
          <p:spPr>
            <a:xfrm>
              <a:off x="0" y="-97185"/>
              <a:ext cx="4327711" cy="787096"/>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23053" y="-68985"/>
              <a:ext cx="4281605" cy="740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000" b="1" kern="1200" dirty="0">
                  <a:solidFill>
                    <a:schemeClr val="tx1"/>
                  </a:solidFill>
                </a:rPr>
                <a:t>Personalised Medicine</a:t>
              </a:r>
            </a:p>
          </p:txBody>
        </p:sp>
      </p:grpSp>
      <p:sp>
        <p:nvSpPr>
          <p:cNvPr id="18" name="Title 17"/>
          <p:cNvSpPr>
            <a:spLocks noGrp="1"/>
          </p:cNvSpPr>
          <p:nvPr>
            <p:ph type="title"/>
          </p:nvPr>
        </p:nvSpPr>
        <p:spPr/>
        <p:txBody>
          <a:bodyPr>
            <a:normAutofit fontScale="90000"/>
          </a:bodyPr>
          <a:lstStyle/>
          <a:p>
            <a:r>
              <a:rPr lang="en-GB" b="1" dirty="0"/>
              <a:t>Genomics in Mainstream Healthcare</a:t>
            </a:r>
          </a:p>
        </p:txBody>
      </p:sp>
      <p:cxnSp>
        <p:nvCxnSpPr>
          <p:cNvPr id="20" name="Straight Arrow Connector 19"/>
          <p:cNvCxnSpPr>
            <a:stCxn id="5" idx="3"/>
            <a:endCxn id="7" idx="1"/>
          </p:cNvCxnSpPr>
          <p:nvPr/>
        </p:nvCxnSpPr>
        <p:spPr>
          <a:xfrm flipV="1">
            <a:off x="2669983" y="2209318"/>
            <a:ext cx="965913" cy="79550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6" idx="1"/>
          </p:cNvCxnSpPr>
          <p:nvPr/>
        </p:nvCxnSpPr>
        <p:spPr>
          <a:xfrm>
            <a:off x="5010512" y="3004826"/>
            <a:ext cx="938203" cy="149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13" idx="1"/>
          </p:cNvCxnSpPr>
          <p:nvPr/>
        </p:nvCxnSpPr>
        <p:spPr>
          <a:xfrm>
            <a:off x="2669983" y="3004826"/>
            <a:ext cx="965913" cy="7925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6" idx="1"/>
          </p:cNvCxnSpPr>
          <p:nvPr/>
        </p:nvCxnSpPr>
        <p:spPr>
          <a:xfrm flipV="1">
            <a:off x="5001966" y="3019772"/>
            <a:ext cx="946749" cy="7775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7" idx="3"/>
            <a:endCxn id="16" idx="1"/>
          </p:cNvCxnSpPr>
          <p:nvPr/>
        </p:nvCxnSpPr>
        <p:spPr>
          <a:xfrm>
            <a:off x="5001966" y="2209318"/>
            <a:ext cx="946749" cy="8104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3"/>
            <a:endCxn id="10" idx="1"/>
          </p:cNvCxnSpPr>
          <p:nvPr/>
        </p:nvCxnSpPr>
        <p:spPr>
          <a:xfrm>
            <a:off x="2669983" y="3004826"/>
            <a:ext cx="97445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5BB34B-797B-41A4-B96D-9045F9989801}"/>
              </a:ext>
            </a:extLst>
          </p:cNvPr>
          <p:cNvSpPr>
            <a:spLocks noGrp="1"/>
          </p:cNvSpPr>
          <p:nvPr>
            <p:ph type="title"/>
          </p:nvPr>
        </p:nvSpPr>
        <p:spPr>
          <a:xfrm>
            <a:off x="457200" y="274638"/>
            <a:ext cx="8229600" cy="1143000"/>
          </a:xfrm>
        </p:spPr>
        <p:txBody>
          <a:bodyPr>
            <a:normAutofit fontScale="90000"/>
          </a:bodyPr>
          <a:lstStyle/>
          <a:p>
            <a:r>
              <a:rPr lang="en-GB" b="1" dirty="0"/>
              <a:t>Mainstreaming genomic medicine - Beyond 1</a:t>
            </a:r>
            <a:r>
              <a:rPr lang="en-GB" b="1" baseline="30000" dirty="0"/>
              <a:t>st</a:t>
            </a:r>
            <a:r>
              <a:rPr lang="en-GB" b="1" dirty="0"/>
              <a:t> October 2018</a:t>
            </a:r>
          </a:p>
        </p:txBody>
      </p:sp>
      <p:graphicFrame>
        <p:nvGraphicFramePr>
          <p:cNvPr id="6" name="Content Placeholder 5">
            <a:extLst>
              <a:ext uri="{FF2B5EF4-FFF2-40B4-BE49-F238E27FC236}">
                <a16:creationId xmlns="" xmlns:a16="http://schemas.microsoft.com/office/drawing/2014/main" id="{1BE648AF-E68F-4D7D-AE26-6D04F2CB678E}"/>
              </a:ext>
            </a:extLst>
          </p:cNvPr>
          <p:cNvGraphicFramePr>
            <a:graphicFrameLocks noGrp="1"/>
          </p:cNvGraphicFramePr>
          <p:nvPr>
            <p:ph idx="1"/>
            <p:extLst>
              <p:ext uri="{D42A27DB-BD31-4B8C-83A1-F6EECF244321}">
                <p14:modId xmlns:p14="http://schemas.microsoft.com/office/powerpoint/2010/main" val="1240087044"/>
              </p:ext>
            </p:extLst>
          </p:nvPr>
        </p:nvGraphicFramePr>
        <p:xfrm>
          <a:off x="-972616" y="2708920"/>
          <a:ext cx="6995120" cy="341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 xmlns:a16="http://schemas.microsoft.com/office/drawing/2014/main" id="{F2BA4D70-B108-401E-9336-754A30671B09}"/>
              </a:ext>
            </a:extLst>
          </p:cNvPr>
          <p:cNvSpPr>
            <a:spLocks noGrp="1"/>
          </p:cNvSpPr>
          <p:nvPr>
            <p:ph type="ftr" sz="quarter" idx="11"/>
          </p:nvPr>
        </p:nvSpPr>
        <p:spPr>
          <a:xfrm>
            <a:off x="1694384" y="6356350"/>
            <a:ext cx="2895600" cy="365125"/>
          </a:xfrm>
        </p:spPr>
        <p:txBody>
          <a:bodyPr/>
          <a:lstStyle/>
          <a:p>
            <a:endParaRPr lang="en-GB" dirty="0"/>
          </a:p>
        </p:txBody>
      </p:sp>
      <p:sp>
        <p:nvSpPr>
          <p:cNvPr id="5" name="Slide Number Placeholder 4">
            <a:extLst>
              <a:ext uri="{FF2B5EF4-FFF2-40B4-BE49-F238E27FC236}">
                <a16:creationId xmlns="" xmlns:a16="http://schemas.microsoft.com/office/drawing/2014/main" id="{10890E9A-8483-46B9-A0CD-550740D9B2B0}"/>
              </a:ext>
            </a:extLst>
          </p:cNvPr>
          <p:cNvSpPr>
            <a:spLocks noGrp="1"/>
          </p:cNvSpPr>
          <p:nvPr>
            <p:ph type="sldNum" sz="quarter" idx="12"/>
          </p:nvPr>
        </p:nvSpPr>
        <p:spPr/>
        <p:txBody>
          <a:bodyPr/>
          <a:lstStyle/>
          <a:p>
            <a:fld id="{C21C2706-BFBC-4E0A-A7D5-AC2D039DA3DC}" type="slidenum">
              <a:rPr lang="en-GB" smtClean="0"/>
              <a:pPr/>
              <a:t>32</a:t>
            </a:fld>
            <a:endParaRPr lang="en-GB"/>
          </a:p>
        </p:txBody>
      </p:sp>
      <p:sp>
        <p:nvSpPr>
          <p:cNvPr id="7" name="Oval 6">
            <a:extLst>
              <a:ext uri="{FF2B5EF4-FFF2-40B4-BE49-F238E27FC236}">
                <a16:creationId xmlns="" xmlns:a16="http://schemas.microsoft.com/office/drawing/2014/main" id="{DDE84708-0B1A-49F0-B735-59B7935E89EE}"/>
              </a:ext>
            </a:extLst>
          </p:cNvPr>
          <p:cNvSpPr/>
          <p:nvPr/>
        </p:nvSpPr>
        <p:spPr>
          <a:xfrm>
            <a:off x="261864" y="2339000"/>
            <a:ext cx="4464496" cy="4300587"/>
          </a:xfrm>
          <a:prstGeom prst="ellipse">
            <a:avLst/>
          </a:prstGeom>
          <a:noFill/>
          <a:ln w="762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 xmlns:a16="http://schemas.microsoft.com/office/drawing/2014/main" id="{5A3057D2-FE14-4A13-B5BB-301183EF65CC}"/>
              </a:ext>
            </a:extLst>
          </p:cNvPr>
          <p:cNvSpPr txBox="1"/>
          <p:nvPr/>
        </p:nvSpPr>
        <p:spPr>
          <a:xfrm>
            <a:off x="-530224" y="1772816"/>
            <a:ext cx="6264696" cy="523220"/>
          </a:xfrm>
          <a:prstGeom prst="rect">
            <a:avLst/>
          </a:prstGeom>
          <a:noFill/>
        </p:spPr>
        <p:txBody>
          <a:bodyPr wrap="square" rtlCol="0">
            <a:spAutoFit/>
          </a:bodyPr>
          <a:lstStyle/>
          <a:p>
            <a:pPr algn="ctr"/>
            <a:r>
              <a:rPr lang="en-GB" sz="2800" b="1" dirty="0">
                <a:solidFill>
                  <a:schemeClr val="tx2"/>
                </a:solidFill>
              </a:rPr>
              <a:t>Genomic Medicine Service</a:t>
            </a:r>
          </a:p>
        </p:txBody>
      </p:sp>
      <p:sp>
        <p:nvSpPr>
          <p:cNvPr id="9" name="TextBox 8">
            <a:extLst>
              <a:ext uri="{FF2B5EF4-FFF2-40B4-BE49-F238E27FC236}">
                <a16:creationId xmlns="" xmlns:a16="http://schemas.microsoft.com/office/drawing/2014/main" id="{22148911-87F5-4ABB-A9DE-53DE7678C934}"/>
              </a:ext>
            </a:extLst>
          </p:cNvPr>
          <p:cNvSpPr txBox="1"/>
          <p:nvPr/>
        </p:nvSpPr>
        <p:spPr>
          <a:xfrm>
            <a:off x="4860032" y="2204864"/>
            <a:ext cx="4283968" cy="1938992"/>
          </a:xfrm>
          <a:prstGeom prst="rect">
            <a:avLst/>
          </a:prstGeom>
          <a:noFill/>
        </p:spPr>
        <p:txBody>
          <a:bodyPr wrap="square" rtlCol="0">
            <a:spAutoFit/>
          </a:bodyPr>
          <a:lstStyle/>
          <a:p>
            <a:r>
              <a:rPr lang="en-GB" sz="2000" dirty="0"/>
              <a:t>Genetics Laboratory Hubs:</a:t>
            </a:r>
          </a:p>
          <a:p>
            <a:pPr marL="285750" indent="-285750">
              <a:buFontTx/>
              <a:buChar char="-"/>
            </a:pPr>
            <a:r>
              <a:rPr lang="en-GB" sz="2000" dirty="0" err="1"/>
              <a:t>Reprocurement</a:t>
            </a:r>
            <a:r>
              <a:rPr lang="en-GB" sz="2000" dirty="0"/>
              <a:t> commenced Dec 17</a:t>
            </a:r>
          </a:p>
          <a:p>
            <a:pPr marL="285750" indent="-285750">
              <a:buFontTx/>
              <a:buChar char="-"/>
            </a:pPr>
            <a:r>
              <a:rPr lang="en-GB" sz="2000" dirty="0"/>
              <a:t>7 nationally commissioned laboratory hubs by October 2018</a:t>
            </a:r>
          </a:p>
          <a:p>
            <a:pPr marL="285750" indent="-285750">
              <a:buFontTx/>
              <a:buChar char="-"/>
            </a:pPr>
            <a:r>
              <a:rPr lang="en-GB" sz="2000" dirty="0"/>
              <a:t>National Directory for all genetic &amp; genomic testing</a:t>
            </a:r>
          </a:p>
        </p:txBody>
      </p:sp>
      <p:sp>
        <p:nvSpPr>
          <p:cNvPr id="10" name="TextBox 9">
            <a:extLst>
              <a:ext uri="{FF2B5EF4-FFF2-40B4-BE49-F238E27FC236}">
                <a16:creationId xmlns="" xmlns:a16="http://schemas.microsoft.com/office/drawing/2014/main" id="{4D292F12-677B-433C-B09C-73447231940E}"/>
              </a:ext>
            </a:extLst>
          </p:cNvPr>
          <p:cNvSpPr txBox="1"/>
          <p:nvPr/>
        </p:nvSpPr>
        <p:spPr>
          <a:xfrm>
            <a:off x="4993060" y="4193793"/>
            <a:ext cx="4022104" cy="1323439"/>
          </a:xfrm>
          <a:prstGeom prst="rect">
            <a:avLst/>
          </a:prstGeom>
          <a:noFill/>
        </p:spPr>
        <p:txBody>
          <a:bodyPr wrap="square" rtlCol="0">
            <a:spAutoFit/>
          </a:bodyPr>
          <a:lstStyle/>
          <a:p>
            <a:r>
              <a:rPr lang="en-GB" sz="2000" dirty="0"/>
              <a:t>Genomic Medicine </a:t>
            </a:r>
            <a:r>
              <a:rPr lang="en-GB" sz="2000" dirty="0" smtClean="0"/>
              <a:t>Centres:</a:t>
            </a:r>
            <a:endParaRPr lang="en-GB" sz="2000" dirty="0"/>
          </a:p>
          <a:p>
            <a:pPr marL="285750" indent="-285750">
              <a:buFontTx/>
              <a:buChar char="-"/>
            </a:pPr>
            <a:r>
              <a:rPr lang="en-GB" sz="2000" dirty="0"/>
              <a:t>To be </a:t>
            </a:r>
            <a:r>
              <a:rPr lang="en-GB" sz="2000" dirty="0" err="1" smtClean="0"/>
              <a:t>reprocured</a:t>
            </a:r>
            <a:r>
              <a:rPr lang="en-GB" sz="2000" dirty="0" smtClean="0"/>
              <a:t>/</a:t>
            </a:r>
            <a:r>
              <a:rPr lang="en-GB" sz="2000" dirty="0" err="1" smtClean="0"/>
              <a:t>redesignated</a:t>
            </a:r>
            <a:r>
              <a:rPr lang="en-GB" sz="2000" dirty="0" smtClean="0"/>
              <a:t> </a:t>
            </a:r>
            <a:endParaRPr lang="en-GB" sz="2000" dirty="0"/>
          </a:p>
          <a:p>
            <a:pPr marL="285750" indent="-285750">
              <a:buFontTx/>
              <a:buChar char="-"/>
            </a:pPr>
            <a:r>
              <a:rPr lang="en-GB" sz="2000" dirty="0"/>
              <a:t>Support transition from project to clinical practice</a:t>
            </a:r>
          </a:p>
        </p:txBody>
      </p:sp>
      <p:sp>
        <p:nvSpPr>
          <p:cNvPr id="11" name="TextBox 10">
            <a:extLst>
              <a:ext uri="{FF2B5EF4-FFF2-40B4-BE49-F238E27FC236}">
                <a16:creationId xmlns="" xmlns:a16="http://schemas.microsoft.com/office/drawing/2014/main" id="{1ABBC88F-FF9B-4952-890E-6AA76F76DA1E}"/>
              </a:ext>
            </a:extLst>
          </p:cNvPr>
          <p:cNvSpPr txBox="1"/>
          <p:nvPr/>
        </p:nvSpPr>
        <p:spPr>
          <a:xfrm>
            <a:off x="5076056" y="5725705"/>
            <a:ext cx="4022104" cy="954107"/>
          </a:xfrm>
          <a:prstGeom prst="rect">
            <a:avLst/>
          </a:prstGeom>
          <a:noFill/>
        </p:spPr>
        <p:txBody>
          <a:bodyPr wrap="square" rtlCol="0">
            <a:spAutoFit/>
          </a:bodyPr>
          <a:lstStyle/>
          <a:p>
            <a:r>
              <a:rPr lang="en-GB" sz="2000" dirty="0"/>
              <a:t>Clinical Genetics Services:</a:t>
            </a:r>
          </a:p>
          <a:p>
            <a:r>
              <a:rPr lang="en-GB" dirty="0"/>
              <a:t>- Review of services to ensure support and equity</a:t>
            </a:r>
          </a:p>
        </p:txBody>
      </p:sp>
    </p:spTree>
    <p:extLst>
      <p:ext uri="{BB962C8B-B14F-4D97-AF65-F5344CB8AC3E}">
        <p14:creationId xmlns:p14="http://schemas.microsoft.com/office/powerpoint/2010/main" val="851755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900" y="1628800"/>
            <a:ext cx="7880548" cy="4295246"/>
          </a:xfrm>
        </p:spPr>
        <p:txBody>
          <a:bodyPr>
            <a:normAutofit fontScale="85000" lnSpcReduction="10000"/>
          </a:bodyPr>
          <a:lstStyle/>
          <a:p>
            <a:r>
              <a:rPr lang="en-GB" dirty="0"/>
              <a:t>Opportunities </a:t>
            </a:r>
            <a:r>
              <a:rPr lang="en-GB" dirty="0" smtClean="0"/>
              <a:t>for supporting activity in the project</a:t>
            </a:r>
          </a:p>
          <a:p>
            <a:r>
              <a:rPr lang="en-GB" dirty="0"/>
              <a:t>Get involved in recruitment– discuss possible patients with </a:t>
            </a:r>
            <a:r>
              <a:rPr lang="en-GB" dirty="0" smtClean="0"/>
              <a:t>your clinical team or the </a:t>
            </a:r>
            <a:r>
              <a:rPr lang="en-GB" dirty="0"/>
              <a:t>GMC team</a:t>
            </a:r>
          </a:p>
          <a:p>
            <a:r>
              <a:rPr lang="en-GB" dirty="0" smtClean="0"/>
              <a:t>Opportunities to further your own education </a:t>
            </a:r>
          </a:p>
          <a:p>
            <a:r>
              <a:rPr lang="en-GB" dirty="0" smtClean="0"/>
              <a:t>Become </a:t>
            </a:r>
            <a:r>
              <a:rPr lang="en-GB" dirty="0"/>
              <a:t>a contact for your department / team for us to disseminate genomics information through</a:t>
            </a:r>
          </a:p>
          <a:p>
            <a:r>
              <a:rPr lang="en-GB" dirty="0"/>
              <a:t>Tell us what you </a:t>
            </a:r>
            <a:r>
              <a:rPr lang="en-GB" dirty="0" smtClean="0"/>
              <a:t>need/tell us how we can make this work together</a:t>
            </a:r>
            <a:endParaRPr lang="en-GB" dirty="0"/>
          </a:p>
          <a:p>
            <a:pPr marL="0" indent="0">
              <a:buNone/>
            </a:pPr>
            <a:endParaRPr lang="en-GB" dirty="0"/>
          </a:p>
        </p:txBody>
      </p:sp>
      <p:sp>
        <p:nvSpPr>
          <p:cNvPr id="3" name="Title 2"/>
          <p:cNvSpPr>
            <a:spLocks noGrp="1"/>
          </p:cNvSpPr>
          <p:nvPr>
            <p:ph type="title"/>
          </p:nvPr>
        </p:nvSpPr>
        <p:spPr/>
        <p:txBody>
          <a:bodyPr/>
          <a:lstStyle/>
          <a:p>
            <a:r>
              <a:rPr lang="en-GB" b="1" dirty="0"/>
              <a:t>How to Get Involved</a:t>
            </a:r>
          </a:p>
        </p:txBody>
      </p:sp>
    </p:spTree>
    <p:extLst>
      <p:ext uri="{BB962C8B-B14F-4D97-AF65-F5344CB8AC3E}">
        <p14:creationId xmlns:p14="http://schemas.microsoft.com/office/powerpoint/2010/main" val="3339167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692639-6FC9-4046-B295-9522EC7BED0E}"/>
              </a:ext>
            </a:extLst>
          </p:cNvPr>
          <p:cNvSpPr>
            <a:spLocks noGrp="1"/>
          </p:cNvSpPr>
          <p:nvPr>
            <p:ph type="title"/>
          </p:nvPr>
        </p:nvSpPr>
        <p:spPr>
          <a:xfrm>
            <a:off x="457200" y="629816"/>
            <a:ext cx="8229600" cy="1143000"/>
          </a:xfrm>
        </p:spPr>
        <p:txBody>
          <a:bodyPr/>
          <a:lstStyle/>
          <a:p>
            <a:r>
              <a:rPr lang="en-GB" b="1" dirty="0"/>
              <a:t>Thanks and any questions</a:t>
            </a:r>
          </a:p>
        </p:txBody>
      </p:sp>
      <p:sp>
        <p:nvSpPr>
          <p:cNvPr id="3" name="Content Placeholder 2">
            <a:extLst>
              <a:ext uri="{FF2B5EF4-FFF2-40B4-BE49-F238E27FC236}">
                <a16:creationId xmlns="" xmlns:a16="http://schemas.microsoft.com/office/drawing/2014/main" id="{E51899FB-044E-4D1D-B039-069676564007}"/>
              </a:ext>
            </a:extLst>
          </p:cNvPr>
          <p:cNvSpPr>
            <a:spLocks noGrp="1"/>
          </p:cNvSpPr>
          <p:nvPr>
            <p:ph idx="1"/>
          </p:nvPr>
        </p:nvSpPr>
        <p:spPr>
          <a:xfrm>
            <a:off x="1043608" y="2564904"/>
            <a:ext cx="7355160" cy="2985195"/>
          </a:xfrm>
        </p:spPr>
        <p:txBody>
          <a:bodyPr>
            <a:normAutofit fontScale="92500" lnSpcReduction="20000"/>
          </a:bodyPr>
          <a:lstStyle/>
          <a:p>
            <a:pPr marL="0" indent="0" algn="ctr">
              <a:buNone/>
            </a:pPr>
            <a:r>
              <a:rPr lang="en-GB" dirty="0"/>
              <a:t>Catherine Carpenter-Clawson</a:t>
            </a:r>
          </a:p>
          <a:p>
            <a:pPr marL="0" indent="0" algn="ctr">
              <a:buNone/>
            </a:pPr>
            <a:r>
              <a:rPr lang="en-GB" dirty="0"/>
              <a:t>Programme Manager, WE GMC</a:t>
            </a:r>
          </a:p>
          <a:p>
            <a:pPr marL="0" indent="0" algn="ctr">
              <a:buNone/>
            </a:pPr>
            <a:r>
              <a:rPr lang="en-GB" dirty="0"/>
              <a:t>07732 </a:t>
            </a:r>
            <a:r>
              <a:rPr lang="en-GB" dirty="0" smtClean="0"/>
              <a:t>561067</a:t>
            </a:r>
          </a:p>
          <a:p>
            <a:pPr marL="0" indent="0" algn="ctr">
              <a:buNone/>
            </a:pPr>
            <a:r>
              <a:rPr lang="en-GB" dirty="0" smtClean="0">
                <a:hlinkClick r:id="rId2"/>
              </a:rPr>
              <a:t>Catherine.Carpenter-Clawson@nbt.nhs.uk</a:t>
            </a:r>
            <a:endParaRPr lang="en-GB" dirty="0" smtClean="0"/>
          </a:p>
          <a:p>
            <a:pPr marL="0" indent="0" algn="ctr">
              <a:buNone/>
            </a:pPr>
            <a:r>
              <a:rPr lang="en-GB" dirty="0" smtClean="0"/>
              <a:t>or</a:t>
            </a:r>
            <a:endParaRPr lang="en-GB" dirty="0"/>
          </a:p>
          <a:p>
            <a:pPr marL="0" indent="0" algn="ctr">
              <a:buNone/>
            </a:pPr>
            <a:r>
              <a:rPr lang="en-GB" dirty="0">
                <a:hlinkClick r:id="rId3"/>
              </a:rPr>
              <a:t>Ubh-tr.wegmc@nhs.net</a:t>
            </a:r>
            <a:endParaRPr lang="en-GB" dirty="0"/>
          </a:p>
          <a:p>
            <a:pPr marL="0" indent="0" algn="ctr">
              <a:buNone/>
            </a:pPr>
            <a:endParaRPr lang="en-GB" dirty="0"/>
          </a:p>
          <a:p>
            <a:pPr marL="0" indent="0" algn="ctr">
              <a:buNone/>
            </a:pPr>
            <a:endParaRPr lang="en-GB" dirty="0"/>
          </a:p>
        </p:txBody>
      </p:sp>
      <p:sp>
        <p:nvSpPr>
          <p:cNvPr id="4" name="Footer Placeholder 3">
            <a:extLst>
              <a:ext uri="{FF2B5EF4-FFF2-40B4-BE49-F238E27FC236}">
                <a16:creationId xmlns="" xmlns:a16="http://schemas.microsoft.com/office/drawing/2014/main" id="{2E3E7216-356E-42FF-BAB3-009BB82B009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8BFC1B3A-9985-40F1-8EB8-F07473287A2D}"/>
              </a:ext>
            </a:extLst>
          </p:cNvPr>
          <p:cNvSpPr>
            <a:spLocks noGrp="1"/>
          </p:cNvSpPr>
          <p:nvPr>
            <p:ph type="sldNum" sz="quarter" idx="12"/>
          </p:nvPr>
        </p:nvSpPr>
        <p:spPr/>
        <p:txBody>
          <a:bodyPr/>
          <a:lstStyle/>
          <a:p>
            <a:fld id="{C21C2706-BFBC-4E0A-A7D5-AC2D039DA3DC}" type="slidenum">
              <a:rPr lang="en-GB" smtClean="0"/>
              <a:pPr/>
              <a:t>34</a:t>
            </a:fld>
            <a:endParaRPr lang="en-GB"/>
          </a:p>
        </p:txBody>
      </p:sp>
    </p:spTree>
    <p:extLst>
      <p:ext uri="{BB962C8B-B14F-4D97-AF65-F5344CB8AC3E}">
        <p14:creationId xmlns:p14="http://schemas.microsoft.com/office/powerpoint/2010/main" val="853085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Group 8"/>
          <p:cNvGrpSpPr/>
          <p:nvPr/>
        </p:nvGrpSpPr>
        <p:grpSpPr>
          <a:xfrm>
            <a:off x="1353789" y="261259"/>
            <a:ext cx="6388925" cy="6406741"/>
            <a:chOff x="1353789" y="261259"/>
            <a:chExt cx="6388925" cy="6406741"/>
          </a:xfrm>
        </p:grpSpPr>
        <p:grpSp>
          <p:nvGrpSpPr>
            <p:cNvPr id="7" name="Group 6"/>
            <p:cNvGrpSpPr/>
            <p:nvPr/>
          </p:nvGrpSpPr>
          <p:grpSpPr>
            <a:xfrm>
              <a:off x="1353789" y="261259"/>
              <a:ext cx="6388925" cy="6406741"/>
              <a:chOff x="3848100" y="1441556"/>
              <a:chExt cx="4179637" cy="4541735"/>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00" y="1441556"/>
                <a:ext cx="4179637" cy="4541735"/>
              </a:xfrm>
              <a:prstGeom prst="rect">
                <a:avLst/>
              </a:prstGeom>
            </p:spPr>
          </p:pic>
          <p:sp>
            <p:nvSpPr>
              <p:cNvPr id="5" name="Oval 4"/>
              <p:cNvSpPr/>
              <p:nvPr/>
            </p:nvSpPr>
            <p:spPr>
              <a:xfrm>
                <a:off x="4282633" y="4629872"/>
                <a:ext cx="1041721" cy="671332"/>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24354" y="2755165"/>
                <a:ext cx="1180617" cy="601493"/>
              </a:xfrm>
              <a:prstGeom prst="ellipse">
                <a:avLst/>
              </a:prstGeom>
              <a:noFill/>
              <a:ln w="28575">
                <a:solidFill>
                  <a:srgbClr val="DF35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5142016" y="3464629"/>
              <a:ext cx="2042555" cy="1024244"/>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B050"/>
                </a:solidFill>
              </a:endParaRPr>
            </a:p>
          </p:txBody>
        </p:sp>
      </p:grpSp>
    </p:spTree>
    <p:extLst>
      <p:ext uri="{BB962C8B-B14F-4D97-AF65-F5344CB8AC3E}">
        <p14:creationId xmlns:p14="http://schemas.microsoft.com/office/powerpoint/2010/main" val="3780145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Structure and organisations involved in the project</a:t>
            </a:r>
          </a:p>
        </p:txBody>
      </p:sp>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r="1259"/>
          <a:stretch/>
        </p:blipFill>
        <p:spPr>
          <a:xfrm>
            <a:off x="633209" y="1417639"/>
            <a:ext cx="7971239" cy="5035698"/>
          </a:xfrm>
        </p:spPr>
      </p:pic>
    </p:spTree>
    <p:extLst>
      <p:ext uri="{BB962C8B-B14F-4D97-AF65-F5344CB8AC3E}">
        <p14:creationId xmlns:p14="http://schemas.microsoft.com/office/powerpoint/2010/main" val="2481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endParaRPr lang="en-GB"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10" y="182574"/>
            <a:ext cx="8081489" cy="5943589"/>
          </a:xfrm>
        </p:spPr>
      </p:pic>
      <p:pic>
        <p:nvPicPr>
          <p:cNvPr id="4" name="Picture 3" descr="microbiology-banner.jpg"/>
          <p:cNvPicPr>
            <a:picLocks noChangeAspect="1"/>
          </p:cNvPicPr>
          <p:nvPr/>
        </p:nvPicPr>
        <p:blipFill>
          <a:blip r:embed="rId3" cstate="print"/>
          <a:stretch>
            <a:fillRect/>
          </a:stretch>
        </p:blipFill>
        <p:spPr>
          <a:xfrm>
            <a:off x="0" y="6525344"/>
            <a:ext cx="9144000" cy="332656"/>
          </a:xfrm>
          <a:prstGeom prst="rect">
            <a:avLst/>
          </a:prstGeom>
        </p:spPr>
      </p:pic>
      <p:pic>
        <p:nvPicPr>
          <p:cNvPr id="1026" name="Picture 2" descr="Z:\Communications\WEGMC logos\WEGMC updated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84" y="6525344"/>
            <a:ext cx="1196716" cy="3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2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5" name="Picture 4" descr="microbiology-banner.jpg"/>
          <p:cNvPicPr>
            <a:picLocks noChangeAspect="1"/>
          </p:cNvPicPr>
          <p:nvPr/>
        </p:nvPicPr>
        <p:blipFill>
          <a:blip r:embed="rId2" cstate="print"/>
          <a:stretch>
            <a:fillRect/>
          </a:stretch>
        </p:blipFill>
        <p:spPr>
          <a:xfrm>
            <a:off x="0" y="6525344"/>
            <a:ext cx="9144000" cy="332656"/>
          </a:xfrm>
          <a:prstGeom prst="rect">
            <a:avLst/>
          </a:prstGeom>
        </p:spPr>
      </p:pic>
      <p:pic>
        <p:nvPicPr>
          <p:cNvPr id="6" name="Picture 2" descr="Z:\Communications\WEGMC logos\WEGMC updated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029222"/>
            <a:ext cx="2305024" cy="6073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Z:\Communications\WEGMC images\WEGMC Map_With_K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3678" y="1219222"/>
            <a:ext cx="6221413" cy="2620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33400"/>
            <a:ext cx="8229600" cy="523220"/>
          </a:xfrm>
          <a:prstGeom prst="rect">
            <a:avLst/>
          </a:prstGeom>
        </p:spPr>
        <p:txBody>
          <a:bodyPr wrap="square">
            <a:spAutoFit/>
          </a:bodyPr>
          <a:lstStyle/>
          <a:p>
            <a:pPr algn="ctr"/>
            <a:r>
              <a:rPr lang="en-GB" altLang="en-US" sz="1400" dirty="0">
                <a:latin typeface="Arial" panose="020B0604020202020204" pitchFamily="34" charset="0"/>
                <a:ea typeface="Batang" pitchFamily="18" charset="-127"/>
                <a:cs typeface="Arial" panose="020B0604020202020204" pitchFamily="34" charset="0"/>
              </a:rPr>
              <a:t>The West of England NHS GMC was designated as a centre in December 2015 and serves a population of 2.8 million. The WEGMC  consortium is composed of five Trust partners:</a:t>
            </a:r>
            <a:endParaRPr lang="en-GB" sz="1400" dirty="0"/>
          </a:p>
        </p:txBody>
      </p:sp>
      <p:sp>
        <p:nvSpPr>
          <p:cNvPr id="9" name="Rectangle 8"/>
          <p:cNvSpPr/>
          <p:nvPr/>
        </p:nvSpPr>
        <p:spPr>
          <a:xfrm>
            <a:off x="457200" y="4191000"/>
            <a:ext cx="8001000" cy="1923604"/>
          </a:xfrm>
          <a:prstGeom prst="rect">
            <a:avLst/>
          </a:prstGeom>
        </p:spPr>
        <p:txBody>
          <a:bodyPr wrap="square">
            <a:spAutoFit/>
          </a:bodyPr>
          <a:lstStyle/>
          <a:p>
            <a:pPr algn="just">
              <a:spcBef>
                <a:spcPct val="50000"/>
              </a:spcBef>
            </a:pPr>
            <a:r>
              <a:rPr lang="en-GB" altLang="en-US" sz="1400" dirty="0">
                <a:latin typeface="Arial" panose="020B0604020202020204" pitchFamily="34" charset="0"/>
                <a:ea typeface="Batang" pitchFamily="18" charset="-127"/>
                <a:cs typeface="Arial" panose="020B0604020202020204" pitchFamily="34" charset="0"/>
              </a:rPr>
              <a:t>In collaboration with:</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Clinical Commissioning Groups</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Health Education England South (West)          </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Avon and Wiltshire Mental Health Partnership NHS Trust,</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West of England Clinical Research Network </a:t>
            </a:r>
          </a:p>
          <a:p>
            <a:pPr marL="571500" indent="-571500" algn="just">
              <a:spcBef>
                <a:spcPct val="50000"/>
              </a:spcBef>
              <a:buBlip>
                <a:blip r:embed="rId5"/>
              </a:buBlip>
            </a:pPr>
            <a:r>
              <a:rPr lang="en-GB" altLang="en-US" sz="1400" dirty="0">
                <a:latin typeface="Arial" panose="020B0604020202020204" pitchFamily="34" charset="0"/>
                <a:ea typeface="Batang" pitchFamily="18" charset="-127"/>
                <a:cs typeface="Arial" panose="020B0604020202020204" pitchFamily="34" charset="0"/>
              </a:rPr>
              <a:t>West of England AHSN</a:t>
            </a:r>
          </a:p>
        </p:txBody>
      </p:sp>
    </p:spTree>
    <p:extLst>
      <p:ext uri="{BB962C8B-B14F-4D97-AF65-F5344CB8AC3E}">
        <p14:creationId xmlns:p14="http://schemas.microsoft.com/office/powerpoint/2010/main" val="142658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95536" y="1087604"/>
          <a:ext cx="8363272" cy="5472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597725" y="114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rPr>
              <a:t>Key Functions of the NHS GMCs</a:t>
            </a:r>
          </a:p>
        </p:txBody>
      </p:sp>
    </p:spTree>
    <p:extLst>
      <p:ext uri="{BB962C8B-B14F-4D97-AF65-F5344CB8AC3E}">
        <p14:creationId xmlns:p14="http://schemas.microsoft.com/office/powerpoint/2010/main" val="75958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 name="Shape 132"/>
          <p:cNvSpPr>
            <a:spLocks noGrp="1"/>
          </p:cNvSpPr>
          <p:nvPr>
            <p:ph type="title"/>
          </p:nvPr>
        </p:nvSpPr>
        <p:spPr>
          <a:xfrm>
            <a:off x="0" y="-478971"/>
            <a:ext cx="9150749" cy="1443530"/>
          </a:xfrm>
          <a:prstGeom prst="rect">
            <a:avLst/>
          </a:prstGeom>
          <a:noFill/>
        </p:spPr>
        <p:txBody>
          <a:bodyPr/>
          <a:lstStyle>
            <a:lvl1pPr>
              <a:defRPr sz="5200"/>
            </a:lvl1pPr>
          </a:lstStyle>
          <a:p>
            <a:pPr lvl="0">
              <a:defRPr sz="1800"/>
            </a:pPr>
            <a:r>
              <a:rPr lang="en-CA" sz="3700" b="1" dirty="0"/>
              <a:t>Genetics vs. Genomics</a:t>
            </a:r>
            <a:endParaRPr sz="3700" b="1" dirty="0"/>
          </a:p>
        </p:txBody>
      </p:sp>
      <p:sp>
        <p:nvSpPr>
          <p:cNvPr id="5" name="Content Placeholder 3"/>
          <p:cNvSpPr txBox="1">
            <a:spLocks/>
          </p:cNvSpPr>
          <p:nvPr/>
        </p:nvSpPr>
        <p:spPr>
          <a:xfrm>
            <a:off x="0" y="3663617"/>
            <a:ext cx="5184576" cy="299844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GB" altLang="en-US" sz="2100" b="0" i="0" u="none" strike="noStrike" kern="1200" cap="none" spc="0" normalizeH="0" baseline="0" noProof="0" dirty="0">
              <a:ln>
                <a:noFill/>
              </a:ln>
              <a:solidFill>
                <a:prstClr val="black"/>
              </a:solidFill>
              <a:effectLst/>
              <a:uLnTx/>
              <a:uFillTx/>
              <a:latin typeface="Calibri"/>
              <a:ea typeface="+mn-ea"/>
              <a:cs typeface="+mn-cs"/>
            </a:endParaRPr>
          </a:p>
          <a:p>
            <a:pPr lvl="1" indent="-342900">
              <a:spcBef>
                <a:spcPct val="0"/>
              </a:spcBef>
              <a:buFont typeface="Arial" panose="020B0604020202020204" pitchFamily="34" charset="0"/>
              <a:buChar char="•"/>
              <a:defRPr/>
            </a:pPr>
            <a:r>
              <a:rPr kumimoji="0" lang="en-GB" altLang="en-US" sz="2000" b="1" i="0" u="none" strike="noStrike" kern="1200" cap="none" spc="0" normalizeH="0" baseline="0" noProof="0" dirty="0">
                <a:ln>
                  <a:noFill/>
                </a:ln>
                <a:solidFill>
                  <a:prstClr val="black"/>
                </a:solidFill>
                <a:effectLst/>
                <a:uLnTx/>
                <a:uFillTx/>
                <a:latin typeface="Calibri"/>
                <a:ea typeface="+mn-ea"/>
                <a:cs typeface="+mn-cs"/>
              </a:rPr>
              <a:t>Genomics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Involves the entire genome, including coding (genes) and noncoding DNA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Relates to disorders with complex inheritance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Recognises complexity of gene-gene and environmental interactions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n-US" sz="2100" b="0" i="0" u="none" strike="noStrike" kern="1200" cap="none" spc="0" normalizeH="0" baseline="0" noProof="0" dirty="0">
                <a:ln>
                  <a:noFill/>
                </a:ln>
                <a:solidFill>
                  <a:prstClr val="black"/>
                </a:solidFill>
                <a:effectLst/>
                <a:uLnTx/>
                <a:uFillTx/>
                <a:latin typeface="Calibri"/>
                <a:ea typeface="+mn-ea"/>
                <a:cs typeface="+mn-cs"/>
              </a:rPr>
              <a:t>Arises from </a:t>
            </a:r>
            <a:r>
              <a:rPr kumimoji="0" lang="en-GB" sz="2100" b="0" i="0" u="none" strike="noStrike" kern="1200" cap="none" spc="0" normalizeH="0" baseline="0" noProof="0" dirty="0">
                <a:ln>
                  <a:noFill/>
                </a:ln>
                <a:solidFill>
                  <a:prstClr val="black"/>
                </a:solidFill>
                <a:effectLst/>
                <a:uLnTx/>
                <a:uFillTx/>
                <a:latin typeface="Calibri"/>
                <a:ea typeface="+mn-ea"/>
                <a:cs typeface="+mn-cs"/>
              </a:rPr>
              <a:t>new genomic technologies</a:t>
            </a:r>
            <a:endParaRPr kumimoji="0" lang="en-GB" altLang="en-US" sz="2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690133" y="631480"/>
            <a:ext cx="4075280" cy="3331028"/>
          </a:xfrm>
          <a:prstGeom prst="rect">
            <a:avLst/>
          </a:prstGeom>
        </p:spPr>
      </p:pic>
      <p:sp>
        <p:nvSpPr>
          <p:cNvPr id="2" name="Rectangle 1"/>
          <p:cNvSpPr/>
          <p:nvPr/>
        </p:nvSpPr>
        <p:spPr>
          <a:xfrm>
            <a:off x="4727773" y="3962508"/>
            <a:ext cx="4416227" cy="2400657"/>
          </a:xfrm>
          <a:prstGeom prst="rect">
            <a:avLst/>
          </a:prstGeom>
        </p:spPr>
        <p:txBody>
          <a:bodyPr wrap="square">
            <a:spAutoFit/>
          </a:bodyPr>
          <a:lstStyle/>
          <a:p>
            <a:pPr marL="342900" lvl="0" indent="-342900">
              <a:spcBef>
                <a:spcPct val="0"/>
              </a:spcBef>
              <a:buFont typeface="Arial" panose="020B0604020202020204" pitchFamily="34" charset="0"/>
              <a:buChar char="•"/>
              <a:defRPr/>
            </a:pPr>
            <a:r>
              <a:rPr lang="en-GB" altLang="en-US" sz="2400" b="1" dirty="0">
                <a:solidFill>
                  <a:prstClr val="black"/>
                </a:solidFill>
              </a:rPr>
              <a:t>Genetics</a:t>
            </a:r>
            <a:endParaRPr lang="en-GB" altLang="en-US" sz="2400" dirty="0">
              <a:solidFill>
                <a:prstClr val="black"/>
              </a:solidFill>
            </a:endParaRPr>
          </a:p>
          <a:p>
            <a:pPr marL="742950" lvl="1" indent="-285750">
              <a:spcBef>
                <a:spcPct val="0"/>
              </a:spcBef>
              <a:buFont typeface="Arial" panose="020B0604020202020204" pitchFamily="34" charset="0"/>
              <a:buChar char="–"/>
              <a:defRPr/>
            </a:pPr>
            <a:r>
              <a:rPr lang="en-GB" altLang="en-US" sz="2100" dirty="0">
                <a:solidFill>
                  <a:prstClr val="black"/>
                </a:solidFill>
              </a:rPr>
              <a:t>Involves a single gene pair or chromosomal region</a:t>
            </a:r>
          </a:p>
          <a:p>
            <a:pPr marL="742950" lvl="1" indent="-285750">
              <a:spcBef>
                <a:spcPct val="0"/>
              </a:spcBef>
              <a:buFont typeface="Arial" panose="020B0604020202020204" pitchFamily="34" charset="0"/>
              <a:buChar char="–"/>
              <a:defRPr/>
            </a:pPr>
            <a:r>
              <a:rPr lang="en-GB" altLang="en-US" sz="2100" dirty="0">
                <a:solidFill>
                  <a:prstClr val="black"/>
                </a:solidFill>
              </a:rPr>
              <a:t>Relates to single gene disorders</a:t>
            </a:r>
          </a:p>
          <a:p>
            <a:pPr marL="742950" lvl="1" indent="-285750">
              <a:spcBef>
                <a:spcPct val="0"/>
              </a:spcBef>
              <a:buFont typeface="Arial" panose="020B0604020202020204" pitchFamily="34" charset="0"/>
              <a:buChar char="–"/>
              <a:defRPr/>
            </a:pPr>
            <a:r>
              <a:rPr lang="en-GB" altLang="en-US" sz="2100" dirty="0">
                <a:solidFill>
                  <a:prstClr val="black"/>
                </a:solidFill>
              </a:rPr>
              <a:t>Observes Mendelian inheritance</a:t>
            </a:r>
          </a:p>
          <a:p>
            <a:pPr marL="742950" lvl="1" indent="-285750">
              <a:spcBef>
                <a:spcPct val="0"/>
              </a:spcBef>
              <a:buFont typeface="Arial" panose="020B0604020202020204" pitchFamily="34" charset="0"/>
              <a:buChar char="–"/>
              <a:defRPr/>
            </a:pPr>
            <a:r>
              <a:rPr lang="en-GB" altLang="en-US" sz="2100" dirty="0">
                <a:solidFill>
                  <a:prstClr val="black"/>
                </a:solidFill>
              </a:rPr>
              <a:t>Arises from clinical observation</a:t>
            </a:r>
          </a:p>
        </p:txBody>
      </p:sp>
      <p:sp>
        <p:nvSpPr>
          <p:cNvPr id="7" name="TextBox 6"/>
          <p:cNvSpPr txBox="1"/>
          <p:nvPr/>
        </p:nvSpPr>
        <p:spPr>
          <a:xfrm>
            <a:off x="6362239" y="6623774"/>
            <a:ext cx="2746265" cy="261610"/>
          </a:xfrm>
          <a:prstGeom prst="rect">
            <a:avLst/>
          </a:prstGeom>
          <a:noFill/>
        </p:spPr>
        <p:txBody>
          <a:bodyPr wrap="none" rtlCol="0">
            <a:spAutoFit/>
          </a:bodyPr>
          <a:lstStyle/>
          <a:p>
            <a:r>
              <a:rPr lang="en-GB" sz="1100" i="1" dirty="0" smtClean="0"/>
              <a:t>Courtesy of Genomics </a:t>
            </a:r>
            <a:r>
              <a:rPr lang="en-GB" sz="1100" i="1" dirty="0"/>
              <a:t>Education Programme</a:t>
            </a:r>
          </a:p>
        </p:txBody>
      </p:sp>
    </p:spTree>
    <p:extLst>
      <p:ext uri="{BB962C8B-B14F-4D97-AF65-F5344CB8AC3E}">
        <p14:creationId xmlns:p14="http://schemas.microsoft.com/office/powerpoint/2010/main" val="96012794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597725" y="12795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rPr>
              <a:t>Processing the Data</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911"/>
          <a:stretch/>
        </p:blipFill>
        <p:spPr>
          <a:xfrm>
            <a:off x="905885" y="957600"/>
            <a:ext cx="7093328" cy="5679882"/>
          </a:xfrm>
          <a:prstGeom prst="rect">
            <a:avLst/>
          </a:prstGeom>
        </p:spPr>
      </p:pic>
    </p:spTree>
    <p:extLst>
      <p:ext uri="{BB962C8B-B14F-4D97-AF65-F5344CB8AC3E}">
        <p14:creationId xmlns:p14="http://schemas.microsoft.com/office/powerpoint/2010/main" val="410132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extBox 15"/>
          <p:cNvSpPr txBox="1"/>
          <p:nvPr/>
        </p:nvSpPr>
        <p:spPr>
          <a:xfrm>
            <a:off x="1868511" y="1392195"/>
            <a:ext cx="4170217" cy="523220"/>
          </a:xfrm>
          <a:prstGeom prst="rect">
            <a:avLst/>
          </a:prstGeom>
          <a:noFill/>
        </p:spPr>
        <p:txBody>
          <a:bodyPr wrap="square" rtlCol="0">
            <a:spAutoFit/>
          </a:bodyPr>
          <a:lstStyle/>
          <a:p>
            <a:r>
              <a:rPr lang="en-US" sz="2800" b="1" dirty="0"/>
              <a:t>Phenotype + </a:t>
            </a:r>
          </a:p>
        </p:txBody>
      </p:sp>
      <p:grpSp>
        <p:nvGrpSpPr>
          <p:cNvPr id="20" name="Group 19"/>
          <p:cNvGrpSpPr/>
          <p:nvPr/>
        </p:nvGrpSpPr>
        <p:grpSpPr>
          <a:xfrm>
            <a:off x="1958817" y="2150076"/>
            <a:ext cx="5755010" cy="4310756"/>
            <a:chOff x="227089" y="2767228"/>
            <a:chExt cx="5379553" cy="4090772"/>
          </a:xfrm>
        </p:grpSpPr>
        <p:sp>
          <p:nvSpPr>
            <p:cNvPr id="21" name="Rectangle 20"/>
            <p:cNvSpPr/>
            <p:nvPr/>
          </p:nvSpPr>
          <p:spPr>
            <a:xfrm>
              <a:off x="611229" y="6205455"/>
              <a:ext cx="3788243" cy="523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22" name="Freeform 21"/>
            <p:cNvSpPr/>
            <p:nvPr/>
          </p:nvSpPr>
          <p:spPr>
            <a:xfrm>
              <a:off x="243467" y="2767228"/>
              <a:ext cx="1169089" cy="1361378"/>
            </a:xfrm>
            <a:custGeom>
              <a:avLst/>
              <a:gdLst>
                <a:gd name="connsiteX0" fmla="*/ 0 w 1059077"/>
                <a:gd name="connsiteY0" fmla="*/ 0 h 741354"/>
                <a:gd name="connsiteX1" fmla="*/ 688400 w 1059077"/>
                <a:gd name="connsiteY1" fmla="*/ 0 h 741354"/>
                <a:gd name="connsiteX2" fmla="*/ 1059077 w 1059077"/>
                <a:gd name="connsiteY2" fmla="*/ 370677 h 741354"/>
                <a:gd name="connsiteX3" fmla="*/ 688400 w 1059077"/>
                <a:gd name="connsiteY3" fmla="*/ 741354 h 741354"/>
                <a:gd name="connsiteX4" fmla="*/ 0 w 1059077"/>
                <a:gd name="connsiteY4" fmla="*/ 741354 h 741354"/>
                <a:gd name="connsiteX5" fmla="*/ 370677 w 1059077"/>
                <a:gd name="connsiteY5" fmla="*/ 370677 h 741354"/>
                <a:gd name="connsiteX6" fmla="*/ 0 w 1059077"/>
                <a:gd name="connsiteY6" fmla="*/ 0 h 74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77" h="741354">
                  <a:moveTo>
                    <a:pt x="1059076" y="0"/>
                  </a:moveTo>
                  <a:lnTo>
                    <a:pt x="1059076" y="481880"/>
                  </a:lnTo>
                  <a:lnTo>
                    <a:pt x="529539" y="741354"/>
                  </a:lnTo>
                  <a:lnTo>
                    <a:pt x="1" y="481880"/>
                  </a:lnTo>
                  <a:lnTo>
                    <a:pt x="1" y="0"/>
                  </a:lnTo>
                  <a:lnTo>
                    <a:pt x="529539" y="259474"/>
                  </a:lnTo>
                  <a:lnTo>
                    <a:pt x="1059076"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986" tIns="377662" rIns="6985" bIns="377663" numCol="1" spcCol="1270" anchor="ctr" anchorCtr="0">
              <a:noAutofit/>
            </a:bodyPr>
            <a:lstStyle/>
            <a:p>
              <a:pPr algn="ctr" defTabSz="488950">
                <a:lnSpc>
                  <a:spcPct val="90000"/>
                </a:lnSpc>
                <a:spcBef>
                  <a:spcPct val="0"/>
                </a:spcBef>
                <a:spcAft>
                  <a:spcPct val="35000"/>
                </a:spcAft>
              </a:pPr>
              <a:r>
                <a:rPr lang="en-GB" sz="1600" dirty="0">
                  <a:solidFill>
                    <a:prstClr val="white"/>
                  </a:solidFill>
                </a:rPr>
                <a:t>DNA</a:t>
              </a:r>
            </a:p>
          </p:txBody>
        </p:sp>
        <p:sp>
          <p:nvSpPr>
            <p:cNvPr id="23" name="Freeform 22"/>
            <p:cNvSpPr/>
            <p:nvPr/>
          </p:nvSpPr>
          <p:spPr>
            <a:xfrm>
              <a:off x="1412554" y="2774280"/>
              <a:ext cx="4194086" cy="884896"/>
            </a:xfrm>
            <a:custGeom>
              <a:avLst/>
              <a:gdLst>
                <a:gd name="connsiteX0" fmla="*/ 114736 w 688400"/>
                <a:gd name="connsiteY0" fmla="*/ 0 h 4880413"/>
                <a:gd name="connsiteX1" fmla="*/ 573664 w 688400"/>
                <a:gd name="connsiteY1" fmla="*/ 0 h 4880413"/>
                <a:gd name="connsiteX2" fmla="*/ 688400 w 688400"/>
                <a:gd name="connsiteY2" fmla="*/ 114736 h 4880413"/>
                <a:gd name="connsiteX3" fmla="*/ 688400 w 688400"/>
                <a:gd name="connsiteY3" fmla="*/ 4880413 h 4880413"/>
                <a:gd name="connsiteX4" fmla="*/ 688400 w 688400"/>
                <a:gd name="connsiteY4" fmla="*/ 4880413 h 4880413"/>
                <a:gd name="connsiteX5" fmla="*/ 0 w 688400"/>
                <a:gd name="connsiteY5" fmla="*/ 4880413 h 4880413"/>
                <a:gd name="connsiteX6" fmla="*/ 0 w 688400"/>
                <a:gd name="connsiteY6" fmla="*/ 4880413 h 4880413"/>
                <a:gd name="connsiteX7" fmla="*/ 0 w 688400"/>
                <a:gd name="connsiteY7" fmla="*/ 114736 h 4880413"/>
                <a:gd name="connsiteX8" fmla="*/ 114736 w 688400"/>
                <a:gd name="connsiteY8" fmla="*/ 0 h 488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400" h="4880413">
                  <a:moveTo>
                    <a:pt x="688400" y="813423"/>
                  </a:moveTo>
                  <a:lnTo>
                    <a:pt x="688400" y="4066990"/>
                  </a:lnTo>
                  <a:cubicBezTo>
                    <a:pt x="688400" y="4516229"/>
                    <a:pt x="681154" y="4880409"/>
                    <a:pt x="672216" y="4880409"/>
                  </a:cubicBezTo>
                  <a:lnTo>
                    <a:pt x="0" y="4880409"/>
                  </a:lnTo>
                  <a:lnTo>
                    <a:pt x="0" y="4880409"/>
                  </a:lnTo>
                  <a:lnTo>
                    <a:pt x="0" y="4"/>
                  </a:lnTo>
                  <a:lnTo>
                    <a:pt x="0" y="4"/>
                  </a:lnTo>
                  <a:lnTo>
                    <a:pt x="672216" y="4"/>
                  </a:lnTo>
                  <a:cubicBezTo>
                    <a:pt x="681154" y="4"/>
                    <a:pt x="688400" y="364184"/>
                    <a:pt x="688400" y="813423"/>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46305" rIns="46305" bIns="46306" numCol="1" spcCol="1270" anchor="ctr" anchorCtr="0">
              <a:noAutofit/>
            </a:bodyPr>
            <a:lstStyle/>
            <a:p>
              <a:pPr marL="0" lvl="1" defTabSz="889000">
                <a:lnSpc>
                  <a:spcPct val="90000"/>
                </a:lnSpc>
                <a:spcBef>
                  <a:spcPct val="0"/>
                </a:spcBef>
                <a:spcAft>
                  <a:spcPct val="15000"/>
                </a:spcAft>
              </a:pPr>
              <a:r>
                <a:rPr lang="en-GB" sz="2000" b="1" dirty="0">
                  <a:solidFill>
                    <a:prstClr val="black">
                      <a:hueOff val="0"/>
                      <a:satOff val="0"/>
                      <a:lumOff val="0"/>
                      <a:alphaOff val="0"/>
                    </a:prstClr>
                  </a:solidFill>
                </a:rPr>
                <a:t>Genomics</a:t>
              </a:r>
            </a:p>
            <a:p>
              <a:pPr marL="0" lvl="1" defTabSz="889000">
                <a:lnSpc>
                  <a:spcPct val="90000"/>
                </a:lnSpc>
                <a:spcBef>
                  <a:spcPct val="0"/>
                </a:spcBef>
                <a:spcAft>
                  <a:spcPct val="15000"/>
                </a:spcAft>
              </a:pPr>
              <a:r>
                <a:rPr lang="en-GB" sz="1600" dirty="0">
                  <a:solidFill>
                    <a:prstClr val="black">
                      <a:hueOff val="0"/>
                      <a:satOff val="0"/>
                      <a:lumOff val="0"/>
                      <a:alphaOff val="0"/>
                    </a:prstClr>
                  </a:solidFill>
                </a:rPr>
                <a:t>Analysis of the full DNA sequence (of which single exomes are  &lt;1%)</a:t>
              </a:r>
            </a:p>
          </p:txBody>
        </p:sp>
        <p:sp>
          <p:nvSpPr>
            <p:cNvPr id="24" name="Freeform 23"/>
            <p:cNvSpPr/>
            <p:nvPr/>
          </p:nvSpPr>
          <p:spPr>
            <a:xfrm>
              <a:off x="243467" y="3748196"/>
              <a:ext cx="1169089" cy="1255571"/>
            </a:xfrm>
            <a:custGeom>
              <a:avLst/>
              <a:gdLst>
                <a:gd name="connsiteX0" fmla="*/ 0 w 1059077"/>
                <a:gd name="connsiteY0" fmla="*/ 0 h 741354"/>
                <a:gd name="connsiteX1" fmla="*/ 688400 w 1059077"/>
                <a:gd name="connsiteY1" fmla="*/ 0 h 741354"/>
                <a:gd name="connsiteX2" fmla="*/ 1059077 w 1059077"/>
                <a:gd name="connsiteY2" fmla="*/ 370677 h 741354"/>
                <a:gd name="connsiteX3" fmla="*/ 688400 w 1059077"/>
                <a:gd name="connsiteY3" fmla="*/ 741354 h 741354"/>
                <a:gd name="connsiteX4" fmla="*/ 0 w 1059077"/>
                <a:gd name="connsiteY4" fmla="*/ 741354 h 741354"/>
                <a:gd name="connsiteX5" fmla="*/ 370677 w 1059077"/>
                <a:gd name="connsiteY5" fmla="*/ 370677 h 741354"/>
                <a:gd name="connsiteX6" fmla="*/ 0 w 1059077"/>
                <a:gd name="connsiteY6" fmla="*/ 0 h 74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77" h="741354">
                  <a:moveTo>
                    <a:pt x="1059076" y="0"/>
                  </a:moveTo>
                  <a:lnTo>
                    <a:pt x="1059076" y="481880"/>
                  </a:lnTo>
                  <a:lnTo>
                    <a:pt x="529539" y="741354"/>
                  </a:lnTo>
                  <a:lnTo>
                    <a:pt x="1" y="481880"/>
                  </a:lnTo>
                  <a:lnTo>
                    <a:pt x="1" y="0"/>
                  </a:lnTo>
                  <a:lnTo>
                    <a:pt x="529539" y="259474"/>
                  </a:lnTo>
                  <a:lnTo>
                    <a:pt x="1059076"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986" tIns="377662" rIns="6985" bIns="377663" numCol="1" spcCol="1270" anchor="ctr" anchorCtr="0">
              <a:noAutofit/>
            </a:bodyPr>
            <a:lstStyle/>
            <a:p>
              <a:pPr algn="ctr" defTabSz="488950">
                <a:lnSpc>
                  <a:spcPct val="90000"/>
                </a:lnSpc>
                <a:spcBef>
                  <a:spcPct val="0"/>
                </a:spcBef>
                <a:spcAft>
                  <a:spcPct val="35000"/>
                </a:spcAft>
              </a:pPr>
              <a:r>
                <a:rPr lang="en-GB" sz="1600" dirty="0">
                  <a:solidFill>
                    <a:prstClr val="white"/>
                  </a:solidFill>
                </a:rPr>
                <a:t>RNA</a:t>
              </a:r>
            </a:p>
          </p:txBody>
        </p:sp>
        <p:sp>
          <p:nvSpPr>
            <p:cNvPr id="25" name="Freeform 24"/>
            <p:cNvSpPr/>
            <p:nvPr/>
          </p:nvSpPr>
          <p:spPr>
            <a:xfrm>
              <a:off x="1412554" y="3748197"/>
              <a:ext cx="4194086" cy="802927"/>
            </a:xfrm>
            <a:custGeom>
              <a:avLst/>
              <a:gdLst>
                <a:gd name="connsiteX0" fmla="*/ 114736 w 688400"/>
                <a:gd name="connsiteY0" fmla="*/ 0 h 4880413"/>
                <a:gd name="connsiteX1" fmla="*/ 573664 w 688400"/>
                <a:gd name="connsiteY1" fmla="*/ 0 h 4880413"/>
                <a:gd name="connsiteX2" fmla="*/ 688400 w 688400"/>
                <a:gd name="connsiteY2" fmla="*/ 114736 h 4880413"/>
                <a:gd name="connsiteX3" fmla="*/ 688400 w 688400"/>
                <a:gd name="connsiteY3" fmla="*/ 4880413 h 4880413"/>
                <a:gd name="connsiteX4" fmla="*/ 688400 w 688400"/>
                <a:gd name="connsiteY4" fmla="*/ 4880413 h 4880413"/>
                <a:gd name="connsiteX5" fmla="*/ 0 w 688400"/>
                <a:gd name="connsiteY5" fmla="*/ 4880413 h 4880413"/>
                <a:gd name="connsiteX6" fmla="*/ 0 w 688400"/>
                <a:gd name="connsiteY6" fmla="*/ 4880413 h 4880413"/>
                <a:gd name="connsiteX7" fmla="*/ 0 w 688400"/>
                <a:gd name="connsiteY7" fmla="*/ 114736 h 4880413"/>
                <a:gd name="connsiteX8" fmla="*/ 114736 w 688400"/>
                <a:gd name="connsiteY8" fmla="*/ 0 h 488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400" h="4880413">
                  <a:moveTo>
                    <a:pt x="688400" y="813423"/>
                  </a:moveTo>
                  <a:lnTo>
                    <a:pt x="688400" y="4066990"/>
                  </a:lnTo>
                  <a:cubicBezTo>
                    <a:pt x="688400" y="4516229"/>
                    <a:pt x="681154" y="4880409"/>
                    <a:pt x="672216" y="4880409"/>
                  </a:cubicBezTo>
                  <a:lnTo>
                    <a:pt x="0" y="4880409"/>
                  </a:lnTo>
                  <a:lnTo>
                    <a:pt x="0" y="4880409"/>
                  </a:lnTo>
                  <a:lnTo>
                    <a:pt x="0" y="4"/>
                  </a:lnTo>
                  <a:lnTo>
                    <a:pt x="0" y="4"/>
                  </a:lnTo>
                  <a:lnTo>
                    <a:pt x="672216" y="4"/>
                  </a:lnTo>
                  <a:cubicBezTo>
                    <a:pt x="681154" y="4"/>
                    <a:pt x="688400" y="364184"/>
                    <a:pt x="688400" y="813423"/>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46305" rIns="46305" bIns="46306" numCol="1" spcCol="1270" anchor="ctr" anchorCtr="0">
              <a:noAutofit/>
            </a:bodyPr>
            <a:lstStyle/>
            <a:p>
              <a:pPr marL="0" lvl="1" defTabSz="889000">
                <a:lnSpc>
                  <a:spcPct val="90000"/>
                </a:lnSpc>
                <a:spcBef>
                  <a:spcPct val="0"/>
                </a:spcBef>
                <a:spcAft>
                  <a:spcPct val="15000"/>
                </a:spcAft>
              </a:pPr>
              <a:r>
                <a:rPr lang="en-GB" sz="2000" b="1" dirty="0">
                  <a:solidFill>
                    <a:prstClr val="black">
                      <a:hueOff val="0"/>
                      <a:satOff val="0"/>
                      <a:lumOff val="0"/>
                      <a:alphaOff val="0"/>
                    </a:prstClr>
                  </a:solidFill>
                </a:rPr>
                <a:t>Transcriptomics </a:t>
              </a:r>
              <a:br>
                <a:rPr lang="en-GB" sz="2000" b="1" dirty="0">
                  <a:solidFill>
                    <a:prstClr val="black">
                      <a:hueOff val="0"/>
                      <a:satOff val="0"/>
                      <a:lumOff val="0"/>
                      <a:alphaOff val="0"/>
                    </a:prstClr>
                  </a:solidFill>
                </a:rPr>
              </a:br>
              <a:r>
                <a:rPr lang="en-GB" sz="1600" dirty="0">
                  <a:solidFill>
                    <a:prstClr val="black">
                      <a:hueOff val="0"/>
                      <a:satOff val="0"/>
                      <a:lumOff val="0"/>
                      <a:alphaOff val="0"/>
                    </a:prstClr>
                  </a:solidFill>
                </a:rPr>
                <a:t>Study of all the RNA forms in the body &gt;30k – measures expression of genes</a:t>
              </a:r>
            </a:p>
          </p:txBody>
        </p:sp>
        <p:grpSp>
          <p:nvGrpSpPr>
            <p:cNvPr id="26" name="Group 25"/>
            <p:cNvGrpSpPr/>
            <p:nvPr/>
          </p:nvGrpSpPr>
          <p:grpSpPr>
            <a:xfrm>
              <a:off x="243467" y="4581129"/>
              <a:ext cx="5363173" cy="1361378"/>
              <a:chOff x="1755028" y="4645379"/>
              <a:chExt cx="5363173" cy="1059078"/>
            </a:xfrm>
          </p:grpSpPr>
          <p:sp>
            <p:nvSpPr>
              <p:cNvPr id="29" name="Freeform 28"/>
              <p:cNvSpPr/>
              <p:nvPr/>
            </p:nvSpPr>
            <p:spPr>
              <a:xfrm>
                <a:off x="1755028" y="4645379"/>
                <a:ext cx="1169089" cy="1059078"/>
              </a:xfrm>
              <a:custGeom>
                <a:avLst/>
                <a:gdLst>
                  <a:gd name="connsiteX0" fmla="*/ 0 w 1059077"/>
                  <a:gd name="connsiteY0" fmla="*/ 0 h 741354"/>
                  <a:gd name="connsiteX1" fmla="*/ 688400 w 1059077"/>
                  <a:gd name="connsiteY1" fmla="*/ 0 h 741354"/>
                  <a:gd name="connsiteX2" fmla="*/ 1059077 w 1059077"/>
                  <a:gd name="connsiteY2" fmla="*/ 370677 h 741354"/>
                  <a:gd name="connsiteX3" fmla="*/ 688400 w 1059077"/>
                  <a:gd name="connsiteY3" fmla="*/ 741354 h 741354"/>
                  <a:gd name="connsiteX4" fmla="*/ 0 w 1059077"/>
                  <a:gd name="connsiteY4" fmla="*/ 741354 h 741354"/>
                  <a:gd name="connsiteX5" fmla="*/ 370677 w 1059077"/>
                  <a:gd name="connsiteY5" fmla="*/ 370677 h 741354"/>
                  <a:gd name="connsiteX6" fmla="*/ 0 w 1059077"/>
                  <a:gd name="connsiteY6" fmla="*/ 0 h 74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9077" h="741354">
                    <a:moveTo>
                      <a:pt x="1059076" y="0"/>
                    </a:moveTo>
                    <a:lnTo>
                      <a:pt x="1059076" y="481880"/>
                    </a:lnTo>
                    <a:lnTo>
                      <a:pt x="529539" y="741354"/>
                    </a:lnTo>
                    <a:lnTo>
                      <a:pt x="1" y="481880"/>
                    </a:lnTo>
                    <a:lnTo>
                      <a:pt x="1" y="0"/>
                    </a:lnTo>
                    <a:lnTo>
                      <a:pt x="529539" y="259474"/>
                    </a:lnTo>
                    <a:lnTo>
                      <a:pt x="1059076" y="0"/>
                    </a:lnTo>
                    <a:close/>
                  </a:path>
                </a:pathLst>
              </a:custGeom>
              <a:solidFill>
                <a:schemeClr val="bg2">
                  <a:lumMod val="75000"/>
                </a:schemeClr>
              </a:solidFill>
              <a:ln>
                <a:solidFill>
                  <a:schemeClr val="bg2">
                    <a:lumMod val="50000"/>
                  </a:schemeClr>
                </a:solidFill>
              </a:ln>
              <a:effectLst/>
            </p:spPr>
            <p:style>
              <a:lnRef idx="2">
                <a:schemeClr val="accent4">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986" tIns="377662" rIns="6985" bIns="377663" numCol="1" spcCol="1270" anchor="ctr" anchorCtr="0">
                <a:noAutofit/>
              </a:bodyPr>
              <a:lstStyle/>
              <a:p>
                <a:pPr algn="ctr" defTabSz="488950">
                  <a:lnSpc>
                    <a:spcPct val="90000"/>
                  </a:lnSpc>
                  <a:spcBef>
                    <a:spcPct val="0"/>
                  </a:spcBef>
                  <a:spcAft>
                    <a:spcPct val="35000"/>
                  </a:spcAft>
                </a:pPr>
                <a:r>
                  <a:rPr lang="en-GB" sz="1600" dirty="0">
                    <a:solidFill>
                      <a:prstClr val="white"/>
                    </a:solidFill>
                  </a:rPr>
                  <a:t>Proteins</a:t>
                </a:r>
              </a:p>
            </p:txBody>
          </p:sp>
          <p:sp>
            <p:nvSpPr>
              <p:cNvPr id="30" name="Freeform 29"/>
              <p:cNvSpPr/>
              <p:nvPr/>
            </p:nvSpPr>
            <p:spPr>
              <a:xfrm>
                <a:off x="2924115" y="4691289"/>
                <a:ext cx="4194086" cy="636584"/>
              </a:xfrm>
              <a:custGeom>
                <a:avLst/>
                <a:gdLst>
                  <a:gd name="connsiteX0" fmla="*/ 114736 w 688400"/>
                  <a:gd name="connsiteY0" fmla="*/ 0 h 4880413"/>
                  <a:gd name="connsiteX1" fmla="*/ 573664 w 688400"/>
                  <a:gd name="connsiteY1" fmla="*/ 0 h 4880413"/>
                  <a:gd name="connsiteX2" fmla="*/ 688400 w 688400"/>
                  <a:gd name="connsiteY2" fmla="*/ 114736 h 4880413"/>
                  <a:gd name="connsiteX3" fmla="*/ 688400 w 688400"/>
                  <a:gd name="connsiteY3" fmla="*/ 4880413 h 4880413"/>
                  <a:gd name="connsiteX4" fmla="*/ 688400 w 688400"/>
                  <a:gd name="connsiteY4" fmla="*/ 4880413 h 4880413"/>
                  <a:gd name="connsiteX5" fmla="*/ 0 w 688400"/>
                  <a:gd name="connsiteY5" fmla="*/ 4880413 h 4880413"/>
                  <a:gd name="connsiteX6" fmla="*/ 0 w 688400"/>
                  <a:gd name="connsiteY6" fmla="*/ 4880413 h 4880413"/>
                  <a:gd name="connsiteX7" fmla="*/ 0 w 688400"/>
                  <a:gd name="connsiteY7" fmla="*/ 114736 h 4880413"/>
                  <a:gd name="connsiteX8" fmla="*/ 114736 w 688400"/>
                  <a:gd name="connsiteY8" fmla="*/ 0 h 488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400" h="4880413">
                    <a:moveTo>
                      <a:pt x="688400" y="813423"/>
                    </a:moveTo>
                    <a:lnTo>
                      <a:pt x="688400" y="4066990"/>
                    </a:lnTo>
                    <a:cubicBezTo>
                      <a:pt x="688400" y="4516229"/>
                      <a:pt x="681154" y="4880409"/>
                      <a:pt x="672216" y="4880409"/>
                    </a:cubicBezTo>
                    <a:lnTo>
                      <a:pt x="0" y="4880409"/>
                    </a:lnTo>
                    <a:lnTo>
                      <a:pt x="0" y="4880409"/>
                    </a:lnTo>
                    <a:lnTo>
                      <a:pt x="0" y="4"/>
                    </a:lnTo>
                    <a:lnTo>
                      <a:pt x="0" y="4"/>
                    </a:lnTo>
                    <a:lnTo>
                      <a:pt x="672216" y="4"/>
                    </a:lnTo>
                    <a:cubicBezTo>
                      <a:pt x="681154" y="4"/>
                      <a:pt x="688400" y="364184"/>
                      <a:pt x="688400" y="813423"/>
                    </a:cubicBezTo>
                    <a:close/>
                  </a:path>
                </a:pathLst>
              </a:custGeom>
              <a:ln>
                <a:solidFill>
                  <a:schemeClr val="bg2">
                    <a:lumMod val="75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46305" rIns="46305" bIns="46306" numCol="1" spcCol="1270" anchor="ctr" anchorCtr="0">
                <a:noAutofit/>
              </a:bodyPr>
              <a:lstStyle/>
              <a:p>
                <a:pPr marL="0" lvl="1" defTabSz="889000">
                  <a:lnSpc>
                    <a:spcPct val="90000"/>
                  </a:lnSpc>
                  <a:spcBef>
                    <a:spcPct val="0"/>
                  </a:spcBef>
                </a:pPr>
                <a:r>
                  <a:rPr lang="en-GB" sz="2000" b="1" dirty="0">
                    <a:solidFill>
                      <a:prstClr val="black">
                        <a:hueOff val="0"/>
                        <a:satOff val="0"/>
                        <a:lumOff val="0"/>
                        <a:alphaOff val="0"/>
                      </a:prstClr>
                    </a:solidFill>
                  </a:rPr>
                  <a:t>Proteomics</a:t>
                </a:r>
              </a:p>
              <a:p>
                <a:pPr marL="0" lvl="1" defTabSz="889000">
                  <a:lnSpc>
                    <a:spcPct val="90000"/>
                  </a:lnSpc>
                  <a:spcBef>
                    <a:spcPct val="0"/>
                  </a:spcBef>
                  <a:spcAft>
                    <a:spcPct val="15000"/>
                  </a:spcAft>
                </a:pPr>
                <a:r>
                  <a:rPr lang="en-GB" sz="1600" dirty="0">
                    <a:solidFill>
                      <a:prstClr val="black">
                        <a:hueOff val="0"/>
                        <a:satOff val="0"/>
                        <a:lumOff val="0"/>
                        <a:alphaOff val="0"/>
                      </a:prstClr>
                    </a:solidFill>
                  </a:rPr>
                  <a:t>Study of the proteins produced in the body (&gt;100k products)</a:t>
                </a:r>
              </a:p>
            </p:txBody>
          </p:sp>
        </p:grpSp>
        <p:sp>
          <p:nvSpPr>
            <p:cNvPr id="27" name="Freeform 26"/>
            <p:cNvSpPr/>
            <p:nvPr/>
          </p:nvSpPr>
          <p:spPr>
            <a:xfrm>
              <a:off x="227089" y="5540419"/>
              <a:ext cx="1201846" cy="1317581"/>
            </a:xfrm>
            <a:custGeom>
              <a:avLst/>
              <a:gdLst>
                <a:gd name="connsiteX0" fmla="*/ 0 w 1126477"/>
                <a:gd name="connsiteY0" fmla="*/ 0 h 762126"/>
                <a:gd name="connsiteX1" fmla="*/ 745414 w 1126477"/>
                <a:gd name="connsiteY1" fmla="*/ 0 h 762126"/>
                <a:gd name="connsiteX2" fmla="*/ 1126477 w 1126477"/>
                <a:gd name="connsiteY2" fmla="*/ 381063 h 762126"/>
                <a:gd name="connsiteX3" fmla="*/ 745414 w 1126477"/>
                <a:gd name="connsiteY3" fmla="*/ 762126 h 762126"/>
                <a:gd name="connsiteX4" fmla="*/ 0 w 1126477"/>
                <a:gd name="connsiteY4" fmla="*/ 762126 h 762126"/>
                <a:gd name="connsiteX5" fmla="*/ 381063 w 1126477"/>
                <a:gd name="connsiteY5" fmla="*/ 381063 h 762126"/>
                <a:gd name="connsiteX6" fmla="*/ 0 w 1126477"/>
                <a:gd name="connsiteY6" fmla="*/ 0 h 76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6477" h="762126">
                  <a:moveTo>
                    <a:pt x="1126476" y="0"/>
                  </a:moveTo>
                  <a:lnTo>
                    <a:pt x="1126476" y="504315"/>
                  </a:lnTo>
                  <a:lnTo>
                    <a:pt x="563239" y="762126"/>
                  </a:lnTo>
                  <a:lnTo>
                    <a:pt x="1" y="504315"/>
                  </a:lnTo>
                  <a:lnTo>
                    <a:pt x="1" y="0"/>
                  </a:lnTo>
                  <a:lnTo>
                    <a:pt x="563239" y="257811"/>
                  </a:lnTo>
                  <a:lnTo>
                    <a:pt x="1126476" y="0"/>
                  </a:lnTo>
                  <a:close/>
                </a:path>
              </a:pathLst>
            </a:custGeom>
            <a:solidFill>
              <a:schemeClr val="bg2">
                <a:lumMod val="50000"/>
              </a:schemeClr>
            </a:solidFill>
            <a:ln>
              <a:solidFill>
                <a:schemeClr val="accent5">
                  <a:lumMod val="50000"/>
                </a:schemeClr>
              </a:solidFill>
            </a:ln>
            <a:effectLst/>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986" tIns="388048" rIns="6985" bIns="388049" numCol="1" spcCol="1270" anchor="ctr" anchorCtr="0">
              <a:noAutofit/>
            </a:bodyPr>
            <a:lstStyle/>
            <a:p>
              <a:pPr algn="ctr" defTabSz="488950">
                <a:lnSpc>
                  <a:spcPct val="90000"/>
                </a:lnSpc>
                <a:spcBef>
                  <a:spcPct val="0"/>
                </a:spcBef>
                <a:spcAft>
                  <a:spcPct val="35000"/>
                </a:spcAft>
              </a:pPr>
              <a:r>
                <a:rPr lang="en-GB" sz="1600" dirty="0">
                  <a:solidFill>
                    <a:prstClr val="white"/>
                  </a:solidFill>
                </a:rPr>
                <a:t>Metabolites</a:t>
              </a:r>
            </a:p>
          </p:txBody>
        </p:sp>
        <p:sp>
          <p:nvSpPr>
            <p:cNvPr id="28" name="Freeform 27"/>
            <p:cNvSpPr/>
            <p:nvPr/>
          </p:nvSpPr>
          <p:spPr>
            <a:xfrm>
              <a:off x="1412556" y="5547453"/>
              <a:ext cx="4194086" cy="863922"/>
            </a:xfrm>
            <a:custGeom>
              <a:avLst/>
              <a:gdLst>
                <a:gd name="connsiteX0" fmla="*/ 114736 w 688400"/>
                <a:gd name="connsiteY0" fmla="*/ 0 h 4880413"/>
                <a:gd name="connsiteX1" fmla="*/ 573664 w 688400"/>
                <a:gd name="connsiteY1" fmla="*/ 0 h 4880413"/>
                <a:gd name="connsiteX2" fmla="*/ 688400 w 688400"/>
                <a:gd name="connsiteY2" fmla="*/ 114736 h 4880413"/>
                <a:gd name="connsiteX3" fmla="*/ 688400 w 688400"/>
                <a:gd name="connsiteY3" fmla="*/ 4880413 h 4880413"/>
                <a:gd name="connsiteX4" fmla="*/ 688400 w 688400"/>
                <a:gd name="connsiteY4" fmla="*/ 4880413 h 4880413"/>
                <a:gd name="connsiteX5" fmla="*/ 0 w 688400"/>
                <a:gd name="connsiteY5" fmla="*/ 4880413 h 4880413"/>
                <a:gd name="connsiteX6" fmla="*/ 0 w 688400"/>
                <a:gd name="connsiteY6" fmla="*/ 4880413 h 4880413"/>
                <a:gd name="connsiteX7" fmla="*/ 0 w 688400"/>
                <a:gd name="connsiteY7" fmla="*/ 114736 h 4880413"/>
                <a:gd name="connsiteX8" fmla="*/ 114736 w 688400"/>
                <a:gd name="connsiteY8" fmla="*/ 0 h 488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400" h="4880413">
                  <a:moveTo>
                    <a:pt x="688400" y="813423"/>
                  </a:moveTo>
                  <a:lnTo>
                    <a:pt x="688400" y="4066990"/>
                  </a:lnTo>
                  <a:cubicBezTo>
                    <a:pt x="688400" y="4516229"/>
                    <a:pt x="681154" y="4880409"/>
                    <a:pt x="672216" y="4880409"/>
                  </a:cubicBezTo>
                  <a:lnTo>
                    <a:pt x="0" y="4880409"/>
                  </a:lnTo>
                  <a:lnTo>
                    <a:pt x="0" y="4880409"/>
                  </a:lnTo>
                  <a:lnTo>
                    <a:pt x="0" y="4"/>
                  </a:lnTo>
                  <a:lnTo>
                    <a:pt x="0" y="4"/>
                  </a:lnTo>
                  <a:lnTo>
                    <a:pt x="672216" y="4"/>
                  </a:lnTo>
                  <a:cubicBezTo>
                    <a:pt x="681154" y="4"/>
                    <a:pt x="688400" y="364184"/>
                    <a:pt x="688400" y="813423"/>
                  </a:cubicBezTo>
                  <a:close/>
                </a:path>
              </a:pathLst>
            </a:custGeom>
            <a:ln>
              <a:solidFill>
                <a:schemeClr val="bg2">
                  <a:lumMod val="50000"/>
                </a:schemeClr>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46306" rIns="46305" bIns="46305" numCol="1" spcCol="1270" anchor="ctr" anchorCtr="0">
              <a:noAutofit/>
            </a:bodyPr>
            <a:lstStyle/>
            <a:p>
              <a:pPr marL="0" lvl="1" defTabSz="889000">
                <a:lnSpc>
                  <a:spcPct val="90000"/>
                </a:lnSpc>
                <a:spcBef>
                  <a:spcPct val="0"/>
                </a:spcBef>
                <a:spcAft>
                  <a:spcPts val="100"/>
                </a:spcAft>
              </a:pPr>
              <a:r>
                <a:rPr lang="en-GB" sz="2000" b="1" dirty="0">
                  <a:solidFill>
                    <a:prstClr val="black">
                      <a:hueOff val="0"/>
                      <a:satOff val="0"/>
                      <a:lumOff val="0"/>
                      <a:alphaOff val="0"/>
                    </a:prstClr>
                  </a:solidFill>
                </a:rPr>
                <a:t>Metabolomics</a:t>
              </a:r>
            </a:p>
            <a:p>
              <a:pPr marL="0" lvl="1" defTabSz="889000">
                <a:lnSpc>
                  <a:spcPct val="90000"/>
                </a:lnSpc>
                <a:spcBef>
                  <a:spcPct val="0"/>
                </a:spcBef>
                <a:spcAft>
                  <a:spcPct val="15000"/>
                </a:spcAft>
              </a:pPr>
              <a:r>
                <a:rPr lang="en-GB" sz="1600" dirty="0">
                  <a:solidFill>
                    <a:prstClr val="black">
                      <a:hueOff val="0"/>
                      <a:satOff val="0"/>
                      <a:lumOff val="0"/>
                      <a:alphaOff val="0"/>
                    </a:prstClr>
                  </a:solidFill>
                </a:rPr>
                <a:t>Study of the &gt;6500 metabolites produced by the body</a:t>
              </a:r>
            </a:p>
          </p:txBody>
        </p:sp>
      </p:grpSp>
      <p:sp>
        <p:nvSpPr>
          <p:cNvPr id="31" name="Title 1"/>
          <p:cNvSpPr txBox="1">
            <a:spLocks/>
          </p:cNvSpPr>
          <p:nvPr/>
        </p:nvSpPr>
        <p:spPr>
          <a:xfrm>
            <a:off x="597725" y="12795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70C0"/>
                </a:solidFill>
              </a:rPr>
              <a:t>More than just genomics</a:t>
            </a:r>
          </a:p>
        </p:txBody>
      </p:sp>
    </p:spTree>
    <p:extLst>
      <p:ext uri="{BB962C8B-B14F-4D97-AF65-F5344CB8AC3E}">
        <p14:creationId xmlns:p14="http://schemas.microsoft.com/office/powerpoint/2010/main" val="7844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000"/>
            <a:ext cx="8229600" cy="692792"/>
          </a:xfrm>
        </p:spPr>
        <p:txBody>
          <a:bodyPr>
            <a:normAutofit fontScale="90000"/>
          </a:bodyPr>
          <a:lstStyle/>
          <a:p>
            <a:r>
              <a:rPr lang="en-GB" dirty="0"/>
              <a:t>Case Study: Jessica</a:t>
            </a:r>
          </a:p>
        </p:txBody>
      </p:sp>
      <p:sp>
        <p:nvSpPr>
          <p:cNvPr id="3" name="Content Placeholder 2"/>
          <p:cNvSpPr>
            <a:spLocks noGrp="1"/>
          </p:cNvSpPr>
          <p:nvPr>
            <p:ph idx="1"/>
          </p:nvPr>
        </p:nvSpPr>
        <p:spPr>
          <a:xfrm>
            <a:off x="251520" y="1587888"/>
            <a:ext cx="4474840" cy="4525963"/>
          </a:xfrm>
        </p:spPr>
        <p:txBody>
          <a:bodyPr>
            <a:normAutofit/>
          </a:bodyPr>
          <a:lstStyle/>
          <a:p>
            <a:pPr marL="457200" indent="-457200"/>
            <a:r>
              <a:rPr lang="en-GB" dirty="0"/>
              <a:t>Early onset seizures</a:t>
            </a:r>
          </a:p>
          <a:p>
            <a:pPr marL="457200" indent="-457200"/>
            <a:r>
              <a:rPr lang="en-GB" dirty="0"/>
              <a:t>Developmental delay</a:t>
            </a:r>
          </a:p>
          <a:p>
            <a:pPr marL="457200" indent="-457200"/>
            <a:r>
              <a:rPr lang="en-GB" dirty="0"/>
              <a:t>Multiple investigations: no diagnosis</a:t>
            </a:r>
          </a:p>
          <a:p>
            <a:pPr marL="457200" indent="-457200"/>
            <a:r>
              <a:rPr lang="en-GB" dirty="0"/>
              <a:t>Jessica and parents recruited to 100K genomes pilot study.</a:t>
            </a:r>
          </a:p>
        </p:txBody>
      </p:sp>
      <p:sp>
        <p:nvSpPr>
          <p:cNvPr id="5" name="Shape 454"/>
          <p:cNvSpPr txBox="1">
            <a:spLocks/>
          </p:cNvSpPr>
          <p:nvPr/>
        </p:nvSpPr>
        <p:spPr>
          <a:xfrm>
            <a:off x="457200" y="116631"/>
            <a:ext cx="8229600" cy="7473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100,000 Genomes Project</a:t>
            </a: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901" t="19308" r="36540" b="43751"/>
          <a:stretch/>
        </p:blipFill>
        <p:spPr bwMode="auto">
          <a:xfrm>
            <a:off x="5076056" y="1700808"/>
            <a:ext cx="3730991" cy="441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85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hape 454"/>
          <p:cNvSpPr txBox="1">
            <a:spLocks/>
          </p:cNvSpPr>
          <p:nvPr/>
        </p:nvSpPr>
        <p:spPr>
          <a:xfrm>
            <a:off x="457200" y="116631"/>
            <a:ext cx="8229600" cy="7473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100,000 Genomes Project</a:t>
            </a:r>
          </a:p>
        </p:txBody>
      </p:sp>
      <p:sp>
        <p:nvSpPr>
          <p:cNvPr id="9" name="Title 6"/>
          <p:cNvSpPr>
            <a:spLocks noGrp="1"/>
          </p:cNvSpPr>
          <p:nvPr>
            <p:ph type="title"/>
          </p:nvPr>
        </p:nvSpPr>
        <p:spPr>
          <a:xfrm>
            <a:off x="457200" y="764704"/>
            <a:ext cx="8229600" cy="652934"/>
          </a:xfrm>
        </p:spPr>
        <p:txBody>
          <a:bodyPr>
            <a:normAutofit fontScale="90000"/>
          </a:bodyPr>
          <a:lstStyle/>
          <a:p>
            <a:r>
              <a:rPr lang="en-GB" dirty="0"/>
              <a:t>Case study: Finding the needle</a:t>
            </a:r>
          </a:p>
        </p:txBody>
      </p:sp>
      <p:sp>
        <p:nvSpPr>
          <p:cNvPr id="11" name="AutoShape 2" descr="AnalysisJgenomenew-02"/>
          <p:cNvSpPr>
            <a:spLocks noChangeAspect="1" noChangeArrowheads="1"/>
          </p:cNvSpPr>
          <p:nvPr/>
        </p:nvSpPr>
        <p:spPr bwMode="auto">
          <a:xfrm>
            <a:off x="63500" y="-136525"/>
            <a:ext cx="2800350" cy="617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2" name="Diagram 1"/>
          <p:cNvGraphicFramePr/>
          <p:nvPr>
            <p:extLst/>
          </p:nvPr>
        </p:nvGraphicFramePr>
        <p:xfrm>
          <a:off x="171004" y="1412776"/>
          <a:ext cx="851579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97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8229600" cy="4525963"/>
          </a:xfrm>
        </p:spPr>
        <p:txBody>
          <a:bodyPr>
            <a:normAutofit/>
          </a:bodyPr>
          <a:lstStyle/>
          <a:p>
            <a:r>
              <a:rPr lang="en-GB" dirty="0"/>
              <a:t>Some patients with Glut1 deficiency syndrome respond to a ketogenic diet.</a:t>
            </a:r>
          </a:p>
          <a:p>
            <a:r>
              <a:rPr lang="en-GB" dirty="0"/>
              <a:t>A low-carbohydrate diet can help reduce the number of seizures by providing an alternative energy source for the brain.</a:t>
            </a:r>
          </a:p>
          <a:p>
            <a:r>
              <a:rPr lang="en-GB" dirty="0"/>
              <a:t>Jessica has responded positively to this diet with reduced number of seizures.</a:t>
            </a:r>
          </a:p>
          <a:p>
            <a:endParaRPr lang="en-GB" dirty="0"/>
          </a:p>
        </p:txBody>
      </p:sp>
      <p:sp>
        <p:nvSpPr>
          <p:cNvPr id="5" name="Shape 454"/>
          <p:cNvSpPr txBox="1">
            <a:spLocks/>
          </p:cNvSpPr>
          <p:nvPr/>
        </p:nvSpPr>
        <p:spPr>
          <a:xfrm>
            <a:off x="457200" y="116631"/>
            <a:ext cx="8229600" cy="74737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100,000 Genomes Project</a:t>
            </a:r>
          </a:p>
        </p:txBody>
      </p:sp>
      <p:sp>
        <p:nvSpPr>
          <p:cNvPr id="7" name="Title 6"/>
          <p:cNvSpPr>
            <a:spLocks noGrp="1"/>
          </p:cNvSpPr>
          <p:nvPr>
            <p:ph type="title"/>
          </p:nvPr>
        </p:nvSpPr>
        <p:spPr>
          <a:xfrm>
            <a:off x="457200" y="764704"/>
            <a:ext cx="8229600" cy="652934"/>
          </a:xfrm>
        </p:spPr>
        <p:txBody>
          <a:bodyPr>
            <a:normAutofit fontScale="90000"/>
          </a:bodyPr>
          <a:lstStyle/>
          <a:p>
            <a:r>
              <a:rPr lang="en-GB" dirty="0"/>
              <a:t>Case study: Altered management</a:t>
            </a:r>
          </a:p>
        </p:txBody>
      </p:sp>
    </p:spTree>
    <p:extLst>
      <p:ext uri="{BB962C8B-B14F-4D97-AF65-F5344CB8AC3E}">
        <p14:creationId xmlns:p14="http://schemas.microsoft.com/office/powerpoint/2010/main" val="3764200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endParaRPr lang="en-GB"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334" y="230116"/>
            <a:ext cx="8160307" cy="5896047"/>
          </a:xfrm>
        </p:spPr>
      </p:pic>
      <p:pic>
        <p:nvPicPr>
          <p:cNvPr id="4" name="Picture 3" descr="microbiology-banner.jpg"/>
          <p:cNvPicPr>
            <a:picLocks noChangeAspect="1"/>
          </p:cNvPicPr>
          <p:nvPr/>
        </p:nvPicPr>
        <p:blipFill>
          <a:blip r:embed="rId3" cstate="print"/>
          <a:stretch>
            <a:fillRect/>
          </a:stretch>
        </p:blipFill>
        <p:spPr>
          <a:xfrm>
            <a:off x="0" y="6525344"/>
            <a:ext cx="9144000" cy="332656"/>
          </a:xfrm>
          <a:prstGeom prst="rect">
            <a:avLst/>
          </a:prstGeom>
        </p:spPr>
      </p:pic>
      <p:pic>
        <p:nvPicPr>
          <p:cNvPr id="1026" name="Picture 2" descr="Z:\Communications\WEGMC logos\WEGMC updated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284" y="6525344"/>
            <a:ext cx="1196716" cy="33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4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p:cNvSpPr>
          <p:nvPr>
            <p:ph type="title"/>
          </p:nvPr>
        </p:nvSpPr>
        <p:spPr>
          <a:prstGeom prst="rect">
            <a:avLst/>
          </a:prstGeom>
        </p:spPr>
        <p:txBody>
          <a:bodyPr/>
          <a:lstStyle/>
          <a:p>
            <a:r>
              <a:rPr b="1" dirty="0"/>
              <a:t>Genetics vs Genomics</a:t>
            </a:r>
          </a:p>
        </p:txBody>
      </p:sp>
      <p:sp>
        <p:nvSpPr>
          <p:cNvPr id="341" name="Shape 341"/>
          <p:cNvSpPr>
            <a:spLocks noGrp="1"/>
          </p:cNvSpPr>
          <p:nvPr>
            <p:ph idx="1"/>
          </p:nvPr>
        </p:nvSpPr>
        <p:spPr>
          <a:xfrm>
            <a:off x="467544" y="1600470"/>
            <a:ext cx="4690864" cy="4525963"/>
          </a:xfrm>
          <a:prstGeom prst="rect">
            <a:avLst/>
          </a:prstGeom>
        </p:spPr>
        <p:txBody>
          <a:bodyPr>
            <a:noAutofit/>
          </a:bodyPr>
          <a:lstStyle/>
          <a:p>
            <a:pPr marL="287338" indent="-287338" defTabSz="766762">
              <a:spcBef>
                <a:spcPts val="500"/>
              </a:spcBef>
              <a:spcAft>
                <a:spcPts val="600"/>
              </a:spcAft>
              <a:defRPr sz="2600"/>
            </a:pPr>
            <a:r>
              <a:rPr sz="2600" dirty="0"/>
              <a:t>Genetic testing = single genes or panels</a:t>
            </a:r>
            <a:r>
              <a:rPr lang="en-GB" sz="2600" dirty="0"/>
              <a:t> (Sanger sequencing)</a:t>
            </a:r>
          </a:p>
          <a:p>
            <a:pPr marL="287338" indent="-287338" defTabSz="766762">
              <a:spcBef>
                <a:spcPts val="500"/>
              </a:spcBef>
              <a:spcAft>
                <a:spcPts val="600"/>
              </a:spcAft>
              <a:defRPr sz="2600"/>
            </a:pPr>
            <a:r>
              <a:rPr lang="en-GB" sz="2600" dirty="0"/>
              <a:t>Exome sequencing = all coding DNA (Next-Gen Sequencing)</a:t>
            </a:r>
            <a:endParaRPr sz="2600" dirty="0"/>
          </a:p>
          <a:p>
            <a:pPr marL="287338" indent="-287338" defTabSz="766762">
              <a:spcBef>
                <a:spcPts val="500"/>
              </a:spcBef>
              <a:spcAft>
                <a:spcPts val="600"/>
              </a:spcAft>
              <a:defRPr sz="2600"/>
            </a:pPr>
            <a:r>
              <a:rPr sz="2600" dirty="0"/>
              <a:t>Genomic</a:t>
            </a:r>
            <a:r>
              <a:rPr lang="en-GB" sz="2600" dirty="0"/>
              <a:t> sequencing</a:t>
            </a:r>
            <a:r>
              <a:rPr sz="2600" dirty="0"/>
              <a:t> = </a:t>
            </a:r>
            <a:r>
              <a:rPr sz="2600" b="1" dirty="0"/>
              <a:t>all</a:t>
            </a:r>
            <a:r>
              <a:rPr sz="2600" dirty="0"/>
              <a:t> coding and non-coding</a:t>
            </a:r>
            <a:r>
              <a:rPr lang="en-GB" sz="2600" dirty="0"/>
              <a:t> DNA (NGS)</a:t>
            </a:r>
            <a:endParaRPr sz="2600" dirty="0"/>
          </a:p>
        </p:txBody>
      </p:sp>
      <p:grpSp>
        <p:nvGrpSpPr>
          <p:cNvPr id="4" name="Diagram 3"/>
          <p:cNvGrpSpPr/>
          <p:nvPr/>
        </p:nvGrpSpPr>
        <p:grpSpPr>
          <a:xfrm>
            <a:off x="4211960" y="2349985"/>
            <a:ext cx="4571132" cy="4064001"/>
            <a:chOff x="447077" y="0"/>
            <a:chExt cx="6296341" cy="5779910"/>
          </a:xfrm>
        </p:grpSpPr>
        <p:sp>
          <p:nvSpPr>
            <p:cNvPr id="5" name="Triangle"/>
            <p:cNvSpPr/>
            <p:nvPr/>
          </p:nvSpPr>
          <p:spPr>
            <a:xfrm>
              <a:off x="447077" y="0"/>
              <a:ext cx="5779911" cy="5779910"/>
            </a:xfrm>
            <a:prstGeom prst="triangle">
              <a:avLst/>
            </a:prstGeom>
            <a:solidFill>
              <a:srgbClr val="4F81BD"/>
            </a:solidFill>
            <a:ln w="25400" cap="flat">
              <a:solidFill>
                <a:srgbClr val="FFFFFF"/>
              </a:solidFill>
              <a:prstDash val="solid"/>
              <a:round/>
            </a:ln>
            <a:effectLst/>
          </p:spPr>
          <p:txBody>
            <a:bodyPr wrap="square" lIns="65023" tIns="65023" rIns="65023" bIns="65023" numCol="1" anchor="t">
              <a:noAutofit/>
            </a:bodyPr>
            <a:lstStyle/>
            <a:p>
              <a:pPr defTabSz="914367">
                <a:defRPr sz="2400">
                  <a:latin typeface="Calibri"/>
                  <a:ea typeface="Calibri"/>
                  <a:cs typeface="Calibri"/>
                  <a:sym typeface="Calibri"/>
                </a:defRPr>
              </a:pPr>
              <a:endParaRPr/>
            </a:p>
          </p:txBody>
        </p:sp>
        <p:grpSp>
          <p:nvGrpSpPr>
            <p:cNvPr id="6" name="Group"/>
            <p:cNvGrpSpPr/>
            <p:nvPr/>
          </p:nvGrpSpPr>
          <p:grpSpPr>
            <a:xfrm>
              <a:off x="2944471" y="828176"/>
              <a:ext cx="3756944" cy="705225"/>
              <a:chOff x="0" y="-10559"/>
              <a:chExt cx="3756943" cy="705224"/>
            </a:xfrm>
          </p:grpSpPr>
          <p:sp>
            <p:nvSpPr>
              <p:cNvPr id="22"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sz="2000"/>
              </a:p>
            </p:txBody>
          </p:sp>
          <p:sp>
            <p:nvSpPr>
              <p:cNvPr id="23" name="Single gene"/>
              <p:cNvSpPr/>
              <p:nvPr/>
            </p:nvSpPr>
            <p:spPr>
              <a:xfrm>
                <a:off x="33395" y="-10559"/>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Single gene</a:t>
                </a:r>
              </a:p>
            </p:txBody>
          </p:sp>
        </p:grpSp>
        <p:grpSp>
          <p:nvGrpSpPr>
            <p:cNvPr id="7" name="Group"/>
            <p:cNvGrpSpPr/>
            <p:nvPr/>
          </p:nvGrpSpPr>
          <p:grpSpPr>
            <a:xfrm>
              <a:off x="2944471" y="1597794"/>
              <a:ext cx="3756944" cy="705225"/>
              <a:chOff x="0" y="-10560"/>
              <a:chExt cx="3756943" cy="705224"/>
            </a:xfrm>
          </p:grpSpPr>
          <p:sp>
            <p:nvSpPr>
              <p:cNvPr id="20"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21" name="Small panel (5-10)"/>
              <p:cNvSpPr/>
              <p:nvPr/>
            </p:nvSpPr>
            <p:spPr>
              <a:xfrm>
                <a:off x="33395" y="-10560"/>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Small panel (5-10)</a:t>
                </a:r>
              </a:p>
            </p:txBody>
          </p:sp>
        </p:grpSp>
        <p:grpSp>
          <p:nvGrpSpPr>
            <p:cNvPr id="8" name="Group"/>
            <p:cNvGrpSpPr/>
            <p:nvPr/>
          </p:nvGrpSpPr>
          <p:grpSpPr>
            <a:xfrm>
              <a:off x="2944471" y="2367418"/>
              <a:ext cx="3756944" cy="705225"/>
              <a:chOff x="0" y="150422"/>
              <a:chExt cx="3756943" cy="705224"/>
            </a:xfrm>
          </p:grpSpPr>
          <p:sp>
            <p:nvSpPr>
              <p:cNvPr id="18" name="Rounded Rectangle"/>
              <p:cNvSpPr/>
              <p:nvPr/>
            </p:nvSpPr>
            <p:spPr>
              <a:xfrm>
                <a:off x="0" y="16098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9" name="Larger panel (50-100)"/>
              <p:cNvSpPr/>
              <p:nvPr/>
            </p:nvSpPr>
            <p:spPr>
              <a:xfrm>
                <a:off x="33395" y="150422"/>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Larger panel (50-100)</a:t>
                </a:r>
              </a:p>
            </p:txBody>
          </p:sp>
        </p:grpSp>
        <p:grpSp>
          <p:nvGrpSpPr>
            <p:cNvPr id="9" name="Group"/>
            <p:cNvGrpSpPr/>
            <p:nvPr/>
          </p:nvGrpSpPr>
          <p:grpSpPr>
            <a:xfrm>
              <a:off x="2944471" y="3137038"/>
              <a:ext cx="3756944" cy="705225"/>
              <a:chOff x="0" y="-10559"/>
              <a:chExt cx="3756943" cy="705224"/>
            </a:xfrm>
          </p:grpSpPr>
          <p:sp>
            <p:nvSpPr>
              <p:cNvPr id="16"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7" name="Clinical exome"/>
              <p:cNvSpPr/>
              <p:nvPr/>
            </p:nvSpPr>
            <p:spPr>
              <a:xfrm>
                <a:off x="33395" y="-10559"/>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Clinical exome</a:t>
                </a:r>
              </a:p>
            </p:txBody>
          </p:sp>
        </p:grpSp>
        <p:grpSp>
          <p:nvGrpSpPr>
            <p:cNvPr id="10" name="Group"/>
            <p:cNvGrpSpPr/>
            <p:nvPr/>
          </p:nvGrpSpPr>
          <p:grpSpPr>
            <a:xfrm>
              <a:off x="2986473" y="3894391"/>
              <a:ext cx="3756945" cy="705225"/>
              <a:chOff x="0" y="-10559"/>
              <a:chExt cx="3756943" cy="705224"/>
            </a:xfrm>
          </p:grpSpPr>
          <p:sp>
            <p:nvSpPr>
              <p:cNvPr id="14"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a:p>
            </p:txBody>
          </p:sp>
          <p:sp>
            <p:nvSpPr>
              <p:cNvPr id="15" name="Whole exome"/>
              <p:cNvSpPr/>
              <p:nvPr/>
            </p:nvSpPr>
            <p:spPr>
              <a:xfrm>
                <a:off x="33395" y="-10559"/>
                <a:ext cx="3690154"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a:t>Whole exome</a:t>
                </a:r>
              </a:p>
            </p:txBody>
          </p:sp>
        </p:grpSp>
        <p:grpSp>
          <p:nvGrpSpPr>
            <p:cNvPr id="11" name="Group"/>
            <p:cNvGrpSpPr/>
            <p:nvPr/>
          </p:nvGrpSpPr>
          <p:grpSpPr>
            <a:xfrm>
              <a:off x="2944471" y="4676276"/>
              <a:ext cx="3756944" cy="705225"/>
              <a:chOff x="0" y="-10561"/>
              <a:chExt cx="3756943" cy="705224"/>
            </a:xfrm>
          </p:grpSpPr>
          <p:sp>
            <p:nvSpPr>
              <p:cNvPr id="12" name="Rounded Rectangle"/>
              <p:cNvSpPr/>
              <p:nvPr/>
            </p:nvSpPr>
            <p:spPr>
              <a:xfrm>
                <a:off x="0" y="0"/>
                <a:ext cx="3756943" cy="684107"/>
              </a:xfrm>
              <a:prstGeom prst="roundRect">
                <a:avLst>
                  <a:gd name="adj" fmla="val 16667"/>
                </a:avLst>
              </a:prstGeom>
              <a:solidFill>
                <a:srgbClr val="FFFFFF">
                  <a:alpha val="90000"/>
                </a:srgbClr>
              </a:solidFill>
              <a:ln w="25400" cap="flat">
                <a:solidFill>
                  <a:srgbClr val="4F81BD"/>
                </a:solidFill>
                <a:prstDash val="solid"/>
                <a:round/>
              </a:ln>
              <a:effectLst/>
            </p:spPr>
            <p:txBody>
              <a:bodyPr wrap="square" lIns="65023" tIns="65023" rIns="65023" bIns="65023" numCol="1" anchor="ctr">
                <a:noAutofit/>
              </a:bodyPr>
              <a:lstStyle/>
              <a:p>
                <a:pPr defTabSz="888968">
                  <a:lnSpc>
                    <a:spcPct val="90000"/>
                  </a:lnSpc>
                  <a:spcBef>
                    <a:spcPts val="703"/>
                  </a:spcBef>
                  <a:defRPr sz="2800">
                    <a:latin typeface="Calibri"/>
                    <a:ea typeface="Calibri"/>
                    <a:cs typeface="Calibri"/>
                    <a:sym typeface="Calibri"/>
                  </a:defRPr>
                </a:pPr>
                <a:endParaRPr sz="2000"/>
              </a:p>
            </p:txBody>
          </p:sp>
          <p:sp>
            <p:nvSpPr>
              <p:cNvPr id="13" name="Whole genome"/>
              <p:cNvSpPr/>
              <p:nvPr/>
            </p:nvSpPr>
            <p:spPr>
              <a:xfrm>
                <a:off x="33395" y="-10561"/>
                <a:ext cx="3690152" cy="70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08373" tIns="108373" rIns="108373" bIns="108373" numCol="1" anchor="ctr">
                <a:spAutoFit/>
              </a:bodyPr>
              <a:lstStyle>
                <a:lvl1pPr defTabSz="1264355">
                  <a:lnSpc>
                    <a:spcPct val="90000"/>
                  </a:lnSpc>
                  <a:spcBef>
                    <a:spcPts val="1100"/>
                  </a:spcBef>
                  <a:defRPr sz="2800">
                    <a:latin typeface="Calibri"/>
                    <a:ea typeface="Calibri"/>
                    <a:cs typeface="Calibri"/>
                    <a:sym typeface="Calibri"/>
                  </a:defRPr>
                </a:lvl1pPr>
              </a:lstStyle>
              <a:p>
                <a:r>
                  <a:rPr sz="2000" dirty="0"/>
                  <a:t>Whole genome</a:t>
                </a:r>
              </a:p>
            </p:txBody>
          </p:sp>
        </p:grpSp>
      </p:grpSp>
      <p:sp>
        <p:nvSpPr>
          <p:cNvPr id="24" name="TextBox 23"/>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385360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Contents</a:t>
            </a:r>
          </a:p>
        </p:txBody>
      </p:sp>
      <p:sp>
        <p:nvSpPr>
          <p:cNvPr id="3" name="Content Placeholder 2"/>
          <p:cNvSpPr>
            <a:spLocks noGrp="1"/>
          </p:cNvSpPr>
          <p:nvPr>
            <p:ph idx="1"/>
          </p:nvPr>
        </p:nvSpPr>
        <p:spPr/>
        <p:txBody>
          <a:bodyPr>
            <a:normAutofit lnSpcReduction="10000"/>
          </a:bodyPr>
          <a:lstStyle/>
          <a:p>
            <a:r>
              <a:rPr lang="en-GB" dirty="0"/>
              <a:t>Genetics and </a:t>
            </a:r>
            <a:r>
              <a:rPr lang="en-GB" dirty="0" smtClean="0"/>
              <a:t>genomics</a:t>
            </a:r>
          </a:p>
          <a:p>
            <a:endParaRPr lang="en-GB" dirty="0" smtClean="0"/>
          </a:p>
          <a:p>
            <a:r>
              <a:rPr lang="en-GB" dirty="0" smtClean="0"/>
              <a:t>Introduction </a:t>
            </a:r>
            <a:r>
              <a:rPr lang="en-GB" dirty="0"/>
              <a:t>to 100,000 Genomes Project </a:t>
            </a:r>
          </a:p>
          <a:p>
            <a:endParaRPr lang="en-GB" sz="2000" dirty="0"/>
          </a:p>
          <a:p>
            <a:r>
              <a:rPr lang="en-GB" dirty="0"/>
              <a:t> Project update:</a:t>
            </a:r>
          </a:p>
          <a:p>
            <a:pPr lvl="1"/>
            <a:r>
              <a:rPr lang="en-GB" dirty="0"/>
              <a:t>National progress</a:t>
            </a:r>
          </a:p>
          <a:p>
            <a:pPr lvl="1"/>
            <a:r>
              <a:rPr lang="en-GB" dirty="0"/>
              <a:t>Local progress</a:t>
            </a:r>
          </a:p>
          <a:p>
            <a:pPr lvl="1"/>
            <a:endParaRPr lang="en-GB" sz="1800" dirty="0"/>
          </a:p>
          <a:p>
            <a:r>
              <a:rPr lang="en-GB" dirty="0"/>
              <a:t>What next</a:t>
            </a:r>
            <a:r>
              <a:rPr lang="en-GB" dirty="0" smtClean="0"/>
              <a:t>? Mainstreaming Genomic Medicine</a:t>
            </a:r>
            <a:endParaRPr lang="en-GB" dirty="0"/>
          </a:p>
          <a:p>
            <a:endParaRPr lang="en-GB" dirty="0"/>
          </a:p>
        </p:txBody>
      </p:sp>
      <p:sp>
        <p:nvSpPr>
          <p:cNvPr id="5" name="Slide Number Placeholder 4"/>
          <p:cNvSpPr>
            <a:spLocks noGrp="1"/>
          </p:cNvSpPr>
          <p:nvPr>
            <p:ph type="sldNum" sz="quarter" idx="12"/>
          </p:nvPr>
        </p:nvSpPr>
        <p:spPr/>
        <p:txBody>
          <a:bodyPr/>
          <a:lstStyle/>
          <a:p>
            <a:fld id="{C21C2706-BFBC-4E0A-A7D5-AC2D039DA3DC}" type="slidenum">
              <a:rPr lang="en-GB" smtClean="0"/>
              <a:pPr/>
              <a:t>6</a:t>
            </a:fld>
            <a:endParaRPr lang="en-GB"/>
          </a:p>
        </p:txBody>
      </p:sp>
    </p:spTree>
    <p:extLst>
      <p:ext uri="{BB962C8B-B14F-4D97-AF65-F5344CB8AC3E}">
        <p14:creationId xmlns:p14="http://schemas.microsoft.com/office/powerpoint/2010/main" val="275946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1"/>
          <p:cNvSpPr>
            <a:spLocks noGrp="1"/>
          </p:cNvSpPr>
          <p:nvPr>
            <p:ph type="title"/>
          </p:nvPr>
        </p:nvSpPr>
        <p:spPr>
          <a:xfrm>
            <a:off x="899592" y="197768"/>
            <a:ext cx="7147219" cy="1143000"/>
          </a:xfrm>
        </p:spPr>
        <p:txBody>
          <a:bodyPr/>
          <a:lstStyle/>
          <a:p>
            <a:r>
              <a:rPr lang="en-GB" b="1" dirty="0"/>
              <a:t>The Human Genome Project</a:t>
            </a:r>
          </a:p>
        </p:txBody>
      </p:sp>
      <p:sp>
        <p:nvSpPr>
          <p:cNvPr id="17" name="Content Placeholder 2"/>
          <p:cNvSpPr>
            <a:spLocks noGrp="1"/>
          </p:cNvSpPr>
          <p:nvPr>
            <p:ph idx="1"/>
          </p:nvPr>
        </p:nvSpPr>
        <p:spPr>
          <a:xfrm>
            <a:off x="362620" y="1359053"/>
            <a:ext cx="6297612" cy="2574003"/>
          </a:xfrm>
        </p:spPr>
        <p:txBody>
          <a:bodyPr>
            <a:normAutofit/>
          </a:bodyPr>
          <a:lstStyle/>
          <a:p>
            <a:r>
              <a:rPr lang="en-GB" sz="2800" dirty="0" smtClean="0"/>
              <a:t>Commenced in </a:t>
            </a:r>
            <a:r>
              <a:rPr lang="en-GB" sz="2800" dirty="0"/>
              <a:t>1990 - completed in April </a:t>
            </a:r>
            <a:r>
              <a:rPr lang="en-GB" sz="2800" dirty="0" smtClean="0"/>
              <a:t>2001/2003</a:t>
            </a:r>
            <a:endParaRPr lang="en-GB" sz="2800" dirty="0"/>
          </a:p>
          <a:p>
            <a:r>
              <a:rPr lang="en-GB" sz="2800" dirty="0" smtClean="0"/>
              <a:t>First genome costs $2.7 </a:t>
            </a:r>
            <a:r>
              <a:rPr lang="en-GB" sz="2800" dirty="0"/>
              <a:t>billion in total</a:t>
            </a:r>
          </a:p>
          <a:p>
            <a:r>
              <a:rPr lang="en-GB" sz="2800" dirty="0" smtClean="0"/>
              <a:t>First </a:t>
            </a:r>
            <a:r>
              <a:rPr lang="en-GB" sz="2800" dirty="0"/>
              <a:t>time the human genetic blueprint had been completely read</a:t>
            </a:r>
          </a:p>
        </p:txBody>
      </p:sp>
      <p:pic>
        <p:nvPicPr>
          <p:cNvPr id="18" name="Picture 4" descr="Image result for human genome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96752"/>
            <a:ext cx="1982292" cy="2600106"/>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txBox="1">
            <a:spLocks/>
          </p:cNvSpPr>
          <p:nvPr/>
        </p:nvSpPr>
        <p:spPr>
          <a:xfrm>
            <a:off x="2665909" y="3970809"/>
            <a:ext cx="6728388"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Enabled the discovery of genes which cause disease</a:t>
            </a:r>
          </a:p>
          <a:p>
            <a:r>
              <a:rPr lang="en-GB" sz="2800" dirty="0"/>
              <a:t>Allowed genetic diagnostics to progress</a:t>
            </a:r>
          </a:p>
          <a:p>
            <a:r>
              <a:rPr lang="en-GB" sz="2800" dirty="0"/>
              <a:t>Paved the way for large-scale diagnostic sequencing programmes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933056"/>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196949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868800" y="476672"/>
            <a:ext cx="6947611" cy="1323439"/>
          </a:xfrm>
          <a:prstGeom prst="rect">
            <a:avLst/>
          </a:prstGeom>
          <a:noFill/>
        </p:spPr>
        <p:txBody>
          <a:bodyPr wrap="square" rtlCol="0">
            <a:spAutoFit/>
          </a:bodyPr>
          <a:lstStyle/>
          <a:p>
            <a:pPr algn="ctr"/>
            <a:r>
              <a:rPr lang="en-GB" sz="4000" b="1" dirty="0"/>
              <a:t>100,000 Genomes Project: </a:t>
            </a:r>
            <a:br>
              <a:rPr lang="en-GB" sz="4000" b="1" dirty="0"/>
            </a:br>
            <a:r>
              <a:rPr lang="en-GB" sz="4000" b="1" dirty="0"/>
              <a:t>How did we get here?</a:t>
            </a:r>
          </a:p>
        </p:txBody>
      </p:sp>
      <p:sp>
        <p:nvSpPr>
          <p:cNvPr id="3" name="TextBox 2"/>
          <p:cNvSpPr txBox="1"/>
          <p:nvPr/>
        </p:nvSpPr>
        <p:spPr>
          <a:xfrm>
            <a:off x="144649" y="2226077"/>
            <a:ext cx="4752975"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Human </a:t>
            </a:r>
            <a:r>
              <a:rPr lang="en-GB" sz="2200" dirty="0"/>
              <a:t>Genome Project </a:t>
            </a:r>
            <a:r>
              <a:rPr lang="en-GB" sz="2200" dirty="0" smtClean="0"/>
              <a:t>generates  </a:t>
            </a:r>
            <a:r>
              <a:rPr lang="en-GB" sz="2200" dirty="0"/>
              <a:t>reference sequence at an estimated cost of $2.7 billion</a:t>
            </a:r>
          </a:p>
        </p:txBody>
      </p:sp>
      <p:sp>
        <p:nvSpPr>
          <p:cNvPr id="10" name="TextBox 9"/>
          <p:cNvSpPr txBox="1"/>
          <p:nvPr/>
        </p:nvSpPr>
        <p:spPr>
          <a:xfrm>
            <a:off x="108323" y="3645024"/>
            <a:ext cx="4655951" cy="1446550"/>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Development </a:t>
            </a:r>
            <a:r>
              <a:rPr lang="en-GB" sz="2200" dirty="0"/>
              <a:t>of new technologies drives down the cost of Whole Genome Sequencing – the $1000 genome is now a reality</a:t>
            </a:r>
          </a:p>
        </p:txBody>
      </p:sp>
      <p:pic>
        <p:nvPicPr>
          <p:cNvPr id="15" name="Picture 2" descr="https://www.genome.gov/images/content/costpergenome2015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4274" y="2274159"/>
            <a:ext cx="4284476" cy="32133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1372" y="5487516"/>
            <a:ext cx="8522468" cy="1107996"/>
          </a:xfrm>
          <a:prstGeom prst="rect">
            <a:avLst/>
          </a:prstGeom>
          <a:noFill/>
        </p:spPr>
        <p:txBody>
          <a:bodyPr wrap="square" rtlCol="0">
            <a:spAutoFit/>
          </a:bodyPr>
          <a:lstStyle/>
          <a:p>
            <a:pPr marL="342900" indent="-342900">
              <a:buFont typeface="Arial" panose="020B0604020202020204" pitchFamily="34" charset="0"/>
              <a:buChar char="•"/>
            </a:pPr>
            <a:r>
              <a:rPr lang="en-GB" sz="2200" dirty="0" smtClean="0"/>
              <a:t>Now potential </a:t>
            </a:r>
            <a:r>
              <a:rPr lang="en-GB" sz="2200" dirty="0"/>
              <a:t>to bring real benefits to patients, drive research and drug development, and develop personalised medicine for the NHS, in the NHS, by the NHS</a:t>
            </a:r>
          </a:p>
        </p:txBody>
      </p:sp>
      <p:sp>
        <p:nvSpPr>
          <p:cNvPr id="2" name="TextBox 1"/>
          <p:cNvSpPr txBox="1"/>
          <p:nvPr/>
        </p:nvSpPr>
        <p:spPr>
          <a:xfrm>
            <a:off x="5162550" y="5249023"/>
            <a:ext cx="1263487" cy="261610"/>
          </a:xfrm>
          <a:prstGeom prst="rect">
            <a:avLst/>
          </a:prstGeom>
          <a:noFill/>
        </p:spPr>
        <p:txBody>
          <a:bodyPr wrap="none" rtlCol="0">
            <a:spAutoFit/>
          </a:bodyPr>
          <a:lstStyle/>
          <a:p>
            <a:r>
              <a:rPr lang="en-GB" sz="1100" dirty="0">
                <a:solidFill>
                  <a:schemeClr val="bg1"/>
                </a:solidFill>
              </a:rPr>
              <a:t>Graph from NHGRI</a:t>
            </a:r>
          </a:p>
        </p:txBody>
      </p:sp>
      <p:sp>
        <p:nvSpPr>
          <p:cNvPr id="8" name="TextBox 7"/>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677129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extBox 8"/>
          <p:cNvSpPr txBox="1"/>
          <p:nvPr/>
        </p:nvSpPr>
        <p:spPr>
          <a:xfrm>
            <a:off x="863777" y="476672"/>
            <a:ext cx="7584898" cy="646331"/>
          </a:xfrm>
          <a:prstGeom prst="rect">
            <a:avLst/>
          </a:prstGeom>
          <a:noFill/>
        </p:spPr>
        <p:txBody>
          <a:bodyPr wrap="square" rtlCol="0">
            <a:spAutoFit/>
          </a:bodyPr>
          <a:lstStyle/>
          <a:p>
            <a:pPr algn="ctr"/>
            <a:r>
              <a:rPr lang="en-GB" sz="3600" b="1" dirty="0"/>
              <a:t>100,000 Genomes Project: Setting up</a:t>
            </a:r>
          </a:p>
        </p:txBody>
      </p:sp>
      <p:pic>
        <p:nvPicPr>
          <p:cNvPr id="1028" name="Picture 4" descr="Image result for olympic rings 2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89" y="2224885"/>
            <a:ext cx="2365412" cy="12595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 y="4317939"/>
            <a:ext cx="3929848" cy="213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403" y="4425295"/>
            <a:ext cx="3050174" cy="142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187624" y="1342508"/>
            <a:ext cx="5723165" cy="646331"/>
          </a:xfrm>
          <a:prstGeom prst="rect">
            <a:avLst/>
          </a:prstGeom>
          <a:noFill/>
        </p:spPr>
        <p:txBody>
          <a:bodyPr wrap="square" rtlCol="0">
            <a:spAutoFit/>
          </a:bodyPr>
          <a:lstStyle/>
          <a:p>
            <a:r>
              <a:rPr lang="en-GB" b="1" dirty="0"/>
              <a:t>December 2012</a:t>
            </a:r>
            <a:r>
              <a:rPr lang="en-GB" dirty="0"/>
              <a:t>: David Cameron announces plans for the 100,000 Genomes Project as part of the Olympic legacy</a:t>
            </a:r>
          </a:p>
        </p:txBody>
      </p:sp>
      <p:sp>
        <p:nvSpPr>
          <p:cNvPr id="22" name="TextBox 21"/>
          <p:cNvSpPr txBox="1"/>
          <p:nvPr/>
        </p:nvSpPr>
        <p:spPr>
          <a:xfrm>
            <a:off x="3630482" y="2946271"/>
            <a:ext cx="4643045" cy="646331"/>
          </a:xfrm>
          <a:prstGeom prst="rect">
            <a:avLst/>
          </a:prstGeom>
          <a:noFill/>
        </p:spPr>
        <p:txBody>
          <a:bodyPr wrap="square" rtlCol="0">
            <a:spAutoFit/>
          </a:bodyPr>
          <a:lstStyle/>
          <a:p>
            <a:r>
              <a:rPr lang="en-GB" b="1" dirty="0"/>
              <a:t>December 2014</a:t>
            </a:r>
            <a:r>
              <a:rPr lang="en-GB" dirty="0"/>
              <a:t>: 11 NHS Genomic Medicine Centres are announced </a:t>
            </a:r>
          </a:p>
        </p:txBody>
      </p:sp>
      <p:sp>
        <p:nvSpPr>
          <p:cNvPr id="23" name="TextBox 22"/>
          <p:cNvSpPr txBox="1"/>
          <p:nvPr/>
        </p:nvSpPr>
        <p:spPr>
          <a:xfrm>
            <a:off x="3131840" y="1988241"/>
            <a:ext cx="4643043" cy="923330"/>
          </a:xfrm>
          <a:prstGeom prst="rect">
            <a:avLst/>
          </a:prstGeom>
          <a:noFill/>
        </p:spPr>
        <p:txBody>
          <a:bodyPr wrap="square" rtlCol="0">
            <a:spAutoFit/>
          </a:bodyPr>
          <a:lstStyle/>
          <a:p>
            <a:r>
              <a:rPr lang="en-GB" b="1" dirty="0"/>
              <a:t>July 2013</a:t>
            </a:r>
            <a:r>
              <a:rPr lang="en-GB" dirty="0"/>
              <a:t>: Jeremy Hunt launches Genomics England, a company established to deliver the 100,000 Genomes Project</a:t>
            </a:r>
          </a:p>
        </p:txBody>
      </p:sp>
      <p:sp>
        <p:nvSpPr>
          <p:cNvPr id="10" name="TextBox 9"/>
          <p:cNvSpPr txBox="1"/>
          <p:nvPr/>
        </p:nvSpPr>
        <p:spPr>
          <a:xfrm>
            <a:off x="4410388" y="3571565"/>
            <a:ext cx="4410083" cy="646331"/>
          </a:xfrm>
          <a:prstGeom prst="rect">
            <a:avLst/>
          </a:prstGeom>
          <a:noFill/>
        </p:spPr>
        <p:txBody>
          <a:bodyPr wrap="square" rtlCol="0">
            <a:spAutoFit/>
          </a:bodyPr>
          <a:lstStyle/>
          <a:p>
            <a:r>
              <a:rPr lang="en-GB" b="1" dirty="0"/>
              <a:t>December 2015</a:t>
            </a:r>
            <a:r>
              <a:rPr lang="en-GB" dirty="0"/>
              <a:t>: WE GMC announced as one of 2 final NHS Genomic Medicine Centres </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386" y="5691219"/>
            <a:ext cx="3381614" cy="77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336865" y="6505599"/>
            <a:ext cx="1771639" cy="261610"/>
          </a:xfrm>
          <a:prstGeom prst="rect">
            <a:avLst/>
          </a:prstGeom>
          <a:noFill/>
        </p:spPr>
        <p:txBody>
          <a:bodyPr wrap="none" rtlCol="0">
            <a:spAutoFit/>
          </a:bodyPr>
          <a:lstStyle/>
          <a:p>
            <a:r>
              <a:rPr lang="en-GB" sz="1100" i="1" dirty="0" smtClean="0"/>
              <a:t>Courtesy of HEE E&amp;T Group </a:t>
            </a:r>
            <a:endParaRPr lang="en-GB" sz="1100" i="1" dirty="0"/>
          </a:p>
        </p:txBody>
      </p:sp>
    </p:spTree>
    <p:extLst>
      <p:ext uri="{BB962C8B-B14F-4D97-AF65-F5344CB8AC3E}">
        <p14:creationId xmlns:p14="http://schemas.microsoft.com/office/powerpoint/2010/main" val="267160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5462</TotalTime>
  <Words>2647</Words>
  <Application>Microsoft Office PowerPoint</Application>
  <PresentationFormat>On-screen Show (4:3)</PresentationFormat>
  <Paragraphs>468</Paragraphs>
  <Slides>45</Slides>
  <Notes>27</Notes>
  <HiddenSlides>19</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100,000 Genomes Project &amp; Mainstreaming  Genomic Medicine</vt:lpstr>
      <vt:lpstr>Contents</vt:lpstr>
      <vt:lpstr>PowerPoint Presentation</vt:lpstr>
      <vt:lpstr>Genetics vs. Genomics</vt:lpstr>
      <vt:lpstr>Genetics vs Genomics</vt:lpstr>
      <vt:lpstr>Contents</vt:lpstr>
      <vt:lpstr>The Human Genome Project</vt:lpstr>
      <vt:lpstr>PowerPoint Presentation</vt:lpstr>
      <vt:lpstr>PowerPoint Presentation</vt:lpstr>
      <vt:lpstr>PowerPoint Presentation</vt:lpstr>
      <vt:lpstr>PowerPoint Presentation</vt:lpstr>
      <vt:lpstr>NHS Genomic Medicine Centres </vt:lpstr>
      <vt:lpstr>PowerPoint Presentation</vt:lpstr>
      <vt:lpstr>PowerPoint Presentation</vt:lpstr>
      <vt:lpstr>PowerPoint Presentation</vt:lpstr>
      <vt:lpstr>Cancer patients eligible under ‘Rare Disease’ – Tumour Predisposition</vt:lpstr>
      <vt:lpstr>PowerPoint Presentation</vt:lpstr>
      <vt:lpstr>Contents</vt:lpstr>
      <vt:lpstr>100,000 Genomes Project: National Update  – December 2017  </vt:lpstr>
      <vt:lpstr>PowerPoint Presentation</vt:lpstr>
      <vt:lpstr>PowerPoint Presentation</vt:lpstr>
      <vt:lpstr>PowerPoint Presentation</vt:lpstr>
      <vt:lpstr>Cancer samples collected</vt:lpstr>
      <vt:lpstr>100,000 Genomes Project:  Cancer Local Update</vt:lpstr>
      <vt:lpstr>Contents</vt:lpstr>
      <vt:lpstr>PowerPoint Presentation</vt:lpstr>
      <vt:lpstr>Developing the return of results pathway</vt:lpstr>
      <vt:lpstr>Providing actionable information  for cancer patients</vt:lpstr>
      <vt:lpstr>Providing personalised medicine</vt:lpstr>
      <vt:lpstr>Providing access to targeted clinical research</vt:lpstr>
      <vt:lpstr>Genomics in Mainstream Healthcare</vt:lpstr>
      <vt:lpstr>Mainstreaming genomic medicine - Beyond 1st October 2018</vt:lpstr>
      <vt:lpstr>How to Get Involved</vt:lpstr>
      <vt:lpstr>Thanks and any questions</vt:lpstr>
      <vt:lpstr>PowerPoint Presentation</vt:lpstr>
      <vt:lpstr>Structure and organisations involved in the project</vt:lpstr>
      <vt:lpstr> </vt:lpstr>
      <vt:lpstr>PowerPoint Presentation</vt:lpstr>
      <vt:lpstr>PowerPoint Presentation</vt:lpstr>
      <vt:lpstr>PowerPoint Presentation</vt:lpstr>
      <vt:lpstr>PowerPoint Presentation</vt:lpstr>
      <vt:lpstr>Case Study: Jessica</vt:lpstr>
      <vt:lpstr>Case study: Finding the needle</vt:lpstr>
      <vt:lpstr>Case study: Altered management</vt:lpstr>
      <vt:lpstr> </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Dunderdale, Helen</cp:lastModifiedBy>
  <cp:revision>365</cp:revision>
  <cp:lastPrinted>2017-11-02T11:59:46Z</cp:lastPrinted>
  <dcterms:created xsi:type="dcterms:W3CDTF">2016-07-12T10:01:41Z</dcterms:created>
  <dcterms:modified xsi:type="dcterms:W3CDTF">2018-03-13T07:56:48Z</dcterms:modified>
</cp:coreProperties>
</file>