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5" r:id="rId4"/>
    <p:sldId id="269" r:id="rId5"/>
    <p:sldId id="268" r:id="rId6"/>
    <p:sldId id="258" r:id="rId7"/>
    <p:sldId id="259" r:id="rId8"/>
    <p:sldId id="262" r:id="rId9"/>
    <p:sldId id="263" r:id="rId10"/>
    <p:sldId id="264" r:id="rId11"/>
    <p:sldId id="260" r:id="rId12"/>
    <p:sldId id="270" r:id="rId13"/>
    <p:sldId id="261"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tint val="98000"/>
                      <a:satMod val="120000"/>
                      <a:lumMod val="110000"/>
                    </a:schemeClr>
                  </a:gs>
                  <a:gs pos="100000">
                    <a:schemeClr val="accent1">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extLst xmlns:c16r2="http://schemas.microsoft.com/office/drawing/2015/06/chart">
              <c:ext xmlns:c16="http://schemas.microsoft.com/office/drawing/2014/chart" uri="{C3380CC4-5D6E-409C-BE32-E72D297353CC}">
                <c16:uniqueId val="{00000005-E690-4000-95FB-E16525A5CB1D}"/>
              </c:ext>
            </c:extLst>
          </c:dPt>
          <c:dPt>
            <c:idx val="1"/>
            <c:bubble3D val="0"/>
            <c:spPr>
              <a:gradFill rotWithShape="1">
                <a:gsLst>
                  <a:gs pos="0">
                    <a:schemeClr val="accent2">
                      <a:tint val="98000"/>
                      <a:satMod val="120000"/>
                      <a:lumMod val="110000"/>
                    </a:schemeClr>
                  </a:gs>
                  <a:gs pos="100000">
                    <a:schemeClr val="accent2">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extLst xmlns:c16r2="http://schemas.microsoft.com/office/drawing/2015/06/chart">
              <c:ext xmlns:c16="http://schemas.microsoft.com/office/drawing/2014/chart" uri="{C3380CC4-5D6E-409C-BE32-E72D297353CC}">
                <c16:uniqueId val="{00000006-E690-4000-95FB-E16525A5CB1D}"/>
              </c:ext>
            </c:extLst>
          </c:dPt>
          <c:dPt>
            <c:idx val="2"/>
            <c:bubble3D val="0"/>
            <c:explosion val="21"/>
            <c:spPr>
              <a:gradFill rotWithShape="1">
                <a:gsLst>
                  <a:gs pos="0">
                    <a:schemeClr val="accent3">
                      <a:tint val="98000"/>
                      <a:satMod val="120000"/>
                      <a:lumMod val="110000"/>
                    </a:schemeClr>
                  </a:gs>
                  <a:gs pos="100000">
                    <a:schemeClr val="accent3">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extLst xmlns:c16r2="http://schemas.microsoft.com/office/drawing/2015/06/chart">
              <c:ext xmlns:c16="http://schemas.microsoft.com/office/drawing/2014/chart" uri="{C3380CC4-5D6E-409C-BE32-E72D297353CC}">
                <c16:uniqueId val="{00000003-E690-4000-95FB-E16525A5CB1D}"/>
              </c:ext>
            </c:extLst>
          </c:dPt>
          <c:dPt>
            <c:idx val="3"/>
            <c:bubble3D val="0"/>
            <c:spPr>
              <a:gradFill rotWithShape="1">
                <a:gsLst>
                  <a:gs pos="0">
                    <a:schemeClr val="accent4">
                      <a:tint val="98000"/>
                      <a:satMod val="120000"/>
                      <a:lumMod val="110000"/>
                    </a:schemeClr>
                  </a:gs>
                  <a:gs pos="100000">
                    <a:schemeClr val="accent4">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dPt>
          <c:dPt>
            <c:idx val="4"/>
            <c:bubble3D val="0"/>
            <c:spPr>
              <a:gradFill rotWithShape="1">
                <a:gsLst>
                  <a:gs pos="0">
                    <a:schemeClr val="accent5">
                      <a:tint val="98000"/>
                      <a:satMod val="120000"/>
                      <a:lumMod val="110000"/>
                    </a:schemeClr>
                  </a:gs>
                  <a:gs pos="100000">
                    <a:schemeClr val="accent5">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extLst xmlns:c16r2="http://schemas.microsoft.com/office/drawing/2015/06/chart">
              <c:ext xmlns:c16="http://schemas.microsoft.com/office/drawing/2014/chart" uri="{C3380CC4-5D6E-409C-BE32-E72D297353CC}">
                <c16:uniqueId val="{00000000-E690-4000-95FB-E16525A5CB1D}"/>
              </c:ext>
            </c:extLst>
          </c:dPt>
          <c:dPt>
            <c:idx val="5"/>
            <c:bubble3D val="0"/>
            <c:spPr>
              <a:gradFill rotWithShape="1">
                <a:gsLst>
                  <a:gs pos="0">
                    <a:schemeClr val="accent6">
                      <a:tint val="98000"/>
                      <a:satMod val="120000"/>
                      <a:lumMod val="110000"/>
                    </a:schemeClr>
                  </a:gs>
                  <a:gs pos="100000">
                    <a:schemeClr val="accent6">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extLst xmlns:c16r2="http://schemas.microsoft.com/office/drawing/2015/06/chart">
              <c:ext xmlns:c16="http://schemas.microsoft.com/office/drawing/2014/chart" uri="{C3380CC4-5D6E-409C-BE32-E72D297353CC}">
                <c16:uniqueId val="{00000001-E690-4000-95FB-E16525A5CB1D}"/>
              </c:ext>
            </c:extLst>
          </c:dPt>
          <c:dPt>
            <c:idx val="6"/>
            <c:bubble3D val="0"/>
            <c:spPr>
              <a:gradFill rotWithShape="1">
                <a:gsLst>
                  <a:gs pos="0">
                    <a:schemeClr val="accent1">
                      <a:lumMod val="60000"/>
                      <a:tint val="98000"/>
                      <a:satMod val="120000"/>
                      <a:lumMod val="110000"/>
                    </a:schemeClr>
                  </a:gs>
                  <a:gs pos="100000">
                    <a:schemeClr val="accent1">
                      <a:lumMod val="6000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extLst xmlns:c16r2="http://schemas.microsoft.com/office/drawing/2015/06/chart">
              <c:ext xmlns:c16="http://schemas.microsoft.com/office/drawing/2014/chart" uri="{C3380CC4-5D6E-409C-BE32-E72D297353CC}">
                <c16:uniqueId val="{00000004-E690-4000-95FB-E16525A5CB1D}"/>
              </c:ext>
            </c:extLst>
          </c:dPt>
          <c:dPt>
            <c:idx val="7"/>
            <c:bubble3D val="0"/>
            <c:spPr>
              <a:gradFill rotWithShape="1">
                <a:gsLst>
                  <a:gs pos="0">
                    <a:schemeClr val="accent2">
                      <a:lumMod val="60000"/>
                      <a:tint val="98000"/>
                      <a:satMod val="120000"/>
                      <a:lumMod val="110000"/>
                    </a:schemeClr>
                  </a:gs>
                  <a:gs pos="100000">
                    <a:schemeClr val="accent2">
                      <a:lumMod val="60000"/>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dPt>
          <c:dLbls>
            <c:dLbl>
              <c:idx val="4"/>
              <c:tx>
                <c:rich>
                  <a:bodyPr/>
                  <a:lstStyle/>
                  <a:p>
                    <a:r>
                      <a:rPr lang="en-GB" sz="1200" dirty="0"/>
                      <a:t>Slow growing vs </a:t>
                    </a:r>
                    <a:r>
                      <a:rPr lang="en-GB" sz="1200" dirty="0" smtClean="0"/>
                      <a:t>age</a:t>
                    </a:r>
                    <a:r>
                      <a:rPr lang="en-GB" sz="1200" baseline="0" dirty="0" smtClean="0"/>
                      <a:t> (2) </a:t>
                    </a:r>
                    <a:r>
                      <a:rPr lang="en-GB" sz="1200" dirty="0" smtClean="0"/>
                      <a:t>comorbidities (1)</a:t>
                    </a:r>
                    <a:r>
                      <a:rPr lang="en-GB" sz="1200" dirty="0"/>
                      <a:t>
</a:t>
                    </a:r>
                    <a:r>
                      <a:rPr lang="en-GB" sz="1200" dirty="0" smtClean="0"/>
                      <a:t>18%</a:t>
                    </a:r>
                    <a:endParaRPr lang="en-GB" sz="1200" dirty="0"/>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690-4000-95FB-E16525A5CB1D}"/>
                </c:ext>
              </c:extLst>
            </c:dLbl>
            <c:dLbl>
              <c:idx val="5"/>
              <c:tx>
                <c:rich>
                  <a:bodyPr/>
                  <a:lstStyle/>
                  <a:p>
                    <a:r>
                      <a:rPr lang="en-US" sz="1200" b="0" dirty="0"/>
                      <a:t>Concurrent malignancy </a:t>
                    </a:r>
                    <a:r>
                      <a:rPr lang="en-US" sz="1200" b="0" dirty="0" smtClean="0"/>
                      <a:t>-</a:t>
                    </a:r>
                    <a:r>
                      <a:rPr lang="en-US" sz="1200" b="0" baseline="0" dirty="0" smtClean="0"/>
                      <a:t> </a:t>
                    </a:r>
                    <a:r>
                      <a:rPr lang="en-US" sz="1200" b="0" dirty="0" smtClean="0"/>
                      <a:t>BSC</a:t>
                    </a:r>
                    <a:r>
                      <a:rPr lang="en-US" sz="1200" b="0" dirty="0"/>
                      <a:t>
</a:t>
                    </a:r>
                    <a:r>
                      <a:rPr lang="en-US" sz="1200" b="0" dirty="0" smtClean="0"/>
                      <a:t>6%</a:t>
                    </a:r>
                    <a:endParaRPr lang="en-US" sz="1200" b="0" dirty="0"/>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690-4000-95FB-E16525A5CB1D}"/>
                </c:ext>
              </c:extLst>
            </c:dLbl>
            <c:dLbl>
              <c:idx val="6"/>
              <c:tx>
                <c:rich>
                  <a:bodyPr/>
                  <a:lstStyle/>
                  <a:p>
                    <a:fld id="{7FD808CC-7519-42C1-B83B-AC604608C8A2}" type="CATEGORYNAME">
                      <a:rPr lang="en-US" smtClean="0"/>
                      <a:pPr/>
                      <a:t>[CATEGORY NAME]</a:t>
                    </a:fld>
                    <a:r>
                      <a:rPr lang="en-US" baseline="0" smtClean="0"/>
                      <a:t> (miscode)</a:t>
                    </a:r>
                    <a:r>
                      <a:rPr lang="en-US" baseline="0"/>
                      <a:t>
</a:t>
                    </a:r>
                    <a:fld id="{92DF84B5-3D01-4A4C-9A13-D622A1B50CB4}" type="PERCENTAGE">
                      <a:rPr lang="en-US" baseline="0"/>
                      <a:pPr/>
                      <a:t>[PERCENTAGE]</a:t>
                    </a:fld>
                    <a:endParaRPr lang="en-US" baseline="0"/>
                  </a:p>
                </c:rich>
              </c:tx>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4-E690-4000-95FB-E16525A5CB1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lumMod val="8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15:layout/>
              </c:ext>
            </c:extLst>
          </c:dLbls>
          <c:cat>
            <c:strRef>
              <c:f>Sheet1!$A$2:$A$9</c:f>
              <c:strCache>
                <c:ptCount val="8"/>
                <c:pt idx="0">
                  <c:v>Severity of COPD</c:v>
                </c:pt>
                <c:pt idx="1">
                  <c:v>Intersitial lung disease</c:v>
                </c:pt>
                <c:pt idx="2">
                  <c:v>Miscoded (Stage IIIA)</c:v>
                </c:pt>
                <c:pt idx="3">
                  <c:v>Positioning - SABR/RFA not poss</c:v>
                </c:pt>
                <c:pt idx="4">
                  <c:v>Slow growing vs age(2) comorbidities (1)</c:v>
                </c:pt>
                <c:pt idx="5">
                  <c:v>Concurrent malignancy - BSC</c:v>
                </c:pt>
                <c:pt idx="6">
                  <c:v>Synchronous primaries</c:v>
                </c:pt>
                <c:pt idx="7">
                  <c:v>Severe dementia</c:v>
                </c:pt>
              </c:strCache>
            </c:strRef>
          </c:cat>
          <c:val>
            <c:numRef>
              <c:f>Sheet1!$B$2:$B$9</c:f>
              <c:numCache>
                <c:formatCode>General</c:formatCode>
                <c:ptCount val="8"/>
                <c:pt idx="0">
                  <c:v>5</c:v>
                </c:pt>
                <c:pt idx="1">
                  <c:v>2</c:v>
                </c:pt>
                <c:pt idx="2">
                  <c:v>2</c:v>
                </c:pt>
                <c:pt idx="3">
                  <c:v>2</c:v>
                </c:pt>
                <c:pt idx="4">
                  <c:v>3</c:v>
                </c:pt>
                <c:pt idx="5">
                  <c:v>1</c:v>
                </c:pt>
                <c:pt idx="6">
                  <c:v>1</c:v>
                </c:pt>
                <c:pt idx="7">
                  <c:v>1</c:v>
                </c:pt>
              </c:numCache>
            </c:numRef>
          </c:val>
          <c:extLst xmlns:c16r2="http://schemas.microsoft.com/office/drawing/2015/06/chart">
            <c:ext xmlns:c16="http://schemas.microsoft.com/office/drawing/2014/chart" uri="{C3380CC4-5D6E-409C-BE32-E72D297353CC}">
              <c16:uniqueId val="{00000002-E690-4000-95FB-E16525A5CB1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Sheet1!$A$2</c:f>
              <c:strCache>
                <c:ptCount val="1"/>
                <c:pt idx="0">
                  <c:v>Resp Only</c:v>
                </c:pt>
              </c:strCache>
            </c:strRef>
          </c:tx>
          <c:spPr>
            <a:gradFill rotWithShape="1">
              <a:gsLst>
                <a:gs pos="0">
                  <a:schemeClr val="accent1">
                    <a:tint val="98000"/>
                    <a:satMod val="120000"/>
                    <a:lumMod val="110000"/>
                  </a:schemeClr>
                </a:gs>
                <a:gs pos="100000">
                  <a:schemeClr val="accent1">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invertIfNegative val="0"/>
          <c:dLbls>
            <c:dLbl>
              <c:idx val="0"/>
              <c:tx>
                <c:rich>
                  <a:bodyPr/>
                  <a:lstStyle/>
                  <a:p>
                    <a:fld id="{E175367C-95A7-4096-845C-E579472E78A3}" type="SERIESNAME">
                      <a:rPr lang="en-US" smtClean="0"/>
                      <a:pPr/>
                      <a:t>[SERIES NAME]</a:t>
                    </a:fld>
                    <a:endParaRPr lang="en-US" baseline="0" dirty="0" smtClean="0"/>
                  </a:p>
                  <a:p>
                    <a:endParaRPr lang="en-GB"/>
                  </a:p>
                </c:rich>
              </c:tx>
              <c:showLegendKey val="0"/>
              <c:showVal val="1"/>
              <c:showCatName val="0"/>
              <c:showSerName val="1"/>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5-9999-47CC-99AA-A8DCC4C45E8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Sheet1!$B$2</c:f>
              <c:numCache>
                <c:formatCode>General</c:formatCode>
                <c:ptCount val="1"/>
                <c:pt idx="0">
                  <c:v>6</c:v>
                </c:pt>
              </c:numCache>
            </c:numRef>
          </c:val>
          <c:extLst xmlns:c16r2="http://schemas.microsoft.com/office/drawing/2015/06/chart">
            <c:ext xmlns:c16="http://schemas.microsoft.com/office/drawing/2014/chart" uri="{C3380CC4-5D6E-409C-BE32-E72D297353CC}">
              <c16:uniqueId val="{00000000-9999-47CC-99AA-A8DCC4C45E85}"/>
            </c:ext>
          </c:extLst>
        </c:ser>
        <c:ser>
          <c:idx val="1"/>
          <c:order val="1"/>
          <c:tx>
            <c:strRef>
              <c:f>Sheet1!$A$3</c:f>
              <c:strCache>
                <c:ptCount val="1"/>
                <c:pt idx="0">
                  <c:v>Onc</c:v>
                </c:pt>
              </c:strCache>
            </c:strRef>
          </c:tx>
          <c:spPr>
            <a:gradFill rotWithShape="1">
              <a:gsLst>
                <a:gs pos="0">
                  <a:schemeClr val="accent2">
                    <a:tint val="98000"/>
                    <a:satMod val="120000"/>
                    <a:lumMod val="110000"/>
                  </a:schemeClr>
                </a:gs>
                <a:gs pos="100000">
                  <a:schemeClr val="accent2">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invertIfNegative val="0"/>
          <c:dLbls>
            <c:dLbl>
              <c:idx val="0"/>
              <c:tx>
                <c:rich>
                  <a:bodyPr/>
                  <a:lstStyle/>
                  <a:p>
                    <a:fld id="{D074EAA6-AF76-4B4A-A5D7-C8037E1AF595}" type="SERIESNAME">
                      <a:rPr lang="en-US" smtClean="0"/>
                      <a:pPr/>
                      <a:t>[SERIES NAME]</a:t>
                    </a:fld>
                    <a:endParaRPr lang="en-GB"/>
                  </a:p>
                </c:rich>
              </c:tx>
              <c:showLegendKey val="0"/>
              <c:showVal val="1"/>
              <c:showCatName val="0"/>
              <c:showSerName val="1"/>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6-9999-47CC-99AA-A8DCC4C45E8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Sheet1!$B$3</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2-9999-47CC-99AA-A8DCC4C45E85}"/>
            </c:ext>
          </c:extLst>
        </c:ser>
        <c:ser>
          <c:idx val="2"/>
          <c:order val="2"/>
          <c:tx>
            <c:strRef>
              <c:f>Sheet1!$A$4</c:f>
              <c:strCache>
                <c:ptCount val="1"/>
                <c:pt idx="0">
                  <c:v>Surg and Onc</c:v>
                </c:pt>
              </c:strCache>
            </c:strRef>
          </c:tx>
          <c:spPr>
            <a:gradFill rotWithShape="1">
              <a:gsLst>
                <a:gs pos="0">
                  <a:schemeClr val="accent3">
                    <a:tint val="98000"/>
                    <a:satMod val="120000"/>
                    <a:lumMod val="110000"/>
                  </a:schemeClr>
                </a:gs>
                <a:gs pos="100000">
                  <a:schemeClr val="accent3">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invertIfNegative val="0"/>
          <c:dLbls>
            <c:dLbl>
              <c:idx val="0"/>
              <c:tx>
                <c:rich>
                  <a:bodyPr/>
                  <a:lstStyle/>
                  <a:p>
                    <a:fld id="{4D787493-2B8E-448B-8F80-3244253608F4}" type="SERIESNAME">
                      <a:rPr lang="en-US" smtClean="0"/>
                      <a:pPr/>
                      <a:t>[SERIES NAME]</a:t>
                    </a:fld>
                    <a:endParaRPr lang="en-GB"/>
                  </a:p>
                </c:rich>
              </c:tx>
              <c:showLegendKey val="0"/>
              <c:showVal val="1"/>
              <c:showCatName val="0"/>
              <c:showSerName val="1"/>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7-9999-47CC-99AA-A8DCC4C45E8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Sheet1!$B$4</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3-9999-47CC-99AA-A8DCC4C45E85}"/>
            </c:ext>
          </c:extLst>
        </c:ser>
        <c:ser>
          <c:idx val="3"/>
          <c:order val="3"/>
          <c:tx>
            <c:strRef>
              <c:f>Sheet1!$A$5</c:f>
              <c:strCache>
                <c:ptCount val="1"/>
                <c:pt idx="0">
                  <c:v>Miscoded</c:v>
                </c:pt>
              </c:strCache>
            </c:strRef>
          </c:tx>
          <c:spPr>
            <a:gradFill rotWithShape="1">
              <a:gsLst>
                <a:gs pos="0">
                  <a:schemeClr val="accent4">
                    <a:tint val="98000"/>
                    <a:satMod val="120000"/>
                    <a:lumMod val="110000"/>
                  </a:schemeClr>
                </a:gs>
                <a:gs pos="100000">
                  <a:schemeClr val="accent4">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invertIfNegative val="0"/>
          <c:dLbls>
            <c:dLbl>
              <c:idx val="0"/>
              <c:layout>
                <c:manualLayout>
                  <c:x val="3.6579784398173354E-3"/>
                  <c:y val="0.28840125391849519"/>
                </c:manualLayout>
              </c:layout>
              <c:tx>
                <c:rich>
                  <a:bodyPr rot="-540000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fld id="{C15D0A8C-C74E-478C-A994-D5DAE2C190CD}" type="SERIESNAME">
                      <a:rPr lang="en-US" smtClean="0"/>
                      <a:pPr>
                        <a:defRPr sz="1197" b="0" i="0" u="none" strike="noStrike" kern="1200" baseline="0">
                          <a:solidFill>
                            <a:schemeClr val="lt1">
                              <a:lumMod val="85000"/>
                            </a:schemeClr>
                          </a:solidFill>
                          <a:latin typeface="+mn-lt"/>
                          <a:ea typeface="+mn-ea"/>
                          <a:cs typeface="+mn-cs"/>
                        </a:defRPr>
                      </a:pPr>
                      <a:t>[SERIES NAME]</a:t>
                    </a:fld>
                    <a:endParaRPr lang="en-GB"/>
                  </a:p>
                </c:rich>
              </c:tx>
              <c:spPr>
                <a:noFill/>
                <a:ln>
                  <a:noFill/>
                </a:ln>
                <a:effectLst/>
              </c:spPr>
              <c:showLegendKey val="0"/>
              <c:showVal val="1"/>
              <c:showCatName val="0"/>
              <c:showSerName val="1"/>
              <c:showPercent val="0"/>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8-9999-47CC-99AA-A8DCC4C45E8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Sheet1!$B$5</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4-9999-47CC-99AA-A8DCC4C45E85}"/>
            </c:ext>
          </c:extLst>
        </c:ser>
        <c:dLbls>
          <c:showLegendKey val="0"/>
          <c:showVal val="0"/>
          <c:showCatName val="0"/>
          <c:showSerName val="0"/>
          <c:showPercent val="0"/>
          <c:showBubbleSize val="0"/>
        </c:dLbls>
        <c:gapWidth val="150"/>
        <c:shape val="box"/>
        <c:axId val="331160576"/>
        <c:axId val="331178752"/>
        <c:axId val="0"/>
      </c:bar3DChart>
      <c:catAx>
        <c:axId val="331160576"/>
        <c:scaling>
          <c:orientation val="minMax"/>
        </c:scaling>
        <c:delete val="1"/>
        <c:axPos val="b"/>
        <c:numFmt formatCode="General" sourceLinked="0"/>
        <c:majorTickMark val="none"/>
        <c:minorTickMark val="none"/>
        <c:tickLblPos val="nextTo"/>
        <c:crossAx val="331178752"/>
        <c:crosses val="autoZero"/>
        <c:auto val="1"/>
        <c:lblAlgn val="ctr"/>
        <c:lblOffset val="100"/>
        <c:noMultiLvlLbl val="0"/>
      </c:catAx>
      <c:valAx>
        <c:axId val="331178752"/>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3116057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5-E690-4000-95FB-E16525A5CB1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6-E690-4000-95FB-E16525A5CB1D}"/>
              </c:ext>
            </c:extLst>
          </c:dPt>
          <c:dPt>
            <c:idx val="2"/>
            <c:bubble3D val="0"/>
            <c:explosion val="21"/>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E690-4000-95FB-E16525A5CB1D}"/>
              </c:ext>
            </c:extLst>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0-E690-4000-95FB-E16525A5CB1D}"/>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1-E690-4000-95FB-E16525A5CB1D}"/>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4-E690-4000-95FB-E16525A5CB1D}"/>
              </c:ext>
            </c:extLst>
          </c:dPt>
          <c:dPt>
            <c:idx val="7"/>
            <c:bubble3D val="0"/>
            <c:spPr>
              <a:solidFill>
                <a:schemeClr val="accent2">
                  <a:lumMod val="60000"/>
                </a:schemeClr>
              </a:solidFill>
              <a:ln w="19050">
                <a:solidFill>
                  <a:schemeClr val="lt1"/>
                </a:solidFill>
              </a:ln>
              <a:effectLst/>
            </c:spPr>
          </c:dPt>
          <c:dLbls>
            <c:dLbl>
              <c:idx val="4"/>
              <c:tx>
                <c:rich>
                  <a:bodyPr/>
                  <a:lstStyle/>
                  <a:p>
                    <a:r>
                      <a:rPr lang="en-GB"/>
                      <a:t>Slow growing vs age/ comorbidities
12%</a:t>
                    </a:r>
                  </a:p>
                </c:rich>
              </c:tx>
              <c:dLblPos val="inEnd"/>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690-4000-95FB-E16525A5CB1D}"/>
                </c:ext>
              </c:extLst>
            </c:dLbl>
            <c:dLbl>
              <c:idx val="5"/>
              <c:tx>
                <c:rich>
                  <a:bodyPr/>
                  <a:lstStyle/>
                  <a:p>
                    <a:r>
                      <a:rPr lang="fr-FR"/>
                      <a:t>Concurrent malignancy (BSC/ complex)
12%</a:t>
                    </a:r>
                  </a:p>
                </c:rich>
              </c:tx>
              <c:dLblPos val="inEnd"/>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690-4000-95FB-E16525A5CB1D}"/>
                </c:ext>
              </c:extLst>
            </c:dLbl>
            <c:dLbl>
              <c:idx val="6"/>
              <c:tx>
                <c:rich>
                  <a:bodyPr/>
                  <a:lstStyle/>
                  <a:p>
                    <a:fld id="{7FD808CC-7519-42C1-B83B-AC604608C8A2}" type="CATEGORYNAME">
                      <a:rPr lang="en-US" smtClean="0"/>
                      <a:pPr/>
                      <a:t>[CATEGORY NAME]</a:t>
                    </a:fld>
                    <a:r>
                      <a:rPr lang="en-US" baseline="0" smtClean="0"/>
                      <a:t> (miscode)</a:t>
                    </a:r>
                    <a:r>
                      <a:rPr lang="en-US" baseline="0"/>
                      <a:t>
</a:t>
                    </a:r>
                    <a:fld id="{92DF84B5-3D01-4A4C-9A13-D622A1B50CB4}" type="PERCENTAGE">
                      <a:rPr lang="en-US" baseline="0"/>
                      <a:pPr/>
                      <a:t>[PERCENTAGE]</a:t>
                    </a:fld>
                    <a:endParaRPr lang="en-US" baseline="0"/>
                  </a:p>
                </c:rich>
              </c:tx>
              <c:dLblPos val="inEnd"/>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15:dlblFieldTable/>
                  <c15:showDataLabelsRange val="0"/>
                </c:ext>
                <c:ext xmlns:c16="http://schemas.microsoft.com/office/drawing/2014/chart" uri="{C3380CC4-5D6E-409C-BE32-E72D297353CC}">
                  <c16:uniqueId val="{00000004-E690-4000-95FB-E16525A5CB1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Sheet1!$A$2:$A$9</c:f>
              <c:strCache>
                <c:ptCount val="6"/>
                <c:pt idx="0">
                  <c:v>Severity of COPD</c:v>
                </c:pt>
                <c:pt idx="1">
                  <c:v>Intersitial lung disease</c:v>
                </c:pt>
                <c:pt idx="4">
                  <c:v>Slow growing vs age/comorbidities</c:v>
                </c:pt>
                <c:pt idx="5">
                  <c:v>Concurrent malignancy (BSC/complex)</c:v>
                </c:pt>
              </c:strCache>
            </c:strRef>
          </c:cat>
          <c:val>
            <c:numRef>
              <c:f>Sheet1!$B$2:$B$9</c:f>
              <c:numCache>
                <c:formatCode>General</c:formatCode>
                <c:ptCount val="8"/>
                <c:pt idx="0">
                  <c:v>3</c:v>
                </c:pt>
                <c:pt idx="1">
                  <c:v>1</c:v>
                </c:pt>
                <c:pt idx="4">
                  <c:v>2</c:v>
                </c:pt>
              </c:numCache>
            </c:numRef>
          </c:val>
          <c:extLst xmlns:c16r2="http://schemas.microsoft.com/office/drawing/2015/06/chart">
            <c:ext xmlns:c16="http://schemas.microsoft.com/office/drawing/2014/chart" uri="{C3380CC4-5D6E-409C-BE32-E72D297353CC}">
              <c16:uniqueId val="{00000002-E690-4000-95FB-E16525A5CB1D}"/>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tint val="98000"/>
                      <a:satMod val="120000"/>
                      <a:lumMod val="110000"/>
                    </a:schemeClr>
                  </a:gs>
                  <a:gs pos="100000">
                    <a:schemeClr val="accent1">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dPt>
          <c:dPt>
            <c:idx val="1"/>
            <c:bubble3D val="0"/>
            <c:spPr>
              <a:gradFill rotWithShape="1">
                <a:gsLst>
                  <a:gs pos="0">
                    <a:schemeClr val="accent2">
                      <a:tint val="98000"/>
                      <a:satMod val="120000"/>
                      <a:lumMod val="110000"/>
                    </a:schemeClr>
                  </a:gs>
                  <a:gs pos="100000">
                    <a:schemeClr val="accent2">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dPt>
          <c:dPt>
            <c:idx val="2"/>
            <c:bubble3D val="0"/>
            <c:spPr>
              <a:gradFill rotWithShape="1">
                <a:gsLst>
                  <a:gs pos="0">
                    <a:schemeClr val="accent3">
                      <a:tint val="98000"/>
                      <a:satMod val="120000"/>
                      <a:lumMod val="110000"/>
                    </a:schemeClr>
                  </a:gs>
                  <a:gs pos="100000">
                    <a:schemeClr val="accent3">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extLst xmlns:c16r2="http://schemas.microsoft.com/office/drawing/2015/06/chart">
              <c:ext xmlns:c16="http://schemas.microsoft.com/office/drawing/2014/chart" uri="{C3380CC4-5D6E-409C-BE32-E72D297353CC}">
                <c16:uniqueId val="{00000001-E453-453F-9963-F80A113E411C}"/>
              </c:ext>
            </c:extLst>
          </c:dPt>
          <c:dPt>
            <c:idx val="3"/>
            <c:bubble3D val="0"/>
            <c:spPr>
              <a:gradFill rotWithShape="1">
                <a:gsLst>
                  <a:gs pos="0">
                    <a:schemeClr val="accent4">
                      <a:tint val="98000"/>
                      <a:satMod val="120000"/>
                      <a:lumMod val="110000"/>
                    </a:schemeClr>
                  </a:gs>
                  <a:gs pos="100000">
                    <a:schemeClr val="accent4">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15:layout/>
              </c:ext>
            </c:extLst>
          </c:dLbls>
          <c:cat>
            <c:strRef>
              <c:f>Sheet1!$A$2:$A$5</c:f>
              <c:strCache>
                <c:ptCount val="4"/>
                <c:pt idx="0">
                  <c:v>Surgery</c:v>
                </c:pt>
                <c:pt idx="1">
                  <c:v>SABR</c:v>
                </c:pt>
                <c:pt idx="2">
                  <c:v>Conventional RT</c:v>
                </c:pt>
                <c:pt idx="3">
                  <c:v>No treatment</c:v>
                </c:pt>
              </c:strCache>
            </c:strRef>
          </c:cat>
          <c:val>
            <c:numRef>
              <c:f>Sheet1!$B$2:$B$5</c:f>
              <c:numCache>
                <c:formatCode>General</c:formatCode>
                <c:ptCount val="4"/>
                <c:pt idx="0">
                  <c:v>29</c:v>
                </c:pt>
                <c:pt idx="1">
                  <c:v>7</c:v>
                </c:pt>
                <c:pt idx="2">
                  <c:v>4</c:v>
                </c:pt>
                <c:pt idx="3">
                  <c:v>6</c:v>
                </c:pt>
              </c:numCache>
            </c:numRef>
          </c:val>
          <c:extLst xmlns:c16r2="http://schemas.microsoft.com/office/drawing/2015/06/chart">
            <c:ext xmlns:c16="http://schemas.microsoft.com/office/drawing/2014/chart" uri="{C3380CC4-5D6E-409C-BE32-E72D297353CC}">
              <c16:uniqueId val="{00000000-E453-453F-9963-F80A113E411C}"/>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tint val="98000"/>
                      <a:satMod val="120000"/>
                      <a:lumMod val="110000"/>
                    </a:schemeClr>
                  </a:gs>
                  <a:gs pos="100000">
                    <a:schemeClr val="accent1">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dPt>
          <c:dPt>
            <c:idx val="1"/>
            <c:bubble3D val="0"/>
            <c:spPr>
              <a:gradFill rotWithShape="1">
                <a:gsLst>
                  <a:gs pos="0">
                    <a:schemeClr val="accent2">
                      <a:tint val="98000"/>
                      <a:satMod val="120000"/>
                      <a:lumMod val="110000"/>
                    </a:schemeClr>
                  </a:gs>
                  <a:gs pos="100000">
                    <a:schemeClr val="accent2">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dPt>
          <c:dPt>
            <c:idx val="2"/>
            <c:bubble3D val="0"/>
            <c:spPr>
              <a:gradFill rotWithShape="1">
                <a:gsLst>
                  <a:gs pos="0">
                    <a:schemeClr val="accent3">
                      <a:tint val="98000"/>
                      <a:satMod val="120000"/>
                      <a:lumMod val="110000"/>
                    </a:schemeClr>
                  </a:gs>
                  <a:gs pos="100000">
                    <a:schemeClr val="accent3">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extLst xmlns:c16r2="http://schemas.microsoft.com/office/drawing/2015/06/chart">
              <c:ext xmlns:c16="http://schemas.microsoft.com/office/drawing/2014/chart" uri="{C3380CC4-5D6E-409C-BE32-E72D297353CC}">
                <c16:uniqueId val="{00000001-E453-453F-9963-F80A113E411C}"/>
              </c:ext>
            </c:extLst>
          </c:dPt>
          <c:dPt>
            <c:idx val="3"/>
            <c:bubble3D val="0"/>
            <c:spPr>
              <a:gradFill rotWithShape="1">
                <a:gsLst>
                  <a:gs pos="0">
                    <a:schemeClr val="accent4">
                      <a:tint val="98000"/>
                      <a:satMod val="120000"/>
                      <a:lumMod val="110000"/>
                    </a:schemeClr>
                  </a:gs>
                  <a:gs pos="100000">
                    <a:schemeClr val="accent4">
                      <a:shade val="90000"/>
                      <a:lumMod val="90000"/>
                    </a:schemeClr>
                  </a:gs>
                </a:gsLst>
                <a:lin ang="5400000" scaled="0"/>
              </a:gradFill>
              <a:ln>
                <a:noFill/>
              </a:ln>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15:layout/>
              </c:ext>
            </c:extLst>
          </c:dLbls>
          <c:cat>
            <c:strRef>
              <c:f>Sheet1!$A$2:$A$5</c:f>
              <c:strCache>
                <c:ptCount val="3"/>
                <c:pt idx="0">
                  <c:v>Surgery</c:v>
                </c:pt>
                <c:pt idx="1">
                  <c:v>SABR</c:v>
                </c:pt>
                <c:pt idx="2">
                  <c:v>Conventional RT</c:v>
                </c:pt>
              </c:strCache>
            </c:strRef>
          </c:cat>
          <c:val>
            <c:numRef>
              <c:f>Sheet1!$B$2:$B$5</c:f>
              <c:numCache>
                <c:formatCode>General</c:formatCode>
                <c:ptCount val="4"/>
                <c:pt idx="0">
                  <c:v>29</c:v>
                </c:pt>
                <c:pt idx="1">
                  <c:v>7</c:v>
                </c:pt>
                <c:pt idx="2">
                  <c:v>4</c:v>
                </c:pt>
              </c:numCache>
            </c:numRef>
          </c:val>
          <c:extLst xmlns:c16r2="http://schemas.microsoft.com/office/drawing/2015/06/chart">
            <c:ext xmlns:c16="http://schemas.microsoft.com/office/drawing/2014/chart" uri="{C3380CC4-5D6E-409C-BE32-E72D297353CC}">
              <c16:uniqueId val="{00000000-E453-453F-9963-F80A113E411C}"/>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DE5109-6866-4FBC-93C7-8718C1C0ADBE}" type="datetimeFigureOut">
              <a:rPr lang="en-GB" smtClean="0"/>
              <a:t>19/11/2019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5901D7-5BF1-4217-AEDB-29CECA87FEDD}" type="slidenum">
              <a:rPr lang="en-GB" smtClean="0"/>
              <a:t>‹#›</a:t>
            </a:fld>
            <a:endParaRPr lang="en-GB"/>
          </a:p>
        </p:txBody>
      </p:sp>
    </p:spTree>
    <p:extLst>
      <p:ext uri="{BB962C8B-B14F-4D97-AF65-F5344CB8AC3E}">
        <p14:creationId xmlns:p14="http://schemas.microsoft.com/office/powerpoint/2010/main" val="1504019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&lt;National average except for RUH</a:t>
            </a:r>
          </a:p>
          <a:p>
            <a:r>
              <a:rPr lang="en-US" dirty="0" smtClean="0"/>
              <a:t>73.4% Regionally vs 80.8% Nationally</a:t>
            </a:r>
          </a:p>
          <a:p>
            <a:endParaRPr lang="en-GB" dirty="0"/>
          </a:p>
        </p:txBody>
      </p:sp>
      <p:sp>
        <p:nvSpPr>
          <p:cNvPr id="4" name="Slide Number Placeholder 3"/>
          <p:cNvSpPr>
            <a:spLocks noGrp="1"/>
          </p:cNvSpPr>
          <p:nvPr>
            <p:ph type="sldNum" sz="quarter" idx="10"/>
          </p:nvPr>
        </p:nvSpPr>
        <p:spPr/>
        <p:txBody>
          <a:bodyPr/>
          <a:lstStyle/>
          <a:p>
            <a:fld id="{9B5901D7-5BF1-4217-AEDB-29CECA87FEDD}" type="slidenum">
              <a:rPr lang="en-GB" smtClean="0"/>
              <a:t>7</a:t>
            </a:fld>
            <a:endParaRPr lang="en-GB"/>
          </a:p>
        </p:txBody>
      </p:sp>
    </p:spTree>
    <p:extLst>
      <p:ext uri="{BB962C8B-B14F-4D97-AF65-F5344CB8AC3E}">
        <p14:creationId xmlns:p14="http://schemas.microsoft.com/office/powerpoint/2010/main" val="303790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5901D7-5BF1-4217-AEDB-29CECA87FEDD}" type="slidenum">
              <a:rPr lang="en-GB" smtClean="0"/>
              <a:t>10</a:t>
            </a:fld>
            <a:endParaRPr lang="en-GB"/>
          </a:p>
        </p:txBody>
      </p:sp>
    </p:spTree>
    <p:extLst>
      <p:ext uri="{BB962C8B-B14F-4D97-AF65-F5344CB8AC3E}">
        <p14:creationId xmlns:p14="http://schemas.microsoft.com/office/powerpoint/2010/main" val="789675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1D8BD707-D9CF-40AE-B4C6-C98DA3205C09}" type="datetimeFigureOut">
              <a:rPr lang="en-US" smtClean="0"/>
              <a:pPr/>
              <a:t>11/19/2019</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B6F15528-21DE-4FAA-801E-634DDDAF4B2B}" type="slidenum">
              <a:rPr lang="en-US" smtClean="0"/>
              <a:pPr/>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Treatment with Curative Intent at the BRI</a:t>
            </a:r>
            <a:endParaRPr lang="en-GB" dirty="0"/>
          </a:p>
        </p:txBody>
      </p:sp>
      <p:sp>
        <p:nvSpPr>
          <p:cNvPr id="3" name="Subtitle 2"/>
          <p:cNvSpPr>
            <a:spLocks noGrp="1"/>
          </p:cNvSpPr>
          <p:nvPr>
            <p:ph type="subTitle" idx="1"/>
          </p:nvPr>
        </p:nvSpPr>
        <p:spPr/>
        <p:txBody>
          <a:bodyPr/>
          <a:lstStyle/>
          <a:p>
            <a:r>
              <a:rPr lang="en-GB" dirty="0" smtClean="0"/>
              <a:t>SWAG Nov 19</a:t>
            </a:r>
          </a:p>
          <a:p>
            <a:r>
              <a:rPr lang="en-GB" dirty="0" smtClean="0"/>
              <a:t>Andy Low</a:t>
            </a:r>
            <a:endParaRPr lang="en-GB" dirty="0"/>
          </a:p>
        </p:txBody>
      </p:sp>
    </p:spTree>
    <p:extLst>
      <p:ext uri="{BB962C8B-B14F-4D97-AF65-F5344CB8AC3E}">
        <p14:creationId xmlns:p14="http://schemas.microsoft.com/office/powerpoint/2010/main" val="3868207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Clinicians Seen</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99707121"/>
              </p:ext>
            </p:extLst>
          </p:nvPr>
        </p:nvGraphicFramePr>
        <p:xfrm>
          <a:off x="1009650" y="1809750"/>
          <a:ext cx="3471863" cy="40513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sz="half" idx="2"/>
          </p:nvPr>
        </p:nvSpPr>
        <p:spPr>
          <a:xfrm>
            <a:off x="4663281" y="2197098"/>
            <a:ext cx="3469242" cy="4051302"/>
          </a:xfrm>
        </p:spPr>
        <p:txBody>
          <a:bodyPr>
            <a:noAutofit/>
          </a:bodyPr>
          <a:lstStyle/>
          <a:p>
            <a:r>
              <a:rPr lang="en-GB" sz="1200" dirty="0" smtClean="0"/>
              <a:t>Case 2 </a:t>
            </a:r>
            <a:r>
              <a:rPr lang="en-GB" sz="1200" dirty="0"/>
              <a:t>PS2 82 Very slow growing GGO – presumed adeno, not for surgery due to comorbidities and age 82 (</a:t>
            </a:r>
            <a:r>
              <a:rPr lang="en-GB" sz="1200" dirty="0" err="1"/>
              <a:t>ie</a:t>
            </a:r>
            <a:r>
              <a:rPr lang="en-GB" sz="1200" dirty="0"/>
              <a:t> unlikely to progress quick enough for it to be a problem)</a:t>
            </a:r>
          </a:p>
          <a:p>
            <a:r>
              <a:rPr lang="en-GB" sz="1200" dirty="0" smtClean="0"/>
              <a:t>Case 3 </a:t>
            </a:r>
            <a:r>
              <a:rPr lang="en-GB" sz="1200" dirty="0"/>
              <a:t>PS2 Concurrent second malignancy – pancreatic – not for treatment of that (BSC)</a:t>
            </a:r>
          </a:p>
          <a:p>
            <a:r>
              <a:rPr lang="en-GB" sz="1200" dirty="0" smtClean="0"/>
              <a:t>Case 5 </a:t>
            </a:r>
            <a:r>
              <a:rPr lang="en-GB" sz="1200" dirty="0"/>
              <a:t>PS2 93 with severe ILD – couldn’t have SABR not fit for surgery</a:t>
            </a:r>
          </a:p>
          <a:p>
            <a:r>
              <a:rPr lang="en-GB" sz="1200" dirty="0" smtClean="0"/>
              <a:t>Case 6 </a:t>
            </a:r>
            <a:r>
              <a:rPr lang="en-GB" sz="1200" dirty="0"/>
              <a:t>PS2 90 Not for SABR due to severe COPD on PFTs with ambulatory O2</a:t>
            </a:r>
          </a:p>
          <a:p>
            <a:r>
              <a:rPr lang="en-GB" sz="1200" dirty="0" smtClean="0"/>
              <a:t>Case 8 </a:t>
            </a:r>
            <a:r>
              <a:rPr lang="en-GB" sz="1200" dirty="0"/>
              <a:t>PS2 (listed as </a:t>
            </a:r>
            <a:r>
              <a:rPr lang="en-GB" sz="1200" dirty="0" smtClean="0"/>
              <a:t>PS2-3) </a:t>
            </a:r>
            <a:r>
              <a:rPr lang="en-GB" sz="1200" dirty="0"/>
              <a:t>with very severe COPD meaning SABR not </a:t>
            </a:r>
            <a:r>
              <a:rPr lang="en-GB" sz="1200" dirty="0" smtClean="0"/>
              <a:t>possible </a:t>
            </a:r>
            <a:r>
              <a:rPr lang="en-GB" sz="1200" dirty="0"/>
              <a:t>FEV1 0.87 40%, TLCO 2.53 34%</a:t>
            </a:r>
          </a:p>
          <a:p>
            <a:r>
              <a:rPr lang="en-US" sz="1200" dirty="0" smtClean="0"/>
              <a:t>Case 11 </a:t>
            </a:r>
            <a:r>
              <a:rPr lang="en-US" sz="1200" dirty="0"/>
              <a:t>PS2 80 Severe dementia – had been in a care home but admitted to psych under section with deteriorating behavior </a:t>
            </a:r>
            <a:r>
              <a:rPr lang="en-US" sz="1200" dirty="0" smtClean="0"/>
              <a:t>–no </a:t>
            </a:r>
            <a:r>
              <a:rPr lang="en-US" sz="1200" dirty="0"/>
              <a:t>capacity</a:t>
            </a:r>
          </a:p>
          <a:p>
            <a:endParaRPr lang="en-GB" sz="1200" dirty="0"/>
          </a:p>
        </p:txBody>
      </p:sp>
    </p:spTree>
    <p:extLst>
      <p:ext uri="{BB962C8B-B14F-4D97-AF65-F5344CB8AC3E}">
        <p14:creationId xmlns:p14="http://schemas.microsoft.com/office/powerpoint/2010/main" val="225168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04800"/>
            <a:ext cx="7125113" cy="924475"/>
          </a:xfrm>
        </p:spPr>
        <p:txBody>
          <a:bodyPr/>
          <a:lstStyle/>
          <a:p>
            <a:r>
              <a:rPr lang="en-GB" dirty="0" smtClean="0"/>
              <a:t>2018 data</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9961062"/>
              </p:ext>
            </p:extLst>
          </p:nvPr>
        </p:nvGraphicFramePr>
        <p:xfrm>
          <a:off x="430823" y="1382469"/>
          <a:ext cx="8229601" cy="741680"/>
        </p:xfrm>
        <a:graphic>
          <a:graphicData uri="http://schemas.openxmlformats.org/drawingml/2006/table">
            <a:tbl>
              <a:tblPr firstRow="1" bandRow="1">
                <a:tableStyleId>{5C22544A-7EE6-4342-B048-85BDC9FD1C3A}</a:tableStyleId>
              </a:tblPr>
              <a:tblGrid>
                <a:gridCol w="1702777">
                  <a:extLst>
                    <a:ext uri="{9D8B030D-6E8A-4147-A177-3AD203B41FA5}">
                      <a16:colId xmlns="" xmlns:a16="http://schemas.microsoft.com/office/drawing/2014/main" val="20000"/>
                    </a:ext>
                  </a:extLst>
                </a:gridCol>
                <a:gridCol w="2175608">
                  <a:extLst>
                    <a:ext uri="{9D8B030D-6E8A-4147-A177-3AD203B41FA5}">
                      <a16:colId xmlns="" xmlns:a16="http://schemas.microsoft.com/office/drawing/2014/main" val="20002"/>
                    </a:ext>
                  </a:extLst>
                </a:gridCol>
                <a:gridCol w="2175608">
                  <a:extLst>
                    <a:ext uri="{9D8B030D-6E8A-4147-A177-3AD203B41FA5}">
                      <a16:colId xmlns="" xmlns:a16="http://schemas.microsoft.com/office/drawing/2014/main" val="20004"/>
                    </a:ext>
                  </a:extLst>
                </a:gridCol>
                <a:gridCol w="2175608">
                  <a:extLst>
                    <a:ext uri="{9D8B030D-6E8A-4147-A177-3AD203B41FA5}">
                      <a16:colId xmlns="" xmlns:a16="http://schemas.microsoft.com/office/drawing/2014/main" val="20005"/>
                    </a:ext>
                  </a:extLst>
                </a:gridCol>
              </a:tblGrid>
              <a:tr h="370840">
                <a:tc>
                  <a:txBody>
                    <a:bodyPr/>
                    <a:lstStyle/>
                    <a:p>
                      <a:pPr algn="r"/>
                      <a:r>
                        <a:rPr lang="en-GB" dirty="0" smtClean="0"/>
                        <a:t>Total Cases</a:t>
                      </a:r>
                      <a:endParaRPr lang="en-GB" dirty="0"/>
                    </a:p>
                  </a:txBody>
                  <a:tcPr/>
                </a:tc>
                <a:tc>
                  <a:txBody>
                    <a:bodyPr/>
                    <a:lstStyle/>
                    <a:p>
                      <a:pPr algn="r"/>
                      <a:r>
                        <a:rPr lang="en-GB" dirty="0" smtClean="0"/>
                        <a:t>No active Rx</a:t>
                      </a:r>
                      <a:endParaRPr lang="en-GB" dirty="0"/>
                    </a:p>
                  </a:txBody>
                  <a:tcPr/>
                </a:tc>
                <a:tc>
                  <a:txBody>
                    <a:bodyPr/>
                    <a:lstStyle/>
                    <a:p>
                      <a:pPr algn="r"/>
                      <a:r>
                        <a:rPr lang="en-GB" dirty="0" smtClean="0"/>
                        <a:t>Palliative</a:t>
                      </a:r>
                      <a:r>
                        <a:rPr lang="en-GB" baseline="0" dirty="0" smtClean="0"/>
                        <a:t> Rx</a:t>
                      </a:r>
                      <a:endParaRPr lang="en-GB" dirty="0"/>
                    </a:p>
                  </a:txBody>
                  <a:tcPr/>
                </a:tc>
                <a:tc>
                  <a:txBody>
                    <a:bodyPr/>
                    <a:lstStyle/>
                    <a:p>
                      <a:pPr algn="r"/>
                      <a:r>
                        <a:rPr lang="en-GB" dirty="0" smtClean="0"/>
                        <a:t>Curative</a:t>
                      </a:r>
                      <a:endParaRPr lang="en-GB" dirty="0"/>
                    </a:p>
                  </a:txBody>
                  <a:tcPr/>
                </a:tc>
                <a:extLst>
                  <a:ext uri="{0D108BD9-81ED-4DB2-BD59-A6C34878D82A}">
                    <a16:rowId xmlns="" xmlns:a16="http://schemas.microsoft.com/office/drawing/2014/main" val="10000"/>
                  </a:ext>
                </a:extLst>
              </a:tr>
              <a:tr h="370840">
                <a:tc>
                  <a:txBody>
                    <a:bodyPr/>
                    <a:lstStyle/>
                    <a:p>
                      <a:pPr algn="r"/>
                      <a:r>
                        <a:rPr lang="en-US" dirty="0" smtClean="0"/>
                        <a:t>46</a:t>
                      </a:r>
                      <a:endParaRPr lang="en-GB" dirty="0"/>
                    </a:p>
                  </a:txBody>
                  <a:tcPr/>
                </a:tc>
                <a:tc>
                  <a:txBody>
                    <a:bodyPr/>
                    <a:lstStyle/>
                    <a:p>
                      <a:pPr algn="r"/>
                      <a:r>
                        <a:rPr lang="en-US" dirty="0" smtClean="0"/>
                        <a:t>6 (13%)</a:t>
                      </a:r>
                      <a:endParaRPr lang="en-GB" dirty="0"/>
                    </a:p>
                  </a:txBody>
                  <a:tcPr/>
                </a:tc>
                <a:tc>
                  <a:txBody>
                    <a:bodyPr/>
                    <a:lstStyle/>
                    <a:p>
                      <a:pPr algn="r"/>
                      <a:r>
                        <a:rPr lang="en-GB" dirty="0" smtClean="0"/>
                        <a:t>0</a:t>
                      </a:r>
                      <a:endParaRPr lang="en-GB" dirty="0"/>
                    </a:p>
                  </a:txBody>
                  <a:tcPr/>
                </a:tc>
                <a:tc>
                  <a:txBody>
                    <a:bodyPr/>
                    <a:lstStyle/>
                    <a:p>
                      <a:pPr algn="r"/>
                      <a:r>
                        <a:rPr lang="en-GB" dirty="0" smtClean="0"/>
                        <a:t>40</a:t>
                      </a:r>
                      <a:r>
                        <a:rPr lang="en-GB" baseline="0" dirty="0" smtClean="0"/>
                        <a:t> (</a:t>
                      </a:r>
                      <a:r>
                        <a:rPr lang="en-GB" dirty="0" smtClean="0"/>
                        <a:t>87.0%)</a:t>
                      </a:r>
                      <a:endParaRPr lang="en-GB" dirty="0"/>
                    </a:p>
                  </a:txBody>
                  <a:tcPr/>
                </a:tc>
                <a:extLst>
                  <a:ext uri="{0D108BD9-81ED-4DB2-BD59-A6C34878D82A}">
                    <a16:rowId xmlns="" xmlns:a16="http://schemas.microsoft.com/office/drawing/2014/main" val="10001"/>
                  </a:ext>
                </a:extLst>
              </a:tr>
            </a:tbl>
          </a:graphicData>
        </a:graphic>
      </p:graphicFrame>
      <p:sp>
        <p:nvSpPr>
          <p:cNvPr id="5" name="TextBox 4"/>
          <p:cNvSpPr txBox="1"/>
          <p:nvPr/>
        </p:nvSpPr>
        <p:spPr>
          <a:xfrm>
            <a:off x="381000" y="2525469"/>
            <a:ext cx="8382000" cy="1277273"/>
          </a:xfrm>
          <a:prstGeom prst="rect">
            <a:avLst/>
          </a:prstGeom>
          <a:noFill/>
        </p:spPr>
        <p:txBody>
          <a:bodyPr wrap="square" rtlCol="0">
            <a:spAutoFit/>
          </a:bodyPr>
          <a:lstStyle/>
          <a:p>
            <a:r>
              <a:rPr lang="en-GB" sz="1100" dirty="0" smtClean="0"/>
              <a:t>1 PS2 Very Severe COPD TLCO and FEV1 ~25%, ambulatory O2 – met oncology</a:t>
            </a:r>
          </a:p>
          <a:p>
            <a:r>
              <a:rPr lang="en-GB" sz="1100" dirty="0" smtClean="0"/>
              <a:t>2 PS2 Very Severe COPD FEV1 19%  LTOT and NIV, met oncology</a:t>
            </a:r>
          </a:p>
          <a:p>
            <a:r>
              <a:rPr lang="en-GB" sz="1100" dirty="0" smtClean="0"/>
              <a:t>3 PS1Present for many years ?renal cell Ca met, ?new lung primary – very slow growth – advised monitoring – remained stable and later shrank</a:t>
            </a:r>
          </a:p>
          <a:p>
            <a:r>
              <a:rPr lang="en-GB" sz="1100" dirty="0" smtClean="0"/>
              <a:t>4 PS2 87 Pulmonary fibrosis. Hypoxic – O2 required TLCO 29%</a:t>
            </a:r>
          </a:p>
          <a:p>
            <a:r>
              <a:rPr lang="en-GB" sz="1100" dirty="0" smtClean="0"/>
              <a:t>5 PS1 84 Previous lung cancer – wedge 2016, slow progression of a </a:t>
            </a:r>
            <a:r>
              <a:rPr lang="en-GB" sz="1100" dirty="0" err="1" smtClean="0"/>
              <a:t>subsolid</a:t>
            </a:r>
            <a:r>
              <a:rPr lang="en-GB" sz="1100" dirty="0" smtClean="0"/>
              <a:t> lesion – ongoing surveillance – by a year – minimal change, but patient getting less healthy – ongoing surveillance as per patient preference</a:t>
            </a:r>
          </a:p>
          <a:p>
            <a:r>
              <a:rPr lang="en-GB" sz="1100" dirty="0" smtClean="0"/>
              <a:t>6 PS2 Very severe COPD, LTOT, FEV1 20%</a:t>
            </a:r>
          </a:p>
        </p:txBody>
      </p:sp>
    </p:spTree>
    <p:extLst>
      <p:ext uri="{BB962C8B-B14F-4D97-AF65-F5344CB8AC3E}">
        <p14:creationId xmlns:p14="http://schemas.microsoft.com/office/powerpoint/2010/main" val="2777900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13831272"/>
              </p:ext>
            </p:extLst>
          </p:nvPr>
        </p:nvGraphicFramePr>
        <p:xfrm>
          <a:off x="1009650" y="685800"/>
          <a:ext cx="71247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1148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Treatments 2018</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0557026"/>
              </p:ext>
            </p:extLst>
          </p:nvPr>
        </p:nvGraphicFramePr>
        <p:xfrm>
          <a:off x="1333500" y="1806574"/>
          <a:ext cx="6477000" cy="4822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26412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Treatments 2018</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714408"/>
              </p:ext>
            </p:extLst>
          </p:nvPr>
        </p:nvGraphicFramePr>
        <p:xfrm>
          <a:off x="1333500" y="1806574"/>
          <a:ext cx="6477000" cy="4822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4107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GB" dirty="0"/>
          </a:p>
        </p:txBody>
      </p:sp>
    </p:spTree>
    <p:extLst>
      <p:ext uri="{BB962C8B-B14F-4D97-AF65-F5344CB8AC3E}">
        <p14:creationId xmlns:p14="http://schemas.microsoft.com/office/powerpoint/2010/main" val="3178377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Surgical resection rates</a:t>
            </a:r>
            <a:endParaRPr lang="en-GB" dirty="0"/>
          </a:p>
        </p:txBody>
      </p:sp>
      <p:sp>
        <p:nvSpPr>
          <p:cNvPr id="3" name="Content Placeholder 2"/>
          <p:cNvSpPr>
            <a:spLocks noGrp="1"/>
          </p:cNvSpPr>
          <p:nvPr>
            <p:ph idx="1"/>
          </p:nvPr>
        </p:nvSpPr>
        <p:spPr/>
        <p:txBody>
          <a:bodyPr/>
          <a:lstStyle/>
          <a:p>
            <a:r>
              <a:rPr lang="en-GB" dirty="0" smtClean="0"/>
              <a:t>Audit standard 17% of all NSCLC patients</a:t>
            </a:r>
          </a:p>
          <a:p>
            <a:r>
              <a:rPr lang="en-GB" dirty="0" smtClean="0"/>
              <a:t>Nationally 18.4% in England</a:t>
            </a:r>
          </a:p>
          <a:p>
            <a:r>
              <a:rPr lang="en-GB" dirty="0" smtClean="0"/>
              <a:t>(Increase from 17.5%)</a:t>
            </a:r>
            <a:endParaRPr lang="en-GB" dirty="0"/>
          </a:p>
        </p:txBody>
      </p:sp>
    </p:spTree>
    <p:extLst>
      <p:ext uri="{BB962C8B-B14F-4D97-AF65-F5344CB8AC3E}">
        <p14:creationId xmlns:p14="http://schemas.microsoft.com/office/powerpoint/2010/main" val="461057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7F721B10-0DCC-2948-8A14-25F6C4B4F39A}"/>
              </a:ext>
            </a:extLst>
          </p:cNvPr>
          <p:cNvPicPr>
            <a:picLocks noGrp="1" noChangeAspect="1"/>
          </p:cNvPicPr>
          <p:nvPr/>
        </p:nvPicPr>
        <p:blipFill>
          <a:blip r:embed="rId2"/>
          <a:stretch>
            <a:fillRect/>
          </a:stretch>
        </p:blipFill>
        <p:spPr>
          <a:xfrm>
            <a:off x="364807" y="1125537"/>
            <a:ext cx="8398193" cy="4665663"/>
          </a:xfrm>
          <a:prstGeom prst="rect">
            <a:avLst/>
          </a:prstGeom>
        </p:spPr>
      </p:pic>
      <p:sp>
        <p:nvSpPr>
          <p:cNvPr id="5" name="Oval 4">
            <a:extLst>
              <a:ext uri="{FF2B5EF4-FFF2-40B4-BE49-F238E27FC236}">
                <a16:creationId xmlns="" xmlns:a16="http://schemas.microsoft.com/office/drawing/2014/main" id="{8736956B-A915-0F49-9DBD-A7DC559EC717}"/>
              </a:ext>
            </a:extLst>
          </p:cNvPr>
          <p:cNvSpPr/>
          <p:nvPr/>
        </p:nvSpPr>
        <p:spPr>
          <a:xfrm>
            <a:off x="5470207" y="1381586"/>
            <a:ext cx="762000" cy="36930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83938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7F721B10-0DCC-2948-8A14-25F6C4B4F39A}"/>
              </a:ext>
            </a:extLst>
          </p:cNvPr>
          <p:cNvPicPr>
            <a:picLocks noGrp="1" noChangeAspect="1"/>
          </p:cNvPicPr>
          <p:nvPr/>
        </p:nvPicPr>
        <p:blipFill>
          <a:blip r:embed="rId2"/>
          <a:stretch>
            <a:fillRect/>
          </a:stretch>
        </p:blipFill>
        <p:spPr>
          <a:xfrm>
            <a:off x="364807" y="1125537"/>
            <a:ext cx="8398193" cy="4665663"/>
          </a:xfrm>
          <a:prstGeom prst="rect">
            <a:avLst/>
          </a:prstGeom>
        </p:spPr>
      </p:pic>
      <p:sp>
        <p:nvSpPr>
          <p:cNvPr id="6" name="Oval 5">
            <a:extLst>
              <a:ext uri="{FF2B5EF4-FFF2-40B4-BE49-F238E27FC236}">
                <a16:creationId xmlns="" xmlns:a16="http://schemas.microsoft.com/office/drawing/2014/main" id="{21C1C7B0-7466-4040-B559-6383362ED967}"/>
              </a:ext>
            </a:extLst>
          </p:cNvPr>
          <p:cNvSpPr/>
          <p:nvPr/>
        </p:nvSpPr>
        <p:spPr>
          <a:xfrm>
            <a:off x="5522820" y="2743200"/>
            <a:ext cx="49698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26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 xmlns:a16="http://schemas.microsoft.com/office/drawing/2014/main" id="{7F721B10-0DCC-2948-8A14-25F6C4B4F39A}"/>
              </a:ext>
            </a:extLst>
          </p:cNvPr>
          <p:cNvPicPr>
            <a:picLocks noGrp="1"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artisticChalkSketch/>
                    </a14:imgEffect>
                  </a14:imgLayer>
                </a14:imgProps>
              </a:ext>
            </a:extLst>
          </a:blip>
          <a:stretch>
            <a:fillRect/>
          </a:stretch>
        </p:blipFill>
        <p:spPr>
          <a:xfrm>
            <a:off x="364807" y="1125537"/>
            <a:ext cx="8398193" cy="4665663"/>
          </a:xfrm>
          <a:prstGeom prst="rect">
            <a:avLst/>
          </a:prstGeom>
        </p:spPr>
      </p:pic>
      <p:sp>
        <p:nvSpPr>
          <p:cNvPr id="3" name="TextBox 2">
            <a:extLst>
              <a:ext uri="{FF2B5EF4-FFF2-40B4-BE49-F238E27FC236}">
                <a16:creationId xmlns="" xmlns:a16="http://schemas.microsoft.com/office/drawing/2014/main" id="{2232B989-1B84-554A-9D94-1C73319973F1}"/>
              </a:ext>
            </a:extLst>
          </p:cNvPr>
          <p:cNvSpPr txBox="1"/>
          <p:nvPr/>
        </p:nvSpPr>
        <p:spPr>
          <a:xfrm>
            <a:off x="4343400" y="2438400"/>
            <a:ext cx="2827421" cy="1384995"/>
          </a:xfrm>
          <a:prstGeom prst="rect">
            <a:avLst/>
          </a:prstGeom>
          <a:solidFill>
            <a:schemeClr val="tx1"/>
          </a:solidFill>
          <a:ln>
            <a:noFill/>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relaxedInset"/>
          </a:sp3d>
        </p:spPr>
        <p:txBody>
          <a:bodyPr wrap="square" rtlCol="0">
            <a:spAutoFit/>
          </a:bodyPr>
          <a:lstStyle/>
          <a:p>
            <a:pPr algn="ctr"/>
            <a:r>
              <a:rPr lang="en-US" sz="2800" b="1" dirty="0">
                <a:solidFill>
                  <a:srgbClr val="FF0000"/>
                </a:solidFill>
              </a:rPr>
              <a:t>Adjusted Proportion 15.9%</a:t>
            </a:r>
          </a:p>
        </p:txBody>
      </p:sp>
    </p:spTree>
    <p:extLst>
      <p:ext uri="{BB962C8B-B14F-4D97-AF65-F5344CB8AC3E}">
        <p14:creationId xmlns:p14="http://schemas.microsoft.com/office/powerpoint/2010/main" val="1094893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with Curative Intent</a:t>
            </a:r>
            <a:endParaRPr lang="en-GB" dirty="0"/>
          </a:p>
        </p:txBody>
      </p:sp>
      <p:sp>
        <p:nvSpPr>
          <p:cNvPr id="3" name="Content Placeholder 2"/>
          <p:cNvSpPr>
            <a:spLocks noGrp="1"/>
          </p:cNvSpPr>
          <p:nvPr>
            <p:ph idx="1"/>
          </p:nvPr>
        </p:nvSpPr>
        <p:spPr/>
        <p:txBody>
          <a:bodyPr/>
          <a:lstStyle/>
          <a:p>
            <a:r>
              <a:rPr lang="en-GB" dirty="0" smtClean="0"/>
              <a:t>80% standard for NCSLC I-II, PS 0-2</a:t>
            </a:r>
          </a:p>
          <a:p>
            <a:endParaRPr lang="en-US" dirty="0"/>
          </a:p>
          <a:p>
            <a:endParaRPr lang="en-GB" dirty="0"/>
          </a:p>
        </p:txBody>
      </p:sp>
    </p:spTree>
    <p:extLst>
      <p:ext uri="{BB962C8B-B14F-4D97-AF65-F5344CB8AC3E}">
        <p14:creationId xmlns:p14="http://schemas.microsoft.com/office/powerpoint/2010/main" val="44656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7F721B10-0DCC-2948-8A14-25F6C4B4F39A}"/>
              </a:ext>
            </a:extLst>
          </p:cNvPr>
          <p:cNvPicPr>
            <a:picLocks noGrp="1" noChangeAspect="1"/>
          </p:cNvPicPr>
          <p:nvPr/>
        </p:nvPicPr>
        <p:blipFill>
          <a:blip r:embed="rId3"/>
          <a:stretch>
            <a:fillRect/>
          </a:stretch>
        </p:blipFill>
        <p:spPr>
          <a:xfrm>
            <a:off x="974408" y="1430338"/>
            <a:ext cx="7195185" cy="3997325"/>
          </a:xfrm>
          <a:prstGeom prst="rect">
            <a:avLst/>
          </a:prstGeom>
        </p:spPr>
      </p:pic>
      <p:sp>
        <p:nvSpPr>
          <p:cNvPr id="5" name="Oval 4">
            <a:extLst>
              <a:ext uri="{FF2B5EF4-FFF2-40B4-BE49-F238E27FC236}">
                <a16:creationId xmlns="" xmlns:a16="http://schemas.microsoft.com/office/drawing/2014/main" id="{8736956B-A915-0F49-9DBD-A7DC559EC717}"/>
              </a:ext>
            </a:extLst>
          </p:cNvPr>
          <p:cNvSpPr/>
          <p:nvPr/>
        </p:nvSpPr>
        <p:spPr>
          <a:xfrm>
            <a:off x="4724400" y="1527342"/>
            <a:ext cx="762000" cy="33848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565532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2017 data (NCLA 2018)</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7850714"/>
              </p:ext>
            </p:extLst>
          </p:nvPr>
        </p:nvGraphicFramePr>
        <p:xfrm>
          <a:off x="430823" y="1767840"/>
          <a:ext cx="8229601" cy="741680"/>
        </p:xfrm>
        <a:graphic>
          <a:graphicData uri="http://schemas.openxmlformats.org/drawingml/2006/table">
            <a:tbl>
              <a:tblPr firstRow="1" bandRow="1">
                <a:tableStyleId>{5C22544A-7EE6-4342-B048-85BDC9FD1C3A}</a:tableStyleId>
              </a:tblPr>
              <a:tblGrid>
                <a:gridCol w="1702777">
                  <a:extLst>
                    <a:ext uri="{9D8B030D-6E8A-4147-A177-3AD203B41FA5}">
                      <a16:colId xmlns="" xmlns:a16="http://schemas.microsoft.com/office/drawing/2014/main" val="20000"/>
                    </a:ext>
                  </a:extLst>
                </a:gridCol>
                <a:gridCol w="2175608">
                  <a:extLst>
                    <a:ext uri="{9D8B030D-6E8A-4147-A177-3AD203B41FA5}">
                      <a16:colId xmlns="" xmlns:a16="http://schemas.microsoft.com/office/drawing/2014/main" val="20003"/>
                    </a:ext>
                  </a:extLst>
                </a:gridCol>
                <a:gridCol w="2175608">
                  <a:extLst>
                    <a:ext uri="{9D8B030D-6E8A-4147-A177-3AD203B41FA5}">
                      <a16:colId xmlns="" xmlns:a16="http://schemas.microsoft.com/office/drawing/2014/main" val="20004"/>
                    </a:ext>
                  </a:extLst>
                </a:gridCol>
                <a:gridCol w="2175608">
                  <a:extLst>
                    <a:ext uri="{9D8B030D-6E8A-4147-A177-3AD203B41FA5}">
                      <a16:colId xmlns="" xmlns:a16="http://schemas.microsoft.com/office/drawing/2014/main" val="20005"/>
                    </a:ext>
                  </a:extLst>
                </a:gridCol>
              </a:tblGrid>
              <a:tr h="370840">
                <a:tc>
                  <a:txBody>
                    <a:bodyPr/>
                    <a:lstStyle/>
                    <a:p>
                      <a:pPr algn="r"/>
                      <a:r>
                        <a:rPr lang="en-US" dirty="0" smtClean="0"/>
                        <a:t>Total cases</a:t>
                      </a:r>
                      <a:endParaRPr lang="en-GB" dirty="0"/>
                    </a:p>
                  </a:txBody>
                  <a:tcPr/>
                </a:tc>
                <a:tc>
                  <a:txBody>
                    <a:bodyPr/>
                    <a:lstStyle/>
                    <a:p>
                      <a:pPr algn="r"/>
                      <a:r>
                        <a:rPr lang="en-GB" dirty="0" smtClean="0"/>
                        <a:t>No active Rx</a:t>
                      </a:r>
                      <a:endParaRPr lang="en-GB" dirty="0"/>
                    </a:p>
                  </a:txBody>
                  <a:tcPr/>
                </a:tc>
                <a:tc>
                  <a:txBody>
                    <a:bodyPr/>
                    <a:lstStyle/>
                    <a:p>
                      <a:pPr algn="r"/>
                      <a:r>
                        <a:rPr lang="en-GB" dirty="0" smtClean="0"/>
                        <a:t>Palliative Rx</a:t>
                      </a:r>
                      <a:r>
                        <a:rPr lang="en-GB" baseline="0" dirty="0" smtClean="0"/>
                        <a:t> </a:t>
                      </a:r>
                      <a:endParaRPr lang="en-GB" dirty="0"/>
                    </a:p>
                  </a:txBody>
                  <a:tcPr/>
                </a:tc>
                <a:tc>
                  <a:txBody>
                    <a:bodyPr/>
                    <a:lstStyle/>
                    <a:p>
                      <a:pPr algn="r"/>
                      <a:r>
                        <a:rPr lang="en-GB" dirty="0" smtClean="0"/>
                        <a:t>Curative </a:t>
                      </a:r>
                      <a:endParaRPr lang="en-GB" dirty="0"/>
                    </a:p>
                  </a:txBody>
                  <a:tcPr/>
                </a:tc>
                <a:extLst>
                  <a:ext uri="{0D108BD9-81ED-4DB2-BD59-A6C34878D82A}">
                    <a16:rowId xmlns="" xmlns:a16="http://schemas.microsoft.com/office/drawing/2014/main" val="10000"/>
                  </a:ext>
                </a:extLst>
              </a:tr>
              <a:tr h="370840">
                <a:tc>
                  <a:txBody>
                    <a:bodyPr/>
                    <a:lstStyle/>
                    <a:p>
                      <a:pPr algn="r"/>
                      <a:r>
                        <a:rPr lang="en-GB" dirty="0" smtClean="0"/>
                        <a:t>60</a:t>
                      </a:r>
                      <a:endParaRPr lang="en-GB" dirty="0"/>
                    </a:p>
                  </a:txBody>
                  <a:tcPr/>
                </a:tc>
                <a:tc>
                  <a:txBody>
                    <a:bodyPr/>
                    <a:lstStyle/>
                    <a:p>
                      <a:pPr algn="r"/>
                      <a:r>
                        <a:rPr lang="en-GB" dirty="0" smtClean="0"/>
                        <a:t>12 (20%)</a:t>
                      </a:r>
                      <a:endParaRPr lang="en-GB" dirty="0"/>
                    </a:p>
                  </a:txBody>
                  <a:tcPr/>
                </a:tc>
                <a:tc>
                  <a:txBody>
                    <a:bodyPr/>
                    <a:lstStyle/>
                    <a:p>
                      <a:pPr algn="r"/>
                      <a:r>
                        <a:rPr lang="en-GB" dirty="0" smtClean="0"/>
                        <a:t>5 (8.3%)</a:t>
                      </a:r>
                      <a:endParaRPr lang="en-GB" dirty="0"/>
                    </a:p>
                  </a:txBody>
                  <a:tcPr/>
                </a:tc>
                <a:tc>
                  <a:txBody>
                    <a:bodyPr/>
                    <a:lstStyle/>
                    <a:p>
                      <a:pPr algn="r"/>
                      <a:r>
                        <a:rPr lang="en-GB" dirty="0" smtClean="0"/>
                        <a:t>43 (71.7%)</a:t>
                      </a:r>
                      <a:endParaRPr lang="en-GB" dirty="0"/>
                    </a:p>
                  </a:txBody>
                  <a:tcPr/>
                </a:tc>
                <a:extLst>
                  <a:ext uri="{0D108BD9-81ED-4DB2-BD59-A6C34878D82A}">
                    <a16:rowId xmlns="" xmlns:a16="http://schemas.microsoft.com/office/drawing/2014/main" val="10001"/>
                  </a:ext>
                </a:extLst>
              </a:tr>
            </a:tbl>
          </a:graphicData>
        </a:graphic>
      </p:graphicFrame>
      <p:sp>
        <p:nvSpPr>
          <p:cNvPr id="5" name="TextBox 4"/>
          <p:cNvSpPr txBox="1"/>
          <p:nvPr/>
        </p:nvSpPr>
        <p:spPr>
          <a:xfrm>
            <a:off x="381000" y="2895600"/>
            <a:ext cx="8382000" cy="3554819"/>
          </a:xfrm>
          <a:prstGeom prst="rect">
            <a:avLst/>
          </a:prstGeom>
          <a:noFill/>
        </p:spPr>
        <p:txBody>
          <a:bodyPr wrap="square" rtlCol="0">
            <a:spAutoFit/>
          </a:bodyPr>
          <a:lstStyle/>
          <a:p>
            <a:r>
              <a:rPr lang="en-GB" sz="900" dirty="0" smtClean="0"/>
              <a:t>1 PS1 Complex patient – recurrent lung cancer, but also with </a:t>
            </a:r>
            <a:r>
              <a:rPr lang="en-GB" sz="900" dirty="0" err="1" smtClean="0"/>
              <a:t>aspergillomas</a:t>
            </a:r>
            <a:r>
              <a:rPr lang="en-GB" sz="900" dirty="0" smtClean="0"/>
              <a:t> – not for surgery, SABR and RFA not possible due to position </a:t>
            </a:r>
          </a:p>
          <a:p>
            <a:r>
              <a:rPr lang="en-GB" sz="900" dirty="0" smtClean="0"/>
              <a:t>2 PS2 Very slow growing GGO – presumed adeno, not for surgery due to comorbidities and age 82 (</a:t>
            </a:r>
            <a:r>
              <a:rPr lang="en-GB" sz="900" dirty="0" err="1" smtClean="0"/>
              <a:t>ie</a:t>
            </a:r>
            <a:r>
              <a:rPr lang="en-GB" sz="900" dirty="0" smtClean="0"/>
              <a:t> unlikely to progress quick enough for it to be a problem)</a:t>
            </a:r>
          </a:p>
          <a:p>
            <a:r>
              <a:rPr lang="en-GB" sz="900" dirty="0" smtClean="0"/>
              <a:t>3 PS2 Concurrent second malignancy – pancreatic – not for treatment of that (BSC)</a:t>
            </a:r>
          </a:p>
          <a:p>
            <a:r>
              <a:rPr lang="en-GB" sz="900" dirty="0"/>
              <a:t>4</a:t>
            </a:r>
            <a:r>
              <a:rPr lang="en-GB" sz="900" dirty="0" smtClean="0"/>
              <a:t> PS2 ?Staging – </a:t>
            </a:r>
            <a:r>
              <a:rPr lang="en-GB" sz="900" dirty="0" err="1" smtClean="0"/>
              <a:t>bilat</a:t>
            </a:r>
            <a:r>
              <a:rPr lang="en-GB" sz="900" dirty="0" smtClean="0"/>
              <a:t> lesions – 1 would be amenable, but the other couldn’t be </a:t>
            </a:r>
            <a:r>
              <a:rPr lang="en-GB" sz="900" dirty="0" err="1" smtClean="0"/>
              <a:t>SABR’d</a:t>
            </a:r>
            <a:r>
              <a:rPr lang="en-GB" sz="900" dirty="0" smtClean="0"/>
              <a:t> due to position. Too frail for surgery (seen and assessed), SB oncology.</a:t>
            </a:r>
          </a:p>
          <a:p>
            <a:r>
              <a:rPr lang="en-GB" sz="900" dirty="0"/>
              <a:t>5</a:t>
            </a:r>
            <a:r>
              <a:rPr lang="en-GB" sz="900" dirty="0" smtClean="0"/>
              <a:t> PS2 93 with severe ILD – couldn’t have SABR not fit for surgery</a:t>
            </a:r>
          </a:p>
          <a:p>
            <a:r>
              <a:rPr lang="en-GB" sz="900" dirty="0"/>
              <a:t>6</a:t>
            </a:r>
            <a:r>
              <a:rPr lang="en-GB" sz="900" dirty="0" smtClean="0"/>
              <a:t> PS2 Not for SABR due to severe COPD on PFTs with ambulatory O2</a:t>
            </a:r>
          </a:p>
          <a:p>
            <a:r>
              <a:rPr lang="en-GB" sz="900" dirty="0"/>
              <a:t>7</a:t>
            </a:r>
            <a:r>
              <a:rPr lang="en-GB" sz="900" dirty="0" smtClean="0"/>
              <a:t> PS2 88 presumed cancer – v slow growth of 2mm in 2 years with multiple </a:t>
            </a:r>
            <a:r>
              <a:rPr lang="en-GB" sz="900" dirty="0" err="1" smtClean="0"/>
              <a:t>comorbitidities</a:t>
            </a:r>
            <a:r>
              <a:rPr lang="en-GB" sz="900" dirty="0" smtClean="0"/>
              <a:t> </a:t>
            </a:r>
            <a:r>
              <a:rPr lang="en-GB" sz="900" dirty="0" err="1" smtClean="0"/>
              <a:t>inc</a:t>
            </a:r>
            <a:r>
              <a:rPr lang="en-GB" sz="900" dirty="0" smtClean="0"/>
              <a:t> breathlessness due to severe COPD, 5cm aneurysm</a:t>
            </a:r>
          </a:p>
          <a:p>
            <a:r>
              <a:rPr lang="en-GB" sz="900" dirty="0"/>
              <a:t>8</a:t>
            </a:r>
            <a:r>
              <a:rPr lang="en-GB" sz="900" dirty="0" smtClean="0"/>
              <a:t> PS2 (listed as PS2-3 with very severe COPD meaning SABR not possible) FEV1 0.87 40%, TLCO 2.53 34%</a:t>
            </a:r>
          </a:p>
          <a:p>
            <a:r>
              <a:rPr lang="en-GB" sz="900" dirty="0"/>
              <a:t>9</a:t>
            </a:r>
            <a:r>
              <a:rPr lang="en-GB" sz="900" dirty="0" smtClean="0"/>
              <a:t> PS1 Pt declined surgery… but not felt fit enough tor radical DXT 86, </a:t>
            </a:r>
            <a:r>
              <a:rPr lang="en-GB" sz="900" dirty="0" err="1" smtClean="0"/>
              <a:t>Alk</a:t>
            </a:r>
            <a:r>
              <a:rPr lang="en-GB" sz="900" dirty="0" smtClean="0"/>
              <a:t> </a:t>
            </a:r>
            <a:r>
              <a:rPr lang="en-GB" sz="900" dirty="0" err="1" smtClean="0"/>
              <a:t>pos</a:t>
            </a:r>
            <a:r>
              <a:rPr lang="en-GB" sz="900" dirty="0" smtClean="0"/>
              <a:t>, met the surgeons, CHART considered, but oncology advised against this and instead </a:t>
            </a:r>
            <a:r>
              <a:rPr lang="en-GB" sz="900" dirty="0" err="1" smtClean="0"/>
              <a:t>fiven</a:t>
            </a:r>
            <a:r>
              <a:rPr lang="en-GB" sz="900" dirty="0" smtClean="0"/>
              <a:t> </a:t>
            </a:r>
            <a:r>
              <a:rPr lang="en-GB" sz="900" dirty="0" err="1" smtClean="0"/>
              <a:t>Crizotinib</a:t>
            </a:r>
            <a:r>
              <a:rPr lang="en-GB" sz="900" dirty="0" smtClean="0"/>
              <a:t> (quoted 8-10% 3 </a:t>
            </a:r>
            <a:r>
              <a:rPr lang="en-GB" sz="900" dirty="0" err="1" smtClean="0"/>
              <a:t>yr</a:t>
            </a:r>
            <a:r>
              <a:rPr lang="en-GB" sz="900" dirty="0" smtClean="0"/>
              <a:t> progression free survival)</a:t>
            </a:r>
          </a:p>
          <a:p>
            <a:r>
              <a:rPr lang="en-GB" sz="900" dirty="0" smtClean="0"/>
              <a:t>10 PS1 Couldn’t have SABR due to ILD. Surgical work up and assessment, but cancelled surgery as too high </a:t>
            </a:r>
            <a:r>
              <a:rPr lang="en-GB" sz="900" dirty="0"/>
              <a:t>risk </a:t>
            </a:r>
            <a:r>
              <a:rPr lang="en-GB" sz="900" dirty="0" smtClean="0"/>
              <a:t>6122889636</a:t>
            </a:r>
          </a:p>
          <a:p>
            <a:r>
              <a:rPr lang="en-US" sz="900" dirty="0" smtClean="0"/>
              <a:t>11 PS2 80 Severe dementia – had been in a care home but admitted to psych under section with deteriorating behavior – 2x synchronous primaries, no capacity</a:t>
            </a:r>
          </a:p>
          <a:p>
            <a:r>
              <a:rPr lang="en-US" sz="900" dirty="0" smtClean="0"/>
              <a:t>12 PS2 88 </a:t>
            </a:r>
            <a:r>
              <a:rPr lang="en-US" sz="900" dirty="0"/>
              <a:t>COPD </a:t>
            </a:r>
            <a:r>
              <a:rPr lang="en-US" sz="900" dirty="0" smtClean="0"/>
              <a:t>deemed not for radical radiotherapy… </a:t>
            </a:r>
          </a:p>
          <a:p>
            <a:r>
              <a:rPr lang="en-US" sz="900" dirty="0" smtClean="0"/>
              <a:t>13 Stage IIIA not Stage IIB</a:t>
            </a:r>
          </a:p>
          <a:p>
            <a:r>
              <a:rPr lang="en-US" sz="900" dirty="0" smtClean="0"/>
              <a:t>14 PS1 Severe COPD with very poor lung function – did have CPEX but poor VO2 max – not for surgery. Did have induction chemo with a plan to have radical radiotherapy, but tolerated chemo poorly</a:t>
            </a:r>
          </a:p>
          <a:p>
            <a:r>
              <a:rPr lang="en-US" sz="900" dirty="0" smtClean="0"/>
              <a:t>15 PS2 Complex patient with concurrent head and neck cancer (small probable lung cancer), progressed slowly following treatment for head an neck Ca, unlike the patient who became weaker PS3, and with multiple other problems including nutrition, alcohol XS, poor engagement</a:t>
            </a:r>
          </a:p>
          <a:p>
            <a:r>
              <a:rPr lang="en-US" sz="900" dirty="0" smtClean="0"/>
              <a:t>16 PS2 Stage 3a, </a:t>
            </a:r>
            <a:r>
              <a:rPr lang="en-US" sz="900" dirty="0" err="1" smtClean="0"/>
              <a:t>bilat</a:t>
            </a:r>
            <a:r>
              <a:rPr lang="en-US" sz="900" dirty="0" smtClean="0"/>
              <a:t> cancers, not fit for radical radiotherapy – miscoded synchronous primaries</a:t>
            </a:r>
          </a:p>
          <a:p>
            <a:r>
              <a:rPr lang="en-US" sz="900" dirty="0" smtClean="0"/>
              <a:t>17 smaller lesion of patient 17</a:t>
            </a:r>
          </a:p>
          <a:p>
            <a:endParaRPr lang="en-US" sz="900" dirty="0"/>
          </a:p>
        </p:txBody>
      </p:sp>
    </p:spTree>
    <p:extLst>
      <p:ext uri="{BB962C8B-B14F-4D97-AF65-F5344CB8AC3E}">
        <p14:creationId xmlns:p14="http://schemas.microsoft.com/office/powerpoint/2010/main" val="1731229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8882568"/>
              </p:ext>
            </p:extLst>
          </p:nvPr>
        </p:nvGraphicFramePr>
        <p:xfrm>
          <a:off x="1009650" y="685800"/>
          <a:ext cx="71247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3864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289</TotalTime>
  <Words>822</Words>
  <Application>Microsoft Office PowerPoint</Application>
  <PresentationFormat>On-screen Show (4:3)</PresentationFormat>
  <Paragraphs>75</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Theme1</vt:lpstr>
      <vt:lpstr>Treatment with Curative Intent at the BRI</vt:lpstr>
      <vt:lpstr>Surgical resection rates</vt:lpstr>
      <vt:lpstr>PowerPoint Presentation</vt:lpstr>
      <vt:lpstr>PowerPoint Presentation</vt:lpstr>
      <vt:lpstr>PowerPoint Presentation</vt:lpstr>
      <vt:lpstr>Treatment with Curative Intent</vt:lpstr>
      <vt:lpstr>PowerPoint Presentation</vt:lpstr>
      <vt:lpstr>2017 data (NCLA 2018)</vt:lpstr>
      <vt:lpstr>PowerPoint Presentation</vt:lpstr>
      <vt:lpstr>Clinicians Seen</vt:lpstr>
      <vt:lpstr>2018 data</vt:lpstr>
      <vt:lpstr>PowerPoint Presentation</vt:lpstr>
      <vt:lpstr>Treatments 2018</vt:lpstr>
      <vt:lpstr>Treatments 2018</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Low, Andrew</dc:creator>
  <cp:lastModifiedBy>Dunderdale, Helen</cp:lastModifiedBy>
  <cp:revision>32</cp:revision>
  <dcterms:created xsi:type="dcterms:W3CDTF">2006-08-16T00:00:00Z</dcterms:created>
  <dcterms:modified xsi:type="dcterms:W3CDTF">2019-11-19T09:02:37Z</dcterms:modified>
</cp:coreProperties>
</file>