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4" r:id="rId6"/>
    <p:sldId id="270" r:id="rId7"/>
    <p:sldId id="263" r:id="rId8"/>
    <p:sldId id="268" r:id="rId9"/>
    <p:sldId id="257" r:id="rId10"/>
    <p:sldId id="262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1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6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2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4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0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1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3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6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0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666A-00A3-42D5-9F07-26CA2712F12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89E6-0C10-4E10-8C7C-CDF38A9BB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Teledermatology</a:t>
            </a:r>
            <a:r>
              <a:rPr lang="en-GB" dirty="0" smtClean="0"/>
              <a:t> Pilot –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B&amp;NES, Wilts and Somerset CCGs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at RUH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200" dirty="0" smtClean="0"/>
              <a:t>Andy Jennings, Senior Commissioning Manager, Wilts CCG / BSW STP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42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Revised pilot model process about to be introduced: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All potential 2ww send via Consultant Connect</a:t>
            </a:r>
          </a:p>
          <a:p>
            <a:pPr lvl="1"/>
            <a:r>
              <a:rPr lang="en-GB" dirty="0" smtClean="0"/>
              <a:t>As Advice &amp; Guidance</a:t>
            </a:r>
          </a:p>
          <a:p>
            <a:pPr lvl="1"/>
            <a:r>
              <a:rPr lang="en-GB" dirty="0" smtClean="0"/>
              <a:t>Response to GP within 2 working days (aiming for same day) – </a:t>
            </a:r>
          </a:p>
          <a:p>
            <a:pPr lvl="2"/>
            <a:r>
              <a:rPr lang="en-GB" dirty="0" smtClean="0"/>
              <a:t>Refer, or guidance for management in primary care</a:t>
            </a:r>
          </a:p>
          <a:p>
            <a:pPr lvl="2"/>
            <a:r>
              <a:rPr lang="en-GB" dirty="0" smtClean="0"/>
              <a:t>Priority, to refer</a:t>
            </a:r>
          </a:p>
          <a:p>
            <a:pPr lvl="1"/>
            <a:r>
              <a:rPr lang="en-GB" dirty="0" smtClean="0"/>
              <a:t>GP then raise as 2ww or routine or urgent</a:t>
            </a:r>
          </a:p>
          <a:p>
            <a:pPr lvl="1"/>
            <a:r>
              <a:rPr lang="en-GB" dirty="0" smtClean="0"/>
              <a:t>RUH confident of being able to see all subsequent 2ww in [14 days minus the time spent on the A&amp;G process]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direct listing to ENT/OMFS </a:t>
            </a:r>
          </a:p>
          <a:p>
            <a:pPr lvl="1"/>
            <a:r>
              <a:rPr lang="en-GB" dirty="0" smtClean="0"/>
              <a:t>becomes part of OP block funding arrangements</a:t>
            </a:r>
          </a:p>
          <a:p>
            <a:pPr lvl="1"/>
            <a:endParaRPr lang="en-GB" dirty="0"/>
          </a:p>
          <a:p>
            <a:r>
              <a:rPr lang="en-GB" dirty="0" smtClean="0"/>
              <a:t>From Apr 2020: (1) wider roll-out (2) 28 Day FDS</a:t>
            </a:r>
          </a:p>
        </p:txBody>
      </p:sp>
    </p:spTree>
    <p:extLst>
      <p:ext uri="{BB962C8B-B14F-4D97-AF65-F5344CB8AC3E}">
        <p14:creationId xmlns:p14="http://schemas.microsoft.com/office/powerpoint/2010/main" val="106615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7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RUH catchment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3895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499992" y="3717032"/>
            <a:ext cx="1800200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5400092" y="37170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>
          <a:xfrm flipV="1">
            <a:off x="5400092" y="3717032"/>
            <a:ext cx="0" cy="11521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" idx="2"/>
          </p:cNvCxnSpPr>
          <p:nvPr/>
        </p:nvCxnSpPr>
        <p:spPr>
          <a:xfrm flipH="1">
            <a:off x="4499992" y="4293096"/>
            <a:ext cx="9001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8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Volunteers …. Near/far, large/small</a:t>
            </a:r>
          </a:p>
          <a:p>
            <a:endParaRPr lang="en-GB" dirty="0" smtClean="0"/>
          </a:p>
          <a:p>
            <a:r>
              <a:rPr lang="en-GB" dirty="0" smtClean="0"/>
              <a:t>B&amp;NES x 4 (different 4 for each different model)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Wilts x 4 (same 4 throughout)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(Somerset x 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41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“Based on Leeds model” THANK YOU!</a:t>
            </a:r>
          </a:p>
          <a:p>
            <a:r>
              <a:rPr lang="en-GB" dirty="0" smtClean="0"/>
              <a:t>All potential 2ww</a:t>
            </a:r>
          </a:p>
          <a:p>
            <a:r>
              <a:rPr lang="en-GB" dirty="0" err="1" smtClean="0"/>
              <a:t>Ipod</a:t>
            </a:r>
            <a:r>
              <a:rPr lang="en-GB" dirty="0" smtClean="0"/>
              <a:t>, </a:t>
            </a:r>
            <a:r>
              <a:rPr lang="en-GB" dirty="0" err="1" smtClean="0"/>
              <a:t>dermatoscope</a:t>
            </a:r>
            <a:r>
              <a:rPr lang="en-GB" dirty="0" smtClean="0"/>
              <a:t> (</a:t>
            </a:r>
            <a:r>
              <a:rPr lang="en-GB" dirty="0" err="1" smtClean="0"/>
              <a:t>Schuco</a:t>
            </a:r>
            <a:r>
              <a:rPr lang="en-GB" dirty="0" smtClean="0"/>
              <a:t> </a:t>
            </a:r>
            <a:r>
              <a:rPr lang="en-GB" dirty="0" err="1" smtClean="0"/>
              <a:t>DermLite</a:t>
            </a:r>
            <a:r>
              <a:rPr lang="en-GB" dirty="0" smtClean="0"/>
              <a:t> DL200 Hybrid), connection kit, Consultant Connect, eRS</a:t>
            </a:r>
          </a:p>
          <a:p>
            <a:r>
              <a:rPr lang="en-GB" dirty="0" smtClean="0"/>
              <a:t>One set of kit per ~6,000 on list</a:t>
            </a:r>
          </a:p>
          <a:p>
            <a:r>
              <a:rPr lang="en-GB" dirty="0" smtClean="0"/>
              <a:t>Minimum three images (area, close-up, </a:t>
            </a:r>
            <a:r>
              <a:rPr lang="en-GB" dirty="0" err="1" smtClean="0"/>
              <a:t>dermatoscope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Consultant Connect to receive/transfer images to Practice system and eRS referral</a:t>
            </a:r>
          </a:p>
          <a:p>
            <a:r>
              <a:rPr lang="en-GB" dirty="0" smtClean="0"/>
              <a:t>Add images to 2ww referral</a:t>
            </a:r>
          </a:p>
          <a:p>
            <a:r>
              <a:rPr lang="en-GB" dirty="0" smtClean="0"/>
              <a:t>Send via 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62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RUH receive and review from eRS</a:t>
            </a:r>
          </a:p>
          <a:p>
            <a:r>
              <a:rPr lang="en-GB" dirty="0" smtClean="0"/>
              <a:t>Book those truly 2ww</a:t>
            </a:r>
          </a:p>
          <a:p>
            <a:r>
              <a:rPr lang="en-GB" dirty="0" smtClean="0"/>
              <a:t>Respond to GP for those not 2ww – for GP management </a:t>
            </a:r>
          </a:p>
          <a:p>
            <a:r>
              <a:rPr lang="en-GB" dirty="0" smtClean="0"/>
              <a:t>Downgrade those needing to be seen by consultant as routine/urgent but not 2ww</a:t>
            </a:r>
          </a:p>
          <a:p>
            <a:r>
              <a:rPr lang="en-GB" dirty="0" smtClean="0"/>
              <a:t>Responses copied to patient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02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5629"/>
            <a:ext cx="8229600" cy="393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8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A lot of Consultant time wasted, carrying out supporting admin process, e.g. to save across images from eRS onto hospital PAS system</a:t>
            </a:r>
          </a:p>
          <a:p>
            <a:r>
              <a:rPr lang="en-GB" sz="2800" dirty="0" smtClean="0"/>
              <a:t>Double data-entry </a:t>
            </a:r>
          </a:p>
          <a:p>
            <a:r>
              <a:rPr lang="en-GB" sz="2800" dirty="0" smtClean="0"/>
              <a:t>Increased risk of error due to </a:t>
            </a:r>
            <a:r>
              <a:rPr lang="en-GB" sz="2800" dirty="0" err="1" smtClean="0"/>
              <a:t>clunkiness</a:t>
            </a:r>
            <a:r>
              <a:rPr lang="en-GB" sz="2800" dirty="0" smtClean="0"/>
              <a:t> between eRS and PAS</a:t>
            </a:r>
          </a:p>
          <a:p>
            <a:r>
              <a:rPr lang="en-GB" sz="2800" dirty="0" smtClean="0"/>
              <a:t>Scope for confusion for GPs and patients – 2ww booking created, but then cancelled/amended</a:t>
            </a:r>
          </a:p>
          <a:p>
            <a:r>
              <a:rPr lang="en-GB" sz="2800" dirty="0" smtClean="0"/>
              <a:t>At pilot stage, no job-planned time allocated – essential for wider roll-out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9552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Image quality – resolution/orientation/pressure/</a:t>
            </a:r>
            <a:r>
              <a:rPr lang="en-GB" sz="2800" dirty="0" err="1"/>
              <a:t>etc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No </a:t>
            </a:r>
            <a:r>
              <a:rPr lang="en-GB" sz="2800" dirty="0"/>
              <a:t>images / poor images = remains 2ww</a:t>
            </a:r>
          </a:p>
          <a:p>
            <a:endParaRPr lang="en-GB" sz="2800" dirty="0" smtClean="0"/>
          </a:p>
          <a:p>
            <a:r>
              <a:rPr lang="en-GB" sz="2800" dirty="0" smtClean="0"/>
              <a:t>Need </a:t>
            </a:r>
            <a:r>
              <a:rPr lang="en-GB" sz="2800" dirty="0"/>
              <a:t>to implement templated response letters</a:t>
            </a:r>
          </a:p>
        </p:txBody>
      </p:sp>
    </p:spTree>
    <p:extLst>
      <p:ext uri="{BB962C8B-B14F-4D97-AF65-F5344CB8AC3E}">
        <p14:creationId xmlns:p14="http://schemas.microsoft.com/office/powerpoint/2010/main" val="98349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Initial discussions – Dec 2018</a:t>
            </a:r>
          </a:p>
          <a:p>
            <a:r>
              <a:rPr lang="en-GB" dirty="0" smtClean="0"/>
              <a:t>Go-live</a:t>
            </a:r>
            <a:r>
              <a:rPr lang="en-GB" dirty="0"/>
              <a:t> </a:t>
            </a:r>
            <a:r>
              <a:rPr lang="en-GB" dirty="0" smtClean="0"/>
              <a:t>- Apr 19</a:t>
            </a:r>
          </a:p>
          <a:p>
            <a:r>
              <a:rPr lang="en-GB" dirty="0" smtClean="0"/>
              <a:t>Review points – Aug 19, Oct 19</a:t>
            </a:r>
          </a:p>
          <a:p>
            <a:r>
              <a:rPr lang="en-GB" dirty="0" smtClean="0"/>
              <a:t>Revision to different model – Nov 19</a:t>
            </a:r>
          </a:p>
          <a:p>
            <a:r>
              <a:rPr lang="en-GB" dirty="0" smtClean="0"/>
              <a:t>Future review points - monthly</a:t>
            </a:r>
          </a:p>
          <a:p>
            <a:r>
              <a:rPr lang="en-GB" dirty="0" smtClean="0"/>
              <a:t>Planned end date – Mar 20</a:t>
            </a:r>
          </a:p>
          <a:p>
            <a:r>
              <a:rPr lang="en-GB" dirty="0" smtClean="0"/>
              <a:t>Wider roll-out – Apr 20 onwards (subject to timelines for job planning changes)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11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398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Teledermatology Pilot –   B&amp;NES, Wilts and Somerset CCGs   at RUH  Andy Jennings, Senior Commissioning Manager, Wilts CCG / BSW STP</vt:lpstr>
      <vt:lpstr>RUH catchment</vt:lpstr>
      <vt:lpstr>Practices </vt:lpstr>
      <vt:lpstr>Process (1)</vt:lpstr>
      <vt:lpstr>Process (2)</vt:lpstr>
      <vt:lpstr>Outcomes</vt:lpstr>
      <vt:lpstr>Issues (1)</vt:lpstr>
      <vt:lpstr>Issues (2)</vt:lpstr>
      <vt:lpstr>Timescale</vt:lpstr>
      <vt:lpstr>Next Steps</vt:lpstr>
      <vt:lpstr>Any Questions?</vt:lpstr>
    </vt:vector>
  </TitlesOfParts>
  <Company>CSCSU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Telederm Pilot - B&amp;NES Wilts and Somerset CCGs at RUH,</dc:title>
  <dc:creator>Jennings Andrew</dc:creator>
  <cp:lastModifiedBy>Dunderdale, Helen</cp:lastModifiedBy>
  <cp:revision>18</cp:revision>
  <dcterms:created xsi:type="dcterms:W3CDTF">2019-11-04T09:45:48Z</dcterms:created>
  <dcterms:modified xsi:type="dcterms:W3CDTF">2019-11-05T13:20:42Z</dcterms:modified>
</cp:coreProperties>
</file>