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9" r:id="rId3"/>
    <p:sldId id="275" r:id="rId4"/>
    <p:sldId id="274" r:id="rId5"/>
    <p:sldId id="271" r:id="rId6"/>
    <p:sldId id="265" r:id="rId7"/>
    <p:sldId id="266" r:id="rId8"/>
    <p:sldId id="268" r:id="rId9"/>
    <p:sldId id="276" r:id="rId10"/>
    <p:sldId id="272" r:id="rId11"/>
    <p:sldId id="277" r:id="rId12"/>
    <p:sldId id="278" r:id="rId13"/>
    <p:sldId id="279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126BF2DE-F77F-4DDA-AFB6-B94BD0BE7D0D}">
          <p14:sldIdLst>
            <p14:sldId id="256"/>
            <p14:sldId id="269"/>
            <p14:sldId id="275"/>
          </p14:sldIdLst>
        </p14:section>
        <p14:section name="Untitled Section" id="{07E1B735-ACC9-4B32-87CD-533CF5872E21}">
          <p14:sldIdLst>
            <p14:sldId id="274"/>
            <p14:sldId id="271"/>
            <p14:sldId id="265"/>
            <p14:sldId id="266"/>
            <p14:sldId id="268"/>
            <p14:sldId id="276"/>
            <p14:sldId id="272"/>
            <p14:sldId id="277"/>
            <p14:sldId id="278"/>
            <p14:sldId id="279"/>
          </p14:sldIdLst>
        </p14:section>
      </p14:sectionLst>
    </p:ex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99"/>
    <a:srgbClr val="FF9966"/>
    <a:srgbClr val="FF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-300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C596D-0A5D-41E5-86EE-BB7AB68FCED0}" type="datetimeFigureOut">
              <a:rPr lang="en-US" smtClean="0"/>
              <a:t>3/20/2018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426B0-9C84-4309-B289-F062BE7CEE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3958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C596D-0A5D-41E5-86EE-BB7AB68FCED0}" type="datetimeFigureOut">
              <a:rPr lang="en-US" smtClean="0"/>
              <a:t>3/20/2018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426B0-9C84-4309-B289-F062BE7CEE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8895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C596D-0A5D-41E5-86EE-BB7AB68FCED0}" type="datetimeFigureOut">
              <a:rPr lang="en-US" smtClean="0"/>
              <a:t>3/20/2018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426B0-9C84-4309-B289-F062BE7CEE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13019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C596D-0A5D-41E5-86EE-BB7AB68FCED0}" type="datetimeFigureOut">
              <a:rPr lang="en-US" smtClean="0"/>
              <a:t>3/20/2018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426B0-9C84-4309-B289-F062BE7CEE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8474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C596D-0A5D-41E5-86EE-BB7AB68FCED0}" type="datetimeFigureOut">
              <a:rPr lang="en-US" smtClean="0"/>
              <a:t>3/20/2018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426B0-9C84-4309-B289-F062BE7CEE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9079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C596D-0A5D-41E5-86EE-BB7AB68FCED0}" type="datetimeFigureOut">
              <a:rPr lang="en-US" smtClean="0"/>
              <a:t>3/20/2018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426B0-9C84-4309-B289-F062BE7CEE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8259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C596D-0A5D-41E5-86EE-BB7AB68FCED0}" type="datetimeFigureOut">
              <a:rPr lang="en-US" smtClean="0"/>
              <a:t>3/20/2018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426B0-9C84-4309-B289-F062BE7CEE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9574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C596D-0A5D-41E5-86EE-BB7AB68FCED0}" type="datetimeFigureOut">
              <a:rPr lang="en-US" smtClean="0"/>
              <a:t>3/20/2018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426B0-9C84-4309-B289-F062BE7CEE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8396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C596D-0A5D-41E5-86EE-BB7AB68FCED0}" type="datetimeFigureOut">
              <a:rPr lang="en-US" smtClean="0"/>
              <a:t>3/20/2018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426B0-9C84-4309-B289-F062BE7CEE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000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C596D-0A5D-41E5-86EE-BB7AB68FCED0}" type="datetimeFigureOut">
              <a:rPr lang="en-US" smtClean="0"/>
              <a:t>3/20/2018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426B0-9C84-4309-B289-F062BE7CEE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2872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C596D-0A5D-41E5-86EE-BB7AB68FCED0}" type="datetimeFigureOut">
              <a:rPr lang="en-US" smtClean="0"/>
              <a:t>3/20/2018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426B0-9C84-4309-B289-F062BE7CEE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1883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EC596D-0A5D-41E5-86EE-BB7AB68FCED0}" type="datetimeFigureOut">
              <a:rPr lang="en-US" smtClean="0"/>
              <a:t>3/20/2018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8426B0-9C84-4309-B289-F062BE7CEE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1179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1176" y="963744"/>
            <a:ext cx="10590244" cy="2387600"/>
          </a:xfrm>
        </p:spPr>
        <p:txBody>
          <a:bodyPr>
            <a:normAutofit/>
          </a:bodyPr>
          <a:lstStyle/>
          <a:p>
            <a:r>
              <a:rPr lang="en-GB" b="1" dirty="0" smtClean="0"/>
              <a:t>TNM 8 UPDATE</a:t>
            </a:r>
            <a:br>
              <a:rPr lang="en-GB" b="1" dirty="0" smtClean="0"/>
            </a:br>
            <a:r>
              <a:rPr lang="en-GB" b="1" dirty="0" smtClean="0"/>
              <a:t>Head and Neck SSG March 2018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600992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 smtClean="0"/>
              <a:t>PUO/ CUP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There should be histological confirmation of SCC in a LN without identification of primary carcinoma</a:t>
            </a:r>
          </a:p>
          <a:p>
            <a:r>
              <a:rPr lang="en-GB" dirty="0" smtClean="0"/>
              <a:t>Histological methods should be used to identify EBV and HPV/p16 related tumours (EBV vs HPV CUP)</a:t>
            </a:r>
          </a:p>
          <a:p>
            <a:r>
              <a:rPr lang="en-GB" dirty="0" smtClean="0"/>
              <a:t>If there is evidence of EBV use the nasopharyngeal classification</a:t>
            </a:r>
          </a:p>
          <a:p>
            <a:r>
              <a:rPr lang="en-GB" dirty="0" smtClean="0"/>
              <a:t>If there is evidence of HPV and +</a:t>
            </a:r>
            <a:r>
              <a:rPr lang="en-GB" dirty="0" err="1" smtClean="0"/>
              <a:t>ve</a:t>
            </a:r>
            <a:r>
              <a:rPr lang="en-GB" dirty="0" smtClean="0"/>
              <a:t> p16 use the p16 positive oropharyngeal classification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4215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8561"/>
            <a:ext cx="10515600" cy="1325563"/>
          </a:xfrm>
        </p:spPr>
        <p:txBody>
          <a:bodyPr/>
          <a:lstStyle/>
          <a:p>
            <a:r>
              <a:rPr lang="en-GB" b="1" dirty="0" smtClean="0"/>
              <a:t>Non viral  CUP STAGING (EBV or HPV/p16 –</a:t>
            </a:r>
            <a:r>
              <a:rPr lang="en-GB" b="1" dirty="0" err="1" smtClean="0"/>
              <a:t>ve</a:t>
            </a:r>
            <a:r>
              <a:rPr lang="en-GB" b="1" dirty="0" smtClean="0"/>
              <a:t>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97256"/>
            <a:ext cx="10515600" cy="4351338"/>
          </a:xfrm>
        </p:spPr>
        <p:txBody>
          <a:bodyPr/>
          <a:lstStyle/>
          <a:p>
            <a:r>
              <a:rPr lang="en-GB" sz="2400" dirty="0" smtClean="0"/>
              <a:t>T0 category only</a:t>
            </a:r>
          </a:p>
          <a:p>
            <a:r>
              <a:rPr lang="en-GB" sz="2400" dirty="0" err="1" smtClean="0"/>
              <a:t>cN</a:t>
            </a:r>
            <a:r>
              <a:rPr lang="en-GB" sz="2400" dirty="0" smtClean="0"/>
              <a:t> and </a:t>
            </a:r>
            <a:r>
              <a:rPr lang="en-GB" sz="2400" dirty="0" err="1" smtClean="0"/>
              <a:t>pN</a:t>
            </a:r>
            <a:r>
              <a:rPr lang="en-GB" sz="2400" dirty="0" smtClean="0"/>
              <a:t> same as ‘non viral’ neck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dirty="0" smtClean="0"/>
              <a:t>	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2100650" y="2490186"/>
            <a:ext cx="6301946" cy="3358679"/>
          </a:xfrm>
          <a:prstGeom prst="rect">
            <a:avLst/>
          </a:prstGeom>
          <a:solidFill>
            <a:srgbClr val="92D050"/>
          </a:solidFill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en-GB" sz="2000" b="1" dirty="0" smtClean="0"/>
          </a:p>
          <a:p>
            <a:endParaRPr lang="en-GB" sz="2000" dirty="0" smtClean="0"/>
          </a:p>
          <a:p>
            <a:r>
              <a:rPr lang="en-GB" sz="2000" dirty="0" smtClean="0"/>
              <a:t>Stage III	T0	N1		M0</a:t>
            </a:r>
          </a:p>
          <a:p>
            <a:r>
              <a:rPr lang="en-GB" sz="2000" dirty="0" smtClean="0"/>
              <a:t>Stage IVA	T0	N2		M0</a:t>
            </a:r>
          </a:p>
          <a:p>
            <a:r>
              <a:rPr lang="en-GB" sz="2000" dirty="0" smtClean="0"/>
              <a:t>Stage IVB	T0	N3		M0</a:t>
            </a:r>
          </a:p>
          <a:p>
            <a:r>
              <a:rPr lang="en-GB" sz="2000" dirty="0" smtClean="0"/>
              <a:t>Stage IVC	T0	N1,N2,N3	M1</a:t>
            </a:r>
          </a:p>
        </p:txBody>
      </p:sp>
    </p:spTree>
    <p:extLst>
      <p:ext uri="{BB962C8B-B14F-4D97-AF65-F5344CB8AC3E}">
        <p14:creationId xmlns:p14="http://schemas.microsoft.com/office/powerpoint/2010/main" val="3435989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9520" y="27372"/>
            <a:ext cx="10515600" cy="1325563"/>
          </a:xfrm>
        </p:spPr>
        <p:txBody>
          <a:bodyPr/>
          <a:lstStyle/>
          <a:p>
            <a:pPr algn="ctr"/>
            <a:r>
              <a:rPr lang="en-GB" b="1" dirty="0" smtClean="0"/>
              <a:t>HPV/p16 +</a:t>
            </a:r>
            <a:r>
              <a:rPr lang="en-GB" b="1" dirty="0" err="1" smtClean="0"/>
              <a:t>ve</a:t>
            </a:r>
            <a:r>
              <a:rPr lang="en-GB" b="1" dirty="0" smtClean="0"/>
              <a:t> CUP</a:t>
            </a:r>
            <a:endParaRPr lang="en-US" b="1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700217" y="1817387"/>
            <a:ext cx="5247502" cy="435133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endParaRPr lang="en-GB" sz="2000" b="1" dirty="0" smtClean="0"/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GB" sz="2000" b="1" dirty="0" smtClean="0"/>
              <a:t>Clinical TNM </a:t>
            </a:r>
          </a:p>
          <a:p>
            <a:r>
              <a:rPr lang="en-GB" sz="1900" dirty="0" smtClean="0"/>
              <a:t>All T0</a:t>
            </a:r>
          </a:p>
          <a:p>
            <a:r>
              <a:rPr lang="en-GB" sz="1900" dirty="0" smtClean="0"/>
              <a:t>N1	</a:t>
            </a:r>
            <a:r>
              <a:rPr lang="en-GB" sz="1900" dirty="0" err="1" smtClean="0"/>
              <a:t>Uilateral</a:t>
            </a:r>
            <a:r>
              <a:rPr lang="en-GB" sz="1900" dirty="0" smtClean="0"/>
              <a:t> in cervical node(s), all 6cm or less</a:t>
            </a:r>
          </a:p>
          <a:p>
            <a:r>
              <a:rPr lang="en-GB" sz="1900" dirty="0" smtClean="0"/>
              <a:t>N2	Contralateral or bilateral in cervical LN all 	6cm or less</a:t>
            </a:r>
          </a:p>
          <a:p>
            <a:r>
              <a:rPr lang="en-GB" sz="1900" dirty="0" smtClean="0"/>
              <a:t>N3	Metastasis greater than 6cm</a:t>
            </a:r>
          </a:p>
          <a:p>
            <a:endParaRPr lang="en-GB" sz="1900" dirty="0" smtClean="0"/>
          </a:p>
          <a:p>
            <a:r>
              <a:rPr lang="en-GB" sz="1900" dirty="0" smtClean="0"/>
              <a:t>Stage I		T0	N1	M0</a:t>
            </a:r>
          </a:p>
          <a:p>
            <a:r>
              <a:rPr lang="en-GB" sz="1900" dirty="0" smtClean="0"/>
              <a:t>Stage II		T0	N2	M0</a:t>
            </a:r>
          </a:p>
          <a:p>
            <a:r>
              <a:rPr lang="en-GB" sz="1900" dirty="0" smtClean="0"/>
              <a:t>Stage III 	T0	N3	M0</a:t>
            </a:r>
          </a:p>
          <a:p>
            <a:r>
              <a:rPr lang="en-GB" sz="1900" dirty="0" smtClean="0"/>
              <a:t>Stage IV 	T0 	N1-3	M1</a:t>
            </a:r>
            <a:endParaRPr lang="en-US" sz="19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096000" y="1838822"/>
            <a:ext cx="4956110" cy="4351338"/>
          </a:xfrm>
          <a:prstGeom prst="rect">
            <a:avLst/>
          </a:prstGeom>
          <a:solidFill>
            <a:srgbClr val="FF9966"/>
          </a:solidFill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en-GB" sz="2000" b="1" dirty="0" smtClean="0"/>
          </a:p>
          <a:p>
            <a:pPr marL="0" indent="0" algn="ctr">
              <a:buNone/>
            </a:pPr>
            <a:r>
              <a:rPr lang="en-GB" sz="2000" b="1" dirty="0" smtClean="0"/>
              <a:t>Pathological TNM </a:t>
            </a:r>
          </a:p>
          <a:p>
            <a:pPr marL="0" indent="0" algn="ctr">
              <a:buNone/>
            </a:pPr>
            <a:endParaRPr lang="en-GB" sz="2000" b="1" dirty="0" smtClean="0"/>
          </a:p>
          <a:p>
            <a:r>
              <a:rPr lang="en-GB" sz="2000" dirty="0" smtClean="0"/>
              <a:t>There is no </a:t>
            </a:r>
            <a:r>
              <a:rPr lang="en-GB" sz="2000" dirty="0" err="1" smtClean="0"/>
              <a:t>pT</a:t>
            </a:r>
            <a:r>
              <a:rPr lang="en-GB" sz="2000" dirty="0" smtClean="0"/>
              <a:t> category</a:t>
            </a:r>
          </a:p>
          <a:p>
            <a:r>
              <a:rPr lang="en-GB" sz="2000" dirty="0" smtClean="0"/>
              <a:t>pN1	Metastasis in 1-4 LN(s)</a:t>
            </a:r>
          </a:p>
          <a:p>
            <a:r>
              <a:rPr lang="en-GB" sz="2000" dirty="0" smtClean="0"/>
              <a:t>pN2	Metastasis in 5 or more LN(s)</a:t>
            </a:r>
          </a:p>
          <a:p>
            <a:endParaRPr lang="en-GB" sz="2000" dirty="0"/>
          </a:p>
          <a:p>
            <a:r>
              <a:rPr lang="en-GB" sz="2000" dirty="0" smtClean="0"/>
              <a:t>Stage I	T0	N1	M0</a:t>
            </a:r>
          </a:p>
          <a:p>
            <a:r>
              <a:rPr lang="en-GB" sz="2000" dirty="0" smtClean="0"/>
              <a:t>Stage II	T0	N2	M0</a:t>
            </a:r>
          </a:p>
          <a:p>
            <a:r>
              <a:rPr lang="en-GB" sz="2000" dirty="0" smtClean="0"/>
              <a:t>Stage IV	T0	N1,N2	M1</a:t>
            </a:r>
          </a:p>
        </p:txBody>
      </p:sp>
    </p:spTree>
    <p:extLst>
      <p:ext uri="{BB962C8B-B14F-4D97-AF65-F5344CB8AC3E}">
        <p14:creationId xmlns:p14="http://schemas.microsoft.com/office/powerpoint/2010/main" val="3998866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 smtClean="0"/>
              <a:t>EBV +VE CUP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98" y="1825625"/>
            <a:ext cx="5900351" cy="4351338"/>
          </a:xfrm>
          <a:solidFill>
            <a:srgbClr val="92D050"/>
          </a:solidFill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dirty="0" smtClean="0"/>
              <a:t>Clinical and pathological the same</a:t>
            </a:r>
          </a:p>
          <a:p>
            <a:endParaRPr lang="en-GB" dirty="0" smtClean="0">
              <a:solidFill>
                <a:srgbClr val="FF0000"/>
              </a:solidFill>
            </a:endParaRPr>
          </a:p>
          <a:p>
            <a:r>
              <a:rPr lang="en-GB" sz="2600" dirty="0" smtClean="0"/>
              <a:t>T0	No primary tumour</a:t>
            </a:r>
          </a:p>
          <a:p>
            <a:r>
              <a:rPr lang="en-GB" sz="2600" dirty="0" smtClean="0"/>
              <a:t>N1	Unilateral in cervical node(s) and /or 	unilateral or bilateral in 	retropharyngeal, 6cm or less, above 	caudal border of cricoid cartilage</a:t>
            </a:r>
          </a:p>
          <a:p>
            <a:r>
              <a:rPr lang="en-GB" sz="2600" dirty="0" smtClean="0"/>
              <a:t>N2	Bilateral in cervical node(s), 6cm or 	less above the caudal border 	of cricoid 	cartilage</a:t>
            </a:r>
          </a:p>
          <a:p>
            <a:r>
              <a:rPr lang="en-GB" sz="2600" dirty="0" smtClean="0"/>
              <a:t>N3	Cervical nodes greater than 6cm 	and/or extension below the 	caudal 	border of cricoid</a:t>
            </a:r>
            <a:endParaRPr lang="en-US" sz="26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234404" y="1800742"/>
            <a:ext cx="5900351" cy="4351338"/>
          </a:xfrm>
          <a:prstGeom prst="rect">
            <a:avLst/>
          </a:prstGeom>
          <a:solidFill>
            <a:srgbClr val="FF9999"/>
          </a:solidFill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GB" dirty="0" smtClean="0"/>
              <a:t>TNM</a:t>
            </a:r>
          </a:p>
          <a:p>
            <a:pPr marL="0" indent="0" algn="ctr">
              <a:buNone/>
            </a:pPr>
            <a:endParaRPr lang="en-GB" dirty="0" smtClean="0"/>
          </a:p>
          <a:p>
            <a:r>
              <a:rPr lang="en-GB" sz="2600" dirty="0" smtClean="0"/>
              <a:t>Stage II	T0	N1	M0</a:t>
            </a:r>
          </a:p>
          <a:p>
            <a:r>
              <a:rPr lang="en-GB" sz="2600" dirty="0" smtClean="0"/>
              <a:t>Stage III	T0	N2	M0</a:t>
            </a:r>
          </a:p>
          <a:p>
            <a:r>
              <a:rPr lang="en-GB" sz="2600" dirty="0" smtClean="0"/>
              <a:t>Stage IVA	T0	N3	M0</a:t>
            </a:r>
          </a:p>
          <a:p>
            <a:r>
              <a:rPr lang="en-GB" sz="2600" dirty="0" smtClean="0"/>
              <a:t>Stage IVB	T0 	N1-3	M1</a:t>
            </a:r>
          </a:p>
          <a:p>
            <a:pPr marL="0" indent="0">
              <a:buNone/>
            </a:pP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362882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 smtClean="0"/>
              <a:t>TNM 8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New stage classifications </a:t>
            </a:r>
          </a:p>
          <a:p>
            <a:pPr lvl="1"/>
            <a:r>
              <a:rPr lang="en-GB" dirty="0" smtClean="0">
                <a:solidFill>
                  <a:srgbClr val="FF0000"/>
                </a:solidFill>
              </a:rPr>
              <a:t>HPV +</a:t>
            </a:r>
            <a:r>
              <a:rPr lang="en-GB" dirty="0" err="1" smtClean="0">
                <a:solidFill>
                  <a:srgbClr val="FF0000"/>
                </a:solidFill>
              </a:rPr>
              <a:t>ve</a:t>
            </a:r>
            <a:r>
              <a:rPr lang="en-GB" dirty="0" smtClean="0">
                <a:solidFill>
                  <a:srgbClr val="FF0000"/>
                </a:solidFill>
              </a:rPr>
              <a:t> oropharyngeal</a:t>
            </a:r>
          </a:p>
          <a:p>
            <a:pPr lvl="1"/>
            <a:r>
              <a:rPr lang="en-GB" dirty="0" smtClean="0"/>
              <a:t>Soft tissue sarcoma of head and Neck </a:t>
            </a:r>
          </a:p>
          <a:p>
            <a:r>
              <a:rPr lang="en-GB" dirty="0" smtClean="0"/>
              <a:t>Modification of T+N for nasopharyngeal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Modification of T for Oral SCC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Modification of N category and sub-classification into ‘non-viral’ and viral related head and neck cancers and CUP</a:t>
            </a:r>
          </a:p>
          <a:p>
            <a:r>
              <a:rPr lang="en-GB" dirty="0" smtClean="0"/>
              <a:t>Modification to head and neck cutaneous carcinoma</a:t>
            </a:r>
            <a:endParaRPr lang="en-GB" dirty="0"/>
          </a:p>
          <a:p>
            <a:r>
              <a:rPr lang="en-GB" dirty="0" smtClean="0"/>
              <a:t>Modification of T for thyroid and age consideration</a:t>
            </a:r>
          </a:p>
          <a:p>
            <a:endParaRPr lang="en-US" dirty="0"/>
          </a:p>
          <a:p>
            <a:endParaRPr lang="en-GB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0379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365125"/>
            <a:ext cx="10515600" cy="1325563"/>
          </a:xfrm>
        </p:spPr>
        <p:txBody>
          <a:bodyPr/>
          <a:lstStyle/>
          <a:p>
            <a:pPr algn="ctr"/>
            <a:r>
              <a:rPr lang="en-GB" b="1" dirty="0" smtClean="0"/>
              <a:t>Oral SCC – T stage   </a:t>
            </a:r>
            <a:br>
              <a:rPr lang="en-GB" b="1" dirty="0" smtClean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593126" y="1627188"/>
            <a:ext cx="10515600" cy="4351337"/>
          </a:xfrm>
        </p:spPr>
        <p:txBody>
          <a:bodyPr>
            <a:normAutofit fontScale="92500" lnSpcReduction="20000"/>
          </a:bodyPr>
          <a:lstStyle/>
          <a:p>
            <a:r>
              <a:rPr lang="en-GB" b="1" dirty="0" smtClean="0"/>
              <a:t>Clinical and Pathological T staging same</a:t>
            </a:r>
          </a:p>
          <a:p>
            <a:endParaRPr lang="en-GB" dirty="0" smtClean="0"/>
          </a:p>
          <a:p>
            <a:r>
              <a:rPr lang="en-GB" dirty="0" smtClean="0"/>
              <a:t>TX	Primary cannot be assessed</a:t>
            </a:r>
          </a:p>
          <a:p>
            <a:r>
              <a:rPr lang="en-GB" dirty="0" smtClean="0"/>
              <a:t>T0	No evidence of primary</a:t>
            </a:r>
          </a:p>
          <a:p>
            <a:r>
              <a:rPr lang="en-GB" dirty="0" smtClean="0"/>
              <a:t>Tis 	CIS</a:t>
            </a:r>
          </a:p>
          <a:p>
            <a:r>
              <a:rPr lang="en-GB" dirty="0" smtClean="0"/>
              <a:t>T1	2cm or less and </a:t>
            </a:r>
            <a:r>
              <a:rPr lang="en-GB" dirty="0" smtClean="0">
                <a:solidFill>
                  <a:srgbClr val="FF0000"/>
                </a:solidFill>
              </a:rPr>
              <a:t>depth of 5mm </a:t>
            </a:r>
            <a:r>
              <a:rPr lang="en-GB" dirty="0" smtClean="0"/>
              <a:t>or less</a:t>
            </a:r>
          </a:p>
          <a:p>
            <a:r>
              <a:rPr lang="en-GB" dirty="0"/>
              <a:t>T2	2cm or less and </a:t>
            </a:r>
            <a:r>
              <a:rPr lang="en-GB" dirty="0">
                <a:solidFill>
                  <a:srgbClr val="FF0000"/>
                </a:solidFill>
              </a:rPr>
              <a:t>depth more than 5mm </a:t>
            </a:r>
            <a:r>
              <a:rPr lang="en-GB" dirty="0"/>
              <a:t>but </a:t>
            </a:r>
            <a:r>
              <a:rPr lang="en-GB" dirty="0">
                <a:solidFill>
                  <a:srgbClr val="FF0000"/>
                </a:solidFill>
              </a:rPr>
              <a:t>no more than 10mm </a:t>
            </a:r>
          </a:p>
          <a:p>
            <a:pPr marL="914400" lvl="2" indent="0">
              <a:buNone/>
            </a:pPr>
            <a:r>
              <a:rPr lang="en-GB" sz="2800" b="1" dirty="0"/>
              <a:t>Or</a:t>
            </a:r>
            <a:r>
              <a:rPr lang="en-GB" sz="2800" dirty="0"/>
              <a:t> more than 2cm but not more than 4cm and </a:t>
            </a:r>
            <a:r>
              <a:rPr lang="en-GB" sz="2800" dirty="0">
                <a:solidFill>
                  <a:srgbClr val="FF0000"/>
                </a:solidFill>
              </a:rPr>
              <a:t>depth no more than 10mm</a:t>
            </a:r>
          </a:p>
          <a:p>
            <a:r>
              <a:rPr lang="en-GB" dirty="0" smtClean="0"/>
              <a:t>T3</a:t>
            </a:r>
            <a:r>
              <a:rPr lang="en-GB" dirty="0"/>
              <a:t>	More than 4cm or </a:t>
            </a:r>
            <a:r>
              <a:rPr lang="en-GB" dirty="0">
                <a:solidFill>
                  <a:srgbClr val="FF0000"/>
                </a:solidFill>
              </a:rPr>
              <a:t>depth more than </a:t>
            </a:r>
            <a:r>
              <a:rPr lang="en-GB" dirty="0" smtClean="0">
                <a:solidFill>
                  <a:srgbClr val="FF0000"/>
                </a:solidFill>
              </a:rPr>
              <a:t>10mm</a:t>
            </a:r>
          </a:p>
          <a:p>
            <a:r>
              <a:rPr lang="en-GB" dirty="0" smtClean="0"/>
              <a:t>T4	(A+B) same as previous (bone invasion </a:t>
            </a:r>
            <a:r>
              <a:rPr lang="en-GB" dirty="0" err="1" smtClean="0"/>
              <a:t>etc</a:t>
            </a:r>
            <a:r>
              <a:rPr lang="en-GB" dirty="0" smtClean="0"/>
              <a:t>)</a:t>
            </a:r>
            <a:endParaRPr lang="en-GB" dirty="0"/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057439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b="1" dirty="0" smtClean="0"/>
              <a:t>Clinical N stage vs Pathological for Oral SCC (applies also to other non viral)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71118"/>
          </a:xfrm>
        </p:spPr>
        <p:txBody>
          <a:bodyPr>
            <a:normAutofit fontScale="40000" lnSpcReduction="20000"/>
          </a:bodyPr>
          <a:lstStyle/>
          <a:p>
            <a:r>
              <a:rPr lang="en-GB" sz="3300" b="1" dirty="0" smtClean="0"/>
              <a:t>NX, N0, N1,  same</a:t>
            </a:r>
          </a:p>
          <a:p>
            <a:pPr marL="0" indent="0">
              <a:buNone/>
            </a:pPr>
            <a:endParaRPr lang="en-GB" sz="3300" b="1" dirty="0" smtClean="0"/>
          </a:p>
          <a:p>
            <a:r>
              <a:rPr lang="en-GB" sz="3300" dirty="0" smtClean="0"/>
              <a:t>N1 		Single ipsilateral, 3cm or less </a:t>
            </a:r>
            <a:r>
              <a:rPr lang="en-GB" sz="3300" dirty="0" smtClean="0">
                <a:solidFill>
                  <a:srgbClr val="FF0000"/>
                </a:solidFill>
              </a:rPr>
              <a:t>– </a:t>
            </a:r>
            <a:r>
              <a:rPr lang="en-GB" sz="3300" dirty="0" err="1" smtClean="0">
                <a:solidFill>
                  <a:srgbClr val="FF0000"/>
                </a:solidFill>
              </a:rPr>
              <a:t>ve</a:t>
            </a:r>
            <a:r>
              <a:rPr lang="en-GB" sz="3300" dirty="0" smtClean="0">
                <a:solidFill>
                  <a:srgbClr val="FF0000"/>
                </a:solidFill>
              </a:rPr>
              <a:t> ENE</a:t>
            </a:r>
          </a:p>
          <a:p>
            <a:r>
              <a:rPr lang="en-GB" sz="3300" dirty="0" smtClean="0"/>
              <a:t>N2</a:t>
            </a:r>
            <a:endParaRPr lang="en-GB" sz="3300" dirty="0"/>
          </a:p>
          <a:p>
            <a:pPr lvl="1"/>
            <a:r>
              <a:rPr lang="en-GB" sz="3300" dirty="0"/>
              <a:t>N2a	</a:t>
            </a:r>
            <a:r>
              <a:rPr lang="en-GB" sz="3300" dirty="0">
                <a:solidFill>
                  <a:schemeClr val="accent1">
                    <a:lumMod val="75000"/>
                  </a:schemeClr>
                </a:solidFill>
              </a:rPr>
              <a:t>Single ipsilateral, more than 3cm, less than 6cm </a:t>
            </a:r>
            <a:r>
              <a:rPr lang="en-GB" sz="3300" dirty="0" smtClean="0">
                <a:solidFill>
                  <a:srgbClr val="FF0000"/>
                </a:solidFill>
              </a:rPr>
              <a:t>–</a:t>
            </a:r>
            <a:r>
              <a:rPr lang="en-GB" sz="3300" dirty="0" err="1" smtClean="0">
                <a:solidFill>
                  <a:srgbClr val="FF0000"/>
                </a:solidFill>
              </a:rPr>
              <a:t>ve</a:t>
            </a:r>
            <a:r>
              <a:rPr lang="en-GB" sz="3300" dirty="0" smtClean="0">
                <a:solidFill>
                  <a:srgbClr val="FF0000"/>
                </a:solidFill>
              </a:rPr>
              <a:t> ENE</a:t>
            </a:r>
          </a:p>
          <a:p>
            <a:pPr marL="1828800" lvl="4" indent="0">
              <a:buNone/>
            </a:pPr>
            <a:r>
              <a:rPr lang="en-GB" sz="3300" dirty="0" smtClean="0">
                <a:solidFill>
                  <a:srgbClr val="00B050"/>
                </a:solidFill>
              </a:rPr>
              <a:t>Single ipsilateral, less than 3cm, </a:t>
            </a:r>
            <a:r>
              <a:rPr lang="en-GB" sz="3300" dirty="0" smtClean="0">
                <a:solidFill>
                  <a:srgbClr val="FF0000"/>
                </a:solidFill>
              </a:rPr>
              <a:t>ENE +</a:t>
            </a:r>
            <a:r>
              <a:rPr lang="en-GB" sz="3300" dirty="0" err="1" smtClean="0">
                <a:solidFill>
                  <a:srgbClr val="FF0000"/>
                </a:solidFill>
              </a:rPr>
              <a:t>ve</a:t>
            </a:r>
            <a:endParaRPr lang="en-GB" sz="3300" dirty="0">
              <a:solidFill>
                <a:srgbClr val="FF0000"/>
              </a:solidFill>
            </a:endParaRPr>
          </a:p>
          <a:p>
            <a:pPr lvl="1"/>
            <a:r>
              <a:rPr lang="en-GB" sz="3300" dirty="0"/>
              <a:t>N2b	Multiple ipsilateral, none more than </a:t>
            </a:r>
            <a:r>
              <a:rPr lang="en-GB" sz="3300" dirty="0" smtClean="0"/>
              <a:t>6cm </a:t>
            </a:r>
            <a:r>
              <a:rPr lang="en-GB" sz="3300" dirty="0" smtClean="0">
                <a:solidFill>
                  <a:srgbClr val="FF0000"/>
                </a:solidFill>
              </a:rPr>
              <a:t>- </a:t>
            </a:r>
            <a:r>
              <a:rPr lang="en-GB" sz="3300" dirty="0" err="1" smtClean="0">
                <a:solidFill>
                  <a:srgbClr val="FF0000"/>
                </a:solidFill>
              </a:rPr>
              <a:t>ve</a:t>
            </a:r>
            <a:r>
              <a:rPr lang="en-GB" sz="3300" dirty="0" smtClean="0">
                <a:solidFill>
                  <a:srgbClr val="FF0000"/>
                </a:solidFill>
              </a:rPr>
              <a:t> ENE</a:t>
            </a:r>
            <a:endParaRPr lang="en-GB" sz="3300" dirty="0">
              <a:solidFill>
                <a:srgbClr val="FF0000"/>
              </a:solidFill>
            </a:endParaRPr>
          </a:p>
          <a:p>
            <a:pPr lvl="1"/>
            <a:r>
              <a:rPr lang="en-GB" sz="3300" dirty="0"/>
              <a:t>N2c	Bilateral or contralateral, none more than 6cm </a:t>
            </a:r>
            <a:r>
              <a:rPr lang="en-GB" sz="3300" dirty="0" smtClean="0">
                <a:solidFill>
                  <a:srgbClr val="FF0000"/>
                </a:solidFill>
              </a:rPr>
              <a:t>– </a:t>
            </a:r>
            <a:r>
              <a:rPr lang="en-GB" sz="3300" dirty="0" err="1" smtClean="0">
                <a:solidFill>
                  <a:srgbClr val="FF0000"/>
                </a:solidFill>
              </a:rPr>
              <a:t>ve</a:t>
            </a:r>
            <a:r>
              <a:rPr lang="en-GB" sz="3300" dirty="0" smtClean="0">
                <a:solidFill>
                  <a:srgbClr val="FF0000"/>
                </a:solidFill>
              </a:rPr>
              <a:t> ENE</a:t>
            </a:r>
          </a:p>
          <a:p>
            <a:pPr marL="457200" lvl="1" indent="0">
              <a:buNone/>
            </a:pPr>
            <a:endParaRPr lang="en-GB" sz="3300" dirty="0">
              <a:solidFill>
                <a:srgbClr val="FF0000"/>
              </a:solidFill>
            </a:endParaRPr>
          </a:p>
          <a:p>
            <a:r>
              <a:rPr lang="en-GB" sz="3300" dirty="0">
                <a:solidFill>
                  <a:schemeClr val="accent1">
                    <a:lumMod val="75000"/>
                  </a:schemeClr>
                </a:solidFill>
              </a:rPr>
              <a:t>cN3	</a:t>
            </a:r>
          </a:p>
          <a:p>
            <a:pPr lvl="1"/>
            <a:r>
              <a:rPr lang="en-GB" sz="3300" dirty="0">
                <a:solidFill>
                  <a:schemeClr val="accent1">
                    <a:lumMod val="75000"/>
                  </a:schemeClr>
                </a:solidFill>
              </a:rPr>
              <a:t>N3a	More than 6cm –ENE</a:t>
            </a:r>
          </a:p>
          <a:p>
            <a:pPr lvl="1"/>
            <a:r>
              <a:rPr lang="en-GB" sz="3300" dirty="0">
                <a:solidFill>
                  <a:schemeClr val="accent1">
                    <a:lumMod val="75000"/>
                  </a:schemeClr>
                </a:solidFill>
              </a:rPr>
              <a:t>N3b	Single or multiple </a:t>
            </a:r>
            <a:r>
              <a:rPr lang="en-GB" sz="3300" dirty="0" smtClean="0">
                <a:solidFill>
                  <a:schemeClr val="accent1">
                    <a:lumMod val="75000"/>
                  </a:schemeClr>
                </a:solidFill>
              </a:rPr>
              <a:t>with* </a:t>
            </a:r>
            <a:r>
              <a:rPr lang="en-GB" sz="3300" dirty="0">
                <a:solidFill>
                  <a:schemeClr val="accent1">
                    <a:lumMod val="75000"/>
                  </a:schemeClr>
                </a:solidFill>
              </a:rPr>
              <a:t>clinical </a:t>
            </a:r>
            <a:r>
              <a:rPr lang="en-GB" sz="3300" dirty="0" err="1">
                <a:solidFill>
                  <a:schemeClr val="accent1">
                    <a:lumMod val="75000"/>
                  </a:schemeClr>
                </a:solidFill>
              </a:rPr>
              <a:t>ENE+ve</a:t>
            </a:r>
            <a:endParaRPr lang="en-GB" sz="3300" dirty="0">
              <a:solidFill>
                <a:schemeClr val="accent1">
                  <a:lumMod val="75000"/>
                </a:schemeClr>
              </a:solidFill>
            </a:endParaRPr>
          </a:p>
          <a:p>
            <a:pPr marL="457200" lvl="1" indent="0">
              <a:buNone/>
            </a:pPr>
            <a:endParaRPr lang="en-GB" sz="3300" dirty="0" smtClean="0">
              <a:solidFill>
                <a:srgbClr val="FF0000"/>
              </a:solidFill>
            </a:endParaRPr>
          </a:p>
          <a:p>
            <a:r>
              <a:rPr lang="en-GB" sz="3300" dirty="0">
                <a:solidFill>
                  <a:srgbClr val="00B050"/>
                </a:solidFill>
              </a:rPr>
              <a:t>pN3	</a:t>
            </a:r>
            <a:endParaRPr lang="en-GB" sz="3300" dirty="0" smtClean="0">
              <a:solidFill>
                <a:srgbClr val="00B050"/>
              </a:solidFill>
            </a:endParaRPr>
          </a:p>
          <a:p>
            <a:pPr lvl="1"/>
            <a:r>
              <a:rPr lang="en-GB" sz="3300" dirty="0" smtClean="0">
                <a:solidFill>
                  <a:srgbClr val="00B050"/>
                </a:solidFill>
              </a:rPr>
              <a:t>N3a 	More </a:t>
            </a:r>
            <a:r>
              <a:rPr lang="en-GB" sz="3300" dirty="0">
                <a:solidFill>
                  <a:srgbClr val="00B050"/>
                </a:solidFill>
              </a:rPr>
              <a:t>than 6cm –</a:t>
            </a:r>
            <a:r>
              <a:rPr lang="en-GB" sz="3300" dirty="0" err="1">
                <a:solidFill>
                  <a:srgbClr val="00B050"/>
                </a:solidFill>
              </a:rPr>
              <a:t>ve</a:t>
            </a:r>
            <a:r>
              <a:rPr lang="en-GB" sz="3300" dirty="0">
                <a:solidFill>
                  <a:srgbClr val="00B050"/>
                </a:solidFill>
              </a:rPr>
              <a:t> </a:t>
            </a:r>
            <a:r>
              <a:rPr lang="en-GB" sz="3300" dirty="0" smtClean="0">
                <a:solidFill>
                  <a:srgbClr val="00B050"/>
                </a:solidFill>
              </a:rPr>
              <a:t>ENE</a:t>
            </a:r>
          </a:p>
          <a:p>
            <a:pPr lvl="1"/>
            <a:r>
              <a:rPr lang="en-GB" sz="3300" dirty="0" smtClean="0">
                <a:solidFill>
                  <a:srgbClr val="00B050"/>
                </a:solidFill>
              </a:rPr>
              <a:t>N3b</a:t>
            </a:r>
            <a:r>
              <a:rPr lang="en-GB" sz="3300" dirty="0">
                <a:solidFill>
                  <a:srgbClr val="00B050"/>
                </a:solidFill>
              </a:rPr>
              <a:t>	More than 3cm, </a:t>
            </a:r>
            <a:r>
              <a:rPr lang="en-GB" sz="3300" dirty="0" smtClean="0">
                <a:solidFill>
                  <a:srgbClr val="00B050"/>
                </a:solidFill>
              </a:rPr>
              <a:t>ENE +</a:t>
            </a:r>
            <a:r>
              <a:rPr lang="en-GB" sz="3300" dirty="0" err="1">
                <a:solidFill>
                  <a:srgbClr val="00B050"/>
                </a:solidFill>
              </a:rPr>
              <a:t>ve</a:t>
            </a:r>
            <a:r>
              <a:rPr lang="en-GB" sz="3300" dirty="0">
                <a:solidFill>
                  <a:srgbClr val="00B050"/>
                </a:solidFill>
              </a:rPr>
              <a:t> or, multiple ipsilateral, or any contralateral or bilateral with </a:t>
            </a:r>
            <a:r>
              <a:rPr lang="en-GB" sz="3300" dirty="0" smtClean="0">
                <a:solidFill>
                  <a:srgbClr val="00B050"/>
                </a:solidFill>
              </a:rPr>
              <a:t>ENE</a:t>
            </a:r>
          </a:p>
          <a:p>
            <a:pPr marL="457200" lvl="1" indent="0">
              <a:buNone/>
            </a:pPr>
            <a:endParaRPr lang="en-GB" sz="3300" dirty="0" smtClean="0">
              <a:solidFill>
                <a:srgbClr val="00B050"/>
              </a:solidFill>
            </a:endParaRPr>
          </a:p>
          <a:p>
            <a:pPr marL="457200" lvl="1" indent="0">
              <a:buNone/>
            </a:pPr>
            <a:endParaRPr lang="en-GB" sz="3300" dirty="0">
              <a:solidFill>
                <a:srgbClr val="00B050"/>
              </a:solidFill>
            </a:endParaRPr>
          </a:p>
          <a:p>
            <a:pPr marL="457200" lvl="1" indent="0">
              <a:buNone/>
            </a:pPr>
            <a:r>
              <a:rPr lang="en-GB" sz="3300" i="1" dirty="0" smtClean="0">
                <a:solidFill>
                  <a:srgbClr val="0070C0"/>
                </a:solidFill>
              </a:rPr>
              <a:t>*Clinical +</a:t>
            </a:r>
            <a:r>
              <a:rPr lang="en-GB" sz="3300" i="1" dirty="0" err="1" smtClean="0">
                <a:solidFill>
                  <a:srgbClr val="0070C0"/>
                </a:solidFill>
              </a:rPr>
              <a:t>ve</a:t>
            </a:r>
            <a:r>
              <a:rPr lang="en-GB" sz="3300" i="1" dirty="0" smtClean="0">
                <a:solidFill>
                  <a:srgbClr val="0070C0"/>
                </a:solidFill>
              </a:rPr>
              <a:t> ENE- skin involvement or soft tissue invasion with deep fixation/tethering to muscle or adjacent structures or clinical signs of nerve involvement</a:t>
            </a:r>
            <a:endParaRPr lang="en-GB" sz="3300" i="1" dirty="0">
              <a:solidFill>
                <a:srgbClr val="0070C0"/>
              </a:solidFill>
            </a:endParaRP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1773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 smtClean="0"/>
              <a:t>STAGING OROPHARYNGEAL </a:t>
            </a:r>
            <a:endParaRPr lang="en-US" b="1" dirty="0"/>
          </a:p>
        </p:txBody>
      </p:sp>
      <p:pic>
        <p:nvPicPr>
          <p:cNvPr id="4" name="Content Placeholder 3" descr="gr1_584x218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042983" y="2652585"/>
            <a:ext cx="7661189" cy="3377514"/>
          </a:xfrm>
          <a:noFill/>
        </p:spPr>
      </p:pic>
      <p:sp>
        <p:nvSpPr>
          <p:cNvPr id="5" name="TextBox 4"/>
          <p:cNvSpPr txBox="1"/>
          <p:nvPr/>
        </p:nvSpPr>
        <p:spPr>
          <a:xfrm>
            <a:off x="2369976" y="1556951"/>
            <a:ext cx="78097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TNM8 mandates p16 IHC in decision making (ISH as an alternative)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1769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u="sng" dirty="0" smtClean="0"/>
              <a:t>T Staging OROPHARYNGEAL MALIGNANCY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441" y="1886463"/>
            <a:ext cx="9533240" cy="4232833"/>
          </a:xfrm>
        </p:spPr>
        <p:txBody>
          <a:bodyPr/>
          <a:lstStyle/>
          <a:p>
            <a:endParaRPr lang="en-GB" dirty="0" smtClean="0"/>
          </a:p>
          <a:p>
            <a:r>
              <a:rPr lang="en-GB" dirty="0" smtClean="0"/>
              <a:t>Clinical and pathological T staging is essentially the same for HPV +</a:t>
            </a:r>
            <a:r>
              <a:rPr lang="en-GB" dirty="0" err="1" smtClean="0"/>
              <a:t>ve</a:t>
            </a:r>
            <a:r>
              <a:rPr lang="en-GB" dirty="0" smtClean="0"/>
              <a:t> and -</a:t>
            </a:r>
            <a:r>
              <a:rPr lang="en-GB" dirty="0" err="1" smtClean="0"/>
              <a:t>ve</a:t>
            </a:r>
            <a:endParaRPr lang="en-GB" dirty="0" smtClean="0"/>
          </a:p>
          <a:p>
            <a:endParaRPr lang="en-GB" dirty="0"/>
          </a:p>
          <a:p>
            <a:r>
              <a:rPr lang="en-GB" dirty="0" smtClean="0"/>
              <a:t>Differences:</a:t>
            </a:r>
          </a:p>
          <a:p>
            <a:pPr marL="0" indent="0">
              <a:buNone/>
            </a:pPr>
            <a:r>
              <a:rPr lang="en-GB" dirty="0" smtClean="0"/>
              <a:t>	No CIS (</a:t>
            </a:r>
            <a:r>
              <a:rPr lang="en-GB" dirty="0" err="1"/>
              <a:t>p</a:t>
            </a:r>
            <a:r>
              <a:rPr lang="en-GB" dirty="0" err="1" smtClean="0"/>
              <a:t>Tis</a:t>
            </a:r>
            <a:r>
              <a:rPr lang="en-GB" dirty="0" smtClean="0"/>
              <a:t>) in p16 +</a:t>
            </a:r>
            <a:r>
              <a:rPr lang="en-GB" dirty="0" err="1" smtClean="0"/>
              <a:t>ve</a:t>
            </a:r>
            <a:endParaRPr lang="en-GB" dirty="0" smtClean="0"/>
          </a:p>
          <a:p>
            <a:pPr marL="914400" lvl="2" indent="0">
              <a:buNone/>
            </a:pPr>
            <a:r>
              <a:rPr lang="en-GB" sz="2800" dirty="0" smtClean="0"/>
              <a:t>pT4b category removed from p16+ve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95491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u="sng" dirty="0" smtClean="0"/>
              <a:t>T categories p16 +</a:t>
            </a:r>
            <a:r>
              <a:rPr lang="en-GB" b="1" u="sng" dirty="0" err="1" smtClean="0"/>
              <a:t>ve</a:t>
            </a:r>
            <a:r>
              <a:rPr lang="en-GB" b="1" u="sng" dirty="0" smtClean="0"/>
              <a:t> vs -</a:t>
            </a:r>
            <a:r>
              <a:rPr lang="en-GB" b="1" u="sng" dirty="0" err="1" smtClean="0"/>
              <a:t>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7276" y="1825625"/>
            <a:ext cx="5731729" cy="4351338"/>
          </a:xfrm>
          <a:gradFill>
            <a:gsLst>
              <a:gs pos="0">
                <a:schemeClr val="accent2">
                  <a:lumMod val="110000"/>
                  <a:satMod val="105000"/>
                  <a:tint val="67000"/>
                </a:schemeClr>
              </a:gs>
              <a:gs pos="50000">
                <a:schemeClr val="accent2">
                  <a:lumMod val="105000"/>
                  <a:satMod val="103000"/>
                  <a:tint val="73000"/>
                </a:schemeClr>
              </a:gs>
              <a:gs pos="100000">
                <a:schemeClr val="accent2">
                  <a:lumMod val="105000"/>
                  <a:satMod val="109000"/>
                  <a:tint val="81000"/>
                </a:schemeClr>
              </a:gs>
            </a:gsLst>
            <a:lin ang="5400000" scaled="0"/>
          </a:grad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2000" b="1" dirty="0" smtClean="0"/>
              <a:t>Clinical and Pathological T category for p16+ve OPC </a:t>
            </a:r>
          </a:p>
          <a:p>
            <a:pPr algn="ctr"/>
            <a:endParaRPr lang="en-GB" sz="1800" b="1" dirty="0" smtClean="0"/>
          </a:p>
          <a:p>
            <a:r>
              <a:rPr lang="en-GB" sz="1900" dirty="0" smtClean="0"/>
              <a:t>T0	No primary identified</a:t>
            </a:r>
          </a:p>
          <a:p>
            <a:r>
              <a:rPr lang="en-GB" sz="1900" dirty="0" smtClean="0"/>
              <a:t>T1	2cm or smaller</a:t>
            </a:r>
          </a:p>
          <a:p>
            <a:r>
              <a:rPr lang="en-GB" sz="1900" dirty="0" smtClean="0"/>
              <a:t>T2	&gt;2cm but not larger than 4cm</a:t>
            </a:r>
          </a:p>
          <a:p>
            <a:r>
              <a:rPr lang="en-GB" sz="1900" dirty="0" smtClean="0"/>
              <a:t>T3	&gt;4cm or extension to lingual surface of 	epiglottis</a:t>
            </a:r>
          </a:p>
          <a:p>
            <a:r>
              <a:rPr lang="en-GB" sz="1900" dirty="0" smtClean="0"/>
              <a:t>T4	Tumour invades larynx, extrinsic muscle of 	tongue, medial pterygoid, hard palate or 	mandible or beyond</a:t>
            </a:r>
            <a:endParaRPr lang="en-US" sz="1900" dirty="0" smtClean="0"/>
          </a:p>
          <a:p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81232" y="1838062"/>
            <a:ext cx="5711007" cy="435133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vert="horz" lIns="91440" tIns="45720" rIns="91440" bIns="45720" rtlCol="0">
            <a:normAutofit fontScale="6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GB" sz="3200" b="1" dirty="0" smtClean="0"/>
              <a:t>Clinical and Pathological T category for p16-ve OPC (or when p16 has not been performed) </a:t>
            </a:r>
          </a:p>
          <a:p>
            <a:endParaRPr lang="en-GB" dirty="0" smtClean="0"/>
          </a:p>
          <a:p>
            <a:r>
              <a:rPr lang="en-GB" dirty="0" smtClean="0"/>
              <a:t>TX	Primary tumour cannot be assessed</a:t>
            </a:r>
          </a:p>
          <a:p>
            <a:r>
              <a:rPr lang="en-GB" dirty="0" smtClean="0"/>
              <a:t>Tis	Cis	</a:t>
            </a:r>
          </a:p>
          <a:p>
            <a:r>
              <a:rPr lang="en-GB" dirty="0" smtClean="0"/>
              <a:t>T1	2cm or smaller</a:t>
            </a:r>
          </a:p>
          <a:p>
            <a:r>
              <a:rPr lang="en-GB" dirty="0" smtClean="0"/>
              <a:t>T2	&gt;2cm but not larger than 4cm</a:t>
            </a:r>
          </a:p>
          <a:p>
            <a:r>
              <a:rPr lang="en-GB" dirty="0" smtClean="0"/>
              <a:t>T3	&gt;4cm or extension to lingual surface of epiglottis</a:t>
            </a:r>
          </a:p>
          <a:p>
            <a:endParaRPr lang="en-GB" dirty="0" smtClean="0"/>
          </a:p>
          <a:p>
            <a:r>
              <a:rPr lang="en-GB" dirty="0" smtClean="0"/>
              <a:t>T4a	Tumour invades larynx, extrinsic muscle of 	tongue, medial pterygoid, hard palate or 	mandible</a:t>
            </a:r>
          </a:p>
          <a:p>
            <a:r>
              <a:rPr lang="en-GB" dirty="0" smtClean="0"/>
              <a:t>T4b	Tumour invades lateral pterygoid muscle, 	pterygoid plates, lateral nasopharynx, skull base 	or encases carotid artery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7250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Clinical vs pathological N stage for HPV +</a:t>
            </a:r>
            <a:r>
              <a:rPr lang="en-GB" b="1" dirty="0" err="1" smtClean="0"/>
              <a:t>ve</a:t>
            </a:r>
            <a:endParaRPr lang="en-US" b="1" dirty="0"/>
          </a:p>
        </p:txBody>
      </p:sp>
      <p:sp>
        <p:nvSpPr>
          <p:cNvPr id="4" name="Content Placeholder 2"/>
          <p:cNvSpPr txBox="1">
            <a:spLocks noGrp="1"/>
          </p:cNvSpPr>
          <p:nvPr>
            <p:ph idx="1"/>
          </p:nvPr>
        </p:nvSpPr>
        <p:spPr>
          <a:xfrm>
            <a:off x="838200" y="1825625"/>
            <a:ext cx="4956110" cy="435133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GB" sz="2000" b="1" dirty="0" smtClean="0"/>
              <a:t>Clinical N category for p16+ve OPC </a:t>
            </a:r>
          </a:p>
          <a:p>
            <a:endParaRPr lang="en-GB" sz="2000" dirty="0" smtClean="0"/>
          </a:p>
          <a:p>
            <a:r>
              <a:rPr lang="en-GB" sz="2000" dirty="0" err="1" smtClean="0"/>
              <a:t>cNx</a:t>
            </a:r>
            <a:r>
              <a:rPr lang="en-GB" sz="2000" dirty="0" smtClean="0"/>
              <a:t>	Regional LN  cannot be assessed</a:t>
            </a:r>
          </a:p>
          <a:p>
            <a:r>
              <a:rPr lang="en-GB" sz="2000" dirty="0" smtClean="0"/>
              <a:t>cN0	No regional LN</a:t>
            </a:r>
          </a:p>
          <a:p>
            <a:r>
              <a:rPr lang="en-GB" sz="2000" dirty="0" smtClean="0"/>
              <a:t>cN1	Unilateral metastasis all 6cm or less</a:t>
            </a:r>
          </a:p>
          <a:p>
            <a:r>
              <a:rPr lang="en-GB" sz="2000" dirty="0" smtClean="0"/>
              <a:t>cN2	Contralateral or bilateral LN, none 	larger than 6cm </a:t>
            </a:r>
          </a:p>
          <a:p>
            <a:r>
              <a:rPr lang="en-GB" sz="2000" dirty="0" smtClean="0"/>
              <a:t>cN3	LN larger than 6cm</a:t>
            </a:r>
            <a:endParaRPr lang="en-US" sz="20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096000" y="1825625"/>
            <a:ext cx="4956110" cy="4351338"/>
          </a:xfrm>
          <a:prstGeom prst="rect">
            <a:avLst/>
          </a:prstGeom>
          <a:solidFill>
            <a:srgbClr val="FF9966"/>
          </a:solidFill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GB" sz="2000" b="1" dirty="0" smtClean="0"/>
              <a:t>Pathological N category for p16+ve OPC </a:t>
            </a:r>
          </a:p>
          <a:p>
            <a:endParaRPr lang="en-GB" sz="2000" dirty="0" smtClean="0"/>
          </a:p>
          <a:p>
            <a:r>
              <a:rPr lang="en-GB" sz="2000" dirty="0" err="1" smtClean="0"/>
              <a:t>pNx</a:t>
            </a:r>
            <a:r>
              <a:rPr lang="en-GB" sz="2000" dirty="0" smtClean="0"/>
              <a:t>	Regional LN  cannot be assessed</a:t>
            </a:r>
          </a:p>
          <a:p>
            <a:r>
              <a:rPr lang="en-GB" sz="2000" dirty="0" smtClean="0"/>
              <a:t>pN0	No regional LN</a:t>
            </a:r>
          </a:p>
          <a:p>
            <a:r>
              <a:rPr lang="en-GB" sz="2000" dirty="0" smtClean="0"/>
              <a:t>pN1	Metastasis in 1-4 nodes</a:t>
            </a:r>
          </a:p>
          <a:p>
            <a:r>
              <a:rPr lang="en-GB" sz="2000" dirty="0" smtClean="0"/>
              <a:t>pN2	Metastasis in 5 or more nodes</a:t>
            </a:r>
          </a:p>
        </p:txBody>
      </p:sp>
    </p:spTree>
    <p:extLst>
      <p:ext uri="{BB962C8B-B14F-4D97-AF65-F5344CB8AC3E}">
        <p14:creationId xmlns:p14="http://schemas.microsoft.com/office/powerpoint/2010/main" val="2191556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 smtClean="0"/>
              <a:t>Clinical vs pathological TNM staging for </a:t>
            </a:r>
            <a:r>
              <a:rPr lang="en-GB" b="1" dirty="0" err="1" smtClean="0"/>
              <a:t>HPV+ve</a:t>
            </a:r>
            <a:r>
              <a:rPr lang="en-GB" b="1" dirty="0" smtClean="0"/>
              <a:t> OPC</a:t>
            </a:r>
            <a:endParaRPr lang="en-US" b="1" dirty="0"/>
          </a:p>
        </p:txBody>
      </p:sp>
      <p:sp>
        <p:nvSpPr>
          <p:cNvPr id="4" name="Content Placeholder 2"/>
          <p:cNvSpPr txBox="1">
            <a:spLocks noGrp="1"/>
          </p:cNvSpPr>
          <p:nvPr>
            <p:ph idx="1"/>
          </p:nvPr>
        </p:nvSpPr>
        <p:spPr>
          <a:xfrm>
            <a:off x="700217" y="1783513"/>
            <a:ext cx="5247502" cy="435133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GB" sz="2000" b="1" dirty="0" smtClean="0"/>
              <a:t>Clinical TNM </a:t>
            </a:r>
          </a:p>
          <a:p>
            <a:endParaRPr lang="en-GB" sz="2000" dirty="0" smtClean="0"/>
          </a:p>
          <a:p>
            <a:r>
              <a:rPr lang="en-GB" sz="2000" dirty="0" smtClean="0"/>
              <a:t>Stage 0       	Tis	N0		M0</a:t>
            </a:r>
          </a:p>
          <a:p>
            <a:r>
              <a:rPr lang="en-GB" sz="2000" dirty="0" smtClean="0"/>
              <a:t>Stage I	T1,T2	N0,N1		M0</a:t>
            </a:r>
            <a:endParaRPr lang="en-GB" sz="2000" dirty="0"/>
          </a:p>
          <a:p>
            <a:r>
              <a:rPr lang="en-GB" sz="2000" dirty="0" smtClean="0"/>
              <a:t>Stage II	T1,T2,	N2		M0</a:t>
            </a:r>
          </a:p>
          <a:p>
            <a:pPr marL="914400" lvl="2" indent="0">
              <a:buNone/>
            </a:pPr>
            <a:r>
              <a:rPr lang="en-GB" sz="1200" dirty="0" smtClean="0"/>
              <a:t>	</a:t>
            </a:r>
            <a:r>
              <a:rPr lang="en-GB" sz="1900" dirty="0" smtClean="0"/>
              <a:t>T3</a:t>
            </a:r>
            <a:r>
              <a:rPr lang="en-GB" sz="1200" dirty="0" smtClean="0"/>
              <a:t>	</a:t>
            </a:r>
            <a:r>
              <a:rPr lang="en-GB" sz="1900" dirty="0" smtClean="0"/>
              <a:t>N0,N1,N2	M0</a:t>
            </a:r>
          </a:p>
          <a:p>
            <a:r>
              <a:rPr lang="en-GB" sz="2000" dirty="0" smtClean="0"/>
              <a:t>Stage III	T1-3	N3		M0</a:t>
            </a:r>
          </a:p>
          <a:p>
            <a:pPr marL="1828800" lvl="4" indent="0">
              <a:buNone/>
            </a:pPr>
            <a:r>
              <a:rPr lang="en-GB" sz="1900" dirty="0" smtClean="0"/>
              <a:t>T4	Any		M0</a:t>
            </a:r>
          </a:p>
          <a:p>
            <a:r>
              <a:rPr lang="en-GB" sz="2000" dirty="0" smtClean="0"/>
              <a:t>Stage IV	Any T	Any N		M1	</a:t>
            </a:r>
            <a:endParaRPr lang="en-US" sz="20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096000" y="1807636"/>
            <a:ext cx="4956110" cy="4351338"/>
          </a:xfrm>
          <a:prstGeom prst="rect">
            <a:avLst/>
          </a:prstGeom>
          <a:solidFill>
            <a:srgbClr val="FF9966"/>
          </a:solidFill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GB" sz="2000" b="1" dirty="0" smtClean="0"/>
              <a:t>Pathological TNM </a:t>
            </a:r>
          </a:p>
          <a:p>
            <a:endParaRPr lang="en-GB" sz="2000" dirty="0" smtClean="0"/>
          </a:p>
          <a:p>
            <a:r>
              <a:rPr lang="en-GB" sz="2000" dirty="0" smtClean="0"/>
              <a:t>Stage 0	Tis	N0	M0</a:t>
            </a:r>
          </a:p>
          <a:p>
            <a:r>
              <a:rPr lang="en-GB" sz="2000" dirty="0" smtClean="0"/>
              <a:t>Stage I	T1,T2	N0,N1	M0</a:t>
            </a:r>
          </a:p>
          <a:p>
            <a:r>
              <a:rPr lang="en-GB" sz="2000" dirty="0" smtClean="0"/>
              <a:t>Stage II	T1,T2	N2	M0  </a:t>
            </a:r>
          </a:p>
          <a:p>
            <a:pPr marL="1828800" lvl="4" indent="0">
              <a:buNone/>
            </a:pPr>
            <a:r>
              <a:rPr lang="en-GB" sz="2000" dirty="0" smtClean="0"/>
              <a:t>T3	N0,N1	M0</a:t>
            </a:r>
          </a:p>
          <a:p>
            <a:r>
              <a:rPr lang="en-GB" sz="2000" dirty="0" smtClean="0"/>
              <a:t>Stage III	T3,T4	N2	M0</a:t>
            </a:r>
          </a:p>
          <a:p>
            <a:r>
              <a:rPr lang="en-GB" sz="2000" dirty="0" smtClean="0"/>
              <a:t>Stage IV	Any T	Any N	M1</a:t>
            </a:r>
          </a:p>
        </p:txBody>
      </p:sp>
      <p:sp>
        <p:nvSpPr>
          <p:cNvPr id="6" name="Rectangle 5"/>
          <p:cNvSpPr/>
          <p:nvPr/>
        </p:nvSpPr>
        <p:spPr>
          <a:xfrm>
            <a:off x="700217" y="6103886"/>
            <a:ext cx="1057116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i="1" dirty="0" smtClean="0"/>
              <a:t>A </a:t>
            </a:r>
            <a:r>
              <a:rPr lang="en-GB" sz="1600" i="1" dirty="0"/>
              <a:t>patient that presents with a 2 </a:t>
            </a:r>
            <a:r>
              <a:rPr lang="en-GB" sz="1600" i="1" dirty="0" smtClean="0"/>
              <a:t>cm </a:t>
            </a:r>
            <a:r>
              <a:rPr lang="en-GB" sz="1600" i="1" dirty="0"/>
              <a:t>p16+ tonsil cancer and 2 positive lymph nodes in the same side neck is stage IV in the 7th Edition Staging Manual but will become a stage I in the 8th Edition. </a:t>
            </a:r>
            <a:endParaRPr lang="en-US" sz="1600" i="1" dirty="0"/>
          </a:p>
        </p:txBody>
      </p:sp>
    </p:spTree>
    <p:extLst>
      <p:ext uri="{BB962C8B-B14F-4D97-AF65-F5344CB8AC3E}">
        <p14:creationId xmlns:p14="http://schemas.microsoft.com/office/powerpoint/2010/main" val="2067203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1537</TotalTime>
  <Words>371</Words>
  <Application>Microsoft Office PowerPoint</Application>
  <PresentationFormat>Custom</PresentationFormat>
  <Paragraphs>153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TNM 8 UPDATE Head and Neck SSG March 2018</vt:lpstr>
      <vt:lpstr>TNM 8</vt:lpstr>
      <vt:lpstr>Oral SCC – T stage    </vt:lpstr>
      <vt:lpstr>Clinical N stage vs Pathological for Oral SCC (applies also to other non viral)</vt:lpstr>
      <vt:lpstr>STAGING OROPHARYNGEAL </vt:lpstr>
      <vt:lpstr>T Staging OROPHARYNGEAL MALIGNANCY</vt:lpstr>
      <vt:lpstr>T categories p16 +ve vs -ve</vt:lpstr>
      <vt:lpstr>Clinical vs pathological N stage for HPV +ve</vt:lpstr>
      <vt:lpstr>Clinical vs pathological TNM staging for HPV+ve OPC</vt:lpstr>
      <vt:lpstr>PUO/ CUP</vt:lpstr>
      <vt:lpstr>Non viral  CUP STAGING (EBV or HPV/p16 –ve)</vt:lpstr>
      <vt:lpstr>HPV/p16 +ve CUP</vt:lpstr>
      <vt:lpstr>EBV +VE CUP</vt:lpstr>
    </vt:vector>
  </TitlesOfParts>
  <Company>University of Bristol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 Pring</dc:creator>
  <cp:lastModifiedBy>Sahni, Asha</cp:lastModifiedBy>
  <cp:revision>43</cp:revision>
  <dcterms:created xsi:type="dcterms:W3CDTF">2018-03-08T18:39:04Z</dcterms:created>
  <dcterms:modified xsi:type="dcterms:W3CDTF">2018-03-20T13:46:20Z</dcterms:modified>
</cp:coreProperties>
</file>