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2"/>
  </p:notesMasterIdLst>
  <p:sldIdLst>
    <p:sldId id="256" r:id="rId2"/>
    <p:sldId id="288" r:id="rId3"/>
    <p:sldId id="259" r:id="rId4"/>
    <p:sldId id="289" r:id="rId5"/>
    <p:sldId id="450" r:id="rId6"/>
    <p:sldId id="449" r:id="rId7"/>
    <p:sldId id="451" r:id="rId8"/>
    <p:sldId id="452" r:id="rId9"/>
    <p:sldId id="270" r:id="rId10"/>
    <p:sldId id="287" r:id="rId11"/>
    <p:sldId id="276" r:id="rId12"/>
    <p:sldId id="282" r:id="rId13"/>
    <p:sldId id="283" r:id="rId14"/>
    <p:sldId id="257" r:id="rId15"/>
    <p:sldId id="271" r:id="rId16"/>
    <p:sldId id="258" r:id="rId17"/>
    <p:sldId id="274" r:id="rId18"/>
    <p:sldId id="260" r:id="rId19"/>
    <p:sldId id="275" r:id="rId20"/>
    <p:sldId id="266" r:id="rId21"/>
    <p:sldId id="267" r:id="rId22"/>
    <p:sldId id="277" r:id="rId23"/>
    <p:sldId id="263" r:id="rId24"/>
    <p:sldId id="457" r:id="rId25"/>
    <p:sldId id="284" r:id="rId26"/>
    <p:sldId id="453" r:id="rId27"/>
    <p:sldId id="290" r:id="rId28"/>
    <p:sldId id="454" r:id="rId29"/>
    <p:sldId id="455" r:id="rId30"/>
    <p:sldId id="4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0"/>
    <p:restoredTop sz="93448"/>
  </p:normalViewPr>
  <p:slideViewPr>
    <p:cSldViewPr snapToGrid="0" snapToObjects="1">
      <p:cViewPr varScale="1">
        <p:scale>
          <a:sx n="69" d="100"/>
          <a:sy n="69" d="100"/>
        </p:scale>
        <p:origin x="-96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UserData\D\DeBerkerD\Documents\Documents\BAD%20TD\BAD%20TD%20curriculum%20and%20surveys\Teledermatology%20Survey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UserData\D\DeBerkerD\Documents\Documents\BAD%20TD\BAD%20TD%20curriculum%20and%20surveys\Teledermatology%20Survey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UserData\D\DeBerkerD\Documents\Documents\BAD%20TD\BAD%20TD%20curriculum%20and%20surveys\Teledermatology%20Survey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UserData\D\DeBerkerD\Documents\Documents\BAD%20TD\BAD%20TD%20curriculum%20and%20surveys\Teledermatology%20Survey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UserData\D\DeBerkerD\Documents\Documents\BAD%20TD\BAD%20TD%20curriculum%20and%20surveys\Teledermatology%20Survey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UserData\D\DeBerkerD\Documents\Documents\BAD%20TD\BAD%20TD%20curriculum%20and%20surveys\Teledermatology%20Survey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UserData\D\DeBerkerD\Documents\Documents\BAD%20TD\BAD%20TD%20curriculum%20and%20surveys\Teledermatology%20Survey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'Question 7'!$C$34:$C$39</c:f>
              <c:strCache>
                <c:ptCount val="6"/>
                <c:pt idx="0">
                  <c:v>2-week wait referral for suspected skin cancer, including pigmented lesions</c:v>
                </c:pt>
                <c:pt idx="1">
                  <c:v>Pigmented lesions (non-2-week wait)</c:v>
                </c:pt>
                <c:pt idx="2">
                  <c:v>18-week wait referrals for BCCs</c:v>
                </c:pt>
                <c:pt idx="3">
                  <c:v>Inflammatory and infectious dermatology</c:v>
                </c:pt>
                <c:pt idx="4">
                  <c:v>Paediatric dermatology</c:v>
                </c:pt>
                <c:pt idx="5">
                  <c:v>Waiting list management using third party agencies</c:v>
                </c:pt>
              </c:strCache>
            </c:strRef>
          </c:cat>
          <c:val>
            <c:numRef>
              <c:f>'Question 7'!$D$34:$D$39</c:f>
              <c:numCache>
                <c:formatCode>General</c:formatCode>
                <c:ptCount val="6"/>
                <c:pt idx="0">
                  <c:v>21</c:v>
                </c:pt>
                <c:pt idx="1">
                  <c:v>33</c:v>
                </c:pt>
                <c:pt idx="2">
                  <c:v>31</c:v>
                </c:pt>
                <c:pt idx="3">
                  <c:v>37</c:v>
                </c:pt>
                <c:pt idx="4">
                  <c:v>29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4C-9E4A-A01B-A1615F889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267268210134459"/>
          <c:y val="9.8715510104612048E-2"/>
          <c:w val="0.42732731789865536"/>
          <c:h val="0.81963671143096817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'Question 8'!$C$35:$C$42</c:f>
              <c:numCache>
                <c:formatCode>General</c:formatCode>
                <c:ptCount val="8"/>
                <c:pt idx="0">
                  <c:v>14</c:v>
                </c:pt>
                <c:pt idx="1">
                  <c:v>7</c:v>
                </c:pt>
                <c:pt idx="2">
                  <c:v>3</c:v>
                </c:pt>
                <c:pt idx="3">
                  <c:v>11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58-9842-8C56-5AE071051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406336"/>
        <c:axId val="231150720"/>
      </c:barChart>
      <c:catAx>
        <c:axId val="22340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231150720"/>
        <c:crosses val="autoZero"/>
        <c:auto val="1"/>
        <c:lblAlgn val="ctr"/>
        <c:lblOffset val="100"/>
        <c:noMultiLvlLbl val="0"/>
      </c:catAx>
      <c:valAx>
        <c:axId val="231150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3406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15'!$B$4</c:f>
              <c:strCache>
                <c:ptCount val="1"/>
                <c:pt idx="0">
                  <c:v>0-10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15'!$A$5:$A$8</c:f>
              <c:strCache>
                <c:ptCount val="4"/>
                <c:pt idx="0">
                  <c:v>Benign lesions with malignancy in the differential</c:v>
                </c:pt>
                <c:pt idx="1">
                  <c:v>Basal cell caricinoma</c:v>
                </c:pt>
                <c:pt idx="2">
                  <c:v>Pigmented lesions</c:v>
                </c:pt>
                <c:pt idx="3">
                  <c:v>Rashes</c:v>
                </c:pt>
              </c:strCache>
            </c:strRef>
          </c:cat>
          <c:val>
            <c:numRef>
              <c:f>'Question 15'!$B$5:$B$8</c:f>
              <c:numCache>
                <c:formatCode>0.00%</c:formatCode>
                <c:ptCount val="4"/>
                <c:pt idx="0">
                  <c:v>0.375</c:v>
                </c:pt>
                <c:pt idx="1">
                  <c:v>0.43240000000000001</c:v>
                </c:pt>
                <c:pt idx="2">
                  <c:v>0.33329999999999999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F1-481B-A6F6-6945AEA31470}"/>
            </c:ext>
          </c:extLst>
        </c:ser>
        <c:ser>
          <c:idx val="1"/>
          <c:order val="1"/>
          <c:tx>
            <c:strRef>
              <c:f>'Question 15'!$D$4</c:f>
              <c:strCache>
                <c:ptCount val="1"/>
                <c:pt idx="0">
                  <c:v>10-20</c:v>
                </c:pt>
              </c:strCache>
            </c:strRef>
          </c:tx>
          <c:spPr>
            <a:solidFill>
              <a:srgbClr val="507CB6"/>
            </a:solidFill>
            <a:ln>
              <a:prstDash val="solid"/>
            </a:ln>
          </c:spPr>
          <c:invertIfNegative val="0"/>
          <c:cat>
            <c:strRef>
              <c:f>'Question 15'!$A$5:$A$8</c:f>
              <c:strCache>
                <c:ptCount val="4"/>
                <c:pt idx="0">
                  <c:v>Benign lesions with malignancy in the differential</c:v>
                </c:pt>
                <c:pt idx="1">
                  <c:v>Basal cell caricinoma</c:v>
                </c:pt>
                <c:pt idx="2">
                  <c:v>Pigmented lesions</c:v>
                </c:pt>
                <c:pt idx="3">
                  <c:v>Rashes</c:v>
                </c:pt>
              </c:strCache>
            </c:strRef>
          </c:cat>
          <c:val>
            <c:numRef>
              <c:f>'Question 15'!$D$5:$D$8</c:f>
              <c:numCache>
                <c:formatCode>0.00%</c:formatCode>
                <c:ptCount val="4"/>
                <c:pt idx="0">
                  <c:v>2.5000000000000001E-2</c:v>
                </c:pt>
                <c:pt idx="1">
                  <c:v>5.4100000000000002E-2</c:v>
                </c:pt>
                <c:pt idx="2">
                  <c:v>2.5600000000000001E-2</c:v>
                </c:pt>
                <c:pt idx="3">
                  <c:v>8.5699999999999998E-2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F1-481B-A6F6-6945AEA31470}"/>
            </c:ext>
          </c:extLst>
        </c:ser>
        <c:ser>
          <c:idx val="2"/>
          <c:order val="2"/>
          <c:tx>
            <c:strRef>
              <c:f>'Question 15'!$F$4</c:f>
              <c:strCache>
                <c:ptCount val="1"/>
                <c:pt idx="0">
                  <c:v>20-30</c:v>
                </c:pt>
              </c:strCache>
            </c:strRef>
          </c:tx>
          <c:spPr>
            <a:solidFill>
              <a:srgbClr val="F9BE00"/>
            </a:solidFill>
            <a:ln>
              <a:prstDash val="solid"/>
            </a:ln>
          </c:spPr>
          <c:invertIfNegative val="0"/>
          <c:cat>
            <c:strRef>
              <c:f>'Question 15'!$A$5:$A$8</c:f>
              <c:strCache>
                <c:ptCount val="4"/>
                <c:pt idx="0">
                  <c:v>Benign lesions with malignancy in the differential</c:v>
                </c:pt>
                <c:pt idx="1">
                  <c:v>Basal cell caricinoma</c:v>
                </c:pt>
                <c:pt idx="2">
                  <c:v>Pigmented lesions</c:v>
                </c:pt>
                <c:pt idx="3">
                  <c:v>Rashes</c:v>
                </c:pt>
              </c:strCache>
            </c:strRef>
          </c:cat>
          <c:val>
            <c:numRef>
              <c:f>'Question 15'!$F$5:$F$8</c:f>
              <c:numCache>
                <c:formatCode>0.00%</c:formatCode>
                <c:ptCount val="4"/>
                <c:pt idx="0">
                  <c:v>0.1</c:v>
                </c:pt>
                <c:pt idx="1">
                  <c:v>2.7E-2</c:v>
                </c:pt>
                <c:pt idx="2">
                  <c:v>0.1026</c:v>
                </c:pt>
                <c:pt idx="3">
                  <c:v>5.7099999999999998E-2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F1-481B-A6F6-6945AEA31470}"/>
            </c:ext>
          </c:extLst>
        </c:ser>
        <c:ser>
          <c:idx val="3"/>
          <c:order val="3"/>
          <c:tx>
            <c:strRef>
              <c:f>'Question 15'!$H$4</c:f>
              <c:strCache>
                <c:ptCount val="1"/>
                <c:pt idx="0">
                  <c:v>30-40</c:v>
                </c:pt>
              </c:strCache>
            </c:strRef>
          </c:tx>
          <c:spPr>
            <a:solidFill>
              <a:srgbClr val="6BC8CD"/>
            </a:solidFill>
            <a:ln>
              <a:prstDash val="solid"/>
            </a:ln>
          </c:spPr>
          <c:invertIfNegative val="0"/>
          <c:cat>
            <c:strRef>
              <c:f>'Question 15'!$A$5:$A$8</c:f>
              <c:strCache>
                <c:ptCount val="4"/>
                <c:pt idx="0">
                  <c:v>Benign lesions with malignancy in the differential</c:v>
                </c:pt>
                <c:pt idx="1">
                  <c:v>Basal cell caricinoma</c:v>
                </c:pt>
                <c:pt idx="2">
                  <c:v>Pigmented lesions</c:v>
                </c:pt>
                <c:pt idx="3">
                  <c:v>Rashes</c:v>
                </c:pt>
              </c:strCache>
            </c:strRef>
          </c:cat>
          <c:val>
            <c:numRef>
              <c:f>'Question 15'!$H$5:$H$8</c:f>
              <c:numCache>
                <c:formatCode>0.00%</c:formatCode>
                <c:ptCount val="4"/>
                <c:pt idx="0">
                  <c:v>0.05</c:v>
                </c:pt>
                <c:pt idx="1">
                  <c:v>2.7E-2</c:v>
                </c:pt>
                <c:pt idx="2">
                  <c:v>0</c:v>
                </c:pt>
                <c:pt idx="3">
                  <c:v>2.86E-2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F1-481B-A6F6-6945AEA31470}"/>
            </c:ext>
          </c:extLst>
        </c:ser>
        <c:ser>
          <c:idx val="4"/>
          <c:order val="4"/>
          <c:tx>
            <c:strRef>
              <c:f>'Question 15'!$J$4</c:f>
              <c:strCache>
                <c:ptCount val="1"/>
                <c:pt idx="0">
                  <c:v>40-50</c:v>
                </c:pt>
              </c:strCache>
            </c:strRef>
          </c:tx>
          <c:spPr>
            <a:solidFill>
              <a:srgbClr val="FF8B4F"/>
            </a:solidFill>
            <a:ln>
              <a:prstDash val="solid"/>
            </a:ln>
          </c:spPr>
          <c:invertIfNegative val="0"/>
          <c:cat>
            <c:strRef>
              <c:f>'Question 15'!$A$5:$A$8</c:f>
              <c:strCache>
                <c:ptCount val="4"/>
                <c:pt idx="0">
                  <c:v>Benign lesions with malignancy in the differential</c:v>
                </c:pt>
                <c:pt idx="1">
                  <c:v>Basal cell caricinoma</c:v>
                </c:pt>
                <c:pt idx="2">
                  <c:v>Pigmented lesions</c:v>
                </c:pt>
                <c:pt idx="3">
                  <c:v>Rashes</c:v>
                </c:pt>
              </c:strCache>
            </c:strRef>
          </c:cat>
          <c:val>
            <c:numRef>
              <c:f>'Question 15'!$J$5:$J$8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5.7099999999999998E-2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F1-481B-A6F6-6945AEA31470}"/>
            </c:ext>
          </c:extLst>
        </c:ser>
        <c:ser>
          <c:idx val="5"/>
          <c:order val="5"/>
          <c:tx>
            <c:strRef>
              <c:f>'Question 15'!$L$4</c:f>
              <c:strCache>
                <c:ptCount val="1"/>
                <c:pt idx="0">
                  <c:v>50-60</c:v>
                </c:pt>
              </c:strCache>
            </c:strRef>
          </c:tx>
          <c:spPr>
            <a:solidFill>
              <a:srgbClr val="7D5E90"/>
            </a:solidFill>
            <a:ln>
              <a:prstDash val="solid"/>
            </a:ln>
          </c:spPr>
          <c:invertIfNegative val="0"/>
          <c:cat>
            <c:strRef>
              <c:f>'Question 15'!$A$5:$A$8</c:f>
              <c:strCache>
                <c:ptCount val="4"/>
                <c:pt idx="0">
                  <c:v>Benign lesions with malignancy in the differential</c:v>
                </c:pt>
                <c:pt idx="1">
                  <c:v>Basal cell caricinoma</c:v>
                </c:pt>
                <c:pt idx="2">
                  <c:v>Pigmented lesions</c:v>
                </c:pt>
                <c:pt idx="3">
                  <c:v>Rashes</c:v>
                </c:pt>
              </c:strCache>
            </c:strRef>
          </c:cat>
          <c:val>
            <c:numRef>
              <c:f>'Question 15'!$L$5:$L$8</c:f>
              <c:numCache>
                <c:formatCode>0.00%</c:formatCode>
                <c:ptCount val="4"/>
                <c:pt idx="0">
                  <c:v>0.05</c:v>
                </c:pt>
                <c:pt idx="1">
                  <c:v>2.7E-2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F1-481B-A6F6-6945AEA31470}"/>
            </c:ext>
          </c:extLst>
        </c:ser>
        <c:ser>
          <c:idx val="6"/>
          <c:order val="6"/>
          <c:tx>
            <c:strRef>
              <c:f>'Question 15'!$N$4</c:f>
              <c:strCache>
                <c:ptCount val="1"/>
                <c:pt idx="0">
                  <c:v>60-70</c:v>
                </c:pt>
              </c:strCache>
            </c:strRef>
          </c:tx>
          <c:spPr>
            <a:solidFill>
              <a:srgbClr val="D25F90"/>
            </a:solidFill>
            <a:ln>
              <a:prstDash val="solid"/>
            </a:ln>
          </c:spPr>
          <c:invertIfNegative val="0"/>
          <c:cat>
            <c:strRef>
              <c:f>'Question 15'!$A$5:$A$8</c:f>
              <c:strCache>
                <c:ptCount val="4"/>
                <c:pt idx="0">
                  <c:v>Benign lesions with malignancy in the differential</c:v>
                </c:pt>
                <c:pt idx="1">
                  <c:v>Basal cell caricinoma</c:v>
                </c:pt>
                <c:pt idx="2">
                  <c:v>Pigmented lesions</c:v>
                </c:pt>
                <c:pt idx="3">
                  <c:v>Rashes</c:v>
                </c:pt>
              </c:strCache>
            </c:strRef>
          </c:cat>
          <c:val>
            <c:numRef>
              <c:f>'Question 15'!$N$5:$N$8</c:f>
              <c:numCache>
                <c:formatCode>0.00%</c:formatCode>
                <c:ptCount val="4"/>
                <c:pt idx="0">
                  <c:v>0</c:v>
                </c:pt>
                <c:pt idx="1">
                  <c:v>2.7E-2</c:v>
                </c:pt>
                <c:pt idx="2">
                  <c:v>5.1299999999999998E-2</c:v>
                </c:pt>
                <c:pt idx="3">
                  <c:v>8.5699999999999998E-2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2F1-481B-A6F6-6945AEA31470}"/>
            </c:ext>
          </c:extLst>
        </c:ser>
        <c:ser>
          <c:idx val="7"/>
          <c:order val="7"/>
          <c:tx>
            <c:strRef>
              <c:f>'Question 15'!$P$4</c:f>
              <c:strCache>
                <c:ptCount val="1"/>
                <c:pt idx="0">
                  <c:v>70-80</c:v>
                </c:pt>
              </c:strCache>
            </c:strRef>
          </c:tx>
          <c:spPr>
            <a:solidFill>
              <a:srgbClr val="C7B879"/>
            </a:solidFill>
            <a:ln>
              <a:prstDash val="solid"/>
            </a:ln>
          </c:spPr>
          <c:invertIfNegative val="0"/>
          <c:cat>
            <c:strRef>
              <c:f>'Question 15'!$A$5:$A$8</c:f>
              <c:strCache>
                <c:ptCount val="4"/>
                <c:pt idx="0">
                  <c:v>Benign lesions with malignancy in the differential</c:v>
                </c:pt>
                <c:pt idx="1">
                  <c:v>Basal cell caricinoma</c:v>
                </c:pt>
                <c:pt idx="2">
                  <c:v>Pigmented lesions</c:v>
                </c:pt>
                <c:pt idx="3">
                  <c:v>Rashes</c:v>
                </c:pt>
              </c:strCache>
            </c:strRef>
          </c:cat>
          <c:val>
            <c:numRef>
              <c:f>'Question 15'!$P$5:$P$8</c:f>
              <c:numCache>
                <c:formatCode>0.00%</c:formatCode>
                <c:ptCount val="4"/>
                <c:pt idx="0">
                  <c:v>2.5000000000000001E-2</c:v>
                </c:pt>
                <c:pt idx="1">
                  <c:v>2.7E-2</c:v>
                </c:pt>
                <c:pt idx="2">
                  <c:v>0.1026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2F1-481B-A6F6-6945AEA31470}"/>
            </c:ext>
          </c:extLst>
        </c:ser>
        <c:ser>
          <c:idx val="8"/>
          <c:order val="8"/>
          <c:tx>
            <c:strRef>
              <c:f>'Question 15'!$R$4</c:f>
              <c:strCache>
                <c:ptCount val="1"/>
                <c:pt idx="0">
                  <c:v>80-90</c:v>
                </c:pt>
              </c:strCache>
            </c:strRef>
          </c:tx>
          <c:spPr>
            <a:solidFill>
              <a:srgbClr val="DB4D5C"/>
            </a:solidFill>
            <a:ln>
              <a:prstDash val="solid"/>
            </a:ln>
          </c:spPr>
          <c:invertIfNegative val="0"/>
          <c:cat>
            <c:strRef>
              <c:f>'Question 15'!$A$5:$A$8</c:f>
              <c:strCache>
                <c:ptCount val="4"/>
                <c:pt idx="0">
                  <c:v>Benign lesions with malignancy in the differential</c:v>
                </c:pt>
                <c:pt idx="1">
                  <c:v>Basal cell caricinoma</c:v>
                </c:pt>
                <c:pt idx="2">
                  <c:v>Pigmented lesions</c:v>
                </c:pt>
                <c:pt idx="3">
                  <c:v>Rashes</c:v>
                </c:pt>
              </c:strCache>
            </c:strRef>
          </c:cat>
          <c:val>
            <c:numRef>
              <c:f>'Question 15'!$R$5:$R$8</c:f>
              <c:numCache>
                <c:formatCode>0.00%</c:formatCode>
                <c:ptCount val="4"/>
                <c:pt idx="0">
                  <c:v>0.05</c:v>
                </c:pt>
                <c:pt idx="1">
                  <c:v>5.4100000000000002E-2</c:v>
                </c:pt>
                <c:pt idx="2">
                  <c:v>5.1299999999999998E-2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2F1-481B-A6F6-6945AEA31470}"/>
            </c:ext>
          </c:extLst>
        </c:ser>
        <c:ser>
          <c:idx val="9"/>
          <c:order val="9"/>
          <c:tx>
            <c:strRef>
              <c:f>'Question 15'!$T$4</c:f>
              <c:strCache>
                <c:ptCount val="1"/>
                <c:pt idx="0">
                  <c:v>90-100</c:v>
                </c:pt>
              </c:strCache>
            </c:strRef>
          </c:tx>
          <c:spPr>
            <a:solidFill>
              <a:srgbClr val="768086"/>
            </a:solidFill>
            <a:ln>
              <a:prstDash val="solid"/>
            </a:ln>
          </c:spPr>
          <c:invertIfNegative val="0"/>
          <c:cat>
            <c:strRef>
              <c:f>'Question 15'!$A$5:$A$8</c:f>
              <c:strCache>
                <c:ptCount val="4"/>
                <c:pt idx="0">
                  <c:v>Benign lesions with malignancy in the differential</c:v>
                </c:pt>
                <c:pt idx="1">
                  <c:v>Basal cell caricinoma</c:v>
                </c:pt>
                <c:pt idx="2">
                  <c:v>Pigmented lesions</c:v>
                </c:pt>
                <c:pt idx="3">
                  <c:v>Rashes</c:v>
                </c:pt>
              </c:strCache>
            </c:strRef>
          </c:cat>
          <c:val>
            <c:numRef>
              <c:f>'Question 15'!$T$5:$T$8</c:f>
              <c:numCache>
                <c:formatCode>0.00%</c:formatCode>
                <c:ptCount val="4"/>
                <c:pt idx="0">
                  <c:v>0.32500000000000001</c:v>
                </c:pt>
                <c:pt idx="1">
                  <c:v>0.32429999999999998</c:v>
                </c:pt>
                <c:pt idx="2">
                  <c:v>0.33329999999999999</c:v>
                </c:pt>
                <c:pt idx="3">
                  <c:v>8.5699999999999998E-2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2F1-481B-A6F6-6945AEA3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799232"/>
        <c:axId val="232797696"/>
      </c:barChart>
      <c:valAx>
        <c:axId val="23279769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232799232"/>
        <c:crosses val="autoZero"/>
        <c:crossBetween val="between"/>
      </c:valAx>
      <c:catAx>
        <c:axId val="2327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797696"/>
        <c:crossesAt val="0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466492390392"/>
          <c:y val="4.0845564586866265E-2"/>
          <c:w val="0.69704394366356659"/>
          <c:h val="0.59795158177884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12'!$A$4:$A$9</c:f>
              <c:strCache>
                <c:ptCount val="6"/>
                <c:pt idx="0">
                  <c:v>Professional medical photographer (hospital)</c:v>
                </c:pt>
                <c:pt idx="1">
                  <c:v>Professional medical photographer (community)</c:v>
                </c:pt>
                <c:pt idx="2">
                  <c:v>Doctor</c:v>
                </c:pt>
                <c:pt idx="3">
                  <c:v>Nurse</c:v>
                </c:pt>
                <c:pt idx="4">
                  <c:v>Do not know</c:v>
                </c:pt>
                <c:pt idx="5">
                  <c:v>Other (please specify)</c:v>
                </c:pt>
              </c:strCache>
            </c:strRef>
          </c:cat>
          <c:val>
            <c:numRef>
              <c:f>'Question 12'!$B$4:$B$9</c:f>
              <c:numCache>
                <c:formatCode>0.00%</c:formatCode>
                <c:ptCount val="6"/>
                <c:pt idx="0">
                  <c:v>0.21740000000000001</c:v>
                </c:pt>
                <c:pt idx="1">
                  <c:v>4.3499999999999997E-2</c:v>
                </c:pt>
                <c:pt idx="2">
                  <c:v>0.63039999999999996</c:v>
                </c:pt>
                <c:pt idx="3">
                  <c:v>0.21740000000000001</c:v>
                </c:pt>
                <c:pt idx="4">
                  <c:v>0.1522</c:v>
                </c:pt>
                <c:pt idx="5">
                  <c:v>0.26090000000000002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C6-4BD3-B634-6CC5A8370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73504"/>
        <c:axId val="235998208"/>
      </c:barChart>
      <c:valAx>
        <c:axId val="2359982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236373504"/>
        <c:crosses val="autoZero"/>
        <c:crossBetween val="between"/>
      </c:valAx>
      <c:catAx>
        <c:axId val="23637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5998208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GB"/>
              <a:t>Estimate the percentage of those referred with pigmented lesions that you subsequently see in clinic.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20576"/>
        <c:axId val="236493824"/>
      </c:barChart>
      <c:valAx>
        <c:axId val="23649382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36520576"/>
        <c:crosses val="autoZero"/>
        <c:crossBetween val="between"/>
      </c:valAx>
      <c:catAx>
        <c:axId val="23652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493824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'Question 16'!$A$4:$A$13</c:f>
              <c:strCache>
                <c:ptCount val="10"/>
                <c:pt idx="0">
                  <c:v>0-10%</c:v>
                </c:pt>
                <c:pt idx="1">
                  <c:v>10-20%</c:v>
                </c:pt>
                <c:pt idx="2">
                  <c:v>20-30%</c:v>
                </c:pt>
                <c:pt idx="3">
                  <c:v>30-40%</c:v>
                </c:pt>
                <c:pt idx="4">
                  <c:v>40-50%</c:v>
                </c:pt>
                <c:pt idx="5">
                  <c:v>50-60%</c:v>
                </c:pt>
                <c:pt idx="6">
                  <c:v>60-70%</c:v>
                </c:pt>
                <c:pt idx="7">
                  <c:v>70-80%</c:v>
                </c:pt>
                <c:pt idx="8">
                  <c:v>80-90%</c:v>
                </c:pt>
                <c:pt idx="9">
                  <c:v>90-100%</c:v>
                </c:pt>
              </c:strCache>
            </c:strRef>
          </c:cat>
          <c:val>
            <c:numRef>
              <c:f>'Question 16'!$B$4:$B$13</c:f>
              <c:numCache>
                <c:formatCode>General</c:formatCode>
                <c:ptCount val="10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0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D8-F846-9D1B-7FCB6492D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018432"/>
        <c:axId val="268206848"/>
      </c:barChart>
      <c:catAx>
        <c:axId val="25001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206848"/>
        <c:crosses val="autoZero"/>
        <c:auto val="1"/>
        <c:lblAlgn val="ctr"/>
        <c:lblOffset val="100"/>
        <c:noMultiLvlLbl val="0"/>
      </c:catAx>
      <c:valAx>
        <c:axId val="268206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5001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aseline="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GB" dirty="0"/>
              <a:t>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21'!$B$3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21'!$A$4:$A$5</c:f>
              <c:strCache>
                <c:ptCount val="2"/>
                <c:pt idx="0">
                  <c:v>No</c:v>
                </c:pt>
                <c:pt idx="1">
                  <c:v>Yes (please provide details)</c:v>
                </c:pt>
              </c:strCache>
            </c:strRef>
          </c:cat>
          <c:val>
            <c:numRef>
              <c:f>'Question 21'!$B$4:$B$5</c:f>
              <c:numCache>
                <c:formatCode>0.00%</c:formatCode>
                <c:ptCount val="2"/>
                <c:pt idx="0">
                  <c:v>0.6522</c:v>
                </c:pt>
                <c:pt idx="1">
                  <c:v>0.3478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6A-4298-BADC-131C4320B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938560"/>
        <c:axId val="408435712"/>
      </c:barChart>
      <c:valAx>
        <c:axId val="40843571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427938560"/>
        <c:crosses val="autoZero"/>
        <c:crossBetween val="between"/>
      </c:valAx>
      <c:catAx>
        <c:axId val="4279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40843571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5799-D23D-E842-8F68-0416C758BF5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A5A0C-6D01-4C42-9BD5-B4EDFB6E9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A5A0C-6D01-4C42-9BD5-B4EDFB6E95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1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4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1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4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8D3A-2807-6D4D-B2A0-E546B21DCA0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CCCF2-8A80-6041-B9EF-D24939F5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GjlvGIhZo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IuF_WC2j8Y" TargetMode="External"/><Relationship Id="rId5" Type="http://schemas.openxmlformats.org/officeDocument/2006/relationships/hyperlink" Target="https://www.youtube.com/watch?v=GyZYkwfCYX4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atastudio.google.com/reporting/1OFXw19EstHq3O0XCrPqcumyKyGoOccZq/page/suvV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Service Models of </a:t>
            </a:r>
            <a:r>
              <a:rPr lang="en-US" b="1" dirty="0" err="1">
                <a:solidFill>
                  <a:srgbClr val="00B050"/>
                </a:solidFill>
              </a:rPr>
              <a:t>Teledermatology</a:t>
            </a:r>
            <a:r>
              <a:rPr lang="en-US" b="1" dirty="0">
                <a:solidFill>
                  <a:srgbClr val="00B050"/>
                </a:solidFill>
              </a:rPr>
              <a:t> and their impact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de Berker</a:t>
            </a:r>
          </a:p>
          <a:p>
            <a:r>
              <a:rPr lang="en-US" dirty="0"/>
              <a:t>Bristol</a:t>
            </a:r>
          </a:p>
        </p:txBody>
      </p:sp>
    </p:spTree>
    <p:extLst>
      <p:ext uri="{BB962C8B-B14F-4D97-AF65-F5344CB8AC3E}">
        <p14:creationId xmlns:p14="http://schemas.microsoft.com/office/powerpoint/2010/main" val="8711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56ADB-ED1C-A641-B185-A1B0AC8E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TD and lesions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BF80B9-5A5E-E149-BA9C-DB0E5F344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1855" cy="4351338"/>
          </a:xfrm>
        </p:spPr>
        <p:txBody>
          <a:bodyPr/>
          <a:lstStyle/>
          <a:p>
            <a:r>
              <a:rPr lang="en-US" dirty="0"/>
              <a:t>Gloucester: mixed lesions and non-lesions – not 2WW via primary care</a:t>
            </a:r>
          </a:p>
          <a:p>
            <a:r>
              <a:rPr lang="en-US" dirty="0"/>
              <a:t>Leeds: 2WW via primary care</a:t>
            </a:r>
          </a:p>
          <a:p>
            <a:r>
              <a:rPr lang="en-US" dirty="0"/>
              <a:t>Portsmouth: non-2WW lesions via medical illustration hubs</a:t>
            </a:r>
          </a:p>
          <a:p>
            <a:r>
              <a:rPr lang="en-US" dirty="0"/>
              <a:t>Newport: mixed lesions (non-2WW) and rashes via MI hubs</a:t>
            </a:r>
          </a:p>
          <a:p>
            <a:r>
              <a:rPr lang="en-US" dirty="0"/>
              <a:t>Medway, </a:t>
            </a:r>
            <a:r>
              <a:rPr lang="en-US" dirty="0" err="1"/>
              <a:t>UHBristol</a:t>
            </a:r>
            <a:r>
              <a:rPr lang="en-US" dirty="0"/>
              <a:t> &amp; Chelsea and Westminster: 2WW via MI hubs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TD pathways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referral inputs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routine: non lesion</a:t>
            </a:r>
          </a:p>
          <a:p>
            <a:r>
              <a:rPr lang="en-US" dirty="0">
                <a:solidFill>
                  <a:srgbClr val="FF0000"/>
                </a:solidFill>
              </a:rPr>
              <a:t>routine: lesion</a:t>
            </a:r>
          </a:p>
          <a:p>
            <a:r>
              <a:rPr lang="en-US" dirty="0"/>
              <a:t>2WW</a:t>
            </a:r>
          </a:p>
          <a:p>
            <a:r>
              <a:rPr lang="en-US" dirty="0"/>
              <a:t>urgent/on call</a:t>
            </a:r>
          </a:p>
          <a:p>
            <a:r>
              <a:rPr lang="en-US" dirty="0"/>
              <a:t>tertiary</a:t>
            </a:r>
          </a:p>
          <a:p>
            <a:r>
              <a:rPr lang="en-US" dirty="0"/>
              <a:t>inpatient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advice on care</a:t>
            </a:r>
          </a:p>
          <a:p>
            <a:r>
              <a:rPr lang="en-US" dirty="0">
                <a:solidFill>
                  <a:srgbClr val="FF0000"/>
                </a:solidFill>
              </a:rPr>
              <a:t>decline to comment</a:t>
            </a:r>
          </a:p>
          <a:p>
            <a:r>
              <a:rPr lang="en-US" dirty="0"/>
              <a:t>advice to refer</a:t>
            </a:r>
          </a:p>
          <a:p>
            <a:r>
              <a:rPr lang="en-US" dirty="0">
                <a:solidFill>
                  <a:srgbClr val="FF0000"/>
                </a:solidFill>
              </a:rPr>
              <a:t>triage to service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F2F appointment</a:t>
            </a:r>
          </a:p>
          <a:p>
            <a:pPr lvl="1"/>
            <a:r>
              <a:rPr lang="en-US" dirty="0"/>
              <a:t>telephone consultation</a:t>
            </a:r>
          </a:p>
          <a:p>
            <a:pPr lvl="1"/>
            <a:r>
              <a:rPr lang="en-US" dirty="0"/>
              <a:t>surgery booking</a:t>
            </a:r>
          </a:p>
        </p:txBody>
      </p:sp>
    </p:spTree>
    <p:extLst>
      <p:ext uri="{BB962C8B-B14F-4D97-AF65-F5344CB8AC3E}">
        <p14:creationId xmlns:p14="http://schemas.microsoft.com/office/powerpoint/2010/main" val="10188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183CD-F576-CE40-BC47-724236D2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85180A-8240-864A-A46F-440FE5B2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GP time</a:t>
            </a:r>
          </a:p>
          <a:p>
            <a:r>
              <a:rPr lang="en-US" sz="2400" dirty="0"/>
              <a:t>Patient Time</a:t>
            </a:r>
          </a:p>
          <a:p>
            <a:r>
              <a:rPr lang="en-US" sz="2400" dirty="0"/>
              <a:t>Patient Travel</a:t>
            </a:r>
          </a:p>
          <a:p>
            <a:r>
              <a:rPr lang="en-US" sz="2400" dirty="0"/>
              <a:t>Dermatologist time</a:t>
            </a:r>
          </a:p>
          <a:p>
            <a:r>
              <a:rPr lang="en-US" sz="2400" dirty="0"/>
              <a:t>Dermatologist productivity</a:t>
            </a:r>
          </a:p>
          <a:p>
            <a:r>
              <a:rPr lang="en-US" sz="2400" dirty="0"/>
              <a:t>Waiting time for completed care/surgery/acute care</a:t>
            </a:r>
          </a:p>
          <a:p>
            <a:r>
              <a:rPr lang="en-US" sz="2400" dirty="0"/>
              <a:t>Number of appointments</a:t>
            </a:r>
          </a:p>
        </p:txBody>
      </p:sp>
    </p:spTree>
    <p:extLst>
      <p:ext uri="{BB962C8B-B14F-4D97-AF65-F5344CB8AC3E}">
        <p14:creationId xmlns:p14="http://schemas.microsoft.com/office/powerpoint/2010/main" val="15121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183CD-F576-CE40-BC47-724236D2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85180A-8240-864A-A46F-440FE5B2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GP time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Patient Time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Patient Travel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Dermatologist time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Dermatologist productivity</a:t>
            </a:r>
          </a:p>
          <a:p>
            <a:r>
              <a:rPr lang="en-US" sz="2400" dirty="0">
                <a:solidFill>
                  <a:srgbClr val="00B050"/>
                </a:solidFill>
              </a:rPr>
              <a:t>Waiting time for completed care/surgery/acute care</a:t>
            </a:r>
          </a:p>
          <a:p>
            <a:r>
              <a:rPr lang="en-US" sz="2400" dirty="0"/>
              <a:t>Number of appointments</a:t>
            </a:r>
          </a:p>
        </p:txBody>
      </p:sp>
    </p:spTree>
    <p:extLst>
      <p:ext uri="{BB962C8B-B14F-4D97-AF65-F5344CB8AC3E}">
        <p14:creationId xmlns:p14="http://schemas.microsoft.com/office/powerpoint/2010/main" val="4678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344" y="310210"/>
            <a:ext cx="8692444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2WW referrals </a:t>
            </a:r>
          </a:p>
          <a:p>
            <a:endParaRPr lang="en-US" sz="1400" dirty="0"/>
          </a:p>
          <a:p>
            <a:r>
              <a:rPr lang="en-US" sz="1400" dirty="0"/>
              <a:t>All through RAS </a:t>
            </a:r>
            <a:r>
              <a:rPr lang="en-US" sz="1400" dirty="0" err="1"/>
              <a:t>Teledermatology</a:t>
            </a:r>
            <a:r>
              <a:rPr lang="en-US" sz="1400" dirty="0"/>
              <a:t> from June. 2018</a:t>
            </a:r>
          </a:p>
          <a:p>
            <a:endParaRPr lang="en-US" sz="1400" dirty="0"/>
          </a:p>
          <a:p>
            <a:r>
              <a:rPr lang="en-US" sz="1400" dirty="0"/>
              <a:t>CCG provided </a:t>
            </a:r>
            <a:r>
              <a:rPr lang="en-US" sz="1400" dirty="0" err="1"/>
              <a:t>dermatoscopes</a:t>
            </a:r>
            <a:r>
              <a:rPr lang="en-US" sz="1400" dirty="0"/>
              <a:t> + mobile device (iPods: 1 to 3 based on number GPs)</a:t>
            </a:r>
          </a:p>
          <a:p>
            <a:r>
              <a:rPr lang="en-US" sz="1400" dirty="0"/>
              <a:t>Consultant Connect App: </a:t>
            </a:r>
          </a:p>
          <a:p>
            <a:r>
              <a:rPr lang="en-US" sz="1400" dirty="0"/>
              <a:t>2WW locator, macro, close up images</a:t>
            </a:r>
          </a:p>
          <a:p>
            <a:r>
              <a:rPr lang="en-US" sz="1400" dirty="0"/>
              <a:t>referral through Leeds CCG template tool (DART)</a:t>
            </a:r>
          </a:p>
          <a:p>
            <a:endParaRPr lang="en-US" sz="1400" dirty="0"/>
          </a:p>
          <a:p>
            <a:r>
              <a:rPr lang="en-US" sz="1400" dirty="0"/>
              <a:t>GP transfers to practice admin team</a:t>
            </a:r>
          </a:p>
          <a:p>
            <a:r>
              <a:rPr lang="en-US" sz="1400" dirty="0"/>
              <a:t>Admin team upload via consultant connect to </a:t>
            </a:r>
            <a:r>
              <a:rPr lang="en-US" sz="1400" dirty="0" err="1"/>
              <a:t>eRS</a:t>
            </a:r>
            <a:endParaRPr lang="en-US" sz="1400" dirty="0"/>
          </a:p>
          <a:p>
            <a:r>
              <a:rPr lang="en-US" sz="1400" dirty="0"/>
              <a:t>Hospital team report within 48 hours (Working days)</a:t>
            </a:r>
          </a:p>
          <a:p>
            <a:r>
              <a:rPr lang="en-US" sz="1400" dirty="0"/>
              <a:t>Reporting through third party application: </a:t>
            </a:r>
            <a:r>
              <a:rPr lang="en-US" sz="1400" dirty="0" err="1"/>
              <a:t>WinDip</a:t>
            </a:r>
            <a:endParaRPr lang="en-US" sz="1400" dirty="0"/>
          </a:p>
          <a:p>
            <a:r>
              <a:rPr lang="en-US" sz="1400" dirty="0"/>
              <a:t>GP photo letter within 10 days or called to appointment (2WW)</a:t>
            </a:r>
          </a:p>
          <a:p>
            <a:endParaRPr lang="en-US" sz="1400" dirty="0"/>
          </a:p>
          <a:p>
            <a:r>
              <a:rPr lang="en-US" sz="1400" dirty="0"/>
              <a:t>Volume: 100-200 per week</a:t>
            </a:r>
          </a:p>
          <a:p>
            <a:r>
              <a:rPr lang="en-US" sz="1400" dirty="0"/>
              <a:t>10-15% come with no images and go straight to 2WW</a:t>
            </a:r>
          </a:p>
          <a:p>
            <a:r>
              <a:rPr lang="en-US" sz="1400" dirty="0"/>
              <a:t>28% (20-35% : clinician dependent) reported as benign with no consultation</a:t>
            </a:r>
          </a:p>
          <a:p>
            <a:r>
              <a:rPr lang="en-US" sz="1400" dirty="0"/>
              <a:t>72% further action: direct booking to procedures not yet undertaken</a:t>
            </a:r>
          </a:p>
          <a:p>
            <a:endParaRPr lang="en-US" sz="1400" dirty="0"/>
          </a:p>
          <a:p>
            <a:r>
              <a:rPr lang="en-US" sz="1400" dirty="0"/>
              <a:t>Quality control</a:t>
            </a:r>
          </a:p>
          <a:p>
            <a:r>
              <a:rPr lang="en-US" sz="1400" dirty="0"/>
              <a:t>Image quality of GP photos variable: CCG employ staff to visit problem practices and resolve</a:t>
            </a:r>
          </a:p>
          <a:p>
            <a:r>
              <a:rPr lang="en-US" sz="1400" dirty="0"/>
              <a:t>every 2-3 months consultant reporting group benchmarking</a:t>
            </a:r>
          </a:p>
          <a:p>
            <a:r>
              <a:rPr lang="en-US" sz="1400" dirty="0" err="1"/>
              <a:t>teledermatology</a:t>
            </a:r>
            <a:r>
              <a:rPr lang="en-US" sz="1400" dirty="0"/>
              <a:t> steering group meet monthly: GPs, management, IT, bookings team, CCG members, clinicians </a:t>
            </a:r>
          </a:p>
          <a:p>
            <a:r>
              <a:rPr lang="en-US" sz="1400" dirty="0"/>
              <a:t>videos of processes and updates really beneficial for both GPs and patients.</a:t>
            </a:r>
          </a:p>
          <a:p>
            <a:endParaRPr lang="en-US" sz="1400" dirty="0">
              <a:hlinkClick r:id="rId3"/>
            </a:endParaRPr>
          </a:p>
          <a:p>
            <a:r>
              <a:rPr lang="en-US" sz="1400" dirty="0"/>
              <a:t>Consultant Payment: triage payment globally 0.25PA/week and additional 2 slots in 2WW clinics</a:t>
            </a:r>
            <a:endParaRPr lang="en-US" sz="1400" dirty="0">
              <a:hlinkClick r:id="rId3"/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1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968" y="1688581"/>
            <a:ext cx="1884556" cy="1410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7294" y="3241232"/>
            <a:ext cx="32107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https://www.youtube.com/watch?v=XkGjlvGIhZo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>
                <a:hlinkClick r:id="rId5"/>
              </a:rPr>
              <a:t>https://www.youtube.com/watch?v=GyZYkwfCYX4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>
                <a:hlinkClick r:id="rId6"/>
              </a:rPr>
              <a:t>https://www.youtube.com/watch?v=PIuF_WC2j8Y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3809" y="310211"/>
            <a:ext cx="2461917" cy="11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TD pathways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referral inputs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routine: non lesion</a:t>
            </a:r>
          </a:p>
          <a:p>
            <a:r>
              <a:rPr lang="en-US" dirty="0"/>
              <a:t>routine: lesion</a:t>
            </a:r>
          </a:p>
          <a:p>
            <a:r>
              <a:rPr lang="en-US" dirty="0">
                <a:solidFill>
                  <a:srgbClr val="FF0000"/>
                </a:solidFill>
              </a:rPr>
              <a:t>2WW</a:t>
            </a:r>
          </a:p>
          <a:p>
            <a:r>
              <a:rPr lang="en-US" dirty="0"/>
              <a:t>urgent/on call</a:t>
            </a:r>
          </a:p>
          <a:p>
            <a:r>
              <a:rPr lang="en-US" dirty="0"/>
              <a:t>tertiary</a:t>
            </a:r>
          </a:p>
          <a:p>
            <a:r>
              <a:rPr lang="en-US" dirty="0"/>
              <a:t>inpatient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advice on care</a:t>
            </a:r>
          </a:p>
          <a:p>
            <a:r>
              <a:rPr lang="en-US" dirty="0">
                <a:solidFill>
                  <a:srgbClr val="FF0000"/>
                </a:solidFill>
              </a:rPr>
              <a:t>decline to comment</a:t>
            </a:r>
          </a:p>
          <a:p>
            <a:r>
              <a:rPr lang="en-US" dirty="0"/>
              <a:t>advice to refer</a:t>
            </a:r>
          </a:p>
          <a:p>
            <a:r>
              <a:rPr lang="en-US" dirty="0">
                <a:solidFill>
                  <a:srgbClr val="FF0000"/>
                </a:solidFill>
              </a:rPr>
              <a:t>triage to service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F2F appointment</a:t>
            </a:r>
          </a:p>
          <a:p>
            <a:pPr lvl="1"/>
            <a:r>
              <a:rPr lang="en-US" dirty="0"/>
              <a:t>telephone consultation</a:t>
            </a:r>
          </a:p>
          <a:p>
            <a:pPr lvl="1"/>
            <a:r>
              <a:rPr lang="en-US" dirty="0"/>
              <a:t>surgery booking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809" y="310211"/>
            <a:ext cx="2461917" cy="11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0080" y="920059"/>
            <a:ext cx="19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Hywel</a:t>
            </a:r>
            <a:r>
              <a:rPr lang="en-US" dirty="0"/>
              <a:t> Cooper</a:t>
            </a:r>
          </a:p>
          <a:p>
            <a:r>
              <a:rPr lang="en-US" dirty="0"/>
              <a:t>Portsmouth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6561" y="297624"/>
            <a:ext cx="4874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non-2WW skin cancer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6560" y="1381724"/>
            <a:ext cx="85140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Definite 2ww send 2ww</a:t>
            </a:r>
          </a:p>
          <a:p>
            <a:r>
              <a:rPr lang="en-US" sz="1400" dirty="0"/>
              <a:t>If doubt </a:t>
            </a:r>
            <a:r>
              <a:rPr lang="en-US" sz="1400" dirty="0" err="1"/>
              <a:t>telederm</a:t>
            </a:r>
            <a:r>
              <a:rPr lang="en-US" sz="1400" dirty="0"/>
              <a:t>: </a:t>
            </a:r>
            <a:r>
              <a:rPr lang="en-US" sz="1400" dirty="0" err="1"/>
              <a:t>eRS</a:t>
            </a:r>
            <a:r>
              <a:rPr lang="en-US" sz="1400" dirty="0"/>
              <a:t> A&amp;G</a:t>
            </a:r>
          </a:p>
          <a:p>
            <a:endParaRPr lang="en-US" sz="1400" dirty="0"/>
          </a:p>
          <a:p>
            <a:r>
              <a:rPr lang="en-US" sz="1400" dirty="0"/>
              <a:t>Pilot of GPs didn’t work; awful photos </a:t>
            </a:r>
            <a:r>
              <a:rPr lang="en-US" sz="1400" dirty="0" err="1"/>
              <a:t>inc.</a:t>
            </a:r>
            <a:r>
              <a:rPr lang="en-US" sz="1400" dirty="0"/>
              <a:t> </a:t>
            </a:r>
            <a:r>
              <a:rPr lang="en-US" sz="1400" dirty="0" err="1"/>
              <a:t>dermoscopy</a:t>
            </a:r>
            <a:r>
              <a:rPr lang="en-US" sz="1400" dirty="0"/>
              <a:t> despite training and also they don’t have time to do properly </a:t>
            </a:r>
          </a:p>
          <a:p>
            <a:r>
              <a:rPr lang="en-US" sz="1400" dirty="0"/>
              <a:t>5 Community clinics with Medical photography </a:t>
            </a:r>
          </a:p>
          <a:p>
            <a:r>
              <a:rPr lang="en-US" sz="1400" dirty="0"/>
              <a:t>30 / clinic for photographer, 30 / session for consultant reviewing</a:t>
            </a:r>
          </a:p>
          <a:p>
            <a:r>
              <a:rPr lang="en-US" sz="1400" dirty="0"/>
              <a:t>Up scale by demand, local agreed tariff £65 a case, double pay if need upgrade still saves money for CCG</a:t>
            </a:r>
          </a:p>
          <a:p>
            <a:r>
              <a:rPr lang="en-US" sz="1400" dirty="0"/>
              <a:t>Based on e-referral so uses that framework</a:t>
            </a:r>
          </a:p>
          <a:p>
            <a:r>
              <a:rPr lang="en-US" sz="1400" dirty="0"/>
              <a:t>Photos returned to GP as </a:t>
            </a:r>
            <a:r>
              <a:rPr lang="en-US" sz="1400" dirty="0" err="1"/>
              <a:t>pdf</a:t>
            </a:r>
            <a:r>
              <a:rPr lang="en-US" sz="1400" dirty="0"/>
              <a:t> with advice</a:t>
            </a:r>
          </a:p>
          <a:p>
            <a:r>
              <a:rPr lang="en-US" sz="1400" dirty="0"/>
              <a:t>?2ww : upgrade 10-20% </a:t>
            </a:r>
          </a:p>
          <a:p>
            <a:r>
              <a:rPr lang="en-US" sz="1400" dirty="0"/>
              <a:t>plan is to populate op lists directly soon</a:t>
            </a:r>
          </a:p>
          <a:p>
            <a:r>
              <a:rPr lang="en-US" sz="1400" dirty="0"/>
              <a:t>WABA image storage in trust</a:t>
            </a:r>
          </a:p>
          <a:p>
            <a:endParaRPr lang="en-US" sz="1400" dirty="0"/>
          </a:p>
          <a:p>
            <a:r>
              <a:rPr lang="en-US" sz="1400" dirty="0"/>
              <a:t>ISSUE IS OVERUSE AND LOWER QUALITY REFERRALS OF STUFF THAT WOULD NEVER USUALLY BE SENT (FOR REASSURANCE) PLUS ANP / PARAMEDIC / PHARMACIST ACCES VIA SURGERIES WHICH MEANS ON OCCASION PRACTICALLY LAY REFERRAL – CCGs helping us with quality but ongoing issue especially in a couple of areas where GP recruitment / locums / alternate pathway care an issue</a:t>
            </a:r>
          </a:p>
          <a:p>
            <a:endParaRPr lang="en-US" sz="1400" dirty="0"/>
          </a:p>
          <a:p>
            <a:r>
              <a:rPr lang="en-US" sz="1400" dirty="0"/>
              <a:t>Volumes: Number 30-60 a week, </a:t>
            </a:r>
          </a:p>
          <a:p>
            <a:r>
              <a:rPr lang="en-US" sz="1400" dirty="0"/>
              <a:t>Not currently job planned but claim sessional WLI rate depending on volume (3 of us do it)</a:t>
            </a:r>
          </a:p>
          <a:p>
            <a:r>
              <a:rPr lang="en-US" sz="1400" dirty="0"/>
              <a:t>Plan to job plan with new staff involved fingers crossed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411" y="297624"/>
            <a:ext cx="1998549" cy="4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TD pathways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referral inputs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routine: non lesion</a:t>
            </a:r>
          </a:p>
          <a:p>
            <a:r>
              <a:rPr lang="en-US" dirty="0">
                <a:solidFill>
                  <a:srgbClr val="FF0000"/>
                </a:solidFill>
              </a:rPr>
              <a:t>routine: lesion</a:t>
            </a:r>
          </a:p>
          <a:p>
            <a:r>
              <a:rPr lang="en-US" dirty="0"/>
              <a:t>2WW</a:t>
            </a:r>
          </a:p>
          <a:p>
            <a:r>
              <a:rPr lang="en-US" dirty="0"/>
              <a:t>urgent/on call</a:t>
            </a:r>
          </a:p>
          <a:p>
            <a:r>
              <a:rPr lang="en-US" dirty="0"/>
              <a:t>tertiary</a:t>
            </a:r>
          </a:p>
          <a:p>
            <a:r>
              <a:rPr lang="en-US" dirty="0"/>
              <a:t>inpatient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advice on care</a:t>
            </a:r>
          </a:p>
          <a:p>
            <a:r>
              <a:rPr lang="en-US" dirty="0">
                <a:solidFill>
                  <a:srgbClr val="FF0000"/>
                </a:solidFill>
              </a:rPr>
              <a:t>decline to comment</a:t>
            </a:r>
          </a:p>
          <a:p>
            <a:r>
              <a:rPr lang="en-US" dirty="0">
                <a:solidFill>
                  <a:srgbClr val="FF0000"/>
                </a:solidFill>
              </a:rPr>
              <a:t>advice to refer</a:t>
            </a:r>
          </a:p>
          <a:p>
            <a:r>
              <a:rPr lang="en-US" dirty="0">
                <a:solidFill>
                  <a:srgbClr val="FF0000"/>
                </a:solidFill>
              </a:rPr>
              <a:t>triage to service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F2F appointment 2WW</a:t>
            </a:r>
          </a:p>
          <a:p>
            <a:pPr lvl="1"/>
            <a:r>
              <a:rPr lang="en-US" dirty="0"/>
              <a:t>telephone consultation</a:t>
            </a:r>
          </a:p>
          <a:p>
            <a:pPr lvl="1"/>
            <a:r>
              <a:rPr lang="en-US" dirty="0"/>
              <a:t>surgery booking</a:t>
            </a:r>
          </a:p>
        </p:txBody>
      </p:sp>
    </p:spTree>
    <p:extLst>
      <p:ext uri="{BB962C8B-B14F-4D97-AF65-F5344CB8AC3E}">
        <p14:creationId xmlns:p14="http://schemas.microsoft.com/office/powerpoint/2010/main" val="26420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9431" y="1817809"/>
            <a:ext cx="8796169" cy="4678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Medical photography outreach, 5 sites across Gwent (40 mile radius).  </a:t>
            </a:r>
          </a:p>
          <a:p>
            <a:r>
              <a:rPr lang="en-US" sz="1400" dirty="0"/>
              <a:t>All non USC (2WW) lesions now go to </a:t>
            </a:r>
            <a:r>
              <a:rPr lang="en-US" sz="1400" dirty="0" err="1"/>
              <a:t>Telederm</a:t>
            </a:r>
            <a:r>
              <a:rPr lang="en-US" sz="1400" dirty="0"/>
              <a:t>.</a:t>
            </a:r>
          </a:p>
          <a:p>
            <a:r>
              <a:rPr lang="en-US" sz="1400" dirty="0"/>
              <a:t>Electronic referral goes straight to the Medical Illustration department and a local appointment made for patient to attend for a photograph.  </a:t>
            </a:r>
          </a:p>
          <a:p>
            <a:r>
              <a:rPr lang="en-US" sz="1400" dirty="0"/>
              <a:t>populates a virtual consultant  clinic on trust PAS which we report by letter dictation to patient and GP.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Volumes: 5596 patients 2018/2019</a:t>
            </a:r>
          </a:p>
          <a:p>
            <a:endParaRPr lang="en-US" sz="1400" dirty="0"/>
          </a:p>
          <a:p>
            <a:r>
              <a:rPr lang="en-US" sz="1400" dirty="0"/>
              <a:t>50% discharged</a:t>
            </a:r>
          </a:p>
          <a:p>
            <a:r>
              <a:rPr lang="en-US" sz="1400" dirty="0"/>
              <a:t>3-5% referred other specialty</a:t>
            </a:r>
          </a:p>
          <a:p>
            <a:r>
              <a:rPr lang="en-US" sz="1400" dirty="0"/>
              <a:t>35-40% booked to surgery directly: Mix primary and secondary care</a:t>
            </a:r>
          </a:p>
          <a:p>
            <a:r>
              <a:rPr lang="en-US" sz="1400" dirty="0"/>
              <a:t>10% 2WW</a:t>
            </a:r>
          </a:p>
          <a:p>
            <a:endParaRPr lang="en-US" sz="1400" dirty="0"/>
          </a:p>
          <a:p>
            <a:r>
              <a:rPr lang="en-US" sz="1400" dirty="0"/>
              <a:t>Tips - always get </a:t>
            </a:r>
            <a:r>
              <a:rPr lang="en-US" sz="1400" dirty="0" err="1"/>
              <a:t>dermoscopy</a:t>
            </a:r>
            <a:r>
              <a:rPr lang="en-US" sz="1400" dirty="0"/>
              <a:t> if you are going to make a decision on a lesion</a:t>
            </a:r>
          </a:p>
          <a:p>
            <a:endParaRPr lang="en-US" sz="1400" dirty="0"/>
          </a:p>
          <a:p>
            <a:r>
              <a:rPr lang="en-US" sz="1400" dirty="0"/>
              <a:t>Quality Control</a:t>
            </a:r>
          </a:p>
          <a:p>
            <a:r>
              <a:rPr lang="en-US" sz="1400" dirty="0"/>
              <a:t>Medical photography and studios</a:t>
            </a:r>
          </a:p>
          <a:p>
            <a:r>
              <a:rPr lang="en-US" sz="1400" dirty="0"/>
              <a:t>Double reporting on sample annually (</a:t>
            </a:r>
            <a:r>
              <a:rPr lang="en-US" sz="1400" dirty="0" err="1"/>
              <a:t>Telederm</a:t>
            </a:r>
            <a:r>
              <a:rPr lang="en-US" sz="1400" dirty="0"/>
              <a:t> guidance)</a:t>
            </a:r>
          </a:p>
          <a:p>
            <a:endParaRPr lang="en-US" sz="1400" dirty="0"/>
          </a:p>
          <a:p>
            <a:r>
              <a:rPr lang="en-US" sz="1400" dirty="0"/>
              <a:t>Work is job planned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739" y="263008"/>
            <a:ext cx="2738523" cy="857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0298" y="1139111"/>
            <a:ext cx="2315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Caroline Mills </a:t>
            </a:r>
          </a:p>
          <a:p>
            <a:r>
              <a:rPr lang="en-US" dirty="0"/>
              <a:t>Royal Gwent, Newport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7266B0-89E9-AB48-9B70-BC95AE337C7F}"/>
              </a:ext>
            </a:extLst>
          </p:cNvPr>
          <p:cNvSpPr/>
          <p:nvPr/>
        </p:nvSpPr>
        <p:spPr>
          <a:xfrm>
            <a:off x="1729431" y="590964"/>
            <a:ext cx="30251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All non USC (2WW) lesions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Children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rashes </a:t>
            </a:r>
          </a:p>
        </p:txBody>
      </p:sp>
    </p:spTree>
    <p:extLst>
      <p:ext uri="{BB962C8B-B14F-4D97-AF65-F5344CB8AC3E}">
        <p14:creationId xmlns:p14="http://schemas.microsoft.com/office/powerpoint/2010/main" val="2294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TD pathways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referral inputs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routine: non lesion</a:t>
            </a:r>
          </a:p>
          <a:p>
            <a:r>
              <a:rPr lang="en-US" dirty="0">
                <a:solidFill>
                  <a:srgbClr val="FF0000"/>
                </a:solidFill>
              </a:rPr>
              <a:t>routine: lesion</a:t>
            </a:r>
          </a:p>
          <a:p>
            <a:r>
              <a:rPr lang="en-US" dirty="0"/>
              <a:t>2WW</a:t>
            </a:r>
          </a:p>
          <a:p>
            <a:r>
              <a:rPr lang="en-US" dirty="0"/>
              <a:t>urgent/on call</a:t>
            </a:r>
          </a:p>
          <a:p>
            <a:r>
              <a:rPr lang="en-US" dirty="0"/>
              <a:t>tertiary</a:t>
            </a:r>
          </a:p>
          <a:p>
            <a:r>
              <a:rPr lang="en-US" dirty="0"/>
              <a:t>Inpatient</a:t>
            </a:r>
          </a:p>
          <a:p>
            <a:r>
              <a:rPr lang="en-US" i="1" dirty="0">
                <a:solidFill>
                  <a:srgbClr val="FF0000"/>
                </a:solidFill>
              </a:rPr>
              <a:t>children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advice on care</a:t>
            </a:r>
          </a:p>
          <a:p>
            <a:r>
              <a:rPr lang="en-US" dirty="0">
                <a:solidFill>
                  <a:srgbClr val="FF0000"/>
                </a:solidFill>
              </a:rPr>
              <a:t>decline to comment</a:t>
            </a:r>
          </a:p>
          <a:p>
            <a:r>
              <a:rPr lang="en-US" dirty="0">
                <a:solidFill>
                  <a:srgbClr val="FF0000"/>
                </a:solidFill>
              </a:rPr>
              <a:t>advice to refer</a:t>
            </a:r>
          </a:p>
          <a:p>
            <a:r>
              <a:rPr lang="en-US" dirty="0">
                <a:solidFill>
                  <a:srgbClr val="FF0000"/>
                </a:solidFill>
              </a:rPr>
              <a:t>triage to service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F2F appointment</a:t>
            </a:r>
          </a:p>
          <a:p>
            <a:pPr lvl="1"/>
            <a:r>
              <a:rPr lang="en-US" dirty="0"/>
              <a:t>telephone consultation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surgery booking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739" y="263008"/>
            <a:ext cx="2738523" cy="8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9BED9305-1868-C947-8DB9-4552B85DE9E8}"/>
              </a:ext>
            </a:extLst>
          </p:cNvPr>
          <p:cNvGraphicFramePr>
            <a:graphicFrameLocks/>
          </p:cNvGraphicFramePr>
          <p:nvPr/>
        </p:nvGraphicFramePr>
        <p:xfrm>
          <a:off x="1127448" y="1628800"/>
          <a:ext cx="99371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0770" name="Rectangle 4">
            <a:extLst>
              <a:ext uri="{FF2B5EF4-FFF2-40B4-BE49-F238E27FC236}">
                <a16:creationId xmlns:a16="http://schemas.microsoft.com/office/drawing/2014/main" xmlns="" id="{F49D8AA5-A242-8E42-BD5C-251A03BAB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549275"/>
            <a:ext cx="8480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"/>
            <a:r>
              <a:rPr lang="en-GB" altLang="en-US" sz="2400" b="1"/>
              <a:t>With your services, please define which groups are included?</a:t>
            </a:r>
          </a:p>
          <a:p>
            <a:pPr fontAlgn="b"/>
            <a:r>
              <a:rPr lang="en-GB" altLang="en-US" sz="2000" i="1">
                <a:latin typeface="Arial" panose="020B0604020202020204" pitchFamily="34" charset="0"/>
              </a:rPr>
              <a:t>Tick as many as apply</a:t>
            </a:r>
          </a:p>
        </p:txBody>
      </p:sp>
    </p:spTree>
    <p:extLst>
      <p:ext uri="{BB962C8B-B14F-4D97-AF65-F5344CB8AC3E}">
        <p14:creationId xmlns:p14="http://schemas.microsoft.com/office/powerpoint/2010/main" val="3846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241" y="274638"/>
            <a:ext cx="8171815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altLang="en-US" dirty="0">
                <a:latin typeface="+mn-lt"/>
                <a:ea typeface="+mj-ea"/>
                <a:cs typeface="+mj-cs"/>
              </a:rPr>
              <a:t>Medway Maritime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altLang="en-US" sz="2200" b="1" dirty="0">
                <a:solidFill>
                  <a:srgbClr val="00B050"/>
                </a:solidFill>
              </a:rPr>
              <a:t>Dual service: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200" b="1" dirty="0">
                <a:solidFill>
                  <a:srgbClr val="00B050"/>
                </a:solidFill>
              </a:rPr>
              <a:t>2WW lesion service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200" b="1" dirty="0" err="1">
                <a:solidFill>
                  <a:srgbClr val="00B050"/>
                </a:solidFill>
              </a:rPr>
              <a:t>Dermatosis</a:t>
            </a:r>
            <a:r>
              <a:rPr lang="en-GB" altLang="en-US" sz="2200" b="1" dirty="0">
                <a:solidFill>
                  <a:srgbClr val="00B050"/>
                </a:solidFill>
              </a:rPr>
              <a:t> service</a:t>
            </a:r>
          </a:p>
          <a:p>
            <a:pPr marL="0" indent="0">
              <a:buNone/>
              <a:defRPr/>
            </a:pPr>
            <a:endParaRPr lang="en-GB" altLang="en-US" sz="22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GB" alt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2WW lesion service </a:t>
            </a:r>
          </a:p>
          <a:p>
            <a:pPr marL="0" indent="0">
              <a:buNone/>
              <a:defRPr/>
            </a:pPr>
            <a:endParaRPr lang="en-GB" altLang="en-US" sz="2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altLang="en-US" sz="2200" dirty="0">
                <a:solidFill>
                  <a:srgbClr val="000000"/>
                </a:solidFill>
              </a:rPr>
              <a:t>Dedicated nurse trained in </a:t>
            </a:r>
            <a:r>
              <a:rPr lang="en-GB" altLang="en-US" sz="2200" dirty="0" err="1">
                <a:solidFill>
                  <a:srgbClr val="000000"/>
                </a:solidFill>
              </a:rPr>
              <a:t>proforma</a:t>
            </a:r>
            <a:r>
              <a:rPr lang="en-GB" altLang="en-US" sz="2200" dirty="0">
                <a:solidFill>
                  <a:srgbClr val="000000"/>
                </a:solidFill>
              </a:rPr>
              <a:t> history and photography skills</a:t>
            </a:r>
          </a:p>
          <a:p>
            <a:pPr>
              <a:defRPr/>
            </a:pPr>
            <a:r>
              <a:rPr lang="en-GB" altLang="en-US" sz="2200" dirty="0">
                <a:solidFill>
                  <a:srgbClr val="000000"/>
                </a:solidFill>
              </a:rPr>
              <a:t>E-</a:t>
            </a:r>
            <a:r>
              <a:rPr lang="en-GB" altLang="en-US" sz="2200" dirty="0" err="1">
                <a:solidFill>
                  <a:srgbClr val="000000"/>
                </a:solidFill>
              </a:rPr>
              <a:t>ceptionist</a:t>
            </a:r>
            <a:r>
              <a:rPr lang="en-GB" altLang="en-US" sz="2200" dirty="0">
                <a:solidFill>
                  <a:srgbClr val="000000"/>
                </a:solidFill>
              </a:rPr>
              <a:t> web-based package with archiving</a:t>
            </a:r>
          </a:p>
          <a:p>
            <a:pPr>
              <a:defRPr/>
            </a:pPr>
            <a:r>
              <a:rPr lang="en-GB" altLang="en-US" sz="2200" dirty="0">
                <a:solidFill>
                  <a:srgbClr val="000000"/>
                </a:solidFill>
              </a:rPr>
              <a:t>3 day turnaround</a:t>
            </a:r>
          </a:p>
          <a:p>
            <a:pPr>
              <a:defRPr/>
            </a:pPr>
            <a:r>
              <a:rPr lang="en-GB" altLang="en-US" sz="2200" dirty="0">
                <a:solidFill>
                  <a:srgbClr val="000000"/>
                </a:solidFill>
              </a:rPr>
              <a:t>Integral part of flexible service provision since 2004</a:t>
            </a:r>
          </a:p>
          <a:p>
            <a:pPr>
              <a:defRPr/>
            </a:pPr>
            <a:r>
              <a:rPr lang="en-GB" altLang="en-US" sz="2200" dirty="0">
                <a:solidFill>
                  <a:srgbClr val="000000"/>
                </a:solidFill>
              </a:rPr>
              <a:t>Standard new patient tariff</a:t>
            </a:r>
          </a:p>
          <a:p>
            <a:pPr>
              <a:defRPr/>
            </a:pPr>
            <a:r>
              <a:rPr lang="en-GB" altLang="en-US" sz="2200" dirty="0">
                <a:solidFill>
                  <a:srgbClr val="000000"/>
                </a:solidFill>
              </a:rPr>
              <a:t>1700-2900 referrals per year</a:t>
            </a:r>
          </a:p>
          <a:p>
            <a:pPr>
              <a:defRPr/>
            </a:pPr>
            <a:endParaRPr lang="en-GB" altLang="en-US" sz="2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8456375" y="1900000"/>
            <a:ext cx="179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Saul Halpern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3060700"/>
            <a:ext cx="149860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3060700"/>
            <a:ext cx="14986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3060700"/>
            <a:ext cx="14986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3060700"/>
            <a:ext cx="14986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3060700"/>
            <a:ext cx="1498600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559" y="530880"/>
            <a:ext cx="1832056" cy="10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435975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altLang="en-US" dirty="0">
                <a:latin typeface="+mn-lt"/>
                <a:ea typeface="+mj-ea"/>
                <a:cs typeface="+mj-cs"/>
              </a:rPr>
              <a:t>Medway Maritime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495426"/>
            <a:ext cx="8229600" cy="452596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en-GB" altLang="en-US" sz="22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GB" altLang="en-US" sz="22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51088" y="2492376"/>
          <a:ext cx="7391400" cy="1712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76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129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9" marB="45739" anchor="ctr"/>
                </a:tc>
                <a:tc>
                  <a:txBody>
                    <a:bodyPr/>
                    <a:lstStyle/>
                    <a:p>
                      <a:pPr marL="914400" lvl="2" indent="0" eaLnBrk="1" fontAlgn="auto" hangingPunct="1"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2400" dirty="0"/>
                        <a:t>52% benign lesions discharged</a:t>
                      </a:r>
                    </a:p>
                    <a:p>
                      <a:pPr marL="914400" lvl="2" indent="0" eaLnBrk="1" fontAlgn="auto" hangingPunct="1"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2400" dirty="0"/>
                        <a:t>39% surgical intervention (excision or biopsy)</a:t>
                      </a:r>
                    </a:p>
                    <a:p>
                      <a:pPr marL="914400" lvl="2" indent="0" eaLnBrk="1" fontAlgn="auto" hangingPunct="1"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2400" dirty="0"/>
                        <a:t>9%F2F review needed</a:t>
                      </a:r>
                    </a:p>
                    <a:p>
                      <a:endParaRPr lang="en-US" sz="1800" dirty="0"/>
                    </a:p>
                  </a:txBody>
                  <a:tcPr marL="91430" marR="91430" marT="45739" marB="457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39" marB="4573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8456375" y="1900000"/>
            <a:ext cx="179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Saul Halpern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559" y="530880"/>
            <a:ext cx="1832056" cy="10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TD pathways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referral inputs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routine: non lesion</a:t>
            </a:r>
          </a:p>
          <a:p>
            <a:r>
              <a:rPr lang="en-US" dirty="0">
                <a:solidFill>
                  <a:srgbClr val="FF0000"/>
                </a:solidFill>
              </a:rPr>
              <a:t>routine: lesion</a:t>
            </a:r>
          </a:p>
          <a:p>
            <a:r>
              <a:rPr lang="en-US" i="1" dirty="0">
                <a:solidFill>
                  <a:srgbClr val="FF0000"/>
                </a:solidFill>
              </a:rPr>
              <a:t>2WW</a:t>
            </a:r>
          </a:p>
          <a:p>
            <a:r>
              <a:rPr lang="en-US" dirty="0">
                <a:solidFill>
                  <a:srgbClr val="FF0000"/>
                </a:solidFill>
              </a:rPr>
              <a:t>urgent/on call</a:t>
            </a:r>
          </a:p>
          <a:p>
            <a:r>
              <a:rPr lang="en-US" dirty="0">
                <a:solidFill>
                  <a:srgbClr val="FF0000"/>
                </a:solidFill>
              </a:rPr>
              <a:t>tertiary</a:t>
            </a:r>
          </a:p>
          <a:p>
            <a:r>
              <a:rPr lang="en-US" dirty="0">
                <a:solidFill>
                  <a:srgbClr val="FF0000"/>
                </a:solidFill>
              </a:rPr>
              <a:t>Inpatient</a:t>
            </a:r>
          </a:p>
          <a:p>
            <a:r>
              <a:rPr lang="en-US" i="1" dirty="0">
                <a:solidFill>
                  <a:srgbClr val="FF0000"/>
                </a:solidFill>
              </a:rPr>
              <a:t>children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advice on care</a:t>
            </a:r>
          </a:p>
          <a:p>
            <a:r>
              <a:rPr lang="en-US" dirty="0">
                <a:solidFill>
                  <a:srgbClr val="FF0000"/>
                </a:solidFill>
              </a:rPr>
              <a:t>decline to comment</a:t>
            </a:r>
          </a:p>
          <a:p>
            <a:r>
              <a:rPr lang="en-US" dirty="0">
                <a:solidFill>
                  <a:srgbClr val="FF0000"/>
                </a:solidFill>
              </a:rPr>
              <a:t>advice to refer</a:t>
            </a:r>
          </a:p>
          <a:p>
            <a:r>
              <a:rPr lang="en-US" dirty="0">
                <a:solidFill>
                  <a:srgbClr val="FF0000"/>
                </a:solidFill>
              </a:rPr>
              <a:t>triage to service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F2F appointment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telephone consultation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surgery booking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266" y="447040"/>
            <a:ext cx="2248814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81" y="914400"/>
            <a:ext cx="6764609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Rashes and non-2WW</a:t>
            </a:r>
          </a:p>
          <a:p>
            <a:endParaRPr lang="en-US" sz="1400" dirty="0"/>
          </a:p>
          <a:p>
            <a:r>
              <a:rPr lang="en-US" sz="1400" dirty="0" err="1"/>
              <a:t>Rego</a:t>
            </a:r>
            <a:r>
              <a:rPr lang="en-US" sz="1400" dirty="0"/>
              <a:t> Vantage IT platform, subcontracted via hospital trust</a:t>
            </a:r>
          </a:p>
          <a:p>
            <a:r>
              <a:rPr lang="en-US" sz="1400" dirty="0"/>
              <a:t>Cost added to CCG bill per case: £58</a:t>
            </a:r>
          </a:p>
          <a:p>
            <a:r>
              <a:rPr lang="en-US" sz="1400" dirty="0"/>
              <a:t>Commenced 2011</a:t>
            </a:r>
          </a:p>
          <a:p>
            <a:endParaRPr lang="en-US" sz="1400" dirty="0"/>
          </a:p>
          <a:p>
            <a:r>
              <a:rPr lang="en-US" sz="1400" dirty="0"/>
              <a:t>Criteria: non-2WW, used to include children, now no children.</a:t>
            </a:r>
          </a:p>
          <a:p>
            <a:r>
              <a:rPr lang="en-US" sz="1400" dirty="0"/>
              <a:t>GP App via own mobile device streams directly to </a:t>
            </a:r>
            <a:r>
              <a:rPr lang="en-US" sz="1400" dirty="0" err="1"/>
              <a:t>Rego</a:t>
            </a:r>
            <a:endParaRPr lang="en-US" sz="1400" dirty="0"/>
          </a:p>
          <a:p>
            <a:r>
              <a:rPr lang="en-US" sz="1400" dirty="0" err="1"/>
              <a:t>Rego</a:t>
            </a:r>
            <a:r>
              <a:rPr lang="en-US" sz="1400" dirty="0"/>
              <a:t> downloads from EMIS and can use templates</a:t>
            </a:r>
          </a:p>
          <a:p>
            <a:r>
              <a:rPr lang="en-US" sz="1400" dirty="0"/>
              <a:t>Has inbuilt simplified </a:t>
            </a:r>
            <a:r>
              <a:rPr lang="en-US" sz="1400" dirty="0" err="1"/>
              <a:t>proforma</a:t>
            </a:r>
            <a:endParaRPr lang="en-US" sz="1400" dirty="0"/>
          </a:p>
          <a:p>
            <a:r>
              <a:rPr lang="en-US" sz="1400" dirty="0"/>
              <a:t>Populates work list on browser log in system for Dermatologists can work remotely for this</a:t>
            </a:r>
          </a:p>
          <a:p>
            <a:r>
              <a:rPr lang="en-US" sz="1400" dirty="0"/>
              <a:t>Outcomes include direct booking to hot clinic, nurse telephone surgical pre-op and 2WW</a:t>
            </a:r>
          </a:p>
          <a:p>
            <a:r>
              <a:rPr lang="en-US" sz="1400" dirty="0"/>
              <a:t>Requires manual transfer by admin staff in Hospital to hospital systems.</a:t>
            </a:r>
          </a:p>
          <a:p>
            <a:endParaRPr lang="en-US" sz="1400" dirty="0"/>
          </a:p>
          <a:p>
            <a:r>
              <a:rPr lang="en-US" sz="1400" dirty="0"/>
              <a:t>3,500 per year. </a:t>
            </a:r>
          </a:p>
          <a:p>
            <a:r>
              <a:rPr lang="en-US" sz="1400" dirty="0"/>
              <a:t>Turnaround &lt;2 days</a:t>
            </a:r>
          </a:p>
          <a:p>
            <a:r>
              <a:rPr lang="en-US" sz="1400" dirty="0"/>
              <a:t>Advice alone: 78%</a:t>
            </a:r>
          </a:p>
          <a:p>
            <a:r>
              <a:rPr lang="en-US" sz="1400" dirty="0"/>
              <a:t>Secondary care:22% (includes direct bookings 5-7%)</a:t>
            </a:r>
          </a:p>
          <a:p>
            <a:endParaRPr lang="en-US" sz="1400" dirty="0"/>
          </a:p>
          <a:p>
            <a:r>
              <a:rPr lang="en-US" sz="1400" dirty="0"/>
              <a:t>5 consultants reporting</a:t>
            </a:r>
          </a:p>
          <a:p>
            <a:r>
              <a:rPr lang="en-US" sz="1400" dirty="0" err="1"/>
              <a:t>rota</a:t>
            </a:r>
            <a:r>
              <a:rPr lang="en-US" sz="1400" dirty="0"/>
              <a:t> with cross cover</a:t>
            </a:r>
          </a:p>
          <a:p>
            <a:r>
              <a:rPr lang="en-US" sz="1400" dirty="0"/>
              <a:t>monthly benchmarking and business meeting with reporters</a:t>
            </a:r>
          </a:p>
          <a:p>
            <a:r>
              <a:rPr lang="en-US" sz="1400" dirty="0" err="1"/>
              <a:t>SpR</a:t>
            </a:r>
            <a:r>
              <a:rPr lang="en-US" sz="1400" dirty="0"/>
              <a:t> in structured training </a:t>
            </a:r>
            <a:r>
              <a:rPr lang="en-US" sz="1400" dirty="0" err="1"/>
              <a:t>programme</a:t>
            </a:r>
            <a:endParaRPr lang="en-US" sz="1400" dirty="0"/>
          </a:p>
          <a:p>
            <a:r>
              <a:rPr lang="en-US" sz="1400" dirty="0"/>
              <a:t>GP evening case teaching monthly</a:t>
            </a:r>
          </a:p>
          <a:p>
            <a:r>
              <a:rPr lang="en-US" sz="1400" dirty="0"/>
              <a:t>annual audits</a:t>
            </a:r>
          </a:p>
          <a:p>
            <a:r>
              <a:rPr lang="en-US" sz="1400" dirty="0"/>
              <a:t>job planned: includes reporting from home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859280" y="268070"/>
            <a:ext cx="167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de Berker</a:t>
            </a:r>
          </a:p>
          <a:p>
            <a:r>
              <a:rPr lang="en-US" dirty="0"/>
              <a:t>Bristol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266" y="447040"/>
            <a:ext cx="2248814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xmlns="" id="{0E82C5F1-5EB9-4C43-9873-D7933DF8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450"/>
            <a:ext cx="12192000" cy="598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80" y="914400"/>
            <a:ext cx="8828058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2WW Peripheral hospital hubs</a:t>
            </a:r>
          </a:p>
          <a:p>
            <a:r>
              <a:rPr lang="en-US" sz="1400" dirty="0"/>
              <a:t>Medical illustration</a:t>
            </a:r>
          </a:p>
          <a:p>
            <a:r>
              <a:rPr lang="en-US" sz="1400" dirty="0"/>
              <a:t>Patient called beforehand to ensure verbal understanding and consent to TD 2WW</a:t>
            </a:r>
          </a:p>
          <a:p>
            <a:r>
              <a:rPr lang="en-US" sz="1400" dirty="0"/>
              <a:t>Exclusions: dementia, genitals, children</a:t>
            </a:r>
          </a:p>
          <a:p>
            <a:endParaRPr lang="en-US" sz="1400" dirty="0"/>
          </a:p>
          <a:p>
            <a:r>
              <a:rPr lang="en-US" sz="1400" dirty="0"/>
              <a:t>Attends hub. </a:t>
            </a:r>
          </a:p>
          <a:p>
            <a:r>
              <a:rPr lang="en-US" sz="1400" dirty="0"/>
              <a:t>Patient-filled lesion and risk factor questionnaire</a:t>
            </a:r>
          </a:p>
          <a:p>
            <a:r>
              <a:rPr lang="en-US" sz="1400" dirty="0"/>
              <a:t>Limit to 2 lesions</a:t>
            </a:r>
          </a:p>
          <a:p>
            <a:r>
              <a:rPr lang="en-US" sz="1400" dirty="0"/>
              <a:t>Written consent</a:t>
            </a:r>
          </a:p>
          <a:p>
            <a:r>
              <a:rPr lang="en-US" sz="1400" dirty="0"/>
              <a:t>Images, consent, patient questionnaire, link to medical record all uploaded to shared drive for reporting within 4 hours</a:t>
            </a:r>
          </a:p>
          <a:p>
            <a:r>
              <a:rPr lang="en-US" sz="1400" dirty="0"/>
              <a:t>Report typed by dermatologist into standardized template (Access Database)</a:t>
            </a:r>
          </a:p>
          <a:p>
            <a:r>
              <a:rPr lang="en-US" sz="1400" dirty="0"/>
              <a:t>Converted to GP and patient letter by admin within 24 hours</a:t>
            </a:r>
          </a:p>
          <a:p>
            <a:r>
              <a:rPr lang="en-US" sz="1400" dirty="0"/>
              <a:t>Team meeting within24 hours to ensure all patient pathways secure</a:t>
            </a:r>
          </a:p>
          <a:p>
            <a:endParaRPr lang="en-US" sz="1400" b="1" dirty="0"/>
          </a:p>
          <a:p>
            <a:r>
              <a:rPr lang="en-US" sz="1400" b="1" dirty="0"/>
              <a:t>Outcomes:</a:t>
            </a:r>
          </a:p>
          <a:p>
            <a:r>
              <a:rPr lang="en-US" sz="1400" dirty="0"/>
              <a:t>Discharged 50%</a:t>
            </a:r>
          </a:p>
          <a:p>
            <a:r>
              <a:rPr lang="en-US" sz="1400" dirty="0"/>
              <a:t>Booked direct to excision surgery via letter and nurse phone consultation: 30%</a:t>
            </a:r>
          </a:p>
          <a:p>
            <a:r>
              <a:rPr lang="en-US" sz="1400" dirty="0"/>
              <a:t>Booked direct to biopsy via letter and nurse phone consultation: 20%</a:t>
            </a:r>
          </a:p>
          <a:p>
            <a:r>
              <a:rPr lang="en-US" sz="1400" dirty="0"/>
              <a:t>Nurse fills in electronic booking form during consultation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2 Dermatologists</a:t>
            </a:r>
          </a:p>
          <a:p>
            <a:r>
              <a:rPr lang="en-US" sz="1400" dirty="0"/>
              <a:t>Intensive back room and logistic support</a:t>
            </a:r>
          </a:p>
          <a:p>
            <a:r>
              <a:rPr lang="en-US" sz="1400" dirty="0"/>
              <a:t>Short time frames</a:t>
            </a:r>
          </a:p>
          <a:p>
            <a:r>
              <a:rPr lang="en-US" sz="1400" dirty="0"/>
              <a:t>Used for geographic </a:t>
            </a:r>
            <a:r>
              <a:rPr lang="en-US" sz="1400" dirty="0" err="1"/>
              <a:t>outlyers</a:t>
            </a:r>
            <a:r>
              <a:rPr lang="en-US" sz="1400" dirty="0"/>
              <a:t> and peaks in 2WW activity (mid summer)</a:t>
            </a:r>
          </a:p>
          <a:p>
            <a:endParaRPr lang="en-US" sz="1400" dirty="0"/>
          </a:p>
          <a:p>
            <a:r>
              <a:rPr lang="en-US" sz="1400" dirty="0"/>
              <a:t>WLI rates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859280" y="268070"/>
            <a:ext cx="167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de Berker</a:t>
            </a:r>
          </a:p>
          <a:p>
            <a:r>
              <a:rPr lang="en-US" dirty="0"/>
              <a:t>Bristol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266" y="447040"/>
            <a:ext cx="2248814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4CA6359-1413-3F42-8F57-3ABCE01BAD22}"/>
              </a:ext>
            </a:extLst>
          </p:cNvPr>
          <p:cNvGraphicFramePr>
            <a:graphicFrameLocks noGrp="1"/>
          </p:cNvGraphicFramePr>
          <p:nvPr/>
        </p:nvGraphicFramePr>
        <p:xfrm>
          <a:off x="0" y="1674298"/>
          <a:ext cx="5600054" cy="5250986"/>
        </p:xfrm>
        <a:graphic>
          <a:graphicData uri="http://schemas.openxmlformats.org/drawingml/2006/table">
            <a:tbl>
              <a:tblPr/>
              <a:tblGrid>
                <a:gridCol w="1595111">
                  <a:extLst>
                    <a:ext uri="{9D8B030D-6E8A-4147-A177-3AD203B41FA5}">
                      <a16:colId xmlns:a16="http://schemas.microsoft.com/office/drawing/2014/main" xmlns="" val="357706344"/>
                    </a:ext>
                  </a:extLst>
                </a:gridCol>
                <a:gridCol w="1549627">
                  <a:extLst>
                    <a:ext uri="{9D8B030D-6E8A-4147-A177-3AD203B41FA5}">
                      <a16:colId xmlns:a16="http://schemas.microsoft.com/office/drawing/2014/main" xmlns="" val="1050683273"/>
                    </a:ext>
                  </a:extLst>
                </a:gridCol>
                <a:gridCol w="2282922">
                  <a:extLst>
                    <a:ext uri="{9D8B030D-6E8A-4147-A177-3AD203B41FA5}">
                      <a16:colId xmlns:a16="http://schemas.microsoft.com/office/drawing/2014/main" xmlns="" val="4273061764"/>
                    </a:ext>
                  </a:extLst>
                </a:gridCol>
                <a:gridCol w="172394">
                  <a:extLst>
                    <a:ext uri="{9D8B030D-6E8A-4147-A177-3AD203B41FA5}">
                      <a16:colId xmlns:a16="http://schemas.microsoft.com/office/drawing/2014/main" xmlns="" val="1466519115"/>
                    </a:ext>
                  </a:extLst>
                </a:gridCol>
              </a:tblGrid>
              <a:tr h="25332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Acquisition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History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download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5633839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proforma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496113"/>
                  </a:ext>
                </a:extLst>
              </a:tr>
              <a:tr h="25742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864709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084300"/>
                  </a:ext>
                </a:extLst>
              </a:tr>
              <a:tr h="871325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Upload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professional not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959502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0705160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977164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801944"/>
                  </a:ext>
                </a:extLst>
              </a:tr>
              <a:tr h="30800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2798833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4028849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1438610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9464921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27579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6700924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1705755"/>
                  </a:ext>
                </a:extLst>
              </a:tr>
              <a:tr h="277237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871042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21799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F5E374D-CF42-0042-A811-87EB0F017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50726"/>
              </p:ext>
            </p:extLst>
          </p:nvPr>
        </p:nvGraphicFramePr>
        <p:xfrm>
          <a:off x="5600053" y="852760"/>
          <a:ext cx="6591947" cy="5490502"/>
        </p:xfrm>
        <a:graphic>
          <a:graphicData uri="http://schemas.openxmlformats.org/drawingml/2006/table">
            <a:tbl>
              <a:tblPr/>
              <a:tblGrid>
                <a:gridCol w="1473376">
                  <a:extLst>
                    <a:ext uri="{9D8B030D-6E8A-4147-A177-3AD203B41FA5}">
                      <a16:colId xmlns:a16="http://schemas.microsoft.com/office/drawing/2014/main" xmlns="" val="131866975"/>
                    </a:ext>
                  </a:extLst>
                </a:gridCol>
                <a:gridCol w="1431363">
                  <a:extLst>
                    <a:ext uri="{9D8B030D-6E8A-4147-A177-3AD203B41FA5}">
                      <a16:colId xmlns:a16="http://schemas.microsoft.com/office/drawing/2014/main" xmlns="" val="1977362570"/>
                    </a:ext>
                  </a:extLst>
                </a:gridCol>
                <a:gridCol w="1662903">
                  <a:extLst>
                    <a:ext uri="{9D8B030D-6E8A-4147-A177-3AD203B41FA5}">
                      <a16:colId xmlns:a16="http://schemas.microsoft.com/office/drawing/2014/main" xmlns="" val="2077805740"/>
                    </a:ext>
                  </a:extLst>
                </a:gridCol>
                <a:gridCol w="584388">
                  <a:extLst>
                    <a:ext uri="{9D8B030D-6E8A-4147-A177-3AD203B41FA5}">
                      <a16:colId xmlns:a16="http://schemas.microsoft.com/office/drawing/2014/main" xmlns="" val="366951605"/>
                    </a:ext>
                  </a:extLst>
                </a:gridCol>
                <a:gridCol w="461876">
                  <a:extLst>
                    <a:ext uri="{9D8B030D-6E8A-4147-A177-3AD203B41FA5}">
                      <a16:colId xmlns:a16="http://schemas.microsoft.com/office/drawing/2014/main" xmlns="" val="335443398"/>
                    </a:ext>
                  </a:extLst>
                </a:gridCol>
                <a:gridCol w="978041">
                  <a:extLst>
                    <a:ext uri="{9D8B030D-6E8A-4147-A177-3AD203B41FA5}">
                      <a16:colId xmlns:a16="http://schemas.microsoft.com/office/drawing/2014/main" xmlns="" val="1811427631"/>
                    </a:ext>
                  </a:extLst>
                </a:gridCol>
              </a:tblGrid>
              <a:tr h="25332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3568818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749877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011137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6221000"/>
                  </a:ext>
                </a:extLst>
              </a:tr>
              <a:tr h="330622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3485948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Conduit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229845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dedicated server/other platform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872271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NHS network non-</a:t>
                      </a:r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6154899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4585685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Secondary care 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593666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62994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832073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84932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Secondary care OUT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225691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90658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0695577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531087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303851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xmlns="" id="{49B9C8CF-A2DE-804B-8C8D-A0A4C85C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735"/>
            <a:ext cx="10515600" cy="1325563"/>
          </a:xfrm>
        </p:spPr>
        <p:txBody>
          <a:bodyPr/>
          <a:lstStyle/>
          <a:p>
            <a:r>
              <a:rPr lang="en-US" dirty="0"/>
              <a:t>Current normal referral pathways</a:t>
            </a:r>
          </a:p>
        </p:txBody>
      </p:sp>
    </p:spTree>
    <p:extLst>
      <p:ext uri="{BB962C8B-B14F-4D97-AF65-F5344CB8AC3E}">
        <p14:creationId xmlns:p14="http://schemas.microsoft.com/office/powerpoint/2010/main" val="29543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4CA6359-1413-3F42-8F57-3ABCE01BAD22}"/>
              </a:ext>
            </a:extLst>
          </p:cNvPr>
          <p:cNvGraphicFramePr>
            <a:graphicFrameLocks noGrp="1"/>
          </p:cNvGraphicFramePr>
          <p:nvPr/>
        </p:nvGraphicFramePr>
        <p:xfrm>
          <a:off x="50930" y="1516716"/>
          <a:ext cx="5549125" cy="4979788"/>
        </p:xfrm>
        <a:graphic>
          <a:graphicData uri="http://schemas.openxmlformats.org/drawingml/2006/table">
            <a:tbl>
              <a:tblPr/>
              <a:tblGrid>
                <a:gridCol w="1473376">
                  <a:extLst>
                    <a:ext uri="{9D8B030D-6E8A-4147-A177-3AD203B41FA5}">
                      <a16:colId xmlns:a16="http://schemas.microsoft.com/office/drawing/2014/main" xmlns="" val="357706344"/>
                    </a:ext>
                  </a:extLst>
                </a:gridCol>
                <a:gridCol w="1431363">
                  <a:extLst>
                    <a:ext uri="{9D8B030D-6E8A-4147-A177-3AD203B41FA5}">
                      <a16:colId xmlns:a16="http://schemas.microsoft.com/office/drawing/2014/main" xmlns="" val="1050683273"/>
                    </a:ext>
                  </a:extLst>
                </a:gridCol>
                <a:gridCol w="1597688">
                  <a:extLst>
                    <a:ext uri="{9D8B030D-6E8A-4147-A177-3AD203B41FA5}">
                      <a16:colId xmlns:a16="http://schemas.microsoft.com/office/drawing/2014/main" xmlns="" val="4273061764"/>
                    </a:ext>
                  </a:extLst>
                </a:gridCol>
                <a:gridCol w="453083">
                  <a:extLst>
                    <a:ext uri="{9D8B030D-6E8A-4147-A177-3AD203B41FA5}">
                      <a16:colId xmlns:a16="http://schemas.microsoft.com/office/drawing/2014/main" xmlns="" val="3504897975"/>
                    </a:ext>
                  </a:extLst>
                </a:gridCol>
                <a:gridCol w="593615">
                  <a:extLst>
                    <a:ext uri="{9D8B030D-6E8A-4147-A177-3AD203B41FA5}">
                      <a16:colId xmlns:a16="http://schemas.microsoft.com/office/drawing/2014/main" xmlns="" val="1466519115"/>
                    </a:ext>
                  </a:extLst>
                </a:gridCol>
              </a:tblGrid>
              <a:tr h="264276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Acquisition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History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download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5633839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proforma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496113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proforma 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864709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084300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959502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camera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0705160"/>
                  </a:ext>
                </a:extLst>
              </a:tr>
              <a:tr h="39146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device: not phone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1977164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device: phone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9801944"/>
                  </a:ext>
                </a:extLst>
              </a:tr>
              <a:tr h="369793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798833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Photographer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4028849"/>
                  </a:ext>
                </a:extLst>
              </a:tr>
              <a:tr h="39146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professional not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1438610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464921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27579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700924"/>
                  </a:ext>
                </a:extLst>
              </a:tr>
              <a:tr h="39146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Consent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written: electronic or photo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705755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verbal: tick box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871042"/>
                  </a:ext>
                </a:extLst>
              </a:tr>
              <a:tr h="264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preconsent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phone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1799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F5E374D-CF42-0042-A811-87EB0F017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81568"/>
              </p:ext>
            </p:extLst>
          </p:nvPr>
        </p:nvGraphicFramePr>
        <p:xfrm>
          <a:off x="5600055" y="1516717"/>
          <a:ext cx="6571284" cy="4979786"/>
        </p:xfrm>
        <a:graphic>
          <a:graphicData uri="http://schemas.openxmlformats.org/drawingml/2006/table">
            <a:tbl>
              <a:tblPr/>
              <a:tblGrid>
                <a:gridCol w="1462045">
                  <a:extLst>
                    <a:ext uri="{9D8B030D-6E8A-4147-A177-3AD203B41FA5}">
                      <a16:colId xmlns:a16="http://schemas.microsoft.com/office/drawing/2014/main" xmlns="" val="131866975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xmlns="" val="1977362570"/>
                    </a:ext>
                  </a:extLst>
                </a:gridCol>
                <a:gridCol w="1702675">
                  <a:extLst>
                    <a:ext uri="{9D8B030D-6E8A-4147-A177-3AD203B41FA5}">
                      <a16:colId xmlns:a16="http://schemas.microsoft.com/office/drawing/2014/main" xmlns="" val="2077805740"/>
                    </a:ext>
                  </a:extLst>
                </a:gridCol>
                <a:gridCol w="677918">
                  <a:extLst>
                    <a:ext uri="{9D8B030D-6E8A-4147-A177-3AD203B41FA5}">
                      <a16:colId xmlns:a16="http://schemas.microsoft.com/office/drawing/2014/main" xmlns="" val="366951605"/>
                    </a:ext>
                  </a:extLst>
                </a:gridCol>
                <a:gridCol w="937745">
                  <a:extLst>
                    <a:ext uri="{9D8B030D-6E8A-4147-A177-3AD203B41FA5}">
                      <a16:colId xmlns:a16="http://schemas.microsoft.com/office/drawing/2014/main" xmlns="" val="335443398"/>
                    </a:ext>
                  </a:extLst>
                </a:gridCol>
                <a:gridCol w="1064835">
                  <a:extLst>
                    <a:ext uri="{9D8B030D-6E8A-4147-A177-3AD203B41FA5}">
                      <a16:colId xmlns:a16="http://schemas.microsoft.com/office/drawing/2014/main" xmlns="" val="1811427631"/>
                    </a:ext>
                  </a:extLst>
                </a:gridCol>
              </a:tblGrid>
              <a:tr h="248354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Upload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568818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professional not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498777"/>
                  </a:ext>
                </a:extLst>
              </a:tr>
              <a:tr h="24835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111377"/>
                  </a:ext>
                </a:extLst>
              </a:tr>
              <a:tr h="24835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6221000"/>
                  </a:ext>
                </a:extLst>
              </a:tr>
              <a:tr h="248354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Conduit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229845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dedicated server/other platform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872271"/>
                  </a:ext>
                </a:extLst>
              </a:tr>
              <a:tr h="24835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NHS network non-</a:t>
                      </a:r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6154899"/>
                  </a:ext>
                </a:extLst>
              </a:tr>
              <a:tr h="487414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Secondary care 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593666"/>
                  </a:ext>
                </a:extLst>
              </a:tr>
              <a:tr h="248354"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62994"/>
                  </a:ext>
                </a:extLst>
              </a:tr>
              <a:tr h="24835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832073"/>
                  </a:ext>
                </a:extLst>
              </a:tr>
              <a:tr h="24835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84932"/>
                  </a:ext>
                </a:extLst>
              </a:tr>
              <a:tr h="487414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Secondary care OUT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225691"/>
                  </a:ext>
                </a:extLst>
              </a:tr>
              <a:tr h="24835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06587"/>
                  </a:ext>
                </a:extLst>
              </a:tr>
              <a:tr h="24835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0695577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Records &amp; 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booking to services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31087"/>
                  </a:ext>
                </a:extLst>
              </a:tr>
              <a:tr h="32654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03851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C95B23-DD80-954B-A053-018A958A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pathway: </a:t>
            </a:r>
            <a:r>
              <a:rPr lang="en-US" dirty="0">
                <a:highlight>
                  <a:srgbClr val="00FFFF"/>
                </a:highlight>
              </a:rPr>
              <a:t>Additional processes</a:t>
            </a:r>
          </a:p>
        </p:txBody>
      </p:sp>
    </p:spTree>
    <p:extLst>
      <p:ext uri="{BB962C8B-B14F-4D97-AF65-F5344CB8AC3E}">
        <p14:creationId xmlns:p14="http://schemas.microsoft.com/office/powerpoint/2010/main" val="42137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4CA6359-1413-3F42-8F57-3ABCE01BAD22}"/>
              </a:ext>
            </a:extLst>
          </p:cNvPr>
          <p:cNvGraphicFramePr>
            <a:graphicFrameLocks noGrp="1"/>
          </p:cNvGraphicFramePr>
          <p:nvPr/>
        </p:nvGraphicFramePr>
        <p:xfrm>
          <a:off x="50930" y="1516716"/>
          <a:ext cx="5549125" cy="4906557"/>
        </p:xfrm>
        <a:graphic>
          <a:graphicData uri="http://schemas.openxmlformats.org/drawingml/2006/table">
            <a:tbl>
              <a:tblPr/>
              <a:tblGrid>
                <a:gridCol w="1473376">
                  <a:extLst>
                    <a:ext uri="{9D8B030D-6E8A-4147-A177-3AD203B41FA5}">
                      <a16:colId xmlns:a16="http://schemas.microsoft.com/office/drawing/2014/main" xmlns="" val="357706344"/>
                    </a:ext>
                  </a:extLst>
                </a:gridCol>
                <a:gridCol w="1431363">
                  <a:extLst>
                    <a:ext uri="{9D8B030D-6E8A-4147-A177-3AD203B41FA5}">
                      <a16:colId xmlns:a16="http://schemas.microsoft.com/office/drawing/2014/main" xmlns="" val="1050683273"/>
                    </a:ext>
                  </a:extLst>
                </a:gridCol>
                <a:gridCol w="1597688">
                  <a:extLst>
                    <a:ext uri="{9D8B030D-6E8A-4147-A177-3AD203B41FA5}">
                      <a16:colId xmlns:a16="http://schemas.microsoft.com/office/drawing/2014/main" xmlns="" val="4273061764"/>
                    </a:ext>
                  </a:extLst>
                </a:gridCol>
                <a:gridCol w="453083">
                  <a:extLst>
                    <a:ext uri="{9D8B030D-6E8A-4147-A177-3AD203B41FA5}">
                      <a16:colId xmlns:a16="http://schemas.microsoft.com/office/drawing/2014/main" xmlns="" val="3504897975"/>
                    </a:ext>
                  </a:extLst>
                </a:gridCol>
                <a:gridCol w="593615">
                  <a:extLst>
                    <a:ext uri="{9D8B030D-6E8A-4147-A177-3AD203B41FA5}">
                      <a16:colId xmlns:a16="http://schemas.microsoft.com/office/drawing/2014/main" xmlns="" val="1466519115"/>
                    </a:ext>
                  </a:extLst>
                </a:gridCol>
              </a:tblGrid>
              <a:tr h="262949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Acquisition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History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download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5633839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proforma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496113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proforma 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864709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084300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959502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camera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0705160"/>
                  </a:ext>
                </a:extLst>
              </a:tr>
              <a:tr h="38950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device: not phone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1977164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device: phone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9801944"/>
                  </a:ext>
                </a:extLst>
              </a:tr>
              <a:tr h="319708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798833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Photographer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4028849"/>
                  </a:ext>
                </a:extLst>
              </a:tr>
              <a:tr h="38950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professional not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1438610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464921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27579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700924"/>
                  </a:ext>
                </a:extLst>
              </a:tr>
              <a:tr h="38950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Consent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written: electronic or photo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705755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verbal: tick box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871042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preconsent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phone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1799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F5E374D-CF42-0042-A811-87EB0F017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23125"/>
              </p:ext>
            </p:extLst>
          </p:nvPr>
        </p:nvGraphicFramePr>
        <p:xfrm>
          <a:off x="5600055" y="1516716"/>
          <a:ext cx="6571284" cy="4906560"/>
        </p:xfrm>
        <a:graphic>
          <a:graphicData uri="http://schemas.openxmlformats.org/drawingml/2006/table">
            <a:tbl>
              <a:tblPr/>
              <a:tblGrid>
                <a:gridCol w="1462045">
                  <a:extLst>
                    <a:ext uri="{9D8B030D-6E8A-4147-A177-3AD203B41FA5}">
                      <a16:colId xmlns:a16="http://schemas.microsoft.com/office/drawing/2014/main" xmlns="" val="131866975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xmlns="" val="1977362570"/>
                    </a:ext>
                  </a:extLst>
                </a:gridCol>
                <a:gridCol w="1702675">
                  <a:extLst>
                    <a:ext uri="{9D8B030D-6E8A-4147-A177-3AD203B41FA5}">
                      <a16:colId xmlns:a16="http://schemas.microsoft.com/office/drawing/2014/main" xmlns="" val="2077805740"/>
                    </a:ext>
                  </a:extLst>
                </a:gridCol>
                <a:gridCol w="677918">
                  <a:extLst>
                    <a:ext uri="{9D8B030D-6E8A-4147-A177-3AD203B41FA5}">
                      <a16:colId xmlns:a16="http://schemas.microsoft.com/office/drawing/2014/main" xmlns="" val="366951605"/>
                    </a:ext>
                  </a:extLst>
                </a:gridCol>
                <a:gridCol w="937745">
                  <a:extLst>
                    <a:ext uri="{9D8B030D-6E8A-4147-A177-3AD203B41FA5}">
                      <a16:colId xmlns:a16="http://schemas.microsoft.com/office/drawing/2014/main" xmlns="" val="335443398"/>
                    </a:ext>
                  </a:extLst>
                </a:gridCol>
                <a:gridCol w="1064835">
                  <a:extLst>
                    <a:ext uri="{9D8B030D-6E8A-4147-A177-3AD203B41FA5}">
                      <a16:colId xmlns:a16="http://schemas.microsoft.com/office/drawing/2014/main" xmlns="" val="1811427631"/>
                    </a:ext>
                  </a:extLst>
                </a:gridCol>
              </a:tblGrid>
              <a:tr h="25332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Upload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568818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professional not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49877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11137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6221000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Conduit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229845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dedicated server/other platform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872271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NHS network non-</a:t>
                      </a:r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6154899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Secondary care 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593666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62994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832073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84932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Secondary care OUT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225691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0658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069557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Records &amp; 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booking to services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3108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03851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C95B23-DD80-954B-A053-018A958A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pathway: GP-led</a:t>
            </a:r>
          </a:p>
        </p:txBody>
      </p:sp>
    </p:spTree>
    <p:extLst>
      <p:ext uri="{BB962C8B-B14F-4D97-AF65-F5344CB8AC3E}">
        <p14:creationId xmlns:p14="http://schemas.microsoft.com/office/powerpoint/2010/main" val="13860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4CA6359-1413-3F42-8F57-3ABCE01BAD22}"/>
              </a:ext>
            </a:extLst>
          </p:cNvPr>
          <p:cNvGraphicFramePr>
            <a:graphicFrameLocks noGrp="1"/>
          </p:cNvGraphicFramePr>
          <p:nvPr/>
        </p:nvGraphicFramePr>
        <p:xfrm>
          <a:off x="50930" y="1516716"/>
          <a:ext cx="5549125" cy="4906557"/>
        </p:xfrm>
        <a:graphic>
          <a:graphicData uri="http://schemas.openxmlformats.org/drawingml/2006/table">
            <a:tbl>
              <a:tblPr/>
              <a:tblGrid>
                <a:gridCol w="1473376">
                  <a:extLst>
                    <a:ext uri="{9D8B030D-6E8A-4147-A177-3AD203B41FA5}">
                      <a16:colId xmlns:a16="http://schemas.microsoft.com/office/drawing/2014/main" xmlns="" val="357706344"/>
                    </a:ext>
                  </a:extLst>
                </a:gridCol>
                <a:gridCol w="1431363">
                  <a:extLst>
                    <a:ext uri="{9D8B030D-6E8A-4147-A177-3AD203B41FA5}">
                      <a16:colId xmlns:a16="http://schemas.microsoft.com/office/drawing/2014/main" xmlns="" val="1050683273"/>
                    </a:ext>
                  </a:extLst>
                </a:gridCol>
                <a:gridCol w="1597688">
                  <a:extLst>
                    <a:ext uri="{9D8B030D-6E8A-4147-A177-3AD203B41FA5}">
                      <a16:colId xmlns:a16="http://schemas.microsoft.com/office/drawing/2014/main" xmlns="" val="4273061764"/>
                    </a:ext>
                  </a:extLst>
                </a:gridCol>
                <a:gridCol w="453083">
                  <a:extLst>
                    <a:ext uri="{9D8B030D-6E8A-4147-A177-3AD203B41FA5}">
                      <a16:colId xmlns:a16="http://schemas.microsoft.com/office/drawing/2014/main" xmlns="" val="3504897975"/>
                    </a:ext>
                  </a:extLst>
                </a:gridCol>
                <a:gridCol w="593615">
                  <a:extLst>
                    <a:ext uri="{9D8B030D-6E8A-4147-A177-3AD203B41FA5}">
                      <a16:colId xmlns:a16="http://schemas.microsoft.com/office/drawing/2014/main" xmlns="" val="1466519115"/>
                    </a:ext>
                  </a:extLst>
                </a:gridCol>
              </a:tblGrid>
              <a:tr h="262949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Acquisition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History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download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5633839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proforma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496113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proforma 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864709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084300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959502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camera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0705160"/>
                  </a:ext>
                </a:extLst>
              </a:tr>
              <a:tr h="38950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device: not phone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1977164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device: phone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9801944"/>
                  </a:ext>
                </a:extLst>
              </a:tr>
              <a:tr h="319708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798833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Photographer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4028849"/>
                  </a:ext>
                </a:extLst>
              </a:tr>
              <a:tr h="38950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professional not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1438610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464921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27579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700924"/>
                  </a:ext>
                </a:extLst>
              </a:tr>
              <a:tr h="389504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Consent</a:t>
                      </a:r>
                    </a:p>
                  </a:txBody>
                  <a:tcPr marL="9480" marR="9480" marT="948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written: electronic or photo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705755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verbal: tick box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871042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preconsent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phone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1799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F5E374D-CF42-0042-A811-87EB0F017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52647"/>
              </p:ext>
            </p:extLst>
          </p:nvPr>
        </p:nvGraphicFramePr>
        <p:xfrm>
          <a:off x="5600055" y="1516716"/>
          <a:ext cx="6571284" cy="4906560"/>
        </p:xfrm>
        <a:graphic>
          <a:graphicData uri="http://schemas.openxmlformats.org/drawingml/2006/table">
            <a:tbl>
              <a:tblPr/>
              <a:tblGrid>
                <a:gridCol w="1462045">
                  <a:extLst>
                    <a:ext uri="{9D8B030D-6E8A-4147-A177-3AD203B41FA5}">
                      <a16:colId xmlns:a16="http://schemas.microsoft.com/office/drawing/2014/main" xmlns="" val="131866975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xmlns="" val="1977362570"/>
                    </a:ext>
                  </a:extLst>
                </a:gridCol>
                <a:gridCol w="1702675">
                  <a:extLst>
                    <a:ext uri="{9D8B030D-6E8A-4147-A177-3AD203B41FA5}">
                      <a16:colId xmlns:a16="http://schemas.microsoft.com/office/drawing/2014/main" xmlns="" val="2077805740"/>
                    </a:ext>
                  </a:extLst>
                </a:gridCol>
                <a:gridCol w="677918">
                  <a:extLst>
                    <a:ext uri="{9D8B030D-6E8A-4147-A177-3AD203B41FA5}">
                      <a16:colId xmlns:a16="http://schemas.microsoft.com/office/drawing/2014/main" xmlns="" val="366951605"/>
                    </a:ext>
                  </a:extLst>
                </a:gridCol>
                <a:gridCol w="937745">
                  <a:extLst>
                    <a:ext uri="{9D8B030D-6E8A-4147-A177-3AD203B41FA5}">
                      <a16:colId xmlns:a16="http://schemas.microsoft.com/office/drawing/2014/main" xmlns="" val="335443398"/>
                    </a:ext>
                  </a:extLst>
                </a:gridCol>
                <a:gridCol w="1064835">
                  <a:extLst>
                    <a:ext uri="{9D8B030D-6E8A-4147-A177-3AD203B41FA5}">
                      <a16:colId xmlns:a16="http://schemas.microsoft.com/office/drawing/2014/main" xmlns="" val="1811427631"/>
                    </a:ext>
                  </a:extLst>
                </a:gridCol>
              </a:tblGrid>
              <a:tr h="25332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Upload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568818"/>
                  </a:ext>
                </a:extLst>
              </a:tr>
              <a:tr h="263415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professional not 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49877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11137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6221000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Conduit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229845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dedicated server/other platform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872271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NHS network non-</a:t>
                      </a:r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6154899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Secondary care 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593666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illustration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62994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832073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84932"/>
                  </a:ext>
                </a:extLst>
              </a:tr>
              <a:tr h="497160">
                <a:tc>
                  <a:txBody>
                    <a:bodyPr/>
                    <a:lstStyle/>
                    <a:p>
                      <a:pPr marL="0" marR="0" lvl="0" indent="0" algn="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Secondary care OUT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Dermatologist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225691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0658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069557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Records &amp; 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booking to services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31087"/>
                  </a:ext>
                </a:extLst>
              </a:tr>
              <a:tr h="25332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patient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03851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xmlns="" id="{485565D7-0B89-1E41-84A9-9036C832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pathway Provider-led</a:t>
            </a:r>
          </a:p>
        </p:txBody>
      </p:sp>
    </p:spTree>
    <p:extLst>
      <p:ext uri="{BB962C8B-B14F-4D97-AF65-F5344CB8AC3E}">
        <p14:creationId xmlns:p14="http://schemas.microsoft.com/office/powerpoint/2010/main" val="8934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588D2772-9E9F-B34E-9497-451E3D6954B5}"/>
              </a:ext>
            </a:extLst>
          </p:cNvPr>
          <p:cNvGraphicFramePr>
            <a:graphicFrameLocks/>
          </p:cNvGraphicFramePr>
          <p:nvPr/>
        </p:nvGraphicFramePr>
        <p:xfrm>
          <a:off x="2657872" y="2060848"/>
          <a:ext cx="6318448" cy="345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1794" name="Rectangle 4">
            <a:extLst>
              <a:ext uri="{FF2B5EF4-FFF2-40B4-BE49-F238E27FC236}">
                <a16:creationId xmlns:a16="http://schemas.microsoft.com/office/drawing/2014/main" xmlns="" id="{F6A53782-0F31-5B4F-AA00-1EC60CF3D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354138"/>
            <a:ext cx="10872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"/>
            <a:r>
              <a:rPr lang="en-GB" altLang="en-US" sz="2400" b="1"/>
              <a:t>How many hours a week do you practice telecare in the different parts of your job?</a:t>
            </a:r>
            <a:endParaRPr lang="en-GB" altLang="en-US" sz="2400" b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61795" name="TextBox 6">
            <a:extLst>
              <a:ext uri="{FF2B5EF4-FFF2-40B4-BE49-F238E27FC236}">
                <a16:creationId xmlns:a16="http://schemas.microsoft.com/office/drawing/2014/main" xmlns="" id="{AB1E0A82-9F96-D841-B5B6-46F8A33C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3262313"/>
            <a:ext cx="1633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/>
              <a:t>Number of Dermatologists</a:t>
            </a:r>
          </a:p>
        </p:txBody>
      </p:sp>
      <p:sp>
        <p:nvSpPr>
          <p:cNvPr id="161796" name="TextBox 7">
            <a:extLst>
              <a:ext uri="{FF2B5EF4-FFF2-40B4-BE49-F238E27FC236}">
                <a16:creationId xmlns:a16="http://schemas.microsoft.com/office/drawing/2014/main" xmlns="" id="{716242B7-33E7-ED48-BE53-C8394057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5508625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/>
              <a:t>Hours per week</a:t>
            </a:r>
          </a:p>
        </p:txBody>
      </p:sp>
    </p:spTree>
    <p:extLst>
      <p:ext uri="{BB962C8B-B14F-4D97-AF65-F5344CB8AC3E}">
        <p14:creationId xmlns:p14="http://schemas.microsoft.com/office/powerpoint/2010/main" val="41466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CA70F-5430-1F47-839F-A5E6578A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677"/>
            <a:ext cx="10515600" cy="1325563"/>
          </a:xfrm>
        </p:spPr>
        <p:txBody>
          <a:bodyPr/>
          <a:lstStyle/>
          <a:p>
            <a:r>
              <a:rPr lang="en-US" dirty="0"/>
              <a:t>Who is going to do the extra….?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4138B4-0EF0-8647-A1F9-406F9962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3429000"/>
            <a:ext cx="5190882" cy="2215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A8D8F3-4774-E94A-8B4E-9CBE8860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68" y="3428999"/>
            <a:ext cx="5275767" cy="2215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9CA2C7-5315-EE4E-97BB-328901F427FA}"/>
              </a:ext>
            </a:extLst>
          </p:cNvPr>
          <p:cNvSpPr txBox="1"/>
          <p:nvPr/>
        </p:nvSpPr>
        <p:spPr>
          <a:xfrm>
            <a:off x="2154619" y="2297823"/>
            <a:ext cx="1695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GP-led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97058C-F9F4-A344-A1CB-DE0277842338}"/>
              </a:ext>
            </a:extLst>
          </p:cNvPr>
          <p:cNvSpPr txBox="1"/>
          <p:nvPr/>
        </p:nvSpPr>
        <p:spPr>
          <a:xfrm>
            <a:off x="7001828" y="2297823"/>
            <a:ext cx="4559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Secondary care-led</a:t>
            </a:r>
          </a:p>
        </p:txBody>
      </p:sp>
    </p:spTree>
    <p:extLst>
      <p:ext uri="{BB962C8B-B14F-4D97-AF65-F5344CB8AC3E}">
        <p14:creationId xmlns:p14="http://schemas.microsoft.com/office/powerpoint/2010/main" val="14121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0C530CE-972A-684A-99D9-1E296E7E6DD6}"/>
              </a:ext>
            </a:extLst>
          </p:cNvPr>
          <p:cNvGraphicFramePr>
            <a:graphicFrameLocks noGrp="1"/>
          </p:cNvGraphicFramePr>
          <p:nvPr/>
        </p:nvGraphicFramePr>
        <p:xfrm>
          <a:off x="1631950" y="1628775"/>
          <a:ext cx="9432925" cy="2922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0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2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71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NHS e-referral system (</a:t>
                      </a:r>
                      <a:r>
                        <a:rPr lang="en-GB" sz="2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eRS</a:t>
                      </a:r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formerly Choose and Book)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71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NHS e-referral with APPS (please define in comments)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899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Independent commercial IT platform (please define in comments)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71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NHS.net email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71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NHS.uk email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71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Other (please define in comments)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2840" name="Rectangle 4">
            <a:extLst>
              <a:ext uri="{FF2B5EF4-FFF2-40B4-BE49-F238E27FC236}">
                <a16:creationId xmlns:a16="http://schemas.microsoft.com/office/drawing/2014/main" xmlns="" id="{AE08AEBB-B2FE-6447-B1C1-F8483290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69215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"/>
            <a:r>
              <a:rPr lang="en-GB" altLang="en-US" sz="2400" b="1"/>
              <a:t>What IT platform do you use? </a:t>
            </a:r>
            <a:endParaRPr lang="en-GB" altLang="en-US" sz="2400" b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00000000-0008-0000-0E00-000002000000}"/>
              </a:ext>
            </a:extLst>
          </p:cNvPr>
          <p:cNvGraphicFramePr>
            <a:graphicFrameLocks/>
          </p:cNvGraphicFramePr>
          <p:nvPr/>
        </p:nvGraphicFramePr>
        <p:xfrm>
          <a:off x="695400" y="1484784"/>
          <a:ext cx="110892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4866" name="Rectangle 3">
            <a:extLst>
              <a:ext uri="{FF2B5EF4-FFF2-40B4-BE49-F238E27FC236}">
                <a16:creationId xmlns:a16="http://schemas.microsoft.com/office/drawing/2014/main" xmlns="" id="{BF025BF6-C871-1E4F-80E6-A9B06A5B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476250"/>
            <a:ext cx="95043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"/>
            <a:r>
              <a:rPr lang="en-GB" altLang="en-US" sz="2400" b="1"/>
              <a:t>Concerning dermoscopy in images, estimate the frequency of its use in the following examples (%)</a:t>
            </a:r>
            <a:endParaRPr lang="en-GB" altLang="en-US" sz="2400" b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00000000-0008-0000-0B00-000002000000}"/>
              </a:ext>
            </a:extLst>
          </p:cNvPr>
          <p:cNvGraphicFramePr>
            <a:graphicFrameLocks/>
          </p:cNvGraphicFramePr>
          <p:nvPr/>
        </p:nvGraphicFramePr>
        <p:xfrm>
          <a:off x="1991544" y="1700808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42" name="TextBox 2">
            <a:extLst>
              <a:ext uri="{FF2B5EF4-FFF2-40B4-BE49-F238E27FC236}">
                <a16:creationId xmlns:a16="http://schemas.microsoft.com/office/drawing/2014/main" xmlns="" id="{BAF5D011-18BC-5B40-B495-6D77D3F16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765175"/>
            <a:ext cx="6384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400" b="1"/>
              <a:t>Who carries out the photography of the patient?</a:t>
            </a:r>
          </a:p>
        </p:txBody>
      </p:sp>
    </p:spTree>
    <p:extLst>
      <p:ext uri="{BB962C8B-B14F-4D97-AF65-F5344CB8AC3E}">
        <p14:creationId xmlns:p14="http://schemas.microsoft.com/office/powerpoint/2010/main" val="21615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00000000-0008-0000-0F00-000002000000}"/>
              </a:ext>
            </a:extLst>
          </p:cNvPr>
          <p:cNvGraphicFramePr>
            <a:graphicFrameLocks/>
          </p:cNvGraphicFramePr>
          <p:nvPr/>
        </p:nvGraphicFramePr>
        <p:xfrm>
          <a:off x="839416" y="1052736"/>
          <a:ext cx="80648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AACAA083-70BD-7F47-A29F-D82044560D5F}"/>
              </a:ext>
            </a:extLst>
          </p:cNvPr>
          <p:cNvGraphicFramePr>
            <a:graphicFrameLocks/>
          </p:cNvGraphicFramePr>
          <p:nvPr/>
        </p:nvGraphicFramePr>
        <p:xfrm>
          <a:off x="1127448" y="1412776"/>
          <a:ext cx="77048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5891" name="Rectangle 4">
            <a:extLst>
              <a:ext uri="{FF2B5EF4-FFF2-40B4-BE49-F238E27FC236}">
                <a16:creationId xmlns:a16="http://schemas.microsoft.com/office/drawing/2014/main" xmlns="" id="{940FECED-C97D-4C48-848A-EE5102CD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549275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400" dirty="0"/>
              <a:t>Estimate the percentage of those referred with pigmented lesions that you subsequently see in clinic.</a:t>
            </a:r>
          </a:p>
        </p:txBody>
      </p:sp>
      <p:sp>
        <p:nvSpPr>
          <p:cNvPr id="165892" name="TextBox 5">
            <a:extLst>
              <a:ext uri="{FF2B5EF4-FFF2-40B4-BE49-F238E27FC236}">
                <a16:creationId xmlns:a16="http://schemas.microsoft.com/office/drawing/2014/main" xmlns="" id="{34C3E36B-E06B-194E-85F2-E1E1D9F60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069" y="1120676"/>
            <a:ext cx="50432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 dirty="0"/>
              <a:t>N=40 respondents</a:t>
            </a:r>
          </a:p>
          <a:p>
            <a:r>
              <a:rPr lang="en-US" altLang="en-US" sz="3600" b="1" dirty="0"/>
              <a:t>Assume 100 lesions each</a:t>
            </a:r>
          </a:p>
          <a:p>
            <a:r>
              <a:rPr lang="en-US" altLang="en-US" sz="3600" b="1" dirty="0"/>
              <a:t>=1840/4000</a:t>
            </a:r>
          </a:p>
          <a:p>
            <a:r>
              <a:rPr lang="en-US" altLang="en-US" sz="3600" b="1" dirty="0"/>
              <a:t>=46% go to clinic</a:t>
            </a:r>
          </a:p>
        </p:txBody>
      </p:sp>
    </p:spTree>
    <p:extLst>
      <p:ext uri="{BB962C8B-B14F-4D97-AF65-F5344CB8AC3E}">
        <p14:creationId xmlns:p14="http://schemas.microsoft.com/office/powerpoint/2010/main" val="4598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00000000-0008-0000-1400-000002000000}"/>
              </a:ext>
            </a:extLst>
          </p:cNvPr>
          <p:cNvGraphicFramePr>
            <a:graphicFrameLocks/>
          </p:cNvGraphicFramePr>
          <p:nvPr/>
        </p:nvGraphicFramePr>
        <p:xfrm>
          <a:off x="2459596" y="1293250"/>
          <a:ext cx="72728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6914" name="TextBox 2">
            <a:extLst>
              <a:ext uri="{FF2B5EF4-FFF2-40B4-BE49-F238E27FC236}">
                <a16:creationId xmlns:a16="http://schemas.microsoft.com/office/drawing/2014/main" xmlns="" id="{C21EAB02-E297-6045-B5A5-E53A76AC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369888"/>
            <a:ext cx="9648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400" b="1"/>
              <a:t>Are there agreed mechanisms in place for assessing the clinical competence of those involved in provided teledermatology services?</a:t>
            </a:r>
          </a:p>
          <a:p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4615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TD pathways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referral inputs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routine: non lesion</a:t>
            </a:r>
          </a:p>
          <a:p>
            <a:r>
              <a:rPr lang="en-US" dirty="0"/>
              <a:t>routine: lesion</a:t>
            </a:r>
          </a:p>
          <a:p>
            <a:r>
              <a:rPr lang="en-US" dirty="0"/>
              <a:t>2WW</a:t>
            </a:r>
          </a:p>
          <a:p>
            <a:r>
              <a:rPr lang="en-US" dirty="0"/>
              <a:t>urgent/on call</a:t>
            </a:r>
          </a:p>
          <a:p>
            <a:r>
              <a:rPr lang="en-US" dirty="0"/>
              <a:t>tertiary</a:t>
            </a:r>
          </a:p>
          <a:p>
            <a:r>
              <a:rPr lang="en-US" dirty="0"/>
              <a:t>Inpatient</a:t>
            </a:r>
          </a:p>
          <a:p>
            <a:r>
              <a:rPr lang="en-US" i="1" dirty="0"/>
              <a:t>Children</a:t>
            </a:r>
          </a:p>
          <a:p>
            <a:r>
              <a:rPr lang="en-US" i="1" dirty="0"/>
              <a:t>Follow ups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advice on care</a:t>
            </a:r>
          </a:p>
          <a:p>
            <a:r>
              <a:rPr lang="en-US" dirty="0"/>
              <a:t>decline to comment</a:t>
            </a:r>
          </a:p>
          <a:p>
            <a:r>
              <a:rPr lang="en-US" dirty="0"/>
              <a:t>advice to refer</a:t>
            </a:r>
          </a:p>
          <a:p>
            <a:r>
              <a:rPr lang="en-US" dirty="0"/>
              <a:t>triage to service</a:t>
            </a:r>
          </a:p>
          <a:p>
            <a:pPr lvl="1"/>
            <a:r>
              <a:rPr lang="en-US" dirty="0"/>
              <a:t>F2F appointment</a:t>
            </a:r>
          </a:p>
          <a:p>
            <a:pPr lvl="1"/>
            <a:r>
              <a:rPr lang="en-US" dirty="0"/>
              <a:t>telephone consultation</a:t>
            </a:r>
          </a:p>
          <a:p>
            <a:pPr lvl="1"/>
            <a:r>
              <a:rPr lang="en-US" dirty="0"/>
              <a:t>surgery booking</a:t>
            </a:r>
          </a:p>
        </p:txBody>
      </p:sp>
    </p:spTree>
    <p:extLst>
      <p:ext uri="{BB962C8B-B14F-4D97-AF65-F5344CB8AC3E}">
        <p14:creationId xmlns:p14="http://schemas.microsoft.com/office/powerpoint/2010/main" val="32394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1790</Words>
  <Application>Microsoft Office PowerPoint</Application>
  <PresentationFormat>Custom</PresentationFormat>
  <Paragraphs>484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Service Models of Teledermatology and their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TD pathways</vt:lpstr>
      <vt:lpstr>TD and lesions</vt:lpstr>
      <vt:lpstr>TD pathways</vt:lpstr>
      <vt:lpstr>Savings</vt:lpstr>
      <vt:lpstr>Savings</vt:lpstr>
      <vt:lpstr>PowerPoint Presentation</vt:lpstr>
      <vt:lpstr>TD pathways</vt:lpstr>
      <vt:lpstr>PowerPoint Presentation</vt:lpstr>
      <vt:lpstr>TD pathways</vt:lpstr>
      <vt:lpstr>PowerPoint Presentation</vt:lpstr>
      <vt:lpstr>TD pathways</vt:lpstr>
      <vt:lpstr>Medway Maritime Model</vt:lpstr>
      <vt:lpstr>Medway Maritime Model</vt:lpstr>
      <vt:lpstr>TD pathways</vt:lpstr>
      <vt:lpstr>PowerPoint Presentation</vt:lpstr>
      <vt:lpstr>PowerPoint Presentation</vt:lpstr>
      <vt:lpstr>PowerPoint Presentation</vt:lpstr>
      <vt:lpstr>Current normal referral pathways</vt:lpstr>
      <vt:lpstr>TD pathway: Additional processes</vt:lpstr>
      <vt:lpstr>TD pathway: GP-led</vt:lpstr>
      <vt:lpstr>TD pathway Provider-led</vt:lpstr>
      <vt:lpstr>Who is going to do the extra….?</vt:lpstr>
    </vt:vector>
  </TitlesOfParts>
  <Company>Bristol Dermatology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Models of Teledermatology and their impact</dc:title>
  <dc:creator>David de Berker</dc:creator>
  <cp:lastModifiedBy>Dunderdale, Helen</cp:lastModifiedBy>
  <cp:revision>46</cp:revision>
  <dcterms:created xsi:type="dcterms:W3CDTF">2019-06-19T15:57:29Z</dcterms:created>
  <dcterms:modified xsi:type="dcterms:W3CDTF">2019-11-06T13:11:54Z</dcterms:modified>
</cp:coreProperties>
</file>