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7" r:id="rId9"/>
    <p:sldId id="286" r:id="rId10"/>
    <p:sldId id="287" r:id="rId11"/>
    <p:sldId id="288" r:id="rId12"/>
    <p:sldId id="280" r:id="rId13"/>
    <p:sldId id="281" r:id="rId14"/>
    <p:sldId id="279" r:id="rId15"/>
    <p:sldId id="278" r:id="rId16"/>
    <p:sldId id="276" r:id="rId17"/>
    <p:sldId id="265" r:id="rId18"/>
    <p:sldId id="282" r:id="rId19"/>
    <p:sldId id="283" r:id="rId20"/>
    <p:sldId id="261" r:id="rId21"/>
    <p:sldId id="269" r:id="rId22"/>
    <p:sldId id="263" r:id="rId23"/>
    <p:sldId id="285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B719ADF-EE92-AD47-9FD2-06C29A97C993}">
          <p14:sldIdLst>
            <p14:sldId id="256"/>
            <p14:sldId id="257"/>
            <p14:sldId id="271"/>
            <p14:sldId id="272"/>
            <p14:sldId id="273"/>
            <p14:sldId id="274"/>
            <p14:sldId id="275"/>
            <p14:sldId id="277"/>
            <p14:sldId id="286"/>
            <p14:sldId id="287"/>
            <p14:sldId id="288"/>
            <p14:sldId id="280"/>
            <p14:sldId id="281"/>
            <p14:sldId id="279"/>
            <p14:sldId id="278"/>
            <p14:sldId id="276"/>
            <p14:sldId id="265"/>
            <p14:sldId id="282"/>
            <p14:sldId id="283"/>
            <p14:sldId id="261"/>
            <p14:sldId id="269"/>
            <p14:sldId id="263"/>
            <p14:sldId id="285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270"/>
    <a:srgbClr val="FFF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7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551590982633999"/>
          <c:y val="4.0107819738217199E-2"/>
          <c:w val="0.82448409017365998"/>
          <c:h val="0.792689709461012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236</c:v>
                </c:pt>
                <c:pt idx="1">
                  <c:v>343</c:v>
                </c:pt>
                <c:pt idx="2">
                  <c:v>422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1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669568"/>
        <c:axId val="90047616"/>
      </c:lineChart>
      <c:catAx>
        <c:axId val="8866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0047616"/>
        <c:crosses val="autoZero"/>
        <c:auto val="1"/>
        <c:lblAlgn val="ctr"/>
        <c:lblOffset val="100"/>
        <c:noMultiLvlLbl val="0"/>
      </c:catAx>
      <c:valAx>
        <c:axId val="90047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66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Sheet1!$Q$23</c:f>
              <c:strCache>
                <c:ptCount val="1"/>
                <c:pt idx="0">
                  <c:v>1 Pneumonectomy including sleeve pneumonectomy</c:v>
                </c:pt>
              </c:strCache>
            </c:strRef>
          </c:tx>
          <c:marker>
            <c:symbol val="none"/>
          </c:marker>
          <c:cat>
            <c:strRef>
              <c:f>Sheet1!$R$3:$T$3</c:f>
              <c:strCache>
                <c:ptCount val="3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</c:strCache>
            </c:strRef>
          </c:cat>
          <c:val>
            <c:numRef>
              <c:f>Sheet1!$R$23:$T$23</c:f>
              <c:numCache>
                <c:formatCode>General</c:formatCode>
                <c:ptCount val="3"/>
                <c:pt idx="0">
                  <c:v>15</c:v>
                </c:pt>
                <c:pt idx="1">
                  <c:v>13</c:v>
                </c:pt>
                <c:pt idx="2">
                  <c:v>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Sheet1!$Q$24</c:f>
              <c:strCache>
                <c:ptCount val="1"/>
                <c:pt idx="0">
                  <c:v>2 Lobectomy, bilobectomy</c:v>
                </c:pt>
              </c:strCache>
            </c:strRef>
          </c:tx>
          <c:marker>
            <c:symbol val="none"/>
          </c:marker>
          <c:cat>
            <c:strRef>
              <c:f>Sheet1!$R$3:$T$3</c:f>
              <c:strCache>
                <c:ptCount val="3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</c:strCache>
            </c:strRef>
          </c:cat>
          <c:val>
            <c:numRef>
              <c:f>Sheet1!$R$24:$T$24</c:f>
              <c:numCache>
                <c:formatCode>General</c:formatCode>
                <c:ptCount val="3"/>
                <c:pt idx="0">
                  <c:v>136</c:v>
                </c:pt>
                <c:pt idx="1">
                  <c:v>166</c:v>
                </c:pt>
                <c:pt idx="2">
                  <c:v>130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Sheet1!$Q$25</c:f>
              <c:strCache>
                <c:ptCount val="1"/>
                <c:pt idx="0">
                  <c:v>3 Sleeve resection  lobectomy</c:v>
                </c:pt>
              </c:strCache>
            </c:strRef>
          </c:tx>
          <c:marker>
            <c:symbol val="none"/>
          </c:marker>
          <c:cat>
            <c:strRef>
              <c:f>Sheet1!$R$3:$T$3</c:f>
              <c:strCache>
                <c:ptCount val="3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</c:strCache>
            </c:strRef>
          </c:cat>
          <c:val>
            <c:numRef>
              <c:f>Sheet1!$R$25:$T$25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Sheet1!$Q$26</c:f>
              <c:strCache>
                <c:ptCount val="1"/>
                <c:pt idx="0">
                  <c:v>4 Segmentectomy</c:v>
                </c:pt>
              </c:strCache>
            </c:strRef>
          </c:tx>
          <c:marker>
            <c:symbol val="none"/>
          </c:marker>
          <c:cat>
            <c:strRef>
              <c:f>Sheet1!$R$3:$T$3</c:f>
              <c:strCache>
                <c:ptCount val="3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</c:strCache>
            </c:strRef>
          </c:cat>
          <c:val>
            <c:numRef>
              <c:f>Sheet1!$R$26:$T$26</c:f>
              <c:numCache>
                <c:formatCode>General</c:formatCode>
                <c:ptCount val="3"/>
                <c:pt idx="0">
                  <c:v>12</c:v>
                </c:pt>
                <c:pt idx="1">
                  <c:v>11</c:v>
                </c:pt>
                <c:pt idx="2">
                  <c:v>26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Sheet1!$Q$27</c:f>
              <c:strCache>
                <c:ptCount val="1"/>
                <c:pt idx="0">
                  <c:v>5 Wedge resection</c:v>
                </c:pt>
              </c:strCache>
            </c:strRef>
          </c:tx>
          <c:marker>
            <c:symbol val="none"/>
          </c:marker>
          <c:cat>
            <c:strRef>
              <c:f>Sheet1!$R$3:$T$3</c:f>
              <c:strCache>
                <c:ptCount val="3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</c:strCache>
            </c:strRef>
          </c:cat>
          <c:val>
            <c:numRef>
              <c:f>Sheet1!$R$27:$T$27</c:f>
              <c:numCache>
                <c:formatCode>General</c:formatCode>
                <c:ptCount val="3"/>
                <c:pt idx="0">
                  <c:v>29</c:v>
                </c:pt>
                <c:pt idx="1">
                  <c:v>44</c:v>
                </c:pt>
                <c:pt idx="2">
                  <c:v>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320256"/>
        <c:axId val="90326144"/>
      </c:lineChart>
      <c:catAx>
        <c:axId val="90320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0326144"/>
        <c:crosses val="autoZero"/>
        <c:auto val="1"/>
        <c:lblAlgn val="ctr"/>
        <c:lblOffset val="100"/>
        <c:noMultiLvlLbl val="0"/>
      </c:catAx>
      <c:valAx>
        <c:axId val="90326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032025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Sheet1!$Q$23</c:f>
              <c:strCache>
                <c:ptCount val="1"/>
                <c:pt idx="0">
                  <c:v>1 Pneumonectomy including sleeve pneumonectomy</c:v>
                </c:pt>
              </c:strCache>
            </c:strRef>
          </c:tx>
          <c:marker>
            <c:symbol val="none"/>
          </c:marker>
          <c:cat>
            <c:strRef>
              <c:f>Sheet1!$R$3:$T$3</c:f>
              <c:strCache>
                <c:ptCount val="3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</c:strCache>
            </c:strRef>
          </c:cat>
          <c:val>
            <c:numRef>
              <c:f>Sheet1!$R$31:$T$31</c:f>
              <c:numCache>
                <c:formatCode>General</c:formatCode>
                <c:ptCount val="3"/>
                <c:pt idx="0">
                  <c:v>6.666666666666667</c:v>
                </c:pt>
                <c:pt idx="1">
                  <c:v>15.38461538461538</c:v>
                </c:pt>
                <c:pt idx="2">
                  <c:v>18.18181818181818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Sheet1!$Q$32</c:f>
              <c:strCache>
                <c:ptCount val="1"/>
                <c:pt idx="0">
                  <c:v>2 Lobectomy, bilobectomy</c:v>
                </c:pt>
              </c:strCache>
            </c:strRef>
          </c:tx>
          <c:marker>
            <c:symbol val="none"/>
          </c:marker>
          <c:cat>
            <c:strRef>
              <c:f>Sheet1!$R$3:$T$3</c:f>
              <c:strCache>
                <c:ptCount val="3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</c:strCache>
            </c:strRef>
          </c:cat>
          <c:val>
            <c:numRef>
              <c:f>Sheet1!$R$32:$T$32</c:f>
              <c:numCache>
                <c:formatCode>General</c:formatCode>
                <c:ptCount val="3"/>
                <c:pt idx="0">
                  <c:v>83.088235294117652</c:v>
                </c:pt>
                <c:pt idx="1">
                  <c:v>78.9156626506024</c:v>
                </c:pt>
                <c:pt idx="2">
                  <c:v>76.153846153846146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Sheet1!$Q$33</c:f>
              <c:strCache>
                <c:ptCount val="1"/>
                <c:pt idx="0">
                  <c:v>3 Sleeve resection  lobectomy</c:v>
                </c:pt>
              </c:strCache>
            </c:strRef>
          </c:tx>
          <c:marker>
            <c:symbol val="none"/>
          </c:marker>
          <c:cat>
            <c:strRef>
              <c:f>Sheet1!$R$3:$T$3</c:f>
              <c:strCache>
                <c:ptCount val="3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</c:strCache>
            </c:strRef>
          </c:cat>
          <c:val>
            <c:numRef>
              <c:f>Sheet1!$R$33:$T$33</c:f>
              <c:numCache>
                <c:formatCode>General</c:formatCode>
                <c:ptCount val="3"/>
                <c:pt idx="0">
                  <c:v>14.285714285714279</c:v>
                </c:pt>
                <c:pt idx="1">
                  <c:v>33.333333333333329</c:v>
                </c:pt>
                <c:pt idx="2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Sheet1!$Q$34</c:f>
              <c:strCache>
                <c:ptCount val="1"/>
                <c:pt idx="0">
                  <c:v>4 Segmentectomy</c:v>
                </c:pt>
              </c:strCache>
            </c:strRef>
          </c:tx>
          <c:marker>
            <c:symbol val="none"/>
          </c:marker>
          <c:cat>
            <c:strRef>
              <c:f>Sheet1!$R$3:$T$3</c:f>
              <c:strCache>
                <c:ptCount val="3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</c:strCache>
            </c:strRef>
          </c:cat>
          <c:val>
            <c:numRef>
              <c:f>Sheet1!$R$34:$T$34</c:f>
              <c:numCache>
                <c:formatCode>General</c:formatCode>
                <c:ptCount val="3"/>
                <c:pt idx="0">
                  <c:v>100</c:v>
                </c:pt>
                <c:pt idx="1">
                  <c:v>90.909090909090907</c:v>
                </c:pt>
                <c:pt idx="2">
                  <c:v>96.15384615384616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Sheet1!$Q$35</c:f>
              <c:strCache>
                <c:ptCount val="1"/>
                <c:pt idx="0">
                  <c:v>5 Wedge resection</c:v>
                </c:pt>
              </c:strCache>
            </c:strRef>
          </c:tx>
          <c:marker>
            <c:symbol val="none"/>
          </c:marker>
          <c:cat>
            <c:strRef>
              <c:f>Sheet1!$R$3:$T$3</c:f>
              <c:strCache>
                <c:ptCount val="3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</c:strCache>
            </c:strRef>
          </c:cat>
          <c:val>
            <c:numRef>
              <c:f>Sheet1!$R$35:$T$35</c:f>
              <c:numCache>
                <c:formatCode>General</c:formatCode>
                <c:ptCount val="3"/>
                <c:pt idx="0">
                  <c:v>93.103448275862064</c:v>
                </c:pt>
                <c:pt idx="1">
                  <c:v>100</c:v>
                </c:pt>
                <c:pt idx="2">
                  <c:v>97.916666666666643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363008"/>
        <c:axId val="90364544"/>
      </c:lineChart>
      <c:catAx>
        <c:axId val="90363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0364544"/>
        <c:crosses val="autoZero"/>
        <c:auto val="1"/>
        <c:lblAlgn val="ctr"/>
        <c:lblOffset val="100"/>
        <c:noMultiLvlLbl val="0"/>
      </c:catAx>
      <c:valAx>
        <c:axId val="90364544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percentage</a:t>
                </a:r>
                <a:r>
                  <a:rPr lang="en-US" sz="1800" baseline="0"/>
                  <a:t> VATS</a:t>
                </a:r>
                <a:endParaRPr lang="en-US" sz="18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036300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Sheet1!$N$47</c:f>
              <c:strCache>
                <c:ptCount val="1"/>
                <c:pt idx="0">
                  <c:v>5 Mediastinoscopy / mediastinotomy</c:v>
                </c:pt>
              </c:strCache>
            </c:strRef>
          </c:tx>
          <c:marker>
            <c:symbol val="none"/>
          </c:marker>
          <c:cat>
            <c:strRef>
              <c:f>Sheet1!$Q$46:$S$46</c:f>
              <c:strCache>
                <c:ptCount val="3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</c:strCache>
            </c:strRef>
          </c:cat>
          <c:val>
            <c:numRef>
              <c:f>Sheet1!$Q$47:$S$47</c:f>
              <c:numCache>
                <c:formatCode>General</c:formatCode>
                <c:ptCount val="3"/>
                <c:pt idx="0">
                  <c:v>112</c:v>
                </c:pt>
                <c:pt idx="1">
                  <c:v>107</c:v>
                </c:pt>
                <c:pt idx="2">
                  <c:v>105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Sheet1!$N$48</c:f>
              <c:strCache>
                <c:ptCount val="1"/>
                <c:pt idx="0">
                  <c:v>3 Diagnostic pleural biopsy(+/- pleuredesis or other)</c:v>
                </c:pt>
              </c:strCache>
            </c:strRef>
          </c:tx>
          <c:marker>
            <c:symbol val="none"/>
          </c:marker>
          <c:cat>
            <c:strRef>
              <c:f>Sheet1!$Q$46:$S$46</c:f>
              <c:strCache>
                <c:ptCount val="3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</c:strCache>
            </c:strRef>
          </c:cat>
          <c:val>
            <c:numRef>
              <c:f>Sheet1!$Q$48:$S$48</c:f>
              <c:numCache>
                <c:formatCode>General</c:formatCode>
                <c:ptCount val="3"/>
                <c:pt idx="0">
                  <c:v>42</c:v>
                </c:pt>
                <c:pt idx="1">
                  <c:v>60</c:v>
                </c:pt>
                <c:pt idx="2">
                  <c:v>41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Sheet1!$N$49</c:f>
              <c:strCache>
                <c:ptCount val="1"/>
                <c:pt idx="0">
                  <c:v>6 Wedge resection (biopsy e.g. interstitial disease or biopsy for multiple nodules)</c:v>
                </c:pt>
              </c:strCache>
            </c:strRef>
          </c:tx>
          <c:marker>
            <c:symbol val="none"/>
          </c:marker>
          <c:cat>
            <c:strRef>
              <c:f>Sheet1!$Q$46:$S$46</c:f>
              <c:strCache>
                <c:ptCount val="3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</c:strCache>
            </c:strRef>
          </c:cat>
          <c:val>
            <c:numRef>
              <c:f>Sheet1!$Q$49:$S$49</c:f>
              <c:numCache>
                <c:formatCode>General</c:formatCode>
                <c:ptCount val="3"/>
                <c:pt idx="0">
                  <c:v>70</c:v>
                </c:pt>
                <c:pt idx="1">
                  <c:v>73</c:v>
                </c:pt>
                <c:pt idx="2">
                  <c:v>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399872"/>
        <c:axId val="90401408"/>
      </c:lineChart>
      <c:catAx>
        <c:axId val="90399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0401408"/>
        <c:crosses val="autoZero"/>
        <c:auto val="1"/>
        <c:lblAlgn val="ctr"/>
        <c:lblOffset val="100"/>
        <c:noMultiLvlLbl val="0"/>
      </c:catAx>
      <c:valAx>
        <c:axId val="90401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039987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D8DEE-96B6-7640-8CD5-69B83D8EC708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E7C92-F13C-DC48-8B09-B59E03557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97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F1F26-6A34-8342-B32A-87136BB14E13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6CD2B-D432-144D-837A-D965BB456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549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7A74-E45D-154A-A07D-7C8D76E12414}" type="datetime1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SWAG Lung CAG - 21st May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1A20-4C46-A048-985C-6492B8A4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3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9AAD-51E8-F548-AFD3-D76E041BC114}" type="datetime1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SWAG Lung CAG - 21st May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1A20-4C46-A048-985C-6492B8A4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6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B0A3-ED7F-4849-AF7A-63B8DACC51A3}" type="datetime1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SWAG Lung CAG - 21st May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1A20-4C46-A048-985C-6492B8A4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F08F-7E1B-C94A-A539-003540821131}" type="datetime1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SWAG Lung CAG - 21st May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1A20-4C46-A048-985C-6492B8A4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38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87EB-BCB0-C14C-B6CA-713BC1BA49DA}" type="datetime1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SWAG Lung CAG - 21st May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1A20-4C46-A048-985C-6492B8A4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4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4FB1-257D-E947-B2FA-C2C0BF6F80F4}" type="datetime1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SWAG Lung CAG - 21st May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1A20-4C46-A048-985C-6492B8A4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1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E6F8-8A03-5047-82CA-BFD03769944C}" type="datetime1">
              <a:rPr lang="en-US" smtClean="0"/>
              <a:t>5/21/2019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SWAG Lung CAG - 21st May 2019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1A20-4C46-A048-985C-6492B8A4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65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E50B-4CAF-F147-A93F-ECDD86711086}" type="datetime1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SWAG Lung CAG - 21st May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1A20-4C46-A048-985C-6492B8A4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6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3869-AA0F-EB45-A717-CFDCF12F49C3}" type="datetime1">
              <a:rPr lang="en-US" smtClean="0"/>
              <a:t>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SWAG Lung CAG - 21st May 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1A20-4C46-A048-985C-6492B8A4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0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FD0B-F096-D148-8C39-D51429AF1F18}" type="datetime1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SWAG Lung CAG - 21st May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1A20-4C46-A048-985C-6492B8A4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2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DE10-A8F2-F849-95CA-5F4038068A13}" type="datetime1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SWAG Lung CAG - 21st May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1A20-4C46-A048-985C-6492B8A4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6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D3AEF-E095-1A45-9876-A2B99A6D2809}" type="datetime1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SWAG Lung CAG - 21st May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91A20-4C46-A048-985C-6492B8A4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Surgical resection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Eveline Internullo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19800" y="6356350"/>
            <a:ext cx="2895600" cy="365125"/>
          </a:xfrm>
        </p:spPr>
        <p:txBody>
          <a:bodyPr/>
          <a:lstStyle/>
          <a:p>
            <a:r>
              <a:rPr lang="en-US" dirty="0" smtClean="0"/>
              <a:t>SWAG Lung CAG - 21st May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13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47012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Procedures for primary lung cancer: proportion by VATS 2015/6-2017/8</a:t>
            </a:r>
            <a:endParaRPr lang="en-US" sz="32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12702"/>
              </p:ext>
            </p:extLst>
          </p:nvPr>
        </p:nvGraphicFramePr>
        <p:xfrm>
          <a:off x="457200" y="1417639"/>
          <a:ext cx="8229600" cy="4558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/>
          <p:cNvSpPr/>
          <p:nvPr/>
        </p:nvSpPr>
        <p:spPr>
          <a:xfrm>
            <a:off x="7282384" y="412695"/>
            <a:ext cx="1404416" cy="9719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UHB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35554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0195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Selected diagnostic procedures 2015/6-2017/8</a:t>
            </a:r>
            <a:endParaRPr lang="en-US" sz="36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319571"/>
              </p:ext>
            </p:extLst>
          </p:nvPr>
        </p:nvGraphicFramePr>
        <p:xfrm>
          <a:off x="457200" y="1728165"/>
          <a:ext cx="8229600" cy="4539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/>
          <p:cNvSpPr/>
          <p:nvPr/>
        </p:nvSpPr>
        <p:spPr>
          <a:xfrm>
            <a:off x="7282384" y="412695"/>
            <a:ext cx="1404416" cy="9719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UHB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83430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SWAG Lung CAG - 21st May 2019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1800" y="482600"/>
            <a:ext cx="82423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Mortality for lung cancer operated in 2016     </a:t>
            </a:r>
            <a:r>
              <a:rPr lang="en-US" sz="2000" dirty="0" smtClean="0"/>
              <a:t>(LCCOP 2018)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96900" y="2992060"/>
            <a:ext cx="2527300" cy="6477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30 days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96900" y="3715960"/>
            <a:ext cx="2527300" cy="6477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90 days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596900" y="4439860"/>
            <a:ext cx="2527300" cy="6477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 1 year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96900" y="2255460"/>
            <a:ext cx="2527300" cy="6477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Survival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225800" y="2992060"/>
            <a:ext cx="2527300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98.2%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3225800" y="3715960"/>
            <a:ext cx="2527300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96.5%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3225800" y="4439860"/>
            <a:ext cx="2527300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88.7%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225800" y="2255460"/>
            <a:ext cx="25273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England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5854700" y="2992060"/>
            <a:ext cx="2527300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98.1%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5854700" y="3715960"/>
            <a:ext cx="2527300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97%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5854700" y="4439860"/>
            <a:ext cx="2527300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88.3%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5854700" y="2255460"/>
            <a:ext cx="25273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UHBristol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901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SWAG Lung CAG - 21st May 2019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1800" y="482600"/>
            <a:ext cx="82423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Mortality for lung cancer operated in 2016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498599"/>
            <a:ext cx="7467600" cy="515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3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SWAG Lung CAG - 21st May 2019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190500"/>
            <a:ext cx="6413500" cy="6477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73300" y="5283200"/>
            <a:ext cx="1955800" cy="266700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2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SWAG Lung CAG - 21st May 2019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0"/>
            <a:ext cx="634396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63800" y="5867400"/>
            <a:ext cx="2019300" cy="266700"/>
          </a:xfrm>
          <a:prstGeom prst="rect">
            <a:avLst/>
          </a:prstGeom>
          <a:noFill/>
          <a:ln w="762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SWAG Lung CAG - 21st May 2019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245" y="228600"/>
            <a:ext cx="5252667" cy="61679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27300" y="4701472"/>
            <a:ext cx="2019300" cy="196738"/>
          </a:xfrm>
          <a:prstGeom prst="rect">
            <a:avLst/>
          </a:prstGeom>
          <a:noFill/>
          <a:ln w="762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5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47388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SWAG Lung CAG - 21st May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SWAG Lung CAG - 21st May 2019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9700"/>
            <a:ext cx="9144000" cy="40279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406400"/>
            <a:ext cx="709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NLCA 2018 (2017)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626100" y="1854200"/>
            <a:ext cx="685800" cy="3583408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6700" y="4165600"/>
            <a:ext cx="8661400" cy="228600"/>
          </a:xfrm>
          <a:prstGeom prst="rect">
            <a:avLst/>
          </a:prstGeom>
          <a:solidFill>
            <a:schemeClr val="bg1">
              <a:lumMod val="75000"/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26100" y="5549900"/>
            <a:ext cx="850900" cy="4762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16.6%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5606018"/>
            <a:ext cx="143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(unadjusted)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4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SWAG Lung CAG - 21st May 2019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406400"/>
            <a:ext cx="709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NLCA 2018 (2017) </a:t>
            </a:r>
            <a:r>
              <a:rPr lang="mr-IN" sz="2800" dirty="0" smtClean="0"/>
              <a:t>–</a:t>
            </a:r>
            <a:r>
              <a:rPr lang="en-US" sz="2800" dirty="0" smtClean="0"/>
              <a:t> adjusted* resection rates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651500"/>
            <a:ext cx="613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*for age, sex, stage, PS and socio-economic status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831947"/>
              </p:ext>
            </p:extLst>
          </p:nvPr>
        </p:nvGraphicFramePr>
        <p:xfrm>
          <a:off x="571500" y="1625600"/>
          <a:ext cx="7721600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2900"/>
                <a:gridCol w="2451100"/>
                <a:gridCol w="2387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Surgery - unadjusted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Surgery -</a:t>
                      </a:r>
                      <a:r>
                        <a:rPr lang="en-US" baseline="0" dirty="0" smtClean="0"/>
                        <a:t> a</a:t>
                      </a:r>
                      <a:r>
                        <a:rPr lang="en-US" dirty="0" smtClean="0"/>
                        <a:t>djusted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Alliance</a:t>
                      </a:r>
                      <a:endParaRPr lang="en-US" dirty="0"/>
                    </a:p>
                  </a:txBody>
                  <a:tcPr>
                    <a:solidFill>
                      <a:srgbClr val="FFF6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16.6%</a:t>
                      </a:r>
                      <a:endParaRPr lang="en-US" dirty="0"/>
                    </a:p>
                  </a:txBody>
                  <a:tcPr>
                    <a:solidFill>
                      <a:srgbClr val="FFF6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16.1%</a:t>
                      </a:r>
                      <a:endParaRPr lang="en-US" dirty="0"/>
                    </a:p>
                  </a:txBody>
                  <a:tcPr>
                    <a:solidFill>
                      <a:srgbClr val="FFF63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Weston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Yeovil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UH Bristol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15.9%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Taunton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Bath RUH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Gloucester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North Bristol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16.7%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Isosceles Triangle 5"/>
          <p:cNvSpPr/>
          <p:nvPr/>
        </p:nvSpPr>
        <p:spPr>
          <a:xfrm rot="10800000">
            <a:off x="7838319" y="2092676"/>
            <a:ext cx="165100" cy="213382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10800000">
            <a:off x="7838319" y="2516009"/>
            <a:ext cx="165100" cy="213382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10800000">
            <a:off x="7838319" y="2847114"/>
            <a:ext cx="165100" cy="213382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0800000">
            <a:off x="7838319" y="3205438"/>
            <a:ext cx="165100" cy="213382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10800000">
            <a:off x="7838319" y="4749778"/>
            <a:ext cx="165100" cy="213382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7838318" y="3586844"/>
            <a:ext cx="165100" cy="177800"/>
          </a:xfrm>
          <a:prstGeom prst="triangl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7838318" y="3949700"/>
            <a:ext cx="165100" cy="177800"/>
          </a:xfrm>
          <a:prstGeom prst="triangl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7838318" y="4300462"/>
            <a:ext cx="165100" cy="177800"/>
          </a:xfrm>
          <a:prstGeom prst="triangl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SWAG Lung CAG - 21st May 2019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8009"/>
          <a:stretch/>
        </p:blipFill>
        <p:spPr>
          <a:xfrm>
            <a:off x="4643797" y="271687"/>
            <a:ext cx="4440935" cy="5316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19" y="271686"/>
            <a:ext cx="4444438" cy="531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3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940"/>
          <a:stretch/>
        </p:blipFill>
        <p:spPr>
          <a:xfrm>
            <a:off x="1974456" y="679731"/>
            <a:ext cx="5124073" cy="3681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4677344"/>
            <a:ext cx="8839200" cy="116335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SWAG Lung CAG - 21st May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18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="" xmlns:a16="http://schemas.microsoft.com/office/drawing/2014/main" id="{F9E203EA-5EA5-4F8C-8384-1AA3DBD31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199" y="576789"/>
            <a:ext cx="3721101" cy="1403331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E48386B5-95C1-4621-8587-CE9C75A1E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187" y="3159266"/>
            <a:ext cx="5219700" cy="245788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566066" y="3463392"/>
            <a:ext cx="1860552" cy="92481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73.5%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53276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165100"/>
            <a:ext cx="5448554" cy="451709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SWAG Lung CAG - 21st May 2019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41" y="4555191"/>
            <a:ext cx="7737086" cy="868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-353" t="2735" r="353" b="77050"/>
          <a:stretch/>
        </p:blipFill>
        <p:spPr>
          <a:xfrm>
            <a:off x="856141" y="5423974"/>
            <a:ext cx="7193073" cy="435004"/>
          </a:xfrm>
          <a:prstGeom prst="rect">
            <a:avLst/>
          </a:prstGeom>
          <a:ln w="57150" cmpd="sng"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7227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SWAG Lung CAG - 21st May 2019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406400"/>
            <a:ext cx="709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NLCA 2018 (2017) </a:t>
            </a:r>
            <a:r>
              <a:rPr lang="mr-IN" sz="2800" dirty="0" smtClean="0"/>
              <a:t>–</a:t>
            </a:r>
            <a:r>
              <a:rPr lang="en-US" sz="2800" dirty="0" smtClean="0"/>
              <a:t> adjusted* resection rates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651500"/>
            <a:ext cx="613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*for age, sex, stage, PS and socio-economic status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064419"/>
              </p:ext>
            </p:extLst>
          </p:nvPr>
        </p:nvGraphicFramePr>
        <p:xfrm>
          <a:off x="571500" y="1625600"/>
          <a:ext cx="772160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8600"/>
                <a:gridCol w="1257300"/>
                <a:gridCol w="1270000"/>
                <a:gridCol w="1219200"/>
                <a:gridCol w="12065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Surgery - unadjusted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Surgery -</a:t>
                      </a:r>
                      <a:r>
                        <a:rPr lang="en-US" baseline="0" dirty="0" smtClean="0"/>
                        <a:t> a</a:t>
                      </a:r>
                      <a:r>
                        <a:rPr lang="en-US" dirty="0" smtClean="0"/>
                        <a:t>djusted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NCLA</a:t>
                      </a:r>
                      <a:r>
                        <a:rPr lang="en-US" baseline="0" dirty="0" smtClean="0"/>
                        <a:t> 2017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NCLA</a:t>
                      </a:r>
                      <a:r>
                        <a:rPr lang="en-US" baseline="0" dirty="0" smtClean="0"/>
                        <a:t> 2018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NCLA</a:t>
                      </a:r>
                      <a:r>
                        <a:rPr lang="en-US" baseline="0" dirty="0" smtClean="0"/>
                        <a:t> 2017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NCLA 2018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Alliance</a:t>
                      </a:r>
                      <a:endParaRPr lang="en-US" dirty="0"/>
                    </a:p>
                  </a:txBody>
                  <a:tcPr>
                    <a:solidFill>
                      <a:srgbClr val="FFF6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13.2%</a:t>
                      </a:r>
                      <a:endParaRPr lang="en-US" dirty="0"/>
                    </a:p>
                  </a:txBody>
                  <a:tcPr>
                    <a:solidFill>
                      <a:srgbClr val="BDC27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16.6%</a:t>
                      </a:r>
                      <a:endParaRPr lang="en-US" dirty="0"/>
                    </a:p>
                  </a:txBody>
                  <a:tcPr>
                    <a:solidFill>
                      <a:srgbClr val="FFF6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14.9%</a:t>
                      </a:r>
                      <a:endParaRPr lang="en-US" dirty="0"/>
                    </a:p>
                  </a:txBody>
                  <a:tcPr>
                    <a:solidFill>
                      <a:srgbClr val="BDC27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16.1%</a:t>
                      </a:r>
                      <a:endParaRPr lang="en-US" dirty="0"/>
                    </a:p>
                  </a:txBody>
                  <a:tcPr>
                    <a:solidFill>
                      <a:srgbClr val="FFF63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Weston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15.2%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16.8%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Yeovil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15.7%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14.9%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UH Bristol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16%</a:t>
                      </a:r>
                    </a:p>
                  </a:txBody>
                  <a:tcPr>
                    <a:solidFill>
                      <a:schemeClr val="bg1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17%</a:t>
                      </a:r>
                    </a:p>
                  </a:txBody>
                  <a:tcPr>
                    <a:solidFill>
                      <a:schemeClr val="bg1">
                        <a:lumMod val="6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15.9%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Taunton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11.7%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12%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Bath RUH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7.3%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11.4%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Gloucester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16.6%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14.6%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North Bristol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18.5%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17.9%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16.7%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Isosceles Triangle 5"/>
          <p:cNvSpPr/>
          <p:nvPr/>
        </p:nvSpPr>
        <p:spPr>
          <a:xfrm>
            <a:off x="5613400" y="2463800"/>
            <a:ext cx="165100" cy="177800"/>
          </a:xfrm>
          <a:prstGeom prst="triangl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8039100" y="2463800"/>
            <a:ext cx="165100" cy="177800"/>
          </a:xfrm>
          <a:prstGeom prst="triangl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5600700" y="2819400"/>
            <a:ext cx="165100" cy="177800"/>
          </a:xfrm>
          <a:prstGeom prst="triangl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8039100" y="2819400"/>
            <a:ext cx="165100" cy="177800"/>
          </a:xfrm>
          <a:prstGeom prst="triangl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5600700" y="3556000"/>
            <a:ext cx="165100" cy="177800"/>
          </a:xfrm>
          <a:prstGeom prst="triangl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5613400" y="3949700"/>
            <a:ext cx="165100" cy="177800"/>
          </a:xfrm>
          <a:prstGeom prst="triangl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8039100" y="3949700"/>
            <a:ext cx="165100" cy="177800"/>
          </a:xfrm>
          <a:prstGeom prst="triangl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5613400" y="4330700"/>
            <a:ext cx="165100" cy="177800"/>
          </a:xfrm>
          <a:prstGeom prst="triangl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8039100" y="4330700"/>
            <a:ext cx="165100" cy="177800"/>
          </a:xfrm>
          <a:prstGeom prst="triangl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5613400" y="5054600"/>
            <a:ext cx="165100" cy="177800"/>
          </a:xfrm>
          <a:prstGeom prst="triangl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8039100" y="4673600"/>
            <a:ext cx="165100" cy="177800"/>
          </a:xfrm>
          <a:prstGeom prst="triangl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10800000">
            <a:off x="5600700" y="3205438"/>
            <a:ext cx="165100" cy="213382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10800000">
            <a:off x="5588000" y="4676121"/>
            <a:ext cx="165100" cy="213382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10800000">
            <a:off x="8039100" y="3205439"/>
            <a:ext cx="165100" cy="213382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 rot="10800000">
            <a:off x="8039100" y="3556000"/>
            <a:ext cx="165100" cy="213382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10800000">
            <a:off x="8039100" y="5049509"/>
            <a:ext cx="165100" cy="213382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1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33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What next?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74589"/>
            <a:ext cx="8229600" cy="4881761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smtClean="0"/>
              <a:t>Surgeons’ attendance to MDTs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800" b="1" dirty="0" smtClean="0"/>
              <a:t>Patients optimization for surgery </a:t>
            </a:r>
            <a:endParaRPr lang="it-IT" sz="2800" b="1" dirty="0"/>
          </a:p>
          <a:p>
            <a:pPr marL="0" indent="0">
              <a:buNone/>
            </a:pPr>
            <a:r>
              <a:rPr lang="it-IT" sz="2400" dirty="0" smtClean="0"/>
              <a:t>     - smoking </a:t>
            </a:r>
            <a:r>
              <a:rPr lang="it-IT" sz="2400" dirty="0" err="1" smtClean="0"/>
              <a:t>cessation</a:t>
            </a:r>
            <a:endParaRPr lang="it-IT" sz="2400" dirty="0" smtClean="0"/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- COPD management</a:t>
            </a:r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- CPET</a:t>
            </a:r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- </a:t>
            </a:r>
            <a:r>
              <a:rPr lang="it-IT" sz="2400" dirty="0" err="1" smtClean="0"/>
              <a:t>cardiology</a:t>
            </a:r>
            <a:r>
              <a:rPr lang="it-IT" sz="2400" dirty="0" smtClean="0"/>
              <a:t> </a:t>
            </a:r>
            <a:r>
              <a:rPr lang="it-IT" sz="2400" dirty="0" err="1" smtClean="0"/>
              <a:t>review</a:t>
            </a:r>
            <a:endParaRPr lang="it-IT" sz="2400" dirty="0" smtClean="0"/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- </a:t>
            </a:r>
            <a:r>
              <a:rPr lang="it-IT" sz="2400" dirty="0" err="1" smtClean="0"/>
              <a:t>pulmonary</a:t>
            </a:r>
            <a:r>
              <a:rPr lang="it-IT" sz="2400" dirty="0" smtClean="0"/>
              <a:t> </a:t>
            </a:r>
            <a:r>
              <a:rPr lang="it-IT" sz="2400" dirty="0" err="1" smtClean="0"/>
              <a:t>rehabilitation</a:t>
            </a:r>
            <a:endParaRPr lang="it-IT" sz="2400" dirty="0" smtClean="0"/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- </a:t>
            </a:r>
            <a:r>
              <a:rPr lang="it-IT" sz="2400" dirty="0"/>
              <a:t> </a:t>
            </a:r>
            <a:r>
              <a:rPr lang="it-IT" sz="2400" dirty="0" err="1" smtClean="0"/>
              <a:t>surgical</a:t>
            </a:r>
            <a:r>
              <a:rPr lang="it-IT" sz="2400" dirty="0" smtClean="0"/>
              <a:t> </a:t>
            </a:r>
            <a:r>
              <a:rPr lang="it-IT" sz="2400" dirty="0" err="1" smtClean="0"/>
              <a:t>second</a:t>
            </a:r>
            <a:r>
              <a:rPr lang="it-IT" sz="2400" dirty="0" smtClean="0"/>
              <a:t> opinion</a:t>
            </a:r>
          </a:p>
          <a:p>
            <a:pPr marL="0" indent="0">
              <a:buNone/>
            </a:pPr>
            <a:endParaRPr lang="it-IT" sz="2400" dirty="0" smtClean="0"/>
          </a:p>
          <a:p>
            <a:r>
              <a:rPr lang="it-IT" sz="2800" b="1" dirty="0" err="1" smtClean="0"/>
              <a:t>Pathway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optimization</a:t>
            </a:r>
            <a:r>
              <a:rPr lang="it-IT" sz="2800" b="1" dirty="0" smtClean="0"/>
              <a:t> (NOLCP)</a:t>
            </a:r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- </a:t>
            </a:r>
            <a:r>
              <a:rPr lang="it-IT" sz="2400" dirty="0" err="1" smtClean="0"/>
              <a:t>Minimize</a:t>
            </a:r>
            <a:r>
              <a:rPr lang="it-IT" sz="2400" dirty="0" smtClean="0"/>
              <a:t> </a:t>
            </a:r>
            <a:r>
              <a:rPr lang="it-IT" sz="2400" dirty="0" err="1" smtClean="0"/>
              <a:t>admin</a:t>
            </a:r>
            <a:r>
              <a:rPr lang="it-IT" sz="2400" dirty="0" smtClean="0"/>
              <a:t> dead </a:t>
            </a:r>
            <a:r>
              <a:rPr lang="it-IT" sz="2400" dirty="0" err="1" smtClean="0"/>
              <a:t>times</a:t>
            </a:r>
            <a:r>
              <a:rPr lang="it-IT" sz="2400" dirty="0" smtClean="0"/>
              <a:t> (MDT to clinic </a:t>
            </a:r>
            <a:r>
              <a:rPr lang="it-IT" sz="2400" dirty="0" err="1" smtClean="0"/>
              <a:t>appt</a:t>
            </a:r>
            <a:r>
              <a:rPr lang="it-IT" sz="2400" dirty="0" smtClean="0"/>
              <a:t>)</a:t>
            </a:r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- </a:t>
            </a:r>
            <a:r>
              <a:rPr lang="it-IT" sz="2400" dirty="0" err="1" smtClean="0"/>
              <a:t>Bundles</a:t>
            </a:r>
            <a:endParaRPr lang="it-IT" sz="2400" dirty="0" smtClean="0"/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- </a:t>
            </a:r>
            <a:r>
              <a:rPr lang="it-IT" sz="2400" dirty="0" err="1" smtClean="0"/>
              <a:t>pooled</a:t>
            </a:r>
            <a:r>
              <a:rPr lang="it-IT" sz="2400" dirty="0" smtClean="0"/>
              <a:t> </a:t>
            </a:r>
            <a:r>
              <a:rPr lang="it-IT" sz="2400" dirty="0" err="1" smtClean="0"/>
              <a:t>lists</a:t>
            </a:r>
            <a:endParaRPr lang="it-IT" sz="2400" dirty="0" smtClean="0"/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- </a:t>
            </a:r>
            <a:r>
              <a:rPr lang="it-IT" sz="2400" dirty="0" err="1" smtClean="0"/>
              <a:t>capacity</a:t>
            </a:r>
            <a:r>
              <a:rPr lang="it-IT" sz="2400" dirty="0" smtClean="0"/>
              <a:t> (</a:t>
            </a:r>
            <a:r>
              <a:rPr lang="it-IT" sz="2400" dirty="0" err="1" smtClean="0"/>
              <a:t>theatres</a:t>
            </a:r>
            <a:r>
              <a:rPr lang="it-IT" sz="2400" dirty="0" smtClean="0"/>
              <a:t>, HDU)</a:t>
            </a:r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SWAG Lung CAG - 21st May 2019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68632" y="2571173"/>
            <a:ext cx="1258193" cy="463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CCRM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7168632" y="3182372"/>
            <a:ext cx="1258193" cy="463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PreVid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6243919" y="4738528"/>
            <a:ext cx="2182906" cy="409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Fast Referral Forms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43919" y="5231181"/>
            <a:ext cx="2182906" cy="409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OPA &lt; 7 days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43919" y="5720845"/>
            <a:ext cx="2182906" cy="409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One-stop clinic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168632" y="1463927"/>
            <a:ext cx="1258193" cy="463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Telly</a:t>
            </a:r>
            <a:r>
              <a:rPr lang="en-US" sz="2000" dirty="0" smtClean="0"/>
              <a:t> link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257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SWAG Lung CAG - 21st May 2019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031" y="271687"/>
            <a:ext cx="4144653" cy="5611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61676"/>
          <a:stretch/>
        </p:blipFill>
        <p:spPr>
          <a:xfrm>
            <a:off x="136709" y="271687"/>
            <a:ext cx="4422591" cy="1811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68300"/>
            <a:ext cx="8636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1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SWAG Lung CAG - 21st May 2019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568" y="1476009"/>
            <a:ext cx="6527463" cy="37855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7700" y="323334"/>
            <a:ext cx="7823200" cy="40011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LCCOP 2018 (2016)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485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SWAG Lung CAG - 21st May 2019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52400"/>
            <a:ext cx="5665110" cy="62039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50433" y="3124200"/>
            <a:ext cx="1600200" cy="194733"/>
          </a:xfrm>
          <a:prstGeom prst="rect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46109" y="1447800"/>
            <a:ext cx="2679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Median: 203</a:t>
            </a:r>
          </a:p>
          <a:p>
            <a:r>
              <a:rPr lang="en-US" dirty="0" smtClean="0"/>
              <a:t>Median per surgeon: 46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046109" y="483632"/>
            <a:ext cx="267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 units</a:t>
            </a:r>
          </a:p>
          <a:p>
            <a:r>
              <a:rPr lang="en-US" dirty="0" smtClean="0"/>
              <a:t>125 thoracic surgeons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72199" y="3454400"/>
            <a:ext cx="2553609" cy="23749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Data submitted for </a:t>
            </a:r>
          </a:p>
          <a:p>
            <a:pPr algn="ctr"/>
            <a:r>
              <a:rPr lang="en-US" sz="2000" dirty="0" smtClean="0"/>
              <a:t>LCCOP 2019 (2017)</a:t>
            </a:r>
          </a:p>
          <a:p>
            <a:pPr algn="ctr"/>
            <a:r>
              <a:rPr lang="en-US" sz="2400" b="1" u="sng" dirty="0" smtClean="0"/>
              <a:t>240</a:t>
            </a:r>
            <a:r>
              <a:rPr lang="en-US" sz="2000" dirty="0" smtClean="0"/>
              <a:t> lung cancer resections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589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SWAG Lung CAG - 21st May 2019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7500" y="304800"/>
            <a:ext cx="82423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Types of lung cancer operated in 2016              </a:t>
            </a:r>
            <a:r>
              <a:rPr lang="en-US" sz="2000" dirty="0" smtClean="0"/>
              <a:t>(LCCOP 2018)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31800" y="1485900"/>
            <a:ext cx="34925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93% NSCLC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Increasing number of </a:t>
            </a:r>
          </a:p>
          <a:p>
            <a:r>
              <a:rPr lang="en-US" sz="2000" dirty="0" smtClean="0"/>
              <a:t>operations for </a:t>
            </a:r>
          </a:p>
          <a:p>
            <a:r>
              <a:rPr lang="en-US" sz="2800" b="1" dirty="0" smtClean="0"/>
              <a:t>carcinoid </a:t>
            </a:r>
            <a:r>
              <a:rPr lang="en-US" sz="2800" b="1" dirty="0" err="1" smtClean="0"/>
              <a:t>tumours</a:t>
            </a:r>
            <a:r>
              <a:rPr lang="en-US" sz="2800" b="1" dirty="0" smtClean="0"/>
              <a:t>:</a:t>
            </a:r>
          </a:p>
          <a:p>
            <a:r>
              <a:rPr lang="en-US" sz="2000" dirty="0" smtClean="0"/>
              <a:t>87% in 2 years</a:t>
            </a:r>
            <a:endParaRPr lang="en-US" sz="20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009846441"/>
              </p:ext>
            </p:extLst>
          </p:nvPr>
        </p:nvGraphicFramePr>
        <p:xfrm>
          <a:off x="3924300" y="2295218"/>
          <a:ext cx="4635500" cy="3419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24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SWAG Lung CAG - 21st May 2019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1727200"/>
            <a:ext cx="5880100" cy="340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1800" y="482600"/>
            <a:ext cx="82423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Stages of lung cancer operated </a:t>
            </a:r>
            <a:r>
              <a:rPr lang="en-US" sz="2800" dirty="0"/>
              <a:t>in </a:t>
            </a:r>
            <a:r>
              <a:rPr lang="en-US" sz="2800" dirty="0" smtClean="0"/>
              <a:t>2016  		  </a:t>
            </a:r>
            <a:r>
              <a:rPr lang="en-US" sz="2000" dirty="0" smtClean="0"/>
              <a:t>(</a:t>
            </a:r>
            <a:r>
              <a:rPr lang="en-US" sz="2000" dirty="0"/>
              <a:t>LCCOP 2018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727200" y="2298700"/>
            <a:ext cx="2743200" cy="30480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40800" y="2908300"/>
            <a:ext cx="184666" cy="369332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35500" y="3746500"/>
            <a:ext cx="482600" cy="1600200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590800" y="5346700"/>
            <a:ext cx="939800" cy="482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81%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495800" y="5346700"/>
            <a:ext cx="825500" cy="482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12.9%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69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SWAG Lung CAG - 21st May 2019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1800" y="482600"/>
            <a:ext cx="830703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Types of procedure for lung cancer operated in 2016   </a:t>
            </a:r>
            <a:r>
              <a:rPr lang="en-US" sz="2000" dirty="0" smtClean="0"/>
              <a:t>(LCCOP 2018)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397000"/>
            <a:ext cx="8559800" cy="34239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67300" y="2006600"/>
            <a:ext cx="558800" cy="4699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4%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886700" y="2476500"/>
            <a:ext cx="622300" cy="4699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77%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35600" y="2914650"/>
            <a:ext cx="584200" cy="4699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en-US" dirty="0" smtClean="0"/>
              <a:t>7%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9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63197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Primary lung cancer resections by procedure performed 2015/6-2017/8</a:t>
            </a:r>
            <a:endParaRPr lang="en-US" sz="3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040564"/>
              </p:ext>
            </p:extLst>
          </p:nvPr>
        </p:nvGraphicFramePr>
        <p:xfrm>
          <a:off x="707788" y="1873913"/>
          <a:ext cx="7979012" cy="443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val 1"/>
          <p:cNvSpPr/>
          <p:nvPr/>
        </p:nvSpPr>
        <p:spPr>
          <a:xfrm>
            <a:off x="7282384" y="412695"/>
            <a:ext cx="1404416" cy="9719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UHB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06739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575</Words>
  <Application>Microsoft Office PowerPoint</Application>
  <PresentationFormat>On-screen Show (4:3)</PresentationFormat>
  <Paragraphs>172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Surgical resection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Primary lung cancer resections by procedure performed 2015/6-2017/8</vt:lpstr>
      <vt:lpstr>Procedures for primary lung cancer: proportion by VATS 2015/6-2017/8</vt:lpstr>
      <vt:lpstr>Selected diagnostic procedures 2015/6-2017/8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next?…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eveline internullo</dc:creator>
  <cp:lastModifiedBy>Dunderdale, Helen</cp:lastModifiedBy>
  <cp:revision>29</cp:revision>
  <dcterms:created xsi:type="dcterms:W3CDTF">2019-05-19T20:28:13Z</dcterms:created>
  <dcterms:modified xsi:type="dcterms:W3CDTF">2019-05-21T07:28:21Z</dcterms:modified>
</cp:coreProperties>
</file>