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5"/>
  </p:notesMasterIdLst>
  <p:sldIdLst>
    <p:sldId id="257" r:id="rId2"/>
    <p:sldId id="259" r:id="rId3"/>
    <p:sldId id="260" r:id="rId4"/>
    <p:sldId id="261" r:id="rId5"/>
    <p:sldId id="262" r:id="rId6"/>
    <p:sldId id="263" r:id="rId7"/>
    <p:sldId id="264" r:id="rId8"/>
    <p:sldId id="265" r:id="rId9"/>
    <p:sldId id="269" r:id="rId10"/>
    <p:sldId id="270"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32"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00053-B920-4C41-B846-D772CA7FD25F}" type="doc">
      <dgm:prSet loTypeId="urn:microsoft.com/office/officeart/2005/8/layout/venn1" loCatId="relationship" qsTypeId="urn:microsoft.com/office/officeart/2005/8/quickstyle/simple1" qsCatId="simple" csTypeId="urn:microsoft.com/office/officeart/2005/8/colors/colorful5" csCatId="colorful" phldr="1"/>
      <dgm:spPr/>
    </dgm:pt>
    <dgm:pt modelId="{CDFCB317-2EF2-4557-9B2C-033DC9B1DACB}">
      <dgm:prSet phldrT="[Text]"/>
      <dgm:spPr/>
      <dgm:t>
        <a:bodyPr/>
        <a:lstStyle/>
        <a:p>
          <a:r>
            <a:rPr lang="en-GB" dirty="0"/>
            <a:t>Genomic Laboratory Hubs </a:t>
          </a:r>
        </a:p>
      </dgm:t>
    </dgm:pt>
    <dgm:pt modelId="{3140A046-B0E7-4E55-B390-A0FA716B12F9}" type="parTrans" cxnId="{5C75D424-2117-485F-95A5-EEADF1D9FBFB}">
      <dgm:prSet/>
      <dgm:spPr/>
      <dgm:t>
        <a:bodyPr/>
        <a:lstStyle/>
        <a:p>
          <a:endParaRPr lang="en-GB"/>
        </a:p>
      </dgm:t>
    </dgm:pt>
    <dgm:pt modelId="{5D7E5CD1-5865-471D-BD73-A533DC2D679E}" type="sibTrans" cxnId="{5C75D424-2117-485F-95A5-EEADF1D9FBFB}">
      <dgm:prSet/>
      <dgm:spPr/>
      <dgm:t>
        <a:bodyPr/>
        <a:lstStyle/>
        <a:p>
          <a:endParaRPr lang="en-GB"/>
        </a:p>
      </dgm:t>
    </dgm:pt>
    <dgm:pt modelId="{245715C5-22BA-4844-84DC-644D0E564D22}">
      <dgm:prSet phldrT="[Text]"/>
      <dgm:spPr/>
      <dgm:t>
        <a:bodyPr/>
        <a:lstStyle/>
        <a:p>
          <a:r>
            <a:rPr lang="en-GB" dirty="0"/>
            <a:t>Clinical Genetics Services</a:t>
          </a:r>
        </a:p>
      </dgm:t>
    </dgm:pt>
    <dgm:pt modelId="{A0F0994C-07CC-48E1-9FC0-452561DC25A8}" type="parTrans" cxnId="{DAC88C5C-D2F6-4DAC-9882-E066D9058E9B}">
      <dgm:prSet/>
      <dgm:spPr/>
      <dgm:t>
        <a:bodyPr/>
        <a:lstStyle/>
        <a:p>
          <a:endParaRPr lang="en-GB"/>
        </a:p>
      </dgm:t>
    </dgm:pt>
    <dgm:pt modelId="{90DAF220-DC72-4AAE-BBD2-34CE056D66A8}" type="sibTrans" cxnId="{DAC88C5C-D2F6-4DAC-9882-E066D9058E9B}">
      <dgm:prSet/>
      <dgm:spPr/>
      <dgm:t>
        <a:bodyPr/>
        <a:lstStyle/>
        <a:p>
          <a:endParaRPr lang="en-GB"/>
        </a:p>
      </dgm:t>
    </dgm:pt>
    <dgm:pt modelId="{3A52F01E-85D5-41AD-B540-70C71000BAB0}">
      <dgm:prSet phldrT="[Text]"/>
      <dgm:spPr/>
      <dgm:t>
        <a:bodyPr/>
        <a:lstStyle/>
        <a:p>
          <a:r>
            <a:rPr lang="en-GB" dirty="0"/>
            <a:t>Genomic Medicine Centres</a:t>
          </a:r>
        </a:p>
      </dgm:t>
    </dgm:pt>
    <dgm:pt modelId="{A8526664-87D8-4506-B805-5871B2978E2C}" type="parTrans" cxnId="{882F5BEE-8625-4E73-830D-8452B3D4E971}">
      <dgm:prSet/>
      <dgm:spPr/>
      <dgm:t>
        <a:bodyPr/>
        <a:lstStyle/>
        <a:p>
          <a:endParaRPr lang="en-GB"/>
        </a:p>
      </dgm:t>
    </dgm:pt>
    <dgm:pt modelId="{750A01C2-9E10-43FB-A76A-82EF5A970A66}" type="sibTrans" cxnId="{882F5BEE-8625-4E73-830D-8452B3D4E971}">
      <dgm:prSet/>
      <dgm:spPr/>
      <dgm:t>
        <a:bodyPr/>
        <a:lstStyle/>
        <a:p>
          <a:endParaRPr lang="en-GB"/>
        </a:p>
      </dgm:t>
    </dgm:pt>
    <dgm:pt modelId="{AF8D8D28-D99F-40B8-AF44-E12FFE12676D}">
      <dgm:prSet phldrT="[Text]"/>
      <dgm:spPr/>
      <dgm:t>
        <a:bodyPr/>
        <a:lstStyle/>
        <a:p>
          <a:r>
            <a:rPr lang="en-GB"/>
            <a:t>Cancer </a:t>
          </a:r>
          <a:r>
            <a:rPr lang="en-GB" dirty="0"/>
            <a:t>Services</a:t>
          </a:r>
        </a:p>
      </dgm:t>
    </dgm:pt>
    <dgm:pt modelId="{434C1FF0-95EF-466B-B0BC-1C97B0FE7674}" type="parTrans" cxnId="{2F70F56D-467D-46CE-B643-1117FBBE94C0}">
      <dgm:prSet/>
      <dgm:spPr/>
      <dgm:t>
        <a:bodyPr/>
        <a:lstStyle/>
        <a:p>
          <a:endParaRPr lang="en-GB"/>
        </a:p>
      </dgm:t>
    </dgm:pt>
    <dgm:pt modelId="{F22CAF12-097F-4DBF-95EA-BFA7FB83FB65}" type="sibTrans" cxnId="{2F70F56D-467D-46CE-B643-1117FBBE94C0}">
      <dgm:prSet/>
      <dgm:spPr/>
      <dgm:t>
        <a:bodyPr/>
        <a:lstStyle/>
        <a:p>
          <a:endParaRPr lang="en-GB"/>
        </a:p>
      </dgm:t>
    </dgm:pt>
    <dgm:pt modelId="{371E9D66-E9F6-4599-A744-9EC07C08F2BE}" type="pres">
      <dgm:prSet presAssocID="{CA500053-B920-4C41-B846-D772CA7FD25F}" presName="compositeShape" presStyleCnt="0">
        <dgm:presLayoutVars>
          <dgm:chMax val="7"/>
          <dgm:dir/>
          <dgm:resizeHandles val="exact"/>
        </dgm:presLayoutVars>
      </dgm:prSet>
      <dgm:spPr/>
    </dgm:pt>
    <dgm:pt modelId="{ED1FF812-98ED-489C-94EE-424FBD3E13B6}" type="pres">
      <dgm:prSet presAssocID="{CDFCB317-2EF2-4557-9B2C-033DC9B1DACB}" presName="circ1" presStyleLbl="vennNode1" presStyleIdx="0" presStyleCnt="4"/>
      <dgm:spPr/>
      <dgm:t>
        <a:bodyPr/>
        <a:lstStyle/>
        <a:p>
          <a:endParaRPr lang="en-GB"/>
        </a:p>
      </dgm:t>
    </dgm:pt>
    <dgm:pt modelId="{0BB9EC56-D1C2-4004-884D-8B5829B0BAEA}" type="pres">
      <dgm:prSet presAssocID="{CDFCB317-2EF2-4557-9B2C-033DC9B1DACB}" presName="circ1Tx" presStyleLbl="revTx" presStyleIdx="0" presStyleCnt="0">
        <dgm:presLayoutVars>
          <dgm:chMax val="0"/>
          <dgm:chPref val="0"/>
          <dgm:bulletEnabled val="1"/>
        </dgm:presLayoutVars>
      </dgm:prSet>
      <dgm:spPr/>
      <dgm:t>
        <a:bodyPr/>
        <a:lstStyle/>
        <a:p>
          <a:endParaRPr lang="en-GB"/>
        </a:p>
      </dgm:t>
    </dgm:pt>
    <dgm:pt modelId="{30BCFD95-32F6-470C-AF30-24E875314489}" type="pres">
      <dgm:prSet presAssocID="{245715C5-22BA-4844-84DC-644D0E564D22}" presName="circ2" presStyleLbl="vennNode1" presStyleIdx="1" presStyleCnt="4"/>
      <dgm:spPr/>
      <dgm:t>
        <a:bodyPr/>
        <a:lstStyle/>
        <a:p>
          <a:endParaRPr lang="en-GB"/>
        </a:p>
      </dgm:t>
    </dgm:pt>
    <dgm:pt modelId="{20474D7A-B1A9-4E08-B4B8-4CE74C16AB37}" type="pres">
      <dgm:prSet presAssocID="{245715C5-22BA-4844-84DC-644D0E564D22}" presName="circ2Tx" presStyleLbl="revTx" presStyleIdx="0" presStyleCnt="0">
        <dgm:presLayoutVars>
          <dgm:chMax val="0"/>
          <dgm:chPref val="0"/>
          <dgm:bulletEnabled val="1"/>
        </dgm:presLayoutVars>
      </dgm:prSet>
      <dgm:spPr/>
      <dgm:t>
        <a:bodyPr/>
        <a:lstStyle/>
        <a:p>
          <a:endParaRPr lang="en-GB"/>
        </a:p>
      </dgm:t>
    </dgm:pt>
    <dgm:pt modelId="{A3852B21-B85D-4652-B9DC-5041FAB2E370}" type="pres">
      <dgm:prSet presAssocID="{3A52F01E-85D5-41AD-B540-70C71000BAB0}" presName="circ3" presStyleLbl="vennNode1" presStyleIdx="2" presStyleCnt="4"/>
      <dgm:spPr/>
      <dgm:t>
        <a:bodyPr/>
        <a:lstStyle/>
        <a:p>
          <a:endParaRPr lang="en-GB"/>
        </a:p>
      </dgm:t>
    </dgm:pt>
    <dgm:pt modelId="{3B53563B-093F-45E4-9F0A-A3668F485D69}" type="pres">
      <dgm:prSet presAssocID="{3A52F01E-85D5-41AD-B540-70C71000BAB0}" presName="circ3Tx" presStyleLbl="revTx" presStyleIdx="0" presStyleCnt="0">
        <dgm:presLayoutVars>
          <dgm:chMax val="0"/>
          <dgm:chPref val="0"/>
          <dgm:bulletEnabled val="1"/>
        </dgm:presLayoutVars>
      </dgm:prSet>
      <dgm:spPr/>
      <dgm:t>
        <a:bodyPr/>
        <a:lstStyle/>
        <a:p>
          <a:endParaRPr lang="en-GB"/>
        </a:p>
      </dgm:t>
    </dgm:pt>
    <dgm:pt modelId="{B4226E65-2F46-4632-83FE-8D9C55C187A3}" type="pres">
      <dgm:prSet presAssocID="{AF8D8D28-D99F-40B8-AF44-E12FFE12676D}" presName="circ4" presStyleLbl="vennNode1" presStyleIdx="3" presStyleCnt="4"/>
      <dgm:spPr/>
      <dgm:t>
        <a:bodyPr/>
        <a:lstStyle/>
        <a:p>
          <a:endParaRPr lang="en-GB"/>
        </a:p>
      </dgm:t>
    </dgm:pt>
    <dgm:pt modelId="{AE13BC88-D0A7-4A47-87D9-37C9B449B782}" type="pres">
      <dgm:prSet presAssocID="{AF8D8D28-D99F-40B8-AF44-E12FFE12676D}" presName="circ4Tx" presStyleLbl="revTx" presStyleIdx="0" presStyleCnt="0">
        <dgm:presLayoutVars>
          <dgm:chMax val="0"/>
          <dgm:chPref val="0"/>
          <dgm:bulletEnabled val="1"/>
        </dgm:presLayoutVars>
      </dgm:prSet>
      <dgm:spPr/>
      <dgm:t>
        <a:bodyPr/>
        <a:lstStyle/>
        <a:p>
          <a:endParaRPr lang="en-GB"/>
        </a:p>
      </dgm:t>
    </dgm:pt>
  </dgm:ptLst>
  <dgm:cxnLst>
    <dgm:cxn modelId="{209589C2-F5D1-419D-9793-B62AD56214CE}" type="presOf" srcId="{245715C5-22BA-4844-84DC-644D0E564D22}" destId="{20474D7A-B1A9-4E08-B4B8-4CE74C16AB37}" srcOrd="1" destOrd="0" presId="urn:microsoft.com/office/officeart/2005/8/layout/venn1"/>
    <dgm:cxn modelId="{1666ADF6-6E4D-491D-8260-0109D672C783}" type="presOf" srcId="{CDFCB317-2EF2-4557-9B2C-033DC9B1DACB}" destId="{ED1FF812-98ED-489C-94EE-424FBD3E13B6}" srcOrd="0" destOrd="0" presId="urn:microsoft.com/office/officeart/2005/8/layout/venn1"/>
    <dgm:cxn modelId="{4DB60E05-A49C-4C95-AE2E-9702BCE2A79E}" type="presOf" srcId="{3A52F01E-85D5-41AD-B540-70C71000BAB0}" destId="{3B53563B-093F-45E4-9F0A-A3668F485D69}" srcOrd="1" destOrd="0" presId="urn:microsoft.com/office/officeart/2005/8/layout/venn1"/>
    <dgm:cxn modelId="{22C22BBF-A680-441A-BB67-7B7C6238F49D}" type="presOf" srcId="{AF8D8D28-D99F-40B8-AF44-E12FFE12676D}" destId="{B4226E65-2F46-4632-83FE-8D9C55C187A3}" srcOrd="0" destOrd="0" presId="urn:microsoft.com/office/officeart/2005/8/layout/venn1"/>
    <dgm:cxn modelId="{75915F7D-1DC0-4994-98B0-10585A6A3F1D}" type="presOf" srcId="{AF8D8D28-D99F-40B8-AF44-E12FFE12676D}" destId="{AE13BC88-D0A7-4A47-87D9-37C9B449B782}" srcOrd="1" destOrd="0" presId="urn:microsoft.com/office/officeart/2005/8/layout/venn1"/>
    <dgm:cxn modelId="{882F5BEE-8625-4E73-830D-8452B3D4E971}" srcId="{CA500053-B920-4C41-B846-D772CA7FD25F}" destId="{3A52F01E-85D5-41AD-B540-70C71000BAB0}" srcOrd="2" destOrd="0" parTransId="{A8526664-87D8-4506-B805-5871B2978E2C}" sibTransId="{750A01C2-9E10-43FB-A76A-82EF5A970A66}"/>
    <dgm:cxn modelId="{B5AA49CC-719B-402C-A014-3D872D20F1B8}" type="presOf" srcId="{CA500053-B920-4C41-B846-D772CA7FD25F}" destId="{371E9D66-E9F6-4599-A744-9EC07C08F2BE}" srcOrd="0" destOrd="0" presId="urn:microsoft.com/office/officeart/2005/8/layout/venn1"/>
    <dgm:cxn modelId="{80E3955F-1AF4-40FF-999D-D34725C4AC8A}" type="presOf" srcId="{245715C5-22BA-4844-84DC-644D0E564D22}" destId="{30BCFD95-32F6-470C-AF30-24E875314489}" srcOrd="0" destOrd="0" presId="urn:microsoft.com/office/officeart/2005/8/layout/venn1"/>
    <dgm:cxn modelId="{098643AA-9747-411B-BE10-038B74C32783}" type="presOf" srcId="{CDFCB317-2EF2-4557-9B2C-033DC9B1DACB}" destId="{0BB9EC56-D1C2-4004-884D-8B5829B0BAEA}" srcOrd="1" destOrd="0" presId="urn:microsoft.com/office/officeart/2005/8/layout/venn1"/>
    <dgm:cxn modelId="{DAC88C5C-D2F6-4DAC-9882-E066D9058E9B}" srcId="{CA500053-B920-4C41-B846-D772CA7FD25F}" destId="{245715C5-22BA-4844-84DC-644D0E564D22}" srcOrd="1" destOrd="0" parTransId="{A0F0994C-07CC-48E1-9FC0-452561DC25A8}" sibTransId="{90DAF220-DC72-4AAE-BBD2-34CE056D66A8}"/>
    <dgm:cxn modelId="{5C75D424-2117-485F-95A5-EEADF1D9FBFB}" srcId="{CA500053-B920-4C41-B846-D772CA7FD25F}" destId="{CDFCB317-2EF2-4557-9B2C-033DC9B1DACB}" srcOrd="0" destOrd="0" parTransId="{3140A046-B0E7-4E55-B390-A0FA716B12F9}" sibTransId="{5D7E5CD1-5865-471D-BD73-A533DC2D679E}"/>
    <dgm:cxn modelId="{C9300CB8-A3E1-4355-BFB7-F12247F81336}" type="presOf" srcId="{3A52F01E-85D5-41AD-B540-70C71000BAB0}" destId="{A3852B21-B85D-4652-B9DC-5041FAB2E370}" srcOrd="0" destOrd="0" presId="urn:microsoft.com/office/officeart/2005/8/layout/venn1"/>
    <dgm:cxn modelId="{2F70F56D-467D-46CE-B643-1117FBBE94C0}" srcId="{CA500053-B920-4C41-B846-D772CA7FD25F}" destId="{AF8D8D28-D99F-40B8-AF44-E12FFE12676D}" srcOrd="3" destOrd="0" parTransId="{434C1FF0-95EF-466B-B0BC-1C97B0FE7674}" sibTransId="{F22CAF12-097F-4DBF-95EA-BFA7FB83FB65}"/>
    <dgm:cxn modelId="{67E5AAFB-5325-4673-8ABB-D1CE1798D645}" type="presParOf" srcId="{371E9D66-E9F6-4599-A744-9EC07C08F2BE}" destId="{ED1FF812-98ED-489C-94EE-424FBD3E13B6}" srcOrd="0" destOrd="0" presId="urn:microsoft.com/office/officeart/2005/8/layout/venn1"/>
    <dgm:cxn modelId="{E6E273A7-18D0-4073-AA32-9D80CFF5B7FD}" type="presParOf" srcId="{371E9D66-E9F6-4599-A744-9EC07C08F2BE}" destId="{0BB9EC56-D1C2-4004-884D-8B5829B0BAEA}" srcOrd="1" destOrd="0" presId="urn:microsoft.com/office/officeart/2005/8/layout/venn1"/>
    <dgm:cxn modelId="{420F9C1A-6B58-439A-881E-D36FFE861471}" type="presParOf" srcId="{371E9D66-E9F6-4599-A744-9EC07C08F2BE}" destId="{30BCFD95-32F6-470C-AF30-24E875314489}" srcOrd="2" destOrd="0" presId="urn:microsoft.com/office/officeart/2005/8/layout/venn1"/>
    <dgm:cxn modelId="{573D2177-AFF0-4A02-AA7D-A43427C3B70E}" type="presParOf" srcId="{371E9D66-E9F6-4599-A744-9EC07C08F2BE}" destId="{20474D7A-B1A9-4E08-B4B8-4CE74C16AB37}" srcOrd="3" destOrd="0" presId="urn:microsoft.com/office/officeart/2005/8/layout/venn1"/>
    <dgm:cxn modelId="{E6CFB098-A6DA-4DD7-A296-1068F08A1CF1}" type="presParOf" srcId="{371E9D66-E9F6-4599-A744-9EC07C08F2BE}" destId="{A3852B21-B85D-4652-B9DC-5041FAB2E370}" srcOrd="4" destOrd="0" presId="urn:microsoft.com/office/officeart/2005/8/layout/venn1"/>
    <dgm:cxn modelId="{41531AB2-9381-497D-A4CE-35D6FA9C4EF7}" type="presParOf" srcId="{371E9D66-E9F6-4599-A744-9EC07C08F2BE}" destId="{3B53563B-093F-45E4-9F0A-A3668F485D69}" srcOrd="5" destOrd="0" presId="urn:microsoft.com/office/officeart/2005/8/layout/venn1"/>
    <dgm:cxn modelId="{C7A80E9C-E607-478A-A3B0-DB967F10A2AC}" type="presParOf" srcId="{371E9D66-E9F6-4599-A744-9EC07C08F2BE}" destId="{B4226E65-2F46-4632-83FE-8D9C55C187A3}" srcOrd="6" destOrd="0" presId="urn:microsoft.com/office/officeart/2005/8/layout/venn1"/>
    <dgm:cxn modelId="{2194226A-435D-4B6B-A635-729262208EC0}" type="presParOf" srcId="{371E9D66-E9F6-4599-A744-9EC07C08F2BE}" destId="{AE13BC88-D0A7-4A47-87D9-37C9B449B78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1DF17-9B58-416A-A666-56488DE2BA2D}" type="datetimeFigureOut">
              <a:rPr lang="en-GB" smtClean="0"/>
              <a:t>13/08/2019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3F506-D302-4589-8276-D6A9DD14BD6C}" type="slidenum">
              <a:rPr lang="en-GB" smtClean="0"/>
              <a:t>‹#›</a:t>
            </a:fld>
            <a:endParaRPr lang="en-GB"/>
          </a:p>
        </p:txBody>
      </p:sp>
    </p:spTree>
    <p:extLst>
      <p:ext uri="{BB962C8B-B14F-4D97-AF65-F5344CB8AC3E}">
        <p14:creationId xmlns:p14="http://schemas.microsoft.com/office/powerpoint/2010/main" val="97986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nhsengland.media@nhs.net%3cmailto:nhsengland.media@nhs.ne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latin typeface="Arial" charset="0"/>
            </a:endParaRPr>
          </a:p>
        </p:txBody>
      </p:sp>
      <p:sp>
        <p:nvSpPr>
          <p:cNvPr id="104452"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BEF237F-E8D2-479A-92B5-87163BF1DC59}" type="slidenum">
              <a:rPr lang="en-GB" altLang="en-US">
                <a:solidFill>
                  <a:srgbClr val="000000"/>
                </a:solidFill>
              </a:rPr>
              <a:pPr eaLnBrk="1" hangingPunct="1">
                <a:defRPr/>
              </a:pPr>
              <a:t>1</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32615-68B1-4ED3-B6E8-DD963D0EB435}" type="slidenum">
              <a:rPr lang="en-GB" smtClean="0"/>
              <a:t>2</a:t>
            </a:fld>
            <a:endParaRPr lang="en-GB"/>
          </a:p>
        </p:txBody>
      </p:sp>
    </p:spTree>
    <p:extLst>
      <p:ext uri="{BB962C8B-B14F-4D97-AF65-F5344CB8AC3E}">
        <p14:creationId xmlns:p14="http://schemas.microsoft.com/office/powerpoint/2010/main" val="402928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Dear colleagues</a:t>
            </a:r>
          </a:p>
          <a:p>
            <a:r>
              <a:rPr lang="en-GB" dirty="0"/>
              <a:t> </a:t>
            </a:r>
          </a:p>
          <a:p>
            <a:r>
              <a:rPr lang="en-GB" dirty="0"/>
              <a:t>As you may be aware at the Conservative Party Conference today, 2 October, the Health and Social Care Secretary Matt Hancock made reference to the Government’s plans for genomics across the UK.  During his speech he referenced the development of the genomic medicine service and highlighted that mobilisation of the Genomic Laboratory Hubs is beginning.  </a:t>
            </a:r>
            <a:r>
              <a:rPr lang="en-GB" dirty="0" err="1"/>
              <a:t>SofS</a:t>
            </a:r>
            <a:r>
              <a:rPr lang="en-GB" dirty="0"/>
              <a:t> also set out the Government’s ambition for 5 million genomic analyses to be performed in the UK over the next 5 years, of which the NHS will contribute 500k.</a:t>
            </a:r>
          </a:p>
          <a:p>
            <a:r>
              <a:rPr lang="en-GB" dirty="0"/>
              <a:t> </a:t>
            </a:r>
          </a:p>
          <a:p>
            <a:r>
              <a:rPr lang="en-GB" dirty="0"/>
              <a:t>We have provided some key points about the speech this afternoon that you may want to share locally. These can be used in conjunction with the broader lines that we shared yesterday. If you do receive any queries regarding the genomics announcement or the genomic medicine service, please do not hesitate to contact NHS England press office on </a:t>
            </a:r>
            <a:r>
              <a:rPr lang="en-GB" u="sng" dirty="0">
                <a:hlinkClick r:id="rId3"/>
              </a:rPr>
              <a:t>nhsengland.media@nhs.net&lt;mailto:nhsengland.media@nhs.net</a:t>
            </a:r>
            <a:r>
              <a:rPr lang="en-GB" dirty="0"/>
              <a:t>&gt; or 011382 50958, who can provide support.</a:t>
            </a:r>
          </a:p>
          <a:p>
            <a:r>
              <a:rPr lang="en-GB" dirty="0"/>
              <a:t> </a:t>
            </a:r>
          </a:p>
          <a:p>
            <a:r>
              <a:rPr lang="en-GB" dirty="0"/>
              <a:t>Key points</a:t>
            </a:r>
          </a:p>
          <a:p>
            <a:r>
              <a:rPr lang="en-GB" dirty="0"/>
              <a:t> </a:t>
            </a:r>
          </a:p>
          <a:p>
            <a:r>
              <a:rPr lang="en-GB" dirty="0"/>
              <a:t> </a:t>
            </a:r>
          </a:p>
          <a:p>
            <a:r>
              <a:rPr lang="en-GB" dirty="0"/>
              <a:t>·         The Health and Social Care Secretary Matt Hancock has announced that the NHS will sequence up to 500,000 whole genomes as part of routine clinical care over the next five year period.</a:t>
            </a:r>
          </a:p>
          <a:p>
            <a:r>
              <a:rPr lang="en-GB" dirty="0"/>
              <a:t> </a:t>
            </a:r>
          </a:p>
          <a:p>
            <a:r>
              <a:rPr lang="en-GB" dirty="0"/>
              <a:t> </a:t>
            </a:r>
          </a:p>
          <a:p>
            <a:r>
              <a:rPr lang="en-GB" dirty="0"/>
              <a:t> </a:t>
            </a:r>
          </a:p>
          <a:p>
            <a:r>
              <a:rPr lang="en-GB" dirty="0"/>
              <a:t>·         Implementation of whole genome sequencing will be coordinated through the Genomic Laboratory Hubs, which from October will begin to mobilise to the new service.</a:t>
            </a:r>
          </a:p>
          <a:p>
            <a:r>
              <a:rPr lang="en-GB" dirty="0"/>
              <a:t> </a:t>
            </a:r>
          </a:p>
          <a:p>
            <a:r>
              <a:rPr lang="en-GB" dirty="0"/>
              <a:t> </a:t>
            </a:r>
          </a:p>
          <a:p>
            <a:r>
              <a:rPr lang="en-GB" dirty="0"/>
              <a:t> </a:t>
            </a:r>
          </a:p>
          <a:p>
            <a:r>
              <a:rPr lang="en-GB" dirty="0"/>
              <a:t>·         Access to whole genome sequencing will begin to be planned from October 2018 and is expected to be operational from early 2019.</a:t>
            </a:r>
          </a:p>
          <a:p>
            <a:r>
              <a:rPr lang="en-GB" dirty="0"/>
              <a:t> </a:t>
            </a:r>
          </a:p>
          <a:p>
            <a:r>
              <a:rPr lang="en-GB" dirty="0"/>
              <a:t> </a:t>
            </a:r>
          </a:p>
          <a:p>
            <a:r>
              <a:rPr lang="en-GB" dirty="0"/>
              <a:t> </a:t>
            </a:r>
          </a:p>
          <a:p>
            <a:r>
              <a:rPr lang="en-GB" dirty="0"/>
              <a:t>·         The National Genomic Test Directory 2018/19 sets that from early 2019, whole genome sequencing will be available to:</a:t>
            </a:r>
          </a:p>
          <a:p>
            <a:r>
              <a:rPr lang="en-GB" dirty="0"/>
              <a:t> </a:t>
            </a:r>
          </a:p>
          <a:p>
            <a:r>
              <a:rPr lang="en-GB" dirty="0"/>
              <a:t>o   Seriously ill children with a suspected genetic disorder, including those with cancer.</a:t>
            </a:r>
          </a:p>
          <a:p>
            <a:r>
              <a:rPr lang="en-GB" dirty="0"/>
              <a:t> </a:t>
            </a:r>
          </a:p>
          <a:p>
            <a:r>
              <a:rPr lang="en-GB" dirty="0"/>
              <a:t>o   People with 21 rare and inherited conditions.</a:t>
            </a:r>
          </a:p>
          <a:p>
            <a:r>
              <a:rPr lang="en-GB" dirty="0"/>
              <a:t> </a:t>
            </a:r>
          </a:p>
          <a:p>
            <a:r>
              <a:rPr lang="en-GB" dirty="0"/>
              <a:t>o   People with specific types of cancer which have been identified as having clear benefits to patients.</a:t>
            </a:r>
          </a:p>
          <a:p>
            <a:r>
              <a:rPr lang="en-GB" dirty="0"/>
              <a:t> </a:t>
            </a:r>
          </a:p>
          <a:p>
            <a:r>
              <a:rPr lang="en-GB" dirty="0"/>
              <a:t> </a:t>
            </a:r>
          </a:p>
          <a:p>
            <a:r>
              <a:rPr lang="en-GB" dirty="0"/>
              <a:t> </a:t>
            </a:r>
          </a:p>
          <a:p>
            <a:r>
              <a:rPr lang="en-GB" dirty="0"/>
              <a:t>·         The NHS will introduce and expand whole genome sequencing for some cancers and rare diseases, extending to other conditions as the evidence improves.</a:t>
            </a:r>
          </a:p>
          <a:p>
            <a:r>
              <a:rPr lang="en-GB" dirty="0"/>
              <a:t> </a:t>
            </a:r>
          </a:p>
          <a:p>
            <a:r>
              <a:rPr lang="en-GB"/>
              <a:t>Please do not hesitate to get in touch if you have any questions or require any additional information.</a:t>
            </a:r>
          </a:p>
          <a:p>
            <a:endParaRPr lang="en-GB"/>
          </a:p>
        </p:txBody>
      </p:sp>
      <p:sp>
        <p:nvSpPr>
          <p:cNvPr id="4" name="Slide Number Placeholder 3"/>
          <p:cNvSpPr>
            <a:spLocks noGrp="1"/>
          </p:cNvSpPr>
          <p:nvPr>
            <p:ph type="sldNum" sz="quarter" idx="10"/>
          </p:nvPr>
        </p:nvSpPr>
        <p:spPr/>
        <p:txBody>
          <a:bodyPr/>
          <a:lstStyle/>
          <a:p>
            <a:fld id="{981F94EC-7BA4-4A91-BAAD-BF7BAF247C0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42154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457200">
              <a:defRPr/>
            </a:pPr>
            <a:fld id="{FFDBAFC6-DD57-49D4-8653-0B991E27660B}" type="slidenum">
              <a:rPr lang="en-GB" smtClean="0">
                <a:solidFill>
                  <a:prstClr val="black"/>
                </a:solidFill>
              </a:rPr>
              <a:pPr defTabSz="457200">
                <a:defRPr/>
              </a:pPr>
              <a:t>7</a:t>
            </a:fld>
            <a:endParaRPr lang="en-GB" dirty="0">
              <a:solidFill>
                <a:prstClr val="black"/>
              </a:solidFill>
            </a:endParaRPr>
          </a:p>
        </p:txBody>
      </p:sp>
    </p:spTree>
    <p:extLst>
      <p:ext uri="{BB962C8B-B14F-4D97-AF65-F5344CB8AC3E}">
        <p14:creationId xmlns:p14="http://schemas.microsoft.com/office/powerpoint/2010/main" val="279257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457200">
              <a:defRPr/>
            </a:pPr>
            <a:fld id="{FFDBAFC6-DD57-49D4-8653-0B991E27660B}" type="slidenum">
              <a:rPr lang="en-GB" smtClean="0">
                <a:solidFill>
                  <a:prstClr val="black"/>
                </a:solidFill>
              </a:rPr>
              <a:pPr defTabSz="457200">
                <a:defRPr/>
              </a:pPr>
              <a:t>8</a:t>
            </a:fld>
            <a:endParaRPr lang="en-GB" dirty="0">
              <a:solidFill>
                <a:prstClr val="black"/>
              </a:solidFill>
            </a:endParaRPr>
          </a:p>
        </p:txBody>
      </p:sp>
    </p:spTree>
    <p:extLst>
      <p:ext uri="{BB962C8B-B14F-4D97-AF65-F5344CB8AC3E}">
        <p14:creationId xmlns:p14="http://schemas.microsoft.com/office/powerpoint/2010/main" val="279257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One place to order genetic tests - based on Test Directory</a:t>
            </a:r>
          </a:p>
          <a:p>
            <a:r>
              <a:rPr lang="en-US" sz="2000" dirty="0" smtClean="0"/>
              <a:t>Search</a:t>
            </a:r>
            <a:r>
              <a:rPr lang="en-US" sz="2000" baseline="0" dirty="0" smtClean="0"/>
              <a:t> for test in multiple ways – filter for your scenario and </a:t>
            </a:r>
            <a:r>
              <a:rPr lang="en-US" sz="2000" baseline="0" dirty="0" err="1" smtClean="0"/>
              <a:t>standardised</a:t>
            </a:r>
            <a:r>
              <a:rPr lang="en-US" sz="2000" baseline="0" dirty="0" smtClean="0"/>
              <a:t> criteria </a:t>
            </a:r>
          </a:p>
          <a:p>
            <a:r>
              <a:rPr lang="en-US" sz="2000" baseline="0" dirty="0" smtClean="0"/>
              <a:t>- mandatory data – info on what test is available for a given condition</a:t>
            </a:r>
          </a:p>
          <a:p>
            <a:r>
              <a:rPr lang="en-US" sz="2000" baseline="0" dirty="0" smtClean="0"/>
              <a:t>Handling of test is GLH responsibility from their – local or specialist lab testing</a:t>
            </a:r>
          </a:p>
          <a:p>
            <a:r>
              <a:rPr lang="en-US" sz="2000" baseline="0" dirty="0" smtClean="0"/>
              <a:t>NGIS Ordering test version seen – aim is to have a version live in early 2019</a:t>
            </a:r>
          </a:p>
          <a:p>
            <a:endParaRPr lang="en-US" baseline="0" dirty="0" smtClean="0"/>
          </a:p>
        </p:txBody>
      </p:sp>
      <p:sp>
        <p:nvSpPr>
          <p:cNvPr id="4" name="Slide Number Placeholder 3"/>
          <p:cNvSpPr>
            <a:spLocks noGrp="1"/>
          </p:cNvSpPr>
          <p:nvPr>
            <p:ph type="sldNum" sz="quarter" idx="10"/>
          </p:nvPr>
        </p:nvSpPr>
        <p:spPr/>
        <p:txBody>
          <a:bodyPr/>
          <a:lstStyle/>
          <a:p>
            <a:pPr>
              <a:defRPr/>
            </a:pPr>
            <a:fld id="{E1AFC4F0-0FE0-486D-ABE3-40DBC9BD5573}"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26053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98079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9F8870-7699-4897-945C-9483D64F4F57}" type="datetimeFigureOut">
              <a:rPr lang="en-GB" smtClean="0"/>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17822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9F8870-7699-4897-945C-9483D64F4F57}" type="datetimeFigureOut">
              <a:rPr lang="en-GB" smtClean="0"/>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277234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9F8870-7699-4897-945C-9483D64F4F57}" type="datetimeFigureOut">
              <a:rPr lang="en-GB" smtClean="0"/>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148017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prstClr val="black">
                    <a:tint val="75000"/>
                  </a:prstClr>
                </a:solidFill>
              </a:defRPr>
            </a:lvl1pPr>
          </a:lstStyle>
          <a:p>
            <a:pPr>
              <a:defRPr/>
            </a:pPr>
            <a:r>
              <a:rPr lang="en-US" smtClean="0"/>
              <a:t>24/01/2019</a:t>
            </a:r>
            <a:endParaRPr lang="en-GB"/>
          </a:p>
        </p:txBody>
      </p:sp>
      <p:sp>
        <p:nvSpPr>
          <p:cNvPr id="4" name="Rectangle 5"/>
          <p:cNvSpPr>
            <a:spLocks noGrp="1" noChangeArrowheads="1"/>
          </p:cNvSpPr>
          <p:nvPr>
            <p:ph type="ftr" sz="quarter" idx="11"/>
          </p:nvPr>
        </p:nvSpPr>
        <p:spPr/>
        <p:txBody>
          <a:bodyPr/>
          <a:lstStyle>
            <a:lvl1pPr>
              <a:defRPr>
                <a:solidFill>
                  <a:prstClr val="black">
                    <a:tint val="75000"/>
                  </a:prstClr>
                </a:solidFill>
              </a:defRPr>
            </a:lvl1pPr>
          </a:lstStyle>
          <a:p>
            <a:pPr>
              <a:defRPr/>
            </a:pPr>
            <a:endParaRPr lang="en-GB"/>
          </a:p>
        </p:txBody>
      </p:sp>
      <p:sp>
        <p:nvSpPr>
          <p:cNvPr id="5" name="Rectangle 6"/>
          <p:cNvSpPr>
            <a:spLocks noGrp="1" noChangeArrowheads="1"/>
          </p:cNvSpPr>
          <p:nvPr>
            <p:ph type="sldNum" sz="quarter" idx="12"/>
          </p:nvPr>
        </p:nvSpPr>
        <p:spPr/>
        <p:txBody>
          <a:bodyPr/>
          <a:lstStyle>
            <a:lvl1pPr>
              <a:defRPr>
                <a:solidFill>
                  <a:prstClr val="black">
                    <a:tint val="75000"/>
                  </a:prstClr>
                </a:solidFill>
              </a:defRPr>
            </a:lvl1pPr>
          </a:lstStyle>
          <a:p>
            <a:pPr>
              <a:defRPr/>
            </a:pPr>
            <a:fld id="{81F41EFE-96C0-4FA9-AE71-64B19E5ABB65}" type="slidenum">
              <a:rPr lang="en-GB"/>
              <a:pPr>
                <a:defRPr/>
              </a:pPr>
              <a:t>‹#›</a:t>
            </a:fld>
            <a:endParaRPr lang="en-GB"/>
          </a:p>
        </p:txBody>
      </p:sp>
    </p:spTree>
    <p:extLst>
      <p:ext uri="{BB962C8B-B14F-4D97-AF65-F5344CB8AC3E}">
        <p14:creationId xmlns:p14="http://schemas.microsoft.com/office/powerpoint/2010/main" val="121083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457200" y="1680296"/>
            <a:ext cx="8356600" cy="5012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97337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9F8870-7699-4897-945C-9483D64F4F57}" type="datetimeFigureOut">
              <a:rPr lang="en-GB" smtClean="0"/>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297670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F8870-7699-4897-945C-9483D64F4F57}" type="datetimeFigureOut">
              <a:rPr lang="en-GB" smtClean="0"/>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385425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9F8870-7699-4897-945C-9483D64F4F57}" type="datetimeFigureOut">
              <a:rPr lang="en-GB" smtClean="0"/>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330609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9F8870-7699-4897-945C-9483D64F4F57}" type="datetimeFigureOut">
              <a:rPr lang="en-GB" smtClean="0"/>
              <a:t>13/08/2019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294183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9F8870-7699-4897-945C-9483D64F4F57}" type="datetimeFigureOut">
              <a:rPr lang="en-GB" smtClean="0"/>
              <a:t>13/08/2019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335156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F8870-7699-4897-945C-9483D64F4F57}" type="datetimeFigureOut">
              <a:rPr lang="en-GB" smtClean="0"/>
              <a:t>13/08/2019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49281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F8870-7699-4897-945C-9483D64F4F57}" type="datetimeFigureOut">
              <a:rPr lang="en-GB" smtClean="0"/>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39572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F8870-7699-4897-945C-9483D64F4F57}" type="datetimeFigureOut">
              <a:rPr lang="en-GB" smtClean="0"/>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250700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F8870-7699-4897-945C-9483D64F4F57}" type="datetimeFigureOut">
              <a:rPr lang="en-GB" smtClean="0"/>
              <a:t>13/08/2019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0B7F3-3347-4E20-9210-91DD950C0B04}" type="slidenum">
              <a:rPr lang="en-GB" smtClean="0"/>
              <a:t>‹#›</a:t>
            </a:fld>
            <a:endParaRPr lang="en-GB"/>
          </a:p>
        </p:txBody>
      </p:sp>
    </p:spTree>
    <p:extLst>
      <p:ext uri="{BB962C8B-B14F-4D97-AF65-F5344CB8AC3E}">
        <p14:creationId xmlns:p14="http://schemas.microsoft.com/office/powerpoint/2010/main" val="4192118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england.nhs.uk/publication/national-genomic-test-directorie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 r="-15248"/>
          <a:stretch/>
        </p:blipFill>
        <p:spPr bwMode="auto">
          <a:xfrm>
            <a:off x="0" y="0"/>
            <a:ext cx="105382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805" y="2060848"/>
            <a:ext cx="9036496" cy="1569660"/>
          </a:xfrm>
          <a:prstGeom prst="rect">
            <a:avLst/>
          </a:prstGeom>
          <a:noFill/>
        </p:spPr>
        <p:txBody>
          <a:bodyPr wrap="square" rtlCol="0">
            <a:spAutoFit/>
          </a:bodyPr>
          <a:lstStyle/>
          <a:p>
            <a:pPr algn="ctr"/>
            <a:r>
              <a:rPr lang="en-GB" sz="4800" dirty="0" smtClean="0">
                <a:solidFill>
                  <a:schemeClr val="bg1"/>
                </a:solidFill>
                <a:latin typeface="Calibri" pitchFamily="34" charset="0"/>
                <a:cs typeface="Calibri" pitchFamily="34" charset="0"/>
              </a:rPr>
              <a:t>Looking ahead: Genomic Laboratory Hub</a:t>
            </a:r>
            <a:endParaRPr lang="en-GB" sz="4200" dirty="0">
              <a:solidFill>
                <a:schemeClr val="bg1"/>
              </a:solidFill>
            </a:endParaRPr>
          </a:p>
        </p:txBody>
      </p:sp>
      <p:sp>
        <p:nvSpPr>
          <p:cNvPr id="20" name="TextBox 1"/>
          <p:cNvSpPr txBox="1">
            <a:spLocks noChangeArrowheads="1"/>
          </p:cNvSpPr>
          <p:nvPr/>
        </p:nvSpPr>
        <p:spPr bwMode="auto">
          <a:xfrm>
            <a:off x="523004" y="4941168"/>
            <a:ext cx="8205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altLang="en-US" sz="2400" dirty="0" smtClean="0">
                <a:solidFill>
                  <a:schemeClr val="bg1"/>
                </a:solidFill>
                <a:latin typeface="Calibri" pitchFamily="34" charset="0"/>
                <a:cs typeface="Calibri" pitchFamily="34" charset="0"/>
              </a:rPr>
              <a:t>Rachel Butler, Head of Bristol Genetics Laboratory</a:t>
            </a:r>
            <a:endParaRPr lang="en-GB" altLang="en-US" sz="2400" dirty="0">
              <a:solidFill>
                <a:schemeClr val="bg1"/>
              </a:solidFill>
              <a:latin typeface="Calibri" pitchFamily="34" charset="0"/>
              <a:cs typeface="Calibri" pitchFamily="34" charset="0"/>
            </a:endParaRPr>
          </a:p>
        </p:txBody>
      </p:sp>
      <p:pic>
        <p:nvPicPr>
          <p:cNvPr id="23" name="Picture 7" descr="K:\02 Genetics logo\SWGLH logo\SWGLH_RGB_Left_Align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028" y="192399"/>
            <a:ext cx="4170868" cy="149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881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solidFill>
                  <a:schemeClr val="tx2">
                    <a:lumMod val="60000"/>
                    <a:lumOff val="40000"/>
                  </a:schemeClr>
                </a:solidFill>
              </a:rPr>
              <a:t>But where are we now?</a:t>
            </a:r>
            <a:endParaRPr lang="en-GB" sz="3200" b="1" dirty="0">
              <a:solidFill>
                <a:schemeClr val="tx2">
                  <a:lumMod val="60000"/>
                  <a:lumOff val="40000"/>
                </a:schemeClr>
              </a:solidFill>
            </a:endParaRPr>
          </a:p>
        </p:txBody>
      </p:sp>
      <p:sp>
        <p:nvSpPr>
          <p:cNvPr id="3" name="Content Placeholder 2"/>
          <p:cNvSpPr>
            <a:spLocks noGrp="1"/>
          </p:cNvSpPr>
          <p:nvPr>
            <p:ph idx="1"/>
          </p:nvPr>
        </p:nvSpPr>
        <p:spPr>
          <a:xfrm>
            <a:off x="467544" y="1412776"/>
            <a:ext cx="8356600" cy="5012605"/>
          </a:xfrm>
        </p:spPr>
        <p:txBody>
          <a:bodyPr/>
          <a:lstStyle/>
          <a:p>
            <a:pPr marL="0" indent="0">
              <a:buNone/>
            </a:pPr>
            <a:r>
              <a:rPr lang="en-GB" dirty="0" smtClean="0"/>
              <a:t>Patchy (?) services for </a:t>
            </a:r>
          </a:p>
          <a:p>
            <a:r>
              <a:rPr lang="en-GB" dirty="0" smtClean="0"/>
              <a:t>RAS / BRAF</a:t>
            </a:r>
          </a:p>
          <a:p>
            <a:r>
              <a:rPr lang="en-GB" dirty="0" smtClean="0"/>
              <a:t>MSI (for Lynch and stage II ca)</a:t>
            </a:r>
          </a:p>
          <a:p>
            <a:pPr lvl="1"/>
            <a:r>
              <a:rPr lang="en-GB" dirty="0" smtClean="0"/>
              <a:t>meMLH1 / BRAF follow-up</a:t>
            </a:r>
          </a:p>
          <a:p>
            <a:endParaRPr lang="en-GB" dirty="0"/>
          </a:p>
          <a:p>
            <a:pPr marL="0" indent="0">
              <a:buNone/>
            </a:pPr>
            <a:r>
              <a:rPr lang="en-GB" dirty="0" smtClean="0"/>
              <a:t>Need clear pathways for reflex testing from pathology and funding</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3338846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D1D181-4E93-46C3-B835-E35B2B9C0FA8}" type="slidenum">
              <a:rPr lang="en-GB">
                <a:solidFill>
                  <a:prstClr val="white"/>
                </a:solidFill>
              </a:rPr>
              <a:pPr/>
              <a:t>11</a:t>
            </a:fld>
            <a:endParaRPr lang="en-GB" dirty="0">
              <a:solidFill>
                <a:prstClr val="white"/>
              </a:solidFill>
            </a:endParaRPr>
          </a:p>
        </p:txBody>
      </p:sp>
      <p:sp>
        <p:nvSpPr>
          <p:cNvPr id="5" name="Date Placeholder 4"/>
          <p:cNvSpPr>
            <a:spLocks noGrp="1"/>
          </p:cNvSpPr>
          <p:nvPr>
            <p:ph type="dt" sz="half" idx="4294967295"/>
          </p:nvPr>
        </p:nvSpPr>
        <p:spPr>
          <a:xfrm>
            <a:off x="257175" y="6493077"/>
            <a:ext cx="2057400" cy="365125"/>
          </a:xfrm>
          <a:prstGeom prst="rect">
            <a:avLst/>
          </a:prstGeom>
        </p:spPr>
        <p:txBody>
          <a:bodyPr/>
          <a:lstStyle/>
          <a:p>
            <a:fld id="{D496C1E9-2609-4E37-A6E2-96BDF5BD2BC5}" type="datetime4">
              <a:rPr lang="en-GB">
                <a:solidFill>
                  <a:prstClr val="white"/>
                </a:solidFill>
              </a:rPr>
              <a:pPr/>
              <a:t>13 August 2019</a:t>
            </a:fld>
            <a:endParaRPr lang="en-GB" dirty="0">
              <a:solidFill>
                <a:prstClr val="white"/>
              </a:solidFill>
            </a:endParaRP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14" t="7931" r="3050" b="4970"/>
          <a:stretch/>
        </p:blipFill>
        <p:spPr bwMode="auto">
          <a:xfrm>
            <a:off x="633362" y="1124744"/>
            <a:ext cx="7739984" cy="539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633362" y="215824"/>
            <a:ext cx="6026871" cy="7434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r>
              <a:rPr lang="en-GB" sz="3200" dirty="0">
                <a:solidFill>
                  <a:schemeClr val="tx2">
                    <a:lumMod val="60000"/>
                    <a:lumOff val="40000"/>
                  </a:schemeClr>
                </a:solidFill>
              </a:rPr>
              <a:t>National Genomics Informatics </a:t>
            </a:r>
            <a:r>
              <a:rPr lang="en-GB" sz="3200" dirty="0" smtClean="0">
                <a:solidFill>
                  <a:schemeClr val="tx2">
                    <a:lumMod val="60000"/>
                    <a:lumOff val="40000"/>
                  </a:schemeClr>
                </a:solidFill>
              </a:rPr>
              <a:t>Service (NGIS)</a:t>
            </a:r>
            <a:endParaRPr lang="en-GB" sz="3200" dirty="0">
              <a:solidFill>
                <a:schemeClr val="tx2">
                  <a:lumMod val="60000"/>
                  <a:lumOff val="40000"/>
                </a:schemeClr>
              </a:solidFill>
            </a:endParaRP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451231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5BB34B-797B-41A4-B96D-9045F9989801}"/>
              </a:ext>
            </a:extLst>
          </p:cNvPr>
          <p:cNvSpPr>
            <a:spLocks noGrp="1"/>
          </p:cNvSpPr>
          <p:nvPr>
            <p:ph type="title"/>
          </p:nvPr>
        </p:nvSpPr>
        <p:spPr>
          <a:xfrm>
            <a:off x="457200" y="274638"/>
            <a:ext cx="6131024" cy="1143000"/>
          </a:xfrm>
        </p:spPr>
        <p:txBody>
          <a:bodyPr>
            <a:normAutofit fontScale="90000"/>
          </a:bodyPr>
          <a:lstStyle/>
          <a:p>
            <a:r>
              <a:rPr lang="en-GB" b="1" dirty="0">
                <a:solidFill>
                  <a:srgbClr val="558ED5"/>
                </a:solidFill>
              </a:rPr>
              <a:t>Mainstreaming genomic </a:t>
            </a:r>
            <a:r>
              <a:rPr lang="en-GB" b="1" dirty="0" smtClean="0">
                <a:solidFill>
                  <a:srgbClr val="558ED5"/>
                </a:solidFill>
              </a:rPr>
              <a:t>medicine</a:t>
            </a:r>
            <a:endParaRPr lang="en-GB" b="1" dirty="0">
              <a:solidFill>
                <a:srgbClr val="558ED5"/>
              </a:solidFill>
            </a:endParaRPr>
          </a:p>
        </p:txBody>
      </p:sp>
      <p:graphicFrame>
        <p:nvGraphicFramePr>
          <p:cNvPr id="6" name="Content Placeholder 5">
            <a:extLst>
              <a:ext uri="{FF2B5EF4-FFF2-40B4-BE49-F238E27FC236}">
                <a16:creationId xmlns:a16="http://schemas.microsoft.com/office/drawing/2014/main" xmlns="" id="{1BE648AF-E68F-4D7D-AE26-6D04F2CB678E}"/>
              </a:ext>
            </a:extLst>
          </p:cNvPr>
          <p:cNvGraphicFramePr>
            <a:graphicFrameLocks noGrp="1"/>
          </p:cNvGraphicFramePr>
          <p:nvPr>
            <p:ph idx="1"/>
            <p:extLst>
              <p:ext uri="{D42A27DB-BD31-4B8C-83A1-F6EECF244321}">
                <p14:modId xmlns:p14="http://schemas.microsoft.com/office/powerpoint/2010/main" val="1020413378"/>
              </p:ext>
            </p:extLst>
          </p:nvPr>
        </p:nvGraphicFramePr>
        <p:xfrm>
          <a:off x="-972616" y="2708920"/>
          <a:ext cx="6995120" cy="3417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xmlns="" id="{10890E9A-8483-46B9-A0CD-550740D9B2B0}"/>
              </a:ext>
            </a:extLst>
          </p:cNvPr>
          <p:cNvSpPr>
            <a:spLocks noGrp="1"/>
          </p:cNvSpPr>
          <p:nvPr>
            <p:ph type="sldNum" sz="quarter" idx="12"/>
          </p:nvPr>
        </p:nvSpPr>
        <p:spPr/>
        <p:txBody>
          <a:bodyPr/>
          <a:lstStyle/>
          <a:p>
            <a:fld id="{C21C2706-BFBC-4E0A-A7D5-AC2D039DA3DC}" type="slidenum">
              <a:rPr lang="en-GB" smtClean="0">
                <a:solidFill>
                  <a:prstClr val="black">
                    <a:tint val="75000"/>
                  </a:prstClr>
                </a:solidFill>
              </a:rPr>
              <a:pPr/>
              <a:t>12</a:t>
            </a:fld>
            <a:endParaRPr lang="en-GB">
              <a:solidFill>
                <a:prstClr val="black">
                  <a:tint val="75000"/>
                </a:prstClr>
              </a:solidFill>
            </a:endParaRPr>
          </a:p>
        </p:txBody>
      </p:sp>
      <p:sp>
        <p:nvSpPr>
          <p:cNvPr id="7" name="Oval 6">
            <a:extLst>
              <a:ext uri="{FF2B5EF4-FFF2-40B4-BE49-F238E27FC236}">
                <a16:creationId xmlns:a16="http://schemas.microsoft.com/office/drawing/2014/main" xmlns="" id="{DDE84708-0B1A-49F0-B735-59B7935E89EE}"/>
              </a:ext>
            </a:extLst>
          </p:cNvPr>
          <p:cNvSpPr/>
          <p:nvPr/>
        </p:nvSpPr>
        <p:spPr>
          <a:xfrm>
            <a:off x="261864" y="2339000"/>
            <a:ext cx="4464496" cy="4300587"/>
          </a:xfrm>
          <a:prstGeom prst="ellipse">
            <a:avLst/>
          </a:prstGeom>
          <a:noFill/>
          <a:ln w="762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7">
            <a:extLst>
              <a:ext uri="{FF2B5EF4-FFF2-40B4-BE49-F238E27FC236}">
                <a16:creationId xmlns:a16="http://schemas.microsoft.com/office/drawing/2014/main" xmlns="" id="{5A3057D2-FE14-4A13-B5BB-301183EF65CC}"/>
              </a:ext>
            </a:extLst>
          </p:cNvPr>
          <p:cNvSpPr txBox="1"/>
          <p:nvPr/>
        </p:nvSpPr>
        <p:spPr>
          <a:xfrm>
            <a:off x="-530224" y="1772816"/>
            <a:ext cx="6264696" cy="523220"/>
          </a:xfrm>
          <a:prstGeom prst="rect">
            <a:avLst/>
          </a:prstGeom>
          <a:noFill/>
        </p:spPr>
        <p:txBody>
          <a:bodyPr wrap="square" rtlCol="0">
            <a:spAutoFit/>
          </a:bodyPr>
          <a:lstStyle/>
          <a:p>
            <a:pPr algn="ctr"/>
            <a:r>
              <a:rPr lang="en-GB" sz="2800" b="1" dirty="0">
                <a:solidFill>
                  <a:srgbClr val="1F497D"/>
                </a:solidFill>
              </a:rPr>
              <a:t>Genomic Medicine Service</a:t>
            </a:r>
          </a:p>
        </p:txBody>
      </p:sp>
      <p:sp>
        <p:nvSpPr>
          <p:cNvPr id="9" name="TextBox 8">
            <a:extLst>
              <a:ext uri="{FF2B5EF4-FFF2-40B4-BE49-F238E27FC236}">
                <a16:creationId xmlns:a16="http://schemas.microsoft.com/office/drawing/2014/main" xmlns="" id="{22148911-87F5-4ABB-A9DE-53DE7678C934}"/>
              </a:ext>
            </a:extLst>
          </p:cNvPr>
          <p:cNvSpPr txBox="1"/>
          <p:nvPr/>
        </p:nvSpPr>
        <p:spPr>
          <a:xfrm>
            <a:off x="4860032" y="2204864"/>
            <a:ext cx="4283968" cy="1631216"/>
          </a:xfrm>
          <a:prstGeom prst="rect">
            <a:avLst/>
          </a:prstGeom>
          <a:noFill/>
        </p:spPr>
        <p:txBody>
          <a:bodyPr wrap="square" rtlCol="0">
            <a:spAutoFit/>
          </a:bodyPr>
          <a:lstStyle/>
          <a:p>
            <a:r>
              <a:rPr lang="en-GB" sz="2000" b="1" dirty="0">
                <a:solidFill>
                  <a:prstClr val="black"/>
                </a:solidFill>
              </a:rPr>
              <a:t>Genetics Laboratory Hubs:</a:t>
            </a:r>
          </a:p>
          <a:p>
            <a:pPr marL="285750" indent="-285750">
              <a:buFontTx/>
              <a:buChar char="-"/>
            </a:pPr>
            <a:r>
              <a:rPr lang="en-GB" sz="2000" dirty="0">
                <a:solidFill>
                  <a:prstClr val="black"/>
                </a:solidFill>
              </a:rPr>
              <a:t>7 nationally commissioned laboratory hubs</a:t>
            </a:r>
          </a:p>
          <a:p>
            <a:pPr marL="285750" indent="-285750">
              <a:buFontTx/>
              <a:buChar char="-"/>
            </a:pPr>
            <a:r>
              <a:rPr lang="en-GB" sz="2000" dirty="0">
                <a:solidFill>
                  <a:prstClr val="black"/>
                </a:solidFill>
              </a:rPr>
              <a:t>National Directory for all genetic &amp; genomic testing</a:t>
            </a:r>
          </a:p>
        </p:txBody>
      </p:sp>
      <p:sp>
        <p:nvSpPr>
          <p:cNvPr id="10" name="TextBox 9">
            <a:extLst>
              <a:ext uri="{FF2B5EF4-FFF2-40B4-BE49-F238E27FC236}">
                <a16:creationId xmlns:a16="http://schemas.microsoft.com/office/drawing/2014/main" xmlns="" id="{4D292F12-677B-433C-B09C-73447231940E}"/>
              </a:ext>
            </a:extLst>
          </p:cNvPr>
          <p:cNvSpPr txBox="1"/>
          <p:nvPr/>
        </p:nvSpPr>
        <p:spPr>
          <a:xfrm>
            <a:off x="4993060" y="3836080"/>
            <a:ext cx="4022104" cy="1015663"/>
          </a:xfrm>
          <a:prstGeom prst="rect">
            <a:avLst/>
          </a:prstGeom>
          <a:noFill/>
        </p:spPr>
        <p:txBody>
          <a:bodyPr wrap="square" rtlCol="0">
            <a:spAutoFit/>
          </a:bodyPr>
          <a:lstStyle/>
          <a:p>
            <a:r>
              <a:rPr lang="en-GB" sz="2000" b="1" dirty="0">
                <a:solidFill>
                  <a:prstClr val="black"/>
                </a:solidFill>
              </a:rPr>
              <a:t>Genomic Medicine Centres:</a:t>
            </a:r>
          </a:p>
          <a:p>
            <a:pPr marL="285750" indent="-285750">
              <a:buFontTx/>
              <a:buChar char="-"/>
            </a:pPr>
            <a:r>
              <a:rPr lang="en-GB" sz="2000" dirty="0">
                <a:solidFill>
                  <a:prstClr val="black"/>
                </a:solidFill>
              </a:rPr>
              <a:t>Support transition from project to clinical practice</a:t>
            </a:r>
          </a:p>
        </p:txBody>
      </p:sp>
      <p:sp>
        <p:nvSpPr>
          <p:cNvPr id="11" name="TextBox 10">
            <a:extLst>
              <a:ext uri="{FF2B5EF4-FFF2-40B4-BE49-F238E27FC236}">
                <a16:creationId xmlns:a16="http://schemas.microsoft.com/office/drawing/2014/main" xmlns="" id="{1ABBC88F-FF9B-4952-890E-6AA76F76DA1E}"/>
              </a:ext>
            </a:extLst>
          </p:cNvPr>
          <p:cNvSpPr txBox="1"/>
          <p:nvPr/>
        </p:nvSpPr>
        <p:spPr>
          <a:xfrm>
            <a:off x="4985453" y="4851743"/>
            <a:ext cx="4022104" cy="954107"/>
          </a:xfrm>
          <a:prstGeom prst="rect">
            <a:avLst/>
          </a:prstGeom>
          <a:noFill/>
        </p:spPr>
        <p:txBody>
          <a:bodyPr wrap="square" rtlCol="0">
            <a:spAutoFit/>
          </a:bodyPr>
          <a:lstStyle/>
          <a:p>
            <a:r>
              <a:rPr lang="en-GB" sz="2000" b="1" dirty="0">
                <a:solidFill>
                  <a:prstClr val="black"/>
                </a:solidFill>
              </a:rPr>
              <a:t>Clinical Genetics Services:</a:t>
            </a:r>
          </a:p>
          <a:p>
            <a:r>
              <a:rPr lang="en-GB" dirty="0">
                <a:solidFill>
                  <a:prstClr val="black"/>
                </a:solidFill>
              </a:rPr>
              <a:t>- Review of services to ensure support and equity</a:t>
            </a:r>
          </a:p>
        </p:txBody>
      </p:sp>
      <p:sp>
        <p:nvSpPr>
          <p:cNvPr id="12" name="TextBox 11">
            <a:extLst>
              <a:ext uri="{FF2B5EF4-FFF2-40B4-BE49-F238E27FC236}">
                <a16:creationId xmlns:a16="http://schemas.microsoft.com/office/drawing/2014/main" xmlns="" id="{1ABBC88F-FF9B-4952-890E-6AA76F76DA1E}"/>
              </a:ext>
            </a:extLst>
          </p:cNvPr>
          <p:cNvSpPr txBox="1"/>
          <p:nvPr/>
        </p:nvSpPr>
        <p:spPr>
          <a:xfrm>
            <a:off x="5004048" y="5787261"/>
            <a:ext cx="4022104" cy="954107"/>
          </a:xfrm>
          <a:prstGeom prst="rect">
            <a:avLst/>
          </a:prstGeom>
          <a:noFill/>
        </p:spPr>
        <p:txBody>
          <a:bodyPr wrap="square" rtlCol="0">
            <a:spAutoFit/>
          </a:bodyPr>
          <a:lstStyle/>
          <a:p>
            <a:r>
              <a:rPr lang="en-GB" sz="2000" b="1" dirty="0">
                <a:solidFill>
                  <a:prstClr val="black"/>
                </a:solidFill>
              </a:rPr>
              <a:t>Cancer Services:</a:t>
            </a:r>
          </a:p>
          <a:p>
            <a:r>
              <a:rPr lang="en-GB" dirty="0">
                <a:solidFill>
                  <a:prstClr val="black"/>
                </a:solidFill>
              </a:rPr>
              <a:t>- Supporting 100,000 Genomes patients and future genomics pathways</a:t>
            </a:r>
          </a:p>
        </p:txBody>
      </p:sp>
      <p:pic>
        <p:nvPicPr>
          <p:cNvPr id="13" name="Picture 12"/>
          <p:cNvPicPr/>
          <p:nvPr/>
        </p:nvPicPr>
        <p:blipFill>
          <a:blip r:embed="rId8"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387920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98971"/>
            <a:ext cx="6264698" cy="490538"/>
          </a:xfrm>
        </p:spPr>
        <p:txBody>
          <a:bodyPr>
            <a:noAutofit/>
          </a:bodyPr>
          <a:lstStyle/>
          <a:p>
            <a:r>
              <a:rPr lang="en-GB" sz="4000" b="1" dirty="0" smtClean="0">
                <a:solidFill>
                  <a:srgbClr val="558ED5"/>
                </a:solidFill>
                <a:latin typeface="Calibri" panose="020F0502020204030204" pitchFamily="34" charset="0"/>
                <a:ea typeface="Calibri" panose="020F0502020204030204" pitchFamily="34" charset="0"/>
                <a:cs typeface="Arial" panose="020B0604020202020204" pitchFamily="34" charset="0"/>
              </a:rPr>
              <a:t>What the future holds…</a:t>
            </a:r>
            <a:endParaRPr lang="en-GB" sz="4000" b="1" dirty="0">
              <a:solidFill>
                <a:srgbClr val="558ED5"/>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07504" y="1052736"/>
            <a:ext cx="8856984" cy="5544616"/>
          </a:xfrm>
        </p:spPr>
        <p:txBody>
          <a:bodyPr>
            <a:noAutofit/>
          </a:bodyPr>
          <a:lstStyle/>
          <a:p>
            <a:r>
              <a:rPr lang="en-GB" sz="2400" dirty="0" smtClean="0"/>
              <a:t>Increased, </a:t>
            </a:r>
            <a:r>
              <a:rPr lang="en-GB" sz="2400" smtClean="0"/>
              <a:t>more equitable </a:t>
            </a:r>
            <a:r>
              <a:rPr lang="en-GB" sz="2400" dirty="0" smtClean="0"/>
              <a:t>access to genomic testing (centrally funded by NHS England)</a:t>
            </a:r>
          </a:p>
          <a:p>
            <a:endParaRPr lang="en-GB" sz="2400" dirty="0"/>
          </a:p>
          <a:p>
            <a:r>
              <a:rPr lang="en-GB" sz="2400" dirty="0" smtClean="0"/>
              <a:t>On-line ordering of genomic tests from national test directory according to defined clinical eligibility criteria</a:t>
            </a:r>
          </a:p>
          <a:p>
            <a:endParaRPr lang="en-GB" sz="2400" dirty="0"/>
          </a:p>
          <a:p>
            <a:r>
              <a:rPr lang="en-GB" sz="2400" dirty="0"/>
              <a:t>N</a:t>
            </a:r>
            <a:r>
              <a:rPr lang="en-GB" sz="2400" dirty="0" smtClean="0"/>
              <a:t>ew “patient choice” materials with opt-in for research</a:t>
            </a:r>
          </a:p>
          <a:p>
            <a:endParaRPr lang="en-GB" sz="2400" dirty="0"/>
          </a:p>
          <a:p>
            <a:r>
              <a:rPr lang="en-GB" sz="2400" dirty="0" smtClean="0"/>
              <a:t>Standardised methodology across laboratories and improved reporting times</a:t>
            </a:r>
          </a:p>
          <a:p>
            <a:endParaRPr lang="en-GB" sz="2400" dirty="0"/>
          </a:p>
          <a:p>
            <a:r>
              <a:rPr lang="en-GB" sz="2400" dirty="0" smtClean="0"/>
              <a:t>Increasing number of tests performed by genome sequencing (500,000  funded over next 5 years, aspiration of 5 million genomic tests!)</a:t>
            </a:r>
          </a:p>
          <a:p>
            <a:pPr marL="0" indent="0">
              <a:buNone/>
            </a:pPr>
            <a:r>
              <a:rPr lang="en-GB" sz="2400" dirty="0" smtClean="0"/>
              <a:t> </a:t>
            </a:r>
          </a:p>
          <a:p>
            <a:pPr marL="0" indent="0">
              <a:buNone/>
            </a:pPr>
            <a:r>
              <a:rPr lang="en-GB" sz="2400" dirty="0" smtClean="0"/>
              <a:t> </a:t>
            </a:r>
          </a:p>
          <a:p>
            <a:pPr lvl="1"/>
            <a:endParaRPr lang="en-GB" sz="2400" dirty="0" smtClean="0"/>
          </a:p>
          <a:p>
            <a:pPr lvl="1"/>
            <a:endParaRPr lang="en-GB" sz="2400" dirty="0" smtClean="0"/>
          </a:p>
          <a:p>
            <a:pPr marL="0" indent="0">
              <a:buNone/>
            </a:pPr>
            <a:endParaRPr lang="en-GB" sz="2400" dirty="0" smtClean="0"/>
          </a:p>
          <a:p>
            <a:endParaRPr lang="en-GB" sz="2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971520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787281" cy="742950"/>
          </a:xfrm>
        </p:spPr>
        <p:txBody>
          <a:bodyPr>
            <a:normAutofit fontScale="90000"/>
          </a:bodyPr>
          <a:lstStyle/>
          <a:p>
            <a:pPr algn="l"/>
            <a:r>
              <a:rPr lang="en-US" sz="3600" b="1" dirty="0">
                <a:solidFill>
                  <a:srgbClr val="558ED5"/>
                </a:solidFill>
                <a:latin typeface="Calibri" panose="020F0502020204030204" pitchFamily="34" charset="0"/>
                <a:ea typeface="Avenir Book" charset="0"/>
                <a:cs typeface="Calibri" panose="020F0502020204030204" pitchFamily="34" charset="0"/>
              </a:rPr>
              <a:t>National delivery of 100,000 </a:t>
            </a:r>
            <a:r>
              <a:rPr lang="en-US" sz="3600" b="1" dirty="0" smtClean="0">
                <a:solidFill>
                  <a:srgbClr val="558ED5"/>
                </a:solidFill>
                <a:latin typeface="Calibri" panose="020F0502020204030204" pitchFamily="34" charset="0"/>
                <a:ea typeface="Avenir Book" charset="0"/>
                <a:cs typeface="Calibri" panose="020F0502020204030204" pitchFamily="34" charset="0"/>
              </a:rPr>
              <a:t>Genomes </a:t>
            </a:r>
            <a:r>
              <a:rPr lang="en-US" sz="3600" b="1" dirty="0">
                <a:solidFill>
                  <a:srgbClr val="558ED5"/>
                </a:solidFill>
                <a:latin typeface="Calibri" panose="020F0502020204030204" pitchFamily="34" charset="0"/>
                <a:ea typeface="Avenir Book" charset="0"/>
                <a:cs typeface="Calibri" panose="020F0502020204030204" pitchFamily="34" charset="0"/>
              </a:rPr>
              <a:t>P</a:t>
            </a:r>
            <a:r>
              <a:rPr lang="en-US" sz="3600" b="1" dirty="0" smtClean="0">
                <a:solidFill>
                  <a:srgbClr val="558ED5"/>
                </a:solidFill>
                <a:latin typeface="Calibri" panose="020F0502020204030204" pitchFamily="34" charset="0"/>
                <a:ea typeface="Avenir Book" charset="0"/>
                <a:cs typeface="Calibri" panose="020F0502020204030204" pitchFamily="34" charset="0"/>
              </a:rPr>
              <a:t>roject</a:t>
            </a:r>
            <a:endParaRPr lang="en-US" sz="3600" b="1" dirty="0">
              <a:solidFill>
                <a:srgbClr val="558ED5"/>
              </a:solidFill>
              <a:latin typeface="Calibri" panose="020F0502020204030204" pitchFamily="34" charset="0"/>
              <a:ea typeface="Avenir Book" charset="0"/>
              <a:cs typeface="Calibri" panose="020F0502020204030204" pitchFamily="34" charset="0"/>
            </a:endParaRPr>
          </a:p>
        </p:txBody>
      </p:sp>
      <p:pic>
        <p:nvPicPr>
          <p:cNvPr id="6" name="Content Placeholder 8">
            <a:extLst>
              <a:ext uri="{FF2B5EF4-FFF2-40B4-BE49-F238E27FC236}">
                <a16:creationId xmlns="" xmlns:a16="http://schemas.microsoft.com/office/drawing/2014/main" id="{69C7F8F5-C6D8-BB4D-940E-90A0175FEE6E}"/>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l="3845" t="15572" r="4889" b="3902"/>
          <a:stretch/>
        </p:blipFill>
        <p:spPr bwMode="auto">
          <a:xfrm>
            <a:off x="2771800" y="1383309"/>
            <a:ext cx="3960440" cy="512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 xmlns:a16="http://schemas.microsoft.com/office/drawing/2014/main" id="{4F378D44-EFD2-E34E-887F-5902E2E838B2}"/>
              </a:ext>
            </a:extLst>
          </p:cNvPr>
          <p:cNvPicPr>
            <a:picLocks noChangeAspect="1"/>
          </p:cNvPicPr>
          <p:nvPr/>
        </p:nvPicPr>
        <p:blipFill rotWithShape="1">
          <a:blip r:embed="rId4"/>
          <a:srcRect b="4078"/>
          <a:stretch/>
        </p:blipFill>
        <p:spPr>
          <a:xfrm>
            <a:off x="7740352" y="1600827"/>
            <a:ext cx="1152128" cy="894446"/>
          </a:xfrm>
          <a:prstGeom prst="rect">
            <a:avLst/>
          </a:prstGeom>
        </p:spPr>
      </p:pic>
      <p:pic>
        <p:nvPicPr>
          <p:cNvPr id="12" name="Picture 4" descr="https://encrypted-tbn0.gstatic.com/images?q=tbn:ANd9GcTgY1nN6x679E_3hJRSFgaf-k9GsChrw_BMQK8ePcPvGRd1d5l88t_uRbgZ">
            <a:extLst>
              <a:ext uri="{FF2B5EF4-FFF2-40B4-BE49-F238E27FC236}">
                <a16:creationId xmlns="" xmlns:a16="http://schemas.microsoft.com/office/drawing/2014/main" id="{1BDF3313-BC7C-7449-8F2A-A4BAA6DA21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40352" y="2996952"/>
            <a:ext cx="1152128" cy="7200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F3942A0D-646B-C64E-8548-F5535976F9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40352" y="5148429"/>
            <a:ext cx="1152128" cy="994398"/>
          </a:xfrm>
          <a:prstGeom prst="rect">
            <a:avLst/>
          </a:prstGeom>
        </p:spPr>
      </p:pic>
      <p:pic>
        <p:nvPicPr>
          <p:cNvPr id="14" name="Picture 13">
            <a:extLst>
              <a:ext uri="{FF2B5EF4-FFF2-40B4-BE49-F238E27FC236}">
                <a16:creationId xmlns="" xmlns:a16="http://schemas.microsoft.com/office/drawing/2014/main" id="{CC939A91-7B4C-3046-87EE-1AD3CB0795E4}"/>
              </a:ext>
            </a:extLst>
          </p:cNvPr>
          <p:cNvPicPr>
            <a:picLocks noChangeAspect="1"/>
          </p:cNvPicPr>
          <p:nvPr/>
        </p:nvPicPr>
        <p:blipFill>
          <a:blip r:embed="rId7"/>
          <a:stretch>
            <a:fillRect/>
          </a:stretch>
        </p:blipFill>
        <p:spPr>
          <a:xfrm>
            <a:off x="7137645" y="3944604"/>
            <a:ext cx="1754835" cy="855066"/>
          </a:xfrm>
          <a:prstGeom prst="rect">
            <a:avLst/>
          </a:prstGeom>
        </p:spPr>
      </p:pic>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5352252"/>
            <a:ext cx="22098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9" cstate="print">
            <a:extLst>
              <a:ext uri="{28A0092B-C50C-407E-A947-70E740481C1C}">
                <a14:useLocalDpi xmlns:a14="http://schemas.microsoft.com/office/drawing/2010/main" val="0"/>
              </a:ext>
            </a:extLst>
          </a:blip>
          <a:stretch>
            <a:fillRect/>
          </a:stretch>
        </p:blipFill>
        <p:spPr>
          <a:xfrm>
            <a:off x="395536" y="2276871"/>
            <a:ext cx="1993776" cy="574001"/>
          </a:xfrm>
          <a:prstGeom prst="rect">
            <a:avLst/>
          </a:prstGeom>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6719" y="3929758"/>
            <a:ext cx="1547081" cy="71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567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26094"/>
            <a:ext cx="8229600" cy="1143000"/>
          </a:xfrm>
        </p:spPr>
        <p:txBody>
          <a:bodyPr>
            <a:normAutofit/>
          </a:bodyPr>
          <a:lstStyle/>
          <a:p>
            <a:pPr defTabSz="457200"/>
            <a:r>
              <a:rPr lang="en-GB" sz="4000" b="1" dirty="0">
                <a:solidFill>
                  <a:srgbClr val="558ED5"/>
                </a:solidFill>
                <a:latin typeface="Calibri" panose="020F0502020204030204" pitchFamily="34" charset="0"/>
                <a:ea typeface="Calibri" panose="020F0502020204030204" pitchFamily="34" charset="0"/>
                <a:cs typeface="Arial" panose="020B0604020202020204" pitchFamily="34" charset="0"/>
              </a:rPr>
              <a:t>A remarkable achievement</a:t>
            </a:r>
          </a:p>
        </p:txBody>
      </p:sp>
      <p:sp>
        <p:nvSpPr>
          <p:cNvPr id="6" name="AutoShape 2" descr="Image result for champagne bottle p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879" y="3212976"/>
            <a:ext cx="2964121" cy="328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64" y="1124744"/>
            <a:ext cx="5767610" cy="537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813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80920" cy="490538"/>
          </a:xfrm>
        </p:spPr>
        <p:txBody>
          <a:bodyPr>
            <a:noAutofit/>
          </a:bodyPr>
          <a:lstStyle/>
          <a:p>
            <a:r>
              <a:rPr lang="en-GB" sz="4000" b="1" dirty="0" smtClean="0">
                <a:solidFill>
                  <a:srgbClr val="558ED5"/>
                </a:solidFill>
                <a:latin typeface="Calibri" panose="020F0502020204030204" pitchFamily="34" charset="0"/>
                <a:ea typeface="Calibri" panose="020F0502020204030204" pitchFamily="34" charset="0"/>
                <a:cs typeface="Arial" panose="020B0604020202020204" pitchFamily="34" charset="0"/>
              </a:rPr>
              <a:t>GMC update</a:t>
            </a:r>
            <a:endParaRPr lang="en-GB" sz="4000" b="1" dirty="0">
              <a:solidFill>
                <a:srgbClr val="558ED5"/>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07504" y="1052736"/>
            <a:ext cx="8856984" cy="5544616"/>
          </a:xfrm>
        </p:spPr>
        <p:txBody>
          <a:bodyPr>
            <a:noAutofit/>
          </a:bodyPr>
          <a:lstStyle/>
          <a:p>
            <a:r>
              <a:rPr lang="en-GB" b="1" dirty="0"/>
              <a:t>Return of results from the 100,000 Genomes Project </a:t>
            </a:r>
            <a:endParaRPr lang="en-GB" b="1" dirty="0" smtClean="0"/>
          </a:p>
          <a:p>
            <a:pPr marL="0" indent="0">
              <a:buNone/>
            </a:pPr>
            <a:endParaRPr lang="en-GB" dirty="0"/>
          </a:p>
          <a:p>
            <a:r>
              <a:rPr lang="en-GB" b="1" dirty="0"/>
              <a:t>Patient engagement and </a:t>
            </a:r>
            <a:r>
              <a:rPr lang="en-GB" b="1" dirty="0" smtClean="0"/>
              <a:t>involvement</a:t>
            </a:r>
          </a:p>
          <a:p>
            <a:pPr marL="0" indent="0">
              <a:buNone/>
            </a:pPr>
            <a:endParaRPr lang="en-GB" dirty="0"/>
          </a:p>
          <a:p>
            <a:r>
              <a:rPr lang="en-GB" b="1" dirty="0"/>
              <a:t>Support introduction of the Genomic Medicine Service and whole genome sequencing (WGS</a:t>
            </a:r>
            <a:r>
              <a:rPr lang="en-GB" b="1" dirty="0" smtClean="0"/>
              <a:t>)</a:t>
            </a:r>
          </a:p>
          <a:p>
            <a:pPr marL="0" indent="0">
              <a:buNone/>
            </a:pPr>
            <a:r>
              <a:rPr lang="en-GB" b="1" dirty="0" smtClean="0"/>
              <a:t> </a:t>
            </a:r>
            <a:endParaRPr lang="en-GB" dirty="0"/>
          </a:p>
          <a:p>
            <a:r>
              <a:rPr lang="en-GB" b="1" dirty="0"/>
              <a:t>Co-ordination and implementation of future genomics projects </a:t>
            </a:r>
            <a:endParaRPr lang="en-GB" dirty="0"/>
          </a:p>
          <a:p>
            <a:endParaRPr lang="en-GB" sz="2400" dirty="0" smtClean="0"/>
          </a:p>
          <a:p>
            <a:pPr marL="0" indent="0">
              <a:buNone/>
            </a:pPr>
            <a:r>
              <a:rPr lang="en-GB" sz="2400" dirty="0" smtClean="0"/>
              <a:t> </a:t>
            </a:r>
          </a:p>
          <a:p>
            <a:pPr marL="0" indent="0">
              <a:buNone/>
            </a:pPr>
            <a:r>
              <a:rPr lang="en-GB" sz="2400" dirty="0" smtClean="0"/>
              <a:t> </a:t>
            </a:r>
          </a:p>
          <a:p>
            <a:pPr lvl="1"/>
            <a:endParaRPr lang="en-GB" sz="2400" dirty="0" smtClean="0"/>
          </a:p>
          <a:p>
            <a:pPr lvl="1"/>
            <a:endParaRPr lang="en-GB" sz="2400" dirty="0" smtClean="0"/>
          </a:p>
          <a:p>
            <a:pPr marL="0" indent="0">
              <a:buNone/>
            </a:pPr>
            <a:endParaRPr lang="en-GB" sz="2400" dirty="0" smtClean="0"/>
          </a:p>
          <a:p>
            <a:endParaRPr lang="en-GB" sz="2400" dirty="0"/>
          </a:p>
        </p:txBody>
      </p:sp>
    </p:spTree>
    <p:extLst>
      <p:ext uri="{BB962C8B-B14F-4D97-AF65-F5344CB8AC3E}">
        <p14:creationId xmlns:p14="http://schemas.microsoft.com/office/powerpoint/2010/main" val="3875536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8" y="188640"/>
            <a:ext cx="6994525" cy="490538"/>
          </a:xfrm>
        </p:spPr>
        <p:txBody>
          <a:bodyPr>
            <a:noAutofit/>
          </a:bodyPr>
          <a:lstStyle/>
          <a:p>
            <a:r>
              <a:rPr lang="en-GB" sz="4000" b="1" dirty="0">
                <a:solidFill>
                  <a:srgbClr val="00B0F0"/>
                </a:solidFill>
                <a:latin typeface="Calibri" panose="020F0502020204030204" pitchFamily="34" charset="0"/>
                <a:ea typeface="Calibri" panose="020F0502020204030204" pitchFamily="34" charset="0"/>
                <a:cs typeface="Arial" panose="020B0604020202020204" pitchFamily="34" charset="0"/>
              </a:rPr>
              <a:t>Genomic Laboratory Hubs</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46" t="9284" r="3984" b="9827"/>
          <a:stretch/>
        </p:blipFill>
        <p:spPr bwMode="auto">
          <a:xfrm>
            <a:off x="1570872" y="908720"/>
            <a:ext cx="7427195" cy="521458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descr="C:\Users\Maggie Williams\AppData\Local\Microsoft\Windows\Temporary Internet Files\Content.Outlook\4G5TIFG3\GB 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8" y="2325418"/>
            <a:ext cx="2952328" cy="373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208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970"/>
            <a:ext cx="6588223" cy="753769"/>
          </a:xfrm>
        </p:spPr>
        <p:txBody>
          <a:bodyPr>
            <a:noAutofit/>
          </a:bodyPr>
          <a:lstStyle/>
          <a:p>
            <a:r>
              <a:rPr lang="en-GB" sz="3200" b="1" dirty="0" smtClean="0">
                <a:solidFill>
                  <a:srgbClr val="558ED5"/>
                </a:solidFill>
              </a:rPr>
              <a:t>South West Genomic Laboratory Hub (SWGLH)</a:t>
            </a:r>
            <a:endParaRPr lang="en-GB" sz="3200" b="1" dirty="0">
              <a:solidFill>
                <a:srgbClr val="558ED5"/>
              </a:solidFill>
            </a:endParaRPr>
          </a:p>
        </p:txBody>
      </p:sp>
      <p:sp>
        <p:nvSpPr>
          <p:cNvPr id="3" name="Content Placeholder 2"/>
          <p:cNvSpPr>
            <a:spLocks noGrp="1"/>
          </p:cNvSpPr>
          <p:nvPr>
            <p:ph idx="1"/>
          </p:nvPr>
        </p:nvSpPr>
        <p:spPr>
          <a:xfrm>
            <a:off x="107504" y="1196752"/>
            <a:ext cx="5832648" cy="5544616"/>
          </a:xfrm>
        </p:spPr>
        <p:txBody>
          <a:bodyPr>
            <a:noAutofit/>
          </a:bodyPr>
          <a:lstStyle/>
          <a:p>
            <a:r>
              <a:rPr lang="en-GB" sz="2400" b="1" dirty="0" smtClean="0"/>
              <a:t>Partnership </a:t>
            </a:r>
          </a:p>
          <a:p>
            <a:pPr lvl="1"/>
            <a:r>
              <a:rPr lang="en-GB" sz="2000" dirty="0" smtClean="0"/>
              <a:t>North </a:t>
            </a:r>
            <a:r>
              <a:rPr lang="en-GB" sz="2000" dirty="0"/>
              <a:t>B</a:t>
            </a:r>
            <a:r>
              <a:rPr lang="en-GB" sz="2000" dirty="0" smtClean="0"/>
              <a:t>ristol NHS Trust</a:t>
            </a:r>
          </a:p>
          <a:p>
            <a:pPr lvl="1"/>
            <a:r>
              <a:rPr lang="en-GB" sz="2000" dirty="0" smtClean="0"/>
              <a:t>Royal Devon and Exeter NHS Foundation Trust</a:t>
            </a:r>
          </a:p>
          <a:p>
            <a:pPr>
              <a:lnSpc>
                <a:spcPts val="800"/>
              </a:lnSpc>
            </a:pPr>
            <a:endParaRPr lang="en-GB" sz="2400" dirty="0" smtClean="0"/>
          </a:p>
          <a:p>
            <a:pPr>
              <a:lnSpc>
                <a:spcPts val="2280"/>
              </a:lnSpc>
            </a:pPr>
            <a:r>
              <a:rPr lang="en-GB" sz="2400" b="1" dirty="0"/>
              <a:t>C</a:t>
            </a:r>
            <a:r>
              <a:rPr lang="en-GB" sz="2400" b="1" dirty="0" smtClean="0"/>
              <a:t>ore genomic tests ( all 7 GLH)</a:t>
            </a:r>
            <a:endParaRPr lang="en-GB" sz="2400" dirty="0"/>
          </a:p>
          <a:p>
            <a:pPr lvl="1">
              <a:lnSpc>
                <a:spcPts val="2280"/>
              </a:lnSpc>
            </a:pPr>
            <a:r>
              <a:rPr lang="en-GB" sz="2000" dirty="0" smtClean="0"/>
              <a:t>Rare disease </a:t>
            </a:r>
            <a:r>
              <a:rPr lang="en-GB" sz="2000" dirty="0"/>
              <a:t>T</a:t>
            </a:r>
            <a:r>
              <a:rPr lang="en-GB" sz="2000" dirty="0" smtClean="0"/>
              <a:t>est Directory </a:t>
            </a:r>
          </a:p>
          <a:p>
            <a:pPr lvl="1">
              <a:lnSpc>
                <a:spcPts val="2280"/>
              </a:lnSpc>
            </a:pPr>
            <a:r>
              <a:rPr lang="en-GB" sz="2400" b="1" dirty="0" smtClean="0">
                <a:solidFill>
                  <a:srgbClr val="FF0000"/>
                </a:solidFill>
              </a:rPr>
              <a:t>Cancer Test Directory</a:t>
            </a:r>
          </a:p>
          <a:p>
            <a:pPr>
              <a:lnSpc>
                <a:spcPts val="2280"/>
              </a:lnSpc>
            </a:pPr>
            <a:r>
              <a:rPr lang="en-GB" sz="2400" b="1" dirty="0" smtClean="0"/>
              <a:t>Specialist  genomic tests</a:t>
            </a:r>
            <a:r>
              <a:rPr lang="en-GB" sz="2400" dirty="0" smtClean="0"/>
              <a:t> </a:t>
            </a:r>
            <a:r>
              <a:rPr lang="en-GB" sz="2400" dirty="0"/>
              <a:t>delivered </a:t>
            </a:r>
            <a:r>
              <a:rPr lang="en-GB" sz="2400" dirty="0" smtClean="0"/>
              <a:t>by </a:t>
            </a:r>
            <a:r>
              <a:rPr lang="en-GB" sz="2400" b="1" dirty="0" smtClean="0"/>
              <a:t>GLH</a:t>
            </a:r>
            <a:r>
              <a:rPr lang="en-GB" sz="2400" dirty="0" smtClean="0"/>
              <a:t> </a:t>
            </a:r>
            <a:r>
              <a:rPr lang="en-GB" sz="2400" dirty="0"/>
              <a:t>appointed as a </a:t>
            </a:r>
            <a:r>
              <a:rPr lang="en-GB" sz="2400" b="1" dirty="0"/>
              <a:t>N</a:t>
            </a:r>
            <a:r>
              <a:rPr lang="en-GB" sz="2400" dirty="0"/>
              <a:t>ational </a:t>
            </a:r>
            <a:r>
              <a:rPr lang="en-GB" sz="2400" b="1" dirty="0"/>
              <a:t>S</a:t>
            </a:r>
            <a:r>
              <a:rPr lang="en-GB" sz="2400" dirty="0"/>
              <a:t>pecialist </a:t>
            </a:r>
            <a:r>
              <a:rPr lang="en-GB" sz="2400" b="1" dirty="0"/>
              <a:t>T</a:t>
            </a:r>
            <a:r>
              <a:rPr lang="en-GB" sz="2400" dirty="0"/>
              <a:t>est </a:t>
            </a:r>
            <a:r>
              <a:rPr lang="en-GB" sz="2400" b="1" dirty="0"/>
              <a:t>P</a:t>
            </a:r>
            <a:r>
              <a:rPr lang="en-GB" sz="2400" dirty="0"/>
              <a:t>rovider </a:t>
            </a:r>
            <a:r>
              <a:rPr lang="en-GB" sz="2400" dirty="0" smtClean="0"/>
              <a:t>(</a:t>
            </a:r>
            <a:r>
              <a:rPr lang="en-GB" sz="2400" b="1" dirty="0" smtClean="0"/>
              <a:t>NSTP</a:t>
            </a:r>
            <a:r>
              <a:rPr lang="en-GB" sz="2400" dirty="0" smtClean="0"/>
              <a:t>)</a:t>
            </a:r>
          </a:p>
          <a:p>
            <a:pPr lvl="1">
              <a:lnSpc>
                <a:spcPts val="2280"/>
              </a:lnSpc>
            </a:pPr>
            <a:r>
              <a:rPr lang="en-GB" sz="2000" dirty="0" smtClean="0"/>
              <a:t>17 clinical specialisms ( 2 or 4 providers)</a:t>
            </a:r>
          </a:p>
          <a:p>
            <a:pPr>
              <a:lnSpc>
                <a:spcPts val="2280"/>
              </a:lnSpc>
            </a:pPr>
            <a:r>
              <a:rPr lang="en-GB" sz="2400" b="1" dirty="0" smtClean="0"/>
              <a:t>GLH</a:t>
            </a:r>
            <a:r>
              <a:rPr lang="en-GB" sz="2400" dirty="0" smtClean="0"/>
              <a:t> will forward samples to the designated </a:t>
            </a:r>
            <a:r>
              <a:rPr lang="en-GB" sz="2400" b="1" dirty="0" smtClean="0"/>
              <a:t>NSTP</a:t>
            </a:r>
            <a:r>
              <a:rPr lang="en-GB" sz="2400" dirty="0" smtClean="0"/>
              <a:t> lab </a:t>
            </a:r>
          </a:p>
          <a:p>
            <a:pPr marL="0" indent="0">
              <a:buNone/>
            </a:pPr>
            <a:r>
              <a:rPr lang="en-GB" sz="2400" dirty="0" smtClean="0"/>
              <a:t> </a:t>
            </a:r>
          </a:p>
          <a:p>
            <a:pPr lvl="1"/>
            <a:endParaRPr lang="en-GB" sz="2000" dirty="0" smtClean="0"/>
          </a:p>
          <a:p>
            <a:pPr lvl="1"/>
            <a:endParaRPr lang="en-GB" sz="2000" dirty="0" smtClean="0"/>
          </a:p>
          <a:p>
            <a:pPr marL="0" indent="0">
              <a:buNone/>
            </a:pPr>
            <a:endParaRPr lang="en-GB" sz="2400" dirty="0" smtClean="0"/>
          </a:p>
          <a:p>
            <a:endParaRPr lang="en-GB" sz="2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pic>
        <p:nvPicPr>
          <p:cNvPr id="5" name="Picture 8" descr="Image result for royal devon and ex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341" y="4457228"/>
            <a:ext cx="2640778" cy="17577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IMG_3359-copy.jpg"/>
          <p:cNvPicPr>
            <a:picLocks noChangeAspect="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6219882" y="1052740"/>
            <a:ext cx="2600590" cy="175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934659" y="2837551"/>
            <a:ext cx="3278141" cy="1631216"/>
          </a:xfrm>
          <a:prstGeom prst="rect">
            <a:avLst/>
          </a:prstGeom>
          <a:noFill/>
        </p:spPr>
        <p:txBody>
          <a:bodyPr wrap="none" rtlCol="0">
            <a:spAutoFit/>
          </a:bodyPr>
          <a:lstStyle/>
          <a:p>
            <a:pPr marL="285750" indent="-285750">
              <a:buFont typeface="Arial" panose="020B0604020202020204" pitchFamily="34" charset="0"/>
              <a:buChar char="•"/>
            </a:pPr>
            <a:r>
              <a:rPr lang="en-GB" sz="2000" dirty="0" smtClean="0">
                <a:solidFill>
                  <a:srgbClr val="000000"/>
                </a:solidFill>
              </a:rPr>
              <a:t>Cancer (somatic/inherited)</a:t>
            </a:r>
          </a:p>
          <a:p>
            <a:pPr marL="285750" indent="-285750">
              <a:buFont typeface="Arial" panose="020B0604020202020204" pitchFamily="34" charset="0"/>
              <a:buChar char="•"/>
            </a:pPr>
            <a:r>
              <a:rPr lang="en-GB" sz="2000" dirty="0" smtClean="0">
                <a:solidFill>
                  <a:srgbClr val="000000"/>
                </a:solidFill>
              </a:rPr>
              <a:t>Cardiology</a:t>
            </a:r>
          </a:p>
          <a:p>
            <a:pPr marL="285750" indent="-285750">
              <a:buFont typeface="Arial" panose="020B0604020202020204" pitchFamily="34" charset="0"/>
              <a:buChar char="•"/>
            </a:pPr>
            <a:r>
              <a:rPr lang="en-GB" sz="2000" dirty="0" smtClean="0">
                <a:solidFill>
                  <a:srgbClr val="000000"/>
                </a:solidFill>
              </a:rPr>
              <a:t>Renal</a:t>
            </a:r>
          </a:p>
          <a:p>
            <a:pPr marL="285750" indent="-285750">
              <a:buFont typeface="Arial" panose="020B0604020202020204" pitchFamily="34" charset="0"/>
              <a:buChar char="•"/>
            </a:pPr>
            <a:r>
              <a:rPr lang="en-GB" sz="2000" dirty="0" smtClean="0">
                <a:solidFill>
                  <a:srgbClr val="000000"/>
                </a:solidFill>
              </a:rPr>
              <a:t>Neurology</a:t>
            </a:r>
          </a:p>
          <a:p>
            <a:pPr marL="285750" indent="-285750">
              <a:buFont typeface="Arial" panose="020B0604020202020204" pitchFamily="34" charset="0"/>
              <a:buChar char="•"/>
            </a:pPr>
            <a:r>
              <a:rPr lang="en-GB" sz="2000" dirty="0" smtClean="0">
                <a:solidFill>
                  <a:srgbClr val="000000"/>
                </a:solidFill>
              </a:rPr>
              <a:t>Respiratory/Metabolic</a:t>
            </a:r>
            <a:endParaRPr lang="en-GB" sz="2000" dirty="0">
              <a:solidFill>
                <a:srgbClr val="000000"/>
              </a:solidFill>
            </a:endParaRPr>
          </a:p>
        </p:txBody>
      </p:sp>
      <p:sp>
        <p:nvSpPr>
          <p:cNvPr id="8" name="TextBox 7"/>
          <p:cNvSpPr txBox="1"/>
          <p:nvPr/>
        </p:nvSpPr>
        <p:spPr>
          <a:xfrm>
            <a:off x="6219890" y="6237312"/>
            <a:ext cx="1959191" cy="400110"/>
          </a:xfrm>
          <a:prstGeom prst="rect">
            <a:avLst/>
          </a:prstGeom>
          <a:noFill/>
        </p:spPr>
        <p:txBody>
          <a:bodyPr wrap="none" rtlCol="0">
            <a:spAutoFit/>
          </a:bodyPr>
          <a:lstStyle/>
          <a:p>
            <a:pPr marL="285750" indent="-285750">
              <a:buFont typeface="Arial" panose="020B0604020202020204" pitchFamily="34" charset="0"/>
              <a:buChar char="•"/>
            </a:pPr>
            <a:r>
              <a:rPr lang="en-GB" sz="2000" dirty="0" smtClean="0">
                <a:solidFill>
                  <a:srgbClr val="000000"/>
                </a:solidFill>
              </a:rPr>
              <a:t>Endocrinology</a:t>
            </a:r>
            <a:endParaRPr lang="en-GB" sz="2000" dirty="0">
              <a:solidFill>
                <a:srgbClr val="000000"/>
              </a:solidFill>
            </a:endParaRPr>
          </a:p>
        </p:txBody>
      </p:sp>
    </p:spTree>
    <p:extLst>
      <p:ext uri="{BB962C8B-B14F-4D97-AF65-F5344CB8AC3E}">
        <p14:creationId xmlns:p14="http://schemas.microsoft.com/office/powerpoint/2010/main" val="195138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552730" cy="1143000"/>
          </a:xfrm>
        </p:spPr>
        <p:txBody>
          <a:bodyPr>
            <a:normAutofit fontScale="90000"/>
          </a:bodyPr>
          <a:lstStyle/>
          <a:p>
            <a:r>
              <a:rPr lang="en-GB" sz="3600" b="1" dirty="0">
                <a:solidFill>
                  <a:srgbClr val="558ED5"/>
                </a:solidFill>
              </a:rPr>
              <a:t>The National </a:t>
            </a:r>
            <a:r>
              <a:rPr lang="en-GB" sz="3600" b="1" dirty="0" smtClean="0">
                <a:solidFill>
                  <a:srgbClr val="558ED5"/>
                </a:solidFill>
              </a:rPr>
              <a:t>Genomic Test Directory</a:t>
            </a:r>
            <a:endParaRPr lang="en-GB" sz="3600" b="1" dirty="0">
              <a:solidFill>
                <a:srgbClr val="558ED5"/>
              </a:solidFill>
            </a:endParaRPr>
          </a:p>
        </p:txBody>
      </p:sp>
      <p:sp>
        <p:nvSpPr>
          <p:cNvPr id="3" name="Content Placeholder 2">
            <a:extLst>
              <a:ext uri="{FF2B5EF4-FFF2-40B4-BE49-F238E27FC236}">
                <a16:creationId xmlns="" xmlns:a16="http://schemas.microsoft.com/office/drawing/2014/main" id="{5D01B8B8-5E65-4FF5-848C-464E57D01777}"/>
              </a:ext>
            </a:extLst>
          </p:cNvPr>
          <p:cNvSpPr>
            <a:spLocks noGrp="1"/>
          </p:cNvSpPr>
          <p:nvPr>
            <p:ph idx="1"/>
          </p:nvPr>
        </p:nvSpPr>
        <p:spPr>
          <a:xfrm>
            <a:off x="224736" y="5229200"/>
            <a:ext cx="8739752" cy="1343664"/>
          </a:xfrm>
          <a:solidFill>
            <a:schemeClr val="bg1"/>
          </a:solidFill>
        </p:spPr>
        <p:txBody>
          <a:bodyPr>
            <a:noAutofit/>
          </a:bodyPr>
          <a:lstStyle/>
          <a:p>
            <a:pPr marL="285730" indent="-285730" defTabSz="914332">
              <a:spcBef>
                <a:spcPts val="0"/>
              </a:spcBef>
              <a:buClrTx/>
              <a:buFont typeface="Arial" panose="020B0604020202020204" pitchFamily="34" charset="0"/>
              <a:buChar char="•"/>
              <a:defRPr/>
            </a:pPr>
            <a:r>
              <a:rPr lang="en-GB" sz="1800" dirty="0">
                <a:solidFill>
                  <a:prstClr val="black"/>
                </a:solidFill>
              </a:rPr>
              <a:t>Defines </a:t>
            </a:r>
            <a:r>
              <a:rPr lang="en-GB" sz="1800" b="1" dirty="0">
                <a:solidFill>
                  <a:schemeClr val="accent5"/>
                </a:solidFill>
              </a:rPr>
              <a:t>all the genetic and genomic tests </a:t>
            </a:r>
            <a:r>
              <a:rPr lang="en-GB" sz="1800" dirty="0">
                <a:solidFill>
                  <a:prstClr val="black"/>
                </a:solidFill>
              </a:rPr>
              <a:t>available through the NHS in England  – specifying the appropriate test for each clinical </a:t>
            </a:r>
            <a:r>
              <a:rPr lang="en-GB" sz="1800" dirty="0" smtClean="0">
                <a:solidFill>
                  <a:prstClr val="black"/>
                </a:solidFill>
              </a:rPr>
              <a:t>indication</a:t>
            </a:r>
          </a:p>
          <a:p>
            <a:pPr marL="285730" indent="-285730" defTabSz="914332">
              <a:spcBef>
                <a:spcPts val="0"/>
              </a:spcBef>
              <a:buClrTx/>
              <a:buFont typeface="Arial" panose="020B0604020202020204" pitchFamily="34" charset="0"/>
              <a:buChar char="•"/>
              <a:defRPr/>
            </a:pPr>
            <a:r>
              <a:rPr lang="en-GB" sz="1800" dirty="0" smtClean="0">
                <a:solidFill>
                  <a:prstClr val="black"/>
                </a:solidFill>
              </a:rPr>
              <a:t>Requesting via central IT system (NGIS)</a:t>
            </a:r>
            <a:endParaRPr lang="en-GB" sz="1800" dirty="0">
              <a:solidFill>
                <a:prstClr val="black"/>
              </a:solidFill>
            </a:endParaRPr>
          </a:p>
          <a:p>
            <a:pPr marL="285730" indent="-285730" defTabSz="914332">
              <a:spcBef>
                <a:spcPts val="0"/>
              </a:spcBef>
              <a:buClrTx/>
              <a:buFont typeface="Arial" panose="020B0604020202020204" pitchFamily="34" charset="0"/>
              <a:buChar char="•"/>
              <a:defRPr/>
            </a:pPr>
            <a:r>
              <a:rPr lang="en-GB" sz="1800" dirty="0">
                <a:solidFill>
                  <a:prstClr val="black"/>
                </a:solidFill>
              </a:rPr>
              <a:t>Developed through </a:t>
            </a:r>
            <a:r>
              <a:rPr lang="en-GB" sz="1800" b="1" dirty="0">
                <a:solidFill>
                  <a:schemeClr val="accent5"/>
                </a:solidFill>
              </a:rPr>
              <a:t>national &amp; international scientific review </a:t>
            </a:r>
            <a:endParaRPr lang="en-GB" sz="1800" b="1" dirty="0" smtClean="0">
              <a:solidFill>
                <a:schemeClr val="accent5"/>
              </a:solidFill>
            </a:endParaRPr>
          </a:p>
          <a:p>
            <a:pPr marL="285730" indent="-285730" defTabSz="914332">
              <a:spcBef>
                <a:spcPts val="0"/>
              </a:spcBef>
              <a:buClrTx/>
              <a:buFont typeface="Arial" panose="020B0604020202020204" pitchFamily="34" charset="0"/>
              <a:buChar char="•"/>
              <a:defRPr/>
            </a:pPr>
            <a:r>
              <a:rPr lang="en-GB" sz="1800" b="1" dirty="0" smtClean="0">
                <a:solidFill>
                  <a:schemeClr val="accent5"/>
                </a:solidFill>
              </a:rPr>
              <a:t>Updated </a:t>
            </a:r>
            <a:r>
              <a:rPr lang="en-GB" sz="1800" b="1" dirty="0">
                <a:solidFill>
                  <a:schemeClr val="accent5"/>
                </a:solidFill>
              </a:rPr>
              <a:t>annually </a:t>
            </a:r>
            <a:r>
              <a:rPr lang="en-GB" sz="1800" dirty="0">
                <a:solidFill>
                  <a:prstClr val="black"/>
                </a:solidFill>
              </a:rPr>
              <a:t>- led by expert panel to keep pace with scientific advance</a:t>
            </a:r>
          </a:p>
        </p:txBody>
      </p:sp>
      <p:graphicFrame>
        <p:nvGraphicFramePr>
          <p:cNvPr id="7" name="Table 6"/>
          <p:cNvGraphicFramePr>
            <a:graphicFrameLocks noGrp="1"/>
          </p:cNvGraphicFramePr>
          <p:nvPr>
            <p:extLst>
              <p:ext uri="{D42A27DB-BD31-4B8C-83A1-F6EECF244321}">
                <p14:modId xmlns:p14="http://schemas.microsoft.com/office/powerpoint/2010/main" val="1793780695"/>
              </p:ext>
            </p:extLst>
          </p:nvPr>
        </p:nvGraphicFramePr>
        <p:xfrm>
          <a:off x="5508104" y="1385846"/>
          <a:ext cx="3188759" cy="3830983"/>
        </p:xfrm>
        <a:graphic>
          <a:graphicData uri="http://schemas.openxmlformats.org/drawingml/2006/table">
            <a:tbl>
              <a:tblPr firstRow="1" firstCol="1" bandRow="1">
                <a:tableStyleId>{5FD0F851-EC5A-4D38-B0AD-8093EC10F338}</a:tableStyleId>
              </a:tblPr>
              <a:tblGrid>
                <a:gridCol w="2644592">
                  <a:extLst>
                    <a:ext uri="{9D8B030D-6E8A-4147-A177-3AD203B41FA5}">
                      <a16:colId xmlns="" xmlns:a16="http://schemas.microsoft.com/office/drawing/2014/main" val="20000"/>
                    </a:ext>
                  </a:extLst>
                </a:gridCol>
                <a:gridCol w="544167">
                  <a:extLst>
                    <a:ext uri="{9D8B030D-6E8A-4147-A177-3AD203B41FA5}">
                      <a16:colId xmlns="" xmlns:a16="http://schemas.microsoft.com/office/drawing/2014/main" val="20001"/>
                    </a:ext>
                  </a:extLst>
                </a:gridCol>
              </a:tblGrid>
              <a:tr h="511427">
                <a:tc>
                  <a:txBody>
                    <a:bodyPr/>
                    <a:lstStyle/>
                    <a:p>
                      <a:pPr>
                        <a:lnSpc>
                          <a:spcPct val="107000"/>
                        </a:lnSpc>
                        <a:spcAft>
                          <a:spcPts val="0"/>
                        </a:spcAft>
                      </a:pPr>
                      <a:r>
                        <a:rPr lang="en-GB" sz="1200" dirty="0">
                          <a:effectLst/>
                        </a:rPr>
                        <a:t> Technology</a:t>
                      </a:r>
                      <a:br>
                        <a:rPr lang="en-GB" sz="1200" dirty="0">
                          <a:effectLst/>
                        </a:rPr>
                      </a:b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38576" marR="38576" marT="0" marB="0" anchor="b"/>
                </a:tc>
                <a:tc>
                  <a:txBody>
                    <a:bodyPr/>
                    <a:lstStyle/>
                    <a:p>
                      <a:pPr algn="r">
                        <a:lnSpc>
                          <a:spcPct val="107000"/>
                        </a:lnSpc>
                        <a:spcAft>
                          <a:spcPts val="0"/>
                        </a:spcAft>
                      </a:pPr>
                      <a:r>
                        <a:rPr lang="en-GB" sz="1000" dirty="0">
                          <a:effectLst/>
                        </a:rPr>
                        <a:t>Est prop’n </a:t>
                      </a:r>
                      <a:br>
                        <a:rPr lang="en-GB" sz="1000" dirty="0">
                          <a:effectLst/>
                        </a:rPr>
                      </a:br>
                      <a:r>
                        <a:rPr lang="en-GB" sz="1000" dirty="0">
                          <a:effectLst/>
                        </a:rPr>
                        <a:t>of reports</a:t>
                      </a:r>
                      <a:endParaRPr lang="en-GB"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0"/>
                  </a:ext>
                </a:extLst>
              </a:tr>
              <a:tr h="222599">
                <a:tc>
                  <a:txBody>
                    <a:bodyPr/>
                    <a:lstStyle/>
                    <a:p>
                      <a:pPr>
                        <a:lnSpc>
                          <a:spcPct val="107000"/>
                        </a:lnSpc>
                        <a:spcAft>
                          <a:spcPts val="0"/>
                        </a:spcAft>
                      </a:pPr>
                      <a:r>
                        <a:rPr lang="en-GB" sz="1200" dirty="0">
                          <a:effectLst/>
                        </a:rPr>
                        <a:t>Targeted mutation testing</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20-25%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3"/>
                  </a:ext>
                </a:extLst>
              </a:tr>
              <a:tr h="222599">
                <a:tc>
                  <a:txBody>
                    <a:bodyPr/>
                    <a:lstStyle/>
                    <a:p>
                      <a:pPr>
                        <a:lnSpc>
                          <a:spcPct val="107000"/>
                        </a:lnSpc>
                        <a:spcAft>
                          <a:spcPts val="0"/>
                        </a:spcAft>
                      </a:pPr>
                      <a:r>
                        <a:rPr lang="en-GB" sz="1200" dirty="0">
                          <a:effectLst/>
                        </a:rPr>
                        <a:t>Microarray</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10-20%</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4"/>
                  </a:ext>
                </a:extLst>
              </a:tr>
              <a:tr h="222599">
                <a:tc>
                  <a:txBody>
                    <a:bodyPr/>
                    <a:lstStyle/>
                    <a:p>
                      <a:pPr>
                        <a:lnSpc>
                          <a:spcPct val="107000"/>
                        </a:lnSpc>
                        <a:spcAft>
                          <a:spcPts val="0"/>
                        </a:spcAft>
                      </a:pPr>
                      <a:r>
                        <a:rPr lang="en-GB" sz="1200" dirty="0">
                          <a:effectLst/>
                        </a:rPr>
                        <a:t>WGS</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10-25%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1"/>
                  </a:ext>
                </a:extLst>
              </a:tr>
              <a:tr h="222599">
                <a:tc>
                  <a:txBody>
                    <a:bodyPr/>
                    <a:lstStyle/>
                    <a:p>
                      <a:pPr>
                        <a:lnSpc>
                          <a:spcPct val="107000"/>
                        </a:lnSpc>
                        <a:spcAft>
                          <a:spcPts val="0"/>
                        </a:spcAft>
                      </a:pPr>
                      <a:r>
                        <a:rPr lang="en-GB" sz="1200" dirty="0">
                          <a:effectLst/>
                        </a:rPr>
                        <a:t>Small panel</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10-15%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5"/>
                  </a:ext>
                </a:extLst>
              </a:tr>
              <a:tr h="222599">
                <a:tc>
                  <a:txBody>
                    <a:bodyPr/>
                    <a:lstStyle/>
                    <a:p>
                      <a:pPr>
                        <a:lnSpc>
                          <a:spcPct val="107000"/>
                        </a:lnSpc>
                        <a:spcAft>
                          <a:spcPts val="0"/>
                        </a:spcAft>
                      </a:pPr>
                      <a:r>
                        <a:rPr lang="en-GB" sz="1200" dirty="0">
                          <a:effectLst/>
                        </a:rPr>
                        <a:t>STR testing</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10-15%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6"/>
                  </a:ext>
                </a:extLst>
              </a:tr>
              <a:tr h="222599">
                <a:tc>
                  <a:txBody>
                    <a:bodyPr/>
                    <a:lstStyle/>
                    <a:p>
                      <a:pPr>
                        <a:lnSpc>
                          <a:spcPct val="107000"/>
                        </a:lnSpc>
                        <a:spcAft>
                          <a:spcPts val="0"/>
                        </a:spcAft>
                      </a:pPr>
                      <a:r>
                        <a:rPr lang="en-GB" sz="1200" dirty="0">
                          <a:effectLst/>
                        </a:rPr>
                        <a:t>WES or large panel</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2-14%</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2"/>
                  </a:ext>
                </a:extLst>
              </a:tr>
              <a:tr h="195707">
                <a:tc>
                  <a:txBody>
                    <a:bodyPr/>
                    <a:lstStyle/>
                    <a:p>
                      <a:pPr>
                        <a:lnSpc>
                          <a:spcPct val="107000"/>
                        </a:lnSpc>
                        <a:spcAft>
                          <a:spcPts val="0"/>
                        </a:spcAft>
                      </a:pPr>
                      <a:r>
                        <a:rPr lang="en-GB" sz="1200" dirty="0">
                          <a:effectLst/>
                        </a:rPr>
                        <a:t>MLPA or equivalent</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5-7%</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7"/>
                  </a:ext>
                </a:extLst>
              </a:tr>
              <a:tr h="195707">
                <a:tc>
                  <a:txBody>
                    <a:bodyPr/>
                    <a:lstStyle/>
                    <a:p>
                      <a:pPr>
                        <a:lnSpc>
                          <a:spcPct val="107000"/>
                        </a:lnSpc>
                        <a:spcAft>
                          <a:spcPts val="0"/>
                        </a:spcAft>
                      </a:pPr>
                      <a:r>
                        <a:rPr lang="en-GB" sz="1200" dirty="0">
                          <a:effectLst/>
                        </a:rPr>
                        <a:t>Common aneuploidy testing</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5-7%</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9"/>
                  </a:ext>
                </a:extLst>
              </a:tr>
              <a:tr h="195707">
                <a:tc>
                  <a:txBody>
                    <a:bodyPr/>
                    <a:lstStyle/>
                    <a:p>
                      <a:pPr>
                        <a:lnSpc>
                          <a:spcPct val="107000"/>
                        </a:lnSpc>
                        <a:spcAft>
                          <a:spcPts val="0"/>
                        </a:spcAft>
                      </a:pPr>
                      <a:r>
                        <a:rPr lang="en-GB" sz="1200" dirty="0">
                          <a:effectLst/>
                        </a:rPr>
                        <a:t>Karyotype</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3-5%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10"/>
                  </a:ext>
                </a:extLst>
              </a:tr>
              <a:tr h="195707">
                <a:tc>
                  <a:txBody>
                    <a:bodyPr/>
                    <a:lstStyle/>
                    <a:p>
                      <a:pPr>
                        <a:lnSpc>
                          <a:spcPct val="107000"/>
                        </a:lnSpc>
                        <a:spcAft>
                          <a:spcPts val="0"/>
                        </a:spcAft>
                      </a:pPr>
                      <a:r>
                        <a:rPr lang="en-GB" sz="1200" dirty="0">
                          <a:effectLst/>
                        </a:rPr>
                        <a:t>Single gene sequencing</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3-5%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12"/>
                  </a:ext>
                </a:extLst>
              </a:tr>
              <a:tr h="614221">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1200" dirty="0">
                          <a:effectLst/>
                        </a:rPr>
                        <a:t>FISH; DNA repair defect testing; Methylation testing; UPD testing; X-inactivation; Identity testing; Microsatellite instability; NIPT; NIPD; PGD</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 each &lt;2%</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11"/>
                  </a:ext>
                </a:extLst>
              </a:tr>
              <a:tr h="222599">
                <a:tc>
                  <a:txBody>
                    <a:bodyPr/>
                    <a:lstStyle/>
                    <a:p>
                      <a:pPr>
                        <a:lnSpc>
                          <a:spcPct val="107000"/>
                        </a:lnSpc>
                        <a:spcAft>
                          <a:spcPts val="0"/>
                        </a:spcAft>
                      </a:pPr>
                      <a:r>
                        <a:rPr lang="en-GB" sz="1200" dirty="0">
                          <a:effectLst/>
                        </a:rPr>
                        <a:t>Other</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2-5%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21"/>
                  </a:ext>
                </a:extLst>
              </a:tr>
            </a:tbl>
          </a:graphicData>
        </a:graphic>
      </p:graphicFrame>
      <p:sp>
        <p:nvSpPr>
          <p:cNvPr id="5" name="TextBox 4">
            <a:extLst>
              <a:ext uri="{FF2B5EF4-FFF2-40B4-BE49-F238E27FC236}">
                <a16:creationId xmlns="" xmlns:a16="http://schemas.microsoft.com/office/drawing/2014/main" id="{61D99F91-0610-4028-B916-4972BFB6A998}"/>
              </a:ext>
            </a:extLst>
          </p:cNvPr>
          <p:cNvSpPr txBox="1"/>
          <p:nvPr/>
        </p:nvSpPr>
        <p:spPr>
          <a:xfrm>
            <a:off x="107504" y="1412776"/>
            <a:ext cx="2160240" cy="1154154"/>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500,000</a:t>
            </a:r>
          </a:p>
          <a:p>
            <a:pPr algn="ctr" defTabSz="609555"/>
            <a:r>
              <a:rPr lang="en-GB" sz="1900" b="1" dirty="0">
                <a:solidFill>
                  <a:srgbClr val="768692"/>
                </a:solidFill>
                <a:latin typeface="Arial Narrow" panose="020B0606020202030204" pitchFamily="34" charset="0"/>
              </a:rPr>
              <a:t>tests per year</a:t>
            </a:r>
          </a:p>
        </p:txBody>
      </p:sp>
      <p:sp>
        <p:nvSpPr>
          <p:cNvPr id="9" name="TextBox 8">
            <a:extLst>
              <a:ext uri="{FF2B5EF4-FFF2-40B4-BE49-F238E27FC236}">
                <a16:creationId xmlns="" xmlns:a16="http://schemas.microsoft.com/office/drawing/2014/main" id="{66684775-9012-4C83-8F65-CB79827CFE61}"/>
              </a:ext>
            </a:extLst>
          </p:cNvPr>
          <p:cNvSpPr txBox="1"/>
          <p:nvPr/>
        </p:nvSpPr>
        <p:spPr>
          <a:xfrm>
            <a:off x="1043608" y="3370283"/>
            <a:ext cx="1624514" cy="1329587"/>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26</a:t>
            </a:r>
          </a:p>
          <a:p>
            <a:pPr algn="ctr" defTabSz="609555">
              <a:lnSpc>
                <a:spcPct val="80000"/>
              </a:lnSpc>
            </a:pPr>
            <a:r>
              <a:rPr lang="en-GB" sz="1900" b="1" dirty="0">
                <a:solidFill>
                  <a:srgbClr val="768692"/>
                </a:solidFill>
                <a:latin typeface="Arial Narrow" panose="020B0606020202030204" pitchFamily="34" charset="0"/>
              </a:rPr>
              <a:t>Indications </a:t>
            </a:r>
            <a:br>
              <a:rPr lang="en-GB" sz="1900" b="1" dirty="0">
                <a:solidFill>
                  <a:srgbClr val="768692"/>
                </a:solidFill>
                <a:latin typeface="Arial Narrow" panose="020B0606020202030204" pitchFamily="34" charset="0"/>
              </a:rPr>
            </a:br>
            <a:r>
              <a:rPr lang="en-GB" sz="1900" b="1" dirty="0">
                <a:solidFill>
                  <a:srgbClr val="768692"/>
                </a:solidFill>
                <a:latin typeface="Arial Narrow" panose="020B0606020202030204" pitchFamily="34" charset="0"/>
              </a:rPr>
              <a:t>for WGS </a:t>
            </a:r>
            <a:endParaRPr lang="en-GB" sz="1900" b="1" dirty="0">
              <a:solidFill>
                <a:srgbClr val="FF0000"/>
              </a:solidFill>
              <a:latin typeface="Arial Narrow" panose="020B0606020202030204" pitchFamily="34" charset="0"/>
            </a:endParaRPr>
          </a:p>
        </p:txBody>
      </p:sp>
      <p:sp>
        <p:nvSpPr>
          <p:cNvPr id="10" name="TextBox 9">
            <a:extLst>
              <a:ext uri="{FF2B5EF4-FFF2-40B4-BE49-F238E27FC236}">
                <a16:creationId xmlns="" xmlns:a16="http://schemas.microsoft.com/office/drawing/2014/main" id="{B27F9370-C165-41E8-8300-C00C7D57533D}"/>
              </a:ext>
            </a:extLst>
          </p:cNvPr>
          <p:cNvSpPr txBox="1"/>
          <p:nvPr/>
        </p:nvSpPr>
        <p:spPr>
          <a:xfrm>
            <a:off x="2861508" y="3367095"/>
            <a:ext cx="1998524" cy="1563497"/>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22</a:t>
            </a:r>
          </a:p>
          <a:p>
            <a:pPr algn="ctr" defTabSz="609555">
              <a:lnSpc>
                <a:spcPct val="80000"/>
              </a:lnSpc>
            </a:pPr>
            <a:r>
              <a:rPr lang="en-GB" sz="1900" b="1" dirty="0">
                <a:solidFill>
                  <a:srgbClr val="768692"/>
                </a:solidFill>
                <a:latin typeface="Arial Narrow" panose="020B0606020202030204" pitchFamily="34" charset="0"/>
              </a:rPr>
              <a:t>test technologies </a:t>
            </a:r>
            <a:r>
              <a:rPr lang="en-GB" sz="1900" dirty="0">
                <a:solidFill>
                  <a:srgbClr val="768692"/>
                </a:solidFill>
                <a:latin typeface="Arial Narrow" panose="020B0606020202030204" pitchFamily="34" charset="0"/>
              </a:rPr>
              <a:t>– single gene to WGS</a:t>
            </a:r>
          </a:p>
        </p:txBody>
      </p:sp>
      <p:sp>
        <p:nvSpPr>
          <p:cNvPr id="12" name="TextBox 11">
            <a:extLst>
              <a:ext uri="{FF2B5EF4-FFF2-40B4-BE49-F238E27FC236}">
                <a16:creationId xmlns="" xmlns:a16="http://schemas.microsoft.com/office/drawing/2014/main" id="{C1199A1D-5F02-47E4-8D27-D51C47BB5CBD}"/>
              </a:ext>
            </a:extLst>
          </p:cNvPr>
          <p:cNvSpPr txBox="1"/>
          <p:nvPr/>
        </p:nvSpPr>
        <p:spPr>
          <a:xfrm>
            <a:off x="3898399" y="2027405"/>
            <a:ext cx="1465689" cy="1329587"/>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180</a:t>
            </a:r>
          </a:p>
          <a:p>
            <a:pPr algn="ctr" defTabSz="609555">
              <a:lnSpc>
                <a:spcPct val="80000"/>
              </a:lnSpc>
            </a:pPr>
            <a:r>
              <a:rPr lang="en-GB" sz="1900" b="1" dirty="0">
                <a:solidFill>
                  <a:srgbClr val="768692"/>
                </a:solidFill>
                <a:latin typeface="Arial Narrow" panose="020B0606020202030204" pitchFamily="34" charset="0"/>
              </a:rPr>
              <a:t>cancer indications</a:t>
            </a:r>
          </a:p>
        </p:txBody>
      </p:sp>
      <p:sp>
        <p:nvSpPr>
          <p:cNvPr id="13" name="TextBox 12">
            <a:extLst>
              <a:ext uri="{FF2B5EF4-FFF2-40B4-BE49-F238E27FC236}">
                <a16:creationId xmlns="" xmlns:a16="http://schemas.microsoft.com/office/drawing/2014/main" id="{BCC9DDBA-647B-4554-B8D3-3116B4C94917}"/>
              </a:ext>
            </a:extLst>
          </p:cNvPr>
          <p:cNvSpPr txBox="1"/>
          <p:nvPr/>
        </p:nvSpPr>
        <p:spPr>
          <a:xfrm>
            <a:off x="2089264" y="1819089"/>
            <a:ext cx="1906672" cy="1646597"/>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300</a:t>
            </a:r>
          </a:p>
          <a:p>
            <a:pPr algn="ctr" defTabSz="609555"/>
            <a:r>
              <a:rPr lang="en-GB" sz="1900" b="1" dirty="0">
                <a:solidFill>
                  <a:srgbClr val="768692"/>
                </a:solidFill>
                <a:latin typeface="Arial Narrow" panose="020B0606020202030204" pitchFamily="34" charset="0"/>
              </a:rPr>
              <a:t>RD indications</a:t>
            </a:r>
          </a:p>
          <a:p>
            <a:pPr algn="ctr" defTabSz="609555"/>
            <a:r>
              <a:rPr lang="en-GB" sz="1600" i="1" dirty="0">
                <a:solidFill>
                  <a:srgbClr val="768692"/>
                </a:solidFill>
                <a:latin typeface="Arial Narrow" panose="020B0606020202030204" pitchFamily="34" charset="0"/>
              </a:rPr>
              <a:t>across 14 groups</a:t>
            </a:r>
          </a:p>
          <a:p>
            <a:pPr algn="ctr" defTabSz="609555"/>
            <a:r>
              <a:rPr lang="en-GB" sz="1600" i="1" dirty="0">
                <a:solidFill>
                  <a:srgbClr val="768692"/>
                </a:solidFill>
                <a:latin typeface="Arial Narrow" panose="020B0606020202030204" pitchFamily="34" charset="0"/>
              </a:rPr>
              <a:t>covering ~ 3000 RDs</a:t>
            </a: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3770153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552730" cy="1143000"/>
          </a:xfrm>
        </p:spPr>
        <p:txBody>
          <a:bodyPr>
            <a:normAutofit fontScale="90000"/>
          </a:bodyPr>
          <a:lstStyle/>
          <a:p>
            <a:r>
              <a:rPr lang="en-GB" sz="3600" b="1" dirty="0">
                <a:solidFill>
                  <a:srgbClr val="558ED5"/>
                </a:solidFill>
              </a:rPr>
              <a:t>The National </a:t>
            </a:r>
            <a:r>
              <a:rPr lang="en-GB" sz="3600" b="1" dirty="0" smtClean="0">
                <a:solidFill>
                  <a:srgbClr val="558ED5"/>
                </a:solidFill>
              </a:rPr>
              <a:t>Genomic Test Directory</a:t>
            </a:r>
            <a:br>
              <a:rPr lang="en-GB" sz="3600" b="1" dirty="0" smtClean="0">
                <a:solidFill>
                  <a:srgbClr val="558ED5"/>
                </a:solidFill>
              </a:rPr>
            </a:br>
            <a:endParaRPr lang="en-GB" sz="3600" b="1" dirty="0">
              <a:solidFill>
                <a:srgbClr val="558ED5"/>
              </a:solidFill>
            </a:endParaRPr>
          </a:p>
        </p:txBody>
      </p:sp>
      <p:sp>
        <p:nvSpPr>
          <p:cNvPr id="3" name="Content Placeholder 2">
            <a:extLst>
              <a:ext uri="{FF2B5EF4-FFF2-40B4-BE49-F238E27FC236}">
                <a16:creationId xmlns="" xmlns:a16="http://schemas.microsoft.com/office/drawing/2014/main" id="{5D01B8B8-5E65-4FF5-848C-464E57D01777}"/>
              </a:ext>
            </a:extLst>
          </p:cNvPr>
          <p:cNvSpPr>
            <a:spLocks noGrp="1"/>
          </p:cNvSpPr>
          <p:nvPr>
            <p:ph idx="1"/>
          </p:nvPr>
        </p:nvSpPr>
        <p:spPr>
          <a:xfrm>
            <a:off x="179513" y="1124744"/>
            <a:ext cx="8739752" cy="576064"/>
          </a:xfrm>
          <a:solidFill>
            <a:schemeClr val="bg1"/>
          </a:solidFill>
        </p:spPr>
        <p:txBody>
          <a:bodyPr>
            <a:noAutofit/>
          </a:bodyPr>
          <a:lstStyle/>
          <a:p>
            <a:pPr marL="0" indent="0" defTabSz="914332">
              <a:spcBef>
                <a:spcPts val="0"/>
              </a:spcBef>
              <a:buNone/>
              <a:defRPr/>
            </a:pPr>
            <a:r>
              <a:rPr lang="en-GB" sz="1800" dirty="0">
                <a:hlinkClick r:id="rId3"/>
              </a:rPr>
              <a:t>https://www.england.nhs.uk/publication/national-genomic-test-directories/</a:t>
            </a:r>
            <a:endParaRPr lang="en-GB" sz="2000" b="1" dirty="0">
              <a:solidFill>
                <a:srgbClr val="558ED5"/>
              </a:solidFill>
            </a:endParaRPr>
          </a:p>
          <a:p>
            <a:pPr marL="285730" indent="-285730" defTabSz="914332">
              <a:spcBef>
                <a:spcPts val="0"/>
              </a:spcBef>
              <a:buClrTx/>
              <a:buFont typeface="Arial" panose="020B0604020202020204" pitchFamily="34" charset="0"/>
              <a:buChar char="•"/>
              <a:defRPr/>
            </a:pPr>
            <a:endParaRPr lang="en-GB" sz="1800" dirty="0">
              <a:solidFill>
                <a:prstClr val="black"/>
              </a:solidFill>
            </a:endParaRPr>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4643" t="18537" r="7771" b="20532"/>
          <a:stretch/>
        </p:blipFill>
        <p:spPr bwMode="auto">
          <a:xfrm>
            <a:off x="149133" y="1844824"/>
            <a:ext cx="8831786" cy="433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820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GB" sz="3200" b="1" dirty="0" smtClean="0">
                <a:solidFill>
                  <a:schemeClr val="tx2">
                    <a:lumMod val="60000"/>
                    <a:lumOff val="40000"/>
                  </a:schemeClr>
                </a:solidFill>
              </a:rPr>
              <a:t>Pharmacogenomics: DPYD analysis</a:t>
            </a:r>
            <a:endParaRPr lang="en-GB" sz="3200" b="1" dirty="0">
              <a:solidFill>
                <a:schemeClr val="tx2">
                  <a:lumMod val="60000"/>
                  <a:lumOff val="40000"/>
                </a:schemeClr>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74471383"/>
              </p:ext>
            </p:extLst>
          </p:nvPr>
        </p:nvGraphicFramePr>
        <p:xfrm>
          <a:off x="1907704" y="3645024"/>
          <a:ext cx="6768754" cy="2581414"/>
        </p:xfrm>
        <a:graphic>
          <a:graphicData uri="http://schemas.openxmlformats.org/drawingml/2006/table">
            <a:tbl>
              <a:tblPr firstRow="1" firstCol="1" bandRow="1">
                <a:tableStyleId>{5C22544A-7EE6-4342-B048-85BDC9FD1C3A}</a:tableStyleId>
              </a:tblPr>
              <a:tblGrid>
                <a:gridCol w="479073"/>
                <a:gridCol w="817073"/>
                <a:gridCol w="648072"/>
                <a:gridCol w="792088"/>
                <a:gridCol w="720080"/>
                <a:gridCol w="792088"/>
                <a:gridCol w="792088"/>
                <a:gridCol w="576064"/>
                <a:gridCol w="1152128"/>
              </a:tblGrid>
              <a:tr h="548900">
                <a:tc>
                  <a:txBody>
                    <a:bodyPr/>
                    <a:lstStyle/>
                    <a:p>
                      <a:pPr algn="just">
                        <a:lnSpc>
                          <a:spcPct val="110000"/>
                        </a:lnSpc>
                        <a:spcAft>
                          <a:spcPts val="0"/>
                        </a:spcAft>
                      </a:pPr>
                      <a:r>
                        <a:rPr lang="en-GB" sz="1000" dirty="0">
                          <a:effectLst/>
                        </a:rPr>
                        <a:t>Gene</a:t>
                      </a:r>
                      <a:endParaRPr lang="en-GB" sz="1000" dirty="0">
                        <a:effectLst/>
                        <a:latin typeface="Calibri"/>
                        <a:ea typeface="メイリオ"/>
                        <a:cs typeface="Times New Roman"/>
                      </a:endParaRPr>
                    </a:p>
                  </a:txBody>
                  <a:tcPr marL="68580" marR="68580" marT="0" marB="0" anchor="ctr"/>
                </a:tc>
                <a:tc>
                  <a:txBody>
                    <a:bodyPr/>
                    <a:lstStyle/>
                    <a:p>
                      <a:pPr algn="just">
                        <a:lnSpc>
                          <a:spcPct val="110000"/>
                        </a:lnSpc>
                        <a:spcAft>
                          <a:spcPts val="0"/>
                        </a:spcAft>
                      </a:pPr>
                      <a:r>
                        <a:rPr lang="en-GB" sz="1000" dirty="0">
                          <a:effectLst/>
                        </a:rPr>
                        <a:t>Nucleotide </a:t>
                      </a:r>
                      <a:r>
                        <a:rPr lang="en-GB" sz="1000" dirty="0" err="1">
                          <a:effectLst/>
                        </a:rPr>
                        <a:t>change</a:t>
                      </a:r>
                      <a:r>
                        <a:rPr lang="en-GB" sz="1000" baseline="30000" dirty="0" err="1">
                          <a:effectLst/>
                        </a:rPr>
                        <a:t>i</a:t>
                      </a:r>
                      <a:endParaRPr lang="en-GB" sz="1000" dirty="0">
                        <a:effectLst/>
                        <a:latin typeface="Calibri"/>
                        <a:ea typeface="メイリオ"/>
                        <a:cs typeface="Times New Roman"/>
                      </a:endParaRPr>
                    </a:p>
                  </a:txBody>
                  <a:tcPr marL="68580" marR="68580" marT="0" marB="0" anchor="ctr"/>
                </a:tc>
                <a:tc>
                  <a:txBody>
                    <a:bodyPr/>
                    <a:lstStyle/>
                    <a:p>
                      <a:pPr algn="just">
                        <a:lnSpc>
                          <a:spcPct val="110000"/>
                        </a:lnSpc>
                        <a:spcAft>
                          <a:spcPts val="0"/>
                        </a:spcAft>
                      </a:pPr>
                      <a:r>
                        <a:rPr lang="en-GB" sz="1000" dirty="0">
                          <a:effectLst/>
                        </a:rPr>
                        <a:t>Protein </a:t>
                      </a:r>
                      <a:r>
                        <a:rPr lang="en-GB" sz="1000" dirty="0" err="1">
                          <a:effectLst/>
                        </a:rPr>
                        <a:t>change</a:t>
                      </a:r>
                      <a:r>
                        <a:rPr lang="en-GB" sz="1000" baseline="30000" dirty="0" err="1">
                          <a:effectLst/>
                        </a:rPr>
                        <a:t>ii</a:t>
                      </a:r>
                      <a:endParaRPr lang="en-GB" sz="1000" dirty="0">
                        <a:effectLst/>
                        <a:latin typeface="Calibri"/>
                        <a:ea typeface="メイリオ"/>
                        <a:cs typeface="Times New Roman"/>
                      </a:endParaRPr>
                    </a:p>
                  </a:txBody>
                  <a:tcPr marL="68580" marR="68580" marT="0" marB="0" anchor="ctr"/>
                </a:tc>
                <a:tc>
                  <a:txBody>
                    <a:bodyPr/>
                    <a:lstStyle/>
                    <a:p>
                      <a:pPr algn="just">
                        <a:lnSpc>
                          <a:spcPct val="110000"/>
                        </a:lnSpc>
                        <a:spcAft>
                          <a:spcPts val="0"/>
                        </a:spcAft>
                      </a:pPr>
                      <a:r>
                        <a:rPr lang="en-GB" sz="1000" dirty="0" err="1">
                          <a:effectLst/>
                        </a:rPr>
                        <a:t>rsID</a:t>
                      </a:r>
                      <a:endParaRPr lang="en-GB" sz="1000" dirty="0">
                        <a:effectLst/>
                        <a:latin typeface="Calibri"/>
                        <a:ea typeface="メイリオ"/>
                        <a:cs typeface="Times New Roman"/>
                      </a:endParaRPr>
                    </a:p>
                  </a:txBody>
                  <a:tcPr marL="68580" marR="68580" marT="0" marB="0" anchor="ctr"/>
                </a:tc>
                <a:tc>
                  <a:txBody>
                    <a:bodyPr/>
                    <a:lstStyle/>
                    <a:p>
                      <a:pPr algn="just">
                        <a:lnSpc>
                          <a:spcPct val="110000"/>
                        </a:lnSpc>
                        <a:spcAft>
                          <a:spcPts val="0"/>
                        </a:spcAft>
                      </a:pPr>
                      <a:r>
                        <a:rPr lang="en-GB" sz="1000">
                          <a:effectLst/>
                        </a:rPr>
                        <a:t>Haplotype</a:t>
                      </a:r>
                    </a:p>
                    <a:p>
                      <a:pPr algn="just">
                        <a:lnSpc>
                          <a:spcPct val="110000"/>
                        </a:lnSpc>
                        <a:spcAft>
                          <a:spcPts val="0"/>
                        </a:spcAft>
                      </a:pPr>
                      <a:r>
                        <a:rPr lang="en-GB" sz="1000">
                          <a:effectLst/>
                        </a:rPr>
                        <a:t>name</a:t>
                      </a:r>
                      <a:endParaRPr lang="en-GB" sz="1000">
                        <a:effectLst/>
                        <a:latin typeface="Calibri"/>
                        <a:ea typeface="メイリオ"/>
                        <a:cs typeface="Times New Roman"/>
                      </a:endParaRPr>
                    </a:p>
                  </a:txBody>
                  <a:tcPr marL="68580" marR="68580" marT="0" marB="0" anchor="ctr"/>
                </a:tc>
                <a:tc>
                  <a:txBody>
                    <a:bodyPr/>
                    <a:lstStyle/>
                    <a:p>
                      <a:pPr algn="just">
                        <a:lnSpc>
                          <a:spcPct val="110000"/>
                        </a:lnSpc>
                        <a:spcAft>
                          <a:spcPts val="0"/>
                        </a:spcAft>
                      </a:pPr>
                      <a:r>
                        <a:rPr lang="en-GB" sz="1000">
                          <a:effectLst/>
                        </a:rPr>
                        <a:t>Genomic coordinates (Grh38)</a:t>
                      </a:r>
                      <a:endParaRPr lang="en-GB" sz="1000">
                        <a:effectLst/>
                        <a:latin typeface="Calibri"/>
                        <a:ea typeface="メイリオ"/>
                        <a:cs typeface="Times New Roman"/>
                      </a:endParaRPr>
                    </a:p>
                  </a:txBody>
                  <a:tcPr marL="68580" marR="68580" marT="0" marB="0" anchor="ctr"/>
                </a:tc>
                <a:tc>
                  <a:txBody>
                    <a:bodyPr/>
                    <a:lstStyle/>
                    <a:p>
                      <a:pPr algn="just">
                        <a:lnSpc>
                          <a:spcPct val="110000"/>
                        </a:lnSpc>
                        <a:spcAft>
                          <a:spcPts val="0"/>
                        </a:spcAft>
                      </a:pPr>
                      <a:r>
                        <a:rPr lang="en-GB" sz="1000">
                          <a:effectLst/>
                        </a:rPr>
                        <a:t>Allele Functional Status</a:t>
                      </a:r>
                      <a:endParaRPr lang="en-GB" sz="1000">
                        <a:effectLst/>
                        <a:latin typeface="Calibri"/>
                        <a:ea typeface="メイリオ"/>
                        <a:cs typeface="Times New Roman"/>
                      </a:endParaRPr>
                    </a:p>
                  </a:txBody>
                  <a:tcPr marL="68580" marR="68580" marT="0" marB="0" anchor="ctr"/>
                </a:tc>
                <a:tc>
                  <a:txBody>
                    <a:bodyPr/>
                    <a:lstStyle/>
                    <a:p>
                      <a:pPr algn="just">
                        <a:lnSpc>
                          <a:spcPct val="110000"/>
                        </a:lnSpc>
                        <a:spcAft>
                          <a:spcPts val="0"/>
                        </a:spcAft>
                      </a:pPr>
                      <a:r>
                        <a:rPr lang="en-GB" sz="1000">
                          <a:effectLst/>
                        </a:rPr>
                        <a:t>Activity Score</a:t>
                      </a:r>
                      <a:endParaRPr lang="en-GB" sz="1000">
                        <a:effectLst/>
                        <a:latin typeface="Calibri"/>
                        <a:ea typeface="メイリオ"/>
                        <a:cs typeface="Times New Roman"/>
                      </a:endParaRPr>
                    </a:p>
                  </a:txBody>
                  <a:tcPr marL="68580" marR="68580" marT="0" marB="0" anchor="ctr"/>
                </a:tc>
                <a:tc>
                  <a:txBody>
                    <a:bodyPr/>
                    <a:lstStyle/>
                    <a:p>
                      <a:pPr algn="just">
                        <a:lnSpc>
                          <a:spcPct val="110000"/>
                        </a:lnSpc>
                        <a:spcAft>
                          <a:spcPts val="0"/>
                        </a:spcAft>
                      </a:pPr>
                      <a:r>
                        <a:rPr lang="en-GB" sz="1000">
                          <a:effectLst/>
                        </a:rPr>
                        <a:t>Evidence level for functional status</a:t>
                      </a:r>
                      <a:r>
                        <a:rPr lang="en-GB" sz="1000" baseline="30000">
                          <a:effectLst/>
                        </a:rPr>
                        <a:t>iv</a:t>
                      </a:r>
                      <a:endParaRPr lang="en-GB" sz="1000">
                        <a:effectLst/>
                        <a:latin typeface="Calibri"/>
                        <a:ea typeface="メイリオ"/>
                        <a:cs typeface="Times New Roman"/>
                      </a:endParaRPr>
                    </a:p>
                  </a:txBody>
                  <a:tcPr marL="68580" marR="68580" marT="0" marB="0" anchor="ctr"/>
                </a:tc>
              </a:tr>
              <a:tr h="466655">
                <a:tc>
                  <a:txBody>
                    <a:bodyPr/>
                    <a:lstStyle/>
                    <a:p>
                      <a:pPr algn="just">
                        <a:lnSpc>
                          <a:spcPct val="110000"/>
                        </a:lnSpc>
                        <a:spcAft>
                          <a:spcPts val="0"/>
                        </a:spcAft>
                      </a:pPr>
                      <a:r>
                        <a:rPr lang="en-GB" sz="1000">
                          <a:effectLst/>
                        </a:rPr>
                        <a:t>DPYD</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c.1905+1G&gt;A</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dirty="0">
                          <a:effectLst/>
                        </a:rPr>
                        <a:t>N/A</a:t>
                      </a:r>
                      <a:endParaRPr lang="en-GB" sz="1000" dirty="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dirty="0">
                          <a:effectLst/>
                        </a:rPr>
                        <a:t>rs3918290</a:t>
                      </a:r>
                      <a:endParaRPr lang="en-GB" sz="1000" dirty="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dirty="0">
                          <a:effectLst/>
                        </a:rPr>
                        <a:t>*2A</a:t>
                      </a:r>
                      <a:endParaRPr lang="en-GB" sz="1000" dirty="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US" sz="1000">
                          <a:effectLst/>
                        </a:rPr>
                        <a:t>1:97450058</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No function</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0</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dirty="0">
                          <a:effectLst/>
                        </a:rPr>
                        <a:t>Strong </a:t>
                      </a:r>
                      <a:r>
                        <a:rPr lang="en-GB" sz="1000" dirty="0" smtClean="0">
                          <a:effectLst/>
                        </a:rPr>
                        <a:t>evidence </a:t>
                      </a:r>
                      <a:r>
                        <a:rPr lang="en-GB" sz="1000" dirty="0">
                          <a:effectLst/>
                        </a:rPr>
                        <a:t>supporting function</a:t>
                      </a:r>
                      <a:endParaRPr lang="en-GB" sz="1000" dirty="0">
                        <a:effectLst/>
                        <a:latin typeface="Calibri"/>
                        <a:ea typeface="メイリオ"/>
                        <a:cs typeface="Times New Roman"/>
                      </a:endParaRPr>
                    </a:p>
                  </a:txBody>
                  <a:tcPr marL="68580" marR="68580" marT="0" marB="0"/>
                </a:tc>
              </a:tr>
              <a:tr h="466655">
                <a:tc>
                  <a:txBody>
                    <a:bodyPr/>
                    <a:lstStyle/>
                    <a:p>
                      <a:pPr algn="just">
                        <a:lnSpc>
                          <a:spcPct val="110000"/>
                        </a:lnSpc>
                        <a:spcAft>
                          <a:spcPts val="0"/>
                        </a:spcAft>
                      </a:pPr>
                      <a:r>
                        <a:rPr lang="en-GB" sz="1000">
                          <a:effectLst/>
                        </a:rPr>
                        <a:t>DPYD</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c.1679T&gt;G</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p.I560S</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dirty="0">
                          <a:effectLst/>
                        </a:rPr>
                        <a:t>rs55886062</a:t>
                      </a:r>
                      <a:endParaRPr lang="en-GB" sz="1000" dirty="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*13</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US" sz="1000" dirty="0">
                          <a:effectLst/>
                        </a:rPr>
                        <a:t>1: 97515787</a:t>
                      </a:r>
                      <a:endParaRPr lang="en-GB" sz="1000" dirty="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dirty="0">
                          <a:effectLst/>
                        </a:rPr>
                        <a:t>No function</a:t>
                      </a:r>
                      <a:endParaRPr lang="en-GB" sz="1000" dirty="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0</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dirty="0" smtClean="0">
                          <a:effectLst/>
                        </a:rPr>
                        <a:t>Strong evidence supporting function</a:t>
                      </a:r>
                      <a:endParaRPr lang="en-GB" sz="1000" dirty="0">
                        <a:effectLst/>
                        <a:latin typeface="+mn-lt"/>
                        <a:ea typeface="メイリオ"/>
                        <a:cs typeface="Times New Roman"/>
                      </a:endParaRPr>
                    </a:p>
                  </a:txBody>
                  <a:tcPr marL="68580" marR="68580" marT="0" marB="0"/>
                </a:tc>
              </a:tr>
              <a:tr h="466655">
                <a:tc>
                  <a:txBody>
                    <a:bodyPr/>
                    <a:lstStyle/>
                    <a:p>
                      <a:pPr algn="just">
                        <a:lnSpc>
                          <a:spcPct val="110000"/>
                        </a:lnSpc>
                        <a:spcAft>
                          <a:spcPts val="0"/>
                        </a:spcAft>
                      </a:pPr>
                      <a:r>
                        <a:rPr lang="en-GB" sz="1000">
                          <a:effectLst/>
                        </a:rPr>
                        <a:t>DPYD</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c.2846A&gt;T</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dirty="0">
                          <a:effectLst/>
                        </a:rPr>
                        <a:t>p.D949V</a:t>
                      </a:r>
                      <a:endParaRPr lang="en-GB" sz="1000" dirty="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rs67376798</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 </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1:97082391</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dirty="0">
                          <a:effectLst/>
                        </a:rPr>
                        <a:t>Decreased</a:t>
                      </a:r>
                    </a:p>
                    <a:p>
                      <a:pPr algn="just">
                        <a:lnSpc>
                          <a:spcPct val="110000"/>
                        </a:lnSpc>
                        <a:spcAft>
                          <a:spcPts val="0"/>
                        </a:spcAft>
                      </a:pPr>
                      <a:r>
                        <a:rPr lang="en-GB" sz="1000" dirty="0">
                          <a:effectLst/>
                        </a:rPr>
                        <a:t>function</a:t>
                      </a:r>
                      <a:endParaRPr lang="en-GB" sz="1000" dirty="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dirty="0">
                          <a:effectLst/>
                        </a:rPr>
                        <a:t>0.5</a:t>
                      </a:r>
                      <a:endParaRPr lang="en-GB" sz="1000" dirty="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dirty="0" smtClean="0">
                          <a:effectLst/>
                        </a:rPr>
                        <a:t>Strong evidence supporting function</a:t>
                      </a:r>
                      <a:endParaRPr lang="en-GB" sz="1000" dirty="0">
                        <a:effectLst/>
                        <a:latin typeface="+mn-lt"/>
                        <a:ea typeface="メイリオ"/>
                        <a:cs typeface="Times New Roman"/>
                      </a:endParaRPr>
                    </a:p>
                  </a:txBody>
                  <a:tcPr marL="68580" marR="68580" marT="0" marB="0"/>
                </a:tc>
              </a:tr>
              <a:tr h="548900">
                <a:tc>
                  <a:txBody>
                    <a:bodyPr/>
                    <a:lstStyle/>
                    <a:p>
                      <a:pPr algn="just">
                        <a:lnSpc>
                          <a:spcPct val="110000"/>
                        </a:lnSpc>
                        <a:spcAft>
                          <a:spcPts val="0"/>
                        </a:spcAft>
                      </a:pPr>
                      <a:r>
                        <a:rPr lang="en-GB" sz="1000">
                          <a:effectLst/>
                        </a:rPr>
                        <a:t>DPYD</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c.1129-5923C&gt;G c.1236G&gt;A</a:t>
                      </a:r>
                      <a:r>
                        <a:rPr lang="en-GB" sz="1000" baseline="30000">
                          <a:effectLst/>
                        </a:rPr>
                        <a:t>iii</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N/A, p.E412E</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rs75017182, rs56038477</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HapB3</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1:97579893</a:t>
                      </a:r>
                    </a:p>
                    <a:p>
                      <a:pPr algn="just">
                        <a:lnSpc>
                          <a:spcPct val="110000"/>
                        </a:lnSpc>
                        <a:spcAft>
                          <a:spcPts val="0"/>
                        </a:spcAft>
                      </a:pPr>
                      <a:r>
                        <a:rPr lang="en-GB" sz="1000">
                          <a:effectLst/>
                        </a:rPr>
                        <a:t>1:97573863</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Decreased</a:t>
                      </a:r>
                    </a:p>
                    <a:p>
                      <a:pPr algn="just">
                        <a:lnSpc>
                          <a:spcPct val="110000"/>
                        </a:lnSpc>
                        <a:spcAft>
                          <a:spcPts val="0"/>
                        </a:spcAft>
                      </a:pPr>
                      <a:r>
                        <a:rPr lang="en-GB" sz="1000">
                          <a:effectLst/>
                        </a:rPr>
                        <a:t>function</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a:effectLst/>
                        </a:rPr>
                        <a:t>0.5</a:t>
                      </a:r>
                      <a:endParaRPr lang="en-GB" sz="1000">
                        <a:effectLst/>
                        <a:latin typeface="Calibri"/>
                        <a:ea typeface="メイリオ"/>
                        <a:cs typeface="Times New Roman"/>
                      </a:endParaRPr>
                    </a:p>
                  </a:txBody>
                  <a:tcPr marL="68580" marR="68580" marT="0" marB="0"/>
                </a:tc>
                <a:tc>
                  <a:txBody>
                    <a:bodyPr/>
                    <a:lstStyle/>
                    <a:p>
                      <a:pPr algn="just">
                        <a:lnSpc>
                          <a:spcPct val="110000"/>
                        </a:lnSpc>
                        <a:spcAft>
                          <a:spcPts val="0"/>
                        </a:spcAft>
                      </a:pPr>
                      <a:r>
                        <a:rPr lang="en-GB" sz="1000" dirty="0" smtClean="0">
                          <a:effectLst/>
                        </a:rPr>
                        <a:t>Strong evidence supporting function</a:t>
                      </a:r>
                      <a:endParaRPr lang="en-GB" sz="1000" dirty="0">
                        <a:effectLst/>
                        <a:latin typeface="+mn-lt"/>
                        <a:ea typeface="メイリオ"/>
                        <a:cs typeface="Times New Roman"/>
                      </a:endParaRPr>
                    </a:p>
                  </a:txBody>
                  <a:tcPr marL="68580" marR="68580" marT="0" marB="0"/>
                </a:tc>
              </a:tr>
            </a:tbl>
          </a:graphicData>
        </a:graphic>
      </p:graphicFrame>
      <p:sp>
        <p:nvSpPr>
          <p:cNvPr id="7" name="TextBox 6"/>
          <p:cNvSpPr txBox="1"/>
          <p:nvPr/>
        </p:nvSpPr>
        <p:spPr>
          <a:xfrm>
            <a:off x="400497" y="1556792"/>
            <a:ext cx="7488832" cy="1877437"/>
          </a:xfrm>
          <a:prstGeom prst="rect">
            <a:avLst/>
          </a:prstGeom>
          <a:noFill/>
        </p:spPr>
        <p:txBody>
          <a:bodyPr wrap="square" rtlCol="0">
            <a:spAutoFit/>
          </a:bodyPr>
          <a:lstStyle/>
          <a:p>
            <a:r>
              <a:rPr lang="en-GB" sz="1400" dirty="0"/>
              <a:t>Germline genetic variants in the </a:t>
            </a:r>
            <a:r>
              <a:rPr lang="en-GB" sz="1400" dirty="0" err="1"/>
              <a:t>dihydropyrimidine</a:t>
            </a:r>
            <a:r>
              <a:rPr lang="en-GB" sz="1400" dirty="0"/>
              <a:t> dehydrogenase (</a:t>
            </a:r>
            <a:r>
              <a:rPr lang="en-GB" sz="1400" i="1" dirty="0"/>
              <a:t>DPYD</a:t>
            </a:r>
            <a:r>
              <a:rPr lang="en-GB" sz="1400" dirty="0"/>
              <a:t>) gene can confer an increased risk of severe and even fatal toxicity, when patients with one or more copies of these variants are treated with the </a:t>
            </a:r>
            <a:r>
              <a:rPr lang="en-GB" sz="1400" dirty="0" err="1"/>
              <a:t>fluoropyrimidines</a:t>
            </a:r>
            <a:r>
              <a:rPr lang="en-GB" sz="1400" dirty="0"/>
              <a:t>, </a:t>
            </a:r>
            <a:r>
              <a:rPr lang="en-GB" sz="1400" dirty="0" err="1"/>
              <a:t>capecitabine</a:t>
            </a:r>
            <a:r>
              <a:rPr lang="en-GB" sz="1400" dirty="0"/>
              <a:t> or 5-Fluorouracil. The gene encodes an enzyme which plays a role in the rate-limiting catabolism step of 5-Fluorouracil metabolism and specific sequence variants are known to impact on the activity of the enzyme. If treating clinicians are aware that a patient is heterozygous or homozygous for one of these variants in many cases they will be able to adjust therapy regimes to reduce the risk of toxicity.</a:t>
            </a:r>
          </a:p>
          <a:p>
            <a:endParaRPr lang="en-GB" dirty="0"/>
          </a:p>
        </p:txBody>
      </p:sp>
    </p:spTree>
    <p:extLst>
      <p:ext uri="{BB962C8B-B14F-4D97-AF65-F5344CB8AC3E}">
        <p14:creationId xmlns:p14="http://schemas.microsoft.com/office/powerpoint/2010/main" val="2647660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783</Words>
  <Application>Microsoft Office PowerPoint</Application>
  <PresentationFormat>On-screen Show (4:3)</PresentationFormat>
  <Paragraphs>220</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National delivery of 100,000 Genomes Project</vt:lpstr>
      <vt:lpstr>A remarkable achievement</vt:lpstr>
      <vt:lpstr>GMC update</vt:lpstr>
      <vt:lpstr>Genomic Laboratory Hubs</vt:lpstr>
      <vt:lpstr>South West Genomic Laboratory Hub (SWGLH)</vt:lpstr>
      <vt:lpstr>The National Genomic Test Directory</vt:lpstr>
      <vt:lpstr>The National Genomic Test Directory </vt:lpstr>
      <vt:lpstr>Pharmacogenomics: DPYD analysis</vt:lpstr>
      <vt:lpstr>But where are we now?</vt:lpstr>
      <vt:lpstr>PowerPoint Presentation</vt:lpstr>
      <vt:lpstr>Mainstreaming genomic medicine</vt:lpstr>
      <vt:lpstr>What the future holds…</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Butler</dc:creator>
  <cp:lastModifiedBy>Dunderdale, Helen</cp:lastModifiedBy>
  <cp:revision>5</cp:revision>
  <dcterms:created xsi:type="dcterms:W3CDTF">2019-06-04T07:39:46Z</dcterms:created>
  <dcterms:modified xsi:type="dcterms:W3CDTF">2019-08-13T13:51:46Z</dcterms:modified>
</cp:coreProperties>
</file>