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7" r:id="rId2"/>
  </p:sldMasterIdLst>
  <p:notesMasterIdLst>
    <p:notesMasterId r:id="rId13"/>
  </p:notesMasterIdLst>
  <p:handoutMasterIdLst>
    <p:handoutMasterId r:id="rId14"/>
  </p:handoutMasterIdLst>
  <p:sldIdLst>
    <p:sldId id="256" r:id="rId3"/>
    <p:sldId id="275" r:id="rId4"/>
    <p:sldId id="279" r:id="rId5"/>
    <p:sldId id="274" r:id="rId6"/>
    <p:sldId id="262" r:id="rId7"/>
    <p:sldId id="283" r:id="rId8"/>
    <p:sldId id="281" r:id="rId9"/>
    <p:sldId id="282" r:id="rId10"/>
    <p:sldId id="284" r:id="rId11"/>
    <p:sldId id="285" r:id="rId12"/>
  </p:sldIdLst>
  <p:sldSz cx="9144000" cy="5715000" type="screen16x1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005EB8"/>
    <a:srgbClr val="AE2573"/>
    <a:srgbClr val="0096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29" autoAdjust="0"/>
    <p:restoredTop sz="81213" autoAdjust="0"/>
  </p:normalViewPr>
  <p:slideViewPr>
    <p:cSldViewPr snapToGrid="0" snapToObjects="1">
      <p:cViewPr>
        <p:scale>
          <a:sx n="120" d="100"/>
          <a:sy n="120" d="100"/>
        </p:scale>
        <p:origin x="-1842" y="-72"/>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01ADE40-8122-D249-9379-A9B36347F99F}"/>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smtClean="0">
                <a:latin typeface="Calibri" charset="0"/>
              </a:defRPr>
            </a:lvl1pPr>
          </a:lstStyle>
          <a:p>
            <a:pPr>
              <a:defRPr/>
            </a:pPr>
            <a:endParaRPr lang="en-US" dirty="0"/>
          </a:p>
        </p:txBody>
      </p:sp>
      <p:sp>
        <p:nvSpPr>
          <p:cNvPr id="3" name="Date Placeholder 2">
            <a:extLst>
              <a:ext uri="{FF2B5EF4-FFF2-40B4-BE49-F238E27FC236}">
                <a16:creationId xmlns="" xmlns:a16="http://schemas.microsoft.com/office/drawing/2014/main" id="{3ED11888-FD30-B843-8F97-925908F1404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smtClean="0">
                <a:latin typeface="Calibri" charset="0"/>
              </a:defRPr>
            </a:lvl1pPr>
          </a:lstStyle>
          <a:p>
            <a:pPr>
              <a:defRPr/>
            </a:pPr>
            <a:fld id="{DB53924D-D309-2C4C-9225-E4BBD96C0070}" type="datetimeFigureOut">
              <a:rPr lang="en-US"/>
              <a:pPr>
                <a:defRPr/>
              </a:pPr>
              <a:t>6/17/2019</a:t>
            </a:fld>
            <a:endParaRPr lang="en-US" dirty="0"/>
          </a:p>
        </p:txBody>
      </p:sp>
      <p:sp>
        <p:nvSpPr>
          <p:cNvPr id="4" name="Footer Placeholder 3">
            <a:extLst>
              <a:ext uri="{FF2B5EF4-FFF2-40B4-BE49-F238E27FC236}">
                <a16:creationId xmlns="" xmlns:a16="http://schemas.microsoft.com/office/drawing/2014/main" id="{278A84FC-C46D-F841-946F-886D3F887F9C}"/>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smtClean="0">
                <a:latin typeface="Calibri" charset="0"/>
              </a:defRPr>
            </a:lvl1pPr>
          </a:lstStyle>
          <a:p>
            <a:pPr>
              <a:defRPr/>
            </a:pPr>
            <a:endParaRPr lang="en-US" dirty="0"/>
          </a:p>
        </p:txBody>
      </p:sp>
      <p:sp>
        <p:nvSpPr>
          <p:cNvPr id="5" name="Slide Number Placeholder 4">
            <a:extLst>
              <a:ext uri="{FF2B5EF4-FFF2-40B4-BE49-F238E27FC236}">
                <a16:creationId xmlns="" xmlns:a16="http://schemas.microsoft.com/office/drawing/2014/main" id="{8B143E27-3DEF-4B45-9F69-6D21E530BCE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smtClean="0">
                <a:latin typeface="Calibri" charset="0"/>
              </a:defRPr>
            </a:lvl1pPr>
          </a:lstStyle>
          <a:p>
            <a:pPr>
              <a:defRPr/>
            </a:pPr>
            <a:fld id="{903C4B3F-1151-7C46-B7BC-51176D2DF52A}" type="slidenum">
              <a:rPr lang="en-US"/>
              <a:pPr>
                <a:defRPr/>
              </a:pPr>
              <a:t>‹#›</a:t>
            </a:fld>
            <a:endParaRPr lang="en-US" dirty="0"/>
          </a:p>
        </p:txBody>
      </p:sp>
    </p:spTree>
    <p:extLst>
      <p:ext uri="{BB962C8B-B14F-4D97-AF65-F5344CB8AC3E}">
        <p14:creationId xmlns:p14="http://schemas.microsoft.com/office/powerpoint/2010/main" val="319615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17AC015-F82A-2645-8B08-F98F30640E2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smtClean="0">
                <a:latin typeface="Calibri" charset="0"/>
              </a:defRPr>
            </a:lvl1pPr>
          </a:lstStyle>
          <a:p>
            <a:pPr>
              <a:defRPr/>
            </a:pPr>
            <a:endParaRPr lang="en-US" dirty="0"/>
          </a:p>
        </p:txBody>
      </p:sp>
      <p:sp>
        <p:nvSpPr>
          <p:cNvPr id="3" name="Date Placeholder 2">
            <a:extLst>
              <a:ext uri="{FF2B5EF4-FFF2-40B4-BE49-F238E27FC236}">
                <a16:creationId xmlns="" xmlns:a16="http://schemas.microsoft.com/office/drawing/2014/main" id="{81690739-5DA8-8244-92D3-161F59D78DD7}"/>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smtClean="0">
                <a:latin typeface="Calibri" charset="0"/>
              </a:defRPr>
            </a:lvl1pPr>
          </a:lstStyle>
          <a:p>
            <a:pPr>
              <a:defRPr/>
            </a:pPr>
            <a:fld id="{D460C319-DC81-264F-90B1-45425797ED72}" type="datetimeFigureOut">
              <a:rPr lang="en-US"/>
              <a:pPr>
                <a:defRPr/>
              </a:pPr>
              <a:t>6/17/2019</a:t>
            </a:fld>
            <a:endParaRPr lang="en-US" dirty="0"/>
          </a:p>
        </p:txBody>
      </p:sp>
      <p:sp>
        <p:nvSpPr>
          <p:cNvPr id="4" name="Slide Image Placeholder 3">
            <a:extLst>
              <a:ext uri="{FF2B5EF4-FFF2-40B4-BE49-F238E27FC236}">
                <a16:creationId xmlns="" xmlns:a16="http://schemas.microsoft.com/office/drawing/2014/main" id="{F3ADD38D-322A-4D4C-9E7B-D9C958CCB994}"/>
              </a:ext>
            </a:extLst>
          </p:cNvPr>
          <p:cNvSpPr>
            <a:spLocks noGrp="1" noRot="1" noChangeAspect="1"/>
          </p:cNvSpPr>
          <p:nvPr>
            <p:ph type="sldImg" idx="2"/>
          </p:nvPr>
        </p:nvSpPr>
        <p:spPr>
          <a:xfrm>
            <a:off x="719138" y="1241425"/>
            <a:ext cx="5359400" cy="33496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 xmlns:a16="http://schemas.microsoft.com/office/drawing/2014/main" id="{3CEDBE3E-7312-EB43-B4E8-4943C19D203A}"/>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29ED878A-A01C-E74D-A32C-89D63C1B3769}"/>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smtClean="0">
                <a:latin typeface="Calibri" charset="0"/>
              </a:defRPr>
            </a:lvl1pPr>
          </a:lstStyle>
          <a:p>
            <a:pPr>
              <a:defRPr/>
            </a:pPr>
            <a:endParaRPr lang="en-US" dirty="0"/>
          </a:p>
        </p:txBody>
      </p:sp>
      <p:sp>
        <p:nvSpPr>
          <p:cNvPr id="7" name="Slide Number Placeholder 6">
            <a:extLst>
              <a:ext uri="{FF2B5EF4-FFF2-40B4-BE49-F238E27FC236}">
                <a16:creationId xmlns="" xmlns:a16="http://schemas.microsoft.com/office/drawing/2014/main" id="{C9C70817-EF4D-684C-8846-B8BF7C8178D9}"/>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smtClean="0">
                <a:latin typeface="Calibri" charset="0"/>
              </a:defRPr>
            </a:lvl1pPr>
          </a:lstStyle>
          <a:p>
            <a:pPr>
              <a:defRPr/>
            </a:pPr>
            <a:fld id="{43000668-4B85-DE49-BC2F-E0E9F6C43842}" type="slidenum">
              <a:rPr lang="en-US"/>
              <a:pPr>
                <a:defRPr/>
              </a:pPr>
              <a:t>‹#›</a:t>
            </a:fld>
            <a:endParaRPr lang="en-US" dirty="0"/>
          </a:p>
        </p:txBody>
      </p:sp>
    </p:spTree>
    <p:extLst>
      <p:ext uri="{BB962C8B-B14F-4D97-AF65-F5344CB8AC3E}">
        <p14:creationId xmlns:p14="http://schemas.microsoft.com/office/powerpoint/2010/main" val="5007316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3000668-4B85-DE49-BC2F-E0E9F6C43842}" type="slidenum">
              <a:rPr lang="en-US" smtClean="0"/>
              <a:pPr>
                <a:defRPr/>
              </a:pPr>
              <a:t>1</a:t>
            </a:fld>
            <a:endParaRPr lang="en-US" dirty="0"/>
          </a:p>
        </p:txBody>
      </p:sp>
    </p:spTree>
    <p:extLst>
      <p:ext uri="{BB962C8B-B14F-4D97-AF65-F5344CB8AC3E}">
        <p14:creationId xmlns:p14="http://schemas.microsoft.com/office/powerpoint/2010/main" val="1504312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3000668-4B85-DE49-BC2F-E0E9F6C43842}" type="slidenum">
              <a:rPr lang="en-US" smtClean="0"/>
              <a:pPr>
                <a:defRPr/>
              </a:pPr>
              <a:t>10</a:t>
            </a:fld>
            <a:endParaRPr lang="en-US" dirty="0"/>
          </a:p>
        </p:txBody>
      </p:sp>
    </p:spTree>
    <p:extLst>
      <p:ext uri="{BB962C8B-B14F-4D97-AF65-F5344CB8AC3E}">
        <p14:creationId xmlns:p14="http://schemas.microsoft.com/office/powerpoint/2010/main" val="14005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Feedback from Catherine</a:t>
            </a:r>
          </a:p>
          <a:p>
            <a:r>
              <a:rPr lang="en-GB" dirty="0" smtClean="0"/>
              <a:t>-Case study for each phase</a:t>
            </a:r>
          </a:p>
          <a:p>
            <a:endParaRPr lang="en-GB" dirty="0" smtClean="0"/>
          </a:p>
          <a:p>
            <a:r>
              <a:rPr lang="en-GB" dirty="0" smtClean="0"/>
              <a:t>-Use questionnaire for feedback current service</a:t>
            </a:r>
          </a:p>
          <a:p>
            <a:r>
              <a:rPr lang="en-GB" dirty="0" smtClean="0"/>
              <a:t>-Evaluation</a:t>
            </a:r>
          </a:p>
          <a:p>
            <a:r>
              <a:rPr lang="en-GB" dirty="0" smtClean="0"/>
              <a:t>-Suggestions for future</a:t>
            </a:r>
          </a:p>
          <a:p>
            <a:r>
              <a:rPr lang="en-GB" dirty="0" smtClean="0"/>
              <a:t>-Ideas to secure</a:t>
            </a:r>
            <a:r>
              <a:rPr lang="en-GB" baseline="0" dirty="0" smtClean="0"/>
              <a:t> funding</a:t>
            </a:r>
            <a:endParaRPr lang="en-GB" dirty="0" smtClean="0"/>
          </a:p>
          <a:p>
            <a:endParaRPr lang="en-GB" dirty="0" smtClean="0"/>
          </a:p>
          <a:p>
            <a:r>
              <a:rPr lang="en-GB" dirty="0" smtClean="0"/>
              <a:t>Feedback from Gareth</a:t>
            </a:r>
          </a:p>
          <a:p>
            <a:r>
              <a:rPr lang="en-GB" sz="1200" kern="1200" dirty="0" smtClean="0">
                <a:solidFill>
                  <a:schemeClr val="tx1"/>
                </a:solidFill>
                <a:effectLst/>
                <a:latin typeface="+mn-lt"/>
                <a:ea typeface="+mn-ea"/>
                <a:cs typeface="+mn-cs"/>
              </a:rPr>
              <a:t>I suspect that your input would be most valuable in 3 areas:</a:t>
            </a:r>
          </a:p>
          <a:p>
            <a:pPr lvl="0"/>
            <a:r>
              <a:rPr lang="en-GB" sz="1200" kern="1200" dirty="0" smtClean="0">
                <a:solidFill>
                  <a:schemeClr val="tx1"/>
                </a:solidFill>
                <a:effectLst/>
                <a:latin typeface="+mn-lt"/>
                <a:ea typeface="+mn-ea"/>
                <a:cs typeface="+mn-cs"/>
              </a:rPr>
              <a:t>Identifying patients pre-op who are likely to have significant post-op physio needs. Both for pre-hab and also so we can plan in advance what their post-surgery rehab careplan will look like.</a:t>
            </a:r>
          </a:p>
          <a:p>
            <a:pPr lvl="0"/>
            <a:r>
              <a:rPr lang="en-GB" sz="1200" kern="1200" dirty="0" smtClean="0">
                <a:solidFill>
                  <a:schemeClr val="tx1"/>
                </a:solidFill>
                <a:effectLst/>
                <a:latin typeface="+mn-lt"/>
                <a:ea typeface="+mn-ea"/>
                <a:cs typeface="+mn-cs"/>
              </a:rPr>
              <a:t>Implementing their post-op rehab prior to hospital discharge</a:t>
            </a:r>
          </a:p>
          <a:p>
            <a:pPr lvl="0"/>
            <a:r>
              <a:rPr lang="en-GB" sz="1200" kern="1200" dirty="0" smtClean="0">
                <a:solidFill>
                  <a:schemeClr val="tx1"/>
                </a:solidFill>
                <a:effectLst/>
                <a:latin typeface="+mn-lt"/>
                <a:ea typeface="+mn-ea"/>
                <a:cs typeface="+mn-cs"/>
              </a:rPr>
              <a:t>Supervising their post-op rehab, either yourself in clinic or through liaison and handover to the patient’s local community physio team</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should also give some thought as to what information we can collect during your initial year with us to demonstrate how useful your input is to patients. This would support our application to make physio provision for sarcoma patients permanently funded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could include recording information on functional assessments, waiting times to physio input post hospital discharge (which I hear can be long) or a patient feedback exercise.</a:t>
            </a:r>
          </a:p>
          <a:p>
            <a:r>
              <a:rPr lang="en-GB" sz="1200" kern="1200" dirty="0" smtClean="0">
                <a:solidFill>
                  <a:schemeClr val="tx1"/>
                </a:solidFill>
                <a:effectLst/>
                <a:latin typeface="+mn-lt"/>
                <a:ea typeface="+mn-ea"/>
                <a:cs typeface="+mn-cs"/>
              </a:rPr>
              <a:t>I’m sure you’ll have your own ideas for this as well</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Background</a:t>
            </a:r>
          </a:p>
          <a:p>
            <a:r>
              <a:rPr lang="en-GB" dirty="0" smtClean="0"/>
              <a:t>Intro</a:t>
            </a:r>
            <a:r>
              <a:rPr lang="en-GB" baseline="0" dirty="0" smtClean="0"/>
              <a:t> to Pilot</a:t>
            </a:r>
          </a:p>
          <a:p>
            <a:endParaRPr lang="en-GB" baseline="0" dirty="0" smtClean="0"/>
          </a:p>
          <a:p>
            <a:r>
              <a:rPr lang="en-GB" baseline="0" dirty="0" smtClean="0"/>
              <a:t>Who am I</a:t>
            </a:r>
          </a:p>
          <a:p>
            <a:r>
              <a:rPr lang="en-GB" baseline="0" dirty="0" smtClean="0"/>
              <a:t>? Intro re Jayne</a:t>
            </a:r>
          </a:p>
          <a:p>
            <a:endParaRPr lang="en-GB" baseline="0" dirty="0" smtClean="0"/>
          </a:p>
          <a:p>
            <a:r>
              <a:rPr lang="en-GB" baseline="0" dirty="0" smtClean="0"/>
              <a:t>Feedback</a:t>
            </a:r>
          </a:p>
          <a:p>
            <a:endParaRPr lang="en-GB" baseline="0" dirty="0" smtClean="0"/>
          </a:p>
          <a:p>
            <a:r>
              <a:rPr lang="en-GB" baseline="0" dirty="0" smtClean="0"/>
              <a:t>Feedback, Questions and Suggestions welcome</a:t>
            </a:r>
            <a:endParaRPr lang="en-GB" dirty="0"/>
          </a:p>
        </p:txBody>
      </p:sp>
      <p:sp>
        <p:nvSpPr>
          <p:cNvPr id="4" name="Slide Number Placeholder 3"/>
          <p:cNvSpPr>
            <a:spLocks noGrp="1"/>
          </p:cNvSpPr>
          <p:nvPr>
            <p:ph type="sldNum" sz="quarter" idx="10"/>
          </p:nvPr>
        </p:nvSpPr>
        <p:spPr/>
        <p:txBody>
          <a:bodyPr/>
          <a:lstStyle/>
          <a:p>
            <a:pPr>
              <a:defRPr/>
            </a:pPr>
            <a:fld id="{43000668-4B85-DE49-BC2F-E0E9F6C43842}" type="slidenum">
              <a:rPr lang="en-US" smtClean="0"/>
              <a:pPr>
                <a:defRPr/>
              </a:pPr>
              <a:t>2</a:t>
            </a:fld>
            <a:endParaRPr lang="en-US" dirty="0"/>
          </a:p>
        </p:txBody>
      </p:sp>
    </p:spTree>
    <p:extLst>
      <p:ext uri="{BB962C8B-B14F-4D97-AF65-F5344CB8AC3E}">
        <p14:creationId xmlns:p14="http://schemas.microsoft.com/office/powerpoint/2010/main" val="150431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Reduced Length of stay</a:t>
            </a:r>
          </a:p>
          <a:p>
            <a:r>
              <a:rPr lang="en-US" altLang="en-US" sz="1200" dirty="0" smtClean="0"/>
              <a:t>Reduced Readmission rates</a:t>
            </a:r>
          </a:p>
          <a:p>
            <a:r>
              <a:rPr lang="en-US" altLang="en-US" sz="1200" dirty="0" smtClean="0"/>
              <a:t>Clinical outcomes</a:t>
            </a:r>
          </a:p>
          <a:p>
            <a:pPr marL="0" indent="0">
              <a:buNone/>
            </a:pPr>
            <a:r>
              <a:rPr lang="en-US" altLang="en-US" sz="1200" dirty="0" smtClean="0"/>
              <a:t>Reduced Post op complications</a:t>
            </a:r>
          </a:p>
          <a:p>
            <a:pPr marL="0" indent="0">
              <a:buNone/>
            </a:pPr>
            <a:r>
              <a:rPr lang="en-US" altLang="en-US" sz="1200" dirty="0" smtClean="0"/>
              <a:t>Improved functional outcomes</a:t>
            </a:r>
          </a:p>
          <a:p>
            <a:pPr marL="0" indent="0">
              <a:buNone/>
            </a:pPr>
            <a:r>
              <a:rPr lang="en-US" altLang="en-US" sz="1200" dirty="0" smtClean="0"/>
              <a:t>Improved quality of life</a:t>
            </a:r>
          </a:p>
          <a:p>
            <a:r>
              <a:rPr lang="en-US" altLang="en-US" sz="1200" dirty="0" smtClean="0"/>
              <a:t>Quality Indicators</a:t>
            </a:r>
          </a:p>
          <a:p>
            <a:pPr marL="0" indent="0">
              <a:buNone/>
            </a:pPr>
            <a:r>
              <a:rPr lang="en-US" altLang="en-US" sz="1200" dirty="0" smtClean="0"/>
              <a:t>Shorter wait time for rehabilitation Improved Patient experience</a:t>
            </a:r>
          </a:p>
          <a:p>
            <a:r>
              <a:rPr lang="en-US" altLang="en-US" sz="1200" dirty="0" smtClean="0"/>
              <a:t>Improved use of wider system capacity</a:t>
            </a:r>
          </a:p>
          <a:p>
            <a:endParaRPr lang="en-US" altLang="en-US" sz="1200" dirty="0" smtClean="0"/>
          </a:p>
          <a:p>
            <a:r>
              <a:rPr lang="en-US" altLang="en-US" sz="1200" dirty="0" smtClean="0"/>
              <a:t>Minimise challenges</a:t>
            </a:r>
          </a:p>
          <a:p>
            <a:pPr marL="342900" indent="-342900">
              <a:buFont typeface="Arial" panose="020B0604020202020204" pitchFamily="34" charset="0"/>
              <a:buChar char="•"/>
            </a:pPr>
            <a:r>
              <a:rPr lang="en-US" altLang="en-US" sz="1200" dirty="0" smtClean="0"/>
              <a:t>Limited to Outpatients</a:t>
            </a:r>
          </a:p>
          <a:p>
            <a:pPr marL="342900" indent="-342900">
              <a:buFont typeface="Arial" panose="020B0604020202020204" pitchFamily="34" charset="0"/>
              <a:buChar char="•"/>
            </a:pPr>
            <a:r>
              <a:rPr lang="en-US" altLang="en-US" sz="1200" dirty="0" smtClean="0"/>
              <a:t>Clinic Space</a:t>
            </a:r>
          </a:p>
          <a:p>
            <a:pPr marL="342900" indent="-342900">
              <a:buFont typeface="Arial" panose="020B0604020202020204" pitchFamily="34" charset="0"/>
              <a:buChar char="•"/>
            </a:pPr>
            <a:r>
              <a:rPr lang="en-US" altLang="en-US" sz="1200" dirty="0" smtClean="0"/>
              <a:t>Gym resources</a:t>
            </a:r>
          </a:p>
          <a:p>
            <a:pPr marL="342900" indent="-342900">
              <a:buFont typeface="Arial" panose="020B0604020202020204" pitchFamily="34" charset="0"/>
              <a:buChar char="•"/>
            </a:pPr>
            <a:r>
              <a:rPr lang="en-US" altLang="en-US" sz="1200" dirty="0" smtClean="0"/>
              <a:t>Admin support</a:t>
            </a:r>
          </a:p>
          <a:p>
            <a:endParaRPr lang="en-US" altLang="en-US" sz="1200" dirty="0" smtClean="0"/>
          </a:p>
          <a:p>
            <a:endParaRPr lang="en-GB" dirty="0" smtClean="0"/>
          </a:p>
          <a:p>
            <a:endParaRPr lang="en-GB" dirty="0" smtClean="0"/>
          </a:p>
          <a:p>
            <a:endParaRPr lang="en-GB" dirty="0" smtClean="0"/>
          </a:p>
          <a:p>
            <a:r>
              <a:rPr lang="en-GB" dirty="0" smtClean="0"/>
              <a:t>SAG will develop risk stratified pathway of post treatment management, promote physical activity and seek to improve the management of the consequences</a:t>
            </a:r>
            <a:r>
              <a:rPr lang="en-GB" baseline="0" dirty="0" smtClean="0"/>
              <a:t> of treatment.</a:t>
            </a:r>
          </a:p>
          <a:p>
            <a:endParaRPr lang="en-GB" baseline="0" dirty="0" smtClean="0"/>
          </a:p>
          <a:p>
            <a:r>
              <a:rPr lang="en-GB" baseline="0" dirty="0" smtClean="0"/>
              <a:t>Enhanced recovery programme for all patients.</a:t>
            </a:r>
          </a:p>
          <a:p>
            <a:endParaRPr lang="en-GB" baseline="0" dirty="0" smtClean="0"/>
          </a:p>
          <a:p>
            <a:r>
              <a:rPr lang="en-GB" baseline="0" dirty="0" smtClean="0"/>
              <a:t>Current outcomes –</a:t>
            </a:r>
          </a:p>
          <a:p>
            <a:r>
              <a:rPr lang="en-GB" baseline="0" dirty="0" smtClean="0"/>
              <a:t>Length of stay</a:t>
            </a:r>
          </a:p>
          <a:p>
            <a:r>
              <a:rPr lang="en-GB" baseline="0" dirty="0" smtClean="0"/>
              <a:t>Readmission rate</a:t>
            </a:r>
          </a:p>
          <a:p>
            <a:endParaRPr lang="en-GB" baseline="0" dirty="0" smtClean="0"/>
          </a:p>
          <a:p>
            <a:r>
              <a:rPr lang="en-GB" baseline="0" dirty="0" smtClean="0"/>
              <a:t>Sarcoma specific –</a:t>
            </a:r>
          </a:p>
          <a:p>
            <a:r>
              <a:rPr lang="en-GB" baseline="0" dirty="0" smtClean="0"/>
              <a:t>Long term audit on wound complications</a:t>
            </a:r>
          </a:p>
          <a:p>
            <a:endParaRPr lang="en-GB" dirty="0"/>
          </a:p>
        </p:txBody>
      </p:sp>
      <p:sp>
        <p:nvSpPr>
          <p:cNvPr id="4" name="Slide Number Placeholder 3"/>
          <p:cNvSpPr>
            <a:spLocks noGrp="1"/>
          </p:cNvSpPr>
          <p:nvPr>
            <p:ph type="sldNum" sz="quarter" idx="10"/>
          </p:nvPr>
        </p:nvSpPr>
        <p:spPr/>
        <p:txBody>
          <a:bodyPr/>
          <a:lstStyle/>
          <a:p>
            <a:pPr>
              <a:defRPr/>
            </a:pPr>
            <a:fld id="{43000668-4B85-DE49-BC2F-E0E9F6C43842}" type="slidenum">
              <a:rPr lang="en-US" smtClean="0"/>
              <a:pPr>
                <a:defRPr/>
              </a:pPr>
              <a:t>3</a:t>
            </a:fld>
            <a:endParaRPr lang="en-US" dirty="0"/>
          </a:p>
        </p:txBody>
      </p:sp>
    </p:spTree>
    <p:extLst>
      <p:ext uri="{BB962C8B-B14F-4D97-AF65-F5344CB8AC3E}">
        <p14:creationId xmlns:p14="http://schemas.microsoft.com/office/powerpoint/2010/main" val="1963488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241425"/>
            <a:ext cx="5359400" cy="3349625"/>
          </a:xfrm>
        </p:spPr>
      </p:sp>
      <p:sp>
        <p:nvSpPr>
          <p:cNvPr id="3" name="Notes Placeholder 2"/>
          <p:cNvSpPr>
            <a:spLocks noGrp="1"/>
          </p:cNvSpPr>
          <p:nvPr>
            <p:ph type="body" idx="1"/>
          </p:nvPr>
        </p:nvSpPr>
        <p:spPr/>
        <p:txBody>
          <a:bodyPr/>
          <a:lstStyle/>
          <a:p>
            <a:r>
              <a:rPr lang="en-US" sz="1200" b="1" dirty="0" smtClean="0"/>
              <a:t>Consider for each 1-4</a:t>
            </a:r>
          </a:p>
          <a:p>
            <a:r>
              <a:rPr lang="en-US" sz="1200" b="0" dirty="0" smtClean="0"/>
              <a:t>Referral</a:t>
            </a:r>
            <a:r>
              <a:rPr lang="en-US" sz="1200" b="0" baseline="0" dirty="0" smtClean="0"/>
              <a:t> route</a:t>
            </a:r>
          </a:p>
          <a:p>
            <a:endParaRPr lang="en-US" sz="1200" b="0" baseline="0" dirty="0" smtClean="0"/>
          </a:p>
          <a:p>
            <a:r>
              <a:rPr lang="en-US" sz="1200" b="0" baseline="0" dirty="0" smtClean="0"/>
              <a:t>Service offer</a:t>
            </a:r>
          </a:p>
          <a:p>
            <a:r>
              <a:rPr lang="en-US" sz="1200" b="0" baseline="0" dirty="0" smtClean="0"/>
              <a:t>What?</a:t>
            </a:r>
          </a:p>
          <a:p>
            <a:endParaRPr lang="en-US" sz="1200" b="0" baseline="0" dirty="0" smtClean="0"/>
          </a:p>
          <a:p>
            <a:r>
              <a:rPr lang="en-US" sz="1200" b="0" baseline="0" dirty="0" smtClean="0"/>
              <a:t>Evidence</a:t>
            </a:r>
          </a:p>
          <a:p>
            <a:endParaRPr lang="en-US" sz="1200" b="0" baseline="0" dirty="0" smtClean="0"/>
          </a:p>
          <a:p>
            <a:r>
              <a:rPr lang="en-US" sz="1200" b="0" baseline="0" dirty="0" smtClean="0"/>
              <a:t>Outcomes</a:t>
            </a:r>
            <a:endParaRPr lang="en-US" sz="1200" b="0" dirty="0" smtClean="0"/>
          </a:p>
          <a:p>
            <a:endParaRPr lang="en-US" sz="1200" b="1" dirty="0" smtClean="0"/>
          </a:p>
          <a:p>
            <a:r>
              <a:rPr lang="en-US" sz="1200" b="0" dirty="0" smtClean="0"/>
              <a:t>Case studies</a:t>
            </a:r>
          </a:p>
          <a:p>
            <a:endParaRPr lang="en-US" sz="1200" b="1" dirty="0" smtClean="0"/>
          </a:p>
          <a:p>
            <a:endParaRPr lang="en-US" sz="1200" b="1" dirty="0" smtClean="0"/>
          </a:p>
          <a:p>
            <a:endParaRPr lang="en-US" sz="1200" b="1" dirty="0" smtClean="0"/>
          </a:p>
          <a:p>
            <a:endParaRPr lang="en-US" sz="1200" b="1" dirty="0" smtClean="0"/>
          </a:p>
          <a:p>
            <a:endParaRPr lang="en-US" sz="1200" b="1" dirty="0" smtClean="0"/>
          </a:p>
          <a:p>
            <a:r>
              <a:rPr lang="en-US" sz="1200" b="1" dirty="0" smtClean="0"/>
              <a:t>1.</a:t>
            </a:r>
          </a:p>
          <a:p>
            <a:r>
              <a:rPr lang="en-US" sz="1200" b="1" dirty="0" smtClean="0"/>
              <a:t>Pre-habilitation</a:t>
            </a:r>
            <a:r>
              <a:rPr lang="en-US" sz="1200" dirty="0" smtClean="0"/>
              <a:t> </a:t>
            </a:r>
          </a:p>
          <a:p>
            <a:r>
              <a:rPr lang="en-US" sz="1200" dirty="0" smtClean="0"/>
              <a:t>Prior to or/and during Radiotherapy or/and prior to surgery</a:t>
            </a:r>
          </a:p>
          <a:p>
            <a:r>
              <a:rPr lang="en-US" sz="1200" dirty="0" smtClean="0"/>
              <a:t>Referral – usually</a:t>
            </a:r>
            <a:r>
              <a:rPr lang="en-US" sz="1200" baseline="0" dirty="0" smtClean="0"/>
              <a:t> CNS at weekly O/P Tuesday MDT clinic</a:t>
            </a:r>
            <a:endParaRPr lang="en-US" sz="1200" dirty="0" smtClean="0"/>
          </a:p>
          <a:p>
            <a:r>
              <a:rPr lang="en-US" sz="1200" dirty="0" smtClean="0"/>
              <a:t>Service Offer 1 to 3 contacts either telephone or face to face assessment as clinically appropriate.</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solidFill>
                  <a:srgbClr val="FFFFFF">
                    <a:lumMod val="65000"/>
                  </a:srgbClr>
                </a:solidFill>
              </a:rPr>
              <a:t>Utilising matched care approach</a:t>
            </a:r>
            <a:endParaRPr lang="en-US" sz="1200" dirty="0" smtClean="0">
              <a:solidFill>
                <a:srgbClr val="FFFFFF">
                  <a:lumMod val="65000"/>
                </a:srgbClr>
              </a:solidFill>
            </a:endParaRPr>
          </a:p>
          <a:p>
            <a:endParaRPr lang="en-US" sz="1200" dirty="0" smtClean="0"/>
          </a:p>
          <a:p>
            <a:r>
              <a:rPr lang="en-US" sz="1200" b="1" dirty="0" smtClean="0"/>
              <a:t>Evidence</a:t>
            </a:r>
          </a:p>
          <a:p>
            <a:r>
              <a:rPr lang="en-US" sz="1200" b="1" dirty="0" smtClean="0"/>
              <a:t>Outcomes</a:t>
            </a:r>
          </a:p>
          <a:p>
            <a:r>
              <a:rPr lang="en-US" sz="1200" b="0" dirty="0" smtClean="0"/>
              <a:t>Link</a:t>
            </a:r>
            <a:r>
              <a:rPr lang="en-US" sz="1200" b="0" baseline="0" dirty="0" smtClean="0"/>
              <a:t> with IP Physio/OT team for pre op </a:t>
            </a:r>
            <a:endParaRPr lang="en-US" sz="1200" b="0" dirty="0" smtClean="0"/>
          </a:p>
          <a:p>
            <a:r>
              <a:rPr lang="en-US" sz="1200" b="1" dirty="0" smtClean="0"/>
              <a:t>Case study</a:t>
            </a:r>
          </a:p>
          <a:p>
            <a:r>
              <a:rPr lang="en-US" sz="1200" b="0" dirty="0" smtClean="0"/>
              <a:t>Is it safe?</a:t>
            </a:r>
          </a:p>
          <a:p>
            <a:endParaRPr lang="en-US" sz="1200" b="0" dirty="0" smtClean="0"/>
          </a:p>
          <a:p>
            <a:r>
              <a:rPr lang="en-US" sz="1200" b="1" dirty="0" smtClean="0"/>
              <a:t>2. Rehabilitation</a:t>
            </a:r>
          </a:p>
          <a:p>
            <a:r>
              <a:rPr lang="en-US" sz="1200" b="1" dirty="0" smtClean="0"/>
              <a:t>Early phase</a:t>
            </a:r>
          </a:p>
          <a:p>
            <a:r>
              <a:rPr lang="en-US" sz="1200" dirty="0" smtClean="0"/>
              <a:t>Rehabilitation during treatment</a:t>
            </a:r>
          </a:p>
          <a:p>
            <a:r>
              <a:rPr lang="en-US" sz="1200" dirty="0" smtClean="0"/>
              <a:t>Links with inpatient Physiotherapy team, local to patient outpatient MSK Physiotherapy services and other NHS pathways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solidFill>
                  <a:srgbClr val="FFFFFF">
                    <a:lumMod val="65000"/>
                  </a:srgbClr>
                </a:solidFill>
              </a:rPr>
              <a:t>Clinicians act as expert resource</a:t>
            </a:r>
            <a:endParaRPr lang="en-US" sz="1200" dirty="0" smtClean="0">
              <a:solidFill>
                <a:srgbClr val="FFFFFF">
                  <a:lumMod val="65000"/>
                </a:srgbClr>
              </a:solidFill>
            </a:endParaRPr>
          </a:p>
          <a:p>
            <a:endParaRPr lang="en-US" sz="1200" dirty="0" smtClean="0"/>
          </a:p>
          <a:p>
            <a:r>
              <a:rPr lang="en-US" sz="1200" dirty="0" smtClean="0"/>
              <a:t>Link with exercise on referral schemes</a:t>
            </a:r>
          </a:p>
          <a:p>
            <a:r>
              <a:rPr lang="en-GB" dirty="0" smtClean="0"/>
              <a:t>e.g. Energise, Osteoporosis pathway, </a:t>
            </a:r>
          </a:p>
          <a:p>
            <a:r>
              <a:rPr lang="en-GB" dirty="0" smtClean="0"/>
              <a:t>Vocational</a:t>
            </a:r>
            <a:r>
              <a:rPr lang="en-GB" baseline="0" dirty="0" smtClean="0"/>
              <a:t> rehabilitation</a:t>
            </a:r>
          </a:p>
          <a:p>
            <a:r>
              <a:rPr lang="en-GB" baseline="0" dirty="0" smtClean="0"/>
              <a:t>Specialist Band 7 Physiotherapy input with expertise in Musculoskeletal Physiotherapy, Pain, Cancer, body image and allodynia.</a:t>
            </a:r>
          </a:p>
          <a:p>
            <a:r>
              <a:rPr lang="en-GB" baseline="0" dirty="0" smtClean="0"/>
              <a:t>Link with nurses at Gate 24 as have O/P space Monday morning and Friday afternoon – able to therefore link with time patient is attending dressings clinic or access nurses if I have concerns </a:t>
            </a:r>
            <a:r>
              <a:rPr lang="en-GB" baseline="0" dirty="0" err="1" smtClean="0"/>
              <a:t>e.g</a:t>
            </a:r>
            <a:r>
              <a:rPr lang="en-GB" baseline="0" dirty="0" smtClean="0"/>
              <a:t> TE and KM</a:t>
            </a:r>
            <a:endParaRPr lang="en-GB" dirty="0" smtClean="0"/>
          </a:p>
          <a:p>
            <a:r>
              <a:rPr lang="en-GB" sz="1200" dirty="0" smtClean="0">
                <a:solidFill>
                  <a:srgbClr val="FFFFFF">
                    <a:lumMod val="65000"/>
                  </a:srgbClr>
                </a:solidFill>
              </a:rPr>
              <a:t>Timely re-access to Consultant or</a:t>
            </a:r>
          </a:p>
          <a:p>
            <a:r>
              <a:rPr lang="en-GB" sz="1200" dirty="0" smtClean="0">
                <a:solidFill>
                  <a:srgbClr val="FFFFFF">
                    <a:lumMod val="65000"/>
                  </a:srgbClr>
                </a:solidFill>
              </a:rPr>
              <a:t>Nurse led clinic</a:t>
            </a:r>
          </a:p>
          <a:p>
            <a:endParaRPr lang="en-GB" sz="1200" dirty="0" smtClean="0">
              <a:solidFill>
                <a:srgbClr val="FFFFFF">
                  <a:lumMod val="65000"/>
                </a:srgbClr>
              </a:solidFill>
            </a:endParaRPr>
          </a:p>
          <a:p>
            <a:endParaRPr lang="en-GB" sz="1200" dirty="0" smtClean="0">
              <a:solidFill>
                <a:srgbClr val="FFFFFF">
                  <a:lumMod val="65000"/>
                </a:srgbClr>
              </a:solidFill>
            </a:endParaRPr>
          </a:p>
          <a:p>
            <a:r>
              <a:rPr lang="en-GB" sz="1200" dirty="0" smtClean="0">
                <a:solidFill>
                  <a:srgbClr val="FFFFFF">
                    <a:lumMod val="65000"/>
                  </a:srgbClr>
                </a:solidFill>
              </a:rPr>
              <a:t>3.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chemeClr val="accent1">
                    <a:lumMod val="60000"/>
                    <a:lumOff val="40000"/>
                  </a:schemeClr>
                </a:solidFill>
              </a:rPr>
              <a:t>Achieving rehabilitation potential Promoting and sustaining recovery and return to full function </a:t>
            </a:r>
            <a:endParaRPr lang="en-GB" sz="1200" b="1" dirty="0" smtClean="0">
              <a:solidFill>
                <a:schemeClr val="accent1">
                  <a:lumMod val="60000"/>
                  <a:lumOff val="40000"/>
                </a:schemeClr>
              </a:solidFill>
            </a:endParaRPr>
          </a:p>
          <a:p>
            <a:endParaRPr lang="en-GB" sz="1200" dirty="0" smtClean="0">
              <a:solidFill>
                <a:srgbClr val="FFFFFF">
                  <a:lumMod val="65000"/>
                </a:srgbClr>
              </a:solidFill>
            </a:endParaRPr>
          </a:p>
          <a:p>
            <a:endParaRPr lang="en-GB" sz="1200" dirty="0" smtClean="0">
              <a:solidFill>
                <a:srgbClr val="FFFFFF">
                  <a:lumMod val="65000"/>
                </a:srgbClr>
              </a:solidFill>
            </a:endParaRPr>
          </a:p>
          <a:p>
            <a:endParaRPr lang="en-GB" sz="1200" dirty="0" smtClean="0">
              <a:solidFill>
                <a:srgbClr val="FFFFFF">
                  <a:lumMod val="65000"/>
                </a:srgbClr>
              </a:solidFill>
            </a:endParaRPr>
          </a:p>
          <a:p>
            <a:r>
              <a:rPr lang="en-US" sz="1200" b="0" dirty="0" smtClean="0">
                <a:solidFill>
                  <a:srgbClr val="231F20"/>
                </a:solidFill>
              </a:rPr>
              <a:t>4.</a:t>
            </a:r>
          </a:p>
          <a:p>
            <a:r>
              <a:rPr lang="en-US" sz="1200" b="1" dirty="0" smtClean="0">
                <a:solidFill>
                  <a:srgbClr val="231F20"/>
                </a:solidFill>
              </a:rPr>
              <a:t>Managing the consequences of treatment.</a:t>
            </a:r>
          </a:p>
          <a:p>
            <a:r>
              <a:rPr lang="en-US" sz="1200" dirty="0" smtClean="0">
                <a:solidFill>
                  <a:srgbClr val="231F20"/>
                </a:solidFill>
              </a:rPr>
              <a:t>Late effects</a:t>
            </a:r>
            <a:endParaRPr lang="en-GB" sz="1200" dirty="0" smtClean="0">
              <a:solidFill>
                <a:srgbClr val="231F20"/>
              </a:solidFill>
            </a:endParaRPr>
          </a:p>
          <a:p>
            <a:endParaRPr lang="en-GB" sz="1200" dirty="0" smtClean="0">
              <a:solidFill>
                <a:srgbClr val="FFFFFF">
                  <a:lumMod val="65000"/>
                </a:srgbClr>
              </a:solidFill>
            </a:endParaRPr>
          </a:p>
          <a:p>
            <a:endParaRPr lang="en-GB" sz="1200" dirty="0" smtClean="0">
              <a:solidFill>
                <a:srgbClr val="FFFFFF">
                  <a:lumMod val="65000"/>
                </a:srgbClr>
              </a:solidFill>
            </a:endParaRPr>
          </a:p>
          <a:p>
            <a:endParaRPr lang="en-GB" dirty="0"/>
          </a:p>
        </p:txBody>
      </p:sp>
      <p:sp>
        <p:nvSpPr>
          <p:cNvPr id="4" name="Slide Number Placeholder 3"/>
          <p:cNvSpPr>
            <a:spLocks noGrp="1"/>
          </p:cNvSpPr>
          <p:nvPr>
            <p:ph type="sldNum" sz="quarter" idx="10"/>
          </p:nvPr>
        </p:nvSpPr>
        <p:spPr/>
        <p:txBody>
          <a:bodyPr/>
          <a:lstStyle/>
          <a:p>
            <a:fld id="{63821AC6-F0FC-4F2D-8307-AA1381CB0B1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28774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Proposal is: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Service opened to referrals on 30/4/19 and will run to May/June 2020 as a pilot.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Referrals will be received either in the MDT clinic, from the IP physio  or via the nurse specialist.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Patients will be offered outpatient Physiotherapy at all stages of their cancer journey – to include Prehab.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Approximately 15 hours (0.4) of B7 Physiotherapy clinician time will be spent on a weekly basis providing/managing this service. This is an approximation at the current time.</a:t>
            </a:r>
          </a:p>
          <a:p>
            <a:r>
              <a:rPr lang="en-GB" sz="1200" kern="1200" dirty="0" smtClean="0">
                <a:solidFill>
                  <a:schemeClr val="tx1"/>
                </a:solidFill>
                <a:effectLst/>
                <a:latin typeface="+mn-lt"/>
                <a:ea typeface="+mn-ea"/>
                <a:cs typeface="+mn-cs"/>
              </a:rPr>
              <a:t>This will be approximately split as</a:t>
            </a:r>
          </a:p>
          <a:p>
            <a:pPr lvl="0"/>
            <a:r>
              <a:rPr lang="en-GB" sz="1200" kern="1200" dirty="0" smtClean="0">
                <a:solidFill>
                  <a:schemeClr val="tx1"/>
                </a:solidFill>
                <a:effectLst/>
                <a:latin typeface="+mn-lt"/>
                <a:ea typeface="+mn-ea"/>
                <a:cs typeface="+mn-cs"/>
              </a:rPr>
              <a:t>3 hours in MDT Consultant led clinic Tuesday AM.</a:t>
            </a:r>
          </a:p>
          <a:p>
            <a:pPr lvl="0"/>
            <a:r>
              <a:rPr lang="en-GB" sz="1200" kern="1200" dirty="0" smtClean="0">
                <a:solidFill>
                  <a:schemeClr val="tx1"/>
                </a:solidFill>
                <a:effectLst/>
                <a:latin typeface="+mn-lt"/>
                <a:ea typeface="+mn-ea"/>
                <a:cs typeface="+mn-cs"/>
              </a:rPr>
              <a:t>5 hours of clinical 1:1 Physiotherapy session time offered (9-10am Tues AM before MDT clinic and 1-4pm Friday PM in plastics clinic room)</a:t>
            </a:r>
          </a:p>
          <a:p>
            <a:pPr lvl="0"/>
            <a:r>
              <a:rPr lang="en-GB" sz="1200" kern="1200" dirty="0" smtClean="0">
                <a:solidFill>
                  <a:schemeClr val="tx1"/>
                </a:solidFill>
                <a:effectLst/>
                <a:latin typeface="+mn-lt"/>
                <a:ea typeface="+mn-ea"/>
                <a:cs typeface="+mn-cs"/>
              </a:rPr>
              <a:t>3 hours a week of service administration to include triage of referrals, telephone triage, telephone liaison with Physiotherapy colleagues, MDT liaison.</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3-4 hours Currently on service development: setting up the service, staff training, liaison and setting up outcome measures.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(There is no cover for B7 A/L, study leave)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meets the outpatient unmet needs identified in the previously submitted business case for specialist Physiotherapy input which were</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Attendance at Sarcoma out-patient clinics</a:t>
            </a:r>
          </a:p>
          <a:p>
            <a:pPr lvl="0"/>
            <a:r>
              <a:rPr lang="en-GB" sz="1200" kern="1200" dirty="0" smtClean="0">
                <a:solidFill>
                  <a:schemeClr val="tx1"/>
                </a:solidFill>
                <a:effectLst/>
                <a:latin typeface="+mn-lt"/>
                <a:ea typeface="+mn-ea"/>
                <a:cs typeface="+mn-cs"/>
              </a:rPr>
              <a:t>Pre-operative assessment/ intervention of elective sarcoma patients</a:t>
            </a:r>
          </a:p>
          <a:p>
            <a:pPr lvl="0"/>
            <a:r>
              <a:rPr lang="en-GB" sz="1200" kern="1200" dirty="0" smtClean="0">
                <a:solidFill>
                  <a:schemeClr val="tx1"/>
                </a:solidFill>
                <a:effectLst/>
                <a:latin typeface="+mn-lt"/>
                <a:ea typeface="+mn-ea"/>
                <a:cs typeface="+mn-cs"/>
              </a:rPr>
              <a:t>Sarcoma physiotherapy out-patients</a:t>
            </a:r>
          </a:p>
          <a:p>
            <a:pPr lvl="0"/>
            <a:r>
              <a:rPr lang="en-GB" sz="1200" kern="1200" dirty="0" smtClean="0">
                <a:solidFill>
                  <a:schemeClr val="tx1"/>
                </a:solidFill>
                <a:effectLst/>
                <a:latin typeface="+mn-lt"/>
                <a:ea typeface="+mn-ea"/>
                <a:cs typeface="+mn-cs"/>
              </a:rPr>
              <a:t>Attendance at Sarcoma MDT meetings when required</a:t>
            </a:r>
          </a:p>
          <a:p>
            <a:pPr lvl="0"/>
            <a:r>
              <a:rPr lang="en-GB" sz="1200" kern="1200" dirty="0" smtClean="0">
                <a:solidFill>
                  <a:schemeClr val="tx1"/>
                </a:solidFill>
                <a:effectLst/>
                <a:latin typeface="+mn-lt"/>
                <a:ea typeface="+mn-ea"/>
                <a:cs typeface="+mn-cs"/>
              </a:rPr>
              <a:t>Prepare for change in NICE guidelines to reflect a requirement for patients to receive 1 week’s intensive rehabilitation</a:t>
            </a:r>
          </a:p>
          <a:p>
            <a:pPr lvl="0"/>
            <a:r>
              <a:rPr lang="en-GB" sz="1200" kern="1200" dirty="0" smtClean="0">
                <a:solidFill>
                  <a:schemeClr val="tx1"/>
                </a:solidFill>
                <a:effectLst/>
                <a:latin typeface="+mn-lt"/>
                <a:ea typeface="+mn-ea"/>
                <a:cs typeface="+mn-cs"/>
              </a:rPr>
              <a:t>Training, education and support of tertiary services and out-patient Physiotherapy departments</a:t>
            </a:r>
          </a:p>
          <a:p>
            <a:r>
              <a:rPr lang="en-GB" dirty="0" smtClean="0">
                <a:effectLst/>
              </a:rPr>
              <a:t>No provision has been made within this pilot to increase the number of hours of inpatient physiotherapy. The business case previously submitted requested 0.8 of B6 time to cover inpatients and outpatients so this pilot will include an audit of what is needed to provide a clinically effective outpatient specialist Physiotherapy Sarcoma service.</a:t>
            </a:r>
          </a:p>
          <a:p>
            <a:r>
              <a:rPr lang="en-GB" dirty="0" smtClean="0">
                <a:effectLst/>
              </a:rPr>
              <a:t> </a:t>
            </a:r>
          </a:p>
          <a:p>
            <a:r>
              <a:rPr lang="en-GB" sz="1200" kern="1200" dirty="0" smtClean="0">
                <a:solidFill>
                  <a:schemeClr val="tx1"/>
                </a:solidFill>
                <a:effectLst/>
                <a:latin typeface="+mn-lt"/>
                <a:ea typeface="+mn-ea"/>
                <a:cs typeface="+mn-cs"/>
              </a:rPr>
              <a:t>It is expected that there will be approximately 4 new patient referrals a week on average. Patients will be offered a one hour Physiotherapy face to face outpatient Physiotherapy assessment as deemed clinically appropriate from the referral or telephone triage. Patients will then be offered a Physiotherapy rehabilitation programme dependent on their needs identified at the Physiotherapy clinical assessment, this will be a maximum of 4-6 sessions including the assessment.</a:t>
            </a:r>
          </a:p>
          <a:p>
            <a:endParaRPr lang="en-GB" dirty="0"/>
          </a:p>
        </p:txBody>
      </p:sp>
      <p:sp>
        <p:nvSpPr>
          <p:cNvPr id="4" name="Slide Number Placeholder 3"/>
          <p:cNvSpPr>
            <a:spLocks noGrp="1"/>
          </p:cNvSpPr>
          <p:nvPr>
            <p:ph type="sldNum" sz="quarter" idx="10"/>
          </p:nvPr>
        </p:nvSpPr>
        <p:spPr/>
        <p:txBody>
          <a:bodyPr/>
          <a:lstStyle/>
          <a:p>
            <a:pPr>
              <a:defRPr/>
            </a:pPr>
            <a:fld id="{43000668-4B85-DE49-BC2F-E0E9F6C43842}" type="slidenum">
              <a:rPr lang="en-US" smtClean="0"/>
              <a:pPr>
                <a:defRPr/>
              </a:pPr>
              <a:t>5</a:t>
            </a:fld>
            <a:endParaRPr lang="en-US"/>
          </a:p>
        </p:txBody>
      </p:sp>
    </p:spTree>
    <p:extLst>
      <p:ext uri="{BB962C8B-B14F-4D97-AF65-F5344CB8AC3E}">
        <p14:creationId xmlns:p14="http://schemas.microsoft.com/office/powerpoint/2010/main" val="271791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3000668-4B85-DE49-BC2F-E0E9F6C43842}" type="slidenum">
              <a:rPr lang="en-US" smtClean="0"/>
              <a:pPr>
                <a:defRPr/>
              </a:pPr>
              <a:t>6</a:t>
            </a:fld>
            <a:endParaRPr lang="en-US" dirty="0"/>
          </a:p>
        </p:txBody>
      </p:sp>
    </p:spTree>
    <p:extLst>
      <p:ext uri="{BB962C8B-B14F-4D97-AF65-F5344CB8AC3E}">
        <p14:creationId xmlns:p14="http://schemas.microsoft.com/office/powerpoint/2010/main" val="115575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3000668-4B85-DE49-BC2F-E0E9F6C43842}" type="slidenum">
              <a:rPr lang="en-US" smtClean="0"/>
              <a:pPr>
                <a:defRPr/>
              </a:pPr>
              <a:t>7</a:t>
            </a:fld>
            <a:endParaRPr lang="en-US" dirty="0"/>
          </a:p>
        </p:txBody>
      </p:sp>
    </p:spTree>
    <p:extLst>
      <p:ext uri="{BB962C8B-B14F-4D97-AF65-F5344CB8AC3E}">
        <p14:creationId xmlns:p14="http://schemas.microsoft.com/office/powerpoint/2010/main" val="265079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JD – cost saving with referral to national LE service</a:t>
            </a:r>
            <a:endParaRPr lang="en-GB" dirty="0"/>
          </a:p>
        </p:txBody>
      </p:sp>
      <p:sp>
        <p:nvSpPr>
          <p:cNvPr id="4" name="Slide Number Placeholder 3"/>
          <p:cNvSpPr>
            <a:spLocks noGrp="1"/>
          </p:cNvSpPr>
          <p:nvPr>
            <p:ph type="sldNum" sz="quarter" idx="10"/>
          </p:nvPr>
        </p:nvSpPr>
        <p:spPr/>
        <p:txBody>
          <a:bodyPr/>
          <a:lstStyle/>
          <a:p>
            <a:pPr>
              <a:defRPr/>
            </a:pPr>
            <a:fld id="{43000668-4B85-DE49-BC2F-E0E9F6C43842}" type="slidenum">
              <a:rPr lang="en-US" smtClean="0"/>
              <a:pPr>
                <a:defRPr/>
              </a:pPr>
              <a:t>8</a:t>
            </a:fld>
            <a:endParaRPr lang="en-US"/>
          </a:p>
        </p:txBody>
      </p:sp>
    </p:spTree>
    <p:extLst>
      <p:ext uri="{BB962C8B-B14F-4D97-AF65-F5344CB8AC3E}">
        <p14:creationId xmlns:p14="http://schemas.microsoft.com/office/powerpoint/2010/main" val="195033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7/5/19 – 14/6/19  15 hours B7 Physiotherapist per week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5 weeks</a:t>
            </a:r>
          </a:p>
          <a:p>
            <a:endParaRPr lang="en-GB" dirty="0"/>
          </a:p>
        </p:txBody>
      </p:sp>
      <p:sp>
        <p:nvSpPr>
          <p:cNvPr id="4" name="Slide Number Placeholder 3"/>
          <p:cNvSpPr>
            <a:spLocks noGrp="1"/>
          </p:cNvSpPr>
          <p:nvPr>
            <p:ph type="sldNum" sz="quarter" idx="10"/>
          </p:nvPr>
        </p:nvSpPr>
        <p:spPr/>
        <p:txBody>
          <a:bodyPr/>
          <a:lstStyle/>
          <a:p>
            <a:pPr>
              <a:defRPr/>
            </a:pPr>
            <a:fld id="{43000668-4B85-DE49-BC2F-E0E9F6C43842}" type="slidenum">
              <a:rPr lang="en-US" smtClean="0"/>
              <a:pPr>
                <a:defRPr/>
              </a:pPr>
              <a:t>9</a:t>
            </a:fld>
            <a:endParaRPr lang="en-US" dirty="0"/>
          </a:p>
        </p:txBody>
      </p:sp>
    </p:spTree>
    <p:extLst>
      <p:ext uri="{BB962C8B-B14F-4D97-AF65-F5344CB8AC3E}">
        <p14:creationId xmlns:p14="http://schemas.microsoft.com/office/powerpoint/2010/main" val="2522267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32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23023" y="1443037"/>
            <a:ext cx="6804025" cy="452437"/>
          </a:xfrm>
          <a:prstGeom prst="rect">
            <a:avLst/>
          </a:prstGeom>
        </p:spPr>
        <p:txBody>
          <a:bodyPr lIns="0" tIns="0" rIns="0" bIns="0"/>
          <a:lstStyle>
            <a:lvl1pPr marL="0" indent="0">
              <a:buNone/>
              <a:defRPr sz="3000" b="1">
                <a:solidFill>
                  <a:schemeClr val="accent2"/>
                </a:solidFill>
              </a:defRPr>
            </a:lvl1pPr>
            <a:lvl2pPr marL="457200" indent="0">
              <a:buNone/>
              <a:defRPr sz="2400" b="1">
                <a:solidFill>
                  <a:schemeClr val="accent2"/>
                </a:solidFill>
              </a:defRPr>
            </a:lvl2pPr>
            <a:lvl3pPr marL="914400" indent="0">
              <a:buNone/>
              <a:defRPr sz="2400" b="1">
                <a:solidFill>
                  <a:schemeClr val="accent2"/>
                </a:solidFill>
              </a:defRPr>
            </a:lvl3pPr>
            <a:lvl4pPr marL="1371600" indent="0">
              <a:buNone/>
              <a:defRPr sz="2400" b="1">
                <a:solidFill>
                  <a:schemeClr val="accent2"/>
                </a:solidFill>
              </a:defRPr>
            </a:lvl4pPr>
            <a:lvl5pPr marL="1828800" indent="0">
              <a:buNone/>
              <a:defRPr sz="2400" b="1">
                <a:solidFill>
                  <a:schemeClr val="accent2"/>
                </a:solidFill>
              </a:defRPr>
            </a:lvl5pPr>
          </a:lstStyle>
          <a:p>
            <a:pPr lvl="0"/>
            <a:r>
              <a:rPr lang="en-US"/>
              <a:t>Click to edit Master text styles</a:t>
            </a:r>
          </a:p>
        </p:txBody>
      </p:sp>
      <p:sp>
        <p:nvSpPr>
          <p:cNvPr id="7" name="Content Placeholder 6"/>
          <p:cNvSpPr>
            <a:spLocks noGrp="1"/>
          </p:cNvSpPr>
          <p:nvPr>
            <p:ph sz="quarter" idx="11"/>
          </p:nvPr>
        </p:nvSpPr>
        <p:spPr>
          <a:xfrm>
            <a:off x="1022352" y="2232586"/>
            <a:ext cx="6804025" cy="2657466"/>
          </a:xfrm>
          <a:prstGeom prst="rect">
            <a:avLst/>
          </a:prstGeom>
        </p:spPr>
        <p:txBody>
          <a:bodyPr lIns="0" tIns="0" rIns="0" bIns="0"/>
          <a:lstStyle>
            <a:lvl1pPr marL="0" indent="0">
              <a:spcAft>
                <a:spcPts val="600"/>
              </a:spcAft>
              <a:buNone/>
              <a:defRPr sz="1600"/>
            </a:lvl1pPr>
            <a:lvl2pPr marL="271463" indent="-266700">
              <a:buFont typeface="Arial" charset="0"/>
              <a:buChar char="•"/>
              <a:tabLst/>
              <a:defRPr sz="1600"/>
            </a:lvl2pPr>
            <a:lvl3pPr marL="557213" indent="-285750">
              <a:buFont typeface="Arial" charset="0"/>
              <a:buChar char="•"/>
              <a:tabLst/>
              <a:defRPr sz="1600"/>
            </a:lvl3pPr>
            <a:lvl4pPr marL="889000" indent="-311150">
              <a:buFont typeface="Arial" charset="0"/>
              <a:buChar char="•"/>
              <a:tabLst/>
              <a:defRPr sz="1600"/>
            </a:lvl4pPr>
            <a:lvl5pPr marL="1155700" indent="-266700">
              <a:buFont typeface="Arial" charset="0"/>
              <a:buChar char="•"/>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956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ext Placeholder 4"/>
          <p:cNvSpPr>
            <a:spLocks noGrp="1"/>
          </p:cNvSpPr>
          <p:nvPr>
            <p:ph type="body" sz="quarter" idx="10"/>
          </p:nvPr>
        </p:nvSpPr>
        <p:spPr>
          <a:xfrm>
            <a:off x="1023023" y="1443037"/>
            <a:ext cx="6804025" cy="452437"/>
          </a:xfrm>
          <a:prstGeom prst="rect">
            <a:avLst/>
          </a:prstGeom>
        </p:spPr>
        <p:txBody>
          <a:bodyPr lIns="0" tIns="0" rIns="0" bIns="0"/>
          <a:lstStyle>
            <a:lvl1pPr marL="0" indent="0">
              <a:buNone/>
              <a:defRPr sz="3000" b="1">
                <a:solidFill>
                  <a:schemeClr val="accent2"/>
                </a:solidFill>
              </a:defRPr>
            </a:lvl1pPr>
            <a:lvl2pPr marL="457200" indent="0">
              <a:buNone/>
              <a:defRPr sz="2400" b="1">
                <a:solidFill>
                  <a:schemeClr val="accent2"/>
                </a:solidFill>
              </a:defRPr>
            </a:lvl2pPr>
            <a:lvl3pPr marL="914400" indent="0">
              <a:buNone/>
              <a:defRPr sz="2400" b="1">
                <a:solidFill>
                  <a:schemeClr val="accent2"/>
                </a:solidFill>
              </a:defRPr>
            </a:lvl3pPr>
            <a:lvl4pPr marL="1371600" indent="0">
              <a:buNone/>
              <a:defRPr sz="2400" b="1">
                <a:solidFill>
                  <a:schemeClr val="accent2"/>
                </a:solidFill>
              </a:defRPr>
            </a:lvl4pPr>
            <a:lvl5pPr marL="1828800" indent="0">
              <a:buNone/>
              <a:defRPr sz="2400" b="1">
                <a:solidFill>
                  <a:schemeClr val="accent2"/>
                </a:solidFill>
              </a:defRPr>
            </a:lvl5pPr>
          </a:lstStyle>
          <a:p>
            <a:pPr lvl="0"/>
            <a:r>
              <a:rPr lang="en-US"/>
              <a:t>Click to edit Master text styles</a:t>
            </a:r>
          </a:p>
        </p:txBody>
      </p:sp>
      <p:sp>
        <p:nvSpPr>
          <p:cNvPr id="14" name="Picture Placeholder 13"/>
          <p:cNvSpPr>
            <a:spLocks noGrp="1"/>
          </p:cNvSpPr>
          <p:nvPr>
            <p:ph type="pic" sz="quarter" idx="14"/>
          </p:nvPr>
        </p:nvSpPr>
        <p:spPr>
          <a:xfrm>
            <a:off x="1022350" y="2351104"/>
            <a:ext cx="2076450" cy="1936750"/>
          </a:xfrm>
          <a:prstGeom prst="rect">
            <a:avLst/>
          </a:prstGeom>
        </p:spPr>
        <p:txBody>
          <a:bodyPr/>
          <a:lstStyle>
            <a:lvl1pPr marL="0" indent="0">
              <a:buNone/>
              <a:defRPr sz="800"/>
            </a:lvl1pPr>
          </a:lstStyle>
          <a:p>
            <a:pPr lvl="0"/>
            <a:endParaRPr lang="en-US" noProof="0" dirty="0"/>
          </a:p>
        </p:txBody>
      </p:sp>
      <p:sp>
        <p:nvSpPr>
          <p:cNvPr id="15" name="Picture Placeholder 13"/>
          <p:cNvSpPr>
            <a:spLocks noGrp="1"/>
          </p:cNvSpPr>
          <p:nvPr>
            <p:ph type="pic" sz="quarter" idx="15"/>
          </p:nvPr>
        </p:nvSpPr>
        <p:spPr>
          <a:xfrm>
            <a:off x="3638097" y="2351104"/>
            <a:ext cx="2076450" cy="1936750"/>
          </a:xfrm>
          <a:prstGeom prst="rect">
            <a:avLst/>
          </a:prstGeom>
        </p:spPr>
        <p:txBody>
          <a:bodyPr/>
          <a:lstStyle>
            <a:lvl1pPr marL="0" indent="0">
              <a:buNone/>
              <a:defRPr sz="800"/>
            </a:lvl1pPr>
          </a:lstStyle>
          <a:p>
            <a:pPr lvl="0"/>
            <a:endParaRPr lang="en-US" noProof="0" dirty="0"/>
          </a:p>
        </p:txBody>
      </p:sp>
      <p:sp>
        <p:nvSpPr>
          <p:cNvPr id="16" name="Picture Placeholder 13"/>
          <p:cNvSpPr>
            <a:spLocks noGrp="1"/>
          </p:cNvSpPr>
          <p:nvPr>
            <p:ph type="pic" sz="quarter" idx="16"/>
          </p:nvPr>
        </p:nvSpPr>
        <p:spPr>
          <a:xfrm>
            <a:off x="6253843" y="2351104"/>
            <a:ext cx="2076450" cy="1936750"/>
          </a:xfrm>
          <a:prstGeom prst="rect">
            <a:avLst/>
          </a:prstGeom>
        </p:spPr>
        <p:txBody>
          <a:bodyPr/>
          <a:lstStyle>
            <a:lvl1pPr marL="0" indent="0">
              <a:buNone/>
              <a:defRPr sz="800"/>
            </a:lvl1pPr>
          </a:lstStyle>
          <a:p>
            <a:pPr lvl="0"/>
            <a:endParaRPr lang="en-US" noProof="0" dirty="0"/>
          </a:p>
        </p:txBody>
      </p:sp>
      <p:sp>
        <p:nvSpPr>
          <p:cNvPr id="18" name="Text Placeholder 17"/>
          <p:cNvSpPr>
            <a:spLocks noGrp="1"/>
          </p:cNvSpPr>
          <p:nvPr>
            <p:ph type="body" sz="quarter" idx="17"/>
          </p:nvPr>
        </p:nvSpPr>
        <p:spPr>
          <a:xfrm>
            <a:off x="1022350" y="4504431"/>
            <a:ext cx="2076450" cy="376237"/>
          </a:xfrm>
          <a:prstGeom prst="rect">
            <a:avLst/>
          </a:prstGeom>
        </p:spPr>
        <p:txBody>
          <a:bodyPr lIns="0" tIns="0" rIns="0" bIns="0"/>
          <a:lstStyle>
            <a:lvl1pPr marL="0" indent="0">
              <a:buNone/>
              <a:defRPr sz="1200" baseline="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9" name="Text Placeholder 17"/>
          <p:cNvSpPr>
            <a:spLocks noGrp="1"/>
          </p:cNvSpPr>
          <p:nvPr>
            <p:ph type="body" sz="quarter" idx="18"/>
          </p:nvPr>
        </p:nvSpPr>
        <p:spPr>
          <a:xfrm>
            <a:off x="3648462" y="4504431"/>
            <a:ext cx="2076450" cy="376237"/>
          </a:xfrm>
          <a:prstGeom prst="rect">
            <a:avLst/>
          </a:prstGeom>
        </p:spPr>
        <p:txBody>
          <a:bodyPr lIns="0" tIns="0" rIns="0" bIns="0"/>
          <a:lstStyle>
            <a:lvl1pPr marL="0" indent="0">
              <a:buNone/>
              <a:defRPr sz="1200" baseline="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Text Placeholder 17"/>
          <p:cNvSpPr>
            <a:spLocks noGrp="1"/>
          </p:cNvSpPr>
          <p:nvPr>
            <p:ph type="body" sz="quarter" idx="19"/>
          </p:nvPr>
        </p:nvSpPr>
        <p:spPr>
          <a:xfrm>
            <a:off x="6257848" y="4504431"/>
            <a:ext cx="2076450" cy="376237"/>
          </a:xfrm>
          <a:prstGeom prst="rect">
            <a:avLst/>
          </a:prstGeom>
        </p:spPr>
        <p:txBody>
          <a:bodyPr lIns="0" tIns="0" rIns="0" bIns="0"/>
          <a:lstStyle>
            <a:lvl1pPr marL="0" indent="0">
              <a:buNone/>
              <a:defRPr sz="1200" baseline="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256618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4"/>
          <p:cNvSpPr>
            <a:spLocks noGrp="1"/>
          </p:cNvSpPr>
          <p:nvPr>
            <p:ph type="body" sz="quarter" idx="10"/>
          </p:nvPr>
        </p:nvSpPr>
        <p:spPr>
          <a:xfrm>
            <a:off x="1023023" y="1443037"/>
            <a:ext cx="6804025" cy="452437"/>
          </a:xfrm>
          <a:prstGeom prst="rect">
            <a:avLst/>
          </a:prstGeom>
        </p:spPr>
        <p:txBody>
          <a:bodyPr lIns="0" tIns="0" rIns="0" bIns="0"/>
          <a:lstStyle>
            <a:lvl1pPr marL="0" indent="0">
              <a:buNone/>
              <a:defRPr sz="3000" b="1">
                <a:solidFill>
                  <a:schemeClr val="accent2"/>
                </a:solidFill>
              </a:defRPr>
            </a:lvl1pPr>
            <a:lvl2pPr marL="457200" indent="0">
              <a:buNone/>
              <a:defRPr sz="2400" b="1">
                <a:solidFill>
                  <a:schemeClr val="accent2"/>
                </a:solidFill>
              </a:defRPr>
            </a:lvl2pPr>
            <a:lvl3pPr marL="914400" indent="0">
              <a:buNone/>
              <a:defRPr sz="2400" b="1">
                <a:solidFill>
                  <a:schemeClr val="accent2"/>
                </a:solidFill>
              </a:defRPr>
            </a:lvl3pPr>
            <a:lvl4pPr marL="1371600" indent="0">
              <a:buNone/>
              <a:defRPr sz="2400" b="1">
                <a:solidFill>
                  <a:schemeClr val="accent2"/>
                </a:solidFill>
              </a:defRPr>
            </a:lvl4pPr>
            <a:lvl5pPr marL="1828800" indent="0">
              <a:buNone/>
              <a:defRPr sz="2400" b="1">
                <a:solidFill>
                  <a:schemeClr val="accent2"/>
                </a:solidFill>
              </a:defRPr>
            </a:lvl5pPr>
          </a:lstStyle>
          <a:p>
            <a:pPr lvl="0"/>
            <a:r>
              <a:rPr lang="en-US"/>
              <a:t>Click to edit Master text styles</a:t>
            </a:r>
          </a:p>
        </p:txBody>
      </p:sp>
      <p:sp>
        <p:nvSpPr>
          <p:cNvPr id="7" name="Content Placeholder 6"/>
          <p:cNvSpPr>
            <a:spLocks noGrp="1"/>
          </p:cNvSpPr>
          <p:nvPr>
            <p:ph sz="quarter" idx="11"/>
          </p:nvPr>
        </p:nvSpPr>
        <p:spPr>
          <a:xfrm>
            <a:off x="1022351" y="2232586"/>
            <a:ext cx="3225918" cy="2657466"/>
          </a:xfrm>
          <a:prstGeom prst="rect">
            <a:avLst/>
          </a:prstGeom>
        </p:spPr>
        <p:txBody>
          <a:bodyPr lIns="0" tIns="0" rIns="0" bIns="0"/>
          <a:lstStyle>
            <a:lvl1pPr marL="0" indent="0">
              <a:spcAft>
                <a:spcPts val="600"/>
              </a:spcAft>
              <a:buNone/>
              <a:defRPr sz="1600" baseline="0"/>
            </a:lvl1pPr>
            <a:lvl2pPr marL="271463" indent="-266700">
              <a:buFont typeface="Arial" charset="0"/>
              <a:buChar char="•"/>
              <a:tabLst/>
              <a:defRPr sz="1600"/>
            </a:lvl2pPr>
            <a:lvl3pPr marL="538163" indent="-266700">
              <a:buFont typeface="Arial" charset="0"/>
              <a:buChar char="•"/>
              <a:tabLst/>
              <a:defRPr sz="1600"/>
            </a:lvl3pPr>
            <a:lvl4pPr marL="804863" indent="-266700">
              <a:buFont typeface="Arial" charset="0"/>
              <a:buChar char="•"/>
              <a:tabLst/>
              <a:defRPr sz="1600"/>
            </a:lvl4pPr>
            <a:lvl5pPr marL="1069975" indent="-265113">
              <a:buFont typeface="Arial" charset="0"/>
              <a:buChar char="•"/>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570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79262"/>
            <a:ext cx="4040188"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279262"/>
            <a:ext cx="4041775"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5296960"/>
            <a:ext cx="2133600" cy="304271"/>
          </a:xfrm>
          <a:prstGeom prst="rect">
            <a:avLst/>
          </a:prstGeom>
        </p:spPr>
        <p:txBody>
          <a:bodyPr/>
          <a:lstStyle/>
          <a:p>
            <a:fld id="{3539E492-BBEA-4D03-802C-EEFF1A458FB6}" type="datetimeFigureOut">
              <a:rPr lang="en-GB" smtClean="0">
                <a:solidFill>
                  <a:srgbClr val="231F20"/>
                </a:solidFill>
              </a:rPr>
              <a:pPr/>
              <a:t>17/06/2019</a:t>
            </a:fld>
            <a:endParaRPr lang="en-GB" dirty="0">
              <a:solidFill>
                <a:srgbClr val="231F20"/>
              </a:solidFill>
            </a:endParaRPr>
          </a:p>
        </p:txBody>
      </p:sp>
      <p:sp>
        <p:nvSpPr>
          <p:cNvPr id="8" name="Footer Placeholder 7"/>
          <p:cNvSpPr>
            <a:spLocks noGrp="1"/>
          </p:cNvSpPr>
          <p:nvPr>
            <p:ph type="ftr" sz="quarter" idx="11"/>
          </p:nvPr>
        </p:nvSpPr>
        <p:spPr>
          <a:xfrm>
            <a:off x="3124200" y="5296960"/>
            <a:ext cx="2895600" cy="304271"/>
          </a:xfrm>
          <a:prstGeom prst="rect">
            <a:avLst/>
          </a:prstGeom>
        </p:spPr>
        <p:txBody>
          <a:bodyPr/>
          <a:lstStyle/>
          <a:p>
            <a:endParaRPr lang="en-GB" dirty="0">
              <a:solidFill>
                <a:srgbClr val="231F20"/>
              </a:solidFill>
            </a:endParaRPr>
          </a:p>
        </p:txBody>
      </p:sp>
      <p:sp>
        <p:nvSpPr>
          <p:cNvPr id="9" name="Slide Number Placeholder 8"/>
          <p:cNvSpPr>
            <a:spLocks noGrp="1"/>
          </p:cNvSpPr>
          <p:nvPr>
            <p:ph type="sldNum" sz="quarter" idx="12"/>
          </p:nvPr>
        </p:nvSpPr>
        <p:spPr>
          <a:xfrm>
            <a:off x="6553200" y="5296960"/>
            <a:ext cx="2133600" cy="304271"/>
          </a:xfrm>
          <a:prstGeom prst="rect">
            <a:avLst/>
          </a:prstGeom>
        </p:spPr>
        <p:txBody>
          <a:bodyPr/>
          <a:lstStyle/>
          <a:p>
            <a:fld id="{2E641CED-93F8-4920-B2DB-CA6A6C709F9A}" type="slidenum">
              <a:rPr lang="en-GB" smtClean="0">
                <a:solidFill>
                  <a:srgbClr val="231F20"/>
                </a:solidFill>
              </a:rPr>
              <a:pPr/>
              <a:t>‹#›</a:t>
            </a:fld>
            <a:endParaRPr lang="en-GB" dirty="0">
              <a:solidFill>
                <a:srgbClr val="231F20"/>
              </a:solidFill>
            </a:endParaRPr>
          </a:p>
        </p:txBody>
      </p:sp>
    </p:spTree>
    <p:extLst>
      <p:ext uri="{BB962C8B-B14F-4D97-AF65-F5344CB8AC3E}">
        <p14:creationId xmlns:p14="http://schemas.microsoft.com/office/powerpoint/2010/main" val="3295683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5296960"/>
            <a:ext cx="2133600" cy="304271"/>
          </a:xfrm>
          <a:prstGeom prst="rect">
            <a:avLst/>
          </a:prstGeom>
        </p:spPr>
        <p:txBody>
          <a:bodyPr/>
          <a:lstStyle/>
          <a:p>
            <a:fld id="{A3BF78F7-643E-40CF-B077-EF996CC08958}" type="datetimeFigureOut">
              <a:rPr lang="en-GB" smtClean="0">
                <a:solidFill>
                  <a:srgbClr val="231F20"/>
                </a:solidFill>
              </a:rPr>
              <a:pPr/>
              <a:t>17/06/2019</a:t>
            </a:fld>
            <a:endParaRPr lang="en-GB" dirty="0">
              <a:solidFill>
                <a:srgbClr val="231F20"/>
              </a:solidFill>
            </a:endParaRPr>
          </a:p>
        </p:txBody>
      </p:sp>
      <p:sp>
        <p:nvSpPr>
          <p:cNvPr id="6" name="Footer Placeholder 5"/>
          <p:cNvSpPr>
            <a:spLocks noGrp="1"/>
          </p:cNvSpPr>
          <p:nvPr>
            <p:ph type="ftr" sz="quarter" idx="11"/>
          </p:nvPr>
        </p:nvSpPr>
        <p:spPr>
          <a:xfrm>
            <a:off x="3124200" y="5296960"/>
            <a:ext cx="2895600" cy="304271"/>
          </a:xfrm>
          <a:prstGeom prst="rect">
            <a:avLst/>
          </a:prstGeom>
        </p:spPr>
        <p:txBody>
          <a:bodyPr/>
          <a:lstStyle/>
          <a:p>
            <a:endParaRPr lang="en-GB" dirty="0">
              <a:solidFill>
                <a:srgbClr val="231F20"/>
              </a:solidFill>
            </a:endParaRPr>
          </a:p>
        </p:txBody>
      </p:sp>
      <p:sp>
        <p:nvSpPr>
          <p:cNvPr id="7" name="Slide Number Placeholder 6"/>
          <p:cNvSpPr>
            <a:spLocks noGrp="1"/>
          </p:cNvSpPr>
          <p:nvPr>
            <p:ph type="sldNum" sz="quarter" idx="12"/>
          </p:nvPr>
        </p:nvSpPr>
        <p:spPr>
          <a:xfrm>
            <a:off x="6553200" y="5296960"/>
            <a:ext cx="2133600" cy="304271"/>
          </a:xfrm>
          <a:prstGeom prst="rect">
            <a:avLst/>
          </a:prstGeom>
        </p:spPr>
        <p:txBody>
          <a:bodyPr/>
          <a:lstStyle/>
          <a:p>
            <a:fld id="{F6B8E786-EAFD-4E21-BD9A-CFE2DEC3E497}" type="slidenum">
              <a:rPr lang="en-GB" smtClean="0">
                <a:solidFill>
                  <a:srgbClr val="231F20"/>
                </a:solidFill>
              </a:rPr>
              <a:pPr/>
              <a:t>‹#›</a:t>
            </a:fld>
            <a:endParaRPr lang="en-GB" dirty="0">
              <a:solidFill>
                <a:srgbClr val="231F20"/>
              </a:solidFill>
            </a:endParaRPr>
          </a:p>
        </p:txBody>
      </p:sp>
    </p:spTree>
    <p:extLst>
      <p:ext uri="{BB962C8B-B14F-4D97-AF65-F5344CB8AC3E}">
        <p14:creationId xmlns:p14="http://schemas.microsoft.com/office/powerpoint/2010/main" val="3784125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3"/>
            <a:ext cx="7886700" cy="110463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521354"/>
            <a:ext cx="7886700" cy="36261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5296961"/>
            <a:ext cx="2057400" cy="304271"/>
          </a:xfrm>
          <a:prstGeom prst="rect">
            <a:avLst/>
          </a:prstGeom>
        </p:spPr>
        <p:txBody>
          <a:bodyPr/>
          <a:lstStyle/>
          <a:p>
            <a:fld id="{333680DD-BB58-42C3-84EC-727BA0D010A6}" type="datetimeFigureOut">
              <a:rPr lang="en-US" smtClean="0">
                <a:solidFill>
                  <a:srgbClr val="231F20"/>
                </a:solidFill>
              </a:rPr>
              <a:pPr/>
              <a:t>6/17/2019</a:t>
            </a:fld>
            <a:endParaRPr lang="en-US" dirty="0">
              <a:solidFill>
                <a:srgbClr val="231F20"/>
              </a:solidFill>
            </a:endParaRPr>
          </a:p>
        </p:txBody>
      </p:sp>
      <p:sp>
        <p:nvSpPr>
          <p:cNvPr id="5" name="Footer Placeholder 4"/>
          <p:cNvSpPr>
            <a:spLocks noGrp="1"/>
          </p:cNvSpPr>
          <p:nvPr>
            <p:ph type="ftr" sz="quarter" idx="11"/>
          </p:nvPr>
        </p:nvSpPr>
        <p:spPr>
          <a:xfrm>
            <a:off x="3028950" y="5296961"/>
            <a:ext cx="3086100" cy="304271"/>
          </a:xfrm>
          <a:prstGeom prst="rect">
            <a:avLst/>
          </a:prstGeom>
        </p:spPr>
        <p:txBody>
          <a:bodyPr/>
          <a:lstStyle/>
          <a:p>
            <a:endParaRPr lang="en-US" dirty="0">
              <a:solidFill>
                <a:srgbClr val="231F20"/>
              </a:solidFill>
            </a:endParaRPr>
          </a:p>
        </p:txBody>
      </p:sp>
      <p:sp>
        <p:nvSpPr>
          <p:cNvPr id="6" name="Slide Number Placeholder 5"/>
          <p:cNvSpPr>
            <a:spLocks noGrp="1"/>
          </p:cNvSpPr>
          <p:nvPr>
            <p:ph type="sldNum" sz="quarter" idx="12"/>
          </p:nvPr>
        </p:nvSpPr>
        <p:spPr>
          <a:xfrm>
            <a:off x="6457950" y="5296961"/>
            <a:ext cx="2057400" cy="304271"/>
          </a:xfrm>
          <a:prstGeom prst="rect">
            <a:avLst/>
          </a:prstGeom>
        </p:spPr>
        <p:txBody>
          <a:bodyPr/>
          <a:lstStyle/>
          <a:p>
            <a:fld id="{BE700A15-386D-4370-BB4B-C6CA4174A92C}" type="slidenum">
              <a:rPr lang="en-US" smtClean="0">
                <a:solidFill>
                  <a:srgbClr val="231F20"/>
                </a:solidFill>
              </a:rPr>
              <a:pPr/>
              <a:t>‹#›</a:t>
            </a:fld>
            <a:endParaRPr lang="en-US" dirty="0">
              <a:solidFill>
                <a:srgbClr val="231F20"/>
              </a:solidFill>
            </a:endParaRPr>
          </a:p>
        </p:txBody>
      </p:sp>
    </p:spTree>
    <p:extLst>
      <p:ext uri="{BB962C8B-B14F-4D97-AF65-F5344CB8AC3E}">
        <p14:creationId xmlns:p14="http://schemas.microsoft.com/office/powerpoint/2010/main" val="207483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04306" y="1268876"/>
            <a:ext cx="6929960" cy="1806112"/>
          </a:xfrm>
          <a:prstGeom prst="rect">
            <a:avLst/>
          </a:prstGeom>
        </p:spPr>
        <p:txBody>
          <a:bodyPr lIns="0" tIns="0" rIns="0" bIns="0"/>
          <a:lstStyle>
            <a:lvl1pPr marL="0" indent="0">
              <a:buNone/>
              <a:defRPr sz="4800" b="1">
                <a:solidFill>
                  <a:schemeClr val="accent2"/>
                </a:solidFill>
              </a:defRPr>
            </a:lvl1pPr>
            <a:lvl2pPr marL="457200" indent="0">
              <a:buNone/>
              <a:defRPr sz="4800" b="1"/>
            </a:lvl2pPr>
            <a:lvl3pPr marL="914400" indent="0">
              <a:buNone/>
              <a:defRPr sz="4800" b="1"/>
            </a:lvl3pPr>
            <a:lvl4pPr marL="1371600" indent="0">
              <a:buNone/>
              <a:defRPr sz="4800" b="1"/>
            </a:lvl4pPr>
            <a:lvl5pPr marL="1828800" indent="0">
              <a:buNone/>
              <a:defRPr sz="4800" b="1"/>
            </a:lvl5pPr>
          </a:lstStyle>
          <a:p>
            <a:pPr lvl="0"/>
            <a:r>
              <a:rPr lang="en-US"/>
              <a:t>Click to edit Master text styles</a:t>
            </a:r>
          </a:p>
        </p:txBody>
      </p:sp>
    </p:spTree>
    <p:extLst>
      <p:ext uri="{BB962C8B-B14F-4D97-AF65-F5344CB8AC3E}">
        <p14:creationId xmlns:p14="http://schemas.microsoft.com/office/powerpoint/2010/main" val="10937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1004306" y="1268876"/>
            <a:ext cx="6929960" cy="1596562"/>
          </a:xfrm>
          <a:prstGeom prst="rect">
            <a:avLst/>
          </a:prstGeom>
        </p:spPr>
        <p:txBody>
          <a:bodyPr lIns="0" tIns="0" rIns="0" bIns="0"/>
          <a:lstStyle>
            <a:lvl1pPr marL="0" indent="0">
              <a:buNone/>
              <a:defRPr sz="4800" b="0" baseline="0">
                <a:solidFill>
                  <a:schemeClr val="accent2"/>
                </a:solidFill>
              </a:defRPr>
            </a:lvl1pPr>
            <a:lvl2pPr marL="457200" indent="0">
              <a:buNone/>
              <a:defRPr sz="4800" b="1"/>
            </a:lvl2pPr>
            <a:lvl3pPr marL="914400" indent="0">
              <a:buNone/>
              <a:defRPr sz="4800" b="1"/>
            </a:lvl3pPr>
            <a:lvl4pPr marL="1371600" indent="0">
              <a:buNone/>
              <a:defRPr sz="4800" b="1"/>
            </a:lvl4pPr>
            <a:lvl5pPr marL="1828800" indent="0">
              <a:buNone/>
              <a:defRPr sz="4800" b="1"/>
            </a:lvl5pPr>
          </a:lstStyle>
          <a:p>
            <a:pPr lvl="0"/>
            <a:r>
              <a:rPr lang="en-US"/>
              <a:t>Click to edit Master text styles</a:t>
            </a:r>
          </a:p>
        </p:txBody>
      </p:sp>
      <p:sp>
        <p:nvSpPr>
          <p:cNvPr id="6" name="Text Placeholder 5"/>
          <p:cNvSpPr>
            <a:spLocks noGrp="1"/>
          </p:cNvSpPr>
          <p:nvPr>
            <p:ph type="body" sz="quarter" idx="11"/>
          </p:nvPr>
        </p:nvSpPr>
        <p:spPr>
          <a:xfrm>
            <a:off x="1004306" y="2865438"/>
            <a:ext cx="6929960" cy="784225"/>
          </a:xfrm>
          <a:prstGeom prst="rect">
            <a:avLst/>
          </a:prstGeom>
        </p:spPr>
        <p:txBody>
          <a:bodyPr lIns="0" tIns="0" rIns="0" bIns="0"/>
          <a:lstStyle>
            <a:lvl1pPr marL="0" indent="0">
              <a:buNone/>
              <a:defRPr sz="2400" b="1">
                <a:solidFill>
                  <a:schemeClr val="tx1"/>
                </a:solidFill>
              </a:defRPr>
            </a:lvl1pPr>
            <a:lvl2pPr marL="457200" indent="0">
              <a:buNone/>
              <a:defRPr sz="2400" b="1"/>
            </a:lvl2pPr>
            <a:lvl3pPr marL="914400" indent="0">
              <a:buNone/>
              <a:defRPr sz="2400" b="1"/>
            </a:lvl3pPr>
            <a:lvl4pPr marL="1371600" indent="0">
              <a:buNone/>
              <a:defRPr sz="2400" b="1"/>
            </a:lvl4pPr>
            <a:lvl5pPr marL="1828800" indent="0">
              <a:buNone/>
              <a:defRPr sz="2400" b="1"/>
            </a:lvl5pPr>
          </a:lstStyle>
          <a:p>
            <a:pPr lvl="0"/>
            <a:r>
              <a:rPr lang="en-US"/>
              <a:t>Click to edit Master text styles</a:t>
            </a:r>
          </a:p>
        </p:txBody>
      </p:sp>
    </p:spTree>
    <p:extLst>
      <p:ext uri="{BB962C8B-B14F-4D97-AF65-F5344CB8AC3E}">
        <p14:creationId xmlns:p14="http://schemas.microsoft.com/office/powerpoint/2010/main" val="368690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23021" y="1443037"/>
            <a:ext cx="6804025" cy="452437"/>
          </a:xfrm>
          <a:prstGeom prst="rect">
            <a:avLst/>
          </a:prstGeom>
        </p:spPr>
        <p:txBody>
          <a:bodyPr lIns="0" tIns="0" rIns="0" bIns="0"/>
          <a:lstStyle>
            <a:lvl1pPr marL="0" indent="0">
              <a:buNone/>
              <a:defRPr sz="3000" b="1">
                <a:solidFill>
                  <a:schemeClr val="accent2"/>
                </a:solidFill>
              </a:defRPr>
            </a:lvl1pPr>
            <a:lvl2pPr marL="457200" indent="0">
              <a:buNone/>
              <a:defRPr sz="2400" b="1">
                <a:solidFill>
                  <a:schemeClr val="accent2"/>
                </a:solidFill>
              </a:defRPr>
            </a:lvl2pPr>
            <a:lvl3pPr marL="914400" indent="0">
              <a:buNone/>
              <a:defRPr sz="2400" b="1">
                <a:solidFill>
                  <a:schemeClr val="accent2"/>
                </a:solidFill>
              </a:defRPr>
            </a:lvl3pPr>
            <a:lvl4pPr marL="1371600" indent="0">
              <a:buNone/>
              <a:defRPr sz="2400" b="1">
                <a:solidFill>
                  <a:schemeClr val="accent2"/>
                </a:solidFill>
              </a:defRPr>
            </a:lvl4pPr>
            <a:lvl5pPr marL="1828800" indent="0">
              <a:buNone/>
              <a:defRPr sz="2400" b="1">
                <a:solidFill>
                  <a:schemeClr val="accent2"/>
                </a:solidFill>
              </a:defRPr>
            </a:lvl5pPr>
          </a:lstStyle>
          <a:p>
            <a:pPr lvl="0"/>
            <a:r>
              <a:rPr lang="en-US"/>
              <a:t>Click to edit Master text styles</a:t>
            </a:r>
          </a:p>
        </p:txBody>
      </p:sp>
      <p:sp>
        <p:nvSpPr>
          <p:cNvPr id="7" name="Content Placeholder 6"/>
          <p:cNvSpPr>
            <a:spLocks noGrp="1"/>
          </p:cNvSpPr>
          <p:nvPr>
            <p:ph sz="quarter" idx="11"/>
          </p:nvPr>
        </p:nvSpPr>
        <p:spPr>
          <a:xfrm>
            <a:off x="1022350" y="2232586"/>
            <a:ext cx="6804025" cy="2657466"/>
          </a:xfrm>
          <a:prstGeom prst="rect">
            <a:avLst/>
          </a:prstGeom>
        </p:spPr>
        <p:txBody>
          <a:bodyPr lIns="0" tIns="0" rIns="0" bIns="0"/>
          <a:lstStyle>
            <a:lvl1pPr marL="0" indent="0">
              <a:spcAft>
                <a:spcPts val="600"/>
              </a:spcAft>
              <a:buNone/>
              <a:defRPr sz="1600"/>
            </a:lvl1pPr>
            <a:lvl2pPr marL="271463" indent="-266700">
              <a:buFont typeface="Arial" charset="0"/>
              <a:buChar char="•"/>
              <a:tabLst/>
              <a:defRPr sz="1600"/>
            </a:lvl2pPr>
            <a:lvl3pPr marL="557213" indent="-285750">
              <a:buFont typeface="Arial" charset="0"/>
              <a:buChar char="•"/>
              <a:tabLst/>
              <a:defRPr sz="1600"/>
            </a:lvl3pPr>
            <a:lvl4pPr marL="889000" indent="-311150">
              <a:buFont typeface="Arial" charset="0"/>
              <a:buChar char="•"/>
              <a:tabLst/>
              <a:defRPr sz="1600"/>
            </a:lvl4pPr>
            <a:lvl5pPr marL="1155700" indent="-266700">
              <a:buFont typeface="Arial" charset="0"/>
              <a:buChar char="•"/>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783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ext Placeholder 4"/>
          <p:cNvSpPr>
            <a:spLocks noGrp="1"/>
          </p:cNvSpPr>
          <p:nvPr>
            <p:ph type="body" sz="quarter" idx="10"/>
          </p:nvPr>
        </p:nvSpPr>
        <p:spPr>
          <a:xfrm>
            <a:off x="1023021" y="1443037"/>
            <a:ext cx="6804025" cy="452437"/>
          </a:xfrm>
          <a:prstGeom prst="rect">
            <a:avLst/>
          </a:prstGeom>
        </p:spPr>
        <p:txBody>
          <a:bodyPr lIns="0" tIns="0" rIns="0" bIns="0"/>
          <a:lstStyle>
            <a:lvl1pPr marL="0" indent="0">
              <a:buNone/>
              <a:defRPr sz="3000" b="1">
                <a:solidFill>
                  <a:schemeClr val="accent2"/>
                </a:solidFill>
              </a:defRPr>
            </a:lvl1pPr>
            <a:lvl2pPr marL="457200" indent="0">
              <a:buNone/>
              <a:defRPr sz="2400" b="1">
                <a:solidFill>
                  <a:schemeClr val="accent2"/>
                </a:solidFill>
              </a:defRPr>
            </a:lvl2pPr>
            <a:lvl3pPr marL="914400" indent="0">
              <a:buNone/>
              <a:defRPr sz="2400" b="1">
                <a:solidFill>
                  <a:schemeClr val="accent2"/>
                </a:solidFill>
              </a:defRPr>
            </a:lvl3pPr>
            <a:lvl4pPr marL="1371600" indent="0">
              <a:buNone/>
              <a:defRPr sz="2400" b="1">
                <a:solidFill>
                  <a:schemeClr val="accent2"/>
                </a:solidFill>
              </a:defRPr>
            </a:lvl4pPr>
            <a:lvl5pPr marL="1828800" indent="0">
              <a:buNone/>
              <a:defRPr sz="2400" b="1">
                <a:solidFill>
                  <a:schemeClr val="accent2"/>
                </a:solidFill>
              </a:defRPr>
            </a:lvl5pPr>
          </a:lstStyle>
          <a:p>
            <a:pPr lvl="0"/>
            <a:r>
              <a:rPr lang="en-US"/>
              <a:t>Click to edit Master text styles</a:t>
            </a:r>
          </a:p>
        </p:txBody>
      </p:sp>
      <p:sp>
        <p:nvSpPr>
          <p:cNvPr id="14" name="Picture Placeholder 13"/>
          <p:cNvSpPr>
            <a:spLocks noGrp="1"/>
          </p:cNvSpPr>
          <p:nvPr>
            <p:ph type="pic" sz="quarter" idx="14"/>
          </p:nvPr>
        </p:nvSpPr>
        <p:spPr>
          <a:xfrm>
            <a:off x="1022350" y="2351104"/>
            <a:ext cx="2076450" cy="1936750"/>
          </a:xfrm>
          <a:prstGeom prst="rect">
            <a:avLst/>
          </a:prstGeom>
        </p:spPr>
        <p:txBody>
          <a:bodyPr/>
          <a:lstStyle>
            <a:lvl1pPr marL="0" indent="0">
              <a:buNone/>
              <a:defRPr sz="800"/>
            </a:lvl1pPr>
          </a:lstStyle>
          <a:p>
            <a:pPr lvl="0"/>
            <a:endParaRPr lang="en-US" noProof="0" dirty="0"/>
          </a:p>
        </p:txBody>
      </p:sp>
      <p:sp>
        <p:nvSpPr>
          <p:cNvPr id="15" name="Picture Placeholder 13"/>
          <p:cNvSpPr>
            <a:spLocks noGrp="1"/>
          </p:cNvSpPr>
          <p:nvPr>
            <p:ph type="pic" sz="quarter" idx="15"/>
          </p:nvPr>
        </p:nvSpPr>
        <p:spPr>
          <a:xfrm>
            <a:off x="3638097" y="2351104"/>
            <a:ext cx="2076450" cy="1936750"/>
          </a:xfrm>
          <a:prstGeom prst="rect">
            <a:avLst/>
          </a:prstGeom>
        </p:spPr>
        <p:txBody>
          <a:bodyPr/>
          <a:lstStyle>
            <a:lvl1pPr marL="0" indent="0">
              <a:buNone/>
              <a:defRPr sz="800"/>
            </a:lvl1pPr>
          </a:lstStyle>
          <a:p>
            <a:pPr lvl="0"/>
            <a:endParaRPr lang="en-US" noProof="0" dirty="0"/>
          </a:p>
        </p:txBody>
      </p:sp>
      <p:sp>
        <p:nvSpPr>
          <p:cNvPr id="16" name="Picture Placeholder 13"/>
          <p:cNvSpPr>
            <a:spLocks noGrp="1"/>
          </p:cNvSpPr>
          <p:nvPr>
            <p:ph type="pic" sz="quarter" idx="16"/>
          </p:nvPr>
        </p:nvSpPr>
        <p:spPr>
          <a:xfrm>
            <a:off x="6253843" y="2351104"/>
            <a:ext cx="2076450" cy="1936750"/>
          </a:xfrm>
          <a:prstGeom prst="rect">
            <a:avLst/>
          </a:prstGeom>
        </p:spPr>
        <p:txBody>
          <a:bodyPr/>
          <a:lstStyle>
            <a:lvl1pPr marL="0" indent="0">
              <a:buNone/>
              <a:defRPr sz="800"/>
            </a:lvl1pPr>
          </a:lstStyle>
          <a:p>
            <a:pPr lvl="0"/>
            <a:endParaRPr lang="en-US" noProof="0" dirty="0"/>
          </a:p>
        </p:txBody>
      </p:sp>
      <p:sp>
        <p:nvSpPr>
          <p:cNvPr id="18" name="Text Placeholder 17"/>
          <p:cNvSpPr>
            <a:spLocks noGrp="1"/>
          </p:cNvSpPr>
          <p:nvPr>
            <p:ph type="body" sz="quarter" idx="17"/>
          </p:nvPr>
        </p:nvSpPr>
        <p:spPr>
          <a:xfrm>
            <a:off x="1022350" y="4504430"/>
            <a:ext cx="2076450" cy="376237"/>
          </a:xfrm>
          <a:prstGeom prst="rect">
            <a:avLst/>
          </a:prstGeom>
        </p:spPr>
        <p:txBody>
          <a:bodyPr lIns="0" tIns="0" rIns="0" bIns="0"/>
          <a:lstStyle>
            <a:lvl1pPr marL="0" indent="0">
              <a:buNone/>
              <a:defRPr sz="1200" baseline="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9" name="Text Placeholder 17"/>
          <p:cNvSpPr>
            <a:spLocks noGrp="1"/>
          </p:cNvSpPr>
          <p:nvPr>
            <p:ph type="body" sz="quarter" idx="18"/>
          </p:nvPr>
        </p:nvSpPr>
        <p:spPr>
          <a:xfrm>
            <a:off x="3648462" y="4504430"/>
            <a:ext cx="2076450" cy="376237"/>
          </a:xfrm>
          <a:prstGeom prst="rect">
            <a:avLst/>
          </a:prstGeom>
        </p:spPr>
        <p:txBody>
          <a:bodyPr lIns="0" tIns="0" rIns="0" bIns="0"/>
          <a:lstStyle>
            <a:lvl1pPr marL="0" indent="0">
              <a:buNone/>
              <a:defRPr sz="1200" baseline="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Text Placeholder 17"/>
          <p:cNvSpPr>
            <a:spLocks noGrp="1"/>
          </p:cNvSpPr>
          <p:nvPr>
            <p:ph type="body" sz="quarter" idx="19"/>
          </p:nvPr>
        </p:nvSpPr>
        <p:spPr>
          <a:xfrm>
            <a:off x="6257848" y="4504430"/>
            <a:ext cx="2076450" cy="376237"/>
          </a:xfrm>
          <a:prstGeom prst="rect">
            <a:avLst/>
          </a:prstGeom>
        </p:spPr>
        <p:txBody>
          <a:bodyPr lIns="0" tIns="0" rIns="0" bIns="0"/>
          <a:lstStyle>
            <a:lvl1pPr marL="0" indent="0">
              <a:buNone/>
              <a:defRPr sz="1200" baseline="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05912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4"/>
          <p:cNvSpPr>
            <a:spLocks noGrp="1"/>
          </p:cNvSpPr>
          <p:nvPr>
            <p:ph type="body" sz="quarter" idx="10"/>
          </p:nvPr>
        </p:nvSpPr>
        <p:spPr>
          <a:xfrm>
            <a:off x="1023021" y="1443037"/>
            <a:ext cx="6804025" cy="452437"/>
          </a:xfrm>
          <a:prstGeom prst="rect">
            <a:avLst/>
          </a:prstGeom>
        </p:spPr>
        <p:txBody>
          <a:bodyPr lIns="0" tIns="0" rIns="0" bIns="0"/>
          <a:lstStyle>
            <a:lvl1pPr marL="0" indent="0">
              <a:buNone/>
              <a:defRPr sz="3000" b="1">
                <a:solidFill>
                  <a:schemeClr val="accent2"/>
                </a:solidFill>
              </a:defRPr>
            </a:lvl1pPr>
            <a:lvl2pPr marL="457200" indent="0">
              <a:buNone/>
              <a:defRPr sz="2400" b="1">
                <a:solidFill>
                  <a:schemeClr val="accent2"/>
                </a:solidFill>
              </a:defRPr>
            </a:lvl2pPr>
            <a:lvl3pPr marL="914400" indent="0">
              <a:buNone/>
              <a:defRPr sz="2400" b="1">
                <a:solidFill>
                  <a:schemeClr val="accent2"/>
                </a:solidFill>
              </a:defRPr>
            </a:lvl3pPr>
            <a:lvl4pPr marL="1371600" indent="0">
              <a:buNone/>
              <a:defRPr sz="2400" b="1">
                <a:solidFill>
                  <a:schemeClr val="accent2"/>
                </a:solidFill>
              </a:defRPr>
            </a:lvl4pPr>
            <a:lvl5pPr marL="1828800" indent="0">
              <a:buNone/>
              <a:defRPr sz="2400" b="1">
                <a:solidFill>
                  <a:schemeClr val="accent2"/>
                </a:solidFill>
              </a:defRPr>
            </a:lvl5pPr>
          </a:lstStyle>
          <a:p>
            <a:pPr lvl="0"/>
            <a:r>
              <a:rPr lang="en-US"/>
              <a:t>Click to edit Master text styles</a:t>
            </a:r>
          </a:p>
        </p:txBody>
      </p:sp>
      <p:sp>
        <p:nvSpPr>
          <p:cNvPr id="7" name="Content Placeholder 6"/>
          <p:cNvSpPr>
            <a:spLocks noGrp="1"/>
          </p:cNvSpPr>
          <p:nvPr>
            <p:ph sz="quarter" idx="11"/>
          </p:nvPr>
        </p:nvSpPr>
        <p:spPr>
          <a:xfrm>
            <a:off x="1022351" y="2232586"/>
            <a:ext cx="3225918" cy="2657466"/>
          </a:xfrm>
          <a:prstGeom prst="rect">
            <a:avLst/>
          </a:prstGeom>
        </p:spPr>
        <p:txBody>
          <a:bodyPr lIns="0" tIns="0" rIns="0" bIns="0"/>
          <a:lstStyle>
            <a:lvl1pPr marL="0" indent="0">
              <a:spcAft>
                <a:spcPts val="600"/>
              </a:spcAft>
              <a:buNone/>
              <a:defRPr sz="1600" baseline="0"/>
            </a:lvl1pPr>
            <a:lvl2pPr marL="271463" indent="-266700">
              <a:buFont typeface="Arial" charset="0"/>
              <a:buChar char="•"/>
              <a:tabLst/>
              <a:defRPr sz="1600"/>
            </a:lvl2pPr>
            <a:lvl3pPr marL="538163" indent="-266700">
              <a:buFont typeface="Arial" charset="0"/>
              <a:buChar char="•"/>
              <a:tabLst/>
              <a:defRPr sz="1600"/>
            </a:lvl3pPr>
            <a:lvl4pPr marL="804863" indent="-266700">
              <a:buFont typeface="Arial" charset="0"/>
              <a:buChar char="•"/>
              <a:tabLst/>
              <a:defRPr sz="1600"/>
            </a:lvl4pPr>
            <a:lvl5pPr marL="1069975" indent="-265113">
              <a:buFont typeface="Arial" charset="0"/>
              <a:buChar char="•"/>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062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455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04306" y="1268876"/>
            <a:ext cx="6929960" cy="1806112"/>
          </a:xfrm>
          <a:prstGeom prst="rect">
            <a:avLst/>
          </a:prstGeom>
        </p:spPr>
        <p:txBody>
          <a:bodyPr lIns="0" tIns="0" rIns="0" bIns="0"/>
          <a:lstStyle>
            <a:lvl1pPr marL="0" indent="0">
              <a:buNone/>
              <a:defRPr sz="4800" b="1">
                <a:solidFill>
                  <a:schemeClr val="accent2"/>
                </a:solidFill>
              </a:defRPr>
            </a:lvl1pPr>
            <a:lvl2pPr marL="457200" indent="0">
              <a:buNone/>
              <a:defRPr sz="4800" b="1"/>
            </a:lvl2pPr>
            <a:lvl3pPr marL="914400" indent="0">
              <a:buNone/>
              <a:defRPr sz="4800" b="1"/>
            </a:lvl3pPr>
            <a:lvl4pPr marL="1371600" indent="0">
              <a:buNone/>
              <a:defRPr sz="4800" b="1"/>
            </a:lvl4pPr>
            <a:lvl5pPr marL="1828800" indent="0">
              <a:buNone/>
              <a:defRPr sz="4800" b="1"/>
            </a:lvl5pPr>
          </a:lstStyle>
          <a:p>
            <a:pPr lvl="0"/>
            <a:r>
              <a:rPr lang="en-US"/>
              <a:t>Click to edit Master text styles</a:t>
            </a:r>
          </a:p>
        </p:txBody>
      </p:sp>
    </p:spTree>
    <p:extLst>
      <p:ext uri="{BB962C8B-B14F-4D97-AF65-F5344CB8AC3E}">
        <p14:creationId xmlns:p14="http://schemas.microsoft.com/office/powerpoint/2010/main" val="40128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1004306" y="1268876"/>
            <a:ext cx="6929960" cy="1596562"/>
          </a:xfrm>
          <a:prstGeom prst="rect">
            <a:avLst/>
          </a:prstGeom>
        </p:spPr>
        <p:txBody>
          <a:bodyPr lIns="0" tIns="0" rIns="0" bIns="0"/>
          <a:lstStyle>
            <a:lvl1pPr marL="0" indent="0">
              <a:buNone/>
              <a:defRPr sz="4800" b="0" baseline="0">
                <a:solidFill>
                  <a:schemeClr val="accent2"/>
                </a:solidFill>
              </a:defRPr>
            </a:lvl1pPr>
            <a:lvl2pPr marL="457200" indent="0">
              <a:buNone/>
              <a:defRPr sz="4800" b="1"/>
            </a:lvl2pPr>
            <a:lvl3pPr marL="914400" indent="0">
              <a:buNone/>
              <a:defRPr sz="4800" b="1"/>
            </a:lvl3pPr>
            <a:lvl4pPr marL="1371600" indent="0">
              <a:buNone/>
              <a:defRPr sz="4800" b="1"/>
            </a:lvl4pPr>
            <a:lvl5pPr marL="1828800" indent="0">
              <a:buNone/>
              <a:defRPr sz="4800" b="1"/>
            </a:lvl5pPr>
          </a:lstStyle>
          <a:p>
            <a:pPr lvl="0"/>
            <a:r>
              <a:rPr lang="en-US"/>
              <a:t>Click to edit Master text styles</a:t>
            </a:r>
          </a:p>
        </p:txBody>
      </p:sp>
      <p:sp>
        <p:nvSpPr>
          <p:cNvPr id="6" name="Text Placeholder 5"/>
          <p:cNvSpPr>
            <a:spLocks noGrp="1"/>
          </p:cNvSpPr>
          <p:nvPr>
            <p:ph type="body" sz="quarter" idx="11"/>
          </p:nvPr>
        </p:nvSpPr>
        <p:spPr>
          <a:xfrm>
            <a:off x="1004306" y="2865438"/>
            <a:ext cx="6929960" cy="784225"/>
          </a:xfrm>
          <a:prstGeom prst="rect">
            <a:avLst/>
          </a:prstGeom>
        </p:spPr>
        <p:txBody>
          <a:bodyPr lIns="0" tIns="0" rIns="0" bIns="0"/>
          <a:lstStyle>
            <a:lvl1pPr marL="0" indent="0">
              <a:buNone/>
              <a:defRPr sz="2400" b="1">
                <a:solidFill>
                  <a:schemeClr val="tx1"/>
                </a:solidFill>
              </a:defRPr>
            </a:lvl1pPr>
            <a:lvl2pPr marL="457200" indent="0">
              <a:buNone/>
              <a:defRPr sz="2400" b="1"/>
            </a:lvl2pPr>
            <a:lvl3pPr marL="914400" indent="0">
              <a:buNone/>
              <a:defRPr sz="2400" b="1"/>
            </a:lvl3pPr>
            <a:lvl4pPr marL="1371600" indent="0">
              <a:buNone/>
              <a:defRPr sz="2400" b="1"/>
            </a:lvl4pPr>
            <a:lvl5pPr marL="1828800" indent="0">
              <a:buNone/>
              <a:defRPr sz="2400" b="1"/>
            </a:lvl5pPr>
          </a:lstStyle>
          <a:p>
            <a:pPr lvl="0"/>
            <a:r>
              <a:rPr lang="en-US"/>
              <a:t>Click to edit Master text styles</a:t>
            </a:r>
          </a:p>
        </p:txBody>
      </p:sp>
    </p:spTree>
    <p:extLst>
      <p:ext uri="{BB962C8B-B14F-4D97-AF65-F5344CB8AC3E}">
        <p14:creationId xmlns:p14="http://schemas.microsoft.com/office/powerpoint/2010/main" val="3683399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 id="2147483683" r:id="rId2"/>
    <p:sldLayoutId id="2147483680" r:id="rId3"/>
    <p:sldLayoutId id="2147483681" r:id="rId4"/>
    <p:sldLayoutId id="2147483682" r:id="rId5"/>
    <p:sldLayoutId id="2147483684"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32728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Z:\Brand &amp; Templates\Brand Guidelines 2018 onwards\Brand Guidelines 2018\Final designs\Icons\NHS Blue one colour\Brunel 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35" y="2959317"/>
            <a:ext cx="4503948" cy="2259868"/>
          </a:xfrm>
          <a:prstGeom prst="rect">
            <a:avLst/>
          </a:prstGeom>
          <a:noFill/>
          <a:extLst>
            <a:ext uri="{909E8E84-426E-40DD-AFC4-6F175D3DCCD1}">
              <a14:hiddenFill xmlns:a14="http://schemas.microsoft.com/office/drawing/2010/main">
                <a:solidFill>
                  <a:srgbClr val="FFFFFF"/>
                </a:solidFill>
              </a14:hiddenFill>
            </a:ext>
          </a:extLst>
        </p:spPr>
      </p:pic>
      <p:sp>
        <p:nvSpPr>
          <p:cNvPr id="12289" name="Text Placeholder 4">
            <a:extLst>
              <a:ext uri="{FF2B5EF4-FFF2-40B4-BE49-F238E27FC236}">
                <a16:creationId xmlns="" xmlns:a16="http://schemas.microsoft.com/office/drawing/2014/main" id="{C19E2A1A-916D-B240-BCC5-A87DB2FDF10B}"/>
              </a:ext>
            </a:extLst>
          </p:cNvPr>
          <p:cNvSpPr>
            <a:spLocks noGrp="1"/>
          </p:cNvSpPr>
          <p:nvPr>
            <p:ph type="body" sz="quarter" idx="10"/>
          </p:nvPr>
        </p:nvSpPr>
        <p:spPr bwMode="auto">
          <a:xfrm>
            <a:off x="450262" y="1041424"/>
            <a:ext cx="7991061" cy="180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solidFill>
                  <a:srgbClr val="005EB8"/>
                </a:solidFill>
              </a:rPr>
              <a:t>Pilot Sarcoma Outpatient </a:t>
            </a:r>
            <a:r>
              <a:rPr lang="en-US" altLang="en-US" dirty="0" smtClean="0"/>
              <a:t>Physiotherapy</a:t>
            </a:r>
            <a:r>
              <a:rPr lang="en-US" altLang="en-US" dirty="0" smtClean="0">
                <a:solidFill>
                  <a:srgbClr val="005EB8"/>
                </a:solidFill>
              </a:rPr>
              <a:t> Service</a:t>
            </a:r>
            <a:endParaRPr lang="en-US" altLang="en-US" dirty="0">
              <a:solidFill>
                <a:srgbClr val="005EB8"/>
              </a:solidFill>
            </a:endParaRPr>
          </a:p>
        </p:txBody>
      </p:sp>
      <p:pic>
        <p:nvPicPr>
          <p:cNvPr id="5" name="Picture 7" descr="NHSNBT_logo.jpg">
            <a:extLst>
              <a:ext uri="{FF2B5EF4-FFF2-40B4-BE49-F238E27FC236}">
                <a16:creationId xmlns="" xmlns:a16="http://schemas.microsoft.com/office/drawing/2014/main" id="{5036AE3D-1BED-9247-B63A-68A0B5D99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Z:\Brand &amp; Templates\Brand Guidelines 2018 onwards\Brand Guidelines 2018\Final designs\NBT_NHS icons All vector versions\Footer scaled NHS Blue.png"/>
          <p:cNvPicPr>
            <a:picLocks noChangeAspect="1" noChangeArrowheads="1"/>
          </p:cNvPicPr>
          <p:nvPr/>
        </p:nvPicPr>
        <p:blipFill rotWithShape="1">
          <a:blip r:embed="rId5">
            <a:extLst>
              <a:ext uri="{28A0092B-C50C-407E-A947-70E740481C1C}">
                <a14:useLocalDpi xmlns:a14="http://schemas.microsoft.com/office/drawing/2010/main" val="0"/>
              </a:ext>
            </a:extLst>
          </a:blip>
          <a:srcRect l="15180" t="-4691" b="-1"/>
          <a:stretch/>
        </p:blipFill>
        <p:spPr bwMode="auto">
          <a:xfrm>
            <a:off x="-1" y="5314187"/>
            <a:ext cx="8891589" cy="396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87" y="305069"/>
            <a:ext cx="1728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72083" y="3680008"/>
            <a:ext cx="3802752" cy="1323439"/>
          </a:xfrm>
          <a:prstGeom prst="rect">
            <a:avLst/>
          </a:prstGeom>
          <a:noFill/>
        </p:spPr>
        <p:txBody>
          <a:bodyPr wrap="square" rtlCol="0">
            <a:spAutoFit/>
          </a:bodyPr>
          <a:lstStyle/>
          <a:p>
            <a:r>
              <a:rPr lang="en-GB" sz="2000" b="1" dirty="0" smtClean="0">
                <a:solidFill>
                  <a:schemeClr val="accent3"/>
                </a:solidFill>
              </a:rPr>
              <a:t>Jayne Masters</a:t>
            </a:r>
          </a:p>
          <a:p>
            <a:r>
              <a:rPr lang="en-GB" sz="2000" b="1" dirty="0" smtClean="0">
                <a:solidFill>
                  <a:schemeClr val="accent3"/>
                </a:solidFill>
              </a:rPr>
              <a:t>Lead Macmillan Rehabilitation Physiotherapist</a:t>
            </a:r>
          </a:p>
          <a:p>
            <a:r>
              <a:rPr lang="en-GB" sz="2000" b="1" dirty="0" smtClean="0">
                <a:solidFill>
                  <a:schemeClr val="accent3"/>
                </a:solidFill>
              </a:rPr>
              <a:t>North Bristol Trust</a:t>
            </a:r>
            <a:endParaRPr lang="en-GB" sz="2000" b="1" dirty="0">
              <a:solidFill>
                <a:schemeClr val="accent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7">
            <a:extLst>
              <a:ext uri="{FF2B5EF4-FFF2-40B4-BE49-F238E27FC236}">
                <a16:creationId xmlns="" xmlns:a16="http://schemas.microsoft.com/office/drawing/2014/main" id="{3EA0C177-94AE-8540-80A3-DA0BFF335D1B}"/>
              </a:ext>
            </a:extLst>
          </p:cNvPr>
          <p:cNvSpPr>
            <a:spLocks noGrp="1"/>
          </p:cNvSpPr>
          <p:nvPr>
            <p:ph type="body" sz="quarter" idx="10"/>
          </p:nvPr>
        </p:nvSpPr>
        <p:spPr bwMode="auto">
          <a:xfrm>
            <a:off x="647079" y="1160890"/>
            <a:ext cx="6929437" cy="5088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600" dirty="0" smtClean="0">
                <a:solidFill>
                  <a:srgbClr val="005EB8"/>
                </a:solidFill>
              </a:rPr>
              <a:t>Feedback</a:t>
            </a:r>
          </a:p>
          <a:p>
            <a:r>
              <a:rPr lang="en-US" altLang="en-US" sz="3600" dirty="0" smtClean="0">
                <a:solidFill>
                  <a:srgbClr val="005EB8"/>
                </a:solidFill>
              </a:rPr>
              <a:t>Suggestions</a:t>
            </a:r>
          </a:p>
          <a:p>
            <a:r>
              <a:rPr lang="en-US" altLang="en-US" sz="3600" dirty="0" smtClean="0">
                <a:solidFill>
                  <a:srgbClr val="005EB8"/>
                </a:solidFill>
              </a:rPr>
              <a:t>Questions</a:t>
            </a:r>
          </a:p>
          <a:p>
            <a:r>
              <a:rPr lang="en-US" altLang="en-US" sz="3600" dirty="0" smtClean="0">
                <a:solidFill>
                  <a:srgbClr val="005EB8"/>
                </a:solidFill>
              </a:rPr>
              <a:t>How to Refer</a:t>
            </a:r>
          </a:p>
          <a:p>
            <a:endParaRPr lang="en-US" altLang="en-US" sz="3600" dirty="0">
              <a:solidFill>
                <a:srgbClr val="005EB8"/>
              </a:solidFill>
            </a:endParaRPr>
          </a:p>
        </p:txBody>
      </p:sp>
      <p:pic>
        <p:nvPicPr>
          <p:cNvPr id="5" name="Picture 7" descr="NHSNBT_logo.jpg">
            <a:extLst>
              <a:ext uri="{FF2B5EF4-FFF2-40B4-BE49-F238E27FC236}">
                <a16:creationId xmlns="" xmlns:a16="http://schemas.microsoft.com/office/drawing/2014/main" id="{4906161F-0D4F-644C-8A02-7BECCA142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Z:\Brand &amp; Templates\Brand Guidelines 2018 onwards\Brand Guidelines 2018\Final designs\NBT_NHS icons All vector versions\Footer scaled NHS Blue.png"/>
          <p:cNvPicPr>
            <a:picLocks noChangeAspect="1" noChangeArrowheads="1"/>
          </p:cNvPicPr>
          <p:nvPr/>
        </p:nvPicPr>
        <p:blipFill rotWithShape="1">
          <a:blip r:embed="rId4">
            <a:extLst>
              <a:ext uri="{28A0092B-C50C-407E-A947-70E740481C1C}">
                <a14:useLocalDpi xmlns:a14="http://schemas.microsoft.com/office/drawing/2010/main" val="0"/>
              </a:ext>
            </a:extLst>
          </a:blip>
          <a:srcRect l="15180" t="-4691" b="-1"/>
          <a:stretch/>
        </p:blipFill>
        <p:spPr bwMode="auto">
          <a:xfrm>
            <a:off x="-1" y="5314187"/>
            <a:ext cx="8891589" cy="396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564" y="182563"/>
            <a:ext cx="1568163" cy="55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1597" y="849286"/>
            <a:ext cx="2077940" cy="233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3183" y="1654847"/>
            <a:ext cx="2177653" cy="216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26376" y="3823243"/>
            <a:ext cx="4239491" cy="830997"/>
          </a:xfrm>
          <a:prstGeom prst="rect">
            <a:avLst/>
          </a:prstGeom>
          <a:noFill/>
        </p:spPr>
        <p:txBody>
          <a:bodyPr wrap="square" rtlCol="0">
            <a:spAutoFit/>
          </a:bodyPr>
          <a:lstStyle/>
          <a:p>
            <a:pPr algn="ctr"/>
            <a:r>
              <a:rPr lang="en-GB" sz="1600" b="1" dirty="0" smtClean="0"/>
              <a:t>Jayne Masters</a:t>
            </a:r>
          </a:p>
          <a:p>
            <a:pPr algn="ctr"/>
            <a:r>
              <a:rPr lang="en-GB" sz="1600" b="1" dirty="0" smtClean="0"/>
              <a:t>Lead </a:t>
            </a:r>
            <a:r>
              <a:rPr lang="en-GB" sz="1600" b="1" dirty="0"/>
              <a:t>Macmillan Rehabilitation </a:t>
            </a:r>
            <a:r>
              <a:rPr lang="en-GB" sz="1600" b="1" dirty="0" smtClean="0"/>
              <a:t>Physiotherapist</a:t>
            </a:r>
          </a:p>
          <a:p>
            <a:pPr algn="ctr"/>
            <a:r>
              <a:rPr lang="en-GB" sz="1600" b="1" dirty="0" smtClean="0"/>
              <a:t>Cancerphysio@nbt.nhs.uk</a:t>
            </a:r>
            <a:endParaRPr lang="en-GB" sz="1600" b="1" dirty="0"/>
          </a:p>
        </p:txBody>
      </p:sp>
    </p:spTree>
    <p:extLst>
      <p:ext uri="{BB962C8B-B14F-4D97-AF65-F5344CB8AC3E}">
        <p14:creationId xmlns:p14="http://schemas.microsoft.com/office/powerpoint/2010/main" val="4032097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Placeholder 4">
            <a:extLst>
              <a:ext uri="{FF2B5EF4-FFF2-40B4-BE49-F238E27FC236}">
                <a16:creationId xmlns="" xmlns:a16="http://schemas.microsoft.com/office/drawing/2014/main" id="{C19E2A1A-916D-B240-BCC5-A87DB2FDF10B}"/>
              </a:ext>
            </a:extLst>
          </p:cNvPr>
          <p:cNvSpPr>
            <a:spLocks noGrp="1"/>
          </p:cNvSpPr>
          <p:nvPr>
            <p:ph type="body" sz="quarter" idx="10"/>
          </p:nvPr>
        </p:nvSpPr>
        <p:spPr bwMode="auto">
          <a:xfrm>
            <a:off x="450262" y="1343770"/>
            <a:ext cx="7991061" cy="37450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42900" indent="-342900">
              <a:buFont typeface="Arial" panose="020B0604020202020204" pitchFamily="34" charset="0"/>
              <a:buChar char="•"/>
            </a:pPr>
            <a:r>
              <a:rPr lang="en-US" altLang="en-US" sz="2800" dirty="0" smtClean="0">
                <a:solidFill>
                  <a:srgbClr val="005EB8"/>
                </a:solidFill>
              </a:rPr>
              <a:t>Background </a:t>
            </a:r>
          </a:p>
          <a:p>
            <a:pPr marL="342900" indent="-342900">
              <a:buFont typeface="Arial" panose="020B0604020202020204" pitchFamily="34" charset="0"/>
              <a:buChar char="•"/>
            </a:pPr>
            <a:endParaRPr lang="en-US" altLang="en-US" sz="2800" dirty="0" smtClean="0">
              <a:solidFill>
                <a:srgbClr val="005EB8"/>
              </a:solidFill>
            </a:endParaRPr>
          </a:p>
          <a:p>
            <a:pPr marL="342900" indent="-342900">
              <a:buFont typeface="Arial" panose="020B0604020202020204" pitchFamily="34" charset="0"/>
              <a:buChar char="•"/>
            </a:pPr>
            <a:r>
              <a:rPr lang="en-US" altLang="en-US" sz="2800" dirty="0" smtClean="0">
                <a:solidFill>
                  <a:srgbClr val="005EB8"/>
                </a:solidFill>
              </a:rPr>
              <a:t>May 2019 – June 2020</a:t>
            </a:r>
          </a:p>
          <a:p>
            <a:r>
              <a:rPr lang="en-US" altLang="en-US" sz="2800" dirty="0">
                <a:solidFill>
                  <a:srgbClr val="005EB8"/>
                </a:solidFill>
              </a:rPr>
              <a:t>	</a:t>
            </a:r>
            <a:r>
              <a:rPr lang="en-US" altLang="en-US" sz="2800" dirty="0" smtClean="0">
                <a:solidFill>
                  <a:srgbClr val="005EB8"/>
                </a:solidFill>
              </a:rPr>
              <a:t>Proposed Pathway</a:t>
            </a:r>
          </a:p>
          <a:p>
            <a:endParaRPr lang="en-US" altLang="en-US" sz="2800" dirty="0" smtClean="0">
              <a:solidFill>
                <a:srgbClr val="005EB8"/>
              </a:solidFill>
            </a:endParaRPr>
          </a:p>
          <a:p>
            <a:pPr marL="342900" indent="-342900">
              <a:buFont typeface="Arial" panose="020B0604020202020204" pitchFamily="34" charset="0"/>
              <a:buChar char="•"/>
            </a:pPr>
            <a:r>
              <a:rPr lang="en-US" altLang="en-US" sz="2800" dirty="0" smtClean="0">
                <a:solidFill>
                  <a:srgbClr val="005EB8"/>
                </a:solidFill>
              </a:rPr>
              <a:t>Feedback</a:t>
            </a:r>
          </a:p>
          <a:p>
            <a:endParaRPr lang="en-US" altLang="en-US" sz="2800" dirty="0" smtClean="0">
              <a:solidFill>
                <a:srgbClr val="005EB8"/>
              </a:solidFill>
            </a:endParaRPr>
          </a:p>
        </p:txBody>
      </p:sp>
      <p:pic>
        <p:nvPicPr>
          <p:cNvPr id="5" name="Picture 7" descr="NHSNBT_logo.jpg">
            <a:extLst>
              <a:ext uri="{FF2B5EF4-FFF2-40B4-BE49-F238E27FC236}">
                <a16:creationId xmlns="" xmlns:a16="http://schemas.microsoft.com/office/drawing/2014/main" id="{5036AE3D-1BED-9247-B63A-68A0B5D99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Z:\Brand &amp; Templates\Brand Guidelines 2018 onwards\Brand Guidelines 2018\Final designs\NBT_NHS icons All vector versions\Footer scaled NHS Blue.png"/>
          <p:cNvPicPr>
            <a:picLocks noChangeAspect="1" noChangeArrowheads="1"/>
          </p:cNvPicPr>
          <p:nvPr/>
        </p:nvPicPr>
        <p:blipFill rotWithShape="1">
          <a:blip r:embed="rId4">
            <a:extLst>
              <a:ext uri="{28A0092B-C50C-407E-A947-70E740481C1C}">
                <a14:useLocalDpi xmlns:a14="http://schemas.microsoft.com/office/drawing/2010/main" val="0"/>
              </a:ext>
            </a:extLst>
          </a:blip>
          <a:srcRect l="15180" t="-4691" b="-1"/>
          <a:stretch/>
        </p:blipFill>
        <p:spPr bwMode="auto">
          <a:xfrm>
            <a:off x="-1" y="5314187"/>
            <a:ext cx="8891589" cy="396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62" y="305069"/>
            <a:ext cx="1242159" cy="43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1450" y="2115048"/>
            <a:ext cx="4346575" cy="261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46725" y="2438774"/>
            <a:ext cx="1358659" cy="646331"/>
          </a:xfrm>
          <a:prstGeom prst="rect">
            <a:avLst/>
          </a:prstGeom>
          <a:noFill/>
        </p:spPr>
        <p:txBody>
          <a:bodyPr wrap="square" rtlCol="0">
            <a:spAutoFit/>
          </a:bodyPr>
          <a:lstStyle/>
          <a:p>
            <a:r>
              <a:rPr lang="en-GB" dirty="0" smtClean="0">
                <a:solidFill>
                  <a:schemeClr val="accent3"/>
                </a:solidFill>
              </a:rPr>
              <a:t>Safe</a:t>
            </a:r>
          </a:p>
          <a:p>
            <a:r>
              <a:rPr lang="en-GB" dirty="0" smtClean="0">
                <a:solidFill>
                  <a:schemeClr val="accent3"/>
                </a:solidFill>
              </a:rPr>
              <a:t>High quality</a:t>
            </a:r>
            <a:endParaRPr lang="en-GB" dirty="0">
              <a:solidFill>
                <a:schemeClr val="accent3"/>
              </a:solidFill>
            </a:endParaRPr>
          </a:p>
        </p:txBody>
      </p:sp>
      <p:sp>
        <p:nvSpPr>
          <p:cNvPr id="8" name="TextBox 7"/>
          <p:cNvSpPr txBox="1"/>
          <p:nvPr/>
        </p:nvSpPr>
        <p:spPr>
          <a:xfrm>
            <a:off x="5820356" y="3290673"/>
            <a:ext cx="3071232" cy="646331"/>
          </a:xfrm>
          <a:prstGeom prst="rect">
            <a:avLst/>
          </a:prstGeom>
          <a:noFill/>
        </p:spPr>
        <p:txBody>
          <a:bodyPr wrap="square" rtlCol="0">
            <a:spAutoFit/>
          </a:bodyPr>
          <a:lstStyle/>
          <a:p>
            <a:r>
              <a:rPr lang="en-GB" dirty="0" smtClean="0">
                <a:solidFill>
                  <a:schemeClr val="accent3"/>
                </a:solidFill>
              </a:rPr>
              <a:t>Efficient</a:t>
            </a:r>
          </a:p>
          <a:p>
            <a:r>
              <a:rPr lang="en-GB" dirty="0" smtClean="0">
                <a:solidFill>
                  <a:schemeClr val="accent3"/>
                </a:solidFill>
              </a:rPr>
              <a:t>Positive patient experiences</a:t>
            </a:r>
            <a:endParaRPr lang="en-GB" dirty="0">
              <a:solidFill>
                <a:schemeClr val="accent3"/>
              </a:solidFill>
            </a:endParaRPr>
          </a:p>
        </p:txBody>
      </p:sp>
      <p:sp>
        <p:nvSpPr>
          <p:cNvPr id="9" name="TextBox 8"/>
          <p:cNvSpPr txBox="1"/>
          <p:nvPr/>
        </p:nvSpPr>
        <p:spPr>
          <a:xfrm>
            <a:off x="4946725" y="4399574"/>
            <a:ext cx="1513818" cy="646331"/>
          </a:xfrm>
          <a:prstGeom prst="rect">
            <a:avLst/>
          </a:prstGeom>
          <a:noFill/>
        </p:spPr>
        <p:txBody>
          <a:bodyPr wrap="square" rtlCol="0">
            <a:spAutoFit/>
          </a:bodyPr>
          <a:lstStyle/>
          <a:p>
            <a:r>
              <a:rPr lang="en-GB" dirty="0" smtClean="0">
                <a:solidFill>
                  <a:schemeClr val="accent3"/>
                </a:solidFill>
              </a:rPr>
              <a:t>Risk stratified</a:t>
            </a:r>
          </a:p>
          <a:p>
            <a:endParaRPr lang="en-GB" dirty="0">
              <a:solidFill>
                <a:schemeClr val="accent3"/>
              </a:solidFill>
            </a:endParaRPr>
          </a:p>
        </p:txBody>
      </p:sp>
    </p:spTree>
    <p:extLst>
      <p:ext uri="{BB962C8B-B14F-4D97-AF65-F5344CB8AC3E}">
        <p14:creationId xmlns:p14="http://schemas.microsoft.com/office/powerpoint/2010/main" val="4234344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397"/>
            <a:ext cx="8229600" cy="725292"/>
          </a:xfrm>
        </p:spPr>
        <p:txBody>
          <a:bodyPr/>
          <a:lstStyle/>
          <a:p>
            <a:r>
              <a:rPr lang="en-US" altLang="en-US" dirty="0" smtClean="0">
                <a:solidFill>
                  <a:srgbClr val="005EB8"/>
                </a:solidFill>
              </a:rPr>
              <a:t>Pathway design</a:t>
            </a:r>
            <a:r>
              <a:rPr lang="en-US" altLang="en-US" dirty="0">
                <a:solidFill>
                  <a:srgbClr val="005EB8"/>
                </a:solidFill>
              </a:rPr>
              <a:t/>
            </a:r>
            <a:br>
              <a:rPr lang="en-US" altLang="en-US" dirty="0">
                <a:solidFill>
                  <a:srgbClr val="005EB8"/>
                </a:solidFill>
              </a:rPr>
            </a:br>
            <a:endParaRPr lang="en-GB" dirty="0"/>
          </a:p>
        </p:txBody>
      </p:sp>
      <p:sp>
        <p:nvSpPr>
          <p:cNvPr id="13313" name="Text Placeholder 7">
            <a:extLst>
              <a:ext uri="{FF2B5EF4-FFF2-40B4-BE49-F238E27FC236}">
                <a16:creationId xmlns="" xmlns:a16="http://schemas.microsoft.com/office/drawing/2014/main" id="{3EA0C177-94AE-8540-80A3-DA0BFF335D1B}"/>
              </a:ext>
            </a:extLst>
          </p:cNvPr>
          <p:cNvSpPr>
            <a:spLocks noGrp="1"/>
          </p:cNvSpPr>
          <p:nvPr>
            <p:ph sz="half" idx="1"/>
          </p:nvPr>
        </p:nvSpPr>
        <p:spPr bwMode="auto">
          <a:xfrm>
            <a:off x="457200" y="1140869"/>
            <a:ext cx="4038600" cy="43718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ctr">
              <a:buNone/>
            </a:pPr>
            <a:r>
              <a:rPr lang="en-US" altLang="en-US" sz="2000" b="1" dirty="0" smtClean="0">
                <a:solidFill>
                  <a:schemeClr val="accent3"/>
                </a:solidFill>
              </a:rPr>
              <a:t>Maximise Outcomes to secure long term funding</a:t>
            </a:r>
          </a:p>
          <a:p>
            <a:pPr marL="0" indent="0" algn="ctr">
              <a:buNone/>
            </a:pPr>
            <a:endParaRPr lang="en-US" altLang="en-US" sz="2000" b="1" dirty="0">
              <a:solidFill>
                <a:schemeClr val="accent3"/>
              </a:solidFill>
            </a:endParaRPr>
          </a:p>
          <a:p>
            <a:r>
              <a:rPr lang="en-US" altLang="en-US" sz="1800" dirty="0" smtClean="0"/>
              <a:t>Reduced Length </a:t>
            </a:r>
            <a:r>
              <a:rPr lang="en-US" altLang="en-US" sz="1800" dirty="0"/>
              <a:t>of stay</a:t>
            </a:r>
          </a:p>
          <a:p>
            <a:r>
              <a:rPr lang="en-US" altLang="en-US" sz="1800" dirty="0" smtClean="0"/>
              <a:t>Reduced Readmission </a:t>
            </a:r>
            <a:r>
              <a:rPr lang="en-US" altLang="en-US" sz="1800" dirty="0"/>
              <a:t>rates</a:t>
            </a:r>
          </a:p>
          <a:p>
            <a:r>
              <a:rPr lang="en-US" altLang="en-US" sz="1800" dirty="0" smtClean="0"/>
              <a:t>Improved Clinical outcomes</a:t>
            </a:r>
          </a:p>
          <a:p>
            <a:r>
              <a:rPr lang="en-US" altLang="en-US" sz="1800" dirty="0" smtClean="0"/>
              <a:t>Improved Quality Indicators</a:t>
            </a:r>
            <a:endParaRPr lang="en-US" altLang="en-US" sz="1800" dirty="0"/>
          </a:p>
          <a:p>
            <a:r>
              <a:rPr lang="en-US" altLang="en-US" sz="1800" dirty="0" smtClean="0"/>
              <a:t>Improved use of wider system capacity</a:t>
            </a:r>
            <a:endParaRPr lang="en-US" altLang="en-US" sz="1800" dirty="0"/>
          </a:p>
          <a:p>
            <a:pPr marL="0" indent="0">
              <a:buNone/>
            </a:pPr>
            <a:endParaRPr lang="en-US" altLang="en-US" sz="1600" dirty="0">
              <a:solidFill>
                <a:srgbClr val="005EB8"/>
              </a:solidFill>
            </a:endParaRPr>
          </a:p>
        </p:txBody>
      </p:sp>
      <p:sp>
        <p:nvSpPr>
          <p:cNvPr id="13314" name="Text Placeholder 8">
            <a:extLst>
              <a:ext uri="{FF2B5EF4-FFF2-40B4-BE49-F238E27FC236}">
                <a16:creationId xmlns="" xmlns:a16="http://schemas.microsoft.com/office/drawing/2014/main" id="{EDD31A16-B4C0-3944-B1DE-946B829D39A2}"/>
              </a:ext>
            </a:extLst>
          </p:cNvPr>
          <p:cNvSpPr>
            <a:spLocks noGrp="1"/>
          </p:cNvSpPr>
          <p:nvPr>
            <p:ph sz="half" idx="2"/>
          </p:nvPr>
        </p:nvSpPr>
        <p:spPr bwMode="auto">
          <a:xfrm>
            <a:off x="5239606" y="1116541"/>
            <a:ext cx="3088419" cy="28965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US" altLang="en-US" sz="2000" b="1" dirty="0" smtClean="0">
                <a:solidFill>
                  <a:schemeClr val="accent3"/>
                </a:solidFill>
              </a:rPr>
              <a:t>Minimise Challenges</a:t>
            </a:r>
          </a:p>
          <a:p>
            <a:pPr marL="0" indent="0">
              <a:buNone/>
            </a:pPr>
            <a:endParaRPr lang="en-US" altLang="en-US" sz="2000" b="1" dirty="0" smtClean="0">
              <a:solidFill>
                <a:schemeClr val="accent3"/>
              </a:solidFill>
            </a:endParaRPr>
          </a:p>
          <a:p>
            <a:pPr marL="0" indent="0">
              <a:buNone/>
            </a:pPr>
            <a:endParaRPr lang="en-US" altLang="en-US" sz="2000" b="1" dirty="0" smtClean="0">
              <a:solidFill>
                <a:schemeClr val="accent3"/>
              </a:solidFill>
            </a:endParaRPr>
          </a:p>
          <a:p>
            <a:pPr marL="342900" indent="-342900">
              <a:buFont typeface="Arial" panose="020B0604020202020204" pitchFamily="34" charset="0"/>
              <a:buChar char="•"/>
            </a:pPr>
            <a:r>
              <a:rPr lang="en-US" altLang="en-US" sz="1800" dirty="0" smtClean="0"/>
              <a:t>Pilot</a:t>
            </a:r>
          </a:p>
          <a:p>
            <a:pPr marL="342900" indent="-342900">
              <a:buFont typeface="Arial" panose="020B0604020202020204" pitchFamily="34" charset="0"/>
              <a:buChar char="•"/>
            </a:pPr>
            <a:r>
              <a:rPr lang="en-US" altLang="en-US" sz="1800" dirty="0" smtClean="0"/>
              <a:t>Limited Resources</a:t>
            </a:r>
          </a:p>
          <a:p>
            <a:pPr marL="342900" indent="-342900">
              <a:buFont typeface="Arial" panose="020B0604020202020204" pitchFamily="34" charset="0"/>
              <a:buChar char="•"/>
            </a:pPr>
            <a:r>
              <a:rPr lang="en-US" altLang="en-US" sz="1800" dirty="0" smtClean="0"/>
              <a:t>Regional service</a:t>
            </a:r>
          </a:p>
          <a:p>
            <a:pPr marL="342900" indent="-342900">
              <a:buFont typeface="Arial" panose="020B0604020202020204" pitchFamily="34" charset="0"/>
              <a:buChar char="•"/>
            </a:pPr>
            <a:endParaRPr lang="en-US" altLang="en-US" sz="2000" dirty="0" smtClean="0"/>
          </a:p>
          <a:p>
            <a:pPr marL="0" indent="0">
              <a:buNone/>
            </a:pPr>
            <a:endParaRPr lang="en-US" altLang="en-US" sz="2000" dirty="0"/>
          </a:p>
        </p:txBody>
      </p:sp>
      <p:pic>
        <p:nvPicPr>
          <p:cNvPr id="5" name="Picture 7" descr="NHSNBT_logo.jpg">
            <a:extLst>
              <a:ext uri="{FF2B5EF4-FFF2-40B4-BE49-F238E27FC236}">
                <a16:creationId xmlns="" xmlns:a16="http://schemas.microsoft.com/office/drawing/2014/main" id="{4906161F-0D4F-644C-8A02-7BECCA142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Z:\Brand &amp; Templates\Brand Guidelines 2018 onwards\Brand Guidelines 2018\Final designs\NBT_NHS icons All vector versions\Footer scaled NHS Blue.png"/>
          <p:cNvPicPr>
            <a:picLocks noChangeAspect="1" noChangeArrowheads="1"/>
          </p:cNvPicPr>
          <p:nvPr/>
        </p:nvPicPr>
        <p:blipFill rotWithShape="1">
          <a:blip r:embed="rId4">
            <a:extLst>
              <a:ext uri="{28A0092B-C50C-407E-A947-70E740481C1C}">
                <a14:useLocalDpi xmlns:a14="http://schemas.microsoft.com/office/drawing/2010/main" val="0"/>
              </a:ext>
            </a:extLst>
          </a:blip>
          <a:srcRect l="15180" t="-4691" b="-1"/>
          <a:stretch/>
        </p:blipFill>
        <p:spPr bwMode="auto">
          <a:xfrm>
            <a:off x="-1" y="5314187"/>
            <a:ext cx="8891589" cy="396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564" y="182563"/>
            <a:ext cx="1568163" cy="55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391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B0FCF643-1781-4A59-81AE-F0651F06A8F5}"/>
              </a:ext>
            </a:extLst>
          </p:cNvPr>
          <p:cNvSpPr/>
          <p:nvPr/>
        </p:nvSpPr>
        <p:spPr>
          <a:xfrm>
            <a:off x="227504" y="828838"/>
            <a:ext cx="8855414" cy="480131"/>
          </a:xfrm>
          <a:prstGeom prst="rect">
            <a:avLst/>
          </a:prstGeom>
        </p:spPr>
        <p:txBody>
          <a:bodyPr wrap="square">
            <a:spAutoFit/>
          </a:bodyPr>
          <a:lstStyle/>
          <a:p>
            <a:pPr algn="ctr" defTabSz="800100">
              <a:lnSpc>
                <a:spcPct val="90000"/>
              </a:lnSpc>
              <a:spcAft>
                <a:spcPct val="35000"/>
              </a:spcAft>
            </a:pPr>
            <a:r>
              <a:rPr lang="en-GB" sz="2800" b="1" dirty="0" smtClean="0">
                <a:solidFill>
                  <a:schemeClr val="accent2"/>
                </a:solidFill>
              </a:rPr>
              <a:t>Proposed Sarcoma Physiotherapy Pathway </a:t>
            </a:r>
            <a:endParaRPr lang="en-US" sz="2000" b="1" dirty="0">
              <a:solidFill>
                <a:schemeClr val="accent2"/>
              </a:solidFill>
            </a:endParaRPr>
          </a:p>
        </p:txBody>
      </p:sp>
      <p:sp>
        <p:nvSpPr>
          <p:cNvPr id="30" name="Rectangle 29">
            <a:extLst>
              <a:ext uri="{FF2B5EF4-FFF2-40B4-BE49-F238E27FC236}">
                <a16:creationId xmlns="" xmlns:a16="http://schemas.microsoft.com/office/drawing/2014/main" id="{BC80A1B9-56BF-431D-95AA-EEC1F4BF60C5}"/>
              </a:ext>
            </a:extLst>
          </p:cNvPr>
          <p:cNvSpPr/>
          <p:nvPr/>
        </p:nvSpPr>
        <p:spPr>
          <a:xfrm>
            <a:off x="387967" y="1507937"/>
            <a:ext cx="2479846" cy="830997"/>
          </a:xfrm>
          <a:prstGeom prst="rect">
            <a:avLst/>
          </a:prstGeom>
        </p:spPr>
        <p:txBody>
          <a:bodyPr wrap="square">
            <a:spAutoFit/>
          </a:bodyPr>
          <a:lstStyle/>
          <a:p>
            <a:r>
              <a:rPr lang="en-US" sz="1600" b="1" dirty="0" err="1" smtClean="0">
                <a:solidFill>
                  <a:schemeClr val="accent3"/>
                </a:solidFill>
              </a:rPr>
              <a:t>Prehabilitation</a:t>
            </a:r>
            <a:r>
              <a:rPr lang="en-US" sz="1600" b="1" dirty="0" smtClean="0">
                <a:solidFill>
                  <a:schemeClr val="accent3"/>
                </a:solidFill>
              </a:rPr>
              <a:t> </a:t>
            </a:r>
          </a:p>
          <a:p>
            <a:r>
              <a:rPr lang="en-US" sz="1600" dirty="0" smtClean="0">
                <a:solidFill>
                  <a:schemeClr val="accent3"/>
                </a:solidFill>
              </a:rPr>
              <a:t>Physiotherapy support from the point of diagnosis</a:t>
            </a:r>
          </a:p>
        </p:txBody>
      </p:sp>
      <p:sp>
        <p:nvSpPr>
          <p:cNvPr id="32" name="Rectangle 31">
            <a:extLst>
              <a:ext uri="{FF2B5EF4-FFF2-40B4-BE49-F238E27FC236}">
                <a16:creationId xmlns="" xmlns:a16="http://schemas.microsoft.com/office/drawing/2014/main" id="{0AC4BC52-8715-4F9B-B1B0-B1B4C44F049C}"/>
              </a:ext>
            </a:extLst>
          </p:cNvPr>
          <p:cNvSpPr/>
          <p:nvPr/>
        </p:nvSpPr>
        <p:spPr>
          <a:xfrm>
            <a:off x="6676149" y="3922156"/>
            <a:ext cx="1927162" cy="1077218"/>
          </a:xfrm>
          <a:prstGeom prst="rect">
            <a:avLst/>
          </a:prstGeom>
        </p:spPr>
        <p:txBody>
          <a:bodyPr wrap="square">
            <a:spAutoFit/>
          </a:bodyPr>
          <a:lstStyle/>
          <a:p>
            <a:r>
              <a:rPr lang="en-US" sz="1600" b="1" dirty="0" smtClean="0">
                <a:solidFill>
                  <a:schemeClr val="accent3"/>
                </a:solidFill>
              </a:rPr>
              <a:t>Late effects</a:t>
            </a:r>
          </a:p>
          <a:p>
            <a:r>
              <a:rPr lang="en-US" sz="1600" dirty="0" smtClean="0">
                <a:solidFill>
                  <a:schemeClr val="accent3"/>
                </a:solidFill>
              </a:rPr>
              <a:t>Managing </a:t>
            </a:r>
            <a:r>
              <a:rPr lang="en-US" sz="1600" dirty="0">
                <a:solidFill>
                  <a:schemeClr val="accent3"/>
                </a:solidFill>
              </a:rPr>
              <a:t>the </a:t>
            </a:r>
            <a:r>
              <a:rPr lang="en-US" sz="1600" dirty="0" smtClean="0">
                <a:solidFill>
                  <a:schemeClr val="accent3"/>
                </a:solidFill>
              </a:rPr>
              <a:t>consequences </a:t>
            </a:r>
            <a:r>
              <a:rPr lang="en-US" sz="1600" dirty="0">
                <a:solidFill>
                  <a:schemeClr val="accent3"/>
                </a:solidFill>
              </a:rPr>
              <a:t>of </a:t>
            </a:r>
            <a:r>
              <a:rPr lang="en-US" sz="1600" dirty="0" smtClean="0">
                <a:solidFill>
                  <a:schemeClr val="accent3"/>
                </a:solidFill>
              </a:rPr>
              <a:t>treatment</a:t>
            </a:r>
          </a:p>
        </p:txBody>
      </p:sp>
      <p:grpSp>
        <p:nvGrpSpPr>
          <p:cNvPr id="2" name="Group 1"/>
          <p:cNvGrpSpPr/>
          <p:nvPr/>
        </p:nvGrpSpPr>
        <p:grpSpPr>
          <a:xfrm>
            <a:off x="2307125" y="1553566"/>
            <a:ext cx="4331368" cy="2357779"/>
            <a:chOff x="2567417" y="1622067"/>
            <a:chExt cx="4331368" cy="2357779"/>
          </a:xfrm>
        </p:grpSpPr>
        <p:sp>
          <p:nvSpPr>
            <p:cNvPr id="12" name="Freeform: Shape 11">
              <a:extLst>
                <a:ext uri="{FF2B5EF4-FFF2-40B4-BE49-F238E27FC236}">
                  <a16:creationId xmlns="" xmlns:a16="http://schemas.microsoft.com/office/drawing/2014/main" id="{914AD221-22F9-455F-A10B-2871E82EE8C9}"/>
                </a:ext>
              </a:extLst>
            </p:cNvPr>
            <p:cNvSpPr/>
            <p:nvPr/>
          </p:nvSpPr>
          <p:spPr>
            <a:xfrm>
              <a:off x="2567417" y="1870307"/>
              <a:ext cx="4331368" cy="2109539"/>
            </a:xfrm>
            <a:custGeom>
              <a:avLst/>
              <a:gdLst>
                <a:gd name="connsiteX0" fmla="*/ 0 w 4331368"/>
                <a:gd name="connsiteY0" fmla="*/ 0 h 2531444"/>
                <a:gd name="connsiteX1" fmla="*/ 3291840 w 4331368"/>
                <a:gd name="connsiteY1" fmla="*/ 587141 h 2531444"/>
                <a:gd name="connsiteX2" fmla="*/ 981776 w 4331368"/>
                <a:gd name="connsiteY2" fmla="*/ 1501541 h 2531444"/>
                <a:gd name="connsiteX3" fmla="*/ 4331368 w 4331368"/>
                <a:gd name="connsiteY3" fmla="*/ 2531444 h 2531444"/>
              </a:gdLst>
              <a:ahLst/>
              <a:cxnLst>
                <a:cxn ang="0">
                  <a:pos x="connsiteX0" y="connsiteY0"/>
                </a:cxn>
                <a:cxn ang="0">
                  <a:pos x="connsiteX1" y="connsiteY1"/>
                </a:cxn>
                <a:cxn ang="0">
                  <a:pos x="connsiteX2" y="connsiteY2"/>
                </a:cxn>
                <a:cxn ang="0">
                  <a:pos x="connsiteX3" y="connsiteY3"/>
                </a:cxn>
              </a:cxnLst>
              <a:rect l="l" t="t" r="r" b="b"/>
              <a:pathLst>
                <a:path w="4331368" h="2531444">
                  <a:moveTo>
                    <a:pt x="0" y="0"/>
                  </a:moveTo>
                  <a:cubicBezTo>
                    <a:pt x="1564105" y="168442"/>
                    <a:pt x="3128211" y="336884"/>
                    <a:pt x="3291840" y="587141"/>
                  </a:cubicBezTo>
                  <a:cubicBezTo>
                    <a:pt x="3455469" y="837398"/>
                    <a:pt x="808521" y="1177491"/>
                    <a:pt x="981776" y="1501541"/>
                  </a:cubicBezTo>
                  <a:cubicBezTo>
                    <a:pt x="1155031" y="1825591"/>
                    <a:pt x="2743199" y="2178517"/>
                    <a:pt x="4331368" y="25314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 name="Oval 5">
              <a:extLst>
                <a:ext uri="{FF2B5EF4-FFF2-40B4-BE49-F238E27FC236}">
                  <a16:creationId xmlns="" xmlns:a16="http://schemas.microsoft.com/office/drawing/2014/main" id="{B9F1BC69-F2AD-4D90-A8F0-12B8DF43431A}"/>
                </a:ext>
              </a:extLst>
            </p:cNvPr>
            <p:cNvSpPr/>
            <p:nvPr/>
          </p:nvSpPr>
          <p:spPr>
            <a:xfrm>
              <a:off x="2751457" y="1622067"/>
              <a:ext cx="376648" cy="35475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1</a:t>
              </a:r>
            </a:p>
          </p:txBody>
        </p:sp>
        <p:sp>
          <p:nvSpPr>
            <p:cNvPr id="29" name="Oval 28">
              <a:extLst>
                <a:ext uri="{FF2B5EF4-FFF2-40B4-BE49-F238E27FC236}">
                  <a16:creationId xmlns="" xmlns:a16="http://schemas.microsoft.com/office/drawing/2014/main" id="{CB350348-D100-448B-AAB7-6942FC0A46D3}"/>
                </a:ext>
              </a:extLst>
            </p:cNvPr>
            <p:cNvSpPr/>
            <p:nvPr/>
          </p:nvSpPr>
          <p:spPr>
            <a:xfrm>
              <a:off x="5565913" y="2115047"/>
              <a:ext cx="390575" cy="334293"/>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2</a:t>
              </a:r>
            </a:p>
          </p:txBody>
        </p:sp>
        <p:sp>
          <p:nvSpPr>
            <p:cNvPr id="31" name="Oval 30">
              <a:extLst>
                <a:ext uri="{FF2B5EF4-FFF2-40B4-BE49-F238E27FC236}">
                  <a16:creationId xmlns="" xmlns:a16="http://schemas.microsoft.com/office/drawing/2014/main" id="{C7298A49-D437-4FF1-8BCE-D5B9D41BB85D}"/>
                </a:ext>
              </a:extLst>
            </p:cNvPr>
            <p:cNvSpPr/>
            <p:nvPr/>
          </p:nvSpPr>
          <p:spPr>
            <a:xfrm>
              <a:off x="3499266" y="3002733"/>
              <a:ext cx="340279" cy="349029"/>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3</a:t>
              </a:r>
            </a:p>
          </p:txBody>
        </p:sp>
        <p:sp>
          <p:nvSpPr>
            <p:cNvPr id="33" name="Oval 32">
              <a:extLst>
                <a:ext uri="{FF2B5EF4-FFF2-40B4-BE49-F238E27FC236}">
                  <a16:creationId xmlns="" xmlns:a16="http://schemas.microsoft.com/office/drawing/2014/main" id="{BEBE4A7C-82BB-49F4-98D3-FE6A0E60ECB4}"/>
                </a:ext>
              </a:extLst>
            </p:cNvPr>
            <p:cNvSpPr/>
            <p:nvPr/>
          </p:nvSpPr>
          <p:spPr>
            <a:xfrm>
              <a:off x="6364416" y="3665552"/>
              <a:ext cx="354436" cy="31429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rgbClr val="FFFFFF"/>
                  </a:solidFill>
                </a:rPr>
                <a:t>4</a:t>
              </a:r>
            </a:p>
          </p:txBody>
        </p:sp>
      </p:grpSp>
      <p:sp>
        <p:nvSpPr>
          <p:cNvPr id="26" name="Rectangle 25">
            <a:extLst>
              <a:ext uri="{FF2B5EF4-FFF2-40B4-BE49-F238E27FC236}">
                <a16:creationId xmlns="" xmlns:a16="http://schemas.microsoft.com/office/drawing/2014/main" id="{BC80A1B9-56BF-431D-95AA-EEC1F4BF60C5}"/>
              </a:ext>
            </a:extLst>
          </p:cNvPr>
          <p:cNvSpPr/>
          <p:nvPr/>
        </p:nvSpPr>
        <p:spPr>
          <a:xfrm>
            <a:off x="927510" y="3218429"/>
            <a:ext cx="2412304" cy="2062103"/>
          </a:xfrm>
          <a:prstGeom prst="rect">
            <a:avLst/>
          </a:prstGeom>
        </p:spPr>
        <p:txBody>
          <a:bodyPr wrap="square">
            <a:spAutoFit/>
          </a:bodyPr>
          <a:lstStyle/>
          <a:p>
            <a:r>
              <a:rPr lang="en-US" sz="1600" b="1" dirty="0">
                <a:solidFill>
                  <a:schemeClr val="accent3"/>
                </a:solidFill>
              </a:rPr>
              <a:t>Specialist Outpatient Rehabilitation </a:t>
            </a:r>
          </a:p>
          <a:p>
            <a:r>
              <a:rPr lang="en-US" sz="1600" dirty="0" smtClean="0">
                <a:solidFill>
                  <a:schemeClr val="accent3"/>
                </a:solidFill>
              </a:rPr>
              <a:t>Middle – late phase 3-12 months following surgery</a:t>
            </a:r>
          </a:p>
          <a:p>
            <a:r>
              <a:rPr lang="en-US" sz="1600" dirty="0">
                <a:solidFill>
                  <a:schemeClr val="accent3"/>
                </a:solidFill>
              </a:rPr>
              <a:t>Achieving rehabilitation potential and best functional outcomes </a:t>
            </a:r>
          </a:p>
          <a:p>
            <a:endParaRPr lang="en-GB" sz="1600" dirty="0">
              <a:solidFill>
                <a:schemeClr val="accent1">
                  <a:lumMod val="60000"/>
                  <a:lumOff val="40000"/>
                </a:schemeClr>
              </a:solidFill>
            </a:endParaRPr>
          </a:p>
        </p:txBody>
      </p:sp>
      <p:pic>
        <p:nvPicPr>
          <p:cNvPr id="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64" y="182563"/>
            <a:ext cx="1568163" cy="55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7" descr="NHSNBT_logo.jpg">
            <a:extLst>
              <a:ext uri="{FF2B5EF4-FFF2-40B4-BE49-F238E27FC236}">
                <a16:creationId xmlns="" xmlns:a16="http://schemas.microsoft.com/office/drawing/2014/main" id="{5036AE3D-1BED-9247-B63A-68A0B5D99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 descr="Z:\Brand &amp; Templates\Brand Guidelines 2018 onwards\Brand Guidelines 2018\Final designs\NBT_NHS icons All vector versions\Footer scaled NHS Blue.png"/>
          <p:cNvPicPr>
            <a:picLocks noChangeAspect="1" noChangeArrowheads="1"/>
          </p:cNvPicPr>
          <p:nvPr/>
        </p:nvPicPr>
        <p:blipFill rotWithShape="1">
          <a:blip r:embed="rId5">
            <a:extLst>
              <a:ext uri="{28A0092B-C50C-407E-A947-70E740481C1C}">
                <a14:useLocalDpi xmlns:a14="http://schemas.microsoft.com/office/drawing/2010/main" val="0"/>
              </a:ext>
            </a:extLst>
          </a:blip>
          <a:srcRect l="15180" t="-4691" b="-1"/>
          <a:stretch/>
        </p:blipFill>
        <p:spPr bwMode="auto">
          <a:xfrm>
            <a:off x="-1" y="5314187"/>
            <a:ext cx="8891589" cy="39697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 xmlns:a16="http://schemas.microsoft.com/office/drawing/2014/main" id="{BC80A1B9-56BF-431D-95AA-EEC1F4BF60C5}"/>
              </a:ext>
            </a:extLst>
          </p:cNvPr>
          <p:cNvSpPr/>
          <p:nvPr/>
        </p:nvSpPr>
        <p:spPr>
          <a:xfrm>
            <a:off x="5821580" y="2006768"/>
            <a:ext cx="2479846" cy="1077218"/>
          </a:xfrm>
          <a:prstGeom prst="rect">
            <a:avLst/>
          </a:prstGeom>
        </p:spPr>
        <p:txBody>
          <a:bodyPr wrap="square">
            <a:spAutoFit/>
          </a:bodyPr>
          <a:lstStyle/>
          <a:p>
            <a:r>
              <a:rPr lang="en-US" sz="1600" b="1" dirty="0" smtClean="0">
                <a:solidFill>
                  <a:schemeClr val="accent3"/>
                </a:solidFill>
              </a:rPr>
              <a:t>Specialist Outpatient Rehabilitation </a:t>
            </a:r>
          </a:p>
          <a:p>
            <a:r>
              <a:rPr lang="en-US" sz="1600" dirty="0" smtClean="0">
                <a:solidFill>
                  <a:schemeClr val="accent3"/>
                </a:solidFill>
              </a:rPr>
              <a:t>Early phase 0-3 months following surgery</a:t>
            </a:r>
          </a:p>
        </p:txBody>
      </p:sp>
    </p:spTree>
    <p:extLst>
      <p:ext uri="{BB962C8B-B14F-4D97-AF65-F5344CB8AC3E}">
        <p14:creationId xmlns:p14="http://schemas.microsoft.com/office/powerpoint/2010/main" val="3187928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7">
            <a:extLst>
              <a:ext uri="{FF2B5EF4-FFF2-40B4-BE49-F238E27FC236}">
                <a16:creationId xmlns="" xmlns:a16="http://schemas.microsoft.com/office/drawing/2014/main" id="{3EA0C177-94AE-8540-80A3-DA0BFF335D1B}"/>
              </a:ext>
            </a:extLst>
          </p:cNvPr>
          <p:cNvSpPr>
            <a:spLocks noGrp="1"/>
          </p:cNvSpPr>
          <p:nvPr>
            <p:ph type="body" sz="quarter" idx="10"/>
          </p:nvPr>
        </p:nvSpPr>
        <p:spPr bwMode="auto">
          <a:xfrm>
            <a:off x="647079" y="1160890"/>
            <a:ext cx="6929437" cy="5088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600" dirty="0" smtClean="0">
                <a:solidFill>
                  <a:srgbClr val="005EB8"/>
                </a:solidFill>
              </a:rPr>
              <a:t> </a:t>
            </a:r>
            <a:r>
              <a:rPr lang="en-US" altLang="en-US" sz="3600" dirty="0" err="1" smtClean="0">
                <a:solidFill>
                  <a:srgbClr val="005EB8"/>
                </a:solidFill>
              </a:rPr>
              <a:t>Prehabilitation</a:t>
            </a:r>
            <a:endParaRPr lang="en-US" altLang="en-US" sz="3600" dirty="0">
              <a:solidFill>
                <a:srgbClr val="005EB8"/>
              </a:solidFill>
            </a:endParaRPr>
          </a:p>
        </p:txBody>
      </p:sp>
      <p:sp>
        <p:nvSpPr>
          <p:cNvPr id="13314" name="Text Placeholder 8">
            <a:extLst>
              <a:ext uri="{FF2B5EF4-FFF2-40B4-BE49-F238E27FC236}">
                <a16:creationId xmlns="" xmlns:a16="http://schemas.microsoft.com/office/drawing/2014/main" id="{EDD31A16-B4C0-3944-B1DE-946B829D39A2}"/>
              </a:ext>
            </a:extLst>
          </p:cNvPr>
          <p:cNvSpPr>
            <a:spLocks noGrp="1"/>
          </p:cNvSpPr>
          <p:nvPr>
            <p:ph type="body" sz="quarter" idx="11"/>
          </p:nvPr>
        </p:nvSpPr>
        <p:spPr bwMode="auto">
          <a:xfrm>
            <a:off x="580445" y="1950787"/>
            <a:ext cx="3865348" cy="3498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42900" indent="-342900">
              <a:buFont typeface="Arial" panose="020B0604020202020204" pitchFamily="34" charset="0"/>
              <a:buChar char="•"/>
            </a:pPr>
            <a:r>
              <a:rPr lang="en-US" sz="2000" b="0" dirty="0"/>
              <a:t>Referral </a:t>
            </a:r>
            <a:r>
              <a:rPr lang="en-US" sz="2000" b="0" dirty="0" smtClean="0"/>
              <a:t>route</a:t>
            </a:r>
          </a:p>
          <a:p>
            <a:endParaRPr lang="en-US" sz="2000" b="0" dirty="0" smtClean="0"/>
          </a:p>
          <a:p>
            <a:pPr marL="342900" indent="-342900">
              <a:buFont typeface="Arial" panose="020B0604020202020204" pitchFamily="34" charset="0"/>
              <a:buChar char="•"/>
            </a:pPr>
            <a:r>
              <a:rPr lang="en-US" sz="2000" b="0" dirty="0" smtClean="0"/>
              <a:t>Service offer</a:t>
            </a:r>
          </a:p>
          <a:p>
            <a:endParaRPr lang="en-US" sz="2000" b="0" dirty="0"/>
          </a:p>
          <a:p>
            <a:pPr marL="342900" indent="-342900">
              <a:buFont typeface="Arial" panose="020B0604020202020204" pitchFamily="34" charset="0"/>
              <a:buChar char="•"/>
            </a:pPr>
            <a:r>
              <a:rPr lang="en-US" sz="2000" b="0" dirty="0" smtClean="0"/>
              <a:t>Outcome measures</a:t>
            </a:r>
          </a:p>
          <a:p>
            <a:endParaRPr lang="en-US" sz="2000" dirty="0"/>
          </a:p>
          <a:p>
            <a:pPr marL="342900" indent="-342900">
              <a:buFont typeface="Arial" panose="020B0604020202020204" pitchFamily="34" charset="0"/>
              <a:buChar char="•"/>
            </a:pPr>
            <a:r>
              <a:rPr lang="en-US" sz="2000" b="0" dirty="0"/>
              <a:t>Case </a:t>
            </a:r>
            <a:r>
              <a:rPr lang="en-US" sz="2000" b="0" dirty="0" smtClean="0"/>
              <a:t>study</a:t>
            </a:r>
            <a:endParaRPr lang="en-US" sz="2000" b="0" dirty="0"/>
          </a:p>
          <a:p>
            <a:pPr marL="342900" indent="-342900">
              <a:buFont typeface="Arial" panose="020B0604020202020204" pitchFamily="34" charset="0"/>
              <a:buChar char="•"/>
            </a:pPr>
            <a:endParaRPr lang="en-US" altLang="en-US" dirty="0"/>
          </a:p>
        </p:txBody>
      </p:sp>
      <p:pic>
        <p:nvPicPr>
          <p:cNvPr id="5" name="Picture 7" descr="NHSNBT_logo.jpg">
            <a:extLst>
              <a:ext uri="{FF2B5EF4-FFF2-40B4-BE49-F238E27FC236}">
                <a16:creationId xmlns="" xmlns:a16="http://schemas.microsoft.com/office/drawing/2014/main" id="{4906161F-0D4F-644C-8A02-7BECCA142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Z:\Brand &amp; Templates\Brand Guidelines 2018 onwards\Brand Guidelines 2018\Final designs\NBT_NHS icons All vector versions\Footer scaled NHS Blue.png"/>
          <p:cNvPicPr>
            <a:picLocks noChangeAspect="1" noChangeArrowheads="1"/>
          </p:cNvPicPr>
          <p:nvPr/>
        </p:nvPicPr>
        <p:blipFill rotWithShape="1">
          <a:blip r:embed="rId4">
            <a:extLst>
              <a:ext uri="{28A0092B-C50C-407E-A947-70E740481C1C}">
                <a14:useLocalDpi xmlns:a14="http://schemas.microsoft.com/office/drawing/2010/main" val="0"/>
              </a:ext>
            </a:extLst>
          </a:blip>
          <a:srcRect l="15180" t="-4691" b="-1"/>
          <a:stretch/>
        </p:blipFill>
        <p:spPr bwMode="auto">
          <a:xfrm>
            <a:off x="-1" y="5314187"/>
            <a:ext cx="8891589" cy="396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564" y="182563"/>
            <a:ext cx="1568163" cy="55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 xmlns:a16="http://schemas.microsoft.com/office/drawing/2014/main" id="{B9F1BC69-F2AD-4D90-A8F0-12B8DF43431A}"/>
              </a:ext>
            </a:extLst>
          </p:cNvPr>
          <p:cNvSpPr/>
          <p:nvPr/>
        </p:nvSpPr>
        <p:spPr>
          <a:xfrm>
            <a:off x="270431" y="1267309"/>
            <a:ext cx="376648" cy="35475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1</a:t>
            </a: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5344" y="1879225"/>
            <a:ext cx="5219024" cy="310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430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7">
            <a:extLst>
              <a:ext uri="{FF2B5EF4-FFF2-40B4-BE49-F238E27FC236}">
                <a16:creationId xmlns="" xmlns:a16="http://schemas.microsoft.com/office/drawing/2014/main" id="{3EA0C177-94AE-8540-80A3-DA0BFF335D1B}"/>
              </a:ext>
            </a:extLst>
          </p:cNvPr>
          <p:cNvSpPr>
            <a:spLocks noGrp="1"/>
          </p:cNvSpPr>
          <p:nvPr>
            <p:ph type="body" sz="quarter" idx="10"/>
          </p:nvPr>
        </p:nvSpPr>
        <p:spPr bwMode="auto">
          <a:xfrm>
            <a:off x="647079" y="1160890"/>
            <a:ext cx="6929437" cy="5088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600" dirty="0" smtClean="0">
                <a:solidFill>
                  <a:srgbClr val="005EB8"/>
                </a:solidFill>
              </a:rPr>
              <a:t> Early phase rehabilitation</a:t>
            </a:r>
            <a:endParaRPr lang="en-US" altLang="en-US" sz="3600" dirty="0">
              <a:solidFill>
                <a:srgbClr val="005EB8"/>
              </a:solidFill>
            </a:endParaRPr>
          </a:p>
        </p:txBody>
      </p:sp>
      <p:sp>
        <p:nvSpPr>
          <p:cNvPr id="13314" name="Text Placeholder 8">
            <a:extLst>
              <a:ext uri="{FF2B5EF4-FFF2-40B4-BE49-F238E27FC236}">
                <a16:creationId xmlns="" xmlns:a16="http://schemas.microsoft.com/office/drawing/2014/main" id="{EDD31A16-B4C0-3944-B1DE-946B829D39A2}"/>
              </a:ext>
            </a:extLst>
          </p:cNvPr>
          <p:cNvSpPr>
            <a:spLocks noGrp="1"/>
          </p:cNvSpPr>
          <p:nvPr>
            <p:ph type="body" sz="quarter" idx="11"/>
          </p:nvPr>
        </p:nvSpPr>
        <p:spPr bwMode="auto">
          <a:xfrm>
            <a:off x="580445" y="1950787"/>
            <a:ext cx="3865348" cy="3498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42900" indent="-342900">
              <a:buFont typeface="Arial" panose="020B0604020202020204" pitchFamily="34" charset="0"/>
              <a:buChar char="•"/>
            </a:pPr>
            <a:r>
              <a:rPr lang="en-US" sz="2000" b="0" dirty="0"/>
              <a:t>Referral </a:t>
            </a:r>
            <a:r>
              <a:rPr lang="en-US" sz="2000" b="0" dirty="0" smtClean="0"/>
              <a:t>route</a:t>
            </a:r>
          </a:p>
          <a:p>
            <a:endParaRPr lang="en-US" sz="2000" b="0" dirty="0" smtClean="0"/>
          </a:p>
          <a:p>
            <a:pPr marL="342900" indent="-342900">
              <a:buFont typeface="Arial" panose="020B0604020202020204" pitchFamily="34" charset="0"/>
              <a:buChar char="•"/>
            </a:pPr>
            <a:r>
              <a:rPr lang="en-US" sz="2000" b="0" dirty="0" smtClean="0"/>
              <a:t>Service offer</a:t>
            </a:r>
          </a:p>
          <a:p>
            <a:endParaRPr lang="en-US" sz="2000" b="0" dirty="0"/>
          </a:p>
          <a:p>
            <a:pPr marL="342900" indent="-342900">
              <a:buFont typeface="Arial" panose="020B0604020202020204" pitchFamily="34" charset="0"/>
              <a:buChar char="•"/>
            </a:pPr>
            <a:r>
              <a:rPr lang="en-US" sz="2000" b="0" dirty="0" smtClean="0"/>
              <a:t>Outcome measures</a:t>
            </a:r>
          </a:p>
          <a:p>
            <a:endParaRPr lang="en-US" sz="2000" dirty="0"/>
          </a:p>
          <a:p>
            <a:pPr marL="342900" indent="-342900">
              <a:buFont typeface="Arial" panose="020B0604020202020204" pitchFamily="34" charset="0"/>
              <a:buChar char="•"/>
            </a:pPr>
            <a:r>
              <a:rPr lang="en-US" sz="2000" b="0" dirty="0"/>
              <a:t>Case </a:t>
            </a:r>
            <a:r>
              <a:rPr lang="en-US" sz="2000" b="0" dirty="0" smtClean="0"/>
              <a:t>study</a:t>
            </a:r>
            <a:endParaRPr lang="en-US" sz="2000" b="0" dirty="0"/>
          </a:p>
          <a:p>
            <a:pPr marL="342900" indent="-342900">
              <a:buFont typeface="Arial" panose="020B0604020202020204" pitchFamily="34" charset="0"/>
              <a:buChar char="•"/>
            </a:pPr>
            <a:endParaRPr lang="en-US" altLang="en-US" dirty="0"/>
          </a:p>
        </p:txBody>
      </p:sp>
      <p:pic>
        <p:nvPicPr>
          <p:cNvPr id="5" name="Picture 7" descr="NHSNBT_logo.jpg">
            <a:extLst>
              <a:ext uri="{FF2B5EF4-FFF2-40B4-BE49-F238E27FC236}">
                <a16:creationId xmlns="" xmlns:a16="http://schemas.microsoft.com/office/drawing/2014/main" id="{4906161F-0D4F-644C-8A02-7BECCA142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Z:\Brand &amp; Templates\Brand Guidelines 2018 onwards\Brand Guidelines 2018\Final designs\NBT_NHS icons All vector versions\Footer scaled NHS Blue.png"/>
          <p:cNvPicPr>
            <a:picLocks noChangeAspect="1" noChangeArrowheads="1"/>
          </p:cNvPicPr>
          <p:nvPr/>
        </p:nvPicPr>
        <p:blipFill rotWithShape="1">
          <a:blip r:embed="rId4">
            <a:extLst>
              <a:ext uri="{28A0092B-C50C-407E-A947-70E740481C1C}">
                <a14:useLocalDpi xmlns:a14="http://schemas.microsoft.com/office/drawing/2010/main" val="0"/>
              </a:ext>
            </a:extLst>
          </a:blip>
          <a:srcRect l="15180" t="-4691" b="-1"/>
          <a:stretch/>
        </p:blipFill>
        <p:spPr bwMode="auto">
          <a:xfrm>
            <a:off x="-1" y="5314187"/>
            <a:ext cx="8891589" cy="396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564" y="182563"/>
            <a:ext cx="1568163" cy="55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 xmlns:a16="http://schemas.microsoft.com/office/drawing/2014/main" id="{B9F1BC69-F2AD-4D90-A8F0-12B8DF43431A}"/>
              </a:ext>
            </a:extLst>
          </p:cNvPr>
          <p:cNvSpPr/>
          <p:nvPr/>
        </p:nvSpPr>
        <p:spPr>
          <a:xfrm>
            <a:off x="270431" y="1267309"/>
            <a:ext cx="376648" cy="35475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rgbClr val="FFFFFF"/>
                </a:solidFill>
              </a:rPr>
              <a:t>2</a:t>
            </a:r>
            <a:endParaRPr lang="en-GB" sz="1100" dirty="0">
              <a:solidFill>
                <a:srgbClr val="FFFFFF"/>
              </a:solidFill>
            </a:endParaRPr>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2278" y="2130949"/>
            <a:ext cx="2695747" cy="25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694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7">
            <a:extLst>
              <a:ext uri="{FF2B5EF4-FFF2-40B4-BE49-F238E27FC236}">
                <a16:creationId xmlns="" xmlns:a16="http://schemas.microsoft.com/office/drawing/2014/main" id="{3EA0C177-94AE-8540-80A3-DA0BFF335D1B}"/>
              </a:ext>
            </a:extLst>
          </p:cNvPr>
          <p:cNvSpPr>
            <a:spLocks noGrp="1"/>
          </p:cNvSpPr>
          <p:nvPr>
            <p:ph type="body" sz="quarter" idx="10"/>
          </p:nvPr>
        </p:nvSpPr>
        <p:spPr bwMode="auto">
          <a:xfrm>
            <a:off x="647079" y="1160890"/>
            <a:ext cx="7995989" cy="5088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600" dirty="0" smtClean="0">
                <a:solidFill>
                  <a:srgbClr val="005EB8"/>
                </a:solidFill>
              </a:rPr>
              <a:t> Middle – Late phase rehabilitation</a:t>
            </a:r>
            <a:endParaRPr lang="en-US" altLang="en-US" sz="3600" dirty="0">
              <a:solidFill>
                <a:srgbClr val="005EB8"/>
              </a:solidFill>
            </a:endParaRPr>
          </a:p>
        </p:txBody>
      </p:sp>
      <p:sp>
        <p:nvSpPr>
          <p:cNvPr id="13314" name="Text Placeholder 8">
            <a:extLst>
              <a:ext uri="{FF2B5EF4-FFF2-40B4-BE49-F238E27FC236}">
                <a16:creationId xmlns="" xmlns:a16="http://schemas.microsoft.com/office/drawing/2014/main" id="{EDD31A16-B4C0-3944-B1DE-946B829D39A2}"/>
              </a:ext>
            </a:extLst>
          </p:cNvPr>
          <p:cNvSpPr>
            <a:spLocks noGrp="1"/>
          </p:cNvSpPr>
          <p:nvPr>
            <p:ph type="body" sz="quarter" idx="11"/>
          </p:nvPr>
        </p:nvSpPr>
        <p:spPr bwMode="auto">
          <a:xfrm>
            <a:off x="580445" y="1950787"/>
            <a:ext cx="3865348" cy="3498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42900" indent="-342900">
              <a:buFont typeface="Arial" panose="020B0604020202020204" pitchFamily="34" charset="0"/>
              <a:buChar char="•"/>
            </a:pPr>
            <a:r>
              <a:rPr lang="en-US" sz="2000" b="0" dirty="0"/>
              <a:t>Referral </a:t>
            </a:r>
            <a:r>
              <a:rPr lang="en-US" sz="2000" b="0" dirty="0" smtClean="0"/>
              <a:t>route</a:t>
            </a:r>
          </a:p>
          <a:p>
            <a:endParaRPr lang="en-US" sz="2000" b="0" dirty="0" smtClean="0"/>
          </a:p>
          <a:p>
            <a:pPr marL="342900" indent="-342900">
              <a:buFont typeface="Arial" panose="020B0604020202020204" pitchFamily="34" charset="0"/>
              <a:buChar char="•"/>
            </a:pPr>
            <a:r>
              <a:rPr lang="en-US" sz="2000" b="0" dirty="0" smtClean="0"/>
              <a:t>Service offer</a:t>
            </a:r>
          </a:p>
          <a:p>
            <a:endParaRPr lang="en-US" sz="2000" b="0" dirty="0"/>
          </a:p>
          <a:p>
            <a:pPr marL="342900" indent="-342900">
              <a:buFont typeface="Arial" panose="020B0604020202020204" pitchFamily="34" charset="0"/>
              <a:buChar char="•"/>
            </a:pPr>
            <a:r>
              <a:rPr lang="en-US" sz="2000" b="0" dirty="0" smtClean="0"/>
              <a:t>Outcome measures</a:t>
            </a:r>
          </a:p>
          <a:p>
            <a:endParaRPr lang="en-US" sz="2000" dirty="0"/>
          </a:p>
          <a:p>
            <a:pPr marL="342900" indent="-342900">
              <a:buFont typeface="Arial" panose="020B0604020202020204" pitchFamily="34" charset="0"/>
              <a:buChar char="•"/>
            </a:pPr>
            <a:r>
              <a:rPr lang="en-US" sz="2000" b="0" dirty="0"/>
              <a:t>Case </a:t>
            </a:r>
            <a:r>
              <a:rPr lang="en-US" sz="2000" b="0" dirty="0" smtClean="0"/>
              <a:t>study</a:t>
            </a:r>
            <a:endParaRPr lang="en-US" sz="2000" b="0" dirty="0"/>
          </a:p>
          <a:p>
            <a:pPr marL="342900" indent="-342900">
              <a:buFont typeface="Arial" panose="020B0604020202020204" pitchFamily="34" charset="0"/>
              <a:buChar char="•"/>
            </a:pPr>
            <a:endParaRPr lang="en-US" altLang="en-US" dirty="0"/>
          </a:p>
        </p:txBody>
      </p:sp>
      <p:pic>
        <p:nvPicPr>
          <p:cNvPr id="5" name="Picture 7" descr="NHSNBT_logo.jpg">
            <a:extLst>
              <a:ext uri="{FF2B5EF4-FFF2-40B4-BE49-F238E27FC236}">
                <a16:creationId xmlns="" xmlns:a16="http://schemas.microsoft.com/office/drawing/2014/main" id="{4906161F-0D4F-644C-8A02-7BECCA142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Z:\Brand &amp; Templates\Brand Guidelines 2018 onwards\Brand Guidelines 2018\Final designs\NBT_NHS icons All vector versions\Footer scaled NHS Blue.png"/>
          <p:cNvPicPr>
            <a:picLocks noChangeAspect="1" noChangeArrowheads="1"/>
          </p:cNvPicPr>
          <p:nvPr/>
        </p:nvPicPr>
        <p:blipFill rotWithShape="1">
          <a:blip r:embed="rId4">
            <a:extLst>
              <a:ext uri="{28A0092B-C50C-407E-A947-70E740481C1C}">
                <a14:useLocalDpi xmlns:a14="http://schemas.microsoft.com/office/drawing/2010/main" val="0"/>
              </a:ext>
            </a:extLst>
          </a:blip>
          <a:srcRect l="15180" t="-4691" b="-1"/>
          <a:stretch/>
        </p:blipFill>
        <p:spPr bwMode="auto">
          <a:xfrm>
            <a:off x="-1" y="5314187"/>
            <a:ext cx="8891589" cy="396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564" y="182563"/>
            <a:ext cx="1568163" cy="55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 xmlns:a16="http://schemas.microsoft.com/office/drawing/2014/main" id="{B9F1BC69-F2AD-4D90-A8F0-12B8DF43431A}"/>
              </a:ext>
            </a:extLst>
          </p:cNvPr>
          <p:cNvSpPr/>
          <p:nvPr/>
        </p:nvSpPr>
        <p:spPr>
          <a:xfrm>
            <a:off x="270431" y="1267309"/>
            <a:ext cx="376648" cy="35475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3</a:t>
            </a: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2227" y="1768240"/>
            <a:ext cx="2218418" cy="314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309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7">
            <a:extLst>
              <a:ext uri="{FF2B5EF4-FFF2-40B4-BE49-F238E27FC236}">
                <a16:creationId xmlns="" xmlns:a16="http://schemas.microsoft.com/office/drawing/2014/main" id="{3EA0C177-94AE-8540-80A3-DA0BFF335D1B}"/>
              </a:ext>
            </a:extLst>
          </p:cNvPr>
          <p:cNvSpPr>
            <a:spLocks noGrp="1"/>
          </p:cNvSpPr>
          <p:nvPr>
            <p:ph type="body" sz="quarter" idx="10"/>
          </p:nvPr>
        </p:nvSpPr>
        <p:spPr bwMode="auto">
          <a:xfrm>
            <a:off x="647079" y="1160890"/>
            <a:ext cx="6929437" cy="5088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600" dirty="0" smtClean="0">
                <a:solidFill>
                  <a:srgbClr val="005EB8"/>
                </a:solidFill>
              </a:rPr>
              <a:t> Late effects</a:t>
            </a:r>
            <a:endParaRPr lang="en-US" altLang="en-US" sz="3600" dirty="0">
              <a:solidFill>
                <a:srgbClr val="005EB8"/>
              </a:solidFill>
            </a:endParaRPr>
          </a:p>
        </p:txBody>
      </p:sp>
      <p:sp>
        <p:nvSpPr>
          <p:cNvPr id="13314" name="Text Placeholder 8">
            <a:extLst>
              <a:ext uri="{FF2B5EF4-FFF2-40B4-BE49-F238E27FC236}">
                <a16:creationId xmlns="" xmlns:a16="http://schemas.microsoft.com/office/drawing/2014/main" id="{EDD31A16-B4C0-3944-B1DE-946B829D39A2}"/>
              </a:ext>
            </a:extLst>
          </p:cNvPr>
          <p:cNvSpPr>
            <a:spLocks noGrp="1"/>
          </p:cNvSpPr>
          <p:nvPr>
            <p:ph type="body" sz="quarter" idx="11"/>
          </p:nvPr>
        </p:nvSpPr>
        <p:spPr bwMode="auto">
          <a:xfrm>
            <a:off x="580445" y="1950787"/>
            <a:ext cx="3865348" cy="3498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42900" indent="-342900">
              <a:buFont typeface="Arial" panose="020B0604020202020204" pitchFamily="34" charset="0"/>
              <a:buChar char="•"/>
            </a:pPr>
            <a:r>
              <a:rPr lang="en-US" sz="2000" b="0" dirty="0"/>
              <a:t>Referral </a:t>
            </a:r>
            <a:r>
              <a:rPr lang="en-US" sz="2000" b="0" dirty="0" smtClean="0"/>
              <a:t>route</a:t>
            </a:r>
          </a:p>
          <a:p>
            <a:endParaRPr lang="en-US" sz="2000" b="0" dirty="0" smtClean="0"/>
          </a:p>
          <a:p>
            <a:pPr marL="342900" indent="-342900">
              <a:buFont typeface="Arial" panose="020B0604020202020204" pitchFamily="34" charset="0"/>
              <a:buChar char="•"/>
            </a:pPr>
            <a:r>
              <a:rPr lang="en-US" sz="2000" b="0" dirty="0" smtClean="0"/>
              <a:t>Service offer</a:t>
            </a:r>
          </a:p>
          <a:p>
            <a:endParaRPr lang="en-US" sz="2000" b="0" dirty="0"/>
          </a:p>
          <a:p>
            <a:pPr marL="342900" indent="-342900">
              <a:buFont typeface="Arial" panose="020B0604020202020204" pitchFamily="34" charset="0"/>
              <a:buChar char="•"/>
            </a:pPr>
            <a:r>
              <a:rPr lang="en-US" sz="2000" b="0" dirty="0" smtClean="0"/>
              <a:t>Outcome measures</a:t>
            </a:r>
          </a:p>
          <a:p>
            <a:endParaRPr lang="en-US" sz="2000" dirty="0"/>
          </a:p>
          <a:p>
            <a:pPr marL="342900" indent="-342900">
              <a:buFont typeface="Arial" panose="020B0604020202020204" pitchFamily="34" charset="0"/>
              <a:buChar char="•"/>
            </a:pPr>
            <a:r>
              <a:rPr lang="en-US" sz="2000" b="0" dirty="0"/>
              <a:t>Case </a:t>
            </a:r>
            <a:r>
              <a:rPr lang="en-US" sz="2000" b="0" dirty="0" smtClean="0"/>
              <a:t>study</a:t>
            </a:r>
            <a:endParaRPr lang="en-US" sz="2000" b="0" dirty="0"/>
          </a:p>
          <a:p>
            <a:pPr marL="342900" indent="-342900">
              <a:buFont typeface="Arial" panose="020B0604020202020204" pitchFamily="34" charset="0"/>
              <a:buChar char="•"/>
            </a:pPr>
            <a:endParaRPr lang="en-US" altLang="en-US" dirty="0"/>
          </a:p>
        </p:txBody>
      </p:sp>
      <p:pic>
        <p:nvPicPr>
          <p:cNvPr id="5" name="Picture 7" descr="NHSNBT_logo.jpg">
            <a:extLst>
              <a:ext uri="{FF2B5EF4-FFF2-40B4-BE49-F238E27FC236}">
                <a16:creationId xmlns="" xmlns:a16="http://schemas.microsoft.com/office/drawing/2014/main" id="{4906161F-0D4F-644C-8A02-7BECCA142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Z:\Brand &amp; Templates\Brand Guidelines 2018 onwards\Brand Guidelines 2018\Final designs\NBT_NHS icons All vector versions\Footer scaled NHS Blue.png"/>
          <p:cNvPicPr>
            <a:picLocks noChangeAspect="1" noChangeArrowheads="1"/>
          </p:cNvPicPr>
          <p:nvPr/>
        </p:nvPicPr>
        <p:blipFill rotWithShape="1">
          <a:blip r:embed="rId4">
            <a:extLst>
              <a:ext uri="{28A0092B-C50C-407E-A947-70E740481C1C}">
                <a14:useLocalDpi xmlns:a14="http://schemas.microsoft.com/office/drawing/2010/main" val="0"/>
              </a:ext>
            </a:extLst>
          </a:blip>
          <a:srcRect l="15180" t="-4691" b="-1"/>
          <a:stretch/>
        </p:blipFill>
        <p:spPr bwMode="auto">
          <a:xfrm>
            <a:off x="-1" y="5314187"/>
            <a:ext cx="8891589" cy="396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564" y="182563"/>
            <a:ext cx="1568163" cy="55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 xmlns:a16="http://schemas.microsoft.com/office/drawing/2014/main" id="{B9F1BC69-F2AD-4D90-A8F0-12B8DF43431A}"/>
              </a:ext>
            </a:extLst>
          </p:cNvPr>
          <p:cNvSpPr/>
          <p:nvPr/>
        </p:nvSpPr>
        <p:spPr>
          <a:xfrm>
            <a:off x="270431" y="1267309"/>
            <a:ext cx="376648" cy="35475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rgbClr val="FFFFFF"/>
                </a:solidFill>
              </a:rPr>
              <a:t>4</a:t>
            </a:r>
            <a:endParaRPr lang="en-GB" sz="1100" dirty="0">
              <a:solidFill>
                <a:srgbClr val="FFFFFF"/>
              </a:solidFill>
            </a:endParaRPr>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6293" y="1545268"/>
            <a:ext cx="4459771" cy="305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98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7">
            <a:extLst>
              <a:ext uri="{FF2B5EF4-FFF2-40B4-BE49-F238E27FC236}">
                <a16:creationId xmlns="" xmlns:a16="http://schemas.microsoft.com/office/drawing/2014/main" id="{3EA0C177-94AE-8540-80A3-DA0BFF335D1B}"/>
              </a:ext>
            </a:extLst>
          </p:cNvPr>
          <p:cNvSpPr>
            <a:spLocks noGrp="1"/>
          </p:cNvSpPr>
          <p:nvPr>
            <p:ph type="body" sz="quarter" idx="10"/>
          </p:nvPr>
        </p:nvSpPr>
        <p:spPr bwMode="auto">
          <a:xfrm>
            <a:off x="2835516" y="182563"/>
            <a:ext cx="3891287" cy="5088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anchorCtr="0" compatLnSpc="1">
            <a:prstTxWarp prst="textNoShape">
              <a:avLst/>
            </a:prstTxWarp>
          </a:bodyPr>
          <a:lstStyle/>
          <a:p>
            <a:r>
              <a:rPr lang="en-US" altLang="en-US" sz="3600" dirty="0" smtClean="0">
                <a:solidFill>
                  <a:srgbClr val="005EB8"/>
                </a:solidFill>
              </a:rPr>
              <a:t> Clinical Activity </a:t>
            </a:r>
            <a:endParaRPr lang="en-US" altLang="en-US" sz="3600" dirty="0">
              <a:solidFill>
                <a:srgbClr val="005EB8"/>
              </a:solidFill>
            </a:endParaRPr>
          </a:p>
        </p:txBody>
      </p:sp>
      <p:pic>
        <p:nvPicPr>
          <p:cNvPr id="5" name="Picture 7" descr="NHSNBT_logo.jpg">
            <a:extLst>
              <a:ext uri="{FF2B5EF4-FFF2-40B4-BE49-F238E27FC236}">
                <a16:creationId xmlns="" xmlns:a16="http://schemas.microsoft.com/office/drawing/2014/main" id="{4906161F-0D4F-644C-8A02-7BECCA142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Z:\Brand &amp; Templates\Brand Guidelines 2018 onwards\Brand Guidelines 2018\Final designs\NBT_NHS icons All vector versions\Footer scaled NHS Blue.png"/>
          <p:cNvPicPr>
            <a:picLocks noChangeAspect="1" noChangeArrowheads="1"/>
          </p:cNvPicPr>
          <p:nvPr/>
        </p:nvPicPr>
        <p:blipFill rotWithShape="1">
          <a:blip r:embed="rId4">
            <a:extLst>
              <a:ext uri="{28A0092B-C50C-407E-A947-70E740481C1C}">
                <a14:useLocalDpi xmlns:a14="http://schemas.microsoft.com/office/drawing/2010/main" val="0"/>
              </a:ext>
            </a:extLst>
          </a:blip>
          <a:srcRect l="15180" t="-4691" b="-1"/>
          <a:stretch/>
        </p:blipFill>
        <p:spPr bwMode="auto">
          <a:xfrm>
            <a:off x="-1" y="5314187"/>
            <a:ext cx="8891589" cy="396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564" y="182563"/>
            <a:ext cx="1568163" cy="55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652572368"/>
              </p:ext>
            </p:extLst>
          </p:nvPr>
        </p:nvGraphicFramePr>
        <p:xfrm>
          <a:off x="954156" y="1008555"/>
          <a:ext cx="7232726" cy="3772894"/>
        </p:xfrm>
        <a:graphic>
          <a:graphicData uri="http://schemas.openxmlformats.org/drawingml/2006/table">
            <a:tbl>
              <a:tblPr/>
              <a:tblGrid>
                <a:gridCol w="1114404"/>
                <a:gridCol w="1072008"/>
                <a:gridCol w="1102291"/>
                <a:gridCol w="1636835"/>
                <a:gridCol w="1153594"/>
                <a:gridCol w="1153594"/>
              </a:tblGrid>
              <a:tr h="755374">
                <a:tc>
                  <a:txBody>
                    <a:bodyPr/>
                    <a:lstStyle/>
                    <a:p>
                      <a:r>
                        <a:rPr lang="en-GB" dirty="0" smtClean="0">
                          <a:solidFill>
                            <a:schemeClr val="accent3"/>
                          </a:solidFill>
                        </a:rPr>
                        <a:t>7/5/19 to 14/6/19</a:t>
                      </a:r>
                      <a:endParaRPr lang="en-GB" dirty="0">
                        <a:solidFill>
                          <a:schemeClr val="accent3"/>
                        </a:solidFill>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en-GB" sz="1600" dirty="0" smtClean="0">
                          <a:solidFill>
                            <a:srgbClr val="0070C0"/>
                          </a:solidFill>
                        </a:rPr>
                        <a:t>Pre-hab</a:t>
                      </a:r>
                      <a:endParaRPr lang="en-GB" sz="16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solidFill>
                            <a:srgbClr val="0070C0"/>
                          </a:solidFill>
                        </a:rPr>
                        <a:t>Early</a:t>
                      </a:r>
                      <a:r>
                        <a:rPr lang="en-GB" sz="1600" baseline="0" dirty="0" smtClean="0">
                          <a:solidFill>
                            <a:srgbClr val="0070C0"/>
                          </a:solidFill>
                        </a:rPr>
                        <a:t> </a:t>
                      </a:r>
                      <a:r>
                        <a:rPr lang="en-GB" sz="1600" dirty="0" smtClean="0">
                          <a:solidFill>
                            <a:srgbClr val="0070C0"/>
                          </a:solidFill>
                        </a:rPr>
                        <a:t>post op</a:t>
                      </a:r>
                      <a:endParaRPr lang="en-GB" sz="16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solidFill>
                            <a:srgbClr val="0070C0"/>
                          </a:solidFill>
                        </a:rPr>
                        <a:t>Late</a:t>
                      </a:r>
                      <a:r>
                        <a:rPr lang="en-GB" sz="1600" baseline="0" dirty="0" smtClean="0">
                          <a:solidFill>
                            <a:srgbClr val="0070C0"/>
                          </a:solidFill>
                        </a:rPr>
                        <a:t> Rehabilitation</a:t>
                      </a:r>
                      <a:endParaRPr lang="en-GB" sz="16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solidFill>
                            <a:srgbClr val="0070C0"/>
                          </a:solidFill>
                        </a:rPr>
                        <a:t>Late effects</a:t>
                      </a:r>
                      <a:endParaRPr lang="en-GB" sz="16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solidFill>
                            <a:srgbClr val="0070C0"/>
                          </a:solidFill>
                        </a:rPr>
                        <a:t>Total activity</a:t>
                      </a:r>
                      <a:endParaRPr lang="en-GB" dirty="0">
                        <a:solidFill>
                          <a:srgbClr val="0070C0"/>
                        </a:solidFill>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5374">
                <a:tc>
                  <a:txBody>
                    <a:bodyPr/>
                    <a:lstStyle/>
                    <a:p>
                      <a:r>
                        <a:rPr lang="en-GB" sz="1600" dirty="0" smtClean="0">
                          <a:solidFill>
                            <a:schemeClr val="accent3"/>
                          </a:solidFill>
                        </a:rPr>
                        <a:t>NPs</a:t>
                      </a:r>
                      <a:endParaRPr lang="en-GB" sz="1600" dirty="0">
                        <a:solidFill>
                          <a:schemeClr val="accent3"/>
                        </a:solidFill>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6</a:t>
                      </a:r>
                    </a:p>
                    <a:p>
                      <a:r>
                        <a:rPr lang="en-GB" sz="1400" dirty="0" smtClean="0"/>
                        <a:t>(2</a:t>
                      </a:r>
                      <a:r>
                        <a:rPr lang="en-GB" sz="1400" baseline="0" dirty="0" smtClean="0"/>
                        <a:t> waiting)</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p>
                    <a:p>
                      <a:r>
                        <a:rPr lang="en-GB" sz="1400" dirty="0" smtClean="0"/>
                        <a:t>(3 waiting)</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19</a:t>
                      </a:r>
                      <a:endParaRPr lang="en-GB"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3569">
                <a:tc>
                  <a:txBody>
                    <a:bodyPr/>
                    <a:lstStyle/>
                    <a:p>
                      <a:r>
                        <a:rPr lang="en-GB" sz="1600" dirty="0" smtClean="0">
                          <a:solidFill>
                            <a:schemeClr val="accent3"/>
                          </a:solidFill>
                        </a:rPr>
                        <a:t>F/up</a:t>
                      </a:r>
                      <a:endParaRPr lang="en-GB" sz="1600" dirty="0">
                        <a:solidFill>
                          <a:schemeClr val="accent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6</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617">
                <a:tc>
                  <a:txBody>
                    <a:bodyPr/>
                    <a:lstStyle/>
                    <a:p>
                      <a:r>
                        <a:rPr lang="en-GB" sz="1600" dirty="0" smtClean="0">
                          <a:solidFill>
                            <a:schemeClr val="accent3"/>
                          </a:solidFill>
                        </a:rPr>
                        <a:t>Tel call</a:t>
                      </a:r>
                      <a:endParaRPr lang="en-GB" sz="1600" dirty="0">
                        <a:solidFill>
                          <a:schemeClr val="accent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r>
                        <a:rPr lang="en-GB" dirty="0" smtClean="0"/>
                        <a:t>9</a:t>
                      </a:r>
                    </a:p>
                    <a:p>
                      <a:r>
                        <a:rPr lang="en-GB" sz="1400" dirty="0" smtClean="0"/>
                        <a:t>(4 waiting)</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617">
                <a:tc>
                  <a:txBody>
                    <a:bodyPr/>
                    <a:lstStyle/>
                    <a:p>
                      <a:r>
                        <a:rPr lang="en-GB" sz="1600" baseline="0" dirty="0" smtClean="0">
                          <a:solidFill>
                            <a:schemeClr val="accent3"/>
                          </a:solidFill>
                        </a:rPr>
                        <a:t>Triage in MDT clinic</a:t>
                      </a:r>
                      <a:endParaRPr lang="en-GB" sz="1600" dirty="0">
                        <a:solidFill>
                          <a:schemeClr val="accent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72385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HS FEB 2019">
      <a:dk1>
        <a:srgbClr val="231F20"/>
      </a:dk1>
      <a:lt1>
        <a:srgbClr val="FFFFFF"/>
      </a:lt1>
      <a:dk2>
        <a:srgbClr val="415563"/>
      </a:dk2>
      <a:lt2>
        <a:srgbClr val="E8EDEE"/>
      </a:lt2>
      <a:accent1>
        <a:srgbClr val="003087"/>
      </a:accent1>
      <a:accent2>
        <a:srgbClr val="005EB8"/>
      </a:accent2>
      <a:accent3>
        <a:srgbClr val="0071CE"/>
      </a:accent3>
      <a:accent4>
        <a:srgbClr val="41B6E6"/>
      </a:accent4>
      <a:accent5>
        <a:srgbClr val="00A9CE"/>
      </a:accent5>
      <a:accent6>
        <a:srgbClr val="768692"/>
      </a:accent6>
      <a:hlink>
        <a:srgbClr val="231F20"/>
      </a:hlink>
      <a:folHlink>
        <a:srgbClr val="231F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NBT_Powerpoint_Presentation_AB" id="{63CDC7FF-BE61-914E-AA4C-E0711A28CCD5}" vid="{F14E3C9F-40AF-E64B-9EC2-8ABD14B3BCE5}"/>
    </a:ext>
  </a:extLst>
</a:theme>
</file>

<file path=ppt/theme/theme2.xml><?xml version="1.0" encoding="utf-8"?>
<a:theme xmlns:a="http://schemas.openxmlformats.org/drawingml/2006/main" name="1_Office Theme">
  <a:themeElements>
    <a:clrScheme name="NHS FEB 2019">
      <a:dk1>
        <a:srgbClr val="231F20"/>
      </a:dk1>
      <a:lt1>
        <a:srgbClr val="FFFFFF"/>
      </a:lt1>
      <a:dk2>
        <a:srgbClr val="415563"/>
      </a:dk2>
      <a:lt2>
        <a:srgbClr val="E8EDEE"/>
      </a:lt2>
      <a:accent1>
        <a:srgbClr val="003087"/>
      </a:accent1>
      <a:accent2>
        <a:srgbClr val="005EB8"/>
      </a:accent2>
      <a:accent3>
        <a:srgbClr val="0071CE"/>
      </a:accent3>
      <a:accent4>
        <a:srgbClr val="41B6E6"/>
      </a:accent4>
      <a:accent5>
        <a:srgbClr val="00A9CE"/>
      </a:accent5>
      <a:accent6>
        <a:srgbClr val="768692"/>
      </a:accent6>
      <a:hlink>
        <a:srgbClr val="231F20"/>
      </a:hlink>
      <a:folHlink>
        <a:srgbClr val="231F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NBT_Powerpoint_Presentation_AB" id="{63CDC7FF-BE61-914E-AA4C-E0711A28CCD5}" vid="{F14E3C9F-40AF-E64B-9EC2-8ABD14B3BC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1288</TotalTime>
  <Words>670</Words>
  <Application>Microsoft Office PowerPoint</Application>
  <PresentationFormat>On-screen Show (16:10)</PresentationFormat>
  <Paragraphs>272</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PowerPoint Presentation</vt:lpstr>
      <vt:lpstr>PowerPoint Presentation</vt:lpstr>
      <vt:lpstr>Pathway design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Marles</dc:creator>
  <cp:lastModifiedBy>Dunderdale, Helen</cp:lastModifiedBy>
  <cp:revision>116</cp:revision>
  <cp:lastPrinted>2019-06-17T15:28:31Z</cp:lastPrinted>
  <dcterms:created xsi:type="dcterms:W3CDTF">2018-08-29T15:08:11Z</dcterms:created>
  <dcterms:modified xsi:type="dcterms:W3CDTF">2019-06-17T16:22:37Z</dcterms:modified>
</cp:coreProperties>
</file>