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8" r:id="rId3"/>
    <p:sldId id="257" r:id="rId4"/>
    <p:sldId id="261" r:id="rId5"/>
    <p:sldId id="259" r:id="rId6"/>
    <p:sldId id="270" r:id="rId7"/>
    <p:sldId id="271" r:id="rId8"/>
    <p:sldId id="272" r:id="rId9"/>
    <p:sldId id="262" r:id="rId10"/>
    <p:sldId id="263" r:id="rId11"/>
    <p:sldId id="260" r:id="rId12"/>
    <p:sldId id="264" r:id="rId13"/>
    <p:sldId id="265" r:id="rId14"/>
    <p:sldId id="266" r:id="rId15"/>
    <p:sldId id="268" r:id="rId16"/>
    <p:sldId id="267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EF14A-BB65-49B9-A75F-54DFD12D65D0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BA196-0889-4E32-AAC9-06B444669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65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P-glycoprotein</a:t>
            </a:r>
            <a:r>
              <a:rPr lang="en-GB" baseline="0" dirty="0" smtClean="0"/>
              <a:t> inhibitor to enable absorption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BA196-0889-4E32-AAC9-06B4446694D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1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530F9B-7E79-4CFE-A3A5-FFB4A04058A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51D42D-6412-4BA9-83E6-8C5471A4D1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780108"/>
          </a:xfrm>
        </p:spPr>
        <p:txBody>
          <a:bodyPr/>
          <a:lstStyle/>
          <a:p>
            <a:r>
              <a:rPr lang="en-GB" dirty="0" smtClean="0"/>
              <a:t>San Antonio 2019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068960"/>
            <a:ext cx="6400800" cy="1473200"/>
          </a:xfrm>
        </p:spPr>
        <p:txBody>
          <a:bodyPr/>
          <a:lstStyle/>
          <a:p>
            <a:r>
              <a:rPr lang="en-GB" dirty="0" smtClean="0"/>
              <a:t>Prof Mark Beresford</a:t>
            </a:r>
          </a:p>
          <a:p>
            <a:r>
              <a:rPr lang="en-GB" dirty="0" smtClean="0"/>
              <a:t>RUH Bath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24944"/>
            <a:ext cx="2839864" cy="212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67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Oral vs IV paclitaxel </a:t>
            </a:r>
          </a:p>
          <a:p>
            <a:pPr lvl="1"/>
            <a:r>
              <a:rPr lang="en-GB" dirty="0" smtClean="0"/>
              <a:t>205mg/m2 3 days per week (with </a:t>
            </a:r>
            <a:r>
              <a:rPr lang="en-GB" dirty="0" err="1" smtClean="0"/>
              <a:t>encequidar</a:t>
            </a:r>
            <a:r>
              <a:rPr lang="en-GB" dirty="0" smtClean="0"/>
              <a:t>) vs 175mg/m2 iv 3-weekly</a:t>
            </a:r>
          </a:p>
          <a:p>
            <a:r>
              <a:rPr lang="en-GB" dirty="0" smtClean="0"/>
              <a:t>Better RR</a:t>
            </a:r>
          </a:p>
          <a:p>
            <a:pPr lvl="1"/>
            <a:r>
              <a:rPr lang="en-GB" dirty="0" smtClean="0"/>
              <a:t>40% vs 25%</a:t>
            </a:r>
          </a:p>
          <a:p>
            <a:pPr lvl="1"/>
            <a:r>
              <a:rPr lang="en-GB" dirty="0" smtClean="0"/>
              <a:t>Similar PFS, but better OS (HR 0.68)</a:t>
            </a:r>
          </a:p>
          <a:p>
            <a:r>
              <a:rPr lang="en-GB" dirty="0" smtClean="0"/>
              <a:t>Similar SE profile but higher neutropenia and GI symptoms with oral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Oral Paclitaxel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02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Radiotherapy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895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10 year follow-up Italian IMRT PBRT study</a:t>
            </a:r>
          </a:p>
          <a:p>
            <a:pPr lvl="1"/>
            <a:r>
              <a:rPr lang="en-GB" dirty="0" smtClean="0"/>
              <a:t>&lt;25mm, WLE, margins &gt;5mm</a:t>
            </a:r>
          </a:p>
          <a:p>
            <a:pPr lvl="1"/>
            <a:r>
              <a:rPr lang="en-GB" dirty="0" smtClean="0"/>
              <a:t>520 patients WBRT + boost vs PBRT (30/5)</a:t>
            </a:r>
          </a:p>
          <a:p>
            <a:r>
              <a:rPr lang="en-GB" dirty="0" smtClean="0"/>
              <a:t>10 year IBTR:</a:t>
            </a:r>
          </a:p>
          <a:p>
            <a:pPr lvl="1"/>
            <a:r>
              <a:rPr lang="en-GB" dirty="0" smtClean="0"/>
              <a:t>WBRT: 2.6%</a:t>
            </a:r>
            <a:endParaRPr lang="en-GB" dirty="0"/>
          </a:p>
          <a:p>
            <a:pPr lvl="1"/>
            <a:r>
              <a:rPr lang="en-GB" dirty="0" smtClean="0"/>
              <a:t>PBRT: 3.9% (P=0.39)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High rates of ‘excellent’ clinician-rated </a:t>
            </a:r>
            <a:r>
              <a:rPr lang="en-GB" dirty="0" err="1" smtClean="0"/>
              <a:t>cosmesis</a:t>
            </a:r>
            <a:r>
              <a:rPr lang="en-GB" dirty="0" smtClean="0"/>
              <a:t> with PBRT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Breast Radiotherapy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829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Surgery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6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4 oral presentations including RESPONDER study</a:t>
            </a:r>
          </a:p>
          <a:p>
            <a:r>
              <a:rPr lang="en-GB" dirty="0" smtClean="0"/>
              <a:t>Image-guided vacuum-assisted biopsies for patients with response on imaging</a:t>
            </a:r>
          </a:p>
          <a:p>
            <a:r>
              <a:rPr lang="en-GB" dirty="0" smtClean="0"/>
              <a:t>Went on to have surgery as usual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False negative-rate 18.7%</a:t>
            </a:r>
          </a:p>
          <a:p>
            <a:pPr lvl="1"/>
            <a:r>
              <a:rPr lang="en-GB" dirty="0" smtClean="0"/>
              <a:t>Differed by receptor status – worse for HR-/HER2+</a:t>
            </a:r>
          </a:p>
          <a:p>
            <a:pPr lvl="1"/>
            <a:r>
              <a:rPr lang="en-GB" dirty="0" smtClean="0"/>
              <a:t>If used a strict standardised protocol (&gt;6 VABs) then false negative rate reduced to &lt;5%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Image-guided biopsies post-neoadjuvant chemo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922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Genomic Profiling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53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Multicentre trial of </a:t>
            </a:r>
            <a:r>
              <a:rPr lang="en-GB" dirty="0" err="1" smtClean="0"/>
              <a:t>ctDNA</a:t>
            </a:r>
            <a:r>
              <a:rPr lang="en-GB" dirty="0" smtClean="0"/>
              <a:t> testing in patients with advanced disease</a:t>
            </a:r>
          </a:p>
          <a:p>
            <a:pPr lvl="1"/>
            <a:r>
              <a:rPr lang="en-GB" dirty="0" smtClean="0"/>
              <a:t>Used Guardant 360 panel of 73 genes</a:t>
            </a:r>
          </a:p>
          <a:p>
            <a:pPr lvl="1"/>
            <a:r>
              <a:rPr lang="en-GB" dirty="0" smtClean="0"/>
              <a:t>1,000 patients</a:t>
            </a:r>
          </a:p>
          <a:p>
            <a:pPr lvl="1"/>
            <a:r>
              <a:rPr lang="en-GB" dirty="0" smtClean="0"/>
              <a:t>Treatment cohorts matched to mutations</a:t>
            </a:r>
          </a:p>
          <a:p>
            <a:pPr lvl="2"/>
            <a:r>
              <a:rPr lang="en-GB" dirty="0" smtClean="0"/>
              <a:t>A: ESR1: extended dose </a:t>
            </a:r>
            <a:r>
              <a:rPr lang="en-GB" dirty="0" err="1" smtClean="0"/>
              <a:t>fulvestrant</a:t>
            </a:r>
            <a:r>
              <a:rPr lang="en-GB" dirty="0" smtClean="0"/>
              <a:t> (500mg 2-weekly)</a:t>
            </a:r>
          </a:p>
          <a:p>
            <a:pPr lvl="2"/>
            <a:r>
              <a:rPr lang="en-GB" dirty="0" smtClean="0"/>
              <a:t>B: HER2: </a:t>
            </a:r>
            <a:r>
              <a:rPr lang="en-GB" dirty="0" err="1" smtClean="0"/>
              <a:t>neratinib</a:t>
            </a:r>
            <a:r>
              <a:rPr lang="en-GB" dirty="0" smtClean="0"/>
              <a:t> + </a:t>
            </a:r>
            <a:r>
              <a:rPr lang="en-GB" dirty="0" err="1" smtClean="0"/>
              <a:t>fulvestrant</a:t>
            </a:r>
            <a:endParaRPr lang="en-GB" dirty="0" smtClean="0"/>
          </a:p>
          <a:p>
            <a:pPr lvl="2"/>
            <a:r>
              <a:rPr lang="en-GB" dirty="0" smtClean="0"/>
              <a:t>C: AKT1 (</a:t>
            </a:r>
            <a:r>
              <a:rPr lang="en-GB" dirty="0" err="1" smtClean="0"/>
              <a:t>ER+ve</a:t>
            </a:r>
            <a:r>
              <a:rPr lang="en-GB" dirty="0" smtClean="0"/>
              <a:t>): </a:t>
            </a:r>
            <a:r>
              <a:rPr lang="en-GB" dirty="0" err="1" smtClean="0"/>
              <a:t>Capivasertib</a:t>
            </a:r>
            <a:r>
              <a:rPr lang="en-GB" dirty="0" smtClean="0"/>
              <a:t> + </a:t>
            </a:r>
            <a:r>
              <a:rPr lang="en-GB" dirty="0" err="1" smtClean="0"/>
              <a:t>fulvestrant</a:t>
            </a:r>
            <a:endParaRPr lang="en-GB" dirty="0" smtClean="0"/>
          </a:p>
          <a:p>
            <a:pPr lvl="2"/>
            <a:r>
              <a:rPr lang="en-GB" dirty="0" smtClean="0"/>
              <a:t>D: AKT1 (ER-</a:t>
            </a:r>
            <a:r>
              <a:rPr lang="en-GB" dirty="0" err="1" smtClean="0"/>
              <a:t>ve</a:t>
            </a:r>
            <a:r>
              <a:rPr lang="en-GB" dirty="0" smtClean="0"/>
              <a:t>): </a:t>
            </a:r>
            <a:r>
              <a:rPr lang="en-GB" dirty="0" err="1" smtClean="0"/>
              <a:t>Capivasertib</a:t>
            </a:r>
            <a:endParaRPr lang="en-GB" dirty="0" smtClean="0"/>
          </a:p>
          <a:p>
            <a:pPr lvl="2"/>
            <a:r>
              <a:rPr lang="en-GB" dirty="0" smtClean="0"/>
              <a:t>E: TNBC with no actionable mutations: </a:t>
            </a:r>
            <a:r>
              <a:rPr lang="en-GB" dirty="0" err="1" smtClean="0"/>
              <a:t>Olaparib</a:t>
            </a:r>
            <a:r>
              <a:rPr lang="en-GB" dirty="0" smtClean="0"/>
              <a:t> + AZD6738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PlasmaMATCH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86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/>
          <a:lstStyle/>
          <a:p>
            <a:r>
              <a:rPr lang="en-GB" dirty="0" smtClean="0"/>
              <a:t>Somatic mutation in 743/800 patients</a:t>
            </a:r>
          </a:p>
          <a:p>
            <a:pPr lvl="1"/>
            <a:r>
              <a:rPr lang="en-GB" dirty="0" smtClean="0"/>
              <a:t>Mainly p53 (44%), PIK3CA (35%), ESR1 (33%)</a:t>
            </a:r>
          </a:p>
          <a:p>
            <a:r>
              <a:rPr lang="en-GB" dirty="0" err="1" smtClean="0"/>
              <a:t>Approx</a:t>
            </a:r>
            <a:r>
              <a:rPr lang="en-GB" dirty="0" smtClean="0"/>
              <a:t> 150 had actionable mutations and were entered into the studies: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PlasmaMATCH</a:t>
            </a:r>
            <a:r>
              <a:rPr lang="en-GB" dirty="0" smtClean="0"/>
              <a:t> results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211570"/>
            <a:ext cx="4581610" cy="204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166" y="1844824"/>
            <a:ext cx="5720184" cy="42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5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Hormone Receptor Positive disease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1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women with </a:t>
            </a:r>
            <a:r>
              <a:rPr lang="en-GB" dirty="0" err="1" smtClean="0"/>
              <a:t>ER+ve</a:t>
            </a:r>
            <a:r>
              <a:rPr lang="en-GB" dirty="0" smtClean="0"/>
              <a:t> disease who are disease-free at 5 years, recurrences occur at steady rate to year 20</a:t>
            </a:r>
          </a:p>
          <a:p>
            <a:r>
              <a:rPr lang="en-GB" dirty="0" smtClean="0"/>
              <a:t>Compared distant recurrence rates by period of diagnosis cohorts &lt;2000, 2000-2004 vs &gt;2005</a:t>
            </a:r>
          </a:p>
          <a:p>
            <a:r>
              <a:rPr lang="en-GB" dirty="0" smtClean="0"/>
              <a:t>Risks reduced in later cohorts</a:t>
            </a:r>
          </a:p>
          <a:p>
            <a:pPr lvl="1"/>
            <a:r>
              <a:rPr lang="en-GB" dirty="0" smtClean="0"/>
              <a:t>Years 5-9 recurrence risk c/w diagnosis &lt;2000</a:t>
            </a:r>
          </a:p>
          <a:p>
            <a:pPr lvl="1"/>
            <a:r>
              <a:rPr lang="en-GB" dirty="0" smtClean="0"/>
              <a:t>2000-2004: HR 0.81</a:t>
            </a:r>
          </a:p>
          <a:p>
            <a:pPr lvl="1"/>
            <a:r>
              <a:rPr lang="en-GB" dirty="0" smtClean="0"/>
              <a:t>&gt; 2005: HR 0.62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EBCTCG distant recurrence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11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Approx</a:t>
            </a:r>
            <a:r>
              <a:rPr lang="en-GB" dirty="0" smtClean="0"/>
              <a:t> 4,000 patients</a:t>
            </a:r>
          </a:p>
          <a:p>
            <a:pPr lvl="1"/>
            <a:r>
              <a:rPr lang="en-GB" dirty="0" smtClean="0"/>
              <a:t>Disease-free after 5 years of AI or TAM</a:t>
            </a:r>
          </a:p>
          <a:p>
            <a:pPr lvl="1"/>
            <a:r>
              <a:rPr lang="en-GB" dirty="0" smtClean="0"/>
              <a:t>Additional 5 years </a:t>
            </a:r>
            <a:r>
              <a:rPr lang="en-GB" dirty="0" err="1" smtClean="0"/>
              <a:t>letrozole</a:t>
            </a:r>
            <a:r>
              <a:rPr lang="en-GB" dirty="0" smtClean="0"/>
              <a:t> or placebo</a:t>
            </a:r>
          </a:p>
          <a:p>
            <a:pPr lvl="1"/>
            <a:r>
              <a:rPr lang="en-GB" dirty="0" smtClean="0"/>
              <a:t>Median follow-up 9.3 years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10 year DFS 72.1% improved to 76.1% (HR 0.84)</a:t>
            </a:r>
          </a:p>
          <a:p>
            <a:r>
              <a:rPr lang="en-GB" dirty="0" smtClean="0"/>
              <a:t>No difference in overall survival</a:t>
            </a:r>
          </a:p>
          <a:p>
            <a:r>
              <a:rPr lang="en-GB" dirty="0" smtClean="0"/>
              <a:t>No significant increase in fractures (6.4 vs 6.5%)</a:t>
            </a:r>
          </a:p>
          <a:p>
            <a:endParaRPr lang="en-GB" dirty="0"/>
          </a:p>
          <a:p>
            <a:r>
              <a:rPr lang="en-GB" dirty="0" smtClean="0"/>
              <a:t>Note high discontinuation rate (</a:t>
            </a:r>
            <a:r>
              <a:rPr lang="en-GB" dirty="0" err="1" smtClean="0"/>
              <a:t>approx</a:t>
            </a:r>
            <a:r>
              <a:rPr lang="en-GB" dirty="0" smtClean="0"/>
              <a:t> 40%)</a:t>
            </a:r>
          </a:p>
          <a:p>
            <a:r>
              <a:rPr lang="en-GB" dirty="0" smtClean="0"/>
              <a:t>Practicalities of follow-up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Extended adjuvant endocrine</a:t>
            </a:r>
            <a:br>
              <a:rPr lang="en-GB" dirty="0" smtClean="0"/>
            </a:br>
            <a:r>
              <a:rPr lang="en-GB" dirty="0" smtClean="0"/>
              <a:t>NSABP B-42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0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Palbociclib</a:t>
            </a:r>
            <a:r>
              <a:rPr lang="en-GB" dirty="0" smtClean="0"/>
              <a:t> + ET (exe or </a:t>
            </a:r>
            <a:r>
              <a:rPr lang="en-GB" dirty="0" err="1" smtClean="0"/>
              <a:t>ful</a:t>
            </a:r>
            <a:r>
              <a:rPr lang="en-GB" dirty="0" smtClean="0"/>
              <a:t>) vs </a:t>
            </a:r>
            <a:r>
              <a:rPr lang="en-GB" dirty="0" err="1" smtClean="0"/>
              <a:t>Capecitabine</a:t>
            </a:r>
            <a:r>
              <a:rPr lang="en-GB" dirty="0" smtClean="0"/>
              <a:t> on progression on AI</a:t>
            </a:r>
          </a:p>
          <a:p>
            <a:endParaRPr lang="en-GB" dirty="0" smtClean="0"/>
          </a:p>
          <a:p>
            <a:r>
              <a:rPr lang="en-GB" dirty="0" smtClean="0"/>
              <a:t>No significant difference in PFS (7.5 vs 10 months)</a:t>
            </a:r>
          </a:p>
          <a:p>
            <a:endParaRPr lang="en-GB" dirty="0" smtClean="0"/>
          </a:p>
          <a:p>
            <a:r>
              <a:rPr lang="en-GB" dirty="0" err="1" smtClean="0"/>
              <a:t>Palbo</a:t>
            </a:r>
            <a:r>
              <a:rPr lang="en-GB" dirty="0" smtClean="0"/>
              <a:t>/ET better tolerated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PEARL study – metastatic ER +</a:t>
            </a:r>
            <a:r>
              <a:rPr lang="en-GB" dirty="0" err="1" smtClean="0"/>
              <a:t>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97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HER2 positive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4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mBC</a:t>
            </a:r>
            <a:r>
              <a:rPr lang="en-GB" dirty="0" smtClean="0"/>
              <a:t> after 2 or more lines of HER2-directed therapy</a:t>
            </a:r>
          </a:p>
          <a:p>
            <a:r>
              <a:rPr lang="en-GB" dirty="0" smtClean="0"/>
              <a:t>New Monoclonal antibody</a:t>
            </a:r>
          </a:p>
          <a:p>
            <a:pPr lvl="1"/>
            <a:r>
              <a:rPr lang="en-GB" dirty="0" smtClean="0"/>
              <a:t>Binds to same epitope as </a:t>
            </a:r>
            <a:r>
              <a:rPr lang="en-GB" dirty="0" err="1" smtClean="0"/>
              <a:t>trastuzumab</a:t>
            </a:r>
            <a:r>
              <a:rPr lang="en-GB" dirty="0" smtClean="0"/>
              <a:t> but increased affinity</a:t>
            </a:r>
          </a:p>
          <a:p>
            <a:r>
              <a:rPr lang="en-GB" dirty="0" smtClean="0"/>
              <a:t>Chemo + </a:t>
            </a:r>
            <a:r>
              <a:rPr lang="en-GB" dirty="0" err="1" smtClean="0"/>
              <a:t>trastuzumab</a:t>
            </a:r>
            <a:r>
              <a:rPr lang="en-GB" dirty="0" smtClean="0"/>
              <a:t> vs chemo + </a:t>
            </a:r>
            <a:r>
              <a:rPr lang="en-GB" dirty="0" err="1" smtClean="0"/>
              <a:t>margetuximab</a:t>
            </a:r>
            <a:endParaRPr lang="en-GB" dirty="0" smtClean="0"/>
          </a:p>
          <a:p>
            <a:r>
              <a:rPr lang="en-GB" dirty="0" smtClean="0"/>
              <a:t>Median PFS: 4.9 vs 5.8 months (p=o.033)</a:t>
            </a:r>
          </a:p>
          <a:p>
            <a:r>
              <a:rPr lang="en-GB" dirty="0" smtClean="0"/>
              <a:t>No significant OS advantage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Margetuximab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20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Drug antibody conjugate (topo1 inhibitor)</a:t>
            </a:r>
          </a:p>
          <a:p>
            <a:r>
              <a:rPr lang="en-GB" dirty="0" smtClean="0"/>
              <a:t>Phase 2 study in 184 patients post-</a:t>
            </a:r>
            <a:r>
              <a:rPr lang="en-GB" dirty="0" err="1" smtClean="0"/>
              <a:t>Kadcyla</a:t>
            </a:r>
            <a:endParaRPr lang="en-GB" dirty="0" smtClean="0"/>
          </a:p>
          <a:p>
            <a:r>
              <a:rPr lang="en-GB" dirty="0" smtClean="0"/>
              <a:t>Median of 6 lines of prior treatment</a:t>
            </a:r>
          </a:p>
          <a:p>
            <a:r>
              <a:rPr lang="en-GB" dirty="0" smtClean="0"/>
              <a:t>ORR 61%</a:t>
            </a:r>
          </a:p>
          <a:p>
            <a:pPr lvl="1"/>
            <a:r>
              <a:rPr lang="en-GB" dirty="0" smtClean="0"/>
              <a:t>CR 6%</a:t>
            </a:r>
          </a:p>
          <a:p>
            <a:pPr lvl="1"/>
            <a:r>
              <a:rPr lang="en-GB" dirty="0" smtClean="0"/>
              <a:t>PR 55%</a:t>
            </a:r>
          </a:p>
          <a:p>
            <a:r>
              <a:rPr lang="en-GB" dirty="0" smtClean="0"/>
              <a:t>Median PFS: 16.4 months</a:t>
            </a:r>
          </a:p>
          <a:p>
            <a:r>
              <a:rPr lang="en-GB" dirty="0" smtClean="0"/>
              <a:t>Risk of interstitial lung disease (13.6%, 4 fatal)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Trastuzumab-deruxtecan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4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Chemotherapy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931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537</Words>
  <Application>Microsoft Office PowerPoint</Application>
  <PresentationFormat>On-screen Show (4:3)</PresentationFormat>
  <Paragraphs>90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San Antonio 2019 Update</vt:lpstr>
      <vt:lpstr>Hormone Receptor Positive disease</vt:lpstr>
      <vt:lpstr>EBCTCG distant recurrence</vt:lpstr>
      <vt:lpstr>Extended adjuvant endocrine NSABP B-42</vt:lpstr>
      <vt:lpstr>PEARL study – metastatic ER +ve</vt:lpstr>
      <vt:lpstr>HER2 positive</vt:lpstr>
      <vt:lpstr>Margetuximab</vt:lpstr>
      <vt:lpstr>Trastuzumab-deruxtecan</vt:lpstr>
      <vt:lpstr>Chemotherapy</vt:lpstr>
      <vt:lpstr>Oral Paclitaxel</vt:lpstr>
      <vt:lpstr>Radiotherapy</vt:lpstr>
      <vt:lpstr>Partial Breast Radiotherapy</vt:lpstr>
      <vt:lpstr>Surgery</vt:lpstr>
      <vt:lpstr>Image-guided biopsies post-neoadjuvant chemo</vt:lpstr>
      <vt:lpstr>Genomic Profiling</vt:lpstr>
      <vt:lpstr>PlasmaMATCH</vt:lpstr>
      <vt:lpstr>PlasmaMATCH results</vt:lpstr>
      <vt:lpstr>PowerPoint Presentation</vt:lpstr>
    </vt:vector>
  </TitlesOfParts>
  <Company>Royal United Hospitals Bath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Antonio 2019 Update</dc:title>
  <dc:creator>RUH-PC</dc:creator>
  <cp:lastModifiedBy>Dunderdale, Helen</cp:lastModifiedBy>
  <cp:revision>12</cp:revision>
  <dcterms:created xsi:type="dcterms:W3CDTF">2020-03-09T10:54:02Z</dcterms:created>
  <dcterms:modified xsi:type="dcterms:W3CDTF">2020-03-09T17:34:11Z</dcterms:modified>
</cp:coreProperties>
</file>