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339" r:id="rId3"/>
    <p:sldId id="290" r:id="rId4"/>
    <p:sldId id="340" r:id="rId5"/>
    <p:sldId id="341" r:id="rId6"/>
    <p:sldId id="342" r:id="rId7"/>
    <p:sldId id="343" r:id="rId8"/>
    <p:sldId id="344" r:id="rId9"/>
    <p:sldId id="324" r:id="rId10"/>
    <p:sldId id="327" r:id="rId11"/>
    <p:sldId id="345" r:id="rId12"/>
    <p:sldId id="346" r:id="rId13"/>
    <p:sldId id="347" r:id="rId14"/>
    <p:sldId id="31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24" autoAdjust="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northbristol.local\Directorate\CoreClinDir\Genetics\cyto_all\30%20Genetics%20Laboratory%20Tender%20April%2018\Cancer\NGTD\Cancer_Test_Directory_30_1_19_SWGLH_v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pivotSource>
    <c:name>[Cancer_Test_Directory_30_1_19_SWGLH_v4.xlsx]Summary_TestName!PivotTable3</c:name>
    <c:fmtId val="-1"/>
  </c:pivotSource>
  <c:chart>
    <c:autoTitleDeleted val="1"/>
    <c:pivotFmts>
      <c:pivotFmt>
        <c:idx val="0"/>
        <c:marker>
          <c:symbol val="none"/>
        </c:marker>
        <c:dLbl>
          <c:idx val="0"/>
          <c:spPr/>
          <c:txPr>
            <a:bodyPr/>
            <a:lstStyle/>
            <a:p>
              <a:pPr>
                <a:defRPr sz="1600" b="1" i="1">
                  <a:solidFill>
                    <a:schemeClr val="bg1"/>
                  </a:solidFill>
                </a:defRPr>
              </a:pPr>
              <a:endParaRPr lang="en-US"/>
            </a:p>
          </c:txPr>
          <c:showLegendKey val="0"/>
          <c:showVal val="1"/>
          <c:showCatName val="0"/>
          <c:showSerName val="0"/>
          <c:showPercent val="0"/>
          <c:showBubbleSize val="0"/>
        </c:dLbl>
      </c:pivotFmt>
      <c:pivotFmt>
        <c:idx val="1"/>
        <c:marker>
          <c:symbol val="none"/>
        </c:marker>
        <c:dLbl>
          <c:idx val="0"/>
          <c:spPr/>
          <c:txPr>
            <a:bodyPr/>
            <a:lstStyle/>
            <a:p>
              <a:pPr>
                <a:defRPr sz="1600" b="1" i="1">
                  <a:solidFill>
                    <a:schemeClr val="bg1"/>
                  </a:solidFill>
                </a:defRPr>
              </a:pPr>
              <a:endParaRPr lang="en-US"/>
            </a:p>
          </c:txPr>
          <c:showLegendKey val="0"/>
          <c:showVal val="1"/>
          <c:showCatName val="0"/>
          <c:showSerName val="0"/>
          <c:showPercent val="0"/>
          <c:showBubbleSize val="0"/>
        </c:dLbl>
      </c:pivotFmt>
      <c:pivotFmt>
        <c:idx val="2"/>
        <c:marker>
          <c:symbol val="none"/>
        </c:marker>
        <c:dLbl>
          <c:idx val="0"/>
          <c:spPr/>
          <c:txPr>
            <a:bodyPr/>
            <a:lstStyle/>
            <a:p>
              <a:pPr>
                <a:defRPr sz="1600" b="1" i="1">
                  <a:solidFill>
                    <a:schemeClr val="bg1"/>
                  </a:solidFill>
                </a:defRPr>
              </a:pPr>
              <a:endParaRPr lang="en-US"/>
            </a:p>
          </c:txPr>
          <c:showLegendKey val="0"/>
          <c:showVal val="1"/>
          <c:showCatName val="0"/>
          <c:showSerName val="0"/>
          <c:showPercent val="0"/>
          <c:showBubbleSize val="0"/>
        </c:dLbl>
      </c:pivotFmt>
    </c:pivotFmts>
    <c:plotArea>
      <c:layout>
        <c:manualLayout>
          <c:layoutTarget val="inner"/>
          <c:xMode val="edge"/>
          <c:yMode val="edge"/>
          <c:x val="0.16696063757436849"/>
          <c:y val="0.10655431560235998"/>
          <c:w val="0.53945279240008781"/>
          <c:h val="0.63952814766613231"/>
        </c:manualLayout>
      </c:layout>
      <c:pieChart>
        <c:varyColors val="1"/>
        <c:ser>
          <c:idx val="0"/>
          <c:order val="0"/>
          <c:tx>
            <c:strRef>
              <c:f>Summary_TestName!$B$50</c:f>
              <c:strCache>
                <c:ptCount val="1"/>
                <c:pt idx="0">
                  <c:v>Total</c:v>
                </c:pt>
              </c:strCache>
            </c:strRef>
          </c:tx>
          <c:dLbls>
            <c:dLbl>
              <c:idx val="1"/>
              <c:layout/>
              <c:showLegendKey val="0"/>
              <c:showVal val="1"/>
              <c:showCatName val="0"/>
              <c:showSerName val="0"/>
              <c:showPercent val="1"/>
              <c:showBubbleSize val="0"/>
            </c:dLbl>
            <c:txPr>
              <a:bodyPr/>
              <a:lstStyle/>
              <a:p>
                <a:pPr>
                  <a:defRPr sz="1800" b="1" i="1">
                    <a:solidFill>
                      <a:schemeClr val="bg1"/>
                    </a:solidFill>
                  </a:defRPr>
                </a:pPr>
                <a:endParaRPr lang="en-US"/>
              </a:p>
            </c:txPr>
            <c:showLegendKey val="0"/>
            <c:showVal val="1"/>
            <c:showCatName val="0"/>
            <c:showSerName val="0"/>
            <c:showPercent val="0"/>
            <c:showBubbleSize val="0"/>
            <c:showLeaderLines val="1"/>
          </c:dLbls>
          <c:cat>
            <c:strRef>
              <c:f>Summary_TestName!$A$51:$A$53</c:f>
              <c:strCache>
                <c:ptCount val="2"/>
                <c:pt idx="0">
                  <c:v>Non-TSO500</c:v>
                </c:pt>
                <c:pt idx="1">
                  <c:v>TSO500</c:v>
                </c:pt>
              </c:strCache>
            </c:strRef>
          </c:cat>
          <c:val>
            <c:numRef>
              <c:f>Summary_TestName!$B$51:$B$53</c:f>
              <c:numCache>
                <c:formatCode>General</c:formatCode>
                <c:ptCount val="2"/>
                <c:pt idx="0">
                  <c:v>164</c:v>
                </c:pt>
                <c:pt idx="1">
                  <c:v>211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6.271219456032219E-2"/>
          <c:y val="0.68834164624983185"/>
          <c:w val="0.26955135242236489"/>
          <c:h val="0.28740446967880762"/>
        </c:manualLayout>
      </c:layout>
      <c:overlay val="0"/>
      <c:txPr>
        <a:bodyPr/>
        <a:lstStyle/>
        <a:p>
          <a:pPr>
            <a:defRPr sz="1200"/>
          </a:pPr>
          <a:endParaRPr lang="en-US"/>
        </a:p>
      </c:txPr>
    </c:legend>
    <c:plotVisOnly val="1"/>
    <c:dispBlanksAs val="gap"/>
    <c:showDLblsOverMax val="0"/>
  </c:chart>
  <c:externalData r:id="rId1">
    <c:autoUpdate val="0"/>
  </c:externalData>
  <c:extLst>
    <c:ext xmlns:c14="http://schemas.microsoft.com/office/drawing/2007/8/2/chart" uri="{781A3756-C4B2-4CAC-9D66-4F8BD8637D16}">
      <c14:pivotOptions>
        <c14:dropZoneFilter val="1"/>
        <c14:dropZoneSeries val="1"/>
        <c14:dropZonesVisible val="1"/>
      </c14:pivotOptions>
    </c:ext>
  </c:extLst>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C2DAD8-B3A9-4490-A70C-20CEA0EEA48A}" type="datetimeFigureOut">
              <a:rPr lang="en-GB" smtClean="0"/>
              <a:t>06/11/2019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6854DD-EC35-40B9-AF2D-5386FAFD867C}" type="slidenum">
              <a:rPr lang="en-GB" smtClean="0"/>
              <a:t>‹#›</a:t>
            </a:fld>
            <a:endParaRPr lang="en-GB"/>
          </a:p>
        </p:txBody>
      </p:sp>
    </p:spTree>
    <p:extLst>
      <p:ext uri="{BB962C8B-B14F-4D97-AF65-F5344CB8AC3E}">
        <p14:creationId xmlns:p14="http://schemas.microsoft.com/office/powerpoint/2010/main" val="235317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5" name="Google Shape;515;p1:notes"/>
          <p:cNvSpPr txBox="1">
            <a:spLocks noGrp="1"/>
          </p:cNvSpPr>
          <p:nvPr>
            <p:ph type="body" idx="1"/>
          </p:nvPr>
        </p:nvSpPr>
        <p:spPr>
          <a:xfrm>
            <a:off x="685801"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516" name="Google Shape;516;p1:notes"/>
          <p:cNvSpPr txBox="1">
            <a:spLocks noGrp="1"/>
          </p:cNvSpPr>
          <p:nvPr>
            <p:ph type="sldNum" idx="12"/>
          </p:nvPr>
        </p:nvSpPr>
        <p:spPr>
          <a:xfrm>
            <a:off x="3884614" y="8685214"/>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p>
          <a:p>
            <a:r>
              <a:rPr lang="en-GB" sz="1200" b="1" i="0" u="none" strike="noStrike" kern="1200" baseline="0" dirty="0" smtClean="0">
                <a:solidFill>
                  <a:schemeClr val="tx1"/>
                </a:solidFill>
                <a:latin typeface="+mn-lt"/>
                <a:ea typeface="+mn-ea"/>
                <a:cs typeface="+mn-cs"/>
              </a:rPr>
              <a:t>Regional Cancer Event 29/01/2020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aim of this document is to provide an outline for a one day event with working title </a:t>
            </a:r>
            <a:r>
              <a:rPr lang="en-GB" sz="1200" b="0" i="1" u="none" strike="noStrike" kern="1200" baseline="0" dirty="0" smtClean="0">
                <a:solidFill>
                  <a:schemeClr val="tx1"/>
                </a:solidFill>
                <a:latin typeface="+mn-lt"/>
                <a:ea typeface="+mn-ea"/>
                <a:cs typeface="+mn-cs"/>
              </a:rPr>
              <a:t>Genomic Medicine Service Cancer Education Programme </a:t>
            </a:r>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p>
          <a:p>
            <a:r>
              <a:rPr lang="en-GB" sz="1200" b="1" i="0" u="none" strike="noStrike" kern="1200" baseline="0" dirty="0" smtClean="0">
                <a:solidFill>
                  <a:schemeClr val="tx1"/>
                </a:solidFill>
                <a:latin typeface="+mn-lt"/>
                <a:ea typeface="+mn-ea"/>
                <a:cs typeface="+mn-cs"/>
              </a:rPr>
              <a:t>Purpose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aim of this event is to provide information and educational content around the introduction of the new NHS Genomic Medicine Service and the provision of molecular genetic testing for patients with cancer in the South West Region. The event will promote discussion to support and inform the direction of the future development of genomic testing. This is a collaborative event to bring together organisations tasked with delivering improved cancer services to patients in the south west.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p>
          <a:p>
            <a:r>
              <a:rPr lang="en-GB" sz="1200" b="1" i="0" u="none" strike="noStrike" kern="1200" baseline="0" dirty="0" smtClean="0">
                <a:solidFill>
                  <a:schemeClr val="tx1"/>
                </a:solidFill>
                <a:latin typeface="+mn-lt"/>
                <a:ea typeface="+mn-ea"/>
                <a:cs typeface="+mn-cs"/>
              </a:rPr>
              <a:t>Format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Presentations and small group discussions aimed at a wide range of staff working in cancer services.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p>
          <a:p>
            <a:r>
              <a:rPr lang="en-GB" sz="1200" b="1" i="0" u="none" strike="noStrike" kern="1200" baseline="0" dirty="0" smtClean="0">
                <a:solidFill>
                  <a:schemeClr val="tx1"/>
                </a:solidFill>
                <a:latin typeface="+mn-lt"/>
                <a:ea typeface="+mn-ea"/>
                <a:cs typeface="+mn-cs"/>
              </a:rPr>
              <a:t>Audience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Professionals working in both primary and secondary care across the multi-disciplinary teams, including Clinical Nurse Specialists, oncologists, surgeons, </a:t>
            </a:r>
            <a:r>
              <a:rPr lang="en-GB" sz="1200" b="0" i="0" u="none" strike="noStrike" kern="1200" baseline="0" dirty="0" err="1" smtClean="0">
                <a:solidFill>
                  <a:schemeClr val="tx1"/>
                </a:solidFill>
                <a:latin typeface="+mn-lt"/>
                <a:ea typeface="+mn-ea"/>
                <a:cs typeface="+mn-cs"/>
              </a:rPr>
              <a:t>histopathologists</a:t>
            </a:r>
            <a:r>
              <a:rPr lang="en-GB" sz="1200" b="0" i="0" u="none" strike="noStrike" kern="1200" baseline="0" dirty="0" smtClean="0">
                <a:solidFill>
                  <a:schemeClr val="tx1"/>
                </a:solidFill>
                <a:latin typeface="+mn-lt"/>
                <a:ea typeface="+mn-ea"/>
                <a:cs typeface="+mn-cs"/>
              </a:rPr>
              <a:t>, radiologists and MDT co-ordinators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p>
          <a:p>
            <a:r>
              <a:rPr lang="en-GB" sz="1200" b="1" i="0" u="none" strike="noStrike" kern="1200" baseline="0" dirty="0" smtClean="0">
                <a:solidFill>
                  <a:schemeClr val="tx1"/>
                </a:solidFill>
                <a:latin typeface="+mn-lt"/>
                <a:ea typeface="+mn-ea"/>
                <a:cs typeface="+mn-cs"/>
              </a:rPr>
              <a:t>Outcomes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Attendees will be provided with an understanding of genomic medicine applied in practice </a:t>
            </a:r>
          </a:p>
          <a:p>
            <a:r>
              <a:rPr lang="en-GB" sz="1200" b="0" i="0" u="none" strike="noStrike" kern="1200" baseline="0" dirty="0" smtClean="0">
                <a:solidFill>
                  <a:schemeClr val="tx1"/>
                </a:solidFill>
                <a:latin typeface="+mn-lt"/>
                <a:ea typeface="+mn-ea"/>
                <a:cs typeface="+mn-cs"/>
              </a:rPr>
              <a:t> An understanding of the relevance of genomic testing in cancer care </a:t>
            </a:r>
          </a:p>
          <a:p>
            <a:r>
              <a:rPr lang="en-GB" sz="1200" b="0" i="0" u="none" strike="noStrike" kern="1200" baseline="0" dirty="0" smtClean="0">
                <a:solidFill>
                  <a:schemeClr val="tx1"/>
                </a:solidFill>
                <a:latin typeface="+mn-lt"/>
                <a:ea typeface="+mn-ea"/>
                <a:cs typeface="+mn-cs"/>
              </a:rPr>
              <a:t> Evidence/case studies to illustrate clinical utility </a:t>
            </a:r>
          </a:p>
          <a:p>
            <a:r>
              <a:rPr lang="en-GB" sz="1200" b="0" i="0" u="none" strike="noStrike" kern="1200" baseline="0" dirty="0" smtClean="0">
                <a:solidFill>
                  <a:schemeClr val="tx1"/>
                </a:solidFill>
                <a:latin typeface="+mn-lt"/>
                <a:ea typeface="+mn-ea"/>
                <a:cs typeface="+mn-cs"/>
              </a:rPr>
              <a:t> An update on the NHS Genomic Medicine Service </a:t>
            </a:r>
          </a:p>
          <a:p>
            <a:r>
              <a:rPr lang="en-GB" sz="1200" b="0" i="0" u="none" strike="noStrike" kern="1200" baseline="0" dirty="0" smtClean="0">
                <a:solidFill>
                  <a:schemeClr val="tx1"/>
                </a:solidFill>
                <a:latin typeface="+mn-lt"/>
                <a:ea typeface="+mn-ea"/>
                <a:cs typeface="+mn-cs"/>
              </a:rPr>
              <a:t> An opportunity to inform the future provision of genomic testing in cancer—the design of solid tumour panel testing </a:t>
            </a:r>
          </a:p>
          <a:p>
            <a:r>
              <a:rPr lang="en-GB" sz="1200" b="0" i="0" u="none" strike="noStrike" kern="1200" baseline="0" dirty="0" smtClean="0">
                <a:solidFill>
                  <a:schemeClr val="tx1"/>
                </a:solidFill>
                <a:latin typeface="+mn-lt"/>
                <a:ea typeface="+mn-ea"/>
                <a:cs typeface="+mn-cs"/>
              </a:rPr>
              <a:t> An opportunity to inform the future provision of genomic testing in cancer—mechanisms to feedback relevant results to clinical teams and patients </a:t>
            </a:r>
          </a:p>
          <a:p>
            <a:r>
              <a:rPr lang="en-GB" sz="1200" b="0" i="0" u="none" strike="noStrike" kern="1200" baseline="0" dirty="0" smtClean="0">
                <a:solidFill>
                  <a:schemeClr val="tx1"/>
                </a:solidFill>
                <a:latin typeface="+mn-lt"/>
                <a:ea typeface="+mn-ea"/>
                <a:cs typeface="+mn-cs"/>
              </a:rPr>
              <a:t> An understanding of the role of genomic medicine from the perspective of key regional partners (Cancer Alliance, AHSN,SW Clinical Senate </a:t>
            </a:r>
          </a:p>
          <a:p>
            <a:endParaRPr lang="en-GB" dirty="0"/>
          </a:p>
        </p:txBody>
      </p:sp>
      <p:sp>
        <p:nvSpPr>
          <p:cNvPr id="4" name="Slide Number Placeholder 3"/>
          <p:cNvSpPr>
            <a:spLocks noGrp="1"/>
          </p:cNvSpPr>
          <p:nvPr>
            <p:ph type="sldNum" sz="quarter" idx="10"/>
          </p:nvPr>
        </p:nvSpPr>
        <p:spPr/>
        <p:txBody>
          <a:bodyPr/>
          <a:lstStyle/>
          <a:p>
            <a:fld id="{CC5ACC4B-F8D1-4CBB-8304-EF7372B8F1B4}" type="slidenum">
              <a:rPr lang="en-GB" smtClean="0"/>
              <a:t>13</a:t>
            </a:fld>
            <a:endParaRPr lang="en-GB"/>
          </a:p>
        </p:txBody>
      </p:sp>
    </p:spTree>
    <p:extLst>
      <p:ext uri="{BB962C8B-B14F-4D97-AF65-F5344CB8AC3E}">
        <p14:creationId xmlns:p14="http://schemas.microsoft.com/office/powerpoint/2010/main" val="4147154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latin typeface="Arial" charset="0"/>
            </a:endParaRPr>
          </a:p>
        </p:txBody>
      </p:sp>
      <p:sp>
        <p:nvSpPr>
          <p:cNvPr id="104452"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ABEF237F-E8D2-479A-92B5-87163BF1DC59}" type="slidenum">
              <a:rPr lang="en-GB" altLang="en-US">
                <a:solidFill>
                  <a:srgbClr val="000000"/>
                </a:solidFill>
              </a:rPr>
              <a:pPr eaLnBrk="1" hangingPunct="1">
                <a:defRPr/>
              </a:pPr>
              <a:t>14</a:t>
            </a:fld>
            <a:endParaRPr lang="en-GB"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WGS  and the extension of non WGS pathways</a:t>
            </a:r>
          </a:p>
          <a:p>
            <a:r>
              <a:rPr lang="en-GB" dirty="0" smtClean="0"/>
              <a:t>∙             GMC and GLH  </a:t>
            </a:r>
          </a:p>
          <a:p>
            <a:r>
              <a:rPr lang="en-GB" dirty="0" smtClean="0"/>
              <a:t>∙             Information on genes and potential for a pick list to support research, </a:t>
            </a:r>
            <a:r>
              <a:rPr lang="en-GB" dirty="0" err="1" smtClean="0"/>
              <a:t>soc</a:t>
            </a:r>
            <a:r>
              <a:rPr lang="en-GB" dirty="0" smtClean="0"/>
              <a:t> practice</a:t>
            </a:r>
          </a:p>
          <a:p>
            <a:r>
              <a:rPr lang="en-GB" dirty="0" smtClean="0"/>
              <a:t>∙             Turnaround time</a:t>
            </a:r>
          </a:p>
          <a:p>
            <a:r>
              <a:rPr lang="en-GB" dirty="0" smtClean="0"/>
              <a:t>∙             Date lines(!)</a:t>
            </a:r>
          </a:p>
          <a:p>
            <a:r>
              <a:rPr lang="en-GB" dirty="0" smtClean="0"/>
              <a:t>∙             Cost (!)</a:t>
            </a:r>
          </a:p>
          <a:p>
            <a:r>
              <a:rPr lang="en-GB" dirty="0" smtClean="0"/>
              <a:t>∙             Results – what they and what they are not (</a:t>
            </a:r>
            <a:r>
              <a:rPr lang="en-GB" dirty="0" err="1" smtClean="0"/>
              <a:t>eg</a:t>
            </a:r>
            <a:r>
              <a:rPr lang="en-GB" dirty="0" smtClean="0"/>
              <a:t> – looked for findings only) GTAB model – not every patient, can bring things back to the GTAB after the result is issued</a:t>
            </a:r>
          </a:p>
          <a:p>
            <a:r>
              <a:rPr lang="en-GB" dirty="0" smtClean="0"/>
              <a:t>∙             Education and training</a:t>
            </a:r>
          </a:p>
          <a:p>
            <a:endParaRPr lang="en-GB" dirty="0" smtClean="0"/>
          </a:p>
          <a:p>
            <a:r>
              <a:rPr lang="en-GB" sz="1200" kern="1200" dirty="0" smtClean="0">
                <a:solidFill>
                  <a:schemeClr val="tx1"/>
                </a:solidFill>
                <a:effectLst/>
                <a:latin typeface="+mn-lt"/>
                <a:ea typeface="+mn-ea"/>
                <a:cs typeface="+mn-cs"/>
              </a:rPr>
              <a:t>TD and funding, sample, request, transport and results</a:t>
            </a:r>
            <a:endParaRPr lang="en-GB" dirty="0" smtClean="0"/>
          </a:p>
          <a:p>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2</a:t>
            </a:fld>
            <a:endParaRPr lang="en-GB"/>
          </a:p>
        </p:txBody>
      </p:sp>
    </p:spTree>
    <p:extLst>
      <p:ext uri="{BB962C8B-B14F-4D97-AF65-F5344CB8AC3E}">
        <p14:creationId xmlns:p14="http://schemas.microsoft.com/office/powerpoint/2010/main" val="33066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C5ACC4B-F8D1-4CBB-8304-EF7372B8F1B4}" type="slidenum">
              <a:rPr lang="en-GB" smtClean="0"/>
              <a:t>3</a:t>
            </a:fld>
            <a:endParaRPr lang="en-GB"/>
          </a:p>
        </p:txBody>
      </p:sp>
    </p:spTree>
    <p:extLst>
      <p:ext uri="{BB962C8B-B14F-4D97-AF65-F5344CB8AC3E}">
        <p14:creationId xmlns:p14="http://schemas.microsoft.com/office/powerpoint/2010/main" val="93796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4</a:t>
            </a:fld>
            <a:endParaRPr lang="en-GB"/>
          </a:p>
        </p:txBody>
      </p:sp>
    </p:spTree>
    <p:extLst>
      <p:ext uri="{BB962C8B-B14F-4D97-AF65-F5344CB8AC3E}">
        <p14:creationId xmlns:p14="http://schemas.microsoft.com/office/powerpoint/2010/main" val="1822189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A6854DD-EC35-40B9-AF2D-5386FAFD867C}" type="slidenum">
              <a:rPr lang="en-GB" smtClean="0"/>
              <a:t>8</a:t>
            </a:fld>
            <a:endParaRPr lang="en-GB"/>
          </a:p>
        </p:txBody>
      </p:sp>
    </p:spTree>
    <p:extLst>
      <p:ext uri="{BB962C8B-B14F-4D97-AF65-F5344CB8AC3E}">
        <p14:creationId xmlns:p14="http://schemas.microsoft.com/office/powerpoint/2010/main" val="128662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9</a:t>
            </a:fld>
            <a:endParaRPr lang="en-GB"/>
          </a:p>
        </p:txBody>
      </p:sp>
    </p:spTree>
    <p:extLst>
      <p:ext uri="{BB962C8B-B14F-4D97-AF65-F5344CB8AC3E}">
        <p14:creationId xmlns:p14="http://schemas.microsoft.com/office/powerpoint/2010/main" val="164547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E73A1-8AD4-442C-9A6C-3598231BE5B0}" type="slidenum">
              <a:rPr lang="en-GB" smtClean="0"/>
              <a:t>10</a:t>
            </a:fld>
            <a:endParaRPr lang="en-GB"/>
          </a:p>
        </p:txBody>
      </p:sp>
    </p:spTree>
    <p:extLst>
      <p:ext uri="{BB962C8B-B14F-4D97-AF65-F5344CB8AC3E}">
        <p14:creationId xmlns:p14="http://schemas.microsoft.com/office/powerpoint/2010/main" val="1469094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Is</a:t>
            </a:r>
            <a:r>
              <a:rPr lang="en-GB" b="1" baseline="0" dirty="0" smtClean="0"/>
              <a:t> this the correct version?</a:t>
            </a:r>
            <a:endParaRPr lang="en-GB" b="1" dirty="0"/>
          </a:p>
        </p:txBody>
      </p:sp>
      <p:sp>
        <p:nvSpPr>
          <p:cNvPr id="4" name="Slide Number Placeholder 3"/>
          <p:cNvSpPr>
            <a:spLocks noGrp="1"/>
          </p:cNvSpPr>
          <p:nvPr>
            <p:ph type="sldNum" sz="quarter" idx="10"/>
          </p:nvPr>
        </p:nvSpPr>
        <p:spPr/>
        <p:txBody>
          <a:bodyPr/>
          <a:lstStyle/>
          <a:p>
            <a:fld id="{08CE73A1-8AD4-442C-9A6C-3598231BE5B0}" type="slidenum">
              <a:rPr lang="en-GB" smtClean="0"/>
              <a:t>11</a:t>
            </a:fld>
            <a:endParaRPr lang="en-GB"/>
          </a:p>
        </p:txBody>
      </p:sp>
    </p:spTree>
    <p:extLst>
      <p:ext uri="{BB962C8B-B14F-4D97-AF65-F5344CB8AC3E}">
        <p14:creationId xmlns:p14="http://schemas.microsoft.com/office/powerpoint/2010/main" val="838425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37DFF63-3855-4E86-B16C-2523ABEA1C4A}" type="slidenum">
              <a:rPr lang="en-GB" smtClean="0"/>
              <a:t>12</a:t>
            </a:fld>
            <a:endParaRPr lang="en-GB"/>
          </a:p>
        </p:txBody>
      </p:sp>
    </p:spTree>
    <p:extLst>
      <p:ext uri="{BB962C8B-B14F-4D97-AF65-F5344CB8AC3E}">
        <p14:creationId xmlns:p14="http://schemas.microsoft.com/office/powerpoint/2010/main" val="3900463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E25DCE3-5D82-4561-A5FF-DAA2F332E05F}" type="datetimeFigureOut">
              <a:rPr lang="en-GB" smtClean="0"/>
              <a:t>06/11/2019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3423494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25DCE3-5D82-4561-A5FF-DAA2F332E05F}" type="datetimeFigureOut">
              <a:rPr lang="en-GB" smtClean="0"/>
              <a:t>06/11/2019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130138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25DCE3-5D82-4561-A5FF-DAA2F332E05F}" type="datetimeFigureOut">
              <a:rPr lang="en-GB" smtClean="0"/>
              <a:t>06/11/2019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3963824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rgbClr val="888888"/>
                </a:solidFill>
                <a:latin typeface="Arial"/>
                <a:ea typeface="Arial"/>
                <a:cs typeface="Arial"/>
                <a:sym typeface="Arial"/>
              </a:defRPr>
            </a:lvl1pPr>
            <a:lvl2pPr marL="0" marR="0" lvl="1" indent="0" algn="r">
              <a:spcBef>
                <a:spcPts val="0"/>
              </a:spcBef>
              <a:buNone/>
              <a:defRPr sz="1400" b="0" i="0" u="none" strike="noStrike" cap="none">
                <a:solidFill>
                  <a:srgbClr val="888888"/>
                </a:solidFill>
                <a:latin typeface="Arial"/>
                <a:ea typeface="Arial"/>
                <a:cs typeface="Arial"/>
                <a:sym typeface="Arial"/>
              </a:defRPr>
            </a:lvl2pPr>
            <a:lvl3pPr marL="0" marR="0" lvl="2" indent="0" algn="r">
              <a:spcBef>
                <a:spcPts val="0"/>
              </a:spcBef>
              <a:buNone/>
              <a:defRPr sz="1400" b="0" i="0" u="none" strike="noStrike" cap="none">
                <a:solidFill>
                  <a:srgbClr val="888888"/>
                </a:solidFill>
                <a:latin typeface="Arial"/>
                <a:ea typeface="Arial"/>
                <a:cs typeface="Arial"/>
                <a:sym typeface="Arial"/>
              </a:defRPr>
            </a:lvl3pPr>
            <a:lvl4pPr marL="0" marR="0" lvl="3" indent="0" algn="r">
              <a:spcBef>
                <a:spcPts val="0"/>
              </a:spcBef>
              <a:buNone/>
              <a:defRPr sz="1400" b="0" i="0" u="none" strike="noStrike" cap="none">
                <a:solidFill>
                  <a:srgbClr val="888888"/>
                </a:solidFill>
                <a:latin typeface="Arial"/>
                <a:ea typeface="Arial"/>
                <a:cs typeface="Arial"/>
                <a:sym typeface="Arial"/>
              </a:defRPr>
            </a:lvl4pPr>
            <a:lvl5pPr marL="0" marR="0" lvl="4" indent="0" algn="r">
              <a:spcBef>
                <a:spcPts val="0"/>
              </a:spcBef>
              <a:buNone/>
              <a:defRPr sz="1400" b="0" i="0" u="none" strike="noStrike" cap="none">
                <a:solidFill>
                  <a:srgbClr val="888888"/>
                </a:solidFill>
                <a:latin typeface="Arial"/>
                <a:ea typeface="Arial"/>
                <a:cs typeface="Arial"/>
                <a:sym typeface="Arial"/>
              </a:defRPr>
            </a:lvl5pPr>
            <a:lvl6pPr marL="0" marR="0" lvl="5" indent="0" algn="r">
              <a:spcBef>
                <a:spcPts val="0"/>
              </a:spcBef>
              <a:buNone/>
              <a:defRPr sz="1400" b="0" i="0" u="none" strike="noStrike" cap="none">
                <a:solidFill>
                  <a:srgbClr val="888888"/>
                </a:solidFill>
                <a:latin typeface="Arial"/>
                <a:ea typeface="Arial"/>
                <a:cs typeface="Arial"/>
                <a:sym typeface="Arial"/>
              </a:defRPr>
            </a:lvl6pPr>
            <a:lvl7pPr marL="0" marR="0" lvl="6" indent="0" algn="r">
              <a:spcBef>
                <a:spcPts val="0"/>
              </a:spcBef>
              <a:buNone/>
              <a:defRPr sz="1400" b="0" i="0" u="none" strike="noStrike" cap="none">
                <a:solidFill>
                  <a:srgbClr val="888888"/>
                </a:solidFill>
                <a:latin typeface="Arial"/>
                <a:ea typeface="Arial"/>
                <a:cs typeface="Arial"/>
                <a:sym typeface="Arial"/>
              </a:defRPr>
            </a:lvl7pPr>
            <a:lvl8pPr marL="0" marR="0" lvl="7" indent="0" algn="r">
              <a:spcBef>
                <a:spcPts val="0"/>
              </a:spcBef>
              <a:buNone/>
              <a:defRPr sz="1400" b="0" i="0" u="none" strike="noStrike" cap="none">
                <a:solidFill>
                  <a:srgbClr val="888888"/>
                </a:solidFill>
                <a:latin typeface="Arial"/>
                <a:ea typeface="Arial"/>
                <a:cs typeface="Arial"/>
                <a:sym typeface="Arial"/>
              </a:defRPr>
            </a:lvl8pPr>
            <a:lvl9pPr marL="0" marR="0" lvl="8" indent="0" algn="r">
              <a:spcBef>
                <a:spcPts val="0"/>
              </a:spcBef>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0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2" y="274638"/>
            <a:ext cx="82296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solidFill>
                  <a:prstClr val="black">
                    <a:tint val="75000"/>
                  </a:prstClr>
                </a:solidFill>
              </a:defRPr>
            </a:lvl1pPr>
          </a:lstStyle>
          <a:p>
            <a:pPr>
              <a:defRPr/>
            </a:pPr>
            <a:endParaRPr lang="en-GB"/>
          </a:p>
        </p:txBody>
      </p:sp>
      <p:sp>
        <p:nvSpPr>
          <p:cNvPr id="4" name="Rectangle 5"/>
          <p:cNvSpPr>
            <a:spLocks noGrp="1" noChangeArrowheads="1"/>
          </p:cNvSpPr>
          <p:nvPr>
            <p:ph type="ftr" sz="quarter" idx="11"/>
          </p:nvPr>
        </p:nvSpPr>
        <p:spPr/>
        <p:txBody>
          <a:bodyPr/>
          <a:lstStyle>
            <a:lvl1pPr>
              <a:defRPr>
                <a:solidFill>
                  <a:prstClr val="black">
                    <a:tint val="75000"/>
                  </a:prstClr>
                </a:solidFill>
              </a:defRPr>
            </a:lvl1pPr>
          </a:lstStyle>
          <a:p>
            <a:pPr>
              <a:defRPr/>
            </a:pPr>
            <a:endParaRPr lang="en-GB"/>
          </a:p>
        </p:txBody>
      </p:sp>
      <p:sp>
        <p:nvSpPr>
          <p:cNvPr id="5" name="Rectangle 6"/>
          <p:cNvSpPr>
            <a:spLocks noGrp="1" noChangeArrowheads="1"/>
          </p:cNvSpPr>
          <p:nvPr>
            <p:ph type="sldNum" sz="quarter" idx="12"/>
          </p:nvPr>
        </p:nvSpPr>
        <p:spPr/>
        <p:txBody>
          <a:bodyPr/>
          <a:lstStyle>
            <a:lvl1pPr>
              <a:defRPr>
                <a:solidFill>
                  <a:prstClr val="black">
                    <a:tint val="75000"/>
                  </a:prstClr>
                </a:solidFill>
              </a:defRPr>
            </a:lvl1pPr>
          </a:lstStyle>
          <a:p>
            <a:pPr>
              <a:defRPr/>
            </a:pPr>
            <a:fld id="{81F41EFE-96C0-4FA9-AE71-64B19E5ABB65}" type="slidenum">
              <a:rPr lang="en-GB"/>
              <a:pPr>
                <a:defRPr/>
              </a:pPr>
              <a:t>‹#›</a:t>
            </a:fld>
            <a:endParaRPr lang="en-GB"/>
          </a:p>
        </p:txBody>
      </p:sp>
    </p:spTree>
    <p:extLst>
      <p:ext uri="{BB962C8B-B14F-4D97-AF65-F5344CB8AC3E}">
        <p14:creationId xmlns:p14="http://schemas.microsoft.com/office/powerpoint/2010/main" val="3690703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E25DCE3-5D82-4561-A5FF-DAA2F332E05F}" type="datetimeFigureOut">
              <a:rPr lang="en-GB" smtClean="0"/>
              <a:t>06/11/2019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4153336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25DCE3-5D82-4561-A5FF-DAA2F332E05F}" type="datetimeFigureOut">
              <a:rPr lang="en-GB" smtClean="0"/>
              <a:t>06/11/2019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4227413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E25DCE3-5D82-4561-A5FF-DAA2F332E05F}" type="datetimeFigureOut">
              <a:rPr lang="en-GB" smtClean="0"/>
              <a:t>06/11/2019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3382322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E25DCE3-5D82-4561-A5FF-DAA2F332E05F}" type="datetimeFigureOut">
              <a:rPr lang="en-GB" smtClean="0"/>
              <a:t>06/11/2019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2204833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E25DCE3-5D82-4561-A5FF-DAA2F332E05F}" type="datetimeFigureOut">
              <a:rPr lang="en-GB" smtClean="0"/>
              <a:t>06/11/2019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133899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25DCE3-5D82-4561-A5FF-DAA2F332E05F}" type="datetimeFigureOut">
              <a:rPr lang="en-GB" smtClean="0"/>
              <a:t>06/11/2019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4132189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25DCE3-5D82-4561-A5FF-DAA2F332E05F}" type="datetimeFigureOut">
              <a:rPr lang="en-GB" smtClean="0"/>
              <a:t>06/11/2019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364320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25DCE3-5D82-4561-A5FF-DAA2F332E05F}" type="datetimeFigureOut">
              <a:rPr lang="en-GB" smtClean="0"/>
              <a:t>06/11/2019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18EDD2-ABFC-48DD-8934-D711F6937841}" type="slidenum">
              <a:rPr lang="en-GB" smtClean="0"/>
              <a:t>‹#›</a:t>
            </a:fld>
            <a:endParaRPr lang="en-GB"/>
          </a:p>
        </p:txBody>
      </p:sp>
    </p:spTree>
    <p:extLst>
      <p:ext uri="{BB962C8B-B14F-4D97-AF65-F5344CB8AC3E}">
        <p14:creationId xmlns:p14="http://schemas.microsoft.com/office/powerpoint/2010/main" val="148080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25DCE3-5D82-4561-A5FF-DAA2F332E05F}" type="datetimeFigureOut">
              <a:rPr lang="en-GB" smtClean="0"/>
              <a:t>06/11/2019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8EDD2-ABFC-48DD-8934-D711F6937841}" type="slidenum">
              <a:rPr lang="en-GB" smtClean="0"/>
              <a:t>‹#›</a:t>
            </a:fld>
            <a:endParaRPr lang="en-GB"/>
          </a:p>
        </p:txBody>
      </p:sp>
    </p:spTree>
    <p:extLst>
      <p:ext uri="{BB962C8B-B14F-4D97-AF65-F5344CB8AC3E}">
        <p14:creationId xmlns:p14="http://schemas.microsoft.com/office/powerpoint/2010/main" val="1686054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england.nhs.uk/genomics/nhs-genomic-med-servic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eventbrite.co.uk/e/genomic-medicine-service-cancer-education-programme-tickets-7642155593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england.nhs.uk/publication/national-genomic-test-directori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www.genomicseducation.hee.nhs.uk/education/videos/how-is-genomics-used-in-cancer-care/"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86"/>
          <p:cNvPicPr preferRelativeResize="0"/>
          <p:nvPr/>
        </p:nvPicPr>
        <p:blipFill rotWithShape="1">
          <a:blip r:embed="rId3">
            <a:alphaModFix/>
          </a:blip>
          <a:srcRect t="-76" r="-15247"/>
          <a:stretch/>
        </p:blipFill>
        <p:spPr>
          <a:xfrm>
            <a:off x="0" y="0"/>
            <a:ext cx="10538256" cy="6858000"/>
          </a:xfrm>
          <a:prstGeom prst="rect">
            <a:avLst/>
          </a:prstGeom>
          <a:noFill/>
          <a:ln>
            <a:noFill/>
          </a:ln>
        </p:spPr>
      </p:pic>
      <p:sp>
        <p:nvSpPr>
          <p:cNvPr id="519" name="Google Shape;519;p86"/>
          <p:cNvSpPr txBox="1"/>
          <p:nvPr/>
        </p:nvSpPr>
        <p:spPr>
          <a:xfrm>
            <a:off x="4805" y="2060848"/>
            <a:ext cx="9036496"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800" b="0" i="0" u="none" strike="noStrike" cap="none" dirty="0" smtClean="0">
                <a:solidFill>
                  <a:schemeClr val="lt1"/>
                </a:solidFill>
                <a:latin typeface="Calibri"/>
                <a:ea typeface="Calibri"/>
                <a:cs typeface="Calibri"/>
                <a:sym typeface="Calibri"/>
              </a:rPr>
              <a:t>South West Genomic Laboratory Hub (SWGLH) Update</a:t>
            </a:r>
            <a:endParaRPr sz="4200" b="0" i="0" u="none" strike="noStrike" cap="none" dirty="0">
              <a:solidFill>
                <a:schemeClr val="lt1"/>
              </a:solidFill>
              <a:latin typeface="Arial"/>
              <a:ea typeface="Arial"/>
              <a:cs typeface="Arial"/>
              <a:sym typeface="Arial"/>
            </a:endParaRPr>
          </a:p>
        </p:txBody>
      </p:sp>
      <p:sp>
        <p:nvSpPr>
          <p:cNvPr id="520" name="Google Shape;520;p86"/>
          <p:cNvSpPr txBox="1"/>
          <p:nvPr/>
        </p:nvSpPr>
        <p:spPr>
          <a:xfrm>
            <a:off x="523004" y="4752041"/>
            <a:ext cx="820549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dirty="0" smtClean="0">
                <a:solidFill>
                  <a:schemeClr val="lt1"/>
                </a:solidFill>
                <a:latin typeface="Calibri"/>
                <a:ea typeface="Calibri"/>
                <a:cs typeface="Calibri"/>
                <a:sym typeface="Calibri"/>
              </a:rPr>
              <a:t>Laura Yarram-Smith</a:t>
            </a:r>
          </a:p>
          <a:p>
            <a:pPr marL="0" marR="0" lvl="0" indent="0" algn="ctr" rtl="0">
              <a:spcBef>
                <a:spcPts val="0"/>
              </a:spcBef>
              <a:spcAft>
                <a:spcPts val="0"/>
              </a:spcAft>
              <a:buNone/>
            </a:pPr>
            <a:r>
              <a:rPr lang="en-GB" sz="2800" dirty="0" smtClean="0">
                <a:solidFill>
                  <a:schemeClr val="lt1"/>
                </a:solidFill>
                <a:latin typeface="Calibri"/>
                <a:ea typeface="Calibri"/>
                <a:cs typeface="Calibri"/>
                <a:sym typeface="Calibri"/>
              </a:rPr>
              <a:t>SWGLH Solid Tumour Laboratory Lead</a:t>
            </a:r>
            <a:endParaRPr lang="en-GB" sz="2800" dirty="0">
              <a:solidFill>
                <a:schemeClr val="lt1"/>
              </a:solidFill>
              <a:latin typeface="Calibri"/>
              <a:ea typeface="Calibri"/>
              <a:cs typeface="Calibri"/>
              <a:sym typeface="Calibri"/>
            </a:endParaRPr>
          </a:p>
          <a:p>
            <a:pPr marL="0" marR="0" lvl="0" indent="0" algn="ctr" rtl="0">
              <a:spcBef>
                <a:spcPts val="0"/>
              </a:spcBef>
              <a:spcAft>
                <a:spcPts val="0"/>
              </a:spcAft>
              <a:buNone/>
            </a:pPr>
            <a:r>
              <a:rPr lang="en-GB" sz="2800" dirty="0" smtClean="0">
                <a:solidFill>
                  <a:schemeClr val="lt1"/>
                </a:solidFill>
                <a:latin typeface="Calibri"/>
                <a:ea typeface="Calibri"/>
                <a:cs typeface="Calibri"/>
                <a:sym typeface="Calibri"/>
              </a:rPr>
              <a:t>06/11/2019</a:t>
            </a:r>
            <a:endParaRPr sz="2800" dirty="0">
              <a:solidFill>
                <a:schemeClr val="lt1"/>
              </a:solidFill>
              <a:latin typeface="Calibri"/>
              <a:ea typeface="Calibri"/>
              <a:cs typeface="Calibri"/>
            </a:endParaRPr>
          </a:p>
        </p:txBody>
      </p:sp>
      <p:pic>
        <p:nvPicPr>
          <p:cNvPr id="6" name="Picture 2" descr="C:\Users\nba0820\AppData\Local\Microsoft\Windows\Temporary Internet Files\Content.Outlook\LCNFJS0W\SWGLH_RGB_Right Align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230111"/>
            <a:ext cx="1980180" cy="70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14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897" y="1312164"/>
            <a:ext cx="8272211" cy="3634486"/>
          </a:xfrm>
        </p:spPr>
        <p:txBody>
          <a:bodyPr>
            <a:normAutofit fontScale="70000" lnSpcReduction="20000"/>
          </a:bodyPr>
          <a:lstStyle/>
          <a:p>
            <a:pPr marL="0" indent="0" fontAlgn="base">
              <a:buNone/>
            </a:pPr>
            <a:r>
              <a:rPr lang="en-GB" dirty="0"/>
              <a:t>The systematic application of genomic technologies </a:t>
            </a:r>
            <a:r>
              <a:rPr lang="en-GB" b="1" dirty="0"/>
              <a:t>has the potential </a:t>
            </a:r>
            <a:r>
              <a:rPr lang="en-GB" dirty="0"/>
              <a:t>to transform patient’s lives by</a:t>
            </a:r>
            <a:r>
              <a:rPr lang="en-GB" sz="2100" dirty="0"/>
              <a:t>:</a:t>
            </a:r>
          </a:p>
          <a:p>
            <a:pPr marL="0" indent="0" fontAlgn="base">
              <a:buNone/>
            </a:pPr>
            <a:endParaRPr lang="en-GB" sz="2600" dirty="0"/>
          </a:p>
          <a:p>
            <a:pPr fontAlgn="base">
              <a:spcBef>
                <a:spcPts val="0"/>
              </a:spcBef>
              <a:spcAft>
                <a:spcPts val="1200"/>
              </a:spcAft>
            </a:pPr>
            <a:r>
              <a:rPr lang="en-GB" dirty="0" smtClean="0"/>
              <a:t>matching </a:t>
            </a:r>
            <a:r>
              <a:rPr lang="en-GB" dirty="0"/>
              <a:t>people to the most effective medications and interventions, reducing the likelihood of an adverse drug reaction</a:t>
            </a:r>
          </a:p>
          <a:p>
            <a:pPr fontAlgn="base">
              <a:spcBef>
                <a:spcPts val="0"/>
              </a:spcBef>
              <a:spcAft>
                <a:spcPts val="1200"/>
              </a:spcAft>
            </a:pPr>
            <a:r>
              <a:rPr lang="en-GB" dirty="0"/>
              <a:t>increasing the number of people surviving cancer each year because of more accurate and early diagnosis and more effective use of therapies</a:t>
            </a:r>
          </a:p>
          <a:p>
            <a:pPr fontAlgn="base">
              <a:spcBef>
                <a:spcPts val="0"/>
              </a:spcBef>
              <a:spcAft>
                <a:spcPts val="1200"/>
              </a:spcAft>
            </a:pPr>
            <a:r>
              <a:rPr lang="en-GB" dirty="0"/>
              <a:t>There are also significant benefits for research and development that can be leveraged on behalf of the NHS, taxpayers and the wider economy.</a:t>
            </a:r>
          </a:p>
          <a:p>
            <a:endParaRPr lang="en-GB" dirty="0"/>
          </a:p>
        </p:txBody>
      </p:sp>
      <p:sp>
        <p:nvSpPr>
          <p:cNvPr id="4" name="Rectangle 3"/>
          <p:cNvSpPr/>
          <p:nvPr/>
        </p:nvSpPr>
        <p:spPr>
          <a:xfrm>
            <a:off x="755576" y="5360769"/>
            <a:ext cx="4612258" cy="646331"/>
          </a:xfrm>
          <a:prstGeom prst="rect">
            <a:avLst/>
          </a:prstGeom>
        </p:spPr>
        <p:txBody>
          <a:bodyPr wrap="square">
            <a:spAutoFit/>
          </a:bodyPr>
          <a:lstStyle/>
          <a:p>
            <a:r>
              <a:rPr lang="en-GB" dirty="0">
                <a:solidFill>
                  <a:srgbClr val="465359"/>
                </a:solidFill>
                <a:hlinkClick r:id="rId3"/>
              </a:rPr>
              <a:t>https://www.england.nhs.uk/genomics/nhs-genomic-med-service/</a:t>
            </a:r>
            <a:endParaRPr lang="en-GB" dirty="0">
              <a:solidFill>
                <a:srgbClr val="465359"/>
              </a:solidFill>
            </a:endParaRPr>
          </a:p>
        </p:txBody>
      </p:sp>
      <p:sp>
        <p:nvSpPr>
          <p:cNvPr id="5" name="Slide Number Placeholder 4"/>
          <p:cNvSpPr>
            <a:spLocks noGrp="1"/>
          </p:cNvSpPr>
          <p:nvPr>
            <p:ph type="sldNum" sz="quarter" idx="12"/>
          </p:nvPr>
        </p:nvSpPr>
        <p:spPr/>
        <p:txBody>
          <a:bodyPr/>
          <a:lstStyle/>
          <a:p>
            <a:fld id="{4521CED4-6852-4610-8128-A7EFE3DDD141}" type="slidenum">
              <a:rPr lang="en-GB" smtClean="0"/>
              <a:t>10</a:t>
            </a:fld>
            <a:endParaRPr lang="en-GB"/>
          </a:p>
        </p:txBody>
      </p:sp>
      <p:pic>
        <p:nvPicPr>
          <p:cNvPr id="6" name="Picture 2" descr="C:\Users\nba0820\AppData\Local\Microsoft\Windows\Temporary Internet Files\Content.Outlook\LCNFJS0W\SWGLH_RGB_Right Align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230111"/>
            <a:ext cx="1980180" cy="70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160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b="1" dirty="0" smtClean="0">
                <a:solidFill>
                  <a:srgbClr val="0070C0"/>
                </a:solidFill>
              </a:rPr>
              <a:t>Genomic Tumour Assessment Boards </a:t>
            </a:r>
            <a:endParaRPr lang="en-GB" sz="3200" b="1" dirty="0">
              <a:solidFill>
                <a:srgbClr val="0070C0"/>
              </a:solidFill>
            </a:endParaRPr>
          </a:p>
        </p:txBody>
      </p:sp>
      <p:sp>
        <p:nvSpPr>
          <p:cNvPr id="5" name="Slide Number Placeholder 4"/>
          <p:cNvSpPr>
            <a:spLocks noGrp="1"/>
          </p:cNvSpPr>
          <p:nvPr>
            <p:ph type="sldNum" sz="quarter" idx="12"/>
          </p:nvPr>
        </p:nvSpPr>
        <p:spPr/>
        <p:txBody>
          <a:bodyPr/>
          <a:lstStyle/>
          <a:p>
            <a:fld id="{4521CED4-6852-4610-8128-A7EFE3DDD141}" type="slidenum">
              <a:rPr lang="en-GB" smtClean="0"/>
              <a:t>11</a:t>
            </a:fld>
            <a:endParaRPr lang="en-GB"/>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124744"/>
            <a:ext cx="8714537"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891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948DA73-113B-F248-AB88-7EAF2986B606}"/>
              </a:ext>
            </a:extLst>
          </p:cNvPr>
          <p:cNvPicPr>
            <a:picLocks noChangeAspect="1"/>
          </p:cNvPicPr>
          <p:nvPr/>
        </p:nvPicPr>
        <p:blipFill>
          <a:blip r:embed="rId3"/>
          <a:stretch>
            <a:fillRect/>
          </a:stretch>
        </p:blipFill>
        <p:spPr>
          <a:xfrm>
            <a:off x="276217" y="935459"/>
            <a:ext cx="8791575" cy="4495800"/>
          </a:xfrm>
          <a:prstGeom prst="rect">
            <a:avLst/>
          </a:prstGeom>
        </p:spPr>
      </p:pic>
      <p:sp>
        <p:nvSpPr>
          <p:cNvPr id="2" name="Title 1"/>
          <p:cNvSpPr>
            <a:spLocks noGrp="1"/>
          </p:cNvSpPr>
          <p:nvPr>
            <p:ph type="title"/>
          </p:nvPr>
        </p:nvSpPr>
        <p:spPr>
          <a:xfrm>
            <a:off x="259040" y="188640"/>
            <a:ext cx="6617216" cy="1143000"/>
          </a:xfrm>
        </p:spPr>
        <p:txBody>
          <a:bodyPr>
            <a:normAutofit/>
          </a:bodyPr>
          <a:lstStyle/>
          <a:p>
            <a:pPr algn="l"/>
            <a:r>
              <a:rPr lang="en-GB" sz="3200" b="1" dirty="0" smtClean="0">
                <a:solidFill>
                  <a:srgbClr val="0070C0"/>
                </a:solidFill>
              </a:rPr>
              <a:t>Education: </a:t>
            </a:r>
            <a:r>
              <a:rPr lang="en-GB" sz="3200" b="1" dirty="0" smtClean="0">
                <a:solidFill>
                  <a:srgbClr val="0070C0"/>
                </a:solidFill>
                <a:latin typeface="Arial" panose="020B0604020202020204" pitchFamily="34" charset="0"/>
                <a:cs typeface="Arial" panose="020B0604020202020204" pitchFamily="34" charset="0"/>
              </a:rPr>
              <a:t>Modular </a:t>
            </a:r>
            <a:r>
              <a:rPr lang="en-GB" sz="3200" b="1" dirty="0">
                <a:solidFill>
                  <a:srgbClr val="0070C0"/>
                </a:solidFill>
                <a:latin typeface="Arial" panose="020B0604020202020204" pitchFamily="34" charset="0"/>
                <a:cs typeface="Arial" panose="020B0604020202020204" pitchFamily="34" charset="0"/>
              </a:rPr>
              <a:t>training matrix</a:t>
            </a:r>
          </a:p>
        </p:txBody>
      </p:sp>
      <p:sp>
        <p:nvSpPr>
          <p:cNvPr id="6" name="TextBox 5"/>
          <p:cNvSpPr txBox="1"/>
          <p:nvPr/>
        </p:nvSpPr>
        <p:spPr>
          <a:xfrm>
            <a:off x="408512" y="2952526"/>
            <a:ext cx="852698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2400" dirty="0">
                <a:cs typeface="Arial" panose="020B0604020202020204" pitchFamily="34" charset="0"/>
              </a:rPr>
              <a:t>Stakeholder group 1</a:t>
            </a:r>
          </a:p>
        </p:txBody>
      </p:sp>
      <p:sp>
        <p:nvSpPr>
          <p:cNvPr id="7" name="TextBox 6">
            <a:extLst>
              <a:ext uri="{FF2B5EF4-FFF2-40B4-BE49-F238E27FC236}">
                <a16:creationId xmlns:a16="http://schemas.microsoft.com/office/drawing/2014/main" xmlns="" id="{4B7C5F58-B272-EE4F-B8A8-AAAC6D71D7EF}"/>
              </a:ext>
            </a:extLst>
          </p:cNvPr>
          <p:cNvSpPr txBox="1"/>
          <p:nvPr/>
        </p:nvSpPr>
        <p:spPr>
          <a:xfrm>
            <a:off x="5651176" y="5199583"/>
            <a:ext cx="3161173"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2400" dirty="0"/>
              <a:t>Stakeholder group 2</a:t>
            </a:r>
          </a:p>
        </p:txBody>
      </p:sp>
      <p:sp>
        <p:nvSpPr>
          <p:cNvPr id="9" name="TextBox 8">
            <a:extLst>
              <a:ext uri="{FF2B5EF4-FFF2-40B4-BE49-F238E27FC236}">
                <a16:creationId xmlns:a16="http://schemas.microsoft.com/office/drawing/2014/main" xmlns="" id="{6868DA1C-519E-4D43-B2C8-997F35B282E5}"/>
              </a:ext>
            </a:extLst>
          </p:cNvPr>
          <p:cNvSpPr txBox="1"/>
          <p:nvPr/>
        </p:nvSpPr>
        <p:spPr>
          <a:xfrm>
            <a:off x="308506" y="5199583"/>
            <a:ext cx="2961189"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2400" dirty="0">
                <a:cs typeface="Arial" panose="020B0604020202020204" pitchFamily="34" charset="0"/>
              </a:rPr>
              <a:t>Stakeholder group 3</a:t>
            </a:r>
          </a:p>
        </p:txBody>
      </p:sp>
      <p:sp>
        <p:nvSpPr>
          <p:cNvPr id="3" name="TextBox 2"/>
          <p:cNvSpPr txBox="1"/>
          <p:nvPr/>
        </p:nvSpPr>
        <p:spPr>
          <a:xfrm>
            <a:off x="331594" y="5661248"/>
            <a:ext cx="8439956" cy="1077218"/>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solidFill>
                  <a:srgbClr val="0070C0"/>
                </a:solidFill>
                <a:latin typeface="Arial" panose="020B0604020202020204" pitchFamily="34" charset="0"/>
                <a:cs typeface="Arial" panose="020B0604020202020204" pitchFamily="34" charset="0"/>
              </a:rPr>
              <a:t>The GLH has an </a:t>
            </a:r>
            <a:r>
              <a:rPr lang="en-US" sz="1600" b="1" dirty="0" smtClean="0">
                <a:solidFill>
                  <a:srgbClr val="0070C0"/>
                </a:solidFill>
                <a:latin typeface="Arial" panose="020B0604020202020204" pitchFamily="34" charset="0"/>
                <a:cs typeface="Arial" panose="020B0604020202020204" pitchFamily="34" charset="0"/>
              </a:rPr>
              <a:t>E&amp;T lead</a:t>
            </a:r>
            <a:r>
              <a:rPr lang="en-US" sz="1600" dirty="0" smtClean="0">
                <a:solidFill>
                  <a:srgbClr val="0070C0"/>
                </a:solidFill>
                <a:latin typeface="Arial" panose="020B0604020202020204" pitchFamily="34" charset="0"/>
                <a:cs typeface="Arial" panose="020B0604020202020204" pitchFamily="34" charset="0"/>
              </a:rPr>
              <a:t> facilitating training packages to </a:t>
            </a:r>
            <a:r>
              <a:rPr lang="en-US" sz="1600" dirty="0" err="1" smtClean="0">
                <a:solidFill>
                  <a:srgbClr val="0070C0"/>
                </a:solidFill>
                <a:latin typeface="Arial" panose="020B0604020202020204" pitchFamily="34" charset="0"/>
                <a:cs typeface="Arial" panose="020B0604020202020204" pitchFamily="34" charset="0"/>
              </a:rPr>
              <a:t>suppport</a:t>
            </a:r>
            <a:r>
              <a:rPr lang="en-US" sz="1600" dirty="0" smtClean="0">
                <a:solidFill>
                  <a:srgbClr val="0070C0"/>
                </a:solidFill>
                <a:latin typeface="Arial" panose="020B0604020202020204" pitchFamily="34" charset="0"/>
                <a:cs typeface="Arial" panose="020B0604020202020204" pitchFamily="34" charset="0"/>
              </a:rPr>
              <a:t> </a:t>
            </a:r>
            <a:r>
              <a:rPr lang="en-US" sz="1600" dirty="0" err="1" smtClean="0">
                <a:solidFill>
                  <a:srgbClr val="0070C0"/>
                </a:solidFill>
                <a:latin typeface="Arial" panose="020B0604020202020204" pitchFamily="34" charset="0"/>
                <a:cs typeface="Arial" panose="020B0604020202020204" pitchFamily="34" charset="0"/>
              </a:rPr>
              <a:t>localised</a:t>
            </a:r>
            <a:r>
              <a:rPr lang="en-US" sz="1600" dirty="0" smtClean="0">
                <a:solidFill>
                  <a:srgbClr val="0070C0"/>
                </a:solidFill>
                <a:latin typeface="Arial" panose="020B0604020202020204" pitchFamily="34" charset="0"/>
                <a:cs typeface="Arial" panose="020B0604020202020204" pitchFamily="34" charset="0"/>
              </a:rPr>
              <a:t> delivery</a:t>
            </a:r>
          </a:p>
          <a:p>
            <a:pPr marL="742950" lvl="1" indent="-285750">
              <a:buFont typeface="Wingdings" panose="05000000000000000000" pitchFamily="2" charset="2"/>
              <a:buChar char="Ø"/>
            </a:pPr>
            <a:r>
              <a:rPr lang="en-US" sz="1600" dirty="0" smtClean="0">
                <a:solidFill>
                  <a:srgbClr val="0070C0"/>
                </a:solidFill>
                <a:latin typeface="Arial" panose="020B0604020202020204" pitchFamily="34" charset="0"/>
                <a:cs typeface="Arial" panose="020B0604020202020204" pitchFamily="34" charset="0"/>
              </a:rPr>
              <a:t>Stakeholder mapped by training needs analysis</a:t>
            </a:r>
          </a:p>
          <a:p>
            <a:pPr marL="742950" lvl="1" indent="-285750">
              <a:buFont typeface="Wingdings" panose="05000000000000000000" pitchFamily="2" charset="2"/>
              <a:buChar char="Ø"/>
            </a:pPr>
            <a:r>
              <a:rPr lang="en-US" sz="1600" dirty="0" smtClean="0">
                <a:solidFill>
                  <a:srgbClr val="0070C0"/>
                </a:solidFill>
                <a:latin typeface="Arial" panose="020B0604020202020204" pitchFamily="34" charset="0"/>
                <a:cs typeface="Arial" panose="020B0604020202020204" pitchFamily="34" charset="0"/>
              </a:rPr>
              <a:t>Multiple </a:t>
            </a:r>
            <a:r>
              <a:rPr lang="en-US" sz="1600" dirty="0">
                <a:solidFill>
                  <a:srgbClr val="0070C0"/>
                </a:solidFill>
                <a:latin typeface="Arial" panose="020B0604020202020204" pitchFamily="34" charset="0"/>
                <a:cs typeface="Arial" panose="020B0604020202020204" pitchFamily="34" charset="0"/>
              </a:rPr>
              <a:t>modalities for </a:t>
            </a:r>
            <a:r>
              <a:rPr lang="en-US" sz="1600" dirty="0" smtClean="0">
                <a:solidFill>
                  <a:srgbClr val="0070C0"/>
                </a:solidFill>
                <a:latin typeface="Arial" panose="020B0604020202020204" pitchFamily="34" charset="0"/>
                <a:cs typeface="Arial" panose="020B0604020202020204" pitchFamily="34" charset="0"/>
              </a:rPr>
              <a:t>delivery - Face </a:t>
            </a:r>
            <a:r>
              <a:rPr lang="en-US" sz="1600" dirty="0">
                <a:solidFill>
                  <a:srgbClr val="0070C0"/>
                </a:solidFill>
                <a:latin typeface="Arial" panose="020B0604020202020204" pitchFamily="34" charset="0"/>
                <a:cs typeface="Arial" panose="020B0604020202020204" pitchFamily="34" charset="0"/>
              </a:rPr>
              <a:t>to face, Video, e-learning, existing material</a:t>
            </a:r>
          </a:p>
          <a:p>
            <a:pPr marL="742950" lvl="1" indent="-285750">
              <a:buFont typeface="Wingdings" panose="05000000000000000000" pitchFamily="2" charset="2"/>
              <a:buChar char="Ø"/>
            </a:pPr>
            <a:r>
              <a:rPr lang="en-US" sz="1600" dirty="0">
                <a:solidFill>
                  <a:srgbClr val="0070C0"/>
                </a:solidFill>
                <a:latin typeface="Arial" panose="020B0604020202020204" pitchFamily="34" charset="0"/>
                <a:cs typeface="Arial" panose="020B0604020202020204" pitchFamily="34" charset="0"/>
              </a:rPr>
              <a:t>Cascade training (‘Train the trainer</a:t>
            </a:r>
            <a:r>
              <a:rPr lang="en-US" sz="1600" dirty="0" smtClean="0">
                <a:solidFill>
                  <a:srgbClr val="0070C0"/>
                </a:solidFill>
                <a:latin typeface="Arial" panose="020B0604020202020204" pitchFamily="34" charset="0"/>
                <a:cs typeface="Arial" panose="020B0604020202020204" pitchFamily="34" charset="0"/>
              </a:rPr>
              <a:t>’)</a:t>
            </a:r>
            <a:endParaRPr lang="en-US" sz="1600" dirty="0">
              <a:solidFill>
                <a:srgbClr val="0070C0"/>
              </a:solidFill>
              <a:latin typeface="Arial" panose="020B0604020202020204" pitchFamily="34" charset="0"/>
              <a:cs typeface="Arial" panose="020B0604020202020204" pitchFamily="34" charset="0"/>
            </a:endParaRPr>
          </a:p>
        </p:txBody>
      </p:sp>
      <p:pic>
        <p:nvPicPr>
          <p:cNvPr id="12" name="Picture 5"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312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36717E4-13D7-41C4-BEC9-C2C4E3E7E0BF}" type="slidenum">
              <a:rPr lang="en-GB" smtClean="0">
                <a:solidFill>
                  <a:prstClr val="black">
                    <a:tint val="75000"/>
                  </a:prstClr>
                </a:solidFill>
              </a:rPr>
              <a:pPr/>
              <a:t>13</a:t>
            </a:fld>
            <a:endParaRPr lang="en-GB">
              <a:solidFill>
                <a:prstClr val="black">
                  <a:tint val="75000"/>
                </a:prstClr>
              </a:solidFill>
            </a:endParaRPr>
          </a:p>
        </p:txBody>
      </p:sp>
      <p:sp>
        <p:nvSpPr>
          <p:cNvPr id="6" name="TextBox 5"/>
          <p:cNvSpPr txBox="1"/>
          <p:nvPr/>
        </p:nvSpPr>
        <p:spPr>
          <a:xfrm>
            <a:off x="307975" y="476672"/>
            <a:ext cx="6740326" cy="1323439"/>
          </a:xfrm>
          <a:prstGeom prst="rect">
            <a:avLst/>
          </a:prstGeom>
          <a:noFill/>
        </p:spPr>
        <p:txBody>
          <a:bodyPr wrap="square" rtlCol="0">
            <a:spAutoFit/>
          </a:bodyPr>
          <a:lstStyle/>
          <a:p>
            <a:pPr algn="ctr"/>
            <a:r>
              <a:rPr lang="en-GB" sz="4000" b="1" dirty="0">
                <a:solidFill>
                  <a:srgbClr val="0070C0"/>
                </a:solidFill>
                <a:latin typeface="+mj-lt"/>
                <a:ea typeface="+mj-ea"/>
                <a:cs typeface="+mj-cs"/>
              </a:rPr>
              <a:t>Regional Cancer Event 29/01/2020 </a:t>
            </a:r>
          </a:p>
        </p:txBody>
      </p:sp>
      <p:sp>
        <p:nvSpPr>
          <p:cNvPr id="8" name="Rectangle 7"/>
          <p:cNvSpPr/>
          <p:nvPr/>
        </p:nvSpPr>
        <p:spPr>
          <a:xfrm>
            <a:off x="336930" y="1829522"/>
            <a:ext cx="8470139" cy="800219"/>
          </a:xfrm>
          <a:prstGeom prst="rect">
            <a:avLst/>
          </a:prstGeom>
        </p:spPr>
        <p:txBody>
          <a:bodyPr wrap="none">
            <a:spAutoFit/>
          </a:bodyPr>
          <a:lstStyle/>
          <a:p>
            <a:pPr algn="ctr"/>
            <a:r>
              <a:rPr lang="en-GB" sz="2800" i="1" dirty="0" smtClean="0"/>
              <a:t>Genomic </a:t>
            </a:r>
            <a:r>
              <a:rPr lang="en-GB" sz="2800" i="1" dirty="0"/>
              <a:t>Medicine Service Cancer Education Programme </a:t>
            </a:r>
            <a:endParaRPr lang="en-GB" sz="2800" i="1" dirty="0" smtClean="0"/>
          </a:p>
          <a:p>
            <a:pPr algn="ctr"/>
            <a:r>
              <a:rPr lang="en-GB" i="1" dirty="0" smtClean="0"/>
              <a:t>Venue: Taunton Racecourse</a:t>
            </a:r>
            <a:endParaRPr lang="en-GB" dirty="0"/>
          </a:p>
        </p:txBody>
      </p:sp>
      <p:sp>
        <p:nvSpPr>
          <p:cNvPr id="10" name="AutoShape 2" descr="Image result for taunton racecour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5" name="Picture 3" descr="C:\Users\nbl1720\Desktop\ho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73" y="3212976"/>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419872" y="2663216"/>
            <a:ext cx="5328592" cy="2308324"/>
          </a:xfrm>
          <a:prstGeom prst="rect">
            <a:avLst/>
          </a:prstGeom>
        </p:spPr>
        <p:txBody>
          <a:bodyPr wrap="square">
            <a:spAutoFit/>
          </a:bodyPr>
          <a:lstStyle/>
          <a:p>
            <a:pPr lvl="0"/>
            <a:r>
              <a:rPr lang="en-GB" sz="1200" b="1" dirty="0">
                <a:solidFill>
                  <a:prstClr val="black"/>
                </a:solidFill>
              </a:rPr>
              <a:t>Outcomes </a:t>
            </a:r>
            <a:endParaRPr lang="en-GB" sz="1200" dirty="0">
              <a:solidFill>
                <a:prstClr val="black"/>
              </a:solidFill>
            </a:endParaRPr>
          </a:p>
          <a:p>
            <a:pPr lvl="0"/>
            <a:r>
              <a:rPr lang="en-GB" sz="1200" dirty="0">
                <a:solidFill>
                  <a:prstClr val="black"/>
                </a:solidFill>
              </a:rPr>
              <a:t>Attendees will be provided with an understanding of genomic medicine applied in practice </a:t>
            </a:r>
          </a:p>
          <a:p>
            <a:pPr marL="171450" lvl="0" indent="-171450">
              <a:buFont typeface="Arial" panose="020B0604020202020204" pitchFamily="34" charset="0"/>
              <a:buChar char="•"/>
            </a:pPr>
            <a:r>
              <a:rPr lang="en-GB" sz="1200" dirty="0" smtClean="0">
                <a:solidFill>
                  <a:prstClr val="black"/>
                </a:solidFill>
              </a:rPr>
              <a:t>An </a:t>
            </a:r>
            <a:r>
              <a:rPr lang="en-GB" sz="1200" dirty="0">
                <a:solidFill>
                  <a:prstClr val="black"/>
                </a:solidFill>
              </a:rPr>
              <a:t>understanding of the relevance of genomic testing in cancer care </a:t>
            </a:r>
          </a:p>
          <a:p>
            <a:pPr marL="171450" lvl="0" indent="-171450">
              <a:buFont typeface="Arial" panose="020B0604020202020204" pitchFamily="34" charset="0"/>
              <a:buChar char="•"/>
            </a:pPr>
            <a:r>
              <a:rPr lang="en-GB" sz="1200" dirty="0" smtClean="0">
                <a:solidFill>
                  <a:prstClr val="black"/>
                </a:solidFill>
              </a:rPr>
              <a:t>Evidence/case </a:t>
            </a:r>
            <a:r>
              <a:rPr lang="en-GB" sz="1200" dirty="0">
                <a:solidFill>
                  <a:prstClr val="black"/>
                </a:solidFill>
              </a:rPr>
              <a:t>studies to illustrate clinical utility </a:t>
            </a:r>
          </a:p>
          <a:p>
            <a:pPr marL="171450" lvl="0" indent="-171450">
              <a:buFont typeface="Arial" panose="020B0604020202020204" pitchFamily="34" charset="0"/>
              <a:buChar char="•"/>
            </a:pPr>
            <a:r>
              <a:rPr lang="en-GB" sz="1200" dirty="0" smtClean="0">
                <a:solidFill>
                  <a:prstClr val="black"/>
                </a:solidFill>
              </a:rPr>
              <a:t>An </a:t>
            </a:r>
            <a:r>
              <a:rPr lang="en-GB" sz="1200" dirty="0">
                <a:solidFill>
                  <a:prstClr val="black"/>
                </a:solidFill>
              </a:rPr>
              <a:t>update on the NHS Genomic Medicine Service </a:t>
            </a:r>
          </a:p>
          <a:p>
            <a:pPr marL="171450" lvl="0" indent="-171450">
              <a:buFont typeface="Arial" panose="020B0604020202020204" pitchFamily="34" charset="0"/>
              <a:buChar char="•"/>
            </a:pPr>
            <a:r>
              <a:rPr lang="en-GB" sz="1200" dirty="0" smtClean="0">
                <a:solidFill>
                  <a:prstClr val="black"/>
                </a:solidFill>
              </a:rPr>
              <a:t>An </a:t>
            </a:r>
            <a:r>
              <a:rPr lang="en-GB" sz="1200" dirty="0">
                <a:solidFill>
                  <a:prstClr val="black"/>
                </a:solidFill>
              </a:rPr>
              <a:t>opportunity to inform the future provision of genomic testing in cancer—the design of solid tumour panel testing </a:t>
            </a:r>
          </a:p>
          <a:p>
            <a:pPr marL="171450" lvl="0" indent="-171450">
              <a:buFont typeface="Arial" panose="020B0604020202020204" pitchFamily="34" charset="0"/>
              <a:buChar char="•"/>
            </a:pPr>
            <a:r>
              <a:rPr lang="en-GB" sz="1200" dirty="0" smtClean="0">
                <a:solidFill>
                  <a:prstClr val="black"/>
                </a:solidFill>
              </a:rPr>
              <a:t>An </a:t>
            </a:r>
            <a:r>
              <a:rPr lang="en-GB" sz="1200" dirty="0">
                <a:solidFill>
                  <a:prstClr val="black"/>
                </a:solidFill>
              </a:rPr>
              <a:t>opportunity to inform the future provision of genomic testing in cancer—mechanisms to feedback relevant results to clinical teams and patients </a:t>
            </a:r>
          </a:p>
          <a:p>
            <a:pPr marL="171450" lvl="0" indent="-171450">
              <a:buFont typeface="Arial" panose="020B0604020202020204" pitchFamily="34" charset="0"/>
              <a:buChar char="•"/>
            </a:pPr>
            <a:r>
              <a:rPr lang="en-GB" sz="1200" dirty="0" smtClean="0">
                <a:solidFill>
                  <a:prstClr val="black"/>
                </a:solidFill>
              </a:rPr>
              <a:t>An </a:t>
            </a:r>
            <a:r>
              <a:rPr lang="en-GB" sz="1200" dirty="0">
                <a:solidFill>
                  <a:prstClr val="black"/>
                </a:solidFill>
              </a:rPr>
              <a:t>understanding of the role of genomic medicine from the perspective of key regional partners (Cancer Alliance, AHSN,SW Clinical </a:t>
            </a:r>
            <a:r>
              <a:rPr lang="en-GB" sz="1200" dirty="0" smtClean="0">
                <a:solidFill>
                  <a:prstClr val="black"/>
                </a:solidFill>
              </a:rPr>
              <a:t>Senate)</a:t>
            </a:r>
            <a:endParaRPr lang="en-GB" sz="1200" dirty="0">
              <a:solidFill>
                <a:prstClr val="black"/>
              </a:solidFill>
            </a:endParaRPr>
          </a:p>
        </p:txBody>
      </p:sp>
      <p:sp>
        <p:nvSpPr>
          <p:cNvPr id="20" name="Rectangle 19"/>
          <p:cNvSpPr/>
          <p:nvPr/>
        </p:nvSpPr>
        <p:spPr>
          <a:xfrm>
            <a:off x="460375" y="5157192"/>
            <a:ext cx="8064896" cy="923330"/>
          </a:xfrm>
          <a:prstGeom prst="rect">
            <a:avLst/>
          </a:prstGeom>
        </p:spPr>
        <p:txBody>
          <a:bodyPr wrap="square">
            <a:spAutoFit/>
          </a:bodyPr>
          <a:lstStyle/>
          <a:p>
            <a:r>
              <a:rPr lang="en-GB" dirty="0" smtClean="0"/>
              <a:t>Aimed at: Professionals </a:t>
            </a:r>
            <a:r>
              <a:rPr lang="en-GB" dirty="0"/>
              <a:t>working in both primary and secondary care across the multi-disciplinary teams, including Clinical Nurse Specialists, oncologists, surgeons, </a:t>
            </a:r>
            <a:r>
              <a:rPr lang="en-GB" dirty="0" err="1"/>
              <a:t>histopathologists</a:t>
            </a:r>
            <a:r>
              <a:rPr lang="en-GB" dirty="0"/>
              <a:t>, radiologists and MDT co-ordinators </a:t>
            </a:r>
          </a:p>
        </p:txBody>
      </p:sp>
      <p:sp>
        <p:nvSpPr>
          <p:cNvPr id="21" name="TextBox 20"/>
          <p:cNvSpPr txBox="1"/>
          <p:nvPr/>
        </p:nvSpPr>
        <p:spPr>
          <a:xfrm>
            <a:off x="755575" y="6058162"/>
            <a:ext cx="7632848" cy="646331"/>
          </a:xfrm>
          <a:prstGeom prst="rect">
            <a:avLst/>
          </a:prstGeom>
          <a:noFill/>
        </p:spPr>
        <p:txBody>
          <a:bodyPr wrap="square" rtlCol="0">
            <a:spAutoFit/>
          </a:bodyPr>
          <a:lstStyle/>
          <a:p>
            <a:r>
              <a:rPr lang="en-GB" u="sng" dirty="0">
                <a:hlinkClick r:id="rId4"/>
              </a:rPr>
              <a:t>https://www.eventbrite.co.uk/e/genomic-medicine-service-cancer-education-programme-tickets-76421555931</a:t>
            </a:r>
            <a:endParaRPr lang="en-GB" dirty="0">
              <a:solidFill>
                <a:srgbClr val="FF0000"/>
              </a:solidFill>
            </a:endParaRPr>
          </a:p>
        </p:txBody>
      </p:sp>
      <p:pic>
        <p:nvPicPr>
          <p:cNvPr id="12" name="Picture 5"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622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46" t="-76" r="-14006"/>
          <a:stretch/>
        </p:blipFill>
        <p:spPr bwMode="auto">
          <a:xfrm>
            <a:off x="0" y="12"/>
            <a:ext cx="10538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5496" y="5229200"/>
            <a:ext cx="6418104" cy="1200329"/>
          </a:xfrm>
          <a:prstGeom prst="rect">
            <a:avLst/>
          </a:prstGeom>
          <a:noFill/>
        </p:spPr>
        <p:txBody>
          <a:bodyPr wrap="square" rtlCol="0">
            <a:spAutoFit/>
          </a:bodyPr>
          <a:lstStyle/>
          <a:p>
            <a:pPr algn="ctr"/>
            <a:r>
              <a:rPr lang="en-GB" sz="7200" dirty="0">
                <a:solidFill>
                  <a:prstClr val="white"/>
                </a:solidFill>
                <a:ea typeface="Calibri" pitchFamily="34" charset="0"/>
                <a:cs typeface="Calibri" pitchFamily="34" charset="0"/>
              </a:rPr>
              <a:t>Thank you!</a:t>
            </a:r>
          </a:p>
        </p:txBody>
      </p:sp>
      <p:pic>
        <p:nvPicPr>
          <p:cNvPr id="4" name="Picture 2" descr="C:\Users\nba0820\AppData\Local\Microsoft\Windows\Temporary Internet Files\Content.Outlook\LCNFJS0W\SWGLH_RGB_Right Align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230111"/>
            <a:ext cx="1980180" cy="70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377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chemeClr val="tx2">
                    <a:lumMod val="60000"/>
                    <a:lumOff val="40000"/>
                  </a:schemeClr>
                </a:solidFill>
              </a:rPr>
              <a:t>Aims of Today’s </a:t>
            </a:r>
            <a:r>
              <a:rPr lang="en-GB" b="1" dirty="0" smtClean="0">
                <a:solidFill>
                  <a:schemeClr val="tx2">
                    <a:lumMod val="60000"/>
                    <a:lumOff val="40000"/>
                  </a:schemeClr>
                </a:solidFill>
              </a:rPr>
              <a:t>Session</a:t>
            </a:r>
            <a:endParaRPr lang="en-GB" b="1" dirty="0">
              <a:solidFill>
                <a:schemeClr val="tx2">
                  <a:lumMod val="60000"/>
                  <a:lumOff val="40000"/>
                </a:schemeClr>
              </a:solidFill>
            </a:endParaRPr>
          </a:p>
        </p:txBody>
      </p:sp>
      <p:sp>
        <p:nvSpPr>
          <p:cNvPr id="4" name="Text Placeholder 3"/>
          <p:cNvSpPr>
            <a:spLocks noGrp="1"/>
          </p:cNvSpPr>
          <p:nvPr>
            <p:ph type="body" idx="1"/>
          </p:nvPr>
        </p:nvSpPr>
        <p:spPr>
          <a:xfrm>
            <a:off x="251520" y="1268760"/>
            <a:ext cx="4040188" cy="423738"/>
          </a:xfrm>
        </p:spPr>
        <p:txBody>
          <a:bodyPr>
            <a:normAutofit lnSpcReduction="10000"/>
          </a:bodyPr>
          <a:lstStyle/>
          <a:p>
            <a:r>
              <a:rPr lang="en-GB" dirty="0"/>
              <a:t>What we are trying to achieve </a:t>
            </a:r>
          </a:p>
        </p:txBody>
      </p:sp>
      <p:sp>
        <p:nvSpPr>
          <p:cNvPr id="7" name="Content Placeholder 6"/>
          <p:cNvSpPr>
            <a:spLocks noGrp="1"/>
          </p:cNvSpPr>
          <p:nvPr>
            <p:ph sz="quarter" idx="4"/>
          </p:nvPr>
        </p:nvSpPr>
        <p:spPr>
          <a:xfrm>
            <a:off x="4818535" y="3861048"/>
            <a:ext cx="3947678" cy="1944216"/>
          </a:xfrm>
        </p:spPr>
        <p:txBody>
          <a:bodyPr>
            <a:normAutofit fontScale="92500" lnSpcReduction="20000"/>
          </a:bodyPr>
          <a:lstStyle/>
          <a:p>
            <a:pPr marL="0" indent="0">
              <a:buNone/>
            </a:pPr>
            <a:r>
              <a:rPr lang="en-GB" b="1" dirty="0"/>
              <a:t>What this session is not about</a:t>
            </a:r>
          </a:p>
          <a:p>
            <a:r>
              <a:rPr lang="en-GB" sz="2000" dirty="0" smtClean="0"/>
              <a:t>Mapping </a:t>
            </a:r>
            <a:r>
              <a:rPr lang="en-GB" sz="2000" dirty="0"/>
              <a:t>the details of local pathways</a:t>
            </a:r>
          </a:p>
          <a:p>
            <a:r>
              <a:rPr lang="en-GB" sz="2000" dirty="0"/>
              <a:t>Confirming local transport arrangements</a:t>
            </a:r>
          </a:p>
          <a:p>
            <a:r>
              <a:rPr lang="en-GB" sz="2000" dirty="0"/>
              <a:t>Addressing local resourcing concerns</a:t>
            </a:r>
          </a:p>
          <a:p>
            <a:endParaRPr lang="en-GB" sz="2000" dirty="0"/>
          </a:p>
          <a:p>
            <a:endParaRPr lang="en-GB" sz="2000" dirty="0"/>
          </a:p>
          <a:p>
            <a:endParaRPr lang="en-GB" sz="2000" dirty="0"/>
          </a:p>
        </p:txBody>
      </p:sp>
      <p:sp>
        <p:nvSpPr>
          <p:cNvPr id="8" name="Slide Number Placeholder 7"/>
          <p:cNvSpPr>
            <a:spLocks noGrp="1"/>
          </p:cNvSpPr>
          <p:nvPr>
            <p:ph type="sldNum" sz="quarter" idx="12"/>
          </p:nvPr>
        </p:nvSpPr>
        <p:spPr/>
        <p:txBody>
          <a:bodyPr/>
          <a:lstStyle/>
          <a:p>
            <a:fld id="{4521CED4-6852-4610-8128-A7EFE3DDD141}" type="slidenum">
              <a:rPr lang="en-GB" smtClean="0"/>
              <a:t>2</a:t>
            </a:fld>
            <a:endParaRPr lang="en-GB" dirty="0"/>
          </a:p>
        </p:txBody>
      </p:sp>
      <p:sp>
        <p:nvSpPr>
          <p:cNvPr id="3" name="TextBox 2"/>
          <p:cNvSpPr txBox="1"/>
          <p:nvPr/>
        </p:nvSpPr>
        <p:spPr>
          <a:xfrm>
            <a:off x="251520" y="1916832"/>
            <a:ext cx="3635897" cy="1200329"/>
          </a:xfrm>
          <a:prstGeom prst="rect">
            <a:avLst/>
          </a:prstGeom>
          <a:solidFill>
            <a:schemeClr val="accent3">
              <a:lumMod val="20000"/>
              <a:lumOff val="80000"/>
            </a:schemeClr>
          </a:solidFill>
        </p:spPr>
        <p:txBody>
          <a:bodyPr wrap="square" rtlCol="0">
            <a:spAutoFit/>
          </a:bodyPr>
          <a:lstStyle/>
          <a:p>
            <a:pPr marL="285750" indent="-285750">
              <a:buFont typeface="Arial" panose="020B0604020202020204" pitchFamily="34" charset="0"/>
              <a:buChar char="•"/>
            </a:pPr>
            <a:r>
              <a:rPr lang="en-GB" dirty="0"/>
              <a:t>Awareness of the </a:t>
            </a:r>
            <a:r>
              <a:rPr lang="en-GB" b="1" dirty="0"/>
              <a:t>infrastructure</a:t>
            </a:r>
            <a:r>
              <a:rPr lang="en-GB" dirty="0"/>
              <a:t> underpinning the delivery of genetic testing nationally and in the South </a:t>
            </a:r>
            <a:r>
              <a:rPr lang="en-GB" dirty="0" smtClean="0"/>
              <a:t>West</a:t>
            </a:r>
            <a:endParaRPr lang="en-GB" dirty="0"/>
          </a:p>
        </p:txBody>
      </p:sp>
      <p:sp>
        <p:nvSpPr>
          <p:cNvPr id="13" name="TextBox 12"/>
          <p:cNvSpPr txBox="1"/>
          <p:nvPr/>
        </p:nvSpPr>
        <p:spPr>
          <a:xfrm>
            <a:off x="-2844824" y="4005064"/>
            <a:ext cx="184731" cy="369332"/>
          </a:xfrm>
          <a:prstGeom prst="rect">
            <a:avLst/>
          </a:prstGeom>
          <a:noFill/>
        </p:spPr>
        <p:txBody>
          <a:bodyPr wrap="none" rtlCol="0">
            <a:spAutoFit/>
          </a:bodyPr>
          <a:lstStyle/>
          <a:p>
            <a:endParaRPr lang="en-GB" dirty="0"/>
          </a:p>
        </p:txBody>
      </p:sp>
      <p:sp>
        <p:nvSpPr>
          <p:cNvPr id="14" name="TextBox 13"/>
          <p:cNvSpPr txBox="1"/>
          <p:nvPr/>
        </p:nvSpPr>
        <p:spPr>
          <a:xfrm>
            <a:off x="539552" y="3546297"/>
            <a:ext cx="3960440" cy="2862322"/>
          </a:xfrm>
          <a:prstGeom prst="rect">
            <a:avLst/>
          </a:prstGeom>
          <a:solidFill>
            <a:schemeClr val="accent3"/>
          </a:solidFill>
        </p:spPr>
        <p:txBody>
          <a:bodyPr wrap="square" rtlCol="0">
            <a:spAutoFit/>
          </a:bodyPr>
          <a:lstStyle/>
          <a:p>
            <a:pPr marL="285750" indent="-285750">
              <a:buFont typeface="Arial" panose="020B0604020202020204" pitchFamily="34" charset="0"/>
              <a:buChar char="•"/>
            </a:pPr>
            <a:r>
              <a:rPr lang="en-GB" dirty="0"/>
              <a:t>Understand what that means locally for adaption of current genetic/genomic test eligibility and requesting processes:</a:t>
            </a:r>
          </a:p>
          <a:p>
            <a:pPr marL="742950" lvl="1" indent="-285750">
              <a:buFont typeface="Wingdings" panose="05000000000000000000" pitchFamily="2" charset="2"/>
              <a:buChar char="ü"/>
            </a:pPr>
            <a:r>
              <a:rPr lang="en-GB" b="1" dirty="0"/>
              <a:t>What can be tested?</a:t>
            </a:r>
          </a:p>
          <a:p>
            <a:pPr marL="742950" lvl="1" indent="-285750">
              <a:buFont typeface="Wingdings" panose="05000000000000000000" pitchFamily="2" charset="2"/>
              <a:buChar char="ü"/>
            </a:pPr>
            <a:r>
              <a:rPr lang="en-GB" b="1" dirty="0"/>
              <a:t>What will be reported?</a:t>
            </a:r>
          </a:p>
          <a:p>
            <a:pPr marL="742950" lvl="1" indent="-285750">
              <a:buFont typeface="Wingdings" panose="05000000000000000000" pitchFamily="2" charset="2"/>
              <a:buChar char="ü"/>
            </a:pPr>
            <a:r>
              <a:rPr lang="en-GB" b="1" dirty="0"/>
              <a:t>Turn around times</a:t>
            </a:r>
          </a:p>
          <a:p>
            <a:pPr marL="742950" lvl="1" indent="-285750">
              <a:buFont typeface="Wingdings" panose="05000000000000000000" pitchFamily="2" charset="2"/>
              <a:buChar char="ü"/>
            </a:pPr>
            <a:r>
              <a:rPr lang="en-GB" b="1" dirty="0"/>
              <a:t>Funding models</a:t>
            </a:r>
          </a:p>
          <a:p>
            <a:pPr marL="742950" lvl="1" indent="-285750">
              <a:buFont typeface="Wingdings" panose="05000000000000000000" pitchFamily="2" charset="2"/>
              <a:buChar char="ü"/>
            </a:pPr>
            <a:r>
              <a:rPr lang="en-GB" b="1" dirty="0"/>
              <a:t>Understanding reports and GTAB support</a:t>
            </a:r>
          </a:p>
        </p:txBody>
      </p:sp>
      <p:sp>
        <p:nvSpPr>
          <p:cNvPr id="15" name="TextBox 14"/>
          <p:cNvSpPr txBox="1"/>
          <p:nvPr/>
        </p:nvSpPr>
        <p:spPr>
          <a:xfrm>
            <a:off x="4283968" y="1916832"/>
            <a:ext cx="4482245" cy="1200329"/>
          </a:xfrm>
          <a:prstGeom prst="rect">
            <a:avLst/>
          </a:prstGeom>
          <a:solidFill>
            <a:schemeClr val="accent3">
              <a:lumMod val="60000"/>
              <a:lumOff val="40000"/>
            </a:schemeClr>
          </a:solidFill>
        </p:spPr>
        <p:txBody>
          <a:bodyPr wrap="square" rtlCol="0">
            <a:spAutoFit/>
          </a:bodyPr>
          <a:lstStyle/>
          <a:p>
            <a:pPr marL="285750" indent="-285750">
              <a:buFont typeface="Arial" panose="020B0604020202020204" pitchFamily="34" charset="0"/>
              <a:buChar char="•"/>
            </a:pPr>
            <a:r>
              <a:rPr lang="en-GB" dirty="0"/>
              <a:t>Provide an understanding of the </a:t>
            </a:r>
            <a:r>
              <a:rPr lang="en-GB" b="1" dirty="0"/>
              <a:t>national requirement</a:t>
            </a:r>
            <a:r>
              <a:rPr lang="en-GB" dirty="0"/>
              <a:t> for delivering non-WGS genetic/genomic testing as defined in the national genomic testing directory (NGTD)</a:t>
            </a:r>
          </a:p>
        </p:txBody>
      </p:sp>
      <p:pic>
        <p:nvPicPr>
          <p:cNvPr id="19" name="Picture 5"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679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 xmlns:a16="http://schemas.microsoft.com/office/drawing/2014/main" id="{524CAAE7-2201-4E2F-A32D-5FE170C45EDD}"/>
              </a:ext>
            </a:extLst>
          </p:cNvPr>
          <p:cNvSpPr/>
          <p:nvPr/>
        </p:nvSpPr>
        <p:spPr>
          <a:xfrm>
            <a:off x="1551626" y="2527766"/>
            <a:ext cx="4376827" cy="42808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TextBox 62">
            <a:extLst>
              <a:ext uri="{FF2B5EF4-FFF2-40B4-BE49-F238E27FC236}">
                <a16:creationId xmlns="" xmlns:a16="http://schemas.microsoft.com/office/drawing/2014/main" id="{FA682D01-A265-4143-B2DF-21A949DCDAF5}"/>
              </a:ext>
            </a:extLst>
          </p:cNvPr>
          <p:cNvSpPr txBox="1"/>
          <p:nvPr/>
        </p:nvSpPr>
        <p:spPr>
          <a:xfrm>
            <a:off x="3876225" y="5838461"/>
            <a:ext cx="1941875" cy="715581"/>
          </a:xfrm>
          <a:prstGeom prst="rect">
            <a:avLst/>
          </a:prstGeom>
          <a:noFill/>
        </p:spPr>
        <p:txBody>
          <a:bodyPr wrap="square" rtlCol="0">
            <a:spAutoFit/>
          </a:bodyPr>
          <a:lstStyle/>
          <a:p>
            <a:r>
              <a:rPr lang="en-US" sz="1350" b="1" dirty="0">
                <a:latin typeface="Calibri" panose="020F0502020204030204" pitchFamily="34" charset="0"/>
                <a:cs typeface="Calibri" panose="020F0502020204030204" pitchFamily="34" charset="0"/>
              </a:rPr>
              <a:t>Population:  &gt;5,000,000</a:t>
            </a:r>
          </a:p>
          <a:p>
            <a:r>
              <a:rPr lang="en-US" sz="1350" b="1" dirty="0">
                <a:latin typeface="Calibri" panose="020F0502020204030204" pitchFamily="34" charset="0"/>
                <a:cs typeface="Calibri" panose="020F0502020204030204" pitchFamily="34" charset="0"/>
              </a:rPr>
              <a:t>Span:             &gt;200 miles</a:t>
            </a:r>
          </a:p>
          <a:p>
            <a:r>
              <a:rPr lang="en-US" sz="1350" b="1" dirty="0">
                <a:latin typeface="Calibri" panose="020F0502020204030204" pitchFamily="34" charset="0"/>
                <a:cs typeface="Calibri" panose="020F0502020204030204" pitchFamily="34" charset="0"/>
              </a:rPr>
              <a:t>GMCs:           2</a:t>
            </a:r>
          </a:p>
        </p:txBody>
      </p:sp>
      <p:grpSp>
        <p:nvGrpSpPr>
          <p:cNvPr id="3" name="Group 2"/>
          <p:cNvGrpSpPr/>
          <p:nvPr/>
        </p:nvGrpSpPr>
        <p:grpSpPr>
          <a:xfrm>
            <a:off x="1551626" y="2527766"/>
            <a:ext cx="4376827" cy="4280890"/>
            <a:chOff x="1551626" y="2527766"/>
            <a:chExt cx="4376827" cy="4280890"/>
          </a:xfrm>
        </p:grpSpPr>
        <p:grpSp>
          <p:nvGrpSpPr>
            <p:cNvPr id="39" name="Group 38">
              <a:extLst>
                <a:ext uri="{FF2B5EF4-FFF2-40B4-BE49-F238E27FC236}">
                  <a16:creationId xmlns="" xmlns:a16="http://schemas.microsoft.com/office/drawing/2014/main" id="{D9E2E815-EC46-498D-8A40-54292C639515}"/>
                </a:ext>
              </a:extLst>
            </p:cNvPr>
            <p:cNvGrpSpPr/>
            <p:nvPr/>
          </p:nvGrpSpPr>
          <p:grpSpPr>
            <a:xfrm>
              <a:off x="1551626" y="2527766"/>
              <a:ext cx="4376827" cy="4280890"/>
              <a:chOff x="512259" y="1617112"/>
              <a:chExt cx="5835769" cy="4764216"/>
            </a:xfrm>
          </p:grpSpPr>
          <p:pic>
            <p:nvPicPr>
              <p:cNvPr id="40" name="Picture 39">
                <a:extLst>
                  <a:ext uri="{FF2B5EF4-FFF2-40B4-BE49-F238E27FC236}">
                    <a16:creationId xmlns="" xmlns:a16="http://schemas.microsoft.com/office/drawing/2014/main" id="{CFB625EB-37F7-4605-830E-954B6BC344C5}"/>
                  </a:ext>
                </a:extLst>
              </p:cNvPr>
              <p:cNvPicPr>
                <a:picLocks noChangeAspect="1"/>
              </p:cNvPicPr>
              <p:nvPr/>
            </p:nvPicPr>
            <p:blipFill rotWithShape="1">
              <a:blip r:embed="rId3"/>
              <a:srcRect l="14730" t="3803" b="7530"/>
              <a:stretch/>
            </p:blipFill>
            <p:spPr>
              <a:xfrm>
                <a:off x="512259" y="1617112"/>
                <a:ext cx="5835769" cy="4764216"/>
              </a:xfrm>
              <a:prstGeom prst="rect">
                <a:avLst/>
              </a:prstGeom>
            </p:spPr>
          </p:pic>
          <p:grpSp>
            <p:nvGrpSpPr>
              <p:cNvPr id="47" name="Group 46">
                <a:extLst>
                  <a:ext uri="{FF2B5EF4-FFF2-40B4-BE49-F238E27FC236}">
                    <a16:creationId xmlns="" xmlns:a16="http://schemas.microsoft.com/office/drawing/2014/main" id="{93A9CB77-723E-49FD-B9DC-EF02FFB5AF4A}"/>
                  </a:ext>
                </a:extLst>
              </p:cNvPr>
              <p:cNvGrpSpPr/>
              <p:nvPr/>
            </p:nvGrpSpPr>
            <p:grpSpPr>
              <a:xfrm>
                <a:off x="839416" y="1787182"/>
                <a:ext cx="5142035" cy="4274174"/>
                <a:chOff x="839416" y="1787182"/>
                <a:chExt cx="5142035" cy="4274174"/>
              </a:xfrm>
            </p:grpSpPr>
            <p:sp>
              <p:nvSpPr>
                <p:cNvPr id="49" name="TextBox 48">
                  <a:extLst>
                    <a:ext uri="{FF2B5EF4-FFF2-40B4-BE49-F238E27FC236}">
                      <a16:creationId xmlns="" xmlns:a16="http://schemas.microsoft.com/office/drawing/2014/main" id="{80D6DFB1-9431-4A55-A476-D2D37E6323C6}"/>
                    </a:ext>
                  </a:extLst>
                </p:cNvPr>
                <p:cNvSpPr txBox="1"/>
                <p:nvPr/>
              </p:nvSpPr>
              <p:spPr>
                <a:xfrm>
                  <a:off x="839416" y="5661247"/>
                  <a:ext cx="360040" cy="400109"/>
                </a:xfrm>
                <a:prstGeom prst="rect">
                  <a:avLst/>
                </a:prstGeom>
                <a:noFill/>
              </p:spPr>
              <p:txBody>
                <a:bodyPr wrap="square" rtlCol="0">
                  <a:spAutoFit/>
                </a:bodyPr>
                <a:lstStyle/>
                <a:p>
                  <a:r>
                    <a:rPr lang="en-US" sz="1350" b="1" dirty="0"/>
                    <a:t>H</a:t>
                  </a:r>
                </a:p>
              </p:txBody>
            </p:sp>
            <p:sp>
              <p:nvSpPr>
                <p:cNvPr id="50" name="TextBox 49">
                  <a:extLst>
                    <a:ext uri="{FF2B5EF4-FFF2-40B4-BE49-F238E27FC236}">
                      <a16:creationId xmlns="" xmlns:a16="http://schemas.microsoft.com/office/drawing/2014/main" id="{BAD28D35-39BC-4495-9812-49EB4F865090}"/>
                    </a:ext>
                  </a:extLst>
                </p:cNvPr>
                <p:cNvSpPr txBox="1"/>
                <p:nvPr/>
              </p:nvSpPr>
              <p:spPr>
                <a:xfrm>
                  <a:off x="2351584" y="3789040"/>
                  <a:ext cx="360040" cy="400109"/>
                </a:xfrm>
                <a:prstGeom prst="rect">
                  <a:avLst/>
                </a:prstGeom>
                <a:noFill/>
              </p:spPr>
              <p:txBody>
                <a:bodyPr wrap="square" rtlCol="0">
                  <a:spAutoFit/>
                </a:bodyPr>
                <a:lstStyle/>
                <a:p>
                  <a:r>
                    <a:rPr lang="en-US" sz="1350" b="1" dirty="0"/>
                    <a:t>H</a:t>
                  </a:r>
                </a:p>
              </p:txBody>
            </p:sp>
            <p:sp>
              <p:nvSpPr>
                <p:cNvPr id="51" name="TextBox 50">
                  <a:extLst>
                    <a:ext uri="{FF2B5EF4-FFF2-40B4-BE49-F238E27FC236}">
                      <a16:creationId xmlns="" xmlns:a16="http://schemas.microsoft.com/office/drawing/2014/main" id="{CF82100A-5406-430C-8890-C7F7C6104FDA}"/>
                    </a:ext>
                  </a:extLst>
                </p:cNvPr>
                <p:cNvSpPr txBox="1"/>
                <p:nvPr/>
              </p:nvSpPr>
              <p:spPr>
                <a:xfrm>
                  <a:off x="4007768" y="3789040"/>
                  <a:ext cx="360040" cy="400109"/>
                </a:xfrm>
                <a:prstGeom prst="rect">
                  <a:avLst/>
                </a:prstGeom>
                <a:noFill/>
              </p:spPr>
              <p:txBody>
                <a:bodyPr wrap="square" rtlCol="0">
                  <a:spAutoFit/>
                </a:bodyPr>
                <a:lstStyle/>
                <a:p>
                  <a:r>
                    <a:rPr lang="en-US" sz="1350" b="1" dirty="0"/>
                    <a:t>H</a:t>
                  </a:r>
                </a:p>
              </p:txBody>
            </p:sp>
            <p:sp>
              <p:nvSpPr>
                <p:cNvPr id="52" name="TextBox 51">
                  <a:extLst>
                    <a:ext uri="{FF2B5EF4-FFF2-40B4-BE49-F238E27FC236}">
                      <a16:creationId xmlns="" xmlns:a16="http://schemas.microsoft.com/office/drawing/2014/main" id="{F9A784D4-86CE-44B4-B56C-754280EE790A}"/>
                    </a:ext>
                  </a:extLst>
                </p:cNvPr>
                <p:cNvSpPr txBox="1"/>
                <p:nvPr/>
              </p:nvSpPr>
              <p:spPr>
                <a:xfrm>
                  <a:off x="5016580" y="3227931"/>
                  <a:ext cx="360040" cy="400109"/>
                </a:xfrm>
                <a:prstGeom prst="rect">
                  <a:avLst/>
                </a:prstGeom>
                <a:noFill/>
              </p:spPr>
              <p:txBody>
                <a:bodyPr wrap="square" rtlCol="0">
                  <a:spAutoFit/>
                </a:bodyPr>
                <a:lstStyle/>
                <a:p>
                  <a:r>
                    <a:rPr lang="en-US" sz="1350" b="1" dirty="0"/>
                    <a:t>H</a:t>
                  </a:r>
                </a:p>
              </p:txBody>
            </p:sp>
            <p:sp>
              <p:nvSpPr>
                <p:cNvPr id="53" name="TextBox 52">
                  <a:extLst>
                    <a:ext uri="{FF2B5EF4-FFF2-40B4-BE49-F238E27FC236}">
                      <a16:creationId xmlns="" xmlns:a16="http://schemas.microsoft.com/office/drawing/2014/main" id="{720764FC-1D2E-4338-8F59-EEF0F1684717}"/>
                    </a:ext>
                  </a:extLst>
                </p:cNvPr>
                <p:cNvSpPr txBox="1"/>
                <p:nvPr/>
              </p:nvSpPr>
              <p:spPr>
                <a:xfrm>
                  <a:off x="4721725" y="2943307"/>
                  <a:ext cx="500144" cy="400109"/>
                </a:xfrm>
                <a:prstGeom prst="rect">
                  <a:avLst/>
                </a:prstGeom>
                <a:noFill/>
              </p:spPr>
              <p:txBody>
                <a:bodyPr wrap="square" rtlCol="0">
                  <a:spAutoFit/>
                </a:bodyPr>
                <a:lstStyle/>
                <a:p>
                  <a:r>
                    <a:rPr lang="en-US" sz="1350" b="1" dirty="0"/>
                    <a:t>H*</a:t>
                  </a:r>
                </a:p>
              </p:txBody>
            </p:sp>
            <p:sp>
              <p:nvSpPr>
                <p:cNvPr id="54" name="TextBox 53">
                  <a:extLst>
                    <a:ext uri="{FF2B5EF4-FFF2-40B4-BE49-F238E27FC236}">
                      <a16:creationId xmlns="" xmlns:a16="http://schemas.microsoft.com/office/drawing/2014/main" id="{574A49DB-D032-4AFF-83CA-7C69657E3C67}"/>
                    </a:ext>
                  </a:extLst>
                </p:cNvPr>
                <p:cNvSpPr txBox="1"/>
                <p:nvPr/>
              </p:nvSpPr>
              <p:spPr>
                <a:xfrm>
                  <a:off x="4501679" y="2787315"/>
                  <a:ext cx="360040" cy="400109"/>
                </a:xfrm>
                <a:prstGeom prst="rect">
                  <a:avLst/>
                </a:prstGeom>
                <a:noFill/>
              </p:spPr>
              <p:txBody>
                <a:bodyPr wrap="square" rtlCol="0">
                  <a:spAutoFit/>
                </a:bodyPr>
                <a:lstStyle/>
                <a:p>
                  <a:r>
                    <a:rPr lang="en-US" sz="1350" b="1" dirty="0"/>
                    <a:t>H</a:t>
                  </a:r>
                </a:p>
              </p:txBody>
            </p:sp>
            <p:sp>
              <p:nvSpPr>
                <p:cNvPr id="55" name="TextBox 54">
                  <a:extLst>
                    <a:ext uri="{FF2B5EF4-FFF2-40B4-BE49-F238E27FC236}">
                      <a16:creationId xmlns="" xmlns:a16="http://schemas.microsoft.com/office/drawing/2014/main" id="{999B0DE9-9173-4ADE-915F-EF06E0A28287}"/>
                    </a:ext>
                  </a:extLst>
                </p:cNvPr>
                <p:cNvSpPr txBox="1"/>
                <p:nvPr/>
              </p:nvSpPr>
              <p:spPr>
                <a:xfrm>
                  <a:off x="5196600" y="2218947"/>
                  <a:ext cx="360040" cy="400109"/>
                </a:xfrm>
                <a:prstGeom prst="rect">
                  <a:avLst/>
                </a:prstGeom>
                <a:noFill/>
              </p:spPr>
              <p:txBody>
                <a:bodyPr wrap="square" rtlCol="0">
                  <a:spAutoFit/>
                </a:bodyPr>
                <a:lstStyle/>
                <a:p>
                  <a:r>
                    <a:rPr lang="en-US" sz="1350" b="1" dirty="0"/>
                    <a:t>H</a:t>
                  </a:r>
                </a:p>
              </p:txBody>
            </p:sp>
            <p:sp>
              <p:nvSpPr>
                <p:cNvPr id="56" name="TextBox 55">
                  <a:extLst>
                    <a:ext uri="{FF2B5EF4-FFF2-40B4-BE49-F238E27FC236}">
                      <a16:creationId xmlns="" xmlns:a16="http://schemas.microsoft.com/office/drawing/2014/main" id="{12D6A40A-4979-4381-A297-8867A3C3318D}"/>
                    </a:ext>
                  </a:extLst>
                </p:cNvPr>
                <p:cNvSpPr txBox="1"/>
                <p:nvPr/>
              </p:nvSpPr>
              <p:spPr>
                <a:xfrm>
                  <a:off x="5621411" y="1787182"/>
                  <a:ext cx="360040" cy="400109"/>
                </a:xfrm>
                <a:prstGeom prst="rect">
                  <a:avLst/>
                </a:prstGeom>
                <a:noFill/>
              </p:spPr>
              <p:txBody>
                <a:bodyPr wrap="square" rtlCol="0">
                  <a:spAutoFit/>
                </a:bodyPr>
                <a:lstStyle/>
                <a:p>
                  <a:r>
                    <a:rPr lang="en-US" sz="1350" b="1" dirty="0"/>
                    <a:t>H</a:t>
                  </a:r>
                </a:p>
              </p:txBody>
            </p:sp>
            <p:sp>
              <p:nvSpPr>
                <p:cNvPr id="57" name="TextBox 56">
                  <a:extLst>
                    <a:ext uri="{FF2B5EF4-FFF2-40B4-BE49-F238E27FC236}">
                      <a16:creationId xmlns="" xmlns:a16="http://schemas.microsoft.com/office/drawing/2014/main" id="{6644B832-825B-459C-B60B-33DD10F3F6D8}"/>
                    </a:ext>
                  </a:extLst>
                </p:cNvPr>
                <p:cNvSpPr txBox="1"/>
                <p:nvPr/>
              </p:nvSpPr>
              <p:spPr>
                <a:xfrm>
                  <a:off x="3251684" y="4967972"/>
                  <a:ext cx="360040" cy="400109"/>
                </a:xfrm>
                <a:prstGeom prst="rect">
                  <a:avLst/>
                </a:prstGeom>
                <a:noFill/>
              </p:spPr>
              <p:txBody>
                <a:bodyPr wrap="square" rtlCol="0">
                  <a:spAutoFit/>
                </a:bodyPr>
                <a:lstStyle/>
                <a:p>
                  <a:r>
                    <a:rPr lang="en-US" sz="1350" b="1" dirty="0"/>
                    <a:t>H</a:t>
                  </a:r>
                </a:p>
              </p:txBody>
            </p:sp>
            <p:sp>
              <p:nvSpPr>
                <p:cNvPr id="58" name="TextBox 57">
                  <a:extLst>
                    <a:ext uri="{FF2B5EF4-FFF2-40B4-BE49-F238E27FC236}">
                      <a16:creationId xmlns="" xmlns:a16="http://schemas.microsoft.com/office/drawing/2014/main" id="{CAA5CD64-D3E1-41EF-919C-6ADC5FE29D1A}"/>
                    </a:ext>
                  </a:extLst>
                </p:cNvPr>
                <p:cNvSpPr txBox="1"/>
                <p:nvPr/>
              </p:nvSpPr>
              <p:spPr>
                <a:xfrm>
                  <a:off x="2423592" y="4900519"/>
                  <a:ext cx="360040" cy="400109"/>
                </a:xfrm>
                <a:prstGeom prst="rect">
                  <a:avLst/>
                </a:prstGeom>
                <a:noFill/>
              </p:spPr>
              <p:txBody>
                <a:bodyPr wrap="square" rtlCol="0">
                  <a:spAutoFit/>
                </a:bodyPr>
                <a:lstStyle/>
                <a:p>
                  <a:r>
                    <a:rPr lang="en-US" sz="1350" b="1" dirty="0"/>
                    <a:t>H</a:t>
                  </a:r>
                </a:p>
              </p:txBody>
            </p:sp>
            <p:sp>
              <p:nvSpPr>
                <p:cNvPr id="59" name="TextBox 58">
                  <a:extLst>
                    <a:ext uri="{FF2B5EF4-FFF2-40B4-BE49-F238E27FC236}">
                      <a16:creationId xmlns="" xmlns:a16="http://schemas.microsoft.com/office/drawing/2014/main" id="{74BDD3F0-B840-44E9-AAAA-05773DB34710}"/>
                    </a:ext>
                  </a:extLst>
                </p:cNvPr>
                <p:cNvSpPr txBox="1"/>
                <p:nvPr/>
              </p:nvSpPr>
              <p:spPr>
                <a:xfrm>
                  <a:off x="3431701" y="4437112"/>
                  <a:ext cx="648073" cy="400109"/>
                </a:xfrm>
                <a:prstGeom prst="rect">
                  <a:avLst/>
                </a:prstGeom>
                <a:noFill/>
              </p:spPr>
              <p:txBody>
                <a:bodyPr wrap="square" rtlCol="0">
                  <a:spAutoFit/>
                </a:bodyPr>
                <a:lstStyle/>
                <a:p>
                  <a:r>
                    <a:rPr lang="en-US" sz="1350" b="1" dirty="0"/>
                    <a:t>H*</a:t>
                  </a:r>
                </a:p>
              </p:txBody>
            </p:sp>
            <p:sp>
              <p:nvSpPr>
                <p:cNvPr id="60" name="TextBox 59">
                  <a:extLst>
                    <a:ext uri="{FF2B5EF4-FFF2-40B4-BE49-F238E27FC236}">
                      <a16:creationId xmlns="" xmlns:a16="http://schemas.microsoft.com/office/drawing/2014/main" id="{16111578-879C-485D-B565-D0CBF597B96A}"/>
                    </a:ext>
                  </a:extLst>
                </p:cNvPr>
                <p:cNvSpPr txBox="1"/>
                <p:nvPr/>
              </p:nvSpPr>
              <p:spPr>
                <a:xfrm>
                  <a:off x="4583832" y="3789040"/>
                  <a:ext cx="360040" cy="400109"/>
                </a:xfrm>
                <a:prstGeom prst="rect">
                  <a:avLst/>
                </a:prstGeom>
                <a:noFill/>
              </p:spPr>
              <p:txBody>
                <a:bodyPr wrap="square" rtlCol="0">
                  <a:spAutoFit/>
                </a:bodyPr>
                <a:lstStyle/>
                <a:p>
                  <a:r>
                    <a:rPr lang="en-US" sz="1350" b="1" dirty="0"/>
                    <a:t>H</a:t>
                  </a:r>
                </a:p>
              </p:txBody>
            </p:sp>
            <p:sp>
              <p:nvSpPr>
                <p:cNvPr id="61" name="TextBox 60">
                  <a:extLst>
                    <a:ext uri="{FF2B5EF4-FFF2-40B4-BE49-F238E27FC236}">
                      <a16:creationId xmlns="" xmlns:a16="http://schemas.microsoft.com/office/drawing/2014/main" id="{316C6F82-4414-45A5-8792-5EE2809AC7F0}"/>
                    </a:ext>
                  </a:extLst>
                </p:cNvPr>
                <p:cNvSpPr txBox="1"/>
                <p:nvPr/>
              </p:nvSpPr>
              <p:spPr>
                <a:xfrm>
                  <a:off x="4580863" y="3043264"/>
                  <a:ext cx="360040" cy="400109"/>
                </a:xfrm>
                <a:prstGeom prst="rect">
                  <a:avLst/>
                </a:prstGeom>
                <a:noFill/>
              </p:spPr>
              <p:txBody>
                <a:bodyPr wrap="square" rtlCol="0">
                  <a:spAutoFit/>
                </a:bodyPr>
                <a:lstStyle/>
                <a:p>
                  <a:r>
                    <a:rPr lang="en-US" sz="1350" b="1" dirty="0"/>
                    <a:t>H</a:t>
                  </a:r>
                </a:p>
              </p:txBody>
            </p:sp>
          </p:grpSp>
        </p:grpSp>
        <p:grpSp>
          <p:nvGrpSpPr>
            <p:cNvPr id="68" name="Group 67">
              <a:extLst>
                <a:ext uri="{FF2B5EF4-FFF2-40B4-BE49-F238E27FC236}">
                  <a16:creationId xmlns="" xmlns:a16="http://schemas.microsoft.com/office/drawing/2014/main" id="{FB51BC90-8A64-4580-8209-16A7CBDE5203}"/>
                </a:ext>
              </a:extLst>
            </p:cNvPr>
            <p:cNvGrpSpPr/>
            <p:nvPr/>
          </p:nvGrpSpPr>
          <p:grpSpPr>
            <a:xfrm>
              <a:off x="4427984" y="3699030"/>
              <a:ext cx="411989" cy="378042"/>
              <a:chOff x="8688288" y="2420888"/>
              <a:chExt cx="554968" cy="504056"/>
            </a:xfrm>
          </p:grpSpPr>
          <p:sp>
            <p:nvSpPr>
              <p:cNvPr id="69" name="Oval 68">
                <a:extLst>
                  <a:ext uri="{FF2B5EF4-FFF2-40B4-BE49-F238E27FC236}">
                    <a16:creationId xmlns="" xmlns:a16="http://schemas.microsoft.com/office/drawing/2014/main" id="{1D7FAF62-C1E4-4495-924B-701354B9CC61}"/>
                  </a:ext>
                </a:extLst>
              </p:cNvPr>
              <p:cNvSpPr/>
              <p:nvPr/>
            </p:nvSpPr>
            <p:spPr>
              <a:xfrm>
                <a:off x="8688288" y="2420888"/>
                <a:ext cx="504056" cy="5040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FF0000"/>
                  </a:solidFill>
                </a:endParaRPr>
              </a:p>
            </p:txBody>
          </p:sp>
          <p:sp>
            <p:nvSpPr>
              <p:cNvPr id="70" name="TextBox 69">
                <a:extLst>
                  <a:ext uri="{FF2B5EF4-FFF2-40B4-BE49-F238E27FC236}">
                    <a16:creationId xmlns="" xmlns:a16="http://schemas.microsoft.com/office/drawing/2014/main" id="{0FA4DE60-D0D9-450E-9625-5B281EEF29BA}"/>
                  </a:ext>
                </a:extLst>
              </p:cNvPr>
              <p:cNvSpPr txBox="1"/>
              <p:nvPr/>
            </p:nvSpPr>
            <p:spPr>
              <a:xfrm>
                <a:off x="8739200" y="2464293"/>
                <a:ext cx="504056" cy="430887"/>
              </a:xfrm>
              <a:prstGeom prst="rect">
                <a:avLst/>
              </a:prstGeom>
              <a:noFill/>
              <a:ln>
                <a:noFill/>
              </a:ln>
            </p:spPr>
            <p:txBody>
              <a:bodyPr wrap="square" rtlCol="0">
                <a:spAutoFit/>
              </a:bodyPr>
              <a:lstStyle/>
              <a:p>
                <a:r>
                  <a:rPr lang="en-US" sz="1500" b="1" dirty="0">
                    <a:solidFill>
                      <a:srgbClr val="FF0000"/>
                    </a:solidFill>
                    <a:latin typeface="+mj-lt"/>
                    <a:cs typeface="New Peninim MT" pitchFamily="2" charset="-79"/>
                  </a:rPr>
                  <a:t>L</a:t>
                </a:r>
              </a:p>
            </p:txBody>
          </p:sp>
        </p:grpSp>
        <p:grpSp>
          <p:nvGrpSpPr>
            <p:cNvPr id="73" name="Group 72">
              <a:extLst>
                <a:ext uri="{FF2B5EF4-FFF2-40B4-BE49-F238E27FC236}">
                  <a16:creationId xmlns="" xmlns:a16="http://schemas.microsoft.com/office/drawing/2014/main" id="{95732982-828D-4875-9BA9-DAD92AB7997D}"/>
                </a:ext>
              </a:extLst>
            </p:cNvPr>
            <p:cNvGrpSpPr/>
            <p:nvPr/>
          </p:nvGrpSpPr>
          <p:grpSpPr>
            <a:xfrm>
              <a:off x="3583952" y="4941168"/>
              <a:ext cx="374194" cy="378042"/>
              <a:chOff x="8688288" y="2420888"/>
              <a:chExt cx="504056" cy="504056"/>
            </a:xfrm>
          </p:grpSpPr>
          <p:sp>
            <p:nvSpPr>
              <p:cNvPr id="74" name="Oval 73">
                <a:extLst>
                  <a:ext uri="{FF2B5EF4-FFF2-40B4-BE49-F238E27FC236}">
                    <a16:creationId xmlns="" xmlns:a16="http://schemas.microsoft.com/office/drawing/2014/main" id="{0F59C45B-AD97-42AC-9250-BD8A2BA5CB60}"/>
                  </a:ext>
                </a:extLst>
              </p:cNvPr>
              <p:cNvSpPr/>
              <p:nvPr/>
            </p:nvSpPr>
            <p:spPr>
              <a:xfrm>
                <a:off x="8688288" y="2420888"/>
                <a:ext cx="504056" cy="50405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5" name="TextBox 74">
                <a:extLst>
                  <a:ext uri="{FF2B5EF4-FFF2-40B4-BE49-F238E27FC236}">
                    <a16:creationId xmlns="" xmlns:a16="http://schemas.microsoft.com/office/drawing/2014/main" id="{24DBCB8A-4A95-4382-BCE5-958E67508856}"/>
                  </a:ext>
                </a:extLst>
              </p:cNvPr>
              <p:cNvSpPr txBox="1"/>
              <p:nvPr/>
            </p:nvSpPr>
            <p:spPr>
              <a:xfrm>
                <a:off x="8688288" y="2459481"/>
                <a:ext cx="504056" cy="430887"/>
              </a:xfrm>
              <a:prstGeom prst="rect">
                <a:avLst/>
              </a:prstGeom>
              <a:noFill/>
              <a:ln>
                <a:noFill/>
              </a:ln>
            </p:spPr>
            <p:txBody>
              <a:bodyPr wrap="square" rtlCol="0">
                <a:spAutoFit/>
              </a:bodyPr>
              <a:lstStyle/>
              <a:p>
                <a:r>
                  <a:rPr lang="en-US" sz="1500" b="1" dirty="0">
                    <a:solidFill>
                      <a:srgbClr val="FF0000"/>
                    </a:solidFill>
                    <a:latin typeface="+mj-lt"/>
                    <a:cs typeface="New Peninim MT" pitchFamily="2" charset="-79"/>
                  </a:rPr>
                  <a:t>L</a:t>
                </a:r>
              </a:p>
            </p:txBody>
          </p:sp>
        </p:grpSp>
      </p:gr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2" y="1281735"/>
            <a:ext cx="2843927" cy="3137593"/>
          </a:xfrm>
          <a:prstGeom prst="rect">
            <a:avLst/>
          </a:prstGeom>
          <a:blipFill dpi="0" rotWithShape="1">
            <a:blip r:embed="rId5"/>
            <a:srcRect/>
            <a:tile tx="0" ty="0" sx="100000" sy="100000" flip="none" algn="tl"/>
          </a:blipFill>
          <a:ln>
            <a:noFill/>
          </a:ln>
        </p:spPr>
      </p:pic>
      <p:sp>
        <p:nvSpPr>
          <p:cNvPr id="35" name="TextBox 34">
            <a:extLst>
              <a:ext uri="{FF2B5EF4-FFF2-40B4-BE49-F238E27FC236}">
                <a16:creationId xmlns="" xmlns:a16="http://schemas.microsoft.com/office/drawing/2014/main" id="{E6223709-5058-DE48-976F-DF8C53DA1E76}"/>
              </a:ext>
            </a:extLst>
          </p:cNvPr>
          <p:cNvSpPr txBox="1"/>
          <p:nvPr/>
        </p:nvSpPr>
        <p:spPr>
          <a:xfrm>
            <a:off x="2440517" y="1519399"/>
            <a:ext cx="4476378" cy="415498"/>
          </a:xfrm>
          <a:prstGeom prst="rect">
            <a:avLst/>
          </a:prstGeom>
          <a:noFill/>
        </p:spPr>
        <p:txBody>
          <a:bodyPr wrap="square" rtlCol="0">
            <a:spAutoFit/>
          </a:bodyPr>
          <a:lstStyle/>
          <a:p>
            <a:r>
              <a:rPr lang="en-US" sz="2100" b="1" dirty="0">
                <a:latin typeface="Calibri" panose="020F0502020204030204" pitchFamily="34" charset="0"/>
                <a:cs typeface="Calibri" panose="020F0502020204030204" pitchFamily="34" charset="0"/>
              </a:rPr>
              <a:t>7 </a:t>
            </a:r>
            <a:r>
              <a:rPr lang="en-US" sz="2100" b="1" dirty="0" smtClean="0">
                <a:latin typeface="Calibri" panose="020F0502020204030204" pitchFamily="34" charset="0"/>
                <a:cs typeface="Calibri" panose="020F0502020204030204" pitchFamily="34" charset="0"/>
              </a:rPr>
              <a:t>Regional Genomic </a:t>
            </a:r>
            <a:r>
              <a:rPr lang="en-US" sz="2100" b="1" dirty="0">
                <a:latin typeface="Calibri" panose="020F0502020204030204" pitchFamily="34" charset="0"/>
                <a:cs typeface="Calibri" panose="020F0502020204030204" pitchFamily="34" charset="0"/>
              </a:rPr>
              <a:t>Laboratory Hubs</a:t>
            </a:r>
          </a:p>
        </p:txBody>
      </p:sp>
      <p:sp>
        <p:nvSpPr>
          <p:cNvPr id="76" name="TextBox 75">
            <a:extLst>
              <a:ext uri="{FF2B5EF4-FFF2-40B4-BE49-F238E27FC236}">
                <a16:creationId xmlns="" xmlns:a16="http://schemas.microsoft.com/office/drawing/2014/main" id="{9FBC96F8-40A4-4203-B57B-96414E1C6B1E}"/>
              </a:ext>
            </a:extLst>
          </p:cNvPr>
          <p:cNvSpPr txBox="1"/>
          <p:nvPr/>
        </p:nvSpPr>
        <p:spPr>
          <a:xfrm>
            <a:off x="5993718" y="1934897"/>
            <a:ext cx="2888964" cy="915635"/>
          </a:xfrm>
          <a:prstGeom prst="rect">
            <a:avLst/>
          </a:prstGeom>
          <a:noFill/>
        </p:spPr>
        <p:txBody>
          <a:bodyPr wrap="square" rtlCol="0">
            <a:spAutoFit/>
          </a:bodyPr>
          <a:lstStyle/>
          <a:p>
            <a:r>
              <a:rPr lang="en-US" sz="2000" b="1" dirty="0">
                <a:solidFill>
                  <a:schemeClr val="tx2">
                    <a:lumMod val="60000"/>
                    <a:lumOff val="40000"/>
                  </a:schemeClr>
                </a:solidFill>
                <a:ea typeface="+mj-ea"/>
                <a:cs typeface="+mj-cs"/>
              </a:rPr>
              <a:t>South West Genomic Laboratory Hub region:</a:t>
            </a:r>
          </a:p>
          <a:p>
            <a:endParaRPr lang="en-US" sz="1350" dirty="0"/>
          </a:p>
        </p:txBody>
      </p:sp>
      <p:cxnSp>
        <p:nvCxnSpPr>
          <p:cNvPr id="6" name="Straight Arrow Connector 5">
            <a:extLst>
              <a:ext uri="{FF2B5EF4-FFF2-40B4-BE49-F238E27FC236}">
                <a16:creationId xmlns="" xmlns:a16="http://schemas.microsoft.com/office/drawing/2014/main" id="{AAA9AF24-7E0B-4D72-BCDD-89699387E50D}"/>
              </a:ext>
            </a:extLst>
          </p:cNvPr>
          <p:cNvCxnSpPr/>
          <p:nvPr/>
        </p:nvCxnSpPr>
        <p:spPr>
          <a:xfrm>
            <a:off x="1385646" y="4078938"/>
            <a:ext cx="1599480" cy="47416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7" name="Google Shape;735;p97"/>
          <p:cNvSpPr txBox="1"/>
          <p:nvPr/>
        </p:nvSpPr>
        <p:spPr>
          <a:xfrm>
            <a:off x="376904" y="314356"/>
            <a:ext cx="6355336" cy="523220"/>
          </a:xfrm>
          <a:prstGeom prst="rect">
            <a:avLst/>
          </a:prstGeom>
          <a:noFill/>
          <a:ln>
            <a:noFill/>
          </a:ln>
        </p:spPr>
        <p:txBody>
          <a:bodyPr spcFirstLastPara="1" wrap="square" lIns="91425" tIns="45700" rIns="91425" bIns="45700" anchor="t" anchorCtr="0">
            <a:noAutofit/>
          </a:bodyPr>
          <a:lstStyle/>
          <a:p>
            <a:pPr lvl="0"/>
            <a:r>
              <a:rPr lang="en-GB" sz="3300" b="1" dirty="0">
                <a:solidFill>
                  <a:schemeClr val="tx2">
                    <a:lumMod val="60000"/>
                    <a:lumOff val="40000"/>
                  </a:schemeClr>
                </a:solidFill>
                <a:ea typeface="+mj-ea"/>
                <a:cs typeface="+mj-cs"/>
                <a:sym typeface="Calibri"/>
              </a:rPr>
              <a:t>Mainstreaming genomic medicine</a:t>
            </a:r>
          </a:p>
        </p:txBody>
      </p:sp>
      <p:grpSp>
        <p:nvGrpSpPr>
          <p:cNvPr id="4" name="Group 3"/>
          <p:cNvGrpSpPr/>
          <p:nvPr/>
        </p:nvGrpSpPr>
        <p:grpSpPr>
          <a:xfrm>
            <a:off x="5993717" y="2878173"/>
            <a:ext cx="3618403" cy="3302206"/>
            <a:chOff x="5993717" y="2878173"/>
            <a:chExt cx="3618403" cy="3302206"/>
          </a:xfrm>
        </p:grpSpPr>
        <p:sp>
          <p:nvSpPr>
            <p:cNvPr id="27" name="TextBox 26">
              <a:extLst>
                <a:ext uri="{FF2B5EF4-FFF2-40B4-BE49-F238E27FC236}">
                  <a16:creationId xmlns="" xmlns:a16="http://schemas.microsoft.com/office/drawing/2014/main" id="{E6223709-5058-DE48-976F-DF8C53DA1E76}"/>
                </a:ext>
              </a:extLst>
            </p:cNvPr>
            <p:cNvSpPr txBox="1"/>
            <p:nvPr/>
          </p:nvSpPr>
          <p:spPr>
            <a:xfrm>
              <a:off x="5993718" y="2878173"/>
              <a:ext cx="3618402" cy="623248"/>
            </a:xfrm>
            <a:prstGeom prst="rect">
              <a:avLst/>
            </a:prstGeom>
            <a:noFill/>
          </p:spPr>
          <p:txBody>
            <a:bodyPr wrap="square" rtlCol="0">
              <a:spAutoFit/>
            </a:bodyPr>
            <a:lstStyle/>
            <a:p>
              <a:r>
                <a:rPr lang="en-US" sz="2100" b="1" dirty="0">
                  <a:latin typeface="Calibri" panose="020F0502020204030204" pitchFamily="34" charset="0"/>
                  <a:cs typeface="Calibri" panose="020F0502020204030204" pitchFamily="34" charset="0"/>
                </a:rPr>
                <a:t>13 Hospital Sites [H]</a:t>
              </a:r>
              <a:r>
                <a:rPr lang="en-US" sz="1350" dirty="0">
                  <a:latin typeface="Calibri" panose="020F0502020204030204" pitchFamily="34" charset="0"/>
                  <a:cs typeface="Calibri" panose="020F0502020204030204" pitchFamily="34" charset="0"/>
                </a:rPr>
                <a:t> </a:t>
              </a:r>
            </a:p>
            <a:p>
              <a:endParaRPr lang="en-US" sz="1350" dirty="0"/>
            </a:p>
          </p:txBody>
        </p:sp>
        <p:sp>
          <p:nvSpPr>
            <p:cNvPr id="32" name="TextBox 31">
              <a:extLst>
                <a:ext uri="{FF2B5EF4-FFF2-40B4-BE49-F238E27FC236}">
                  <a16:creationId xmlns="" xmlns:a16="http://schemas.microsoft.com/office/drawing/2014/main" id="{EB80CC93-64D7-2C48-9E27-28CA447D18DA}"/>
                </a:ext>
              </a:extLst>
            </p:cNvPr>
            <p:cNvSpPr txBox="1"/>
            <p:nvPr/>
          </p:nvSpPr>
          <p:spPr>
            <a:xfrm>
              <a:off x="5993718" y="3445894"/>
              <a:ext cx="3426822" cy="7848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2 Central laboratories [</a:t>
              </a:r>
              <a:r>
                <a:rPr lang="en-US" b="1" dirty="0">
                  <a:solidFill>
                    <a:srgbClr val="FF0000"/>
                  </a:solidFill>
                  <a:latin typeface="Calibri" panose="020F0502020204030204" pitchFamily="34" charset="0"/>
                  <a:cs typeface="Calibri" panose="020F0502020204030204" pitchFamily="34" charset="0"/>
                </a:rPr>
                <a:t>L</a:t>
              </a:r>
              <a:r>
                <a:rPr lang="en-US" b="1" dirty="0">
                  <a:latin typeface="Calibri" panose="020F0502020204030204" pitchFamily="34" charset="0"/>
                  <a:cs typeface="Calibri" panose="020F0502020204030204" pitchFamily="34" charset="0"/>
                </a:rPr>
                <a:t>]</a:t>
              </a:r>
            </a:p>
            <a:p>
              <a:r>
                <a:rPr lang="en-US" sz="1350" b="1" dirty="0">
                  <a:latin typeface="Calibri" panose="020F0502020204030204" pitchFamily="34" charset="0"/>
                  <a:cs typeface="Calibri" panose="020F0502020204030204" pitchFamily="34" charset="0"/>
                </a:rPr>
                <a:t>Bristol Genetics Laboratory </a:t>
              </a:r>
            </a:p>
            <a:p>
              <a:r>
                <a:rPr lang="en-US" sz="1350" b="1" dirty="0">
                  <a:latin typeface="Calibri" panose="020F0502020204030204" pitchFamily="34" charset="0"/>
                  <a:cs typeface="Calibri" panose="020F0502020204030204" pitchFamily="34" charset="0"/>
                </a:rPr>
                <a:t>Exeter Genetics Laboratory</a:t>
              </a:r>
            </a:p>
          </p:txBody>
        </p:sp>
        <p:sp>
          <p:nvSpPr>
            <p:cNvPr id="77" name="TextBox 76">
              <a:extLst>
                <a:ext uri="{FF2B5EF4-FFF2-40B4-BE49-F238E27FC236}">
                  <a16:creationId xmlns="" xmlns:a16="http://schemas.microsoft.com/office/drawing/2014/main" id="{FA5A8937-6DEB-473D-B316-2D1120ECFC54}"/>
                </a:ext>
              </a:extLst>
            </p:cNvPr>
            <p:cNvSpPr txBox="1"/>
            <p:nvPr/>
          </p:nvSpPr>
          <p:spPr>
            <a:xfrm>
              <a:off x="5993718" y="4446457"/>
              <a:ext cx="3296151" cy="7848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2 Clinical genetics </a:t>
              </a:r>
              <a:r>
                <a:rPr lang="en-US" b="1" dirty="0" smtClean="0">
                  <a:latin typeface="Calibri" panose="020F0502020204030204" pitchFamily="34" charset="0"/>
                  <a:cs typeface="Calibri" panose="020F0502020204030204" pitchFamily="34" charset="0"/>
                </a:rPr>
                <a:t>services*</a:t>
              </a:r>
              <a:endParaRPr lang="en-US" b="1" dirty="0">
                <a:latin typeface="Calibri" panose="020F0502020204030204" pitchFamily="34" charset="0"/>
                <a:cs typeface="Calibri" panose="020F0502020204030204" pitchFamily="34" charset="0"/>
              </a:endParaRPr>
            </a:p>
            <a:p>
              <a:r>
                <a:rPr lang="en-US" sz="1350" b="1" dirty="0">
                  <a:latin typeface="Calibri" panose="020F0502020204030204" pitchFamily="34" charset="0"/>
                  <a:cs typeface="Calibri" panose="020F0502020204030204" pitchFamily="34" charset="0"/>
                </a:rPr>
                <a:t>Bristol Genetics Service</a:t>
              </a:r>
            </a:p>
            <a:p>
              <a:r>
                <a:rPr lang="en-US" sz="1350" b="1" dirty="0">
                  <a:latin typeface="Calibri" panose="020F0502020204030204" pitchFamily="34" charset="0"/>
                  <a:cs typeface="Calibri" panose="020F0502020204030204" pitchFamily="34" charset="0"/>
                </a:rPr>
                <a:t>SWP Genetics Service</a:t>
              </a:r>
            </a:p>
          </p:txBody>
        </p:sp>
        <p:sp>
          <p:nvSpPr>
            <p:cNvPr id="38" name="TextBox 37">
              <a:extLst>
                <a:ext uri="{FF2B5EF4-FFF2-40B4-BE49-F238E27FC236}">
                  <a16:creationId xmlns="" xmlns:a16="http://schemas.microsoft.com/office/drawing/2014/main" id="{FA5A8937-6DEB-473D-B316-2D1120ECFC54}"/>
                </a:ext>
              </a:extLst>
            </p:cNvPr>
            <p:cNvSpPr txBox="1"/>
            <p:nvPr/>
          </p:nvSpPr>
          <p:spPr>
            <a:xfrm>
              <a:off x="5993717" y="5395549"/>
              <a:ext cx="3296151" cy="7848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2 </a:t>
              </a:r>
              <a:r>
                <a:rPr lang="en-US" b="1" dirty="0" smtClean="0">
                  <a:latin typeface="Calibri" panose="020F0502020204030204" pitchFamily="34" charset="0"/>
                  <a:cs typeface="Calibri" panose="020F0502020204030204" pitchFamily="34" charset="0"/>
                </a:rPr>
                <a:t>Genomic Medicine Centers</a:t>
              </a:r>
              <a:endParaRPr lang="en-US" b="1" dirty="0">
                <a:latin typeface="Calibri" panose="020F0502020204030204" pitchFamily="34" charset="0"/>
                <a:cs typeface="Calibri" panose="020F0502020204030204" pitchFamily="34" charset="0"/>
              </a:endParaRPr>
            </a:p>
            <a:p>
              <a:r>
                <a:rPr lang="en-US" sz="1350" b="1" dirty="0" smtClean="0">
                  <a:latin typeface="Calibri" panose="020F0502020204030204" pitchFamily="34" charset="0"/>
                  <a:cs typeface="Calibri" panose="020F0502020204030204" pitchFamily="34" charset="0"/>
                </a:rPr>
                <a:t>West of England </a:t>
              </a:r>
              <a:endParaRPr lang="en-US" sz="1350" b="1" dirty="0">
                <a:latin typeface="Calibri" panose="020F0502020204030204" pitchFamily="34" charset="0"/>
                <a:cs typeface="Calibri" panose="020F0502020204030204" pitchFamily="34" charset="0"/>
              </a:endParaRPr>
            </a:p>
            <a:p>
              <a:r>
                <a:rPr lang="en-US" sz="1350" b="1" dirty="0">
                  <a:latin typeface="Calibri" panose="020F0502020204030204" pitchFamily="34" charset="0"/>
                  <a:cs typeface="Calibri" panose="020F0502020204030204" pitchFamily="34" charset="0"/>
                </a:rPr>
                <a:t>S</a:t>
              </a:r>
              <a:r>
                <a:rPr lang="en-US" sz="1350" b="1" dirty="0" smtClean="0">
                  <a:latin typeface="Calibri" panose="020F0502020204030204" pitchFamily="34" charset="0"/>
                  <a:cs typeface="Calibri" panose="020F0502020204030204" pitchFamily="34" charset="0"/>
                </a:rPr>
                <a:t>outh West Peninsula</a:t>
              </a:r>
              <a:endParaRPr lang="en-US" sz="1350" b="1" dirty="0">
                <a:latin typeface="Calibri" panose="020F0502020204030204" pitchFamily="34" charset="0"/>
                <a:cs typeface="Calibri" panose="020F0502020204030204" pitchFamily="34" charset="0"/>
              </a:endParaRPr>
            </a:p>
          </p:txBody>
        </p:sp>
      </p:grpSp>
      <p:pic>
        <p:nvPicPr>
          <p:cNvPr id="41" name="Picture 2" descr="C:\Users\nba0820\AppData\Local\Microsoft\Windows\Temporary Internet Files\Content.Outlook\LCNFJS0W\SWGLH_RGB_Right Align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230111"/>
            <a:ext cx="1980180" cy="70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44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05188"/>
            <a:ext cx="6408712" cy="490538"/>
          </a:xfrm>
        </p:spPr>
        <p:txBody>
          <a:bodyPr>
            <a:noAutofit/>
          </a:bodyPr>
          <a:lstStyle/>
          <a:p>
            <a:pPr algn="l"/>
            <a:r>
              <a:rPr lang="en-GB" b="1" dirty="0" smtClean="0">
                <a:solidFill>
                  <a:schemeClr val="tx2">
                    <a:lumMod val="60000"/>
                    <a:lumOff val="40000"/>
                  </a:schemeClr>
                </a:solidFill>
              </a:rPr>
              <a:t>        </a:t>
            </a:r>
            <a:br>
              <a:rPr lang="en-GB" b="1" dirty="0" smtClean="0">
                <a:solidFill>
                  <a:schemeClr val="tx2">
                    <a:lumMod val="60000"/>
                    <a:lumOff val="40000"/>
                  </a:schemeClr>
                </a:solidFill>
              </a:rPr>
            </a:br>
            <a:r>
              <a:rPr lang="en-US" sz="3300" b="1" dirty="0">
                <a:solidFill>
                  <a:schemeClr val="tx2">
                    <a:lumMod val="60000"/>
                    <a:lumOff val="40000"/>
                  </a:schemeClr>
                </a:solidFill>
                <a:latin typeface="+mn-lt"/>
              </a:rPr>
              <a:t>Mainstreaming genomic medicine</a:t>
            </a:r>
            <a:r>
              <a:rPr lang="en-US" b="1" dirty="0">
                <a:solidFill>
                  <a:schemeClr val="tx2">
                    <a:lumMod val="60000"/>
                    <a:lumOff val="40000"/>
                  </a:schemeClr>
                </a:solidFill>
              </a:rPr>
              <a:t/>
            </a:r>
            <a:br>
              <a:rPr lang="en-US" b="1" dirty="0">
                <a:solidFill>
                  <a:schemeClr val="tx2">
                    <a:lumMod val="60000"/>
                    <a:lumOff val="40000"/>
                  </a:schemeClr>
                </a:solidFill>
              </a:rPr>
            </a:br>
            <a:endParaRPr lang="en-GB" sz="4000" b="1" dirty="0">
              <a:solidFill>
                <a:srgbClr val="0000FF"/>
              </a:solidFill>
              <a:latin typeface="Calibri" panose="020F0502020204030204" pitchFamily="34" charset="0"/>
              <a:ea typeface="Calibri" panose="020F0502020204030204" pitchFamily="34" charset="0"/>
              <a:cs typeface="Arial" panose="020B0604020202020204" pitchFamily="34" charset="0"/>
            </a:endParaRPr>
          </a:p>
        </p:txBody>
      </p:sp>
      <p:sp>
        <p:nvSpPr>
          <p:cNvPr id="3" name="Content Placeholder 2"/>
          <p:cNvSpPr>
            <a:spLocks noGrp="1"/>
          </p:cNvSpPr>
          <p:nvPr>
            <p:ph idx="1"/>
          </p:nvPr>
        </p:nvSpPr>
        <p:spPr>
          <a:xfrm>
            <a:off x="107504" y="1671433"/>
            <a:ext cx="5328592" cy="3850603"/>
          </a:xfrm>
        </p:spPr>
        <p:txBody>
          <a:bodyPr>
            <a:noAutofit/>
          </a:bodyPr>
          <a:lstStyle/>
          <a:p>
            <a:pPr marL="0" indent="0">
              <a:spcBef>
                <a:spcPts val="0"/>
              </a:spcBef>
              <a:buNone/>
            </a:pPr>
            <a:endParaRPr lang="en-GB" sz="2400" b="1" dirty="0" smtClean="0">
              <a:solidFill>
                <a:srgbClr val="0070C0"/>
              </a:solidFill>
            </a:endParaRPr>
          </a:p>
          <a:p>
            <a:pPr lvl="1">
              <a:spcBef>
                <a:spcPts val="0"/>
              </a:spcBef>
              <a:spcAft>
                <a:spcPts val="1200"/>
              </a:spcAft>
            </a:pPr>
            <a:r>
              <a:rPr lang="en-GB" sz="2400" dirty="0"/>
              <a:t>The development of </a:t>
            </a:r>
            <a:r>
              <a:rPr lang="en-GB" sz="2400" b="1" dirty="0"/>
              <a:t>new services </a:t>
            </a:r>
            <a:r>
              <a:rPr lang="en-GB" sz="2400" dirty="0"/>
              <a:t>as specified by the National Genomics Test </a:t>
            </a:r>
            <a:r>
              <a:rPr lang="en-GB" sz="2400" dirty="0" smtClean="0"/>
              <a:t>Directory</a:t>
            </a:r>
            <a:endParaRPr lang="en-GB" sz="2400" dirty="0"/>
          </a:p>
          <a:p>
            <a:pPr lvl="1">
              <a:spcBef>
                <a:spcPts val="0"/>
              </a:spcBef>
              <a:spcAft>
                <a:spcPts val="1200"/>
              </a:spcAft>
            </a:pPr>
            <a:r>
              <a:rPr lang="en-GB" sz="2400" b="1" dirty="0" smtClean="0"/>
              <a:t>Redistribution</a:t>
            </a:r>
            <a:r>
              <a:rPr lang="en-GB" sz="2400" dirty="0" smtClean="0"/>
              <a:t> </a:t>
            </a:r>
            <a:r>
              <a:rPr lang="en-GB" sz="2400" dirty="0"/>
              <a:t>of core and specialist services both within the SW and between GLHs</a:t>
            </a:r>
          </a:p>
          <a:p>
            <a:pPr lvl="1">
              <a:spcBef>
                <a:spcPts val="0"/>
              </a:spcBef>
              <a:spcAft>
                <a:spcPts val="1200"/>
              </a:spcAft>
            </a:pPr>
            <a:r>
              <a:rPr lang="en-GB" sz="2400" b="1" dirty="0"/>
              <a:t>Consolidation</a:t>
            </a:r>
            <a:r>
              <a:rPr lang="en-GB" sz="2400" dirty="0"/>
              <a:t> of genetic services within the </a:t>
            </a:r>
            <a:r>
              <a:rPr lang="en-GB" sz="2400" dirty="0" smtClean="0"/>
              <a:t>SW</a:t>
            </a:r>
          </a:p>
          <a:p>
            <a:pPr lvl="1"/>
            <a:endParaRPr lang="en-GB" sz="2400" dirty="0" smtClean="0"/>
          </a:p>
          <a:p>
            <a:pPr marL="0" indent="0">
              <a:buNone/>
            </a:pPr>
            <a:endParaRPr lang="en-GB" sz="2400" dirty="0" smtClean="0"/>
          </a:p>
          <a:p>
            <a:endParaRPr lang="en-GB" sz="2400" dirty="0"/>
          </a:p>
        </p:txBody>
      </p:sp>
      <p:pic>
        <p:nvPicPr>
          <p:cNvPr id="7" name="Picture 1" descr="IMG_3359-copy.jpg"/>
          <p:cNvPicPr>
            <a:picLocks noChangeAspect="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5783012" y="4869160"/>
            <a:ext cx="2600590" cy="175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1560" y="1159632"/>
            <a:ext cx="3240360" cy="461665"/>
          </a:xfrm>
          <a:prstGeom prst="rect">
            <a:avLst/>
          </a:prstGeom>
          <a:noFill/>
        </p:spPr>
        <p:txBody>
          <a:bodyPr wrap="square" rtlCol="0">
            <a:spAutoFit/>
          </a:bodyPr>
          <a:lstStyle/>
          <a:p>
            <a:r>
              <a:rPr lang="en-GB" sz="2400" b="1" dirty="0">
                <a:solidFill>
                  <a:srgbClr val="1F497D"/>
                </a:solidFill>
                <a:latin typeface="Calibri"/>
                <a:ea typeface="Calibri"/>
                <a:cs typeface="Calibri"/>
              </a:rPr>
              <a:t>Implementation by GLH </a:t>
            </a:r>
          </a:p>
        </p:txBody>
      </p:sp>
      <p:pic>
        <p:nvPicPr>
          <p:cNvPr id="9" name="Picture 5"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5364088" y="1159632"/>
            <a:ext cx="3552523" cy="3421497"/>
            <a:chOff x="261864" y="2339000"/>
            <a:chExt cx="4464496" cy="4300587"/>
          </a:xfrm>
        </p:grpSpPr>
        <p:grpSp>
          <p:nvGrpSpPr>
            <p:cNvPr id="11" name="Google Shape;723;p97"/>
            <p:cNvGrpSpPr/>
            <p:nvPr/>
          </p:nvGrpSpPr>
          <p:grpSpPr>
            <a:xfrm>
              <a:off x="850494" y="2743092"/>
              <a:ext cx="3348898" cy="3348898"/>
              <a:chOff x="1823110" y="34172"/>
              <a:chExt cx="3348898" cy="3348898"/>
            </a:xfrm>
          </p:grpSpPr>
          <p:sp>
            <p:nvSpPr>
              <p:cNvPr id="13" name="Google Shape;724;p97"/>
              <p:cNvSpPr/>
              <p:nvPr/>
            </p:nvSpPr>
            <p:spPr>
              <a:xfrm>
                <a:off x="2609076" y="34172"/>
                <a:ext cx="1776966" cy="1776966"/>
              </a:xfrm>
              <a:prstGeom prst="ellipse">
                <a:avLst/>
              </a:prstGeom>
              <a:solidFill>
                <a:srgbClr val="49ACC5">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 name="Google Shape;725;p97"/>
              <p:cNvSpPr txBox="1"/>
              <p:nvPr/>
            </p:nvSpPr>
            <p:spPr>
              <a:xfrm>
                <a:off x="2814111" y="273379"/>
                <a:ext cx="1366897" cy="56384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200" dirty="0">
                    <a:solidFill>
                      <a:schemeClr val="dk1"/>
                    </a:solidFill>
                    <a:latin typeface="Calibri"/>
                    <a:ea typeface="Calibri"/>
                    <a:cs typeface="Calibri"/>
                    <a:sym typeface="Calibri"/>
                  </a:rPr>
                  <a:t>Genomic Laboratory Hubs </a:t>
                </a:r>
                <a:endParaRPr sz="1400" dirty="0"/>
              </a:p>
            </p:txBody>
          </p:sp>
          <p:sp>
            <p:nvSpPr>
              <p:cNvPr id="15" name="Google Shape;726;p97"/>
              <p:cNvSpPr/>
              <p:nvPr/>
            </p:nvSpPr>
            <p:spPr>
              <a:xfrm>
                <a:off x="3395042" y="820138"/>
                <a:ext cx="1776966" cy="1776966"/>
              </a:xfrm>
              <a:prstGeom prst="ellipse">
                <a:avLst/>
              </a:prstGeom>
              <a:solidFill>
                <a:srgbClr val="47D670">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6" name="Google Shape;727;p97"/>
              <p:cNvSpPr txBox="1"/>
              <p:nvPr/>
            </p:nvSpPr>
            <p:spPr>
              <a:xfrm>
                <a:off x="4351870" y="1025172"/>
                <a:ext cx="683448" cy="13668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200" dirty="0">
                    <a:solidFill>
                      <a:schemeClr val="dk1"/>
                    </a:solidFill>
                    <a:latin typeface="Calibri"/>
                    <a:ea typeface="Calibri"/>
                    <a:cs typeface="Calibri"/>
                    <a:sym typeface="Calibri"/>
                  </a:rPr>
                  <a:t>Clinical Genetics Services</a:t>
                </a:r>
                <a:endParaRPr sz="1400" dirty="0"/>
              </a:p>
            </p:txBody>
          </p:sp>
          <p:sp>
            <p:nvSpPr>
              <p:cNvPr id="17" name="Google Shape;728;p97"/>
              <p:cNvSpPr/>
              <p:nvPr/>
            </p:nvSpPr>
            <p:spPr>
              <a:xfrm>
                <a:off x="2609076" y="1606104"/>
                <a:ext cx="1776966" cy="1776966"/>
              </a:xfrm>
              <a:prstGeom prst="ellipse">
                <a:avLst/>
              </a:prstGeom>
              <a:solidFill>
                <a:srgbClr val="ABE745">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8" name="Google Shape;729;p97"/>
              <p:cNvSpPr txBox="1"/>
              <p:nvPr/>
            </p:nvSpPr>
            <p:spPr>
              <a:xfrm>
                <a:off x="2814111" y="2580018"/>
                <a:ext cx="1366897" cy="56384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200">
                    <a:solidFill>
                      <a:schemeClr val="dk1"/>
                    </a:solidFill>
                    <a:latin typeface="Calibri"/>
                    <a:ea typeface="Calibri"/>
                    <a:cs typeface="Calibri"/>
                    <a:sym typeface="Calibri"/>
                  </a:rPr>
                  <a:t>Genomic Medicine Centres</a:t>
                </a:r>
                <a:endParaRPr sz="1400"/>
              </a:p>
            </p:txBody>
          </p:sp>
          <p:sp>
            <p:nvSpPr>
              <p:cNvPr id="19" name="Google Shape;730;p97"/>
              <p:cNvSpPr/>
              <p:nvPr/>
            </p:nvSpPr>
            <p:spPr>
              <a:xfrm>
                <a:off x="1823110" y="820138"/>
                <a:ext cx="1776966" cy="1776966"/>
              </a:xfrm>
              <a:prstGeom prst="ellipse">
                <a:avLst/>
              </a:prstGeom>
              <a:solidFill>
                <a:srgbClr val="F69444">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 name="Google Shape;731;p97"/>
              <p:cNvSpPr txBox="1"/>
              <p:nvPr/>
            </p:nvSpPr>
            <p:spPr>
              <a:xfrm>
                <a:off x="1959800" y="1025172"/>
                <a:ext cx="683448" cy="13668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GB" sz="1200" dirty="0">
                    <a:solidFill>
                      <a:schemeClr val="dk1"/>
                    </a:solidFill>
                    <a:latin typeface="Calibri"/>
                    <a:ea typeface="Calibri"/>
                    <a:cs typeface="Calibri"/>
                    <a:sym typeface="Calibri"/>
                  </a:rPr>
                  <a:t>Cancer Services</a:t>
                </a:r>
                <a:endParaRPr sz="1400" dirty="0"/>
              </a:p>
            </p:txBody>
          </p:sp>
        </p:grpSp>
        <p:sp>
          <p:nvSpPr>
            <p:cNvPr id="12" name="Google Shape;734;p97"/>
            <p:cNvSpPr/>
            <p:nvPr/>
          </p:nvSpPr>
          <p:spPr>
            <a:xfrm>
              <a:off x="261864" y="2339000"/>
              <a:ext cx="4464496" cy="4300587"/>
            </a:xfrm>
            <a:prstGeom prst="ellipse">
              <a:avLst/>
            </a:prstGeom>
            <a:noFill/>
            <a:ln w="76200" cap="flat" cmpd="sng">
              <a:solidFill>
                <a:srgbClr val="538CD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803639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730" y="1196752"/>
            <a:ext cx="8229600" cy="5184576"/>
          </a:xfrm>
        </p:spPr>
        <p:txBody>
          <a:bodyPr>
            <a:normAutofit fontScale="92500" lnSpcReduction="10000"/>
          </a:bodyPr>
          <a:lstStyle/>
          <a:p>
            <a:pPr marL="342900" lvl="1" indent="-342900">
              <a:buFont typeface="Arial" panose="020B0604020202020204" pitchFamily="34" charset="0"/>
              <a:buChar char="•"/>
            </a:pPr>
            <a:r>
              <a:rPr lang="en-GB" sz="2400" dirty="0"/>
              <a:t>National Genomics Test </a:t>
            </a:r>
            <a:r>
              <a:rPr lang="en-GB" sz="2400" dirty="0" smtClean="0"/>
              <a:t>Directory (NGTD) </a:t>
            </a:r>
            <a:r>
              <a:rPr lang="en-GB" sz="2400" dirty="0" smtClean="0">
                <a:hlinkClick r:id="rId2"/>
              </a:rPr>
              <a:t>https</a:t>
            </a:r>
            <a:r>
              <a:rPr lang="en-GB" sz="2400" dirty="0">
                <a:hlinkClick r:id="rId2"/>
              </a:rPr>
              <a:t>://www.england.nhs.uk/publication/national-genomic-test-directories/</a:t>
            </a:r>
            <a:r>
              <a:rPr lang="en-GB" sz="2400" dirty="0"/>
              <a:t> </a:t>
            </a:r>
          </a:p>
          <a:p>
            <a:pPr marL="342900" lvl="1" indent="-342900">
              <a:buFont typeface="Arial" panose="020B0604020202020204" pitchFamily="34" charset="0"/>
              <a:buChar char="•"/>
            </a:pPr>
            <a:r>
              <a:rPr lang="en-GB" sz="2400" dirty="0"/>
              <a:t>Defined list of funded tests allows development of regional and national diagnostic algorithms</a:t>
            </a:r>
          </a:p>
          <a:p>
            <a:pPr marL="742950" lvl="2" indent="-342900"/>
            <a:r>
              <a:rPr lang="en-GB" sz="2000" dirty="0"/>
              <a:t>Network guidelines</a:t>
            </a:r>
          </a:p>
          <a:p>
            <a:pPr marL="742950" lvl="2" indent="-342900"/>
            <a:r>
              <a:rPr lang="en-GB" sz="2000" dirty="0"/>
              <a:t>Clinical input required into gene panel content and </a:t>
            </a:r>
            <a:r>
              <a:rPr lang="en-GB" sz="2000" dirty="0" smtClean="0"/>
              <a:t>reporting</a:t>
            </a:r>
            <a:endParaRPr lang="en-GB" sz="2400" dirty="0" smtClean="0"/>
          </a:p>
          <a:p>
            <a:pPr marL="342900" lvl="1" indent="-342900">
              <a:buFont typeface="Arial" panose="020B0604020202020204" pitchFamily="34" charset="0"/>
              <a:buChar char="•"/>
            </a:pPr>
            <a:r>
              <a:rPr lang="en-GB" sz="2400" dirty="0" smtClean="0"/>
              <a:t>Encompasses Whole Genome Sequencing (WGS) and non-WGS testing</a:t>
            </a:r>
          </a:p>
          <a:p>
            <a:pPr marL="342900" lvl="1" indent="-342900">
              <a:buFont typeface="Arial" panose="020B0604020202020204" pitchFamily="34" charset="0"/>
              <a:buChar char="•"/>
            </a:pPr>
            <a:r>
              <a:rPr lang="en-GB" sz="2400" dirty="0" smtClean="0"/>
              <a:t>Centrally funded genomic testing, accessible through the local GLH, from April 2020</a:t>
            </a:r>
          </a:p>
          <a:p>
            <a:pPr marL="342900" lvl="1" indent="-342900">
              <a:buFont typeface="Arial" panose="020B0604020202020204" pitchFamily="34" charset="0"/>
              <a:buChar char="•"/>
            </a:pPr>
            <a:r>
              <a:rPr lang="en-US" sz="2400" dirty="0"/>
              <a:t>Equity of a</a:t>
            </a:r>
            <a:r>
              <a:rPr lang="en-US" sz="2400" dirty="0" smtClean="0"/>
              <a:t>ccess to most clinically appropriate genomic testing</a:t>
            </a:r>
            <a:endParaRPr lang="en-GB" sz="2400" dirty="0"/>
          </a:p>
          <a:p>
            <a:r>
              <a:rPr lang="en-GB" sz="2400" dirty="0" smtClean="0"/>
              <a:t>Expanded </a:t>
            </a:r>
            <a:r>
              <a:rPr lang="en-GB" sz="2400" dirty="0"/>
              <a:t>range of non-WGS </a:t>
            </a:r>
            <a:r>
              <a:rPr lang="en-GB" sz="2400" dirty="0" smtClean="0"/>
              <a:t>testing</a:t>
            </a:r>
          </a:p>
          <a:p>
            <a:pPr marL="457200" lvl="1" indent="-457200">
              <a:buFont typeface="Arial" panose="020B0604020202020204" pitchFamily="34" charset="0"/>
              <a:buChar char="•"/>
            </a:pPr>
            <a:r>
              <a:rPr lang="en-GB" sz="2400" dirty="0"/>
              <a:t>Develop IT infrastructure</a:t>
            </a:r>
          </a:p>
          <a:p>
            <a:pPr marL="457200" lvl="1" indent="-457200">
              <a:buFont typeface="Arial" panose="020B0604020202020204" pitchFamily="34" charset="0"/>
              <a:buChar char="•"/>
            </a:pPr>
            <a:r>
              <a:rPr lang="en-GB" sz="2400" dirty="0"/>
              <a:t>Develop transport logistics </a:t>
            </a:r>
          </a:p>
          <a:p>
            <a:endParaRPr lang="en-GB" sz="2400" dirty="0"/>
          </a:p>
          <a:p>
            <a:endParaRPr lang="en-GB" dirty="0"/>
          </a:p>
        </p:txBody>
      </p:sp>
      <p:sp>
        <p:nvSpPr>
          <p:cNvPr id="4" name="Slide Number Placeholder 3"/>
          <p:cNvSpPr>
            <a:spLocks noGrp="1"/>
          </p:cNvSpPr>
          <p:nvPr>
            <p:ph type="sldNum" sz="quarter" idx="12"/>
          </p:nvPr>
        </p:nvSpPr>
        <p:spPr/>
        <p:txBody>
          <a:bodyPr/>
          <a:lstStyle/>
          <a:p>
            <a:fld id="{4521CED4-6852-4610-8128-A7EFE3DDD141}" type="slidenum">
              <a:rPr lang="en-GB" smtClean="0"/>
              <a:t>5</a:t>
            </a:fld>
            <a:endParaRPr lang="en-GB"/>
          </a:p>
        </p:txBody>
      </p:sp>
      <p:pic>
        <p:nvPicPr>
          <p:cNvPr id="6" name="Picture 5"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457147" y="460923"/>
            <a:ext cx="6408712"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chemeClr val="tx2">
                    <a:lumMod val="60000"/>
                    <a:lumOff val="40000"/>
                  </a:schemeClr>
                </a:solidFill>
              </a:rPr>
              <a:t>        </a:t>
            </a:r>
            <a:br>
              <a:rPr lang="en-GB" b="1" dirty="0" smtClean="0">
                <a:solidFill>
                  <a:schemeClr val="tx2">
                    <a:lumMod val="60000"/>
                    <a:lumOff val="40000"/>
                  </a:schemeClr>
                </a:solidFill>
              </a:rPr>
            </a:br>
            <a:r>
              <a:rPr lang="en-US" sz="3300" b="1" dirty="0" smtClean="0">
                <a:solidFill>
                  <a:schemeClr val="tx2">
                    <a:lumMod val="60000"/>
                    <a:lumOff val="40000"/>
                  </a:schemeClr>
                </a:solidFill>
                <a:latin typeface="+mn-lt"/>
              </a:rPr>
              <a:t>Mainstreaming genomic medicine</a:t>
            </a:r>
            <a:r>
              <a:rPr lang="en-US" b="1" dirty="0" smtClean="0">
                <a:solidFill>
                  <a:schemeClr val="tx2">
                    <a:lumMod val="60000"/>
                    <a:lumOff val="40000"/>
                  </a:schemeClr>
                </a:solidFill>
              </a:rPr>
              <a:t/>
            </a:r>
            <a:br>
              <a:rPr lang="en-US" b="1" dirty="0" smtClean="0">
                <a:solidFill>
                  <a:schemeClr val="tx2">
                    <a:lumMod val="60000"/>
                    <a:lumOff val="40000"/>
                  </a:schemeClr>
                </a:solidFill>
              </a:rPr>
            </a:br>
            <a:endParaRPr lang="en-GB" sz="4000" b="1" dirty="0">
              <a:solidFill>
                <a:srgbClr val="0000FF"/>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60579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24744"/>
            <a:ext cx="8229600" cy="1800200"/>
          </a:xfrm>
        </p:spPr>
        <p:txBody>
          <a:bodyPr>
            <a:normAutofit fontScale="62500" lnSpcReduction="20000"/>
          </a:bodyPr>
          <a:lstStyle/>
          <a:p>
            <a:r>
              <a:rPr lang="en-GB" dirty="0" err="1" smtClean="0"/>
              <a:t>TruSight</a:t>
            </a:r>
            <a:r>
              <a:rPr lang="en-GB" dirty="0" smtClean="0"/>
              <a:t> Oncology 500 (TSO500)</a:t>
            </a:r>
          </a:p>
          <a:p>
            <a:r>
              <a:rPr lang="en-GB" dirty="0" smtClean="0"/>
              <a:t>Pan-cancer NGS assay using DNA and RNA simultaneously</a:t>
            </a:r>
          </a:p>
          <a:p>
            <a:pPr lvl="1"/>
            <a:r>
              <a:rPr lang="en-GB" dirty="0" smtClean="0"/>
              <a:t>Targets </a:t>
            </a:r>
            <a:r>
              <a:rPr lang="en-GB" b="1" dirty="0" smtClean="0">
                <a:solidFill>
                  <a:srgbClr val="0000FF"/>
                </a:solidFill>
              </a:rPr>
              <a:t>523</a:t>
            </a:r>
            <a:r>
              <a:rPr lang="en-GB" dirty="0" smtClean="0"/>
              <a:t> genes for SNV’s, </a:t>
            </a:r>
            <a:r>
              <a:rPr lang="en-GB" dirty="0" err="1" smtClean="0"/>
              <a:t>indels</a:t>
            </a:r>
            <a:r>
              <a:rPr lang="en-GB" dirty="0" smtClean="0"/>
              <a:t> &amp; CNVs and </a:t>
            </a:r>
            <a:r>
              <a:rPr lang="en-GB" b="1" dirty="0" smtClean="0">
                <a:solidFill>
                  <a:srgbClr val="0000FF"/>
                </a:solidFill>
              </a:rPr>
              <a:t>55</a:t>
            </a:r>
            <a:r>
              <a:rPr lang="en-GB" dirty="0" smtClean="0"/>
              <a:t> genes for fusions</a:t>
            </a:r>
          </a:p>
          <a:p>
            <a:pPr lvl="1"/>
            <a:r>
              <a:rPr lang="en-GB" dirty="0" smtClean="0"/>
              <a:t>Captures known and novel fusions</a:t>
            </a:r>
          </a:p>
          <a:p>
            <a:r>
              <a:rPr lang="en-GB" dirty="0" smtClean="0"/>
              <a:t>Includes key and emerging biomarkers </a:t>
            </a:r>
          </a:p>
          <a:p>
            <a:r>
              <a:rPr lang="en-GB" dirty="0" smtClean="0"/>
              <a:t>Anatomical sites include (but not limited to):</a:t>
            </a:r>
          </a:p>
          <a:p>
            <a:endParaRPr lang="en-GB" i="1" dirty="0" smtClean="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50" t="5217" r="2624" b="3853"/>
          <a:stretch/>
        </p:blipFill>
        <p:spPr bwMode="auto">
          <a:xfrm>
            <a:off x="179512" y="3068960"/>
            <a:ext cx="6970815" cy="318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D2C23526-D27B-4D8C-BD4C-49BE0970F58C}" type="slidenum">
              <a:rPr lang="en-GB" smtClean="0"/>
              <a:t>6</a:t>
            </a:fld>
            <a:endParaRPr lang="en-GB" dirty="0"/>
          </a:p>
        </p:txBody>
      </p:sp>
      <p:graphicFrame>
        <p:nvGraphicFramePr>
          <p:cNvPr id="6" name="Chart 5"/>
          <p:cNvGraphicFramePr>
            <a:graphicFrameLocks/>
          </p:cNvGraphicFramePr>
          <p:nvPr>
            <p:extLst>
              <p:ext uri="{D42A27DB-BD31-4B8C-83A1-F6EECF244321}">
                <p14:modId xmlns:p14="http://schemas.microsoft.com/office/powerpoint/2010/main" val="306130363"/>
              </p:ext>
            </p:extLst>
          </p:nvPr>
        </p:nvGraphicFramePr>
        <p:xfrm>
          <a:off x="6948264" y="1556792"/>
          <a:ext cx="2987824" cy="2736304"/>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457147" y="460923"/>
            <a:ext cx="6408712" cy="4905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chemeClr val="tx2">
                    <a:lumMod val="60000"/>
                    <a:lumOff val="40000"/>
                  </a:schemeClr>
                </a:solidFill>
              </a:rPr>
              <a:t>        </a:t>
            </a:r>
            <a:br>
              <a:rPr lang="en-GB" b="1" dirty="0" smtClean="0">
                <a:solidFill>
                  <a:schemeClr val="tx2">
                    <a:lumMod val="60000"/>
                    <a:lumOff val="40000"/>
                  </a:schemeClr>
                </a:solidFill>
              </a:rPr>
            </a:br>
            <a:r>
              <a:rPr lang="en-US" sz="3300" b="1" dirty="0" smtClean="0">
                <a:solidFill>
                  <a:schemeClr val="tx2">
                    <a:lumMod val="60000"/>
                    <a:lumOff val="40000"/>
                  </a:schemeClr>
                </a:solidFill>
                <a:latin typeface="+mn-lt"/>
              </a:rPr>
              <a:t>Mainstreaming genomic medicine</a:t>
            </a:r>
            <a:r>
              <a:rPr lang="en-US" b="1" dirty="0" smtClean="0">
                <a:solidFill>
                  <a:schemeClr val="tx2">
                    <a:lumMod val="60000"/>
                    <a:lumOff val="40000"/>
                  </a:schemeClr>
                </a:solidFill>
              </a:rPr>
              <a:t/>
            </a:r>
            <a:br>
              <a:rPr lang="en-US" b="1" dirty="0" smtClean="0">
                <a:solidFill>
                  <a:schemeClr val="tx2">
                    <a:lumMod val="60000"/>
                    <a:lumOff val="40000"/>
                  </a:schemeClr>
                </a:solidFill>
              </a:rPr>
            </a:br>
            <a:endParaRPr lang="en-GB" sz="4000" b="1" dirty="0">
              <a:solidFill>
                <a:srgbClr val="0000FF"/>
              </a:solidFill>
              <a:latin typeface="Calibri" panose="020F0502020204030204" pitchFamily="34" charset="0"/>
              <a:ea typeface="Calibri" panose="020F0502020204030204" pitchFamily="34" charset="0"/>
              <a:cs typeface="Arial" panose="020B0604020202020204" pitchFamily="34" charset="0"/>
            </a:endParaRPr>
          </a:p>
        </p:txBody>
      </p:sp>
      <p:pic>
        <p:nvPicPr>
          <p:cNvPr id="9" name="Picture 8"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803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85" y="-162272"/>
            <a:ext cx="8229600" cy="1143000"/>
          </a:xfrm>
        </p:spPr>
        <p:txBody>
          <a:bodyPr>
            <a:normAutofit/>
          </a:bodyPr>
          <a:lstStyle/>
          <a:p>
            <a:r>
              <a:rPr lang="en-GB" sz="3600" b="1" dirty="0">
                <a:solidFill>
                  <a:schemeClr val="tx2">
                    <a:lumMod val="60000"/>
                    <a:lumOff val="40000"/>
                  </a:schemeClr>
                </a:solidFill>
              </a:rPr>
              <a:t>Sample Transport</a:t>
            </a:r>
            <a:endParaRPr lang="en-GB" sz="3600" dirty="0">
              <a:solidFill>
                <a:srgbClr val="0000FF"/>
              </a:solidFill>
            </a:endParaRPr>
          </a:p>
        </p:txBody>
      </p:sp>
      <p:pic>
        <p:nvPicPr>
          <p:cNvPr id="18" name="Content Placeholder 17"/>
          <p:cNvPicPr>
            <a:picLocks noGrp="1" noChangeAspect="1"/>
          </p:cNvPicPr>
          <p:nvPr>
            <p:ph idx="1"/>
          </p:nvPr>
        </p:nvPicPr>
        <p:blipFill rotWithShape="1">
          <a:blip r:embed="rId2">
            <a:extLst>
              <a:ext uri="{28A0092B-C50C-407E-A947-70E740481C1C}">
                <a14:useLocalDpi xmlns:a14="http://schemas.microsoft.com/office/drawing/2010/main" val="0"/>
              </a:ext>
            </a:extLst>
          </a:blip>
          <a:srcRect b="3883"/>
          <a:stretch/>
        </p:blipFill>
        <p:spPr>
          <a:xfrm>
            <a:off x="305349" y="1018534"/>
            <a:ext cx="7867051" cy="4561870"/>
          </a:xfrm>
        </p:spPr>
      </p:pic>
      <p:sp>
        <p:nvSpPr>
          <p:cNvPr id="5" name="Isosceles Triangle 4"/>
          <p:cNvSpPr/>
          <p:nvPr/>
        </p:nvSpPr>
        <p:spPr>
          <a:xfrm>
            <a:off x="2610672" y="4869160"/>
            <a:ext cx="144016"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6" name="Isosceles Triangle 5"/>
          <p:cNvSpPr/>
          <p:nvPr/>
        </p:nvSpPr>
        <p:spPr>
          <a:xfrm>
            <a:off x="4944678" y="3717032"/>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7" name="Isosceles Triangle 6"/>
          <p:cNvSpPr/>
          <p:nvPr/>
        </p:nvSpPr>
        <p:spPr>
          <a:xfrm>
            <a:off x="3966110" y="4545124"/>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8" name="Isosceles Triangle 7"/>
          <p:cNvSpPr/>
          <p:nvPr/>
        </p:nvSpPr>
        <p:spPr>
          <a:xfrm>
            <a:off x="3779912" y="2793918"/>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9" name="Isosceles Triangle 8"/>
          <p:cNvSpPr/>
          <p:nvPr/>
        </p:nvSpPr>
        <p:spPr>
          <a:xfrm>
            <a:off x="5240330" y="2874673"/>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1" name="Isosceles Triangle 10"/>
          <p:cNvSpPr/>
          <p:nvPr/>
        </p:nvSpPr>
        <p:spPr>
          <a:xfrm>
            <a:off x="6232504" y="2839343"/>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2" name="Isosceles Triangle 11"/>
          <p:cNvSpPr/>
          <p:nvPr/>
        </p:nvSpPr>
        <p:spPr>
          <a:xfrm>
            <a:off x="6872590" y="2030019"/>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3" name="Isosceles Triangle 12"/>
          <p:cNvSpPr/>
          <p:nvPr/>
        </p:nvSpPr>
        <p:spPr>
          <a:xfrm>
            <a:off x="6429322" y="1772816"/>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4" name="Isosceles Triangle 13"/>
          <p:cNvSpPr/>
          <p:nvPr/>
        </p:nvSpPr>
        <p:spPr>
          <a:xfrm>
            <a:off x="6990317" y="980812"/>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5" name="Isosceles Triangle 14"/>
          <p:cNvSpPr/>
          <p:nvPr/>
        </p:nvSpPr>
        <p:spPr>
          <a:xfrm>
            <a:off x="7765983" y="944724"/>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6" name="Isosceles Triangle 15"/>
          <p:cNvSpPr/>
          <p:nvPr/>
        </p:nvSpPr>
        <p:spPr>
          <a:xfrm>
            <a:off x="5824585" y="1956034"/>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7" name="Isosceles Triangle 16"/>
          <p:cNvSpPr/>
          <p:nvPr/>
        </p:nvSpPr>
        <p:spPr>
          <a:xfrm>
            <a:off x="6311595" y="1628800"/>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9" name="Isosceles Triangle 18"/>
          <p:cNvSpPr/>
          <p:nvPr/>
        </p:nvSpPr>
        <p:spPr>
          <a:xfrm>
            <a:off x="4659832" y="4005064"/>
            <a:ext cx="117727"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21" name="Isosceles Triangle 20"/>
          <p:cNvSpPr/>
          <p:nvPr/>
        </p:nvSpPr>
        <p:spPr>
          <a:xfrm>
            <a:off x="458685" y="1700808"/>
            <a:ext cx="144016" cy="7200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cxnSp>
        <p:nvCxnSpPr>
          <p:cNvPr id="25" name="Straight Connector 24"/>
          <p:cNvCxnSpPr>
            <a:endCxn id="11" idx="1"/>
          </p:cNvCxnSpPr>
          <p:nvPr/>
        </p:nvCxnSpPr>
        <p:spPr>
          <a:xfrm flipV="1">
            <a:off x="5294589" y="2875347"/>
            <a:ext cx="967347" cy="47114"/>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flipV="1">
            <a:off x="390058" y="2013076"/>
            <a:ext cx="513478" cy="6338"/>
          </a:xfrm>
          <a:prstGeom prst="straightConnector1">
            <a:avLst/>
          </a:prstGeom>
          <a:ln w="28575">
            <a:solidFill>
              <a:srgbClr val="92D05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a:off x="376581" y="2276872"/>
            <a:ext cx="504057" cy="0"/>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66379" y="2605932"/>
            <a:ext cx="576065" cy="0"/>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sp>
        <p:nvSpPr>
          <p:cNvPr id="3" name="TextBox 2"/>
          <p:cNvSpPr txBox="1"/>
          <p:nvPr/>
        </p:nvSpPr>
        <p:spPr>
          <a:xfrm>
            <a:off x="376581" y="1393031"/>
            <a:ext cx="452240" cy="307777"/>
          </a:xfrm>
          <a:prstGeom prst="rect">
            <a:avLst/>
          </a:prstGeom>
          <a:noFill/>
        </p:spPr>
        <p:txBody>
          <a:bodyPr wrap="none" rtlCol="0">
            <a:spAutoFit/>
          </a:bodyPr>
          <a:lstStyle/>
          <a:p>
            <a:r>
              <a:rPr lang="en-GB" sz="1400" b="1" dirty="0" smtClean="0">
                <a:solidFill>
                  <a:prstClr val="black"/>
                </a:solidFill>
              </a:rPr>
              <a:t>Key</a:t>
            </a:r>
            <a:endParaRPr lang="en-GB" sz="1400" b="1" dirty="0">
              <a:solidFill>
                <a:prstClr val="black"/>
              </a:solidFill>
            </a:endParaRPr>
          </a:p>
        </p:txBody>
      </p:sp>
      <p:sp>
        <p:nvSpPr>
          <p:cNvPr id="47" name="TextBox 46"/>
          <p:cNvSpPr txBox="1"/>
          <p:nvPr/>
        </p:nvSpPr>
        <p:spPr>
          <a:xfrm>
            <a:off x="654412" y="1621074"/>
            <a:ext cx="1341329" cy="276999"/>
          </a:xfrm>
          <a:prstGeom prst="rect">
            <a:avLst/>
          </a:prstGeom>
          <a:noFill/>
        </p:spPr>
        <p:txBody>
          <a:bodyPr wrap="none" rtlCol="0">
            <a:spAutoFit/>
          </a:bodyPr>
          <a:lstStyle/>
          <a:p>
            <a:r>
              <a:rPr lang="en-GB" sz="1200" dirty="0" smtClean="0">
                <a:solidFill>
                  <a:prstClr val="black"/>
                </a:solidFill>
              </a:rPr>
              <a:t>Hospitals in region</a:t>
            </a:r>
            <a:endParaRPr lang="en-GB" sz="1200" dirty="0">
              <a:solidFill>
                <a:prstClr val="black"/>
              </a:solidFill>
            </a:endParaRPr>
          </a:p>
        </p:txBody>
      </p:sp>
      <p:sp>
        <p:nvSpPr>
          <p:cNvPr id="49" name="TextBox 48"/>
          <p:cNvSpPr txBox="1"/>
          <p:nvPr/>
        </p:nvSpPr>
        <p:spPr>
          <a:xfrm>
            <a:off x="908170" y="1927523"/>
            <a:ext cx="3163238" cy="276999"/>
          </a:xfrm>
          <a:prstGeom prst="rect">
            <a:avLst/>
          </a:prstGeom>
          <a:noFill/>
        </p:spPr>
        <p:txBody>
          <a:bodyPr wrap="none" rtlCol="0">
            <a:spAutoFit/>
          </a:bodyPr>
          <a:lstStyle/>
          <a:p>
            <a:r>
              <a:rPr lang="en-GB" sz="1200" dirty="0" smtClean="0">
                <a:solidFill>
                  <a:prstClr val="black"/>
                </a:solidFill>
              </a:rPr>
              <a:t>Routine transport to Bristol from north territory</a:t>
            </a:r>
            <a:endParaRPr lang="en-GB" sz="1200" dirty="0">
              <a:solidFill>
                <a:prstClr val="black"/>
              </a:solidFill>
            </a:endParaRPr>
          </a:p>
        </p:txBody>
      </p:sp>
      <p:sp>
        <p:nvSpPr>
          <p:cNvPr id="58" name="TextBox 57"/>
          <p:cNvSpPr txBox="1"/>
          <p:nvPr/>
        </p:nvSpPr>
        <p:spPr>
          <a:xfrm>
            <a:off x="852739" y="2204522"/>
            <a:ext cx="2751008" cy="461665"/>
          </a:xfrm>
          <a:prstGeom prst="rect">
            <a:avLst/>
          </a:prstGeom>
          <a:noFill/>
        </p:spPr>
        <p:txBody>
          <a:bodyPr wrap="square" rtlCol="0">
            <a:spAutoFit/>
          </a:bodyPr>
          <a:lstStyle/>
          <a:p>
            <a:pPr algn="ctr"/>
            <a:r>
              <a:rPr lang="en-GB" sz="1200" dirty="0" smtClean="0">
                <a:solidFill>
                  <a:prstClr val="black"/>
                </a:solidFill>
              </a:rPr>
              <a:t>Urgent transport to Bristol from north territory</a:t>
            </a:r>
            <a:endParaRPr lang="en-GB" sz="1200" dirty="0">
              <a:solidFill>
                <a:prstClr val="black"/>
              </a:solidFill>
            </a:endParaRPr>
          </a:p>
        </p:txBody>
      </p:sp>
      <p:sp>
        <p:nvSpPr>
          <p:cNvPr id="60" name="TextBox 59"/>
          <p:cNvSpPr txBox="1"/>
          <p:nvPr/>
        </p:nvSpPr>
        <p:spPr>
          <a:xfrm>
            <a:off x="952646" y="2535287"/>
            <a:ext cx="2751008" cy="461665"/>
          </a:xfrm>
          <a:prstGeom prst="rect">
            <a:avLst/>
          </a:prstGeom>
          <a:noFill/>
        </p:spPr>
        <p:txBody>
          <a:bodyPr wrap="square" rtlCol="0">
            <a:spAutoFit/>
          </a:bodyPr>
          <a:lstStyle/>
          <a:p>
            <a:pPr algn="ctr"/>
            <a:r>
              <a:rPr lang="en-GB" sz="1200" dirty="0" smtClean="0">
                <a:solidFill>
                  <a:prstClr val="black"/>
                </a:solidFill>
              </a:rPr>
              <a:t>Routine transport to Bristol from South territory</a:t>
            </a:r>
            <a:endParaRPr lang="en-GB" sz="1200" dirty="0">
              <a:solidFill>
                <a:prstClr val="black"/>
              </a:solidFill>
            </a:endParaRPr>
          </a:p>
        </p:txBody>
      </p:sp>
      <p:sp>
        <p:nvSpPr>
          <p:cNvPr id="62" name="TextBox 61"/>
          <p:cNvSpPr txBox="1"/>
          <p:nvPr/>
        </p:nvSpPr>
        <p:spPr>
          <a:xfrm>
            <a:off x="952646" y="3243401"/>
            <a:ext cx="2312284" cy="461665"/>
          </a:xfrm>
          <a:prstGeom prst="rect">
            <a:avLst/>
          </a:prstGeom>
          <a:noFill/>
        </p:spPr>
        <p:txBody>
          <a:bodyPr wrap="square" rtlCol="0">
            <a:spAutoFit/>
          </a:bodyPr>
          <a:lstStyle/>
          <a:p>
            <a:pPr algn="ctr"/>
            <a:r>
              <a:rPr lang="en-GB" sz="1200" dirty="0" smtClean="0">
                <a:solidFill>
                  <a:prstClr val="black"/>
                </a:solidFill>
              </a:rPr>
              <a:t>Urgent transport to Bristol from South territory</a:t>
            </a:r>
            <a:endParaRPr lang="en-GB" sz="1200" dirty="0">
              <a:solidFill>
                <a:prstClr val="black"/>
              </a:solidFill>
            </a:endParaRPr>
          </a:p>
        </p:txBody>
      </p:sp>
      <p:cxnSp>
        <p:nvCxnSpPr>
          <p:cNvPr id="31" name="Straight Arrow Connector 30"/>
          <p:cNvCxnSpPr/>
          <p:nvPr/>
        </p:nvCxnSpPr>
        <p:spPr>
          <a:xfrm flipV="1">
            <a:off x="390058" y="3417890"/>
            <a:ext cx="552386" cy="11110"/>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496555" y="4084240"/>
            <a:ext cx="2868735" cy="461665"/>
          </a:xfrm>
          <a:prstGeom prst="rect">
            <a:avLst/>
          </a:prstGeom>
          <a:noFill/>
        </p:spPr>
        <p:txBody>
          <a:bodyPr wrap="square" rtlCol="0">
            <a:spAutoFit/>
          </a:bodyPr>
          <a:lstStyle/>
          <a:p>
            <a:r>
              <a:rPr lang="en-GB" sz="1200" dirty="0" smtClean="0">
                <a:solidFill>
                  <a:prstClr val="black"/>
                </a:solidFill>
              </a:rPr>
              <a:t>Routine transport to Exeter from North territory</a:t>
            </a:r>
            <a:endParaRPr lang="en-GB" sz="1200" dirty="0">
              <a:solidFill>
                <a:prstClr val="black"/>
              </a:solidFill>
            </a:endParaRPr>
          </a:p>
        </p:txBody>
      </p:sp>
      <p:sp>
        <p:nvSpPr>
          <p:cNvPr id="69" name="TextBox 68"/>
          <p:cNvSpPr txBox="1"/>
          <p:nvPr/>
        </p:nvSpPr>
        <p:spPr>
          <a:xfrm>
            <a:off x="6390479" y="4472464"/>
            <a:ext cx="2751008" cy="461665"/>
          </a:xfrm>
          <a:prstGeom prst="rect">
            <a:avLst/>
          </a:prstGeom>
          <a:noFill/>
        </p:spPr>
        <p:txBody>
          <a:bodyPr wrap="square" rtlCol="0">
            <a:spAutoFit/>
          </a:bodyPr>
          <a:lstStyle/>
          <a:p>
            <a:pPr algn="ctr"/>
            <a:r>
              <a:rPr lang="en-GB" sz="1200" dirty="0" smtClean="0">
                <a:solidFill>
                  <a:prstClr val="black"/>
                </a:solidFill>
              </a:rPr>
              <a:t>Urgent transport to Exeter from North territory</a:t>
            </a:r>
            <a:endParaRPr lang="en-GB" sz="1200" dirty="0">
              <a:solidFill>
                <a:prstClr val="black"/>
              </a:solidFill>
            </a:endParaRPr>
          </a:p>
        </p:txBody>
      </p:sp>
      <p:sp>
        <p:nvSpPr>
          <p:cNvPr id="70" name="TextBox 69"/>
          <p:cNvSpPr txBox="1"/>
          <p:nvPr/>
        </p:nvSpPr>
        <p:spPr>
          <a:xfrm>
            <a:off x="6457580" y="4797152"/>
            <a:ext cx="2751008" cy="461665"/>
          </a:xfrm>
          <a:prstGeom prst="rect">
            <a:avLst/>
          </a:prstGeom>
          <a:noFill/>
        </p:spPr>
        <p:txBody>
          <a:bodyPr wrap="square" rtlCol="0">
            <a:spAutoFit/>
          </a:bodyPr>
          <a:lstStyle/>
          <a:p>
            <a:pPr algn="ctr"/>
            <a:r>
              <a:rPr lang="en-GB" sz="1200" dirty="0" smtClean="0">
                <a:solidFill>
                  <a:prstClr val="black"/>
                </a:solidFill>
              </a:rPr>
              <a:t>Routine transport to Exeter from South territory</a:t>
            </a:r>
            <a:endParaRPr lang="en-GB" sz="1200" dirty="0">
              <a:solidFill>
                <a:prstClr val="black"/>
              </a:solidFill>
            </a:endParaRPr>
          </a:p>
        </p:txBody>
      </p:sp>
      <p:sp>
        <p:nvSpPr>
          <p:cNvPr id="71" name="TextBox 70"/>
          <p:cNvSpPr txBox="1"/>
          <p:nvPr/>
        </p:nvSpPr>
        <p:spPr>
          <a:xfrm>
            <a:off x="6392992" y="5157192"/>
            <a:ext cx="2751008" cy="461665"/>
          </a:xfrm>
          <a:prstGeom prst="rect">
            <a:avLst/>
          </a:prstGeom>
          <a:noFill/>
        </p:spPr>
        <p:txBody>
          <a:bodyPr wrap="square" rtlCol="0">
            <a:spAutoFit/>
          </a:bodyPr>
          <a:lstStyle/>
          <a:p>
            <a:pPr algn="ctr"/>
            <a:r>
              <a:rPr lang="en-GB" sz="1200" dirty="0" smtClean="0">
                <a:solidFill>
                  <a:prstClr val="black"/>
                </a:solidFill>
              </a:rPr>
              <a:t>Urgent transport to Exeter from South territory</a:t>
            </a:r>
            <a:endParaRPr lang="en-GB" sz="1200" dirty="0">
              <a:solidFill>
                <a:prstClr val="black"/>
              </a:solidFill>
            </a:endParaRPr>
          </a:p>
        </p:txBody>
      </p:sp>
      <p:cxnSp>
        <p:nvCxnSpPr>
          <p:cNvPr id="72" name="Straight Arrow Connector 71"/>
          <p:cNvCxnSpPr/>
          <p:nvPr/>
        </p:nvCxnSpPr>
        <p:spPr>
          <a:xfrm flipV="1">
            <a:off x="4249478" y="5798926"/>
            <a:ext cx="513478" cy="6338"/>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6054363" y="4636490"/>
            <a:ext cx="504057" cy="0"/>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6023562" y="4941168"/>
            <a:ext cx="576065" cy="0"/>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76" name="Straight Arrow Connector 75"/>
          <p:cNvCxnSpPr/>
          <p:nvPr/>
        </p:nvCxnSpPr>
        <p:spPr>
          <a:xfrm flipV="1">
            <a:off x="5299193" y="1736812"/>
            <a:ext cx="962743" cy="1110051"/>
          </a:xfrm>
          <a:prstGeom prst="straightConnector1">
            <a:avLst/>
          </a:prstGeom>
          <a:ln w="28575">
            <a:solidFill>
              <a:srgbClr val="92D05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sp>
        <p:nvSpPr>
          <p:cNvPr id="78" name="Donut 77"/>
          <p:cNvSpPr/>
          <p:nvPr/>
        </p:nvSpPr>
        <p:spPr>
          <a:xfrm>
            <a:off x="3989919" y="4266492"/>
            <a:ext cx="108012" cy="97160"/>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endParaRPr>
          </a:p>
        </p:txBody>
      </p:sp>
      <p:cxnSp>
        <p:nvCxnSpPr>
          <p:cNvPr id="80" name="Straight Arrow Connector 79"/>
          <p:cNvCxnSpPr>
            <a:endCxn id="17" idx="3"/>
          </p:cNvCxnSpPr>
          <p:nvPr/>
        </p:nvCxnSpPr>
        <p:spPr>
          <a:xfrm flipV="1">
            <a:off x="5936082" y="1700808"/>
            <a:ext cx="434377" cy="262746"/>
          </a:xfrm>
          <a:prstGeom prst="straightConnector1">
            <a:avLst/>
          </a:prstGeom>
          <a:ln w="28575">
            <a:solidFill>
              <a:srgbClr val="92D05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81" name="Straight Arrow Connector 80"/>
          <p:cNvCxnSpPr>
            <a:endCxn id="17" idx="1"/>
          </p:cNvCxnSpPr>
          <p:nvPr/>
        </p:nvCxnSpPr>
        <p:spPr>
          <a:xfrm flipH="1">
            <a:off x="6341027" y="1041824"/>
            <a:ext cx="714381" cy="622980"/>
          </a:xfrm>
          <a:prstGeom prst="straightConnector1">
            <a:avLst/>
          </a:prstGeom>
          <a:ln w="28575">
            <a:solidFill>
              <a:srgbClr val="92D05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a:stCxn id="14" idx="4"/>
            <a:endCxn id="15" idx="1"/>
          </p:cNvCxnSpPr>
          <p:nvPr/>
        </p:nvCxnSpPr>
        <p:spPr>
          <a:xfrm flipV="1">
            <a:off x="7108044" y="980728"/>
            <a:ext cx="687371" cy="720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04289" y="3789040"/>
            <a:ext cx="3436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030478" y="3656057"/>
            <a:ext cx="1456950" cy="276999"/>
          </a:xfrm>
          <a:prstGeom prst="rect">
            <a:avLst/>
          </a:prstGeom>
          <a:noFill/>
        </p:spPr>
        <p:txBody>
          <a:bodyPr wrap="square" rtlCol="0">
            <a:spAutoFit/>
          </a:bodyPr>
          <a:lstStyle/>
          <a:p>
            <a:pPr algn="ctr"/>
            <a:r>
              <a:rPr lang="en-GB" sz="1200" dirty="0" smtClean="0">
                <a:solidFill>
                  <a:prstClr val="black"/>
                </a:solidFill>
              </a:rPr>
              <a:t>Inter-site transport</a:t>
            </a:r>
            <a:endParaRPr lang="en-GB" sz="1200" dirty="0">
              <a:solidFill>
                <a:prstClr val="black"/>
              </a:solidFill>
            </a:endParaRPr>
          </a:p>
        </p:txBody>
      </p:sp>
      <p:cxnSp>
        <p:nvCxnSpPr>
          <p:cNvPr id="89" name="Straight Connector 88"/>
          <p:cNvCxnSpPr>
            <a:endCxn id="13" idx="3"/>
          </p:cNvCxnSpPr>
          <p:nvPr/>
        </p:nvCxnSpPr>
        <p:spPr>
          <a:xfrm>
            <a:off x="6361809" y="1664846"/>
            <a:ext cx="126377" cy="179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5912256" y="1700808"/>
            <a:ext cx="379111" cy="279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12" idx="5"/>
          </p:cNvCxnSpPr>
          <p:nvPr/>
        </p:nvCxnSpPr>
        <p:spPr>
          <a:xfrm>
            <a:off x="6528904" y="1844824"/>
            <a:ext cx="431981" cy="2211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H="1" flipV="1">
            <a:off x="6496555" y="1844824"/>
            <a:ext cx="434898" cy="221198"/>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5824585" y="1628801"/>
            <a:ext cx="549100" cy="298722"/>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endCxn id="17" idx="4"/>
          </p:cNvCxnSpPr>
          <p:nvPr/>
        </p:nvCxnSpPr>
        <p:spPr>
          <a:xfrm flipH="1">
            <a:off x="6429322" y="1052820"/>
            <a:ext cx="678722" cy="647988"/>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1497" y="5517232"/>
            <a:ext cx="1784078" cy="307777"/>
          </a:xfrm>
          <a:prstGeom prst="rect">
            <a:avLst/>
          </a:prstGeom>
          <a:noFill/>
        </p:spPr>
        <p:txBody>
          <a:bodyPr wrap="none" rtlCol="0">
            <a:spAutoFit/>
          </a:bodyPr>
          <a:lstStyle/>
          <a:p>
            <a:r>
              <a:rPr lang="en-GB" sz="1400" b="1" dirty="0" smtClean="0">
                <a:solidFill>
                  <a:prstClr val="black"/>
                </a:solidFill>
              </a:rPr>
              <a:t>Methods of transport</a:t>
            </a:r>
            <a:endParaRPr lang="en-GB" sz="1400" b="1" dirty="0">
              <a:solidFill>
                <a:prstClr val="black"/>
              </a:solidFill>
            </a:endParaRPr>
          </a:p>
        </p:txBody>
      </p:sp>
      <p:cxnSp>
        <p:nvCxnSpPr>
          <p:cNvPr id="105" name="Straight Arrow Connector 104"/>
          <p:cNvCxnSpPr/>
          <p:nvPr/>
        </p:nvCxnSpPr>
        <p:spPr>
          <a:xfrm flipH="1" flipV="1">
            <a:off x="6376827" y="1681512"/>
            <a:ext cx="119728" cy="110599"/>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5358057" y="1736812"/>
            <a:ext cx="982970" cy="1159040"/>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5070024" y="1700808"/>
            <a:ext cx="1162480" cy="2057390"/>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11" name="Straight Arrow Connector 110"/>
          <p:cNvCxnSpPr/>
          <p:nvPr/>
        </p:nvCxnSpPr>
        <p:spPr>
          <a:xfrm flipV="1">
            <a:off x="4781992" y="1759573"/>
            <a:ext cx="1450512" cy="2249665"/>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12" name="Straight Arrow Connector 111"/>
          <p:cNvCxnSpPr/>
          <p:nvPr/>
        </p:nvCxnSpPr>
        <p:spPr>
          <a:xfrm flipV="1">
            <a:off x="4119620" y="1736812"/>
            <a:ext cx="2112884" cy="2844316"/>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13" name="Straight Arrow Connector 112"/>
          <p:cNvCxnSpPr/>
          <p:nvPr/>
        </p:nvCxnSpPr>
        <p:spPr>
          <a:xfrm flipV="1">
            <a:off x="2721067" y="1681512"/>
            <a:ext cx="3511437" cy="3162900"/>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14" name="Straight Arrow Connector 113"/>
          <p:cNvCxnSpPr/>
          <p:nvPr/>
        </p:nvCxnSpPr>
        <p:spPr>
          <a:xfrm flipV="1">
            <a:off x="3897639" y="1664804"/>
            <a:ext cx="2334865" cy="1115447"/>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21" name="Straight Arrow Connector 120"/>
          <p:cNvCxnSpPr/>
          <p:nvPr/>
        </p:nvCxnSpPr>
        <p:spPr>
          <a:xfrm flipV="1">
            <a:off x="5070024" y="1736811"/>
            <a:ext cx="1162480" cy="2063339"/>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4718695" y="1832181"/>
            <a:ext cx="1380440" cy="2250446"/>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V="1">
            <a:off x="4119620" y="1792111"/>
            <a:ext cx="2033650" cy="2791842"/>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V="1">
            <a:off x="3838775" y="1628802"/>
            <a:ext cx="2263036" cy="1151449"/>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2721067" y="1772816"/>
            <a:ext cx="3570300" cy="3132348"/>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9" idx="3"/>
          </p:cNvCxnSpPr>
          <p:nvPr/>
        </p:nvCxnSpPr>
        <p:spPr>
          <a:xfrm flipV="1">
            <a:off x="4995103" y="2946681"/>
            <a:ext cx="304091" cy="791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7" idx="2"/>
          </p:cNvCxnSpPr>
          <p:nvPr/>
        </p:nvCxnSpPr>
        <p:spPr>
          <a:xfrm flipV="1">
            <a:off x="2754688" y="4617132"/>
            <a:ext cx="1211422" cy="2647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V="1">
            <a:off x="6023562" y="4214216"/>
            <a:ext cx="513478" cy="6338"/>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38" name="Straight Arrow Connector 137"/>
          <p:cNvCxnSpPr/>
          <p:nvPr/>
        </p:nvCxnSpPr>
        <p:spPr>
          <a:xfrm flipH="1">
            <a:off x="5136445" y="1071635"/>
            <a:ext cx="2058545" cy="2689865"/>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39" name="Straight Arrow Connector 138"/>
          <p:cNvCxnSpPr/>
          <p:nvPr/>
        </p:nvCxnSpPr>
        <p:spPr>
          <a:xfrm flipH="1">
            <a:off x="5240330" y="1721994"/>
            <a:ext cx="1130128" cy="1983072"/>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40" name="Straight Arrow Connector 139"/>
          <p:cNvCxnSpPr/>
          <p:nvPr/>
        </p:nvCxnSpPr>
        <p:spPr>
          <a:xfrm flipH="1">
            <a:off x="5136445" y="1851162"/>
            <a:ext cx="1348574" cy="1948988"/>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41" name="Straight Arrow Connector 140"/>
          <p:cNvCxnSpPr/>
          <p:nvPr/>
        </p:nvCxnSpPr>
        <p:spPr>
          <a:xfrm flipV="1">
            <a:off x="109640" y="5877272"/>
            <a:ext cx="513478" cy="6338"/>
          </a:xfrm>
          <a:prstGeom prst="straightConnector1">
            <a:avLst/>
          </a:prstGeom>
          <a:ln w="28575">
            <a:solidFill>
              <a:srgbClr val="92D05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42" name="Straight Arrow Connector 141"/>
          <p:cNvCxnSpPr/>
          <p:nvPr/>
        </p:nvCxnSpPr>
        <p:spPr>
          <a:xfrm>
            <a:off x="81715" y="6093296"/>
            <a:ext cx="504057" cy="0"/>
          </a:xfrm>
          <a:prstGeom prst="straightConnector1">
            <a:avLst/>
          </a:prstGeom>
          <a:ln w="28575">
            <a:solidFill>
              <a:srgbClr val="FF0000"/>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80913" y="6309320"/>
            <a:ext cx="521788" cy="0"/>
          </a:xfrm>
          <a:prstGeom prst="straightConnector1">
            <a:avLst/>
          </a:prstGeom>
          <a:ln w="28575">
            <a:solidFill>
              <a:schemeClr val="tx2">
                <a:lumMod val="60000"/>
                <a:lumOff val="40000"/>
              </a:schemeClr>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45" name="Straight Arrow Connector 144"/>
          <p:cNvCxnSpPr/>
          <p:nvPr/>
        </p:nvCxnSpPr>
        <p:spPr>
          <a:xfrm flipV="1">
            <a:off x="42353" y="6730258"/>
            <a:ext cx="552386" cy="11110"/>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679863" y="5751421"/>
            <a:ext cx="2585067" cy="276999"/>
          </a:xfrm>
          <a:prstGeom prst="rect">
            <a:avLst/>
          </a:prstGeom>
          <a:noFill/>
        </p:spPr>
        <p:txBody>
          <a:bodyPr wrap="none" rtlCol="0">
            <a:spAutoFit/>
          </a:bodyPr>
          <a:lstStyle/>
          <a:p>
            <a:r>
              <a:rPr lang="en-GB" sz="1200" dirty="0" smtClean="0">
                <a:solidFill>
                  <a:prstClr val="black"/>
                </a:solidFill>
              </a:rPr>
              <a:t>Inter-site transport/Royal mail 1</a:t>
            </a:r>
            <a:r>
              <a:rPr lang="en-GB" sz="1200" baseline="30000" dirty="0" smtClean="0">
                <a:solidFill>
                  <a:prstClr val="black"/>
                </a:solidFill>
              </a:rPr>
              <a:t>st</a:t>
            </a:r>
            <a:r>
              <a:rPr lang="en-GB" sz="1200" dirty="0" smtClean="0">
                <a:solidFill>
                  <a:prstClr val="black"/>
                </a:solidFill>
              </a:rPr>
              <a:t> class</a:t>
            </a:r>
            <a:endParaRPr lang="en-GB" sz="1200" dirty="0">
              <a:solidFill>
                <a:prstClr val="black"/>
              </a:solidFill>
            </a:endParaRPr>
          </a:p>
        </p:txBody>
      </p:sp>
      <p:sp>
        <p:nvSpPr>
          <p:cNvPr id="147" name="TextBox 146"/>
          <p:cNvSpPr txBox="1"/>
          <p:nvPr/>
        </p:nvSpPr>
        <p:spPr>
          <a:xfrm>
            <a:off x="683568" y="5954796"/>
            <a:ext cx="2186304" cy="276999"/>
          </a:xfrm>
          <a:prstGeom prst="rect">
            <a:avLst/>
          </a:prstGeom>
          <a:noFill/>
        </p:spPr>
        <p:txBody>
          <a:bodyPr wrap="none" rtlCol="0">
            <a:spAutoFit/>
          </a:bodyPr>
          <a:lstStyle/>
          <a:p>
            <a:r>
              <a:rPr lang="en-GB" sz="1200" dirty="0" smtClean="0">
                <a:solidFill>
                  <a:prstClr val="black"/>
                </a:solidFill>
              </a:rPr>
              <a:t>Inter-site transport/Taxi/Courier</a:t>
            </a:r>
            <a:endParaRPr lang="en-GB" sz="1200" dirty="0">
              <a:solidFill>
                <a:prstClr val="black"/>
              </a:solidFill>
            </a:endParaRPr>
          </a:p>
        </p:txBody>
      </p:sp>
      <p:sp>
        <p:nvSpPr>
          <p:cNvPr id="148" name="TextBox 147"/>
          <p:cNvSpPr txBox="1"/>
          <p:nvPr/>
        </p:nvSpPr>
        <p:spPr>
          <a:xfrm>
            <a:off x="683568" y="6191973"/>
            <a:ext cx="1552092" cy="276999"/>
          </a:xfrm>
          <a:prstGeom prst="rect">
            <a:avLst/>
          </a:prstGeom>
          <a:noFill/>
        </p:spPr>
        <p:txBody>
          <a:bodyPr wrap="none" rtlCol="0">
            <a:spAutoFit/>
          </a:bodyPr>
          <a:lstStyle/>
          <a:p>
            <a:r>
              <a:rPr lang="en-GB" sz="1200" dirty="0" smtClean="0">
                <a:solidFill>
                  <a:prstClr val="black"/>
                </a:solidFill>
              </a:rPr>
              <a:t>Royal Mail (non-WGS)</a:t>
            </a:r>
            <a:endParaRPr lang="en-GB" sz="1200" dirty="0">
              <a:solidFill>
                <a:prstClr val="black"/>
              </a:solidFill>
            </a:endParaRPr>
          </a:p>
        </p:txBody>
      </p:sp>
      <p:sp>
        <p:nvSpPr>
          <p:cNvPr id="149" name="TextBox 148"/>
          <p:cNvSpPr txBox="1"/>
          <p:nvPr/>
        </p:nvSpPr>
        <p:spPr>
          <a:xfrm>
            <a:off x="683568" y="6608385"/>
            <a:ext cx="1584986" cy="276999"/>
          </a:xfrm>
          <a:prstGeom prst="rect">
            <a:avLst/>
          </a:prstGeom>
          <a:noFill/>
        </p:spPr>
        <p:txBody>
          <a:bodyPr wrap="none" rtlCol="0">
            <a:spAutoFit/>
          </a:bodyPr>
          <a:lstStyle/>
          <a:p>
            <a:r>
              <a:rPr lang="en-GB" sz="1200" dirty="0" smtClean="0">
                <a:solidFill>
                  <a:prstClr val="black"/>
                </a:solidFill>
              </a:rPr>
              <a:t>HPV transport/Courier</a:t>
            </a:r>
            <a:endParaRPr lang="en-GB" sz="1200" dirty="0">
              <a:solidFill>
                <a:prstClr val="black"/>
              </a:solidFill>
            </a:endParaRPr>
          </a:p>
        </p:txBody>
      </p:sp>
      <p:cxnSp>
        <p:nvCxnSpPr>
          <p:cNvPr id="150" name="Straight Arrow Connector 149"/>
          <p:cNvCxnSpPr/>
          <p:nvPr/>
        </p:nvCxnSpPr>
        <p:spPr>
          <a:xfrm>
            <a:off x="4240019" y="6028420"/>
            <a:ext cx="504057" cy="0"/>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4240019" y="6292503"/>
            <a:ext cx="504057" cy="0"/>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sp>
        <p:nvSpPr>
          <p:cNvPr id="155" name="TextBox 154"/>
          <p:cNvSpPr txBox="1"/>
          <p:nvPr/>
        </p:nvSpPr>
        <p:spPr>
          <a:xfrm>
            <a:off x="5062405" y="5671120"/>
            <a:ext cx="1381084" cy="276999"/>
          </a:xfrm>
          <a:prstGeom prst="rect">
            <a:avLst/>
          </a:prstGeom>
          <a:noFill/>
        </p:spPr>
        <p:txBody>
          <a:bodyPr wrap="none" rtlCol="0">
            <a:spAutoFit/>
          </a:bodyPr>
          <a:lstStyle/>
          <a:p>
            <a:r>
              <a:rPr lang="en-GB" sz="1200" dirty="0" smtClean="0">
                <a:solidFill>
                  <a:prstClr val="black"/>
                </a:solidFill>
              </a:rPr>
              <a:t>Royal mail 1</a:t>
            </a:r>
            <a:r>
              <a:rPr lang="en-GB" sz="1200" baseline="30000" dirty="0" smtClean="0">
                <a:solidFill>
                  <a:prstClr val="black"/>
                </a:solidFill>
              </a:rPr>
              <a:t>st</a:t>
            </a:r>
            <a:r>
              <a:rPr lang="en-GB" sz="1200" dirty="0" smtClean="0">
                <a:solidFill>
                  <a:prstClr val="black"/>
                </a:solidFill>
              </a:rPr>
              <a:t> class</a:t>
            </a:r>
            <a:endParaRPr lang="en-GB" sz="1200" dirty="0">
              <a:solidFill>
                <a:prstClr val="black"/>
              </a:solidFill>
            </a:endParaRPr>
          </a:p>
        </p:txBody>
      </p:sp>
      <p:sp>
        <p:nvSpPr>
          <p:cNvPr id="156" name="TextBox 155"/>
          <p:cNvSpPr txBox="1"/>
          <p:nvPr/>
        </p:nvSpPr>
        <p:spPr>
          <a:xfrm>
            <a:off x="5083277" y="5947620"/>
            <a:ext cx="2397836" cy="276999"/>
          </a:xfrm>
          <a:prstGeom prst="rect">
            <a:avLst/>
          </a:prstGeom>
          <a:noFill/>
        </p:spPr>
        <p:txBody>
          <a:bodyPr wrap="none" rtlCol="0">
            <a:spAutoFit/>
          </a:bodyPr>
          <a:lstStyle/>
          <a:p>
            <a:r>
              <a:rPr lang="en-GB" sz="1200" dirty="0" smtClean="0">
                <a:solidFill>
                  <a:prstClr val="black"/>
                </a:solidFill>
              </a:rPr>
              <a:t>Royal mail Special Delivery/Courier </a:t>
            </a:r>
            <a:endParaRPr lang="en-GB" sz="1200" dirty="0">
              <a:solidFill>
                <a:prstClr val="black"/>
              </a:solidFill>
            </a:endParaRPr>
          </a:p>
        </p:txBody>
      </p:sp>
      <p:sp>
        <p:nvSpPr>
          <p:cNvPr id="157" name="TextBox 156"/>
          <p:cNvSpPr txBox="1"/>
          <p:nvPr/>
        </p:nvSpPr>
        <p:spPr>
          <a:xfrm>
            <a:off x="5076056" y="6176337"/>
            <a:ext cx="3458126" cy="276999"/>
          </a:xfrm>
          <a:prstGeom prst="rect">
            <a:avLst/>
          </a:prstGeom>
          <a:noFill/>
        </p:spPr>
        <p:txBody>
          <a:bodyPr wrap="none" rtlCol="0">
            <a:spAutoFit/>
          </a:bodyPr>
          <a:lstStyle/>
          <a:p>
            <a:r>
              <a:rPr lang="en-GB" sz="1200" dirty="0" smtClean="0">
                <a:solidFill>
                  <a:prstClr val="black"/>
                </a:solidFill>
              </a:rPr>
              <a:t>Inter-site transport/</a:t>
            </a:r>
            <a:r>
              <a:rPr lang="en-GB" sz="1200" dirty="0" err="1" smtClean="0">
                <a:solidFill>
                  <a:prstClr val="black"/>
                </a:solidFill>
              </a:rPr>
              <a:t>Honicknowle</a:t>
            </a:r>
            <a:r>
              <a:rPr lang="en-GB" sz="1200" dirty="0" smtClean="0">
                <a:solidFill>
                  <a:prstClr val="black"/>
                </a:solidFill>
              </a:rPr>
              <a:t>/Royal mail 1</a:t>
            </a:r>
            <a:r>
              <a:rPr lang="en-GB" sz="1200" baseline="30000" dirty="0" smtClean="0">
                <a:solidFill>
                  <a:prstClr val="black"/>
                </a:solidFill>
              </a:rPr>
              <a:t>st</a:t>
            </a:r>
            <a:r>
              <a:rPr lang="en-GB" sz="1200" dirty="0" smtClean="0">
                <a:solidFill>
                  <a:prstClr val="black"/>
                </a:solidFill>
              </a:rPr>
              <a:t> class</a:t>
            </a:r>
            <a:endParaRPr lang="en-GB" sz="1200" dirty="0">
              <a:solidFill>
                <a:prstClr val="black"/>
              </a:solidFill>
            </a:endParaRPr>
          </a:p>
        </p:txBody>
      </p:sp>
      <p:sp>
        <p:nvSpPr>
          <p:cNvPr id="158" name="TextBox 157"/>
          <p:cNvSpPr txBox="1"/>
          <p:nvPr/>
        </p:nvSpPr>
        <p:spPr>
          <a:xfrm>
            <a:off x="5076056" y="6464369"/>
            <a:ext cx="2761846" cy="276999"/>
          </a:xfrm>
          <a:prstGeom prst="rect">
            <a:avLst/>
          </a:prstGeom>
          <a:noFill/>
        </p:spPr>
        <p:txBody>
          <a:bodyPr wrap="none" rtlCol="0">
            <a:spAutoFit/>
          </a:bodyPr>
          <a:lstStyle/>
          <a:p>
            <a:r>
              <a:rPr lang="en-GB" sz="1200" dirty="0" smtClean="0">
                <a:solidFill>
                  <a:prstClr val="black"/>
                </a:solidFill>
              </a:rPr>
              <a:t>Inter-site transport/</a:t>
            </a:r>
            <a:r>
              <a:rPr lang="en-GB" sz="1200" dirty="0" err="1" smtClean="0">
                <a:solidFill>
                  <a:prstClr val="black"/>
                </a:solidFill>
              </a:rPr>
              <a:t>Honicknowle</a:t>
            </a:r>
            <a:r>
              <a:rPr lang="en-GB" sz="1200" dirty="0" smtClean="0">
                <a:solidFill>
                  <a:prstClr val="black"/>
                </a:solidFill>
              </a:rPr>
              <a:t>/Courier</a:t>
            </a:r>
            <a:endParaRPr lang="en-GB" sz="1200" dirty="0">
              <a:solidFill>
                <a:prstClr val="black"/>
              </a:solidFill>
            </a:endParaRPr>
          </a:p>
        </p:txBody>
      </p:sp>
      <p:cxnSp>
        <p:nvCxnSpPr>
          <p:cNvPr id="159" name="Straight Arrow Connector 158"/>
          <p:cNvCxnSpPr/>
          <p:nvPr/>
        </p:nvCxnSpPr>
        <p:spPr>
          <a:xfrm>
            <a:off x="395535" y="3009462"/>
            <a:ext cx="576065" cy="0"/>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sp>
        <p:nvSpPr>
          <p:cNvPr id="160" name="TextBox 159"/>
          <p:cNvSpPr txBox="1"/>
          <p:nvPr/>
        </p:nvSpPr>
        <p:spPr>
          <a:xfrm>
            <a:off x="812880" y="2858452"/>
            <a:ext cx="2751008" cy="461665"/>
          </a:xfrm>
          <a:prstGeom prst="rect">
            <a:avLst/>
          </a:prstGeom>
          <a:noFill/>
        </p:spPr>
        <p:txBody>
          <a:bodyPr wrap="square" rtlCol="0">
            <a:spAutoFit/>
          </a:bodyPr>
          <a:lstStyle/>
          <a:p>
            <a:pPr algn="ctr"/>
            <a:r>
              <a:rPr lang="en-GB" sz="1200" dirty="0" smtClean="0">
                <a:solidFill>
                  <a:prstClr val="black"/>
                </a:solidFill>
              </a:rPr>
              <a:t>WGS Routine transport From South territory </a:t>
            </a:r>
            <a:endParaRPr lang="en-GB" sz="1200" dirty="0">
              <a:solidFill>
                <a:prstClr val="black"/>
              </a:solidFill>
            </a:endParaRPr>
          </a:p>
        </p:txBody>
      </p:sp>
      <p:cxnSp>
        <p:nvCxnSpPr>
          <p:cNvPr id="161" name="Straight Arrow Connector 160"/>
          <p:cNvCxnSpPr/>
          <p:nvPr/>
        </p:nvCxnSpPr>
        <p:spPr>
          <a:xfrm>
            <a:off x="3838775" y="2895852"/>
            <a:ext cx="151144" cy="1419220"/>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62" name="Straight Arrow Connector 161"/>
          <p:cNvCxnSpPr/>
          <p:nvPr/>
        </p:nvCxnSpPr>
        <p:spPr>
          <a:xfrm flipV="1">
            <a:off x="2803327" y="4315072"/>
            <a:ext cx="1162783" cy="605241"/>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65" name="Straight Arrow Connector 164"/>
          <p:cNvCxnSpPr>
            <a:endCxn id="9" idx="3"/>
          </p:cNvCxnSpPr>
          <p:nvPr/>
        </p:nvCxnSpPr>
        <p:spPr>
          <a:xfrm flipV="1">
            <a:off x="5070024" y="2946681"/>
            <a:ext cx="229170" cy="814819"/>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66" name="Straight Arrow Connector 165"/>
          <p:cNvCxnSpPr/>
          <p:nvPr/>
        </p:nvCxnSpPr>
        <p:spPr>
          <a:xfrm flipV="1">
            <a:off x="4189135" y="3761500"/>
            <a:ext cx="755543" cy="576887"/>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67" name="Straight Arrow Connector 166"/>
          <p:cNvCxnSpPr/>
          <p:nvPr/>
        </p:nvCxnSpPr>
        <p:spPr>
          <a:xfrm flipV="1">
            <a:off x="4015984" y="4363652"/>
            <a:ext cx="8989" cy="183187"/>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72" name="Straight Arrow Connector 171"/>
          <p:cNvCxnSpPr>
            <a:endCxn id="17" idx="2"/>
          </p:cNvCxnSpPr>
          <p:nvPr/>
        </p:nvCxnSpPr>
        <p:spPr>
          <a:xfrm flipV="1">
            <a:off x="5408915" y="1700808"/>
            <a:ext cx="902680" cy="1256514"/>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74" name="Straight Arrow Connector 173"/>
          <p:cNvCxnSpPr/>
          <p:nvPr/>
        </p:nvCxnSpPr>
        <p:spPr>
          <a:xfrm>
            <a:off x="35496" y="6525344"/>
            <a:ext cx="576065" cy="0"/>
          </a:xfrm>
          <a:prstGeom prst="straightConnector1">
            <a:avLst/>
          </a:prstGeom>
          <a:ln w="28575">
            <a:solidFill>
              <a:schemeClr val="tx2">
                <a:lumMod val="60000"/>
                <a:lumOff val="40000"/>
              </a:schemeClr>
            </a:solidFill>
            <a:prstDash val="dash"/>
            <a:headEnd type="diamond" w="med" len="med"/>
            <a:tailEnd type="triangle" w="med" len="med"/>
          </a:ln>
        </p:spPr>
        <p:style>
          <a:lnRef idx="3">
            <a:schemeClr val="dk1"/>
          </a:lnRef>
          <a:fillRef idx="0">
            <a:schemeClr val="dk1"/>
          </a:fillRef>
          <a:effectRef idx="2">
            <a:schemeClr val="dk1"/>
          </a:effectRef>
          <a:fontRef idx="minor">
            <a:schemeClr val="tx1"/>
          </a:fontRef>
        </p:style>
      </p:cxnSp>
      <p:sp>
        <p:nvSpPr>
          <p:cNvPr id="175" name="TextBox 174"/>
          <p:cNvSpPr txBox="1"/>
          <p:nvPr/>
        </p:nvSpPr>
        <p:spPr>
          <a:xfrm>
            <a:off x="683568" y="6381328"/>
            <a:ext cx="1495153" cy="276999"/>
          </a:xfrm>
          <a:prstGeom prst="rect">
            <a:avLst/>
          </a:prstGeom>
          <a:noFill/>
        </p:spPr>
        <p:txBody>
          <a:bodyPr wrap="none" rtlCol="0">
            <a:spAutoFit/>
          </a:bodyPr>
          <a:lstStyle/>
          <a:p>
            <a:r>
              <a:rPr lang="en-GB" sz="1200" dirty="0" smtClean="0">
                <a:solidFill>
                  <a:prstClr val="black"/>
                </a:solidFill>
              </a:rPr>
              <a:t>HPV transport (WGS)</a:t>
            </a:r>
            <a:endParaRPr lang="en-GB" sz="1200" dirty="0">
              <a:solidFill>
                <a:prstClr val="black"/>
              </a:solidFill>
            </a:endParaRPr>
          </a:p>
        </p:txBody>
      </p:sp>
      <p:cxnSp>
        <p:nvCxnSpPr>
          <p:cNvPr id="98" name="Straight Arrow Connector 97"/>
          <p:cNvCxnSpPr/>
          <p:nvPr/>
        </p:nvCxnSpPr>
        <p:spPr>
          <a:xfrm flipH="1">
            <a:off x="5136445" y="2098924"/>
            <a:ext cx="1736145" cy="1639253"/>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00" name="Straight Arrow Connector 99"/>
          <p:cNvCxnSpPr/>
          <p:nvPr/>
        </p:nvCxnSpPr>
        <p:spPr>
          <a:xfrm flipH="1">
            <a:off x="5184609" y="2034380"/>
            <a:ext cx="677751" cy="1727120"/>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02" name="Straight Arrow Connector 101"/>
          <p:cNvCxnSpPr/>
          <p:nvPr/>
        </p:nvCxnSpPr>
        <p:spPr>
          <a:xfrm flipH="1">
            <a:off x="5136445" y="2949850"/>
            <a:ext cx="114064" cy="850300"/>
          </a:xfrm>
          <a:prstGeom prst="straightConnector1">
            <a:avLst/>
          </a:prstGeom>
          <a:ln w="28575">
            <a:solidFill>
              <a:srgbClr val="FFFF00"/>
            </a:solidFill>
            <a:prstDash val="sysDot"/>
            <a:headEnd type="diamond" w="med" len="med"/>
            <a:tailEnd type="triangle" w="med" len="med"/>
          </a:ln>
        </p:spPr>
        <p:style>
          <a:lnRef idx="1">
            <a:schemeClr val="dk1"/>
          </a:lnRef>
          <a:fillRef idx="0">
            <a:schemeClr val="dk1"/>
          </a:fillRef>
          <a:effectRef idx="0">
            <a:schemeClr val="dk1"/>
          </a:effectRef>
          <a:fontRef idx="minor">
            <a:schemeClr val="tx1"/>
          </a:fontRef>
        </p:style>
      </p:cxnSp>
      <p:cxnSp>
        <p:nvCxnSpPr>
          <p:cNvPr id="104" name="Straight Arrow Connector 103"/>
          <p:cNvCxnSpPr>
            <a:endCxn id="6" idx="5"/>
          </p:cNvCxnSpPr>
          <p:nvPr/>
        </p:nvCxnSpPr>
        <p:spPr>
          <a:xfrm flipH="1">
            <a:off x="5032973" y="1700808"/>
            <a:ext cx="1378961" cy="2052228"/>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a:off x="5083277" y="1857231"/>
            <a:ext cx="1433377" cy="1847835"/>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5147148" y="2066022"/>
            <a:ext cx="1768843" cy="1672155"/>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5147148" y="2906172"/>
            <a:ext cx="173380" cy="832005"/>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H="1">
            <a:off x="5083277" y="1078085"/>
            <a:ext cx="2178649" cy="2722065"/>
          </a:xfrm>
          <a:prstGeom prst="straightConnector1">
            <a:avLst/>
          </a:prstGeom>
          <a:ln w="28575">
            <a:solidFill>
              <a:srgbClr val="FF00FF"/>
            </a:solidFill>
            <a:prstDash val="sysDot"/>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67556" y="3622761"/>
            <a:ext cx="490840" cy="230832"/>
          </a:xfrm>
          <a:prstGeom prst="rect">
            <a:avLst/>
          </a:prstGeom>
          <a:noFill/>
        </p:spPr>
        <p:txBody>
          <a:bodyPr wrap="none" rtlCol="0">
            <a:spAutoFit/>
          </a:bodyPr>
          <a:lstStyle/>
          <a:p>
            <a:r>
              <a:rPr lang="en-GB" sz="900" b="1" dirty="0" smtClean="0">
                <a:solidFill>
                  <a:prstClr val="black"/>
                </a:solidFill>
              </a:rPr>
              <a:t>Exeter</a:t>
            </a:r>
            <a:endParaRPr lang="en-GB" sz="900" b="1" dirty="0">
              <a:solidFill>
                <a:prstClr val="black"/>
              </a:solidFill>
            </a:endParaRPr>
          </a:p>
        </p:txBody>
      </p:sp>
      <p:sp>
        <p:nvSpPr>
          <p:cNvPr id="118" name="TextBox 117"/>
          <p:cNvSpPr txBox="1"/>
          <p:nvPr/>
        </p:nvSpPr>
        <p:spPr>
          <a:xfrm>
            <a:off x="5246304" y="1859023"/>
            <a:ext cx="558166" cy="230832"/>
          </a:xfrm>
          <a:prstGeom prst="rect">
            <a:avLst/>
          </a:prstGeom>
          <a:noFill/>
        </p:spPr>
        <p:txBody>
          <a:bodyPr wrap="none" rtlCol="0">
            <a:spAutoFit/>
          </a:bodyPr>
          <a:lstStyle/>
          <a:p>
            <a:r>
              <a:rPr lang="en-GB" sz="900" b="1" dirty="0" smtClean="0">
                <a:solidFill>
                  <a:prstClr val="black"/>
                </a:solidFill>
              </a:rPr>
              <a:t>Weston</a:t>
            </a:r>
            <a:endParaRPr lang="en-GB" sz="900" b="1" dirty="0">
              <a:solidFill>
                <a:prstClr val="black"/>
              </a:solidFill>
            </a:endParaRPr>
          </a:p>
        </p:txBody>
      </p:sp>
      <p:cxnSp>
        <p:nvCxnSpPr>
          <p:cNvPr id="120" name="Straight Arrow Connector 119"/>
          <p:cNvCxnSpPr/>
          <p:nvPr/>
        </p:nvCxnSpPr>
        <p:spPr>
          <a:xfrm flipV="1">
            <a:off x="4049614" y="3705066"/>
            <a:ext cx="895064" cy="516022"/>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26" name="Straight Arrow Connector 125"/>
          <p:cNvCxnSpPr/>
          <p:nvPr/>
        </p:nvCxnSpPr>
        <p:spPr>
          <a:xfrm flipV="1">
            <a:off x="3931978" y="4315072"/>
            <a:ext cx="84006" cy="257571"/>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27" name="Straight Arrow Connector 126"/>
          <p:cNvCxnSpPr/>
          <p:nvPr/>
        </p:nvCxnSpPr>
        <p:spPr>
          <a:xfrm>
            <a:off x="3914348" y="2884405"/>
            <a:ext cx="75571" cy="1329811"/>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28" name="Straight Arrow Connector 127"/>
          <p:cNvCxnSpPr/>
          <p:nvPr/>
        </p:nvCxnSpPr>
        <p:spPr>
          <a:xfrm flipV="1">
            <a:off x="2803327" y="4363652"/>
            <a:ext cx="1162783" cy="577517"/>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cxnSp>
        <p:nvCxnSpPr>
          <p:cNvPr id="132" name="Straight Arrow Connector 131"/>
          <p:cNvCxnSpPr/>
          <p:nvPr/>
        </p:nvCxnSpPr>
        <p:spPr>
          <a:xfrm flipV="1">
            <a:off x="4777559" y="3800150"/>
            <a:ext cx="225982" cy="304576"/>
          </a:xfrm>
          <a:prstGeom prst="straightConnector1">
            <a:avLst/>
          </a:prstGeom>
          <a:ln w="28575">
            <a:solidFill>
              <a:srgbClr val="339966"/>
            </a:solidFill>
            <a:headEnd type="diamond" w="med" len="med"/>
            <a:tailEnd type="triangle" w="med" len="med"/>
          </a:ln>
        </p:spPr>
        <p:style>
          <a:lnRef idx="3">
            <a:schemeClr val="dk1"/>
          </a:lnRef>
          <a:fillRef idx="0">
            <a:schemeClr val="dk1"/>
          </a:fillRef>
          <a:effectRef idx="2">
            <a:schemeClr val="dk1"/>
          </a:effectRef>
          <a:fontRef idx="minor">
            <a:schemeClr val="tx1"/>
          </a:fontRef>
        </p:style>
      </p:cxnSp>
      <p:sp>
        <p:nvSpPr>
          <p:cNvPr id="79" name="TextBox 78"/>
          <p:cNvSpPr txBox="1"/>
          <p:nvPr/>
        </p:nvSpPr>
        <p:spPr>
          <a:xfrm>
            <a:off x="3297132" y="4105672"/>
            <a:ext cx="813043" cy="230832"/>
          </a:xfrm>
          <a:prstGeom prst="rect">
            <a:avLst/>
          </a:prstGeom>
          <a:noFill/>
        </p:spPr>
        <p:txBody>
          <a:bodyPr wrap="none" rtlCol="0">
            <a:spAutoFit/>
          </a:bodyPr>
          <a:lstStyle/>
          <a:p>
            <a:r>
              <a:rPr lang="en-GB" sz="900" b="1" dirty="0" err="1" smtClean="0">
                <a:solidFill>
                  <a:prstClr val="black"/>
                </a:solidFill>
              </a:rPr>
              <a:t>Honicknowle</a:t>
            </a:r>
            <a:endParaRPr lang="en-GB" sz="900" b="1" dirty="0">
              <a:solidFill>
                <a:prstClr val="black"/>
              </a:solidFill>
            </a:endParaRPr>
          </a:p>
        </p:txBody>
      </p:sp>
      <p:cxnSp>
        <p:nvCxnSpPr>
          <p:cNvPr id="48" name="Straight Arrow Connector 47"/>
          <p:cNvCxnSpPr/>
          <p:nvPr/>
        </p:nvCxnSpPr>
        <p:spPr>
          <a:xfrm flipV="1">
            <a:off x="5937728" y="5258817"/>
            <a:ext cx="580709" cy="2085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V="1">
            <a:off x="4206791" y="6582012"/>
            <a:ext cx="580709" cy="2085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4119620" y="3800150"/>
            <a:ext cx="770930" cy="487757"/>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3807576" y="2879308"/>
            <a:ext cx="124402" cy="1341246"/>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flipV="1">
            <a:off x="3989919" y="4443857"/>
            <a:ext cx="26065" cy="20855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V="1">
            <a:off x="2804009" y="4443857"/>
            <a:ext cx="1169972" cy="584127"/>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V="1">
            <a:off x="4888621" y="3789040"/>
            <a:ext cx="194656" cy="24468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16" name="Picture 5"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584" y="188640"/>
            <a:ext cx="2117400" cy="7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Slide Number Placeholder 4"/>
          <p:cNvSpPr>
            <a:spLocks noGrp="1"/>
          </p:cNvSpPr>
          <p:nvPr>
            <p:ph type="sldNum" sz="quarter" idx="12"/>
          </p:nvPr>
        </p:nvSpPr>
        <p:spPr>
          <a:xfrm>
            <a:off x="6553200" y="6356350"/>
            <a:ext cx="2133600" cy="365125"/>
          </a:xfrm>
        </p:spPr>
        <p:txBody>
          <a:bodyPr/>
          <a:lstStyle/>
          <a:p>
            <a:fld id="{D2C23526-D27B-4D8C-BD4C-49BE0970F58C}" type="slidenum">
              <a:rPr lang="en-GB" smtClean="0"/>
              <a:t>7</a:t>
            </a:fld>
            <a:endParaRPr lang="en-GB" dirty="0"/>
          </a:p>
        </p:txBody>
      </p:sp>
    </p:spTree>
    <p:extLst>
      <p:ext uri="{BB962C8B-B14F-4D97-AF65-F5344CB8AC3E}">
        <p14:creationId xmlns:p14="http://schemas.microsoft.com/office/powerpoint/2010/main" val="2823086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300" b="1" dirty="0" smtClean="0">
                <a:solidFill>
                  <a:schemeClr val="tx2">
                    <a:lumMod val="60000"/>
                    <a:lumOff val="40000"/>
                  </a:schemeClr>
                </a:solidFill>
                <a:latin typeface="+mn-lt"/>
              </a:rPr>
              <a:t>Test Directory - Eligibility </a:t>
            </a:r>
            <a:r>
              <a:rPr lang="en-GB" sz="3300" b="1" dirty="0">
                <a:solidFill>
                  <a:schemeClr val="tx2">
                    <a:lumMod val="60000"/>
                    <a:lumOff val="40000"/>
                  </a:schemeClr>
                </a:solidFill>
                <a:latin typeface="+mn-lt"/>
              </a:rPr>
              <a:t>Criteria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8867574"/>
              </p:ext>
            </p:extLst>
          </p:nvPr>
        </p:nvGraphicFramePr>
        <p:xfrm>
          <a:off x="467544" y="1916832"/>
          <a:ext cx="8280921" cy="3796051"/>
        </p:xfrm>
        <a:graphic>
          <a:graphicData uri="http://schemas.openxmlformats.org/drawingml/2006/table">
            <a:tbl>
              <a:tblPr>
                <a:tableStyleId>{5C22544A-7EE6-4342-B048-85BDC9FD1C3A}</a:tableStyleId>
              </a:tblPr>
              <a:tblGrid>
                <a:gridCol w="677530"/>
                <a:gridCol w="906646"/>
                <a:gridCol w="936104"/>
                <a:gridCol w="614884"/>
                <a:gridCol w="1371774"/>
                <a:gridCol w="1033639"/>
                <a:gridCol w="1706705"/>
                <a:gridCol w="1033639"/>
              </a:tblGrid>
              <a:tr h="792088">
                <a:tc>
                  <a:txBody>
                    <a:bodyPr/>
                    <a:lstStyle/>
                    <a:p>
                      <a:pPr algn="l" fontAlgn="t"/>
                      <a:r>
                        <a:rPr lang="en-GB" sz="1400" b="1" i="0" u="sng" strike="noStrike" dirty="0" smtClean="0">
                          <a:solidFill>
                            <a:srgbClr val="000000"/>
                          </a:solidFill>
                          <a:effectLst/>
                          <a:latin typeface="Calibri"/>
                        </a:rPr>
                        <a:t>Group</a:t>
                      </a:r>
                      <a:endParaRPr lang="en-GB" sz="1400" b="1" i="0" u="sng"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b="1" i="0" u="sng" strike="noStrike" dirty="0" smtClean="0">
                          <a:solidFill>
                            <a:srgbClr val="000000"/>
                          </a:solidFill>
                          <a:effectLst/>
                          <a:latin typeface="Calibri"/>
                        </a:rPr>
                        <a:t>Specialist Test Group</a:t>
                      </a:r>
                      <a:endParaRPr lang="en-GB" sz="1400" b="1" i="0" u="sng"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b="1" i="0" u="sng" strike="noStrike" dirty="0" smtClean="0">
                          <a:solidFill>
                            <a:srgbClr val="000000"/>
                          </a:solidFill>
                          <a:effectLst/>
                          <a:latin typeface="Calibri"/>
                        </a:rPr>
                        <a:t>Clinical Indication Name</a:t>
                      </a:r>
                      <a:endParaRPr lang="en-GB" sz="1400" b="1" i="0" u="sng"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b="1" i="0" u="sng" strike="noStrike" dirty="0" smtClean="0">
                          <a:solidFill>
                            <a:srgbClr val="000000"/>
                          </a:solidFill>
                          <a:effectLst/>
                          <a:latin typeface="Calibri"/>
                        </a:rPr>
                        <a:t>Test Code</a:t>
                      </a:r>
                      <a:endParaRPr lang="en-GB" sz="1400" b="1" i="0" u="sng"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b="1" i="0" u="sng" strike="noStrike" dirty="0" smtClean="0">
                          <a:solidFill>
                            <a:srgbClr val="000000"/>
                          </a:solidFill>
                          <a:effectLst/>
                          <a:latin typeface="Calibri"/>
                        </a:rPr>
                        <a:t>Test Name </a:t>
                      </a:r>
                      <a:endParaRPr lang="en-GB" sz="1400" b="1" i="0" u="sng"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b="1" i="0" u="sng" strike="noStrike" dirty="0" smtClean="0">
                          <a:solidFill>
                            <a:srgbClr val="000000"/>
                          </a:solidFill>
                          <a:effectLst/>
                          <a:latin typeface="Calibri"/>
                        </a:rPr>
                        <a:t>Technology</a:t>
                      </a:r>
                      <a:endParaRPr lang="en-GB" sz="1400" b="1" i="0" u="sng"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b="1" i="0" u="sng" strike="noStrike" dirty="0" smtClean="0">
                          <a:solidFill>
                            <a:srgbClr val="000000"/>
                          </a:solidFill>
                          <a:effectLst/>
                          <a:latin typeface="Calibri"/>
                        </a:rPr>
                        <a:t>Further eligibility criteria</a:t>
                      </a:r>
                      <a:endParaRPr lang="en-GB" sz="1400" b="1" i="0" u="sng"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b="1" i="0" u="sng" strike="noStrike" dirty="0" smtClean="0">
                          <a:solidFill>
                            <a:srgbClr val="000000"/>
                          </a:solidFill>
                          <a:effectLst/>
                          <a:latin typeface="Calibri"/>
                        </a:rPr>
                        <a:t>Comment</a:t>
                      </a:r>
                      <a:endParaRPr lang="en-GB" sz="1400" b="1" i="0" u="sng"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80120">
                <a:tc rowSpan="2">
                  <a:txBody>
                    <a:bodyPr/>
                    <a:lstStyle/>
                    <a:p>
                      <a:pPr algn="l" fontAlgn="t"/>
                      <a:r>
                        <a:rPr lang="en-GB" sz="1400" u="none" strike="noStrike" dirty="0">
                          <a:effectLst/>
                        </a:rPr>
                        <a:t>Solid Tumours (Adult)</a:t>
                      </a:r>
                      <a:endParaRPr lang="en-GB" sz="1400" b="0" i="0" u="none"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t"/>
                      <a:r>
                        <a:rPr lang="en-GB" sz="1400" u="none" strike="noStrike">
                          <a:effectLst/>
                        </a:rPr>
                        <a:t>Core</a:t>
                      </a:r>
                      <a:endParaRPr lang="en-GB" sz="1400" b="0" i="0" u="none" strike="noStrike">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t"/>
                      <a:r>
                        <a:rPr lang="en-GB" sz="1400" u="none" strike="noStrike">
                          <a:effectLst/>
                        </a:rPr>
                        <a:t>Melanoma - Adult</a:t>
                      </a:r>
                      <a:endParaRPr lang="en-GB" sz="1400" b="0" i="0" u="none" strike="noStrike">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u="none" strike="noStrike" dirty="0">
                          <a:effectLst/>
                        </a:rPr>
                        <a:t>M7.1</a:t>
                      </a:r>
                      <a:endParaRPr lang="en-GB" sz="1400" b="0" i="0" u="none"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u="none" strike="noStrike">
                          <a:effectLst/>
                        </a:rPr>
                        <a:t>Multi-target NGS panel - small variant (BRAF, KIT, NRAS)</a:t>
                      </a:r>
                      <a:endParaRPr lang="en-GB" sz="1400" b="0" i="0" u="none" strike="noStrike">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u="none" strike="noStrike" dirty="0">
                          <a:effectLst/>
                        </a:rPr>
                        <a:t>Panel</a:t>
                      </a:r>
                      <a:endParaRPr lang="en-GB" sz="1400" b="0" i="0" u="none"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u="none" strike="noStrike" dirty="0">
                          <a:effectLst/>
                        </a:rPr>
                        <a:t>Primary melanomas at high risk of recurrence i.e. stage 2C / 3 / 4 (metastatic)</a:t>
                      </a:r>
                      <a:endParaRPr lang="en-GB" sz="1400" b="0" i="0" u="none"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u="none" strike="noStrike">
                          <a:effectLst/>
                        </a:rPr>
                        <a:t> </a:t>
                      </a:r>
                      <a:endParaRPr lang="en-GB" sz="1400" b="0" i="0" u="none" strike="noStrike">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1596">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t"/>
                      <a:r>
                        <a:rPr lang="en-GB" sz="1400" u="none" strike="noStrike" dirty="0">
                          <a:effectLst/>
                        </a:rPr>
                        <a:t>M7.2</a:t>
                      </a:r>
                      <a:endParaRPr lang="en-GB" sz="1400" b="0" i="0" u="none"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u="none" strike="noStrike">
                          <a:effectLst/>
                        </a:rPr>
                        <a:t>BRAF hotspot</a:t>
                      </a:r>
                      <a:endParaRPr lang="en-GB" sz="1400" b="0" i="0" u="none" strike="noStrike">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u="none" strike="noStrike">
                          <a:effectLst/>
                        </a:rPr>
                        <a:t>Simple targeted mutation testing</a:t>
                      </a:r>
                      <a:endParaRPr lang="en-GB" sz="1400" b="0" i="0" u="none" strike="noStrike">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u="none" strike="noStrike" dirty="0">
                          <a:effectLst/>
                        </a:rPr>
                        <a:t>Primary melanomas at high risk of recurrence i.e. stage 2C / 3 / 4 (metastatic</a:t>
                      </a:r>
                      <a:r>
                        <a:rPr lang="en-GB" sz="1400" u="none" strike="noStrike" dirty="0" smtClean="0">
                          <a:effectLst/>
                        </a:rPr>
                        <a:t>), </a:t>
                      </a:r>
                      <a:r>
                        <a:rPr lang="en-GB" sz="1400" u="none" strike="noStrike" dirty="0">
                          <a:effectLst/>
                        </a:rPr>
                        <a:t>in rare cases where this cannot be delivered by panel testing NB will be subject to close audit</a:t>
                      </a:r>
                      <a:endParaRPr lang="en-GB" sz="1400" b="0" i="0" u="none"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GB" sz="1400" u="none" strike="noStrike" dirty="0">
                          <a:effectLst/>
                        </a:rPr>
                        <a:t>In rare cases where this cannot be delivered by panel testing NB will be subject to close audit</a:t>
                      </a:r>
                      <a:endParaRPr lang="en-GB" sz="1400" b="0" i="0" u="none" strike="noStrike" dirty="0">
                        <a:solidFill>
                          <a:srgbClr val="000000"/>
                        </a:solidFill>
                        <a:effectLst/>
                        <a:latin typeface="Calibri"/>
                      </a:endParaRPr>
                    </a:p>
                  </a:txBody>
                  <a:tcPr marL="3603" marR="3603" marT="36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Slide Number Placeholder 4"/>
          <p:cNvSpPr>
            <a:spLocks noGrp="1"/>
          </p:cNvSpPr>
          <p:nvPr>
            <p:ph type="sldNum" sz="quarter" idx="12"/>
          </p:nvPr>
        </p:nvSpPr>
        <p:spPr/>
        <p:txBody>
          <a:bodyPr/>
          <a:lstStyle/>
          <a:p>
            <a:fld id="{4521CED4-6852-4610-8128-A7EFE3DDD141}" type="slidenum">
              <a:rPr lang="en-GB" smtClean="0"/>
              <a:t>8</a:t>
            </a:fld>
            <a:endParaRPr lang="en-GB"/>
          </a:p>
        </p:txBody>
      </p:sp>
      <p:pic>
        <p:nvPicPr>
          <p:cNvPr id="6" name="Picture 5"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290" y="260648"/>
            <a:ext cx="2438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388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 y="588296"/>
            <a:ext cx="6172200" cy="511045"/>
          </a:xfrm>
        </p:spPr>
        <p:txBody>
          <a:bodyPr>
            <a:noAutofit/>
          </a:bodyPr>
          <a:lstStyle/>
          <a:p>
            <a:pPr algn="l"/>
            <a:r>
              <a:rPr lang="en-GB" sz="3300" b="1" dirty="0">
                <a:solidFill>
                  <a:schemeClr val="tx2">
                    <a:lumMod val="60000"/>
                    <a:lumOff val="40000"/>
                  </a:schemeClr>
                </a:solidFill>
                <a:latin typeface="+mn-lt"/>
              </a:rPr>
              <a:t>Germline/Somatic Variants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1296308"/>
            <a:ext cx="6321665" cy="4076908"/>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070126" y="5729961"/>
            <a:ext cx="532618" cy="7101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68722" y="5900373"/>
            <a:ext cx="6415158" cy="646331"/>
          </a:xfrm>
          <a:prstGeom prst="rect">
            <a:avLst/>
          </a:prstGeom>
        </p:spPr>
        <p:txBody>
          <a:bodyPr wrap="square">
            <a:spAutoFit/>
          </a:bodyPr>
          <a:lstStyle/>
          <a:p>
            <a:r>
              <a:rPr lang="en-GB" dirty="0">
                <a:solidFill>
                  <a:srgbClr val="465359"/>
                </a:solidFill>
                <a:hlinkClick r:id="rId5">
                  <a:extLst>
                    <a:ext uri="{A12FA001-AC4F-418D-AE19-62706E023703}">
                      <ahyp:hlinkClr xmlns="" xmlns:ahyp="http://schemas.microsoft.com/office/drawing/2018/hyperlinkcolor" val="tx"/>
                    </a:ext>
                  </a:extLst>
                </a:hlinkClick>
              </a:rPr>
              <a:t>Professor Clare Turnbull of Genomics England - somatic and germline genomes in Cancer</a:t>
            </a:r>
            <a:endParaRPr lang="en-GB" dirty="0">
              <a:solidFill>
                <a:srgbClr val="465359"/>
              </a:solidFill>
            </a:endParaRPr>
          </a:p>
        </p:txBody>
      </p:sp>
      <p:sp>
        <p:nvSpPr>
          <p:cNvPr id="3" name="Slide Number Placeholder 2"/>
          <p:cNvSpPr>
            <a:spLocks noGrp="1"/>
          </p:cNvSpPr>
          <p:nvPr>
            <p:ph type="sldNum" sz="quarter" idx="12"/>
          </p:nvPr>
        </p:nvSpPr>
        <p:spPr/>
        <p:txBody>
          <a:bodyPr/>
          <a:lstStyle/>
          <a:p>
            <a:fld id="{4521CED4-6852-4610-8128-A7EFE3DDD141}" type="slidenum">
              <a:rPr lang="en-GB" smtClean="0"/>
              <a:t>9</a:t>
            </a:fld>
            <a:endParaRPr lang="en-GB"/>
          </a:p>
        </p:txBody>
      </p:sp>
      <p:pic>
        <p:nvPicPr>
          <p:cNvPr id="7" name="Picture 2" descr="C:\Users\nba0820\AppData\Local\Microsoft\Windows\Temporary Internet Files\Content.Outlook\LCNFJS0W\SWGLH_RGB_Right Align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230111"/>
            <a:ext cx="1980180" cy="704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4560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600</TotalTime>
  <Words>1223</Words>
  <Application>Microsoft Office PowerPoint</Application>
  <PresentationFormat>On-screen Show (4:3)</PresentationFormat>
  <Paragraphs>216</Paragraphs>
  <Slides>14</Slides>
  <Notes>11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Aims of Today’s Session</vt:lpstr>
      <vt:lpstr>PowerPoint Presentation</vt:lpstr>
      <vt:lpstr>         Mainstreaming genomic medicine </vt:lpstr>
      <vt:lpstr>PowerPoint Presentation</vt:lpstr>
      <vt:lpstr>PowerPoint Presentation</vt:lpstr>
      <vt:lpstr>Sample Transport</vt:lpstr>
      <vt:lpstr>Test Directory - Eligibility Criteria</vt:lpstr>
      <vt:lpstr>Germline/Somatic Variants</vt:lpstr>
      <vt:lpstr>PowerPoint Presentation</vt:lpstr>
      <vt:lpstr>Genomic Tumour Assessment Boards </vt:lpstr>
      <vt:lpstr>Education: Modular training matrix</vt:lpstr>
      <vt:lpstr>PowerPoint Presentation</vt:lpstr>
      <vt:lpstr>PowerPoint Presentation</vt:lpstr>
    </vt:vector>
  </TitlesOfParts>
  <Company>Royal Devon and Exeter NHS Foundation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Juett Ana (Royal Devon and Exeter Foundation Trust)</dc:creator>
  <cp:lastModifiedBy>Dunderdale, Helen</cp:lastModifiedBy>
  <cp:revision>43</cp:revision>
  <dcterms:created xsi:type="dcterms:W3CDTF">2019-06-10T16:47:42Z</dcterms:created>
  <dcterms:modified xsi:type="dcterms:W3CDTF">2019-11-06T07:41:02Z</dcterms:modified>
</cp:coreProperties>
</file>