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2"/>
  </p:notesMasterIdLst>
  <p:sldIdLst>
    <p:sldId id="256" r:id="rId4"/>
    <p:sldId id="257" r:id="rId5"/>
    <p:sldId id="258" r:id="rId6"/>
    <p:sldId id="259" r:id="rId7"/>
    <p:sldId id="260" r:id="rId8"/>
    <p:sldId id="265" r:id="rId9"/>
    <p:sldId id="266" r:id="rId10"/>
    <p:sldId id="261" r:id="rId11"/>
    <p:sldId id="262" r:id="rId12"/>
    <p:sldId id="263" r:id="rId13"/>
    <p:sldId id="268" r:id="rId14"/>
    <p:sldId id="264" r:id="rId15"/>
    <p:sldId id="267"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Graphs!$K$1</c:f>
              <c:strCache>
                <c:ptCount val="1"/>
                <c:pt idx="0">
                  <c:v>Wait between CXR perform to report</c:v>
                </c:pt>
              </c:strCache>
            </c:strRef>
          </c:tx>
          <c:invertIfNegative val="0"/>
          <c:cat>
            <c:strRef>
              <c:f>Graphs!$J$2:$J$9</c:f>
              <c:strCache>
                <c:ptCount val="8"/>
                <c:pt idx="0">
                  <c:v>CDP</c:v>
                </c:pt>
                <c:pt idx="1">
                  <c:v>NRDP</c:v>
                </c:pt>
                <c:pt idx="2">
                  <c:v>NBT</c:v>
                </c:pt>
                <c:pt idx="3">
                  <c:v>GLOS</c:v>
                </c:pt>
                <c:pt idx="4">
                  <c:v>TST</c:v>
                </c:pt>
                <c:pt idx="5">
                  <c:v>YDH</c:v>
                </c:pt>
                <c:pt idx="6">
                  <c:v>SDH</c:v>
                </c:pt>
                <c:pt idx="7">
                  <c:v>PHNT</c:v>
                </c:pt>
              </c:strCache>
            </c:strRef>
          </c:cat>
          <c:val>
            <c:numRef>
              <c:f>Graphs!$K$2:$K$9</c:f>
              <c:numCache>
                <c:formatCode>General</c:formatCode>
                <c:ptCount val="8"/>
                <c:pt idx="0">
                  <c:v>7</c:v>
                </c:pt>
                <c:pt idx="1">
                  <c:v>1</c:v>
                </c:pt>
                <c:pt idx="2" formatCode="0">
                  <c:v>3.3333333333333335</c:v>
                </c:pt>
                <c:pt idx="3" formatCode="0">
                  <c:v>1</c:v>
                </c:pt>
                <c:pt idx="4">
                  <c:v>1</c:v>
                </c:pt>
                <c:pt idx="5" formatCode="0">
                  <c:v>0</c:v>
                </c:pt>
                <c:pt idx="6" formatCode="0">
                  <c:v>0.53333333333333333</c:v>
                </c:pt>
                <c:pt idx="7">
                  <c:v>4</c:v>
                </c:pt>
              </c:numCache>
            </c:numRef>
          </c:val>
        </c:ser>
        <c:ser>
          <c:idx val="1"/>
          <c:order val="1"/>
          <c:tx>
            <c:strRef>
              <c:f>Graphs!$L$1</c:f>
              <c:strCache>
                <c:ptCount val="1"/>
                <c:pt idx="0">
                  <c:v>Wait between CXR and CT</c:v>
                </c:pt>
              </c:strCache>
            </c:strRef>
          </c:tx>
          <c:invertIfNegative val="0"/>
          <c:cat>
            <c:strRef>
              <c:f>Graphs!$J$2:$J$9</c:f>
              <c:strCache>
                <c:ptCount val="8"/>
                <c:pt idx="0">
                  <c:v>CDP</c:v>
                </c:pt>
                <c:pt idx="1">
                  <c:v>NRDP</c:v>
                </c:pt>
                <c:pt idx="2">
                  <c:v>NBT</c:v>
                </c:pt>
                <c:pt idx="3">
                  <c:v>GLOS</c:v>
                </c:pt>
                <c:pt idx="4">
                  <c:v>TST</c:v>
                </c:pt>
                <c:pt idx="5">
                  <c:v>YDH</c:v>
                </c:pt>
                <c:pt idx="6">
                  <c:v>SDH</c:v>
                </c:pt>
                <c:pt idx="7">
                  <c:v>PHNT</c:v>
                </c:pt>
              </c:strCache>
            </c:strRef>
          </c:cat>
          <c:val>
            <c:numRef>
              <c:f>Graphs!$L$2:$L$9</c:f>
              <c:numCache>
                <c:formatCode>General</c:formatCode>
                <c:ptCount val="8"/>
                <c:pt idx="0">
                  <c:v>7</c:v>
                </c:pt>
                <c:pt idx="1">
                  <c:v>3</c:v>
                </c:pt>
                <c:pt idx="2" formatCode="0">
                  <c:v>9.8333333333333339</c:v>
                </c:pt>
                <c:pt idx="3" formatCode="0">
                  <c:v>6.5</c:v>
                </c:pt>
                <c:pt idx="4">
                  <c:v>6.5</c:v>
                </c:pt>
                <c:pt idx="5" formatCode="0">
                  <c:v>12.766666666666666</c:v>
                </c:pt>
                <c:pt idx="6" formatCode="0">
                  <c:v>8.0666666666666664</c:v>
                </c:pt>
                <c:pt idx="7">
                  <c:v>16.5</c:v>
                </c:pt>
              </c:numCache>
            </c:numRef>
          </c:val>
        </c:ser>
        <c:ser>
          <c:idx val="2"/>
          <c:order val="2"/>
          <c:tx>
            <c:strRef>
              <c:f>Graphs!$M$1</c:f>
              <c:strCache>
                <c:ptCount val="1"/>
                <c:pt idx="0">
                  <c:v>Wait for CT report</c:v>
                </c:pt>
              </c:strCache>
            </c:strRef>
          </c:tx>
          <c:invertIfNegative val="0"/>
          <c:cat>
            <c:strRef>
              <c:f>Graphs!$J$2:$J$9</c:f>
              <c:strCache>
                <c:ptCount val="8"/>
                <c:pt idx="0">
                  <c:v>CDP</c:v>
                </c:pt>
                <c:pt idx="1">
                  <c:v>NRDP</c:v>
                </c:pt>
                <c:pt idx="2">
                  <c:v>NBT</c:v>
                </c:pt>
                <c:pt idx="3">
                  <c:v>GLOS</c:v>
                </c:pt>
                <c:pt idx="4">
                  <c:v>TST</c:v>
                </c:pt>
                <c:pt idx="5">
                  <c:v>YDH</c:v>
                </c:pt>
                <c:pt idx="6">
                  <c:v>SDH</c:v>
                </c:pt>
                <c:pt idx="7">
                  <c:v>PHNT</c:v>
                </c:pt>
              </c:strCache>
            </c:strRef>
          </c:cat>
          <c:val>
            <c:numRef>
              <c:f>Graphs!$M$2:$M$9</c:f>
              <c:numCache>
                <c:formatCode>General</c:formatCode>
                <c:ptCount val="8"/>
                <c:pt idx="0">
                  <c:v>7</c:v>
                </c:pt>
                <c:pt idx="1">
                  <c:v>3</c:v>
                </c:pt>
                <c:pt idx="2" formatCode="0">
                  <c:v>1.3333333333333333</c:v>
                </c:pt>
                <c:pt idx="3" formatCode="0">
                  <c:v>2</c:v>
                </c:pt>
                <c:pt idx="4">
                  <c:v>3</c:v>
                </c:pt>
                <c:pt idx="5" formatCode="0">
                  <c:v>0</c:v>
                </c:pt>
                <c:pt idx="6" formatCode="0">
                  <c:v>0.43333333333333329</c:v>
                </c:pt>
                <c:pt idx="7">
                  <c:v>1</c:v>
                </c:pt>
              </c:numCache>
            </c:numRef>
          </c:val>
        </c:ser>
        <c:ser>
          <c:idx val="3"/>
          <c:order val="3"/>
          <c:tx>
            <c:strRef>
              <c:f>Graphs!$N$1</c:f>
              <c:strCache>
                <c:ptCount val="1"/>
                <c:pt idx="0">
                  <c:v>Wait for OPA</c:v>
                </c:pt>
              </c:strCache>
            </c:strRef>
          </c:tx>
          <c:invertIfNegative val="0"/>
          <c:cat>
            <c:strRef>
              <c:f>Graphs!$J$2:$J$9</c:f>
              <c:strCache>
                <c:ptCount val="8"/>
                <c:pt idx="0">
                  <c:v>CDP</c:v>
                </c:pt>
                <c:pt idx="1">
                  <c:v>NRDP</c:v>
                </c:pt>
                <c:pt idx="2">
                  <c:v>NBT</c:v>
                </c:pt>
                <c:pt idx="3">
                  <c:v>GLOS</c:v>
                </c:pt>
                <c:pt idx="4">
                  <c:v>TST</c:v>
                </c:pt>
                <c:pt idx="5">
                  <c:v>YDH</c:v>
                </c:pt>
                <c:pt idx="6">
                  <c:v>SDH</c:v>
                </c:pt>
                <c:pt idx="7">
                  <c:v>PHNT</c:v>
                </c:pt>
              </c:strCache>
            </c:strRef>
          </c:cat>
          <c:val>
            <c:numRef>
              <c:f>Graphs!$N$2:$N$9</c:f>
              <c:numCache>
                <c:formatCode>General</c:formatCode>
                <c:ptCount val="8"/>
                <c:pt idx="0">
                  <c:v>7</c:v>
                </c:pt>
                <c:pt idx="1">
                  <c:v>3</c:v>
                </c:pt>
                <c:pt idx="2" formatCode="0">
                  <c:v>6.333333333333333</c:v>
                </c:pt>
                <c:pt idx="3" formatCode="0">
                  <c:v>6</c:v>
                </c:pt>
                <c:pt idx="4">
                  <c:v>7.7</c:v>
                </c:pt>
                <c:pt idx="5" formatCode="0">
                  <c:v>14.9</c:v>
                </c:pt>
                <c:pt idx="6" formatCode="0">
                  <c:v>13.299999999999999</c:v>
                </c:pt>
                <c:pt idx="7">
                  <c:v>4.25</c:v>
                </c:pt>
              </c:numCache>
            </c:numRef>
          </c:val>
        </c:ser>
        <c:dLbls>
          <c:showLegendKey val="0"/>
          <c:showVal val="0"/>
          <c:showCatName val="0"/>
          <c:showSerName val="0"/>
          <c:showPercent val="0"/>
          <c:showBubbleSize val="0"/>
        </c:dLbls>
        <c:gapWidth val="150"/>
        <c:overlap val="100"/>
        <c:axId val="133968256"/>
        <c:axId val="133969792"/>
      </c:barChart>
      <c:catAx>
        <c:axId val="133968256"/>
        <c:scaling>
          <c:orientation val="minMax"/>
        </c:scaling>
        <c:delete val="0"/>
        <c:axPos val="b"/>
        <c:majorTickMark val="out"/>
        <c:minorTickMark val="none"/>
        <c:tickLblPos val="nextTo"/>
        <c:crossAx val="133969792"/>
        <c:crosses val="autoZero"/>
        <c:auto val="1"/>
        <c:lblAlgn val="ctr"/>
        <c:lblOffset val="100"/>
        <c:noMultiLvlLbl val="0"/>
      </c:catAx>
      <c:valAx>
        <c:axId val="133969792"/>
        <c:scaling>
          <c:orientation val="minMax"/>
        </c:scaling>
        <c:delete val="0"/>
        <c:axPos val="l"/>
        <c:majorGridlines/>
        <c:numFmt formatCode="General" sourceLinked="1"/>
        <c:majorTickMark val="out"/>
        <c:minorTickMark val="none"/>
        <c:tickLblPos val="nextTo"/>
        <c:crossAx val="133968256"/>
        <c:crosses val="autoZero"/>
        <c:crossBetween val="between"/>
      </c:valAx>
    </c:plotArea>
    <c:legend>
      <c:legendPos val="r"/>
      <c:layout>
        <c:manualLayout>
          <c:xMode val="edge"/>
          <c:yMode val="edge"/>
          <c:x val="0.64515310586176733"/>
          <c:y val="0.4290201224846894"/>
          <c:w val="0.34071340713407133"/>
          <c:h val="0.41788158298394518"/>
        </c:manualLayout>
      </c:layout>
      <c:overlay val="0"/>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18307086614173"/>
          <c:y val="5.0925925925925923E-2"/>
          <c:w val="0.78367913385826771"/>
          <c:h val="0.83309419655876349"/>
        </c:manualLayout>
      </c:layout>
      <c:barChart>
        <c:barDir val="bar"/>
        <c:grouping val="clustered"/>
        <c:varyColors val="0"/>
        <c:ser>
          <c:idx val="0"/>
          <c:order val="0"/>
          <c:tx>
            <c:strRef>
              <c:f>Graphs!$C$1</c:f>
              <c:strCache>
                <c:ptCount val="1"/>
                <c:pt idx="0">
                  <c:v>CX3</c:v>
                </c:pt>
              </c:strCache>
            </c:strRef>
          </c:tx>
          <c:invertIfNegative val="0"/>
          <c:cat>
            <c:strRef>
              <c:f>Graphs!$B$2:$B$6</c:f>
              <c:strCache>
                <c:ptCount val="5"/>
                <c:pt idx="0">
                  <c:v>GLOS</c:v>
                </c:pt>
                <c:pt idx="1">
                  <c:v>NBT</c:v>
                </c:pt>
                <c:pt idx="2">
                  <c:v>TST</c:v>
                </c:pt>
                <c:pt idx="3">
                  <c:v>YDH</c:v>
                </c:pt>
                <c:pt idx="4">
                  <c:v>SDH</c:v>
                </c:pt>
              </c:strCache>
            </c:strRef>
          </c:cat>
          <c:val>
            <c:numRef>
              <c:f>Graphs!$C$2:$C$6</c:f>
              <c:numCache>
                <c:formatCode>0</c:formatCode>
                <c:ptCount val="5"/>
                <c:pt idx="0">
                  <c:v>16</c:v>
                </c:pt>
                <c:pt idx="1">
                  <c:v>14</c:v>
                </c:pt>
                <c:pt idx="2" formatCode="General">
                  <c:v>10</c:v>
                </c:pt>
                <c:pt idx="3">
                  <c:v>8.3333333333333339</c:v>
                </c:pt>
                <c:pt idx="4">
                  <c:v>33.666666666666664</c:v>
                </c:pt>
              </c:numCache>
            </c:numRef>
          </c:val>
        </c:ser>
        <c:ser>
          <c:idx val="1"/>
          <c:order val="1"/>
          <c:tx>
            <c:strRef>
              <c:f>Graphs!$D$1</c:f>
              <c:strCache>
                <c:ptCount val="1"/>
                <c:pt idx="0">
                  <c:v>Non CX3</c:v>
                </c:pt>
              </c:strCache>
            </c:strRef>
          </c:tx>
          <c:invertIfNegative val="0"/>
          <c:cat>
            <c:strRef>
              <c:f>Graphs!$B$2:$B$6</c:f>
              <c:strCache>
                <c:ptCount val="5"/>
                <c:pt idx="0">
                  <c:v>GLOS</c:v>
                </c:pt>
                <c:pt idx="1">
                  <c:v>NBT</c:v>
                </c:pt>
                <c:pt idx="2">
                  <c:v>TST</c:v>
                </c:pt>
                <c:pt idx="3">
                  <c:v>YDH</c:v>
                </c:pt>
                <c:pt idx="4">
                  <c:v>SDH</c:v>
                </c:pt>
              </c:strCache>
            </c:strRef>
          </c:cat>
          <c:val>
            <c:numRef>
              <c:f>Graphs!$D$2:$D$6</c:f>
              <c:numCache>
                <c:formatCode>0</c:formatCode>
                <c:ptCount val="5"/>
                <c:pt idx="0" formatCode="General">
                  <c:v>1877</c:v>
                </c:pt>
                <c:pt idx="1">
                  <c:v>2100</c:v>
                </c:pt>
                <c:pt idx="2" formatCode="General">
                  <c:v>1154</c:v>
                </c:pt>
                <c:pt idx="3">
                  <c:v>544</c:v>
                </c:pt>
                <c:pt idx="4">
                  <c:v>824</c:v>
                </c:pt>
              </c:numCache>
            </c:numRef>
          </c:val>
        </c:ser>
        <c:ser>
          <c:idx val="2"/>
          <c:order val="2"/>
          <c:tx>
            <c:strRef>
              <c:f>Graphs!$E$1</c:f>
              <c:strCache>
                <c:ptCount val="1"/>
                <c:pt idx="0">
                  <c:v>Total</c:v>
                </c:pt>
              </c:strCache>
            </c:strRef>
          </c:tx>
          <c:invertIfNegative val="0"/>
          <c:cat>
            <c:strRef>
              <c:f>Graphs!$B$2:$B$6</c:f>
              <c:strCache>
                <c:ptCount val="5"/>
                <c:pt idx="0">
                  <c:v>GLOS</c:v>
                </c:pt>
                <c:pt idx="1">
                  <c:v>NBT</c:v>
                </c:pt>
                <c:pt idx="2">
                  <c:v>TST</c:v>
                </c:pt>
                <c:pt idx="3">
                  <c:v>YDH</c:v>
                </c:pt>
                <c:pt idx="4">
                  <c:v>SDH</c:v>
                </c:pt>
              </c:strCache>
            </c:strRef>
          </c:cat>
          <c:val>
            <c:numRef>
              <c:f>Graphs!$E$2:$E$6</c:f>
              <c:numCache>
                <c:formatCode>0</c:formatCode>
                <c:ptCount val="5"/>
                <c:pt idx="0">
                  <c:v>1893</c:v>
                </c:pt>
                <c:pt idx="1">
                  <c:v>2114</c:v>
                </c:pt>
                <c:pt idx="2">
                  <c:v>1164</c:v>
                </c:pt>
                <c:pt idx="3">
                  <c:v>552.33333333333337</c:v>
                </c:pt>
                <c:pt idx="4">
                  <c:v>858</c:v>
                </c:pt>
              </c:numCache>
            </c:numRef>
          </c:val>
        </c:ser>
        <c:ser>
          <c:idx val="3"/>
          <c:order val="3"/>
          <c:tx>
            <c:strRef>
              <c:f>Graphs!$F$1</c:f>
              <c:strCache>
                <c:ptCount val="1"/>
                <c:pt idx="0">
                  <c:v>% CX3</c:v>
                </c:pt>
              </c:strCache>
            </c:strRef>
          </c:tx>
          <c:invertIfNegative val="0"/>
          <c:cat>
            <c:strRef>
              <c:f>Graphs!$B$2:$B$6</c:f>
              <c:strCache>
                <c:ptCount val="5"/>
                <c:pt idx="0">
                  <c:v>GLOS</c:v>
                </c:pt>
                <c:pt idx="1">
                  <c:v>NBT</c:v>
                </c:pt>
                <c:pt idx="2">
                  <c:v>TST</c:v>
                </c:pt>
                <c:pt idx="3">
                  <c:v>YDH</c:v>
                </c:pt>
                <c:pt idx="4">
                  <c:v>SDH</c:v>
                </c:pt>
              </c:strCache>
            </c:strRef>
          </c:cat>
          <c:val>
            <c:numRef>
              <c:f>Graphs!$F$2:$F$6</c:f>
              <c:numCache>
                <c:formatCode>0%</c:formatCode>
                <c:ptCount val="5"/>
                <c:pt idx="0">
                  <c:v>8.4521922873745381E-3</c:v>
                </c:pt>
                <c:pt idx="1">
                  <c:v>6.6225165562913907E-3</c:v>
                </c:pt>
                <c:pt idx="2">
                  <c:v>8.5910652920962206E-3</c:v>
                </c:pt>
                <c:pt idx="3">
                  <c:v>1.5087507543753771E-2</c:v>
                </c:pt>
                <c:pt idx="4">
                  <c:v>0.04</c:v>
                </c:pt>
              </c:numCache>
            </c:numRef>
          </c:val>
        </c:ser>
        <c:ser>
          <c:idx val="4"/>
          <c:order val="4"/>
          <c:tx>
            <c:strRef>
              <c:f>Graphs!$G$1</c:f>
              <c:strCache>
                <c:ptCount val="1"/>
                <c:pt idx="0">
                  <c:v>% Non CX3</c:v>
                </c:pt>
              </c:strCache>
            </c:strRef>
          </c:tx>
          <c:invertIfNegative val="0"/>
          <c:cat>
            <c:strRef>
              <c:f>Graphs!$B$2:$B$6</c:f>
              <c:strCache>
                <c:ptCount val="5"/>
                <c:pt idx="0">
                  <c:v>GLOS</c:v>
                </c:pt>
                <c:pt idx="1">
                  <c:v>NBT</c:v>
                </c:pt>
                <c:pt idx="2">
                  <c:v>TST</c:v>
                </c:pt>
                <c:pt idx="3">
                  <c:v>YDH</c:v>
                </c:pt>
                <c:pt idx="4">
                  <c:v>SDH</c:v>
                </c:pt>
              </c:strCache>
            </c:strRef>
          </c:cat>
          <c:val>
            <c:numRef>
              <c:f>Graphs!$G$2:$G$6</c:f>
              <c:numCache>
                <c:formatCode>0%</c:formatCode>
                <c:ptCount val="5"/>
                <c:pt idx="0">
                  <c:v>0.99154780771262552</c:v>
                </c:pt>
                <c:pt idx="1">
                  <c:v>0.99337748344370858</c:v>
                </c:pt>
                <c:pt idx="2">
                  <c:v>0.99140893470790381</c:v>
                </c:pt>
                <c:pt idx="3">
                  <c:v>0.98491249245624612</c:v>
                </c:pt>
                <c:pt idx="4">
                  <c:v>0.96037296037296038</c:v>
                </c:pt>
              </c:numCache>
            </c:numRef>
          </c:val>
        </c:ser>
        <c:dLbls>
          <c:showLegendKey val="0"/>
          <c:showVal val="0"/>
          <c:showCatName val="0"/>
          <c:showSerName val="0"/>
          <c:showPercent val="0"/>
          <c:showBubbleSize val="0"/>
        </c:dLbls>
        <c:gapWidth val="150"/>
        <c:axId val="136587520"/>
        <c:axId val="136593408"/>
      </c:barChart>
      <c:catAx>
        <c:axId val="136587520"/>
        <c:scaling>
          <c:orientation val="minMax"/>
        </c:scaling>
        <c:delete val="0"/>
        <c:axPos val="l"/>
        <c:majorTickMark val="out"/>
        <c:minorTickMark val="none"/>
        <c:tickLblPos val="nextTo"/>
        <c:crossAx val="136593408"/>
        <c:crosses val="autoZero"/>
        <c:auto val="1"/>
        <c:lblAlgn val="ctr"/>
        <c:lblOffset val="100"/>
        <c:noMultiLvlLbl val="0"/>
      </c:catAx>
      <c:valAx>
        <c:axId val="136593408"/>
        <c:scaling>
          <c:orientation val="minMax"/>
        </c:scaling>
        <c:delete val="0"/>
        <c:axPos val="b"/>
        <c:majorGridlines/>
        <c:numFmt formatCode="0" sourceLinked="1"/>
        <c:majorTickMark val="out"/>
        <c:minorTickMark val="none"/>
        <c:tickLblPos val="nextTo"/>
        <c:crossAx val="136587520"/>
        <c:crosses val="autoZero"/>
        <c:crossBetween val="between"/>
      </c:valAx>
    </c:plotArea>
    <c:legend>
      <c:legendPos val="r"/>
      <c:legendEntry>
        <c:idx val="0"/>
        <c:delete val="1"/>
      </c:legendEntry>
      <c:legendEntry>
        <c:idx val="1"/>
        <c:delete val="1"/>
      </c:legendEntry>
      <c:layout>
        <c:manualLayout>
          <c:xMode val="edge"/>
          <c:yMode val="edge"/>
          <c:x val="0.86703075577091326"/>
          <c:y val="0.264851387591785"/>
          <c:w val="0.13083249209233461"/>
          <c:h val="0.49191820962532024"/>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Graphs!$S$1</c:f>
              <c:strCache>
                <c:ptCount val="1"/>
                <c:pt idx="0">
                  <c:v>Non Cancer</c:v>
                </c:pt>
              </c:strCache>
            </c:strRef>
          </c:tx>
          <c:invertIfNegative val="0"/>
          <c:cat>
            <c:strRef>
              <c:f>Graphs!$Q$2:$Q$6</c:f>
              <c:strCache>
                <c:ptCount val="5"/>
                <c:pt idx="0">
                  <c:v>GLOS</c:v>
                </c:pt>
                <c:pt idx="1">
                  <c:v>TST</c:v>
                </c:pt>
                <c:pt idx="2">
                  <c:v>YDH</c:v>
                </c:pt>
                <c:pt idx="3">
                  <c:v>SDH</c:v>
                </c:pt>
                <c:pt idx="4">
                  <c:v>PHNT</c:v>
                </c:pt>
              </c:strCache>
            </c:strRef>
          </c:cat>
          <c:val>
            <c:numRef>
              <c:f>Graphs!$S$2:$S$6</c:f>
              <c:numCache>
                <c:formatCode>0%</c:formatCode>
                <c:ptCount val="5"/>
                <c:pt idx="0">
                  <c:v>0.17849999999999999</c:v>
                </c:pt>
                <c:pt idx="1">
                  <c:v>0.7</c:v>
                </c:pt>
                <c:pt idx="2">
                  <c:v>0.54833333333333334</c:v>
                </c:pt>
                <c:pt idx="3">
                  <c:v>0.82</c:v>
                </c:pt>
                <c:pt idx="4">
                  <c:v>0.77</c:v>
                </c:pt>
              </c:numCache>
            </c:numRef>
          </c:val>
        </c:ser>
        <c:ser>
          <c:idx val="1"/>
          <c:order val="1"/>
          <c:tx>
            <c:strRef>
              <c:f>Graphs!$T$1</c:f>
              <c:strCache>
                <c:ptCount val="1"/>
                <c:pt idx="0">
                  <c:v>Abnormal CT requires OPA</c:v>
                </c:pt>
              </c:strCache>
            </c:strRef>
          </c:tx>
          <c:invertIfNegative val="0"/>
          <c:cat>
            <c:strRef>
              <c:f>Graphs!$Q$2:$Q$6</c:f>
              <c:strCache>
                <c:ptCount val="5"/>
                <c:pt idx="0">
                  <c:v>GLOS</c:v>
                </c:pt>
                <c:pt idx="1">
                  <c:v>TST</c:v>
                </c:pt>
                <c:pt idx="2">
                  <c:v>YDH</c:v>
                </c:pt>
                <c:pt idx="3">
                  <c:v>SDH</c:v>
                </c:pt>
                <c:pt idx="4">
                  <c:v>PHNT</c:v>
                </c:pt>
              </c:strCache>
            </c:strRef>
          </c:cat>
          <c:val>
            <c:numRef>
              <c:f>Graphs!$T$2:$T$6</c:f>
              <c:numCache>
                <c:formatCode>0%</c:formatCode>
                <c:ptCount val="5"/>
                <c:pt idx="0">
                  <c:v>0.82150000000000001</c:v>
                </c:pt>
                <c:pt idx="1">
                  <c:v>0.30000000000000004</c:v>
                </c:pt>
                <c:pt idx="2">
                  <c:v>0.45166666666666666</c:v>
                </c:pt>
                <c:pt idx="3">
                  <c:v>0.18000000000000005</c:v>
                </c:pt>
                <c:pt idx="4">
                  <c:v>0.22999999999999998</c:v>
                </c:pt>
              </c:numCache>
            </c:numRef>
          </c:val>
        </c:ser>
        <c:dLbls>
          <c:showLegendKey val="0"/>
          <c:showVal val="0"/>
          <c:showCatName val="0"/>
          <c:showSerName val="0"/>
          <c:showPercent val="0"/>
          <c:showBubbleSize val="0"/>
        </c:dLbls>
        <c:gapWidth val="55"/>
        <c:overlap val="100"/>
        <c:axId val="140141312"/>
        <c:axId val="140142848"/>
      </c:barChart>
      <c:catAx>
        <c:axId val="140141312"/>
        <c:scaling>
          <c:orientation val="minMax"/>
        </c:scaling>
        <c:delete val="0"/>
        <c:axPos val="b"/>
        <c:majorTickMark val="none"/>
        <c:minorTickMark val="none"/>
        <c:tickLblPos val="nextTo"/>
        <c:crossAx val="140142848"/>
        <c:crosses val="autoZero"/>
        <c:auto val="1"/>
        <c:lblAlgn val="ctr"/>
        <c:lblOffset val="100"/>
        <c:noMultiLvlLbl val="0"/>
      </c:catAx>
      <c:valAx>
        <c:axId val="140142848"/>
        <c:scaling>
          <c:orientation val="minMax"/>
        </c:scaling>
        <c:delete val="0"/>
        <c:axPos val="l"/>
        <c:majorGridlines/>
        <c:numFmt formatCode="0%" sourceLinked="1"/>
        <c:majorTickMark val="none"/>
        <c:minorTickMark val="none"/>
        <c:tickLblPos val="nextTo"/>
        <c:crossAx val="14014131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Graphs!$AE$1</c:f>
              <c:strCache>
                <c:ptCount val="1"/>
                <c:pt idx="0">
                  <c:v>SCLC</c:v>
                </c:pt>
              </c:strCache>
            </c:strRef>
          </c:tx>
          <c:invertIfNegative val="0"/>
          <c:cat>
            <c:strRef>
              <c:f>Graphs!$AD$2:$AD$9</c:f>
              <c:strCache>
                <c:ptCount val="8"/>
                <c:pt idx="0">
                  <c:v>GLOS</c:v>
                </c:pt>
                <c:pt idx="1">
                  <c:v>NBT</c:v>
                </c:pt>
                <c:pt idx="2">
                  <c:v>UHB</c:v>
                </c:pt>
                <c:pt idx="3">
                  <c:v>RUH</c:v>
                </c:pt>
                <c:pt idx="4">
                  <c:v>TST</c:v>
                </c:pt>
                <c:pt idx="5">
                  <c:v>YDH</c:v>
                </c:pt>
                <c:pt idx="6">
                  <c:v>SDH</c:v>
                </c:pt>
                <c:pt idx="7">
                  <c:v>PHNT</c:v>
                </c:pt>
              </c:strCache>
            </c:strRef>
          </c:cat>
          <c:val>
            <c:numRef>
              <c:f>Graphs!$AE$2:$AE$9</c:f>
              <c:numCache>
                <c:formatCode>0%</c:formatCode>
                <c:ptCount val="8"/>
                <c:pt idx="0">
                  <c:v>0</c:v>
                </c:pt>
                <c:pt idx="1">
                  <c:v>6.1100000000000008E-2</c:v>
                </c:pt>
                <c:pt idx="2">
                  <c:v>0.66666666666666663</c:v>
                </c:pt>
                <c:pt idx="3" formatCode="General">
                  <c:v>0.03</c:v>
                </c:pt>
                <c:pt idx="4">
                  <c:v>0</c:v>
                </c:pt>
                <c:pt idx="5">
                  <c:v>4.7619047619047616E-2</c:v>
                </c:pt>
                <c:pt idx="6">
                  <c:v>0</c:v>
                </c:pt>
                <c:pt idx="7">
                  <c:v>2.5000000000000001E-2</c:v>
                </c:pt>
              </c:numCache>
            </c:numRef>
          </c:val>
        </c:ser>
        <c:ser>
          <c:idx val="1"/>
          <c:order val="1"/>
          <c:tx>
            <c:strRef>
              <c:f>Graphs!$AF$1</c:f>
              <c:strCache>
                <c:ptCount val="1"/>
                <c:pt idx="0">
                  <c:v>NSCLC</c:v>
                </c:pt>
              </c:strCache>
            </c:strRef>
          </c:tx>
          <c:invertIfNegative val="0"/>
          <c:cat>
            <c:strRef>
              <c:f>Graphs!$AD$2:$AD$9</c:f>
              <c:strCache>
                <c:ptCount val="8"/>
                <c:pt idx="0">
                  <c:v>GLOS</c:v>
                </c:pt>
                <c:pt idx="1">
                  <c:v>NBT</c:v>
                </c:pt>
                <c:pt idx="2">
                  <c:v>UHB</c:v>
                </c:pt>
                <c:pt idx="3">
                  <c:v>RUH</c:v>
                </c:pt>
                <c:pt idx="4">
                  <c:v>TST</c:v>
                </c:pt>
                <c:pt idx="5">
                  <c:v>YDH</c:v>
                </c:pt>
                <c:pt idx="6">
                  <c:v>SDH</c:v>
                </c:pt>
                <c:pt idx="7">
                  <c:v>PHNT</c:v>
                </c:pt>
              </c:strCache>
            </c:strRef>
          </c:cat>
          <c:val>
            <c:numRef>
              <c:f>Graphs!$AF$2:$AF$9</c:f>
              <c:numCache>
                <c:formatCode>0%</c:formatCode>
                <c:ptCount val="8"/>
                <c:pt idx="0">
                  <c:v>0.3</c:v>
                </c:pt>
                <c:pt idx="1">
                  <c:v>0.28666666666666668</c:v>
                </c:pt>
                <c:pt idx="2">
                  <c:v>0.06</c:v>
                </c:pt>
                <c:pt idx="3" formatCode="General">
                  <c:v>0.18</c:v>
                </c:pt>
                <c:pt idx="4">
                  <c:v>0.2</c:v>
                </c:pt>
                <c:pt idx="5">
                  <c:v>0.23095238095238094</c:v>
                </c:pt>
                <c:pt idx="6">
                  <c:v>0.19</c:v>
                </c:pt>
                <c:pt idx="7">
                  <c:v>0.13500000000000001</c:v>
                </c:pt>
              </c:numCache>
            </c:numRef>
          </c:val>
        </c:ser>
        <c:ser>
          <c:idx val="2"/>
          <c:order val="2"/>
          <c:tx>
            <c:strRef>
              <c:f>Graphs!$AG$1</c:f>
              <c:strCache>
                <c:ptCount val="1"/>
                <c:pt idx="0">
                  <c:v>Other respiratory disease</c:v>
                </c:pt>
              </c:strCache>
            </c:strRef>
          </c:tx>
          <c:invertIfNegative val="0"/>
          <c:cat>
            <c:strRef>
              <c:f>Graphs!$AD$2:$AD$9</c:f>
              <c:strCache>
                <c:ptCount val="8"/>
                <c:pt idx="0">
                  <c:v>GLOS</c:v>
                </c:pt>
                <c:pt idx="1">
                  <c:v>NBT</c:v>
                </c:pt>
                <c:pt idx="2">
                  <c:v>UHB</c:v>
                </c:pt>
                <c:pt idx="3">
                  <c:v>RUH</c:v>
                </c:pt>
                <c:pt idx="4">
                  <c:v>TST</c:v>
                </c:pt>
                <c:pt idx="5">
                  <c:v>YDH</c:v>
                </c:pt>
                <c:pt idx="6">
                  <c:v>SDH</c:v>
                </c:pt>
                <c:pt idx="7">
                  <c:v>PHNT</c:v>
                </c:pt>
              </c:strCache>
            </c:strRef>
          </c:cat>
          <c:val>
            <c:numRef>
              <c:f>Graphs!$AG$2:$AG$9</c:f>
              <c:numCache>
                <c:formatCode>0</c:formatCode>
                <c:ptCount val="8"/>
                <c:pt idx="0" formatCode="0%">
                  <c:v>0.05</c:v>
                </c:pt>
                <c:pt idx="1">
                  <c:v>0</c:v>
                </c:pt>
                <c:pt idx="2" formatCode="0%">
                  <c:v>7.3333333333333334E-2</c:v>
                </c:pt>
                <c:pt idx="3" formatCode="General">
                  <c:v>0.05</c:v>
                </c:pt>
                <c:pt idx="4" formatCode="0%">
                  <c:v>0.11</c:v>
                </c:pt>
                <c:pt idx="5" formatCode="0%">
                  <c:v>8.9285714285714288E-2</c:v>
                </c:pt>
                <c:pt idx="6" formatCode="0%">
                  <c:v>0.33433333333333332</c:v>
                </c:pt>
                <c:pt idx="7" formatCode="0%">
                  <c:v>2.5000000000000001E-2</c:v>
                </c:pt>
              </c:numCache>
            </c:numRef>
          </c:val>
        </c:ser>
        <c:dLbls>
          <c:showLegendKey val="0"/>
          <c:showVal val="0"/>
          <c:showCatName val="0"/>
          <c:showSerName val="0"/>
          <c:showPercent val="0"/>
          <c:showBubbleSize val="0"/>
        </c:dLbls>
        <c:gapWidth val="150"/>
        <c:overlap val="100"/>
        <c:axId val="167659392"/>
        <c:axId val="167660928"/>
      </c:barChart>
      <c:catAx>
        <c:axId val="167659392"/>
        <c:scaling>
          <c:orientation val="minMax"/>
        </c:scaling>
        <c:delete val="0"/>
        <c:axPos val="b"/>
        <c:majorTickMark val="out"/>
        <c:minorTickMark val="none"/>
        <c:tickLblPos val="nextTo"/>
        <c:crossAx val="167660928"/>
        <c:crosses val="autoZero"/>
        <c:auto val="1"/>
        <c:lblAlgn val="ctr"/>
        <c:lblOffset val="100"/>
        <c:noMultiLvlLbl val="0"/>
      </c:catAx>
      <c:valAx>
        <c:axId val="167660928"/>
        <c:scaling>
          <c:orientation val="minMax"/>
        </c:scaling>
        <c:delete val="0"/>
        <c:axPos val="l"/>
        <c:majorGridlines/>
        <c:numFmt formatCode="0%" sourceLinked="1"/>
        <c:majorTickMark val="out"/>
        <c:minorTickMark val="none"/>
        <c:tickLblPos val="nextTo"/>
        <c:crossAx val="167659392"/>
        <c:crosses val="autoZero"/>
        <c:crossBetween val="between"/>
      </c:valAx>
    </c:plotArea>
    <c:legend>
      <c:legendPos val="r"/>
      <c:overlay val="0"/>
    </c:legend>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0.63194</cdr:x>
      <cdr:y>0.02894</cdr:y>
    </cdr:from>
    <cdr:to>
      <cdr:x>0.97778</cdr:x>
      <cdr:y>0.37269</cdr:y>
    </cdr:to>
    <cdr:sp macro="" textlink="">
      <cdr:nvSpPr>
        <cdr:cNvPr id="3" name="TextBox 1"/>
        <cdr:cNvSpPr txBox="1"/>
      </cdr:nvSpPr>
      <cdr:spPr>
        <a:xfrm xmlns:a="http://schemas.openxmlformats.org/drawingml/2006/main">
          <a:off x="2889250" y="79375"/>
          <a:ext cx="1581150" cy="9429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GB" sz="160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D5AAC-04AE-4623-9D29-683EA067C805}" type="datetimeFigureOut">
              <a:rPr lang="en-GB" smtClean="0"/>
              <a:t>28/11/2018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9F9773-1BC7-4378-8DC3-DC07BB53879C}" type="slidenum">
              <a:rPr lang="en-GB" smtClean="0"/>
              <a:t>‹#›</a:t>
            </a:fld>
            <a:endParaRPr lang="en-GB"/>
          </a:p>
        </p:txBody>
      </p:sp>
    </p:spTree>
    <p:extLst>
      <p:ext uri="{BB962C8B-B14F-4D97-AF65-F5344CB8AC3E}">
        <p14:creationId xmlns:p14="http://schemas.microsoft.com/office/powerpoint/2010/main" val="161944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Abnormal CT not =</a:t>
            </a:r>
            <a:r>
              <a:rPr lang="en-GB" baseline="0" dirty="0" smtClean="0"/>
              <a:t> cancer due to local pathway variation re OPA use</a:t>
            </a:r>
            <a:endParaRPr lang="en-GB" dirty="0"/>
          </a:p>
        </p:txBody>
      </p:sp>
      <p:sp>
        <p:nvSpPr>
          <p:cNvPr id="4" name="Slide Number Placeholder 3"/>
          <p:cNvSpPr>
            <a:spLocks noGrp="1"/>
          </p:cNvSpPr>
          <p:nvPr>
            <p:ph type="sldNum" sz="quarter" idx="10"/>
          </p:nvPr>
        </p:nvSpPr>
        <p:spPr/>
        <p:txBody>
          <a:bodyPr/>
          <a:lstStyle/>
          <a:p>
            <a:fld id="{839F9773-1BC7-4378-8DC3-DC07BB53879C}" type="slidenum">
              <a:rPr lang="en-GB" smtClean="0"/>
              <a:t>8</a:t>
            </a:fld>
            <a:endParaRPr lang="en-GB"/>
          </a:p>
        </p:txBody>
      </p:sp>
    </p:spTree>
    <p:extLst>
      <p:ext uri="{BB962C8B-B14F-4D97-AF65-F5344CB8AC3E}">
        <p14:creationId xmlns:p14="http://schemas.microsoft.com/office/powerpoint/2010/main" val="69548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Link with low</a:t>
            </a:r>
            <a:r>
              <a:rPr lang="en-GB" baseline="0" dirty="0" smtClean="0"/>
              <a:t> CX3 threshold with increased other respiratory disease</a:t>
            </a:r>
            <a:endParaRPr lang="en-GB" dirty="0"/>
          </a:p>
        </p:txBody>
      </p:sp>
      <p:sp>
        <p:nvSpPr>
          <p:cNvPr id="4" name="Slide Number Placeholder 3"/>
          <p:cNvSpPr>
            <a:spLocks noGrp="1"/>
          </p:cNvSpPr>
          <p:nvPr>
            <p:ph type="sldNum" sz="quarter" idx="10"/>
          </p:nvPr>
        </p:nvSpPr>
        <p:spPr/>
        <p:txBody>
          <a:bodyPr/>
          <a:lstStyle/>
          <a:p>
            <a:fld id="{839F9773-1BC7-4378-8DC3-DC07BB53879C}" type="slidenum">
              <a:rPr lang="en-GB" smtClean="0"/>
              <a:t>9</a:t>
            </a:fld>
            <a:endParaRPr lang="en-GB"/>
          </a:p>
        </p:txBody>
      </p:sp>
    </p:spTree>
    <p:extLst>
      <p:ext uri="{BB962C8B-B14F-4D97-AF65-F5344CB8AC3E}">
        <p14:creationId xmlns:p14="http://schemas.microsoft.com/office/powerpoint/2010/main" val="287354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Patient experience work –</a:t>
            </a:r>
            <a:r>
              <a:rPr lang="en-GB" baseline="0" dirty="0" smtClean="0"/>
              <a:t> collecting provider plans and encourage all to undertake</a:t>
            </a:r>
          </a:p>
          <a:p>
            <a:r>
              <a:rPr lang="en-GB" baseline="0" dirty="0" smtClean="0"/>
              <a:t>Route to diagnosis - £3000 per provider as part of pathway activity fund allocations</a:t>
            </a:r>
          </a:p>
          <a:p>
            <a:r>
              <a:rPr lang="en-GB" baseline="0" dirty="0" smtClean="0"/>
              <a:t>Clinical leadership – EOI circulated</a:t>
            </a:r>
          </a:p>
          <a:p>
            <a:r>
              <a:rPr lang="en-GB" baseline="0" dirty="0" smtClean="0"/>
              <a:t>NSF pathway activity fund proposals – deadlines missed +++ opportunity to put in via STP funds to be spent and changes implemented by April 2019</a:t>
            </a:r>
            <a:endParaRPr lang="en-GB" dirty="0"/>
          </a:p>
        </p:txBody>
      </p:sp>
      <p:sp>
        <p:nvSpPr>
          <p:cNvPr id="4" name="Slide Number Placeholder 3"/>
          <p:cNvSpPr>
            <a:spLocks noGrp="1"/>
          </p:cNvSpPr>
          <p:nvPr>
            <p:ph type="sldNum" sz="quarter" idx="10"/>
          </p:nvPr>
        </p:nvSpPr>
        <p:spPr/>
        <p:txBody>
          <a:bodyPr/>
          <a:lstStyle/>
          <a:p>
            <a:fld id="{839F9773-1BC7-4378-8DC3-DC07BB53879C}" type="slidenum">
              <a:rPr lang="en-GB" smtClean="0"/>
              <a:t>13</a:t>
            </a:fld>
            <a:endParaRPr lang="en-GB"/>
          </a:p>
        </p:txBody>
      </p:sp>
    </p:spTree>
    <p:extLst>
      <p:ext uri="{BB962C8B-B14F-4D97-AF65-F5344CB8AC3E}">
        <p14:creationId xmlns:p14="http://schemas.microsoft.com/office/powerpoint/2010/main" val="142001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implement further steps towards full compliance with National</a:t>
            </a:r>
            <a:r>
              <a:rPr lang="en-GB" baseline="0" dirty="0" smtClean="0"/>
              <a:t> Rapid Diagnostic Pathway funds need to be spent and sustainable change needs to be implemented by April 2019 to qualify for fund</a:t>
            </a:r>
            <a:endParaRPr lang="en-GB" dirty="0"/>
          </a:p>
        </p:txBody>
      </p:sp>
      <p:sp>
        <p:nvSpPr>
          <p:cNvPr id="4" name="Slide Number Placeholder 3"/>
          <p:cNvSpPr>
            <a:spLocks noGrp="1"/>
          </p:cNvSpPr>
          <p:nvPr>
            <p:ph type="sldNum" sz="quarter" idx="10"/>
          </p:nvPr>
        </p:nvSpPr>
        <p:spPr/>
        <p:txBody>
          <a:bodyPr/>
          <a:lstStyle/>
          <a:p>
            <a:fld id="{839F9773-1BC7-4378-8DC3-DC07BB53879C}"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440464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Upskill backfill is radiologists to report CXR and CT</a:t>
            </a:r>
            <a:endParaRPr lang="en-GB" dirty="0"/>
          </a:p>
        </p:txBody>
      </p:sp>
      <p:sp>
        <p:nvSpPr>
          <p:cNvPr id="4" name="Slide Number Placeholder 3"/>
          <p:cNvSpPr>
            <a:spLocks noGrp="1"/>
          </p:cNvSpPr>
          <p:nvPr>
            <p:ph type="sldNum" sz="quarter" idx="10"/>
          </p:nvPr>
        </p:nvSpPr>
        <p:spPr/>
        <p:txBody>
          <a:bodyPr/>
          <a:lstStyle/>
          <a:p>
            <a:fld id="{839F9773-1BC7-4378-8DC3-DC07BB53879C}"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07171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r>
              <a:rPr lang="en-GB" baseline="0" dirty="0" smtClean="0"/>
              <a:t> Upskilling staff for sign and symptom recognition and signposting or a form of lung health check with referral pathway for high risk DA CT</a:t>
            </a:r>
            <a:endParaRPr lang="en-GB" dirty="0"/>
          </a:p>
        </p:txBody>
      </p:sp>
      <p:sp>
        <p:nvSpPr>
          <p:cNvPr id="4" name="Slide Number Placeholder 3"/>
          <p:cNvSpPr>
            <a:spLocks noGrp="1"/>
          </p:cNvSpPr>
          <p:nvPr>
            <p:ph type="sldNum" sz="quarter" idx="10"/>
          </p:nvPr>
        </p:nvSpPr>
        <p:spPr/>
        <p:txBody>
          <a:bodyPr/>
          <a:lstStyle/>
          <a:p>
            <a:fld id="{839F9773-1BC7-4378-8DC3-DC07BB53879C}"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07171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ECEA14-6A02-4A93-B862-19AE60F256D6}" type="datetime1">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8137D-7993-4234-910B-EA6509BA9A04}" type="slidenum">
              <a:rPr lang="en-GB" smtClean="0"/>
              <a:t>‹#›</a:t>
            </a:fld>
            <a:endParaRPr lang="en-GB"/>
          </a:p>
        </p:txBody>
      </p:sp>
    </p:spTree>
    <p:extLst>
      <p:ext uri="{BB962C8B-B14F-4D97-AF65-F5344CB8AC3E}">
        <p14:creationId xmlns:p14="http://schemas.microsoft.com/office/powerpoint/2010/main" val="3684712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7BBB15-682C-4760-A314-A23AE9AC9452}" type="datetime1">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8137D-7993-4234-910B-EA6509BA9A04}" type="slidenum">
              <a:rPr lang="en-GB" smtClean="0"/>
              <a:t>‹#›</a:t>
            </a:fld>
            <a:endParaRPr lang="en-GB"/>
          </a:p>
        </p:txBody>
      </p:sp>
    </p:spTree>
    <p:extLst>
      <p:ext uri="{BB962C8B-B14F-4D97-AF65-F5344CB8AC3E}">
        <p14:creationId xmlns:p14="http://schemas.microsoft.com/office/powerpoint/2010/main" val="347324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1ACCDD-6E9A-42C8-A37E-0C14C58C6E6C}" type="datetime1">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8137D-7993-4234-910B-EA6509BA9A04}" type="slidenum">
              <a:rPr lang="en-GB" smtClean="0"/>
              <a:t>‹#›</a:t>
            </a:fld>
            <a:endParaRPr lang="en-GB"/>
          </a:p>
        </p:txBody>
      </p:sp>
    </p:spTree>
    <p:extLst>
      <p:ext uri="{BB962C8B-B14F-4D97-AF65-F5344CB8AC3E}">
        <p14:creationId xmlns:p14="http://schemas.microsoft.com/office/powerpoint/2010/main" val="2639820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463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4"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043472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6" name="PlaceHolder 2"/>
          <p:cNvSpPr>
            <a:spLocks noGrp="1"/>
          </p:cNvSpPr>
          <p:nvPr>
            <p:ph type="body"/>
          </p:nvPr>
        </p:nvSpPr>
        <p:spPr>
          <a:xfrm>
            <a:off x="457200" y="1600200"/>
            <a:ext cx="8229240" cy="4525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1535336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8" name="PlaceHolder 2"/>
          <p:cNvSpPr>
            <a:spLocks noGrp="1"/>
          </p:cNvSpPr>
          <p:nvPr>
            <p:ph type="body"/>
          </p:nvPr>
        </p:nvSpPr>
        <p:spPr>
          <a:xfrm>
            <a:off x="457200" y="1600200"/>
            <a:ext cx="4015800" cy="4525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89" name="PlaceHolder 3"/>
          <p:cNvSpPr>
            <a:spLocks noGrp="1"/>
          </p:cNvSpPr>
          <p:nvPr>
            <p:ph type="body"/>
          </p:nvPr>
        </p:nvSpPr>
        <p:spPr>
          <a:xfrm>
            <a:off x="4674240" y="1600200"/>
            <a:ext cx="4015800" cy="4525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4286585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3804911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en-GB"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545595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93" name="PlaceHolder 2"/>
          <p:cNvSpPr>
            <a:spLocks noGrp="1"/>
          </p:cNvSpPr>
          <p:nvPr>
            <p:ph type="body"/>
          </p:nvPr>
        </p:nvSpPr>
        <p:spPr>
          <a:xfrm>
            <a:off x="457200" y="1600200"/>
            <a:ext cx="4015800" cy="2158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94" name="PlaceHolder 3"/>
          <p:cNvSpPr>
            <a:spLocks noGrp="1"/>
          </p:cNvSpPr>
          <p:nvPr>
            <p:ph type="body"/>
          </p:nvPr>
        </p:nvSpPr>
        <p:spPr>
          <a:xfrm>
            <a:off x="457200" y="3964320"/>
            <a:ext cx="4015800" cy="2158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95" name="PlaceHolder 4"/>
          <p:cNvSpPr>
            <a:spLocks noGrp="1"/>
          </p:cNvSpPr>
          <p:nvPr>
            <p:ph type="body"/>
          </p:nvPr>
        </p:nvSpPr>
        <p:spPr>
          <a:xfrm>
            <a:off x="4674240" y="1600200"/>
            <a:ext cx="4015800" cy="4525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3093857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97" name="PlaceHolder 2"/>
          <p:cNvSpPr>
            <a:spLocks noGrp="1"/>
          </p:cNvSpPr>
          <p:nvPr>
            <p:ph type="body"/>
          </p:nvPr>
        </p:nvSpPr>
        <p:spPr>
          <a:xfrm>
            <a:off x="457200" y="1600200"/>
            <a:ext cx="4015800" cy="4525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98" name="PlaceHolder 3"/>
          <p:cNvSpPr>
            <a:spLocks noGrp="1"/>
          </p:cNvSpPr>
          <p:nvPr>
            <p:ph type="body"/>
          </p:nvPr>
        </p:nvSpPr>
        <p:spPr>
          <a:xfrm>
            <a:off x="4674240" y="1600200"/>
            <a:ext cx="4015800" cy="2158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99" name="PlaceHolder 4"/>
          <p:cNvSpPr>
            <a:spLocks noGrp="1"/>
          </p:cNvSpPr>
          <p:nvPr>
            <p:ph type="body"/>
          </p:nvPr>
        </p:nvSpPr>
        <p:spPr>
          <a:xfrm>
            <a:off x="4674240" y="3964320"/>
            <a:ext cx="4015800" cy="2158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171807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4CB8C8-9152-4C40-A2FF-CA54F52F4A42}" type="datetime1">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8137D-7993-4234-910B-EA6509BA9A04}" type="slidenum">
              <a:rPr lang="en-GB" smtClean="0"/>
              <a:t>‹#›</a:t>
            </a:fld>
            <a:endParaRPr lang="en-GB"/>
          </a:p>
        </p:txBody>
      </p:sp>
    </p:spTree>
    <p:extLst>
      <p:ext uri="{BB962C8B-B14F-4D97-AF65-F5344CB8AC3E}">
        <p14:creationId xmlns:p14="http://schemas.microsoft.com/office/powerpoint/2010/main" val="65069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01" name="PlaceHolder 2"/>
          <p:cNvSpPr>
            <a:spLocks noGrp="1"/>
          </p:cNvSpPr>
          <p:nvPr>
            <p:ph type="body"/>
          </p:nvPr>
        </p:nvSpPr>
        <p:spPr>
          <a:xfrm>
            <a:off x="457200" y="1600200"/>
            <a:ext cx="4015800" cy="2158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02" name="PlaceHolder 3"/>
          <p:cNvSpPr>
            <a:spLocks noGrp="1"/>
          </p:cNvSpPr>
          <p:nvPr>
            <p:ph type="body"/>
          </p:nvPr>
        </p:nvSpPr>
        <p:spPr>
          <a:xfrm>
            <a:off x="4674240" y="1600200"/>
            <a:ext cx="4015800" cy="2158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03" name="PlaceHolder 4"/>
          <p:cNvSpPr>
            <a:spLocks noGrp="1"/>
          </p:cNvSpPr>
          <p:nvPr>
            <p:ph type="body"/>
          </p:nvPr>
        </p:nvSpPr>
        <p:spPr>
          <a:xfrm>
            <a:off x="457200" y="3964320"/>
            <a:ext cx="8229240" cy="2158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3537458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05" name="PlaceHolder 2"/>
          <p:cNvSpPr>
            <a:spLocks noGrp="1"/>
          </p:cNvSpPr>
          <p:nvPr>
            <p:ph type="body"/>
          </p:nvPr>
        </p:nvSpPr>
        <p:spPr>
          <a:xfrm>
            <a:off x="457200" y="1600200"/>
            <a:ext cx="8229240" cy="2158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06" name="PlaceHolder 3"/>
          <p:cNvSpPr>
            <a:spLocks noGrp="1"/>
          </p:cNvSpPr>
          <p:nvPr>
            <p:ph type="body"/>
          </p:nvPr>
        </p:nvSpPr>
        <p:spPr>
          <a:xfrm>
            <a:off x="457200" y="3964320"/>
            <a:ext cx="8229240" cy="2158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1902583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08" name="PlaceHolder 2"/>
          <p:cNvSpPr>
            <a:spLocks noGrp="1"/>
          </p:cNvSpPr>
          <p:nvPr>
            <p:ph type="body"/>
          </p:nvPr>
        </p:nvSpPr>
        <p:spPr>
          <a:xfrm>
            <a:off x="457200" y="1600200"/>
            <a:ext cx="4015800" cy="2158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09" name="PlaceHolder 3"/>
          <p:cNvSpPr>
            <a:spLocks noGrp="1"/>
          </p:cNvSpPr>
          <p:nvPr>
            <p:ph type="body"/>
          </p:nvPr>
        </p:nvSpPr>
        <p:spPr>
          <a:xfrm>
            <a:off x="4674240" y="1600200"/>
            <a:ext cx="4015800" cy="2158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10" name="PlaceHolder 4"/>
          <p:cNvSpPr>
            <a:spLocks noGrp="1"/>
          </p:cNvSpPr>
          <p:nvPr>
            <p:ph type="body"/>
          </p:nvPr>
        </p:nvSpPr>
        <p:spPr>
          <a:xfrm>
            <a:off x="4674240" y="3964320"/>
            <a:ext cx="4015800" cy="2158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11" name="PlaceHolder 5"/>
          <p:cNvSpPr>
            <a:spLocks noGrp="1"/>
          </p:cNvSpPr>
          <p:nvPr>
            <p:ph type="body"/>
          </p:nvPr>
        </p:nvSpPr>
        <p:spPr>
          <a:xfrm>
            <a:off x="457200" y="3964320"/>
            <a:ext cx="4015800" cy="2158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Tree>
    <p:extLst>
      <p:ext uri="{BB962C8B-B14F-4D97-AF65-F5344CB8AC3E}">
        <p14:creationId xmlns:p14="http://schemas.microsoft.com/office/powerpoint/2010/main" val="2744024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680"/>
            <a:ext cx="8229240" cy="114264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13" name="PlaceHolder 2"/>
          <p:cNvSpPr>
            <a:spLocks noGrp="1"/>
          </p:cNvSpPr>
          <p:nvPr>
            <p:ph type="body"/>
          </p:nvPr>
        </p:nvSpPr>
        <p:spPr>
          <a:xfrm>
            <a:off x="457200" y="1600200"/>
            <a:ext cx="8229240" cy="4525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sp>
        <p:nvSpPr>
          <p:cNvPr id="114" name="PlaceHolder 3"/>
          <p:cNvSpPr>
            <a:spLocks noGrp="1"/>
          </p:cNvSpPr>
          <p:nvPr>
            <p:ph type="body"/>
          </p:nvPr>
        </p:nvSpPr>
        <p:spPr>
          <a:xfrm>
            <a:off x="457200" y="1600200"/>
            <a:ext cx="8229240" cy="4525560"/>
          </a:xfrm>
          <a:prstGeom prst="rect">
            <a:avLst/>
          </a:prstGeom>
        </p:spPr>
        <p:txBody>
          <a:bodyPr lIns="0" tIns="0" rIns="0" bIns="0"/>
          <a:lstStyle/>
          <a:p>
            <a:endParaRPr lang="en-US" sz="3200" b="0" strike="noStrike" spc="-1">
              <a:solidFill>
                <a:srgbClr val="000000"/>
              </a:solidFill>
              <a:uFill>
                <a:solidFill>
                  <a:srgbClr val="FFFFFF"/>
                </a:solidFill>
              </a:uFill>
              <a:latin typeface="Calibri"/>
            </a:endParaRPr>
          </a:p>
        </p:txBody>
      </p:sp>
      <p:pic>
        <p:nvPicPr>
          <p:cNvPr id="115" name="Picture 114"/>
          <p:cNvPicPr/>
          <p:nvPr/>
        </p:nvPicPr>
        <p:blipFill>
          <a:blip r:embed="rId2"/>
          <a:stretch/>
        </p:blipFill>
        <p:spPr>
          <a:xfrm>
            <a:off x="1735560" y="1599840"/>
            <a:ext cx="5671800" cy="4525560"/>
          </a:xfrm>
          <a:prstGeom prst="rect">
            <a:avLst/>
          </a:prstGeom>
          <a:ln>
            <a:noFill/>
          </a:ln>
        </p:spPr>
      </p:pic>
      <p:pic>
        <p:nvPicPr>
          <p:cNvPr id="116" name="Picture 115"/>
          <p:cNvPicPr/>
          <p:nvPr/>
        </p:nvPicPr>
        <p:blipFill>
          <a:blip r:embed="rId2"/>
          <a:stretch/>
        </p:blipFill>
        <p:spPr>
          <a:xfrm>
            <a:off x="1735560" y="1599840"/>
            <a:ext cx="5671800" cy="4525560"/>
          </a:xfrm>
          <a:prstGeom prst="rect">
            <a:avLst/>
          </a:prstGeom>
          <a:ln>
            <a:noFill/>
          </a:ln>
        </p:spPr>
      </p:pic>
    </p:spTree>
    <p:extLst>
      <p:ext uri="{BB962C8B-B14F-4D97-AF65-F5344CB8AC3E}">
        <p14:creationId xmlns:p14="http://schemas.microsoft.com/office/powerpoint/2010/main" val="1828242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234799-97AF-4BB8-8A32-AE9D93F38538}" type="datetime1">
              <a:rPr lang="en-GB" smtClean="0">
                <a:solidFill>
                  <a:srgbClr val="073E87"/>
                </a:solidFill>
              </a:rPr>
              <a:pPr/>
              <a:t>28/11/2018</a:t>
            </a:fld>
            <a:endParaRPr lang="en-GB" dirty="0">
              <a:solidFill>
                <a:srgbClr val="073E87"/>
              </a:solidFill>
            </a:endParaRPr>
          </a:p>
        </p:txBody>
      </p:sp>
      <p:sp>
        <p:nvSpPr>
          <p:cNvPr id="5" name="Footer Placeholder 4"/>
          <p:cNvSpPr>
            <a:spLocks noGrp="1"/>
          </p:cNvSpPr>
          <p:nvPr>
            <p:ph type="ftr" sz="quarter" idx="11"/>
          </p:nvPr>
        </p:nvSpPr>
        <p:spPr/>
        <p:txBody>
          <a:bodyPr/>
          <a:lstStyle/>
          <a:p>
            <a:endParaRPr lang="en-GB" dirty="0">
              <a:solidFill>
                <a:srgbClr val="073E87"/>
              </a:solidFill>
            </a:endParaRPr>
          </a:p>
        </p:txBody>
      </p:sp>
      <p:sp>
        <p:nvSpPr>
          <p:cNvPr id="6" name="Slide Number Placeholder 5"/>
          <p:cNvSpPr>
            <a:spLocks noGrp="1"/>
          </p:cNvSpPr>
          <p:nvPr>
            <p:ph type="sldNum" sz="quarter" idx="12"/>
          </p:nvPr>
        </p:nvSpPr>
        <p:spPr/>
        <p:txBody>
          <a:bodyPr/>
          <a:lstStyle/>
          <a:p>
            <a:fld id="{F421FD14-41DD-4091-955B-539789DAEFB2}" type="slidenum">
              <a:rPr lang="en-GB" smtClean="0">
                <a:solidFill>
                  <a:srgbClr val="073E87"/>
                </a:solidFill>
              </a:rPr>
              <a:pPr/>
              <a:t>‹#›</a:t>
            </a:fld>
            <a:endParaRPr lang="en-GB" dirty="0">
              <a:solidFill>
                <a:srgbClr val="073E87"/>
              </a:solidFill>
            </a:endParaRPr>
          </a:p>
        </p:txBody>
      </p:sp>
    </p:spTree>
    <p:extLst>
      <p:ext uri="{BB962C8B-B14F-4D97-AF65-F5344CB8AC3E}">
        <p14:creationId xmlns:p14="http://schemas.microsoft.com/office/powerpoint/2010/main" val="131229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10C61-656D-479A-801D-A65554505BCE}" type="datetime1">
              <a:rPr lang="en-GB" smtClean="0">
                <a:solidFill>
                  <a:srgbClr val="073E87"/>
                </a:solidFill>
              </a:rPr>
              <a:pPr/>
              <a:t>28/11/2018</a:t>
            </a:fld>
            <a:endParaRPr lang="en-GB" dirty="0">
              <a:solidFill>
                <a:srgbClr val="073E87"/>
              </a:solidFill>
            </a:endParaRPr>
          </a:p>
        </p:txBody>
      </p:sp>
      <p:sp>
        <p:nvSpPr>
          <p:cNvPr id="5" name="Footer Placeholder 4"/>
          <p:cNvSpPr>
            <a:spLocks noGrp="1"/>
          </p:cNvSpPr>
          <p:nvPr>
            <p:ph type="ftr" sz="quarter" idx="11"/>
          </p:nvPr>
        </p:nvSpPr>
        <p:spPr/>
        <p:txBody>
          <a:bodyPr/>
          <a:lstStyle/>
          <a:p>
            <a:endParaRPr lang="en-GB" dirty="0">
              <a:solidFill>
                <a:srgbClr val="073E87"/>
              </a:solidFill>
            </a:endParaRPr>
          </a:p>
        </p:txBody>
      </p:sp>
      <p:sp>
        <p:nvSpPr>
          <p:cNvPr id="6" name="Slide Number Placeholder 5"/>
          <p:cNvSpPr>
            <a:spLocks noGrp="1"/>
          </p:cNvSpPr>
          <p:nvPr>
            <p:ph type="sldNum" sz="quarter" idx="12"/>
          </p:nvPr>
        </p:nvSpPr>
        <p:spPr/>
        <p:txBody>
          <a:bodyPr/>
          <a:lstStyle/>
          <a:p>
            <a:fld id="{F421FD14-41DD-4091-955B-539789DAEFB2}" type="slidenum">
              <a:rPr lang="en-GB" smtClean="0">
                <a:solidFill>
                  <a:srgbClr val="073E87"/>
                </a:solidFill>
              </a:rPr>
              <a:pPr/>
              <a:t>‹#›</a:t>
            </a:fld>
            <a:endParaRPr lang="en-GB"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4835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CA60D-DD5B-46B7-A98C-14D8B8F4FFD3}" type="datetime1">
              <a:rPr lang="en-GB" smtClean="0">
                <a:solidFill>
                  <a:srgbClr val="073E87"/>
                </a:solidFill>
              </a:rPr>
              <a:pPr/>
              <a:t>28/11/2018</a:t>
            </a:fld>
            <a:endParaRPr lang="en-GB" dirty="0">
              <a:solidFill>
                <a:srgbClr val="073E87"/>
              </a:solidFill>
            </a:endParaRPr>
          </a:p>
        </p:txBody>
      </p:sp>
      <p:sp>
        <p:nvSpPr>
          <p:cNvPr id="5" name="Footer Placeholder 4"/>
          <p:cNvSpPr>
            <a:spLocks noGrp="1"/>
          </p:cNvSpPr>
          <p:nvPr>
            <p:ph type="ftr" sz="quarter" idx="11"/>
          </p:nvPr>
        </p:nvSpPr>
        <p:spPr/>
        <p:txBody>
          <a:bodyPr/>
          <a:lstStyle/>
          <a:p>
            <a:endParaRPr lang="en-GB" dirty="0">
              <a:solidFill>
                <a:srgbClr val="073E87"/>
              </a:solidFill>
            </a:endParaRPr>
          </a:p>
        </p:txBody>
      </p:sp>
      <p:sp>
        <p:nvSpPr>
          <p:cNvPr id="6" name="Slide Number Placeholder 5"/>
          <p:cNvSpPr>
            <a:spLocks noGrp="1"/>
          </p:cNvSpPr>
          <p:nvPr>
            <p:ph type="sldNum" sz="quarter" idx="12"/>
          </p:nvPr>
        </p:nvSpPr>
        <p:spPr/>
        <p:txBody>
          <a:bodyPr/>
          <a:lstStyle/>
          <a:p>
            <a:fld id="{F421FD14-41DD-4091-955B-539789DAEFB2}" type="slidenum">
              <a:rPr lang="en-GB" smtClean="0">
                <a:solidFill>
                  <a:srgbClr val="073E87"/>
                </a:solidFill>
              </a:rPr>
              <a:pPr/>
              <a:t>‹#›</a:t>
            </a:fld>
            <a:endParaRPr lang="en-GB" dirty="0">
              <a:solidFill>
                <a:srgbClr val="073E87"/>
              </a:solidFill>
            </a:endParaRPr>
          </a:p>
        </p:txBody>
      </p:sp>
    </p:spTree>
    <p:extLst>
      <p:ext uri="{BB962C8B-B14F-4D97-AF65-F5344CB8AC3E}">
        <p14:creationId xmlns:p14="http://schemas.microsoft.com/office/powerpoint/2010/main" val="2603747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E5569FB-25E4-44AC-8D5A-EA86C9380047}" type="datetime1">
              <a:rPr lang="en-GB" smtClean="0">
                <a:solidFill>
                  <a:srgbClr val="073E87"/>
                </a:solidFill>
              </a:rPr>
              <a:pPr/>
              <a:t>28/11/2018</a:t>
            </a:fld>
            <a:endParaRPr lang="en-GB" dirty="0">
              <a:solidFill>
                <a:srgbClr val="073E87"/>
              </a:solidFill>
            </a:endParaRPr>
          </a:p>
        </p:txBody>
      </p:sp>
      <p:sp>
        <p:nvSpPr>
          <p:cNvPr id="6" name="Footer Placeholder 5"/>
          <p:cNvSpPr>
            <a:spLocks noGrp="1"/>
          </p:cNvSpPr>
          <p:nvPr>
            <p:ph type="ftr" sz="quarter" idx="11"/>
          </p:nvPr>
        </p:nvSpPr>
        <p:spPr/>
        <p:txBody>
          <a:bodyPr/>
          <a:lstStyle/>
          <a:p>
            <a:endParaRPr lang="en-GB" dirty="0">
              <a:solidFill>
                <a:srgbClr val="073E87"/>
              </a:solidFill>
            </a:endParaRPr>
          </a:p>
        </p:txBody>
      </p:sp>
      <p:sp>
        <p:nvSpPr>
          <p:cNvPr id="7" name="Slide Number Placeholder 6"/>
          <p:cNvSpPr>
            <a:spLocks noGrp="1"/>
          </p:cNvSpPr>
          <p:nvPr>
            <p:ph type="sldNum" sz="quarter" idx="12"/>
          </p:nvPr>
        </p:nvSpPr>
        <p:spPr/>
        <p:txBody>
          <a:bodyPr/>
          <a:lstStyle/>
          <a:p>
            <a:fld id="{F421FD14-41DD-4091-955B-539789DAEFB2}" type="slidenum">
              <a:rPr lang="en-GB" smtClean="0">
                <a:solidFill>
                  <a:srgbClr val="073E87"/>
                </a:solidFill>
              </a:rPr>
              <a:pPr/>
              <a:t>‹#›</a:t>
            </a:fld>
            <a:endParaRPr lang="en-GB"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2104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AB2FD1-E13B-4396-BB36-2348FA5E2030}" type="datetime1">
              <a:rPr lang="en-GB" smtClean="0">
                <a:solidFill>
                  <a:srgbClr val="073E87"/>
                </a:solidFill>
              </a:rPr>
              <a:pPr/>
              <a:t>28/11/2018</a:t>
            </a:fld>
            <a:endParaRPr lang="en-GB" dirty="0">
              <a:solidFill>
                <a:srgbClr val="073E87"/>
              </a:solidFill>
            </a:endParaRPr>
          </a:p>
        </p:txBody>
      </p:sp>
      <p:sp>
        <p:nvSpPr>
          <p:cNvPr id="8" name="Footer Placeholder 7"/>
          <p:cNvSpPr>
            <a:spLocks noGrp="1"/>
          </p:cNvSpPr>
          <p:nvPr>
            <p:ph type="ftr" sz="quarter" idx="11"/>
          </p:nvPr>
        </p:nvSpPr>
        <p:spPr/>
        <p:txBody>
          <a:bodyPr/>
          <a:lstStyle/>
          <a:p>
            <a:endParaRPr lang="en-GB" dirty="0">
              <a:solidFill>
                <a:srgbClr val="073E87"/>
              </a:solidFill>
            </a:endParaRPr>
          </a:p>
        </p:txBody>
      </p:sp>
      <p:sp>
        <p:nvSpPr>
          <p:cNvPr id="9" name="Slide Number Placeholder 8"/>
          <p:cNvSpPr>
            <a:spLocks noGrp="1"/>
          </p:cNvSpPr>
          <p:nvPr>
            <p:ph type="sldNum" sz="quarter" idx="12"/>
          </p:nvPr>
        </p:nvSpPr>
        <p:spPr/>
        <p:txBody>
          <a:bodyPr/>
          <a:lstStyle/>
          <a:p>
            <a:fld id="{F421FD14-41DD-4091-955B-539789DAEFB2}" type="slidenum">
              <a:rPr lang="en-GB" smtClean="0">
                <a:solidFill>
                  <a:srgbClr val="073E87"/>
                </a:solidFill>
              </a:rPr>
              <a:pPr/>
              <a:t>‹#›</a:t>
            </a:fld>
            <a:endParaRPr lang="en-GB" dirty="0">
              <a:solidFill>
                <a:srgbClr val="073E87"/>
              </a:solidFill>
            </a:endParaRPr>
          </a:p>
        </p:txBody>
      </p:sp>
    </p:spTree>
    <p:extLst>
      <p:ext uri="{BB962C8B-B14F-4D97-AF65-F5344CB8AC3E}">
        <p14:creationId xmlns:p14="http://schemas.microsoft.com/office/powerpoint/2010/main" val="2596240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7807E-5E44-4448-ADFD-094AD6BD1964}" type="datetime1">
              <a:rPr lang="en-GB" smtClean="0">
                <a:solidFill>
                  <a:srgbClr val="073E87"/>
                </a:solidFill>
              </a:rPr>
              <a:pPr/>
              <a:t>28/11/2018</a:t>
            </a:fld>
            <a:endParaRPr lang="en-GB" dirty="0">
              <a:solidFill>
                <a:srgbClr val="073E87"/>
              </a:solidFill>
            </a:endParaRPr>
          </a:p>
        </p:txBody>
      </p:sp>
      <p:sp>
        <p:nvSpPr>
          <p:cNvPr id="4" name="Footer Placeholder 3"/>
          <p:cNvSpPr>
            <a:spLocks noGrp="1"/>
          </p:cNvSpPr>
          <p:nvPr>
            <p:ph type="ftr" sz="quarter" idx="11"/>
          </p:nvPr>
        </p:nvSpPr>
        <p:spPr/>
        <p:txBody>
          <a:bodyPr/>
          <a:lstStyle/>
          <a:p>
            <a:endParaRPr lang="en-GB" dirty="0">
              <a:solidFill>
                <a:srgbClr val="073E87"/>
              </a:solidFill>
            </a:endParaRPr>
          </a:p>
        </p:txBody>
      </p:sp>
      <p:sp>
        <p:nvSpPr>
          <p:cNvPr id="5" name="Slide Number Placeholder 4"/>
          <p:cNvSpPr>
            <a:spLocks noGrp="1"/>
          </p:cNvSpPr>
          <p:nvPr>
            <p:ph type="sldNum" sz="quarter" idx="12"/>
          </p:nvPr>
        </p:nvSpPr>
        <p:spPr/>
        <p:txBody>
          <a:bodyPr/>
          <a:lstStyle/>
          <a:p>
            <a:fld id="{F421FD14-41DD-4091-955B-539789DAEFB2}" type="slidenum">
              <a:rPr lang="en-GB" smtClean="0">
                <a:solidFill>
                  <a:srgbClr val="073E87"/>
                </a:solidFill>
              </a:rPr>
              <a:pPr/>
              <a:t>‹#›</a:t>
            </a:fld>
            <a:endParaRPr lang="en-GB" dirty="0">
              <a:solidFill>
                <a:srgbClr val="073E87"/>
              </a:solidFill>
            </a:endParaRPr>
          </a:p>
        </p:txBody>
      </p:sp>
    </p:spTree>
    <p:extLst>
      <p:ext uri="{BB962C8B-B14F-4D97-AF65-F5344CB8AC3E}">
        <p14:creationId xmlns:p14="http://schemas.microsoft.com/office/powerpoint/2010/main" val="350555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74A0E4-A6B7-42EB-A114-B0C46832E320}" type="datetime1">
              <a:rPr lang="en-GB" smtClean="0"/>
              <a:t>28/11/2018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8137D-7993-4234-910B-EA6509BA9A04}" type="slidenum">
              <a:rPr lang="en-GB" smtClean="0"/>
              <a:t>‹#›</a:t>
            </a:fld>
            <a:endParaRPr lang="en-GB"/>
          </a:p>
        </p:txBody>
      </p:sp>
    </p:spTree>
    <p:extLst>
      <p:ext uri="{BB962C8B-B14F-4D97-AF65-F5344CB8AC3E}">
        <p14:creationId xmlns:p14="http://schemas.microsoft.com/office/powerpoint/2010/main" val="3839329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Date Placeholder 1"/>
          <p:cNvSpPr>
            <a:spLocks noGrp="1"/>
          </p:cNvSpPr>
          <p:nvPr>
            <p:ph type="dt" sz="half" idx="10"/>
          </p:nvPr>
        </p:nvSpPr>
        <p:spPr/>
        <p:txBody>
          <a:bodyPr/>
          <a:lstStyle/>
          <a:p>
            <a:fld id="{AF3AF2DA-354E-46CA-B6BB-03B9E03574FC}" type="datetime1">
              <a:rPr lang="en-GB" smtClean="0">
                <a:solidFill>
                  <a:srgbClr val="073E87"/>
                </a:solidFill>
              </a:rPr>
              <a:pPr/>
              <a:t>28/11/2018</a:t>
            </a:fld>
            <a:endParaRPr lang="en-GB" dirty="0">
              <a:solidFill>
                <a:srgbClr val="073E87"/>
              </a:solidFill>
            </a:endParaRPr>
          </a:p>
        </p:txBody>
      </p:sp>
      <p:sp>
        <p:nvSpPr>
          <p:cNvPr id="3" name="Footer Placeholder 2"/>
          <p:cNvSpPr>
            <a:spLocks noGrp="1"/>
          </p:cNvSpPr>
          <p:nvPr>
            <p:ph type="ftr" sz="quarter" idx="11"/>
          </p:nvPr>
        </p:nvSpPr>
        <p:spPr/>
        <p:txBody>
          <a:bodyPr/>
          <a:lstStyle/>
          <a:p>
            <a:endParaRPr lang="en-GB" dirty="0">
              <a:solidFill>
                <a:srgbClr val="073E87"/>
              </a:solidFill>
            </a:endParaRPr>
          </a:p>
        </p:txBody>
      </p:sp>
      <p:sp>
        <p:nvSpPr>
          <p:cNvPr id="4" name="Slide Number Placeholder 3"/>
          <p:cNvSpPr>
            <a:spLocks noGrp="1"/>
          </p:cNvSpPr>
          <p:nvPr>
            <p:ph type="sldNum" sz="quarter" idx="12"/>
          </p:nvPr>
        </p:nvSpPr>
        <p:spPr/>
        <p:txBody>
          <a:bodyPr/>
          <a:lstStyle/>
          <a:p>
            <a:fld id="{F421FD14-41DD-4091-955B-539789DAEFB2}" type="slidenum">
              <a:rPr lang="en-GB" smtClean="0">
                <a:solidFill>
                  <a:srgbClr val="073E87"/>
                </a:solidFill>
              </a:rPr>
              <a:pPr/>
              <a:t>‹#›</a:t>
            </a:fld>
            <a:endParaRPr lang="en-GB" dirty="0">
              <a:solidFill>
                <a:srgbClr val="073E87"/>
              </a:solidFill>
            </a:endParaRPr>
          </a:p>
        </p:txBody>
      </p:sp>
    </p:spTree>
    <p:extLst>
      <p:ext uri="{BB962C8B-B14F-4D97-AF65-F5344CB8AC3E}">
        <p14:creationId xmlns:p14="http://schemas.microsoft.com/office/powerpoint/2010/main" val="1473450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72DE4403-603E-47F7-B51C-26A00BA79D14}" type="datetime1">
              <a:rPr lang="en-GB" smtClean="0">
                <a:solidFill>
                  <a:srgbClr val="073E87"/>
                </a:solidFill>
              </a:rPr>
              <a:pPr/>
              <a:t>28/11/2018</a:t>
            </a:fld>
            <a:endParaRPr lang="en-GB" dirty="0">
              <a:solidFill>
                <a:srgbClr val="073E87"/>
              </a:solidFill>
            </a:endParaRPr>
          </a:p>
        </p:txBody>
      </p:sp>
      <p:sp>
        <p:nvSpPr>
          <p:cNvPr id="6" name="Footer Placeholder 5"/>
          <p:cNvSpPr>
            <a:spLocks noGrp="1"/>
          </p:cNvSpPr>
          <p:nvPr>
            <p:ph type="ftr" sz="quarter" idx="11"/>
          </p:nvPr>
        </p:nvSpPr>
        <p:spPr/>
        <p:txBody>
          <a:bodyPr/>
          <a:lstStyle/>
          <a:p>
            <a:endParaRPr lang="en-GB" dirty="0">
              <a:solidFill>
                <a:srgbClr val="073E87"/>
              </a:solidFill>
            </a:endParaRPr>
          </a:p>
        </p:txBody>
      </p:sp>
      <p:sp>
        <p:nvSpPr>
          <p:cNvPr id="7" name="Slide Number Placeholder 6"/>
          <p:cNvSpPr>
            <a:spLocks noGrp="1"/>
          </p:cNvSpPr>
          <p:nvPr>
            <p:ph type="sldNum" sz="quarter" idx="12"/>
          </p:nvPr>
        </p:nvSpPr>
        <p:spPr/>
        <p:txBody>
          <a:bodyPr/>
          <a:lstStyle/>
          <a:p>
            <a:fld id="{F421FD14-41DD-4091-955B-539789DAEFB2}" type="slidenum">
              <a:rPr lang="en-GB" smtClean="0">
                <a:solidFill>
                  <a:srgbClr val="073E87"/>
                </a:solidFill>
              </a:rPr>
              <a:pPr/>
              <a:t>‹#›</a:t>
            </a:fld>
            <a:endParaRPr lang="en-GB"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3586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14D7D-2E31-46DE-97F9-A0D46DD88733}" type="datetime1">
              <a:rPr lang="en-GB" smtClean="0">
                <a:solidFill>
                  <a:srgbClr val="073E87"/>
                </a:solidFill>
              </a:rPr>
              <a:pPr/>
              <a:t>28/11/2018</a:t>
            </a:fld>
            <a:endParaRPr lang="en-GB" dirty="0">
              <a:solidFill>
                <a:srgbClr val="073E87"/>
              </a:solidFill>
            </a:endParaRPr>
          </a:p>
        </p:txBody>
      </p:sp>
      <p:sp>
        <p:nvSpPr>
          <p:cNvPr id="6" name="Footer Placeholder 5"/>
          <p:cNvSpPr>
            <a:spLocks noGrp="1"/>
          </p:cNvSpPr>
          <p:nvPr>
            <p:ph type="ftr" sz="quarter" idx="11"/>
          </p:nvPr>
        </p:nvSpPr>
        <p:spPr/>
        <p:txBody>
          <a:bodyPr/>
          <a:lstStyle/>
          <a:p>
            <a:endParaRPr lang="en-GB" dirty="0">
              <a:solidFill>
                <a:srgbClr val="073E87"/>
              </a:solidFill>
            </a:endParaRPr>
          </a:p>
        </p:txBody>
      </p:sp>
      <p:sp>
        <p:nvSpPr>
          <p:cNvPr id="7" name="Slide Number Placeholder 6"/>
          <p:cNvSpPr>
            <a:spLocks noGrp="1"/>
          </p:cNvSpPr>
          <p:nvPr>
            <p:ph type="sldNum" sz="quarter" idx="12"/>
          </p:nvPr>
        </p:nvSpPr>
        <p:spPr/>
        <p:txBody>
          <a:bodyPr/>
          <a:lstStyle/>
          <a:p>
            <a:fld id="{F421FD14-41DD-4091-955B-539789DAEFB2}" type="slidenum">
              <a:rPr lang="en-GB" smtClean="0">
                <a:solidFill>
                  <a:srgbClr val="073E87"/>
                </a:solidFill>
              </a:rPr>
              <a:pPr/>
              <a:t>‹#›</a:t>
            </a:fld>
            <a:endParaRPr lang="en-GB"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3338354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8D870-9F80-41AB-B96D-0716C5EEA35C}" type="datetime1">
              <a:rPr lang="en-GB" smtClean="0">
                <a:solidFill>
                  <a:srgbClr val="073E87"/>
                </a:solidFill>
              </a:rPr>
              <a:pPr/>
              <a:t>28/11/2018</a:t>
            </a:fld>
            <a:endParaRPr lang="en-GB" dirty="0">
              <a:solidFill>
                <a:srgbClr val="073E87"/>
              </a:solidFill>
            </a:endParaRPr>
          </a:p>
        </p:txBody>
      </p:sp>
      <p:sp>
        <p:nvSpPr>
          <p:cNvPr id="5" name="Footer Placeholder 4"/>
          <p:cNvSpPr>
            <a:spLocks noGrp="1"/>
          </p:cNvSpPr>
          <p:nvPr>
            <p:ph type="ftr" sz="quarter" idx="11"/>
          </p:nvPr>
        </p:nvSpPr>
        <p:spPr/>
        <p:txBody>
          <a:bodyPr/>
          <a:lstStyle/>
          <a:p>
            <a:endParaRPr lang="en-GB" dirty="0">
              <a:solidFill>
                <a:srgbClr val="073E87"/>
              </a:solidFill>
            </a:endParaRPr>
          </a:p>
        </p:txBody>
      </p:sp>
      <p:sp>
        <p:nvSpPr>
          <p:cNvPr id="6" name="Slide Number Placeholder 5"/>
          <p:cNvSpPr>
            <a:spLocks noGrp="1"/>
          </p:cNvSpPr>
          <p:nvPr>
            <p:ph type="sldNum" sz="quarter" idx="12"/>
          </p:nvPr>
        </p:nvSpPr>
        <p:spPr/>
        <p:txBody>
          <a:bodyPr/>
          <a:lstStyle/>
          <a:p>
            <a:fld id="{F421FD14-41DD-4091-955B-539789DAEFB2}" type="slidenum">
              <a:rPr lang="en-GB" smtClean="0">
                <a:solidFill>
                  <a:srgbClr val="073E87"/>
                </a:solidFill>
              </a:rPr>
              <a:pPr/>
              <a:t>‹#›</a:t>
            </a:fld>
            <a:endParaRPr lang="en-GB" dirty="0">
              <a:solidFill>
                <a:srgbClr val="073E87"/>
              </a:solidFill>
            </a:endParaRPr>
          </a:p>
        </p:txBody>
      </p:sp>
    </p:spTree>
    <p:extLst>
      <p:ext uri="{BB962C8B-B14F-4D97-AF65-F5344CB8AC3E}">
        <p14:creationId xmlns:p14="http://schemas.microsoft.com/office/powerpoint/2010/main" val="1441876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B301F773-7C8F-4F2D-B6A6-9FDB498E64B9}" type="datetime1">
              <a:rPr lang="en-GB" smtClean="0">
                <a:solidFill>
                  <a:srgbClr val="073E87"/>
                </a:solidFill>
              </a:rPr>
              <a:pPr/>
              <a:t>28/11/2018</a:t>
            </a:fld>
            <a:endParaRPr lang="en-GB" dirty="0">
              <a:solidFill>
                <a:srgbClr val="073E87"/>
              </a:solidFill>
            </a:endParaRPr>
          </a:p>
        </p:txBody>
      </p:sp>
      <p:sp>
        <p:nvSpPr>
          <p:cNvPr id="5" name="Footer Placeholder 4"/>
          <p:cNvSpPr>
            <a:spLocks noGrp="1"/>
          </p:cNvSpPr>
          <p:nvPr>
            <p:ph type="ftr" sz="quarter" idx="11"/>
          </p:nvPr>
        </p:nvSpPr>
        <p:spPr/>
        <p:txBody>
          <a:bodyPr/>
          <a:lstStyle/>
          <a:p>
            <a:endParaRPr lang="en-GB" dirty="0">
              <a:solidFill>
                <a:srgbClr val="073E87"/>
              </a:solidFill>
            </a:endParaRPr>
          </a:p>
        </p:txBody>
      </p:sp>
      <p:sp>
        <p:nvSpPr>
          <p:cNvPr id="6" name="Slide Number Placeholder 5"/>
          <p:cNvSpPr>
            <a:spLocks noGrp="1"/>
          </p:cNvSpPr>
          <p:nvPr>
            <p:ph type="sldNum" sz="quarter" idx="12"/>
          </p:nvPr>
        </p:nvSpPr>
        <p:spPr/>
        <p:txBody>
          <a:bodyPr/>
          <a:lstStyle/>
          <a:p>
            <a:fld id="{F421FD14-41DD-4091-955B-539789DAEFB2}" type="slidenum">
              <a:rPr lang="en-GB" smtClean="0">
                <a:solidFill>
                  <a:srgbClr val="073E87"/>
                </a:solidFill>
              </a:rPr>
              <a:pPr/>
              <a:t>‹#›</a:t>
            </a:fld>
            <a:endParaRPr lang="en-GB"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607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9C32CF-D611-41E6-92AE-96BF7241E886}" type="datetime1">
              <a:rPr lang="en-GB" smtClean="0"/>
              <a:t>28/11/2018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8137D-7993-4234-910B-EA6509BA9A04}" type="slidenum">
              <a:rPr lang="en-GB" smtClean="0"/>
              <a:t>‹#›</a:t>
            </a:fld>
            <a:endParaRPr lang="en-GB"/>
          </a:p>
        </p:txBody>
      </p:sp>
    </p:spTree>
    <p:extLst>
      <p:ext uri="{BB962C8B-B14F-4D97-AF65-F5344CB8AC3E}">
        <p14:creationId xmlns:p14="http://schemas.microsoft.com/office/powerpoint/2010/main" val="178344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5011D94-E7E6-47D3-A5E8-8EC2EFDC235F}" type="datetime1">
              <a:rPr lang="en-GB" smtClean="0"/>
              <a:t>28/11/2018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08137D-7993-4234-910B-EA6509BA9A04}" type="slidenum">
              <a:rPr lang="en-GB" smtClean="0"/>
              <a:t>‹#›</a:t>
            </a:fld>
            <a:endParaRPr lang="en-GB"/>
          </a:p>
        </p:txBody>
      </p:sp>
    </p:spTree>
    <p:extLst>
      <p:ext uri="{BB962C8B-B14F-4D97-AF65-F5344CB8AC3E}">
        <p14:creationId xmlns:p14="http://schemas.microsoft.com/office/powerpoint/2010/main" val="2254281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62D529-FA12-40B8-8411-AA7B49EE57CD}" type="datetime1">
              <a:rPr lang="en-GB" smtClean="0"/>
              <a:t>28/11/2018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08137D-7993-4234-910B-EA6509BA9A04}" type="slidenum">
              <a:rPr lang="en-GB" smtClean="0"/>
              <a:t>‹#›</a:t>
            </a:fld>
            <a:endParaRPr lang="en-GB"/>
          </a:p>
        </p:txBody>
      </p:sp>
    </p:spTree>
    <p:extLst>
      <p:ext uri="{BB962C8B-B14F-4D97-AF65-F5344CB8AC3E}">
        <p14:creationId xmlns:p14="http://schemas.microsoft.com/office/powerpoint/2010/main" val="94545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E551E-FC25-473D-A684-84E36C7C231E}" type="datetime1">
              <a:rPr lang="en-GB" smtClean="0"/>
              <a:t>28/11/2018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08137D-7993-4234-910B-EA6509BA9A04}" type="slidenum">
              <a:rPr lang="en-GB" smtClean="0"/>
              <a:t>‹#›</a:t>
            </a:fld>
            <a:endParaRPr lang="en-GB"/>
          </a:p>
        </p:txBody>
      </p:sp>
    </p:spTree>
    <p:extLst>
      <p:ext uri="{BB962C8B-B14F-4D97-AF65-F5344CB8AC3E}">
        <p14:creationId xmlns:p14="http://schemas.microsoft.com/office/powerpoint/2010/main" val="327444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690EC-0715-46CE-BA7C-1A2243AD5455}" type="datetime1">
              <a:rPr lang="en-GB" smtClean="0"/>
              <a:t>28/11/2018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8137D-7993-4234-910B-EA6509BA9A04}" type="slidenum">
              <a:rPr lang="en-GB" smtClean="0"/>
              <a:t>‹#›</a:t>
            </a:fld>
            <a:endParaRPr lang="en-GB"/>
          </a:p>
        </p:txBody>
      </p:sp>
    </p:spTree>
    <p:extLst>
      <p:ext uri="{BB962C8B-B14F-4D97-AF65-F5344CB8AC3E}">
        <p14:creationId xmlns:p14="http://schemas.microsoft.com/office/powerpoint/2010/main" val="306680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9E8A1-6B6F-441F-9B22-D13A207FB2A0}" type="datetime1">
              <a:rPr lang="en-GB" smtClean="0"/>
              <a:t>28/11/2018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8137D-7993-4234-910B-EA6509BA9A04}" type="slidenum">
              <a:rPr lang="en-GB" smtClean="0"/>
              <a:t>‹#›</a:t>
            </a:fld>
            <a:endParaRPr lang="en-GB"/>
          </a:p>
        </p:txBody>
      </p:sp>
    </p:spTree>
    <p:extLst>
      <p:ext uri="{BB962C8B-B14F-4D97-AF65-F5344CB8AC3E}">
        <p14:creationId xmlns:p14="http://schemas.microsoft.com/office/powerpoint/2010/main" val="18865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C95E7-CEF2-43F0-8ACE-096AF92587D0}" type="datetime1">
              <a:rPr lang="en-GB" smtClean="0"/>
              <a:t>28/11/2018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8137D-7993-4234-910B-EA6509BA9A04}" type="slidenum">
              <a:rPr lang="en-GB" smtClean="0"/>
              <a:t>‹#›</a:t>
            </a:fld>
            <a:endParaRPr lang="en-GB"/>
          </a:p>
        </p:txBody>
      </p:sp>
    </p:spTree>
    <p:extLst>
      <p:ext uri="{BB962C8B-B14F-4D97-AF65-F5344CB8AC3E}">
        <p14:creationId xmlns:p14="http://schemas.microsoft.com/office/powerpoint/2010/main" val="2751331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0"/>
              </a:schemeClr>
            </a:gs>
            <a:gs pos="93000">
              <a:schemeClr val="tx2"/>
            </a:gs>
          </a:gsLst>
          <a:lin ang="5400000" scaled="0"/>
          <a:tileRect/>
        </a:grad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en-US" sz="4400" b="0" strike="noStrike" spc="-1">
                <a:solidFill>
                  <a:srgbClr val="000000"/>
                </a:solidFill>
                <a:uFill>
                  <a:solidFill>
                    <a:srgbClr val="FFFFFF"/>
                  </a:solidFill>
                </a:uFill>
                <a:latin typeface="Calibri"/>
              </a:rPr>
              <a:t>Click to edit Master title style</a:t>
            </a:r>
            <a:endParaRPr lang="en-US" sz="1800" b="0" strike="noStrike" spc="-1">
              <a:solidFill>
                <a:srgbClr val="000000"/>
              </a:solidFill>
              <a:uFill>
                <a:solidFill>
                  <a:srgbClr val="FFFFFF"/>
                </a:solidFill>
              </a:uFill>
              <a:latin typeface="Calibri"/>
            </a:endParaRPr>
          </a:p>
        </p:txBody>
      </p:sp>
      <p:sp>
        <p:nvSpPr>
          <p:cNvPr id="79" name="PlaceHolder 2"/>
          <p:cNvSpPr>
            <a:spLocks noGrp="1"/>
          </p:cNvSpPr>
          <p:nvPr>
            <p:ph type="body"/>
          </p:nvPr>
        </p:nvSpPr>
        <p:spPr>
          <a:xfrm>
            <a:off x="457200" y="1600200"/>
            <a:ext cx="8229240" cy="4525560"/>
          </a:xfrm>
          <a:prstGeom prst="rect">
            <a:avLst/>
          </a:prstGeom>
        </p:spPr>
        <p:txBody>
          <a:bodyPr/>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32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32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3200" b="0" strike="noStrike" spc="-1">
                <a:solidFill>
                  <a:srgbClr val="000000"/>
                </a:solidFill>
                <a:uFill>
                  <a:solidFill>
                    <a:srgbClr val="FFFFFF"/>
                  </a:solidFill>
                </a:uFill>
                <a:latin typeface="Calibri"/>
              </a:rPr>
              <a:t>Sixth Outline Level</a:t>
            </a:r>
          </a:p>
          <a:p>
            <a:pPr marL="343080" indent="-342720">
              <a:lnSpc>
                <a:spcPct val="100000"/>
              </a:lnSpc>
              <a:buClr>
                <a:srgbClr val="000000"/>
              </a:buClr>
              <a:buFont typeface="Arial"/>
              <a:buChar char="•"/>
            </a:pPr>
            <a:r>
              <a:rPr lang="en-US" sz="3200" b="0" strike="noStrike" spc="-1">
                <a:solidFill>
                  <a:srgbClr val="000000"/>
                </a:solidFill>
                <a:uFill>
                  <a:solidFill>
                    <a:srgbClr val="FFFFFF"/>
                  </a:solidFill>
                </a:uFill>
                <a:latin typeface="Calibri"/>
              </a:rPr>
              <a:t>Seventh Outline LevelClick to edit Master text styles</a:t>
            </a:r>
          </a:p>
          <a:p>
            <a:pPr marL="743040" lvl="1" indent="-285480">
              <a:lnSpc>
                <a:spcPct val="100000"/>
              </a:lnSpc>
              <a:buClr>
                <a:srgbClr val="000000"/>
              </a:buClr>
              <a:buFont typeface="Arial"/>
              <a:buChar char="–"/>
            </a:pPr>
            <a:r>
              <a:rPr lang="en-US" sz="2800" b="0" strike="noStrike" spc="-1">
                <a:solidFill>
                  <a:srgbClr val="000000"/>
                </a:solidFill>
                <a:uFill>
                  <a:solidFill>
                    <a:srgbClr val="FFFFFF"/>
                  </a:solidFill>
                </a:uFill>
                <a:latin typeface="Calibri"/>
              </a:rPr>
              <a:t>Second level</a:t>
            </a:r>
            <a:endParaRPr lang="en-US" sz="3200" b="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en-US" sz="2400" b="0" strike="noStrike" spc="-1">
                <a:solidFill>
                  <a:srgbClr val="000000"/>
                </a:solidFill>
                <a:uFill>
                  <a:solidFill>
                    <a:srgbClr val="FFFFFF"/>
                  </a:solidFill>
                </a:uFill>
                <a:latin typeface="Calibri"/>
              </a:rPr>
              <a:t>Third level</a:t>
            </a:r>
            <a:endParaRPr lang="en-US" sz="3200" b="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Fourth level</a:t>
            </a:r>
            <a:endParaRPr lang="en-US" sz="3200" b="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en-US" sz="2000" b="0" strike="noStrike" spc="-1">
                <a:solidFill>
                  <a:srgbClr val="000000"/>
                </a:solidFill>
                <a:uFill>
                  <a:solidFill>
                    <a:srgbClr val="FFFFFF"/>
                  </a:solidFill>
                </a:uFill>
                <a:latin typeface="Calibri"/>
              </a:rPr>
              <a:t>Fifth level</a:t>
            </a:r>
            <a:endParaRPr lang="en-US" sz="3200" b="0" strike="noStrike" spc="-1">
              <a:solidFill>
                <a:srgbClr val="000000"/>
              </a:solidFill>
              <a:uFill>
                <a:solidFill>
                  <a:srgbClr val="FFFFFF"/>
                </a:solidFill>
              </a:uFill>
              <a:latin typeface="Calibri"/>
            </a:endParaRPr>
          </a:p>
        </p:txBody>
      </p:sp>
      <p:sp>
        <p:nvSpPr>
          <p:cNvPr id="80" name="PlaceHolder 3"/>
          <p:cNvSpPr>
            <a:spLocks noGrp="1"/>
          </p:cNvSpPr>
          <p:nvPr>
            <p:ph type="dt"/>
          </p:nvPr>
        </p:nvSpPr>
        <p:spPr>
          <a:xfrm>
            <a:off x="457200" y="6356520"/>
            <a:ext cx="2133360" cy="364680"/>
          </a:xfrm>
          <a:prstGeom prst="rect">
            <a:avLst/>
          </a:prstGeom>
        </p:spPr>
        <p:txBody>
          <a:bodyPr anchor="ctr"/>
          <a:lstStyle/>
          <a:p>
            <a:fld id="{0E52C2FA-B422-4976-A5ED-E17BA685D616}" type="datetime">
              <a:rPr lang="en-GB" sz="1200" spc="-1">
                <a:solidFill>
                  <a:srgbClr val="8B8B8B"/>
                </a:solidFill>
                <a:uFill>
                  <a:solidFill>
                    <a:srgbClr val="FFFFFF"/>
                  </a:solidFill>
                </a:uFill>
                <a:latin typeface="Calibri"/>
              </a:rPr>
              <a:pPr/>
              <a:t>28/11/2018</a:t>
            </a:fld>
            <a:endParaRPr lang="en-GB" sz="1400" spc="-1">
              <a:solidFill>
                <a:srgbClr val="000000"/>
              </a:solidFill>
              <a:uFill>
                <a:solidFill>
                  <a:srgbClr val="FFFFFF"/>
                </a:solidFill>
              </a:uFill>
              <a:latin typeface="Times New Roman"/>
            </a:endParaRPr>
          </a:p>
        </p:txBody>
      </p:sp>
      <p:sp>
        <p:nvSpPr>
          <p:cNvPr id="81" name="PlaceHolder 4"/>
          <p:cNvSpPr>
            <a:spLocks noGrp="1"/>
          </p:cNvSpPr>
          <p:nvPr>
            <p:ph type="ftr"/>
          </p:nvPr>
        </p:nvSpPr>
        <p:spPr>
          <a:xfrm>
            <a:off x="3124080" y="6356520"/>
            <a:ext cx="2895120" cy="364680"/>
          </a:xfrm>
          <a:prstGeom prst="rect">
            <a:avLst/>
          </a:prstGeom>
        </p:spPr>
        <p:txBody>
          <a:bodyPr anchor="ctr"/>
          <a:lstStyle/>
          <a:p>
            <a:endParaRPr lang="en-GB" sz="2400" spc="-1">
              <a:solidFill>
                <a:srgbClr val="000000"/>
              </a:solidFill>
              <a:uFill>
                <a:solidFill>
                  <a:srgbClr val="FFFFFF"/>
                </a:solidFill>
              </a:uFill>
              <a:latin typeface="Times New Roman"/>
            </a:endParaRPr>
          </a:p>
        </p:txBody>
      </p:sp>
      <p:sp>
        <p:nvSpPr>
          <p:cNvPr id="82" name="PlaceHolder 5"/>
          <p:cNvSpPr>
            <a:spLocks noGrp="1"/>
          </p:cNvSpPr>
          <p:nvPr>
            <p:ph type="sldNum"/>
          </p:nvPr>
        </p:nvSpPr>
        <p:spPr>
          <a:xfrm>
            <a:off x="6553080" y="6356520"/>
            <a:ext cx="2133360" cy="364680"/>
          </a:xfrm>
          <a:prstGeom prst="rect">
            <a:avLst/>
          </a:prstGeom>
        </p:spPr>
        <p:txBody>
          <a:bodyPr anchor="ctr"/>
          <a:lstStyle/>
          <a:p>
            <a:pPr algn="r"/>
            <a:fld id="{FBDA7A4A-347D-4EC5-9393-7186C43E4BD0}" type="slidenum">
              <a:rPr lang="en-GB" sz="1200" spc="-1">
                <a:solidFill>
                  <a:srgbClr val="8B8B8B"/>
                </a:solidFill>
                <a:uFill>
                  <a:solidFill>
                    <a:srgbClr val="FFFFFF"/>
                  </a:solidFill>
                </a:uFill>
                <a:latin typeface="Calibri"/>
              </a:rPr>
              <a:pPr algn="r"/>
              <a:t>‹#›</a:t>
            </a:fld>
            <a:endParaRPr lang="en-GB" sz="1400"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84408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B876309-C0AE-48CA-A3F8-4A332F768269}" type="datetime1">
              <a:rPr lang="en-GB" smtClean="0">
                <a:solidFill>
                  <a:srgbClr val="073E87"/>
                </a:solidFill>
              </a:rPr>
              <a:pPr/>
              <a:t>28/11/2018</a:t>
            </a:fld>
            <a:endParaRPr lang="en-GB" dirty="0">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dirty="0">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421FD14-41DD-4091-955B-539789DAEFB2}" type="slidenum">
              <a:rPr lang="en-GB" smtClean="0">
                <a:solidFill>
                  <a:srgbClr val="073E87"/>
                </a:solidFill>
              </a:rPr>
              <a:pPr/>
              <a:t>‹#›</a:t>
            </a:fld>
            <a:endParaRPr lang="en-GB" dirty="0">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43740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84784"/>
            <a:ext cx="7772400" cy="1224135"/>
          </a:xfrm>
        </p:spPr>
        <p:txBody>
          <a:bodyPr>
            <a:normAutofit fontScale="90000"/>
          </a:bodyPr>
          <a:lstStyle/>
          <a:p>
            <a:r>
              <a:rPr lang="en-GB" dirty="0" smtClean="0"/>
              <a:t>SW Alliances’ Rapid Diagnostic </a:t>
            </a:r>
            <a:br>
              <a:rPr lang="en-GB" dirty="0" smtClean="0"/>
            </a:br>
            <a:r>
              <a:rPr lang="en-GB" dirty="0" smtClean="0"/>
              <a:t>Pathway for Lung Cancer</a:t>
            </a:r>
            <a:br>
              <a:rPr lang="en-GB" dirty="0" smtClean="0"/>
            </a:br>
            <a:endParaRPr lang="en-GB" dirty="0"/>
          </a:p>
        </p:txBody>
      </p:sp>
      <p:sp>
        <p:nvSpPr>
          <p:cNvPr id="3" name="Subtitle 2"/>
          <p:cNvSpPr>
            <a:spLocks noGrp="1"/>
          </p:cNvSpPr>
          <p:nvPr>
            <p:ph type="subTitle" idx="1"/>
          </p:nvPr>
        </p:nvSpPr>
        <p:spPr>
          <a:xfrm>
            <a:off x="1403648" y="3200509"/>
            <a:ext cx="6400800" cy="3505944"/>
          </a:xfrm>
        </p:spPr>
        <p:txBody>
          <a:bodyPr/>
          <a:lstStyle/>
          <a:p>
            <a:r>
              <a:rPr lang="en-GB" dirty="0" smtClean="0"/>
              <a:t>Somerset, Wiltshire, Avon and Gloucester Cancer Alliance Transformation Project Update</a:t>
            </a:r>
            <a:endParaRPr lang="en-GB" dirty="0"/>
          </a:p>
        </p:txBody>
      </p:sp>
      <p:sp>
        <p:nvSpPr>
          <p:cNvPr id="4" name="Footer Placeholder 3"/>
          <p:cNvSpPr>
            <a:spLocks noGrp="1"/>
          </p:cNvSpPr>
          <p:nvPr>
            <p:ph type="ftr" sz="quarter" idx="11"/>
          </p:nvPr>
        </p:nvSpPr>
        <p:spPr>
          <a:xfrm>
            <a:off x="539552" y="5949280"/>
            <a:ext cx="8136904" cy="772195"/>
          </a:xfrm>
        </p:spPr>
        <p:txBody>
          <a:bodyPr/>
          <a:lstStyle/>
          <a:p>
            <a:endParaRPr lang="en-GB" dirty="0"/>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r="54357"/>
          <a:stretch/>
        </p:blipFill>
        <p:spPr bwMode="auto">
          <a:xfrm>
            <a:off x="6228184" y="188640"/>
            <a:ext cx="2616200" cy="685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853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RUH Pathology audit</a:t>
            </a:r>
            <a:endParaRPr lang="en-GB" dirty="0"/>
          </a:p>
        </p:txBody>
      </p:sp>
      <p:sp>
        <p:nvSpPr>
          <p:cNvPr id="3" name="Content Placeholder 2"/>
          <p:cNvSpPr>
            <a:spLocks noGrp="1"/>
          </p:cNvSpPr>
          <p:nvPr>
            <p:ph idx="1"/>
          </p:nvPr>
        </p:nvSpPr>
        <p:spPr/>
        <p:txBody>
          <a:bodyPr/>
          <a:lstStyle/>
          <a:p>
            <a:pPr marL="0" indent="0">
              <a:buNone/>
            </a:pPr>
            <a:endParaRPr lang="en-GB" dirty="0"/>
          </a:p>
        </p:txBody>
      </p:sp>
      <p:sp>
        <p:nvSpPr>
          <p:cNvPr id="4" name="Footer Placeholder 3"/>
          <p:cNvSpPr>
            <a:spLocks noGrp="1"/>
          </p:cNvSpPr>
          <p:nvPr>
            <p:ph type="ftr" sz="quarter" idx="11"/>
          </p:nvPr>
        </p:nvSpPr>
        <p:spPr/>
        <p:txBody>
          <a:bodyPr/>
          <a:lstStyle/>
          <a:p>
            <a:endParaRPr lang="en-GB"/>
          </a:p>
        </p:txBody>
      </p:sp>
      <p:pic>
        <p:nvPicPr>
          <p:cNvPr id="5" name="Picture 2"/>
          <p:cNvPicPr/>
          <p:nvPr/>
        </p:nvPicPr>
        <p:blipFill>
          <a:blip r:embed="rId2"/>
          <a:stretch/>
        </p:blipFill>
        <p:spPr>
          <a:xfrm>
            <a:off x="1048798" y="2046947"/>
            <a:ext cx="6894716" cy="3772218"/>
          </a:xfrm>
          <a:prstGeom prst="rect">
            <a:avLst/>
          </a:prstGeom>
          <a:ln>
            <a:noFill/>
          </a:ln>
        </p:spPr>
      </p:pic>
    </p:spTree>
    <p:extLst>
      <p:ext uri="{BB962C8B-B14F-4D97-AF65-F5344CB8AC3E}">
        <p14:creationId xmlns:p14="http://schemas.microsoft.com/office/powerpoint/2010/main" val="1208732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59214"/>
            <a:ext cx="8229600" cy="1143000"/>
          </a:xfrm>
        </p:spPr>
        <p:txBody>
          <a:bodyPr/>
          <a:lstStyle/>
          <a:p>
            <a:r>
              <a:rPr lang="en-GB" dirty="0" smtClean="0"/>
              <a:t>Steering group recommendations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CX3 code utilisation </a:t>
            </a:r>
          </a:p>
          <a:p>
            <a:r>
              <a:rPr lang="en-GB" dirty="0" smtClean="0"/>
              <a:t>CX3 standardisation required</a:t>
            </a:r>
          </a:p>
          <a:p>
            <a:r>
              <a:rPr lang="en-GB" dirty="0" smtClean="0"/>
              <a:t>Best practice pathway recommendation requires patient experience information</a:t>
            </a:r>
          </a:p>
          <a:p>
            <a:r>
              <a:rPr lang="en-GB" dirty="0" smtClean="0"/>
              <a:t>Triage tariff equity with virtual clinic tariff </a:t>
            </a:r>
          </a:p>
          <a:p>
            <a:r>
              <a:rPr lang="en-GB" dirty="0" smtClean="0"/>
              <a:t>RUH patient information – good practice</a:t>
            </a:r>
          </a:p>
          <a:p>
            <a:pPr marL="0" indent="0">
              <a:buNone/>
            </a:pPr>
            <a:endParaRPr lang="en-GB" dirty="0"/>
          </a:p>
          <a:p>
            <a:pPr marL="0" indent="0">
              <a:buNone/>
            </a:pPr>
            <a:r>
              <a:rPr lang="en-GB" dirty="0" smtClean="0"/>
              <a:t>To consider further:</a:t>
            </a:r>
          </a:p>
          <a:p>
            <a:r>
              <a:rPr lang="en-GB" dirty="0" smtClean="0"/>
              <a:t>Navigator / pathway coordinator post requirement</a:t>
            </a:r>
          </a:p>
          <a:p>
            <a:r>
              <a:rPr lang="en-GB" dirty="0" smtClean="0"/>
              <a:t>Best practice patient information leaflet</a:t>
            </a:r>
          </a:p>
          <a:p>
            <a:pPr marL="0" indent="0">
              <a:buNone/>
            </a:pPr>
            <a:r>
              <a:rPr lang="en-GB" dirty="0" smtClean="0"/>
              <a:t> </a:t>
            </a:r>
            <a:endParaRPr lang="en-GB" dirty="0"/>
          </a:p>
        </p:txBody>
      </p:sp>
      <p:sp>
        <p:nvSpPr>
          <p:cNvPr id="4" name="Footer Placeholder 3"/>
          <p:cNvSpPr>
            <a:spLocks noGrp="1"/>
          </p:cNvSpPr>
          <p:nvPr>
            <p:ph type="ftr" sz="quarter" idx="11"/>
          </p:nvPr>
        </p:nvSpPr>
        <p:spPr/>
        <p:txBody>
          <a:bodyPr/>
          <a:lstStyle/>
          <a:p>
            <a:endParaRPr lang="en-GB"/>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r="54357"/>
          <a:stretch/>
        </p:blipFill>
        <p:spPr bwMode="auto">
          <a:xfrm>
            <a:off x="6444208" y="116632"/>
            <a:ext cx="2520280" cy="685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0868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2"/>
          <p:cNvPicPr/>
          <p:nvPr/>
        </p:nvPicPr>
        <p:blipFill>
          <a:blip r:embed="rId2"/>
          <a:stretch/>
        </p:blipFill>
        <p:spPr>
          <a:xfrm>
            <a:off x="1907640" y="188640"/>
            <a:ext cx="5468760" cy="6497280"/>
          </a:xfrm>
          <a:prstGeom prst="rect">
            <a:avLst/>
          </a:prstGeom>
          <a:solidFill>
            <a:schemeClr val="bg1"/>
          </a:solidFill>
          <a:ln>
            <a:noFill/>
          </a:ln>
        </p:spPr>
      </p:pic>
      <p:sp>
        <p:nvSpPr>
          <p:cNvPr id="3" name="Rectangle 2"/>
          <p:cNvSpPr/>
          <p:nvPr/>
        </p:nvSpPr>
        <p:spPr>
          <a:xfrm>
            <a:off x="2339752" y="4797152"/>
            <a:ext cx="4608512"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Rectangle 3"/>
          <p:cNvSpPr/>
          <p:nvPr/>
        </p:nvSpPr>
        <p:spPr>
          <a:xfrm>
            <a:off x="2337764" y="5191844"/>
            <a:ext cx="4608512"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0459739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normAutofit fontScale="92500" lnSpcReduction="20000"/>
          </a:bodyPr>
          <a:lstStyle/>
          <a:p>
            <a:r>
              <a:rPr lang="en-GB" dirty="0"/>
              <a:t>CX3 standardisation</a:t>
            </a:r>
          </a:p>
          <a:p>
            <a:r>
              <a:rPr lang="en-GB" dirty="0" smtClean="0"/>
              <a:t>Full data reporting </a:t>
            </a:r>
          </a:p>
          <a:p>
            <a:r>
              <a:rPr lang="en-GB" dirty="0" smtClean="0"/>
              <a:t>Patient experience survey</a:t>
            </a:r>
          </a:p>
          <a:p>
            <a:r>
              <a:rPr lang="en-GB" dirty="0" smtClean="0"/>
              <a:t>GP CXR clarity survey</a:t>
            </a:r>
          </a:p>
          <a:p>
            <a:r>
              <a:rPr lang="en-GB" dirty="0"/>
              <a:t>Route to Diagnosis audit</a:t>
            </a:r>
          </a:p>
          <a:p>
            <a:r>
              <a:rPr lang="en-GB" dirty="0" smtClean="0"/>
              <a:t>Clinical Leadership</a:t>
            </a:r>
          </a:p>
          <a:p>
            <a:r>
              <a:rPr lang="en-GB" dirty="0"/>
              <a:t>NSF pathway activity fund </a:t>
            </a:r>
            <a:r>
              <a:rPr lang="en-GB" dirty="0" smtClean="0"/>
              <a:t>proposals</a:t>
            </a:r>
          </a:p>
          <a:p>
            <a:r>
              <a:rPr lang="en-GB" dirty="0" smtClean="0"/>
              <a:t>Q2 2018/19 Evaluation report</a:t>
            </a:r>
          </a:p>
          <a:p>
            <a:r>
              <a:rPr lang="en-GB" dirty="0" smtClean="0"/>
              <a:t>Clinical Advisory Forum 12.2.18</a:t>
            </a:r>
          </a:p>
        </p:txBody>
      </p:sp>
      <p:sp>
        <p:nvSpPr>
          <p:cNvPr id="4" name="Footer Placeholder 3"/>
          <p:cNvSpPr>
            <a:spLocks noGrp="1"/>
          </p:cNvSpPr>
          <p:nvPr>
            <p:ph type="ftr" sz="quarter" idx="11"/>
          </p:nvPr>
        </p:nvSpPr>
        <p:spPr/>
        <p:txBody>
          <a:bodyPr/>
          <a:lstStyle/>
          <a:p>
            <a:endParaRPr lang="en-GB"/>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r="54357"/>
          <a:stretch/>
        </p:blipFill>
        <p:spPr bwMode="auto">
          <a:xfrm>
            <a:off x="6444208" y="116632"/>
            <a:ext cx="2520280" cy="685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5246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060848"/>
            <a:ext cx="8712967" cy="4536503"/>
          </a:xfrm>
        </p:spPr>
        <p:txBody>
          <a:bodyPr>
            <a:normAutofit fontScale="92500" lnSpcReduction="10000"/>
          </a:bodyPr>
          <a:lstStyle/>
          <a:p>
            <a:pPr marL="0" indent="0">
              <a:buNone/>
            </a:pPr>
            <a:r>
              <a:rPr lang="en-GB" dirty="0"/>
              <a:t>NHS England has allocated </a:t>
            </a:r>
            <a:r>
              <a:rPr lang="en-GB" dirty="0" smtClean="0"/>
              <a:t>National </a:t>
            </a:r>
            <a:r>
              <a:rPr lang="en-GB" dirty="0"/>
              <a:t>Support Funding (NSF) to the Somerset, Wiltshire, Avon &amp; Gloucestershire </a:t>
            </a:r>
            <a:r>
              <a:rPr lang="en-GB" dirty="0" smtClean="0"/>
              <a:t>(SWAG) Cancer Alliance</a:t>
            </a:r>
          </a:p>
          <a:p>
            <a:pPr marL="0" indent="0">
              <a:buNone/>
            </a:pPr>
            <a:endParaRPr lang="en-GB" dirty="0" smtClean="0"/>
          </a:p>
          <a:p>
            <a:pPr marL="0" indent="0">
              <a:buNone/>
            </a:pPr>
            <a:endParaRPr lang="en-GB" dirty="0" smtClean="0"/>
          </a:p>
          <a:p>
            <a:pPr marL="0" indent="0">
              <a:buNone/>
            </a:pPr>
            <a:endParaRPr lang="en-GB" dirty="0"/>
          </a:p>
          <a:p>
            <a:pPr marL="0" indent="0">
              <a:buNone/>
            </a:pPr>
            <a:r>
              <a:rPr lang="en-GB" dirty="0" smtClean="0"/>
              <a:t>The </a:t>
            </a:r>
            <a:r>
              <a:rPr lang="en-GB" dirty="0"/>
              <a:t>criteria for </a:t>
            </a:r>
            <a:r>
              <a:rPr lang="en-GB" dirty="0" smtClean="0"/>
              <a:t>the use of this money is: </a:t>
            </a:r>
            <a:endParaRPr lang="en-GB" dirty="0"/>
          </a:p>
          <a:p>
            <a:pPr lvl="0"/>
            <a:r>
              <a:rPr lang="en-GB" dirty="0"/>
              <a:t>Meeting the 62 day standard and sustaining </a:t>
            </a:r>
            <a:r>
              <a:rPr lang="en-GB" dirty="0" smtClean="0"/>
              <a:t>it; </a:t>
            </a:r>
            <a:endParaRPr lang="en-GB" dirty="0" smtClean="0">
              <a:effectLst/>
            </a:endParaRPr>
          </a:p>
          <a:p>
            <a:pPr lvl="0"/>
            <a:r>
              <a:rPr lang="en-GB" dirty="0"/>
              <a:t>100% implementation of the rapid </a:t>
            </a:r>
            <a:r>
              <a:rPr lang="en-GB" dirty="0" smtClean="0"/>
              <a:t>prostate, colorectal and </a:t>
            </a:r>
            <a:r>
              <a:rPr lang="en-GB" b="1" dirty="0"/>
              <a:t>lung </a:t>
            </a:r>
            <a:r>
              <a:rPr lang="en-GB" dirty="0" smtClean="0"/>
              <a:t>pathways </a:t>
            </a:r>
            <a:r>
              <a:rPr lang="en-GB" dirty="0"/>
              <a:t>in 100% trusts across the Alliance geography by March </a:t>
            </a:r>
            <a:r>
              <a:rPr lang="en-GB" dirty="0" smtClean="0"/>
              <a:t>2019 </a:t>
            </a:r>
            <a:r>
              <a:rPr lang="en-GB" b="1" dirty="0" smtClean="0"/>
              <a:t>(clinical order not timings)</a:t>
            </a:r>
            <a:r>
              <a:rPr lang="en-GB" dirty="0" smtClean="0"/>
              <a:t>; </a:t>
            </a:r>
            <a:endParaRPr lang="en-GB" dirty="0" smtClean="0">
              <a:effectLst/>
            </a:endParaRPr>
          </a:p>
          <a:p>
            <a:pPr lvl="0"/>
            <a:r>
              <a:rPr lang="en-GB" dirty="0"/>
              <a:t>100% implementation of clinical protocols and a system for remote monitoring to support stratification of breast cancer patients across the Alliance geography by March </a:t>
            </a:r>
            <a:r>
              <a:rPr lang="en-GB" dirty="0" smtClean="0"/>
              <a:t>2019. </a:t>
            </a:r>
            <a:endParaRPr lang="en-GB" dirty="0" smtClean="0">
              <a:effectLst/>
            </a:endParaRPr>
          </a:p>
          <a:p>
            <a:endParaRPr lang="en-GB" dirty="0"/>
          </a:p>
        </p:txBody>
      </p:sp>
      <p:sp>
        <p:nvSpPr>
          <p:cNvPr id="2" name="Title 1"/>
          <p:cNvSpPr>
            <a:spLocks noGrp="1"/>
          </p:cNvSpPr>
          <p:nvPr>
            <p:ph type="title"/>
          </p:nvPr>
        </p:nvSpPr>
        <p:spPr>
          <a:xfrm>
            <a:off x="457200" y="338328"/>
            <a:ext cx="6707088" cy="1252728"/>
          </a:xfrm>
        </p:spPr>
        <p:txBody>
          <a:bodyPr>
            <a:normAutofit/>
          </a:bodyPr>
          <a:lstStyle/>
          <a:p>
            <a:r>
              <a:rPr lang="en-GB" sz="4000" b="1" dirty="0" smtClean="0"/>
              <a:t>National Support Funding</a:t>
            </a:r>
            <a:endParaRPr lang="en-GB" sz="4000" b="1" dirty="0"/>
          </a:p>
        </p:txBody>
      </p:sp>
      <p:graphicFrame>
        <p:nvGraphicFramePr>
          <p:cNvPr id="4" name="Table 3"/>
          <p:cNvGraphicFramePr>
            <a:graphicFrameLocks noGrp="1"/>
          </p:cNvGraphicFramePr>
          <p:nvPr>
            <p:extLst>
              <p:ext uri="{D42A27DB-BD31-4B8C-83A1-F6EECF244321}">
                <p14:modId xmlns:p14="http://schemas.microsoft.com/office/powerpoint/2010/main" val="1706460512"/>
              </p:ext>
            </p:extLst>
          </p:nvPr>
        </p:nvGraphicFramePr>
        <p:xfrm>
          <a:off x="1619672" y="2780928"/>
          <a:ext cx="6096000" cy="11125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dirty="0" smtClean="0"/>
                        <a:t>Quarters 1&amp;2</a:t>
                      </a:r>
                      <a:r>
                        <a:rPr lang="en-GB" baseline="0" dirty="0" smtClean="0"/>
                        <a:t> 2018/19</a:t>
                      </a:r>
                      <a:endParaRPr lang="en-GB" dirty="0"/>
                    </a:p>
                  </a:txBody>
                  <a:tcPr/>
                </a:tc>
                <a:tc>
                  <a:txBody>
                    <a:bodyPr/>
                    <a:lstStyle/>
                    <a:p>
                      <a:r>
                        <a:rPr lang="en-GB" dirty="0" smtClean="0"/>
                        <a:t>£750k</a:t>
                      </a:r>
                      <a:endParaRPr lang="en-GB" dirty="0"/>
                    </a:p>
                  </a:txBody>
                  <a:tcPr/>
                </a:tc>
              </a:tr>
              <a:tr h="370840">
                <a:tc>
                  <a:txBody>
                    <a:bodyPr/>
                    <a:lstStyle/>
                    <a:p>
                      <a:r>
                        <a:rPr lang="en-GB" dirty="0" smtClean="0"/>
                        <a:t>Quarters</a:t>
                      </a:r>
                      <a:r>
                        <a:rPr lang="en-GB" baseline="0" dirty="0" smtClean="0"/>
                        <a:t> 3&amp;4 2018/19</a:t>
                      </a:r>
                      <a:endParaRPr lang="en-GB" dirty="0"/>
                    </a:p>
                  </a:txBody>
                  <a:tcPr/>
                </a:tc>
                <a:tc>
                  <a:txBody>
                    <a:bodyPr/>
                    <a:lstStyle/>
                    <a:p>
                      <a:r>
                        <a:rPr lang="en-GB" dirty="0" smtClean="0"/>
                        <a:t>£950k</a:t>
                      </a:r>
                      <a:endParaRPr lang="en-GB" dirty="0"/>
                    </a:p>
                  </a:txBody>
                  <a:tcPr/>
                </a:tc>
              </a:tr>
              <a:tr h="370840">
                <a:tc>
                  <a:txBody>
                    <a:bodyPr/>
                    <a:lstStyle/>
                    <a:p>
                      <a:r>
                        <a:rPr lang="en-GB" dirty="0" smtClean="0"/>
                        <a:t>Total 2018/19</a:t>
                      </a:r>
                      <a:endParaRPr lang="en-GB" dirty="0"/>
                    </a:p>
                  </a:txBody>
                  <a:tcPr/>
                </a:tc>
                <a:tc>
                  <a:txBody>
                    <a:bodyPr/>
                    <a:lstStyle/>
                    <a:p>
                      <a:r>
                        <a:rPr lang="en-GB" dirty="0" smtClean="0"/>
                        <a:t>£1700k</a:t>
                      </a:r>
                      <a:endParaRPr lang="en-GB" dirty="0"/>
                    </a:p>
                  </a:txBody>
                  <a:tcPr/>
                </a:tc>
              </a:tr>
            </a:tbl>
          </a:graphicData>
        </a:graphic>
      </p:graphicFrame>
      <p:sp>
        <p:nvSpPr>
          <p:cNvPr id="5" name="Slide Number Placeholder 4"/>
          <p:cNvSpPr>
            <a:spLocks noGrp="1"/>
          </p:cNvSpPr>
          <p:nvPr>
            <p:ph type="sldNum" sz="quarter" idx="12"/>
          </p:nvPr>
        </p:nvSpPr>
        <p:spPr/>
        <p:txBody>
          <a:bodyPr/>
          <a:lstStyle/>
          <a:p>
            <a:fld id="{F421FD14-41DD-4091-955B-539789DAEFB2}" type="slidenum">
              <a:rPr lang="en-GB" smtClean="0">
                <a:solidFill>
                  <a:srgbClr val="073E87"/>
                </a:solidFill>
              </a:rPr>
              <a:pPr/>
              <a:t>14</a:t>
            </a:fld>
            <a:endParaRPr lang="en-GB" dirty="0">
              <a:solidFill>
                <a:srgbClr val="073E87"/>
              </a:solidFill>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r="54357"/>
          <a:stretch/>
        </p:blipFill>
        <p:spPr bwMode="auto">
          <a:xfrm>
            <a:off x="6623720" y="116632"/>
            <a:ext cx="2520280" cy="685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0570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54752200"/>
              </p:ext>
            </p:extLst>
          </p:nvPr>
        </p:nvGraphicFramePr>
        <p:xfrm>
          <a:off x="871538" y="2060846"/>
          <a:ext cx="7408860" cy="4176465"/>
        </p:xfrm>
        <a:graphic>
          <a:graphicData uri="http://schemas.openxmlformats.org/drawingml/2006/table">
            <a:tbl>
              <a:tblPr firstRow="1" bandRow="1">
                <a:tableStyleId>{5C22544A-7EE6-4342-B048-85BDC9FD1C3A}</a:tableStyleId>
              </a:tblPr>
              <a:tblGrid>
                <a:gridCol w="2476326"/>
                <a:gridCol w="1368152"/>
                <a:gridCol w="1512168"/>
                <a:gridCol w="2052214"/>
              </a:tblGrid>
              <a:tr h="107176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dirty="0" smtClean="0">
                          <a:solidFill>
                            <a:srgbClr val="000000"/>
                          </a:solidFill>
                          <a:effectLst/>
                          <a:latin typeface="+mn-lt"/>
                          <a:ea typeface="+mn-ea"/>
                          <a:cs typeface="+mn-cs"/>
                        </a:rPr>
                        <a:t>STP</a:t>
                      </a:r>
                      <a:r>
                        <a:rPr lang="en-GB" sz="2400" b="1" i="0" u="none" strike="noStrike" kern="1200" baseline="0" dirty="0" smtClean="0">
                          <a:solidFill>
                            <a:srgbClr val="000000"/>
                          </a:solidFill>
                          <a:effectLst/>
                          <a:latin typeface="+mn-lt"/>
                          <a:ea typeface="+mn-ea"/>
                          <a:cs typeface="+mn-cs"/>
                        </a:rPr>
                        <a:t> Indicative Allocation</a:t>
                      </a:r>
                      <a:endParaRPr lang="en-GB" sz="2400" b="1" i="0" u="none" strike="noStrike" kern="1200" dirty="0" smtClean="0">
                        <a:solidFill>
                          <a:srgbClr val="000000"/>
                        </a:solidFill>
                        <a:effectLst/>
                        <a:latin typeface="+mn-lt"/>
                        <a:ea typeface="+mn-ea"/>
                        <a:cs typeface="+mn-cs"/>
                      </a:endParaRPr>
                    </a:p>
                    <a:p>
                      <a:endParaRPr lang="en-GB" sz="2400" b="1" dirty="0">
                        <a:latin typeface="+mn-lt"/>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620941">
                <a:tc>
                  <a:txBody>
                    <a:bodyPr/>
                    <a:lstStyle/>
                    <a:p>
                      <a:r>
                        <a:rPr lang="en-GB" sz="2400" b="1" dirty="0" smtClean="0">
                          <a:latin typeface="+mn-lt"/>
                        </a:rPr>
                        <a:t>STP </a:t>
                      </a:r>
                      <a:endParaRPr lang="en-GB" sz="2400" b="1" dirty="0">
                        <a:latin typeface="+mn-lt"/>
                      </a:endParaRPr>
                    </a:p>
                  </a:txBody>
                  <a:tcPr/>
                </a:tc>
                <a:tc>
                  <a:txBody>
                    <a:bodyPr/>
                    <a:lstStyle/>
                    <a:p>
                      <a:r>
                        <a:rPr lang="en-GB" sz="2400" b="1" dirty="0" smtClean="0">
                          <a:latin typeface="+mn-lt"/>
                        </a:rPr>
                        <a:t>NSF </a:t>
                      </a:r>
                      <a:endParaRPr lang="en-GB" sz="2400" b="1" dirty="0">
                        <a:latin typeface="+mn-lt"/>
                      </a:endParaRPr>
                    </a:p>
                  </a:txBody>
                  <a:tcPr/>
                </a:tc>
                <a:tc>
                  <a:txBody>
                    <a:bodyPr/>
                    <a:lstStyle/>
                    <a:p>
                      <a:r>
                        <a:rPr lang="en-GB" sz="2400" b="1" dirty="0" smtClean="0">
                          <a:latin typeface="+mn-lt"/>
                        </a:rPr>
                        <a:t>CTF 18/19 </a:t>
                      </a:r>
                      <a:endParaRPr lang="en-GB" sz="2400" b="1" dirty="0">
                        <a:latin typeface="+mn-lt"/>
                      </a:endParaRPr>
                    </a:p>
                  </a:txBody>
                  <a:tcPr/>
                </a:tc>
                <a:tc>
                  <a:txBody>
                    <a:bodyPr/>
                    <a:lstStyle/>
                    <a:p>
                      <a:r>
                        <a:rPr lang="en-GB" sz="2400" b="1" dirty="0" smtClean="0">
                          <a:latin typeface="+mn-lt"/>
                        </a:rPr>
                        <a:t>Total </a:t>
                      </a:r>
                      <a:endParaRPr lang="en-GB" sz="2400" b="1" dirty="0">
                        <a:latin typeface="+mn-lt"/>
                      </a:endParaRPr>
                    </a:p>
                  </a:txBody>
                  <a:tcPr/>
                </a:tc>
              </a:tr>
              <a:tr h="620941">
                <a:tc>
                  <a:txBody>
                    <a:bodyPr/>
                    <a:lstStyle/>
                    <a:p>
                      <a:r>
                        <a:rPr lang="en-GB" sz="2400" b="1" dirty="0" smtClean="0">
                          <a:latin typeface="+mn-lt"/>
                        </a:rPr>
                        <a:t>BNSSG</a:t>
                      </a:r>
                      <a:endParaRPr lang="en-GB" sz="2400" b="1" dirty="0">
                        <a:latin typeface="+mn-lt"/>
                      </a:endParaRPr>
                    </a:p>
                  </a:txBody>
                  <a:tcPr/>
                </a:tc>
                <a:tc>
                  <a:txBody>
                    <a:bodyPr/>
                    <a:lstStyle/>
                    <a:p>
                      <a:r>
                        <a:rPr lang="en-GB" sz="2400" b="1" dirty="0" smtClean="0">
                          <a:latin typeface="+mn-lt"/>
                        </a:rPr>
                        <a:t>53K</a:t>
                      </a:r>
                      <a:endParaRPr lang="en-GB" sz="2400" b="1" dirty="0">
                        <a:latin typeface="+mn-lt"/>
                      </a:endParaRPr>
                    </a:p>
                  </a:txBody>
                  <a:tcPr/>
                </a:tc>
                <a:tc>
                  <a:txBody>
                    <a:bodyPr/>
                    <a:lstStyle/>
                    <a:p>
                      <a:r>
                        <a:rPr lang="en-GB" sz="2400" b="1" dirty="0" smtClean="0">
                          <a:latin typeface="+mn-lt"/>
                        </a:rPr>
                        <a:t>68K</a:t>
                      </a:r>
                      <a:endParaRPr lang="en-GB" sz="2400" b="1" dirty="0">
                        <a:latin typeface="+mn-lt"/>
                      </a:endParaRPr>
                    </a:p>
                  </a:txBody>
                  <a:tcPr/>
                </a:tc>
                <a:tc>
                  <a:txBody>
                    <a:bodyPr/>
                    <a:lstStyle/>
                    <a:p>
                      <a:r>
                        <a:rPr lang="en-GB" sz="2400" b="1" dirty="0" smtClean="0">
                          <a:latin typeface="+mn-lt"/>
                        </a:rPr>
                        <a:t>121K</a:t>
                      </a:r>
                      <a:endParaRPr lang="en-GB" sz="2400" b="1" dirty="0">
                        <a:latin typeface="+mn-lt"/>
                      </a:endParaRPr>
                    </a:p>
                  </a:txBody>
                  <a:tcPr/>
                </a:tc>
              </a:tr>
              <a:tr h="620941">
                <a:tc>
                  <a:txBody>
                    <a:bodyPr/>
                    <a:lstStyle/>
                    <a:p>
                      <a:r>
                        <a:rPr lang="en-GB" sz="2400" b="1" dirty="0" smtClean="0">
                          <a:latin typeface="+mn-lt"/>
                        </a:rPr>
                        <a:t>BSW</a:t>
                      </a:r>
                      <a:endParaRPr lang="en-GB" sz="2400" b="1" dirty="0">
                        <a:latin typeface="+mn-lt"/>
                      </a:endParaRPr>
                    </a:p>
                  </a:txBody>
                  <a:tcPr/>
                </a:tc>
                <a:tc>
                  <a:txBody>
                    <a:bodyPr/>
                    <a:lstStyle/>
                    <a:p>
                      <a:r>
                        <a:rPr lang="en-GB" sz="2400" b="1" dirty="0" smtClean="0">
                          <a:latin typeface="+mn-lt"/>
                        </a:rPr>
                        <a:t>31K</a:t>
                      </a:r>
                      <a:endParaRPr lang="en-GB" sz="2400" b="1" dirty="0">
                        <a:latin typeface="+mn-lt"/>
                      </a:endParaRPr>
                    </a:p>
                  </a:txBody>
                  <a:tcPr/>
                </a:tc>
                <a:tc>
                  <a:txBody>
                    <a:bodyPr/>
                    <a:lstStyle/>
                    <a:p>
                      <a:r>
                        <a:rPr lang="en-GB" sz="2400" b="1" dirty="0" smtClean="0">
                          <a:latin typeface="+mn-lt"/>
                        </a:rPr>
                        <a:t>35K</a:t>
                      </a:r>
                      <a:endParaRPr lang="en-GB" sz="2400" b="1" dirty="0">
                        <a:latin typeface="+mn-lt"/>
                      </a:endParaRPr>
                    </a:p>
                  </a:txBody>
                  <a:tcPr/>
                </a:tc>
                <a:tc>
                  <a:txBody>
                    <a:bodyPr/>
                    <a:lstStyle/>
                    <a:p>
                      <a:r>
                        <a:rPr lang="en-GB" sz="2400" b="1" dirty="0" smtClean="0">
                          <a:latin typeface="+mn-lt"/>
                        </a:rPr>
                        <a:t>66K</a:t>
                      </a:r>
                      <a:endParaRPr lang="en-GB" sz="2400" b="1" dirty="0">
                        <a:latin typeface="+mn-lt"/>
                      </a:endParaRPr>
                    </a:p>
                  </a:txBody>
                  <a:tcPr/>
                </a:tc>
              </a:tr>
              <a:tr h="620941">
                <a:tc>
                  <a:txBody>
                    <a:bodyPr/>
                    <a:lstStyle/>
                    <a:p>
                      <a:r>
                        <a:rPr lang="en-GB" sz="2400" b="1" dirty="0" smtClean="0">
                          <a:latin typeface="+mn-lt"/>
                        </a:rPr>
                        <a:t>Glos</a:t>
                      </a:r>
                      <a:endParaRPr lang="en-GB" sz="2400" b="1" dirty="0">
                        <a:latin typeface="+mn-lt"/>
                      </a:endParaRPr>
                    </a:p>
                  </a:txBody>
                  <a:tcPr/>
                </a:tc>
                <a:tc>
                  <a:txBody>
                    <a:bodyPr/>
                    <a:lstStyle/>
                    <a:p>
                      <a:r>
                        <a:rPr lang="en-GB" sz="2400" b="1" dirty="0" smtClean="0">
                          <a:latin typeface="+mn-lt"/>
                        </a:rPr>
                        <a:t>47K</a:t>
                      </a:r>
                      <a:endParaRPr lang="en-GB" sz="2400" b="1" dirty="0">
                        <a:latin typeface="+mn-lt"/>
                      </a:endParaRPr>
                    </a:p>
                  </a:txBody>
                  <a:tcPr/>
                </a:tc>
                <a:tc>
                  <a:txBody>
                    <a:bodyPr/>
                    <a:lstStyle/>
                    <a:p>
                      <a:r>
                        <a:rPr lang="en-GB" sz="2400" b="1" dirty="0" smtClean="0">
                          <a:latin typeface="+mn-lt"/>
                        </a:rPr>
                        <a:t>33K</a:t>
                      </a:r>
                      <a:endParaRPr lang="en-GB" sz="2400" b="1" dirty="0">
                        <a:latin typeface="+mn-lt"/>
                      </a:endParaRPr>
                    </a:p>
                  </a:txBody>
                  <a:tcPr/>
                </a:tc>
                <a:tc>
                  <a:txBody>
                    <a:bodyPr/>
                    <a:lstStyle/>
                    <a:p>
                      <a:r>
                        <a:rPr lang="en-GB" sz="2400" b="1" dirty="0" smtClean="0">
                          <a:latin typeface="+mn-lt"/>
                        </a:rPr>
                        <a:t>80K</a:t>
                      </a:r>
                      <a:endParaRPr lang="en-GB" sz="2400" b="1" dirty="0">
                        <a:latin typeface="+mn-lt"/>
                      </a:endParaRPr>
                    </a:p>
                  </a:txBody>
                  <a:tcPr/>
                </a:tc>
              </a:tr>
              <a:tr h="620941">
                <a:tc>
                  <a:txBody>
                    <a:bodyPr/>
                    <a:lstStyle/>
                    <a:p>
                      <a:r>
                        <a:rPr lang="en-GB" sz="2400" b="1" dirty="0" smtClean="0">
                          <a:latin typeface="+mn-lt"/>
                        </a:rPr>
                        <a:t>Somerset </a:t>
                      </a:r>
                      <a:endParaRPr lang="en-GB" sz="2400" b="1" dirty="0">
                        <a:latin typeface="+mn-lt"/>
                      </a:endParaRPr>
                    </a:p>
                  </a:txBody>
                  <a:tcPr/>
                </a:tc>
                <a:tc>
                  <a:txBody>
                    <a:bodyPr/>
                    <a:lstStyle/>
                    <a:p>
                      <a:r>
                        <a:rPr lang="en-GB" sz="2400" b="1" dirty="0" smtClean="0">
                          <a:latin typeface="+mn-lt"/>
                        </a:rPr>
                        <a:t>37K </a:t>
                      </a:r>
                      <a:endParaRPr lang="en-GB" sz="2400" b="1" dirty="0">
                        <a:latin typeface="+mn-lt"/>
                      </a:endParaRPr>
                    </a:p>
                  </a:txBody>
                  <a:tcPr/>
                </a:tc>
                <a:tc>
                  <a:txBody>
                    <a:bodyPr/>
                    <a:lstStyle/>
                    <a:p>
                      <a:r>
                        <a:rPr lang="en-GB" sz="2400" b="1" dirty="0" smtClean="0">
                          <a:latin typeface="+mn-lt"/>
                        </a:rPr>
                        <a:t>27K</a:t>
                      </a:r>
                      <a:endParaRPr lang="en-GB" sz="2400" b="1" dirty="0">
                        <a:latin typeface="+mn-lt"/>
                      </a:endParaRPr>
                    </a:p>
                  </a:txBody>
                  <a:tcPr/>
                </a:tc>
                <a:tc>
                  <a:txBody>
                    <a:bodyPr/>
                    <a:lstStyle/>
                    <a:p>
                      <a:r>
                        <a:rPr lang="en-GB" sz="2400" b="1" dirty="0" smtClean="0">
                          <a:latin typeface="+mn-lt"/>
                        </a:rPr>
                        <a:t>64K </a:t>
                      </a:r>
                      <a:endParaRPr lang="en-GB" sz="2400" b="1" dirty="0">
                        <a:latin typeface="+mn-lt"/>
                      </a:endParaRPr>
                    </a:p>
                  </a:txBody>
                  <a:tcPr/>
                </a:tc>
              </a:tr>
            </a:tbl>
          </a:graphicData>
        </a:graphic>
      </p:graphicFrame>
      <p:sp>
        <p:nvSpPr>
          <p:cNvPr id="3" name="Slide Number Placeholder 2"/>
          <p:cNvSpPr>
            <a:spLocks noGrp="1"/>
          </p:cNvSpPr>
          <p:nvPr>
            <p:ph type="sldNum" sz="quarter" idx="12"/>
          </p:nvPr>
        </p:nvSpPr>
        <p:spPr/>
        <p:txBody>
          <a:bodyPr/>
          <a:lstStyle/>
          <a:p>
            <a:fld id="{F421FD14-41DD-4091-955B-539789DAEFB2}" type="slidenum">
              <a:rPr lang="en-GB" smtClean="0">
                <a:solidFill>
                  <a:srgbClr val="073E87"/>
                </a:solidFill>
              </a:rPr>
              <a:pPr/>
              <a:t>15</a:t>
            </a:fld>
            <a:endParaRPr lang="en-GB" dirty="0">
              <a:solidFill>
                <a:srgbClr val="073E87"/>
              </a:solidFill>
            </a:endParaRPr>
          </a:p>
        </p:txBody>
      </p:sp>
      <p:sp>
        <p:nvSpPr>
          <p:cNvPr id="4" name="Title 3"/>
          <p:cNvSpPr>
            <a:spLocks noGrp="1"/>
          </p:cNvSpPr>
          <p:nvPr>
            <p:ph type="title"/>
          </p:nvPr>
        </p:nvSpPr>
        <p:spPr>
          <a:xfrm>
            <a:off x="107504" y="908720"/>
            <a:ext cx="7488832" cy="682336"/>
          </a:xfrm>
        </p:spPr>
        <p:txBody>
          <a:bodyPr>
            <a:normAutofit fontScale="90000"/>
          </a:bodyPr>
          <a:lstStyle/>
          <a:p>
            <a:r>
              <a:rPr lang="en-GB" b="1" dirty="0" smtClean="0"/>
              <a:t/>
            </a:r>
            <a:br>
              <a:rPr lang="en-GB" b="1" dirty="0" smtClean="0"/>
            </a:br>
            <a:r>
              <a:rPr lang="en-GB" b="1" dirty="0" smtClean="0"/>
              <a:t>Indicative Lung Pathway </a:t>
            </a:r>
            <a:r>
              <a:rPr lang="en-GB" b="1" dirty="0"/>
              <a:t>Activity </a:t>
            </a:r>
            <a:r>
              <a:rPr lang="en-GB" b="1" dirty="0" smtClean="0"/>
              <a:t>Fund – bids via STP’s </a:t>
            </a:r>
            <a:r>
              <a:rPr lang="en-GB" b="1" dirty="0"/>
              <a:t/>
            </a:r>
            <a:br>
              <a:rPr lang="en-GB" b="1" dirty="0"/>
            </a:br>
            <a:endParaRPr lang="en-GB"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r="54357"/>
          <a:stretch/>
        </p:blipFill>
        <p:spPr bwMode="auto">
          <a:xfrm>
            <a:off x="6611706" y="119372"/>
            <a:ext cx="2520280" cy="685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9936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91426647"/>
              </p:ext>
            </p:extLst>
          </p:nvPr>
        </p:nvGraphicFramePr>
        <p:xfrm>
          <a:off x="251520" y="980729"/>
          <a:ext cx="8640960" cy="5698781"/>
        </p:xfrm>
        <a:graphic>
          <a:graphicData uri="http://schemas.openxmlformats.org/drawingml/2006/table">
            <a:tbl>
              <a:tblPr/>
              <a:tblGrid>
                <a:gridCol w="8640960"/>
              </a:tblGrid>
              <a:tr h="360039">
                <a:tc>
                  <a:txBody>
                    <a:bodyPr/>
                    <a:lstStyle/>
                    <a:p>
                      <a:pPr algn="l" fontAlgn="ctr"/>
                      <a:r>
                        <a:rPr lang="en-GB" sz="1200" b="1" i="0" u="none" strike="noStrike" dirty="0">
                          <a:solidFill>
                            <a:srgbClr val="000000"/>
                          </a:solidFill>
                          <a:effectLst/>
                          <a:latin typeface="Calibri"/>
                        </a:rPr>
                        <a:t>Pathway Milestone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9694"/>
                    </a:solidFill>
                  </a:tcPr>
                </a:tc>
              </a:tr>
              <a:tr h="461958">
                <a:tc>
                  <a:txBody>
                    <a:bodyPr/>
                    <a:lstStyle/>
                    <a:p>
                      <a:pPr algn="l" fontAlgn="ctr"/>
                      <a:r>
                        <a:rPr lang="en-GB" sz="1200" b="0" i="0" u="none" strike="noStrike" dirty="0">
                          <a:solidFill>
                            <a:srgbClr val="000000"/>
                          </a:solidFill>
                          <a:effectLst/>
                          <a:latin typeface="Calibri"/>
                        </a:rPr>
                        <a:t>Direct access to urgent or routine CXR from primary care – arrangement should be in place for hot reporting (or within 24 hours), action on abnormal result is secondary care responsibility.</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457965">
                <a:tc>
                  <a:txBody>
                    <a:bodyPr/>
                    <a:lstStyle/>
                    <a:p>
                      <a:pPr algn="l" fontAlgn="ctr"/>
                      <a:r>
                        <a:rPr lang="en-GB" sz="1200" b="1" i="0" u="none" strike="noStrike" dirty="0">
                          <a:solidFill>
                            <a:srgbClr val="000000"/>
                          </a:solidFill>
                          <a:effectLst/>
                          <a:latin typeface="Calibri"/>
                        </a:rPr>
                        <a:t>Escalation from CXR to CT (same day/within 72 hours) – ‘straight-to-CT’ arrangement in place as described in NOLCP implementation guide.</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684059">
                <a:tc>
                  <a:txBody>
                    <a:bodyPr/>
                    <a:lstStyle/>
                    <a:p>
                      <a:pPr algn="l" fontAlgn="ctr"/>
                      <a:r>
                        <a:rPr lang="en-GB" sz="1200" b="1" i="0" u="none" strike="noStrike" dirty="0">
                          <a:solidFill>
                            <a:srgbClr val="000000"/>
                          </a:solidFill>
                          <a:effectLst/>
                          <a:latin typeface="Calibri"/>
                        </a:rPr>
                        <a:t>Direct access to CT (same day/ within 72 hours) – Arrangements can be put in place with primary care for patients with normal CXR but when clinical symptoms and risk factors continue to cause concern. Timeframes should be the same as for those with abnormal CT.</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744906">
                <a:tc>
                  <a:txBody>
                    <a:bodyPr/>
                    <a:lstStyle/>
                    <a:p>
                      <a:pPr algn="l" fontAlgn="ctr"/>
                      <a:r>
                        <a:rPr lang="en-GB" sz="1200" b="0" i="0" u="none" strike="noStrike" dirty="0">
                          <a:solidFill>
                            <a:srgbClr val="000000"/>
                          </a:solidFill>
                          <a:effectLst/>
                          <a:latin typeface="Calibri"/>
                        </a:rPr>
                        <a:t>Triage by radiologist or lung physician – local protocol developed to facilitate streamlined triage process. If lung cancer can be ruled out there is no need to see patient in a cancer clinic. Local arrangements to be made with primary care over redirection to respiratory clinic or refer back to primary care.</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457965">
                <a:tc>
                  <a:txBody>
                    <a:bodyPr/>
                    <a:lstStyle/>
                    <a:p>
                      <a:pPr algn="l" fontAlgn="ctr"/>
                      <a:r>
                        <a:rPr lang="en-GB" sz="1200" b="0" i="0" u="none" strike="noStrike" dirty="0">
                          <a:solidFill>
                            <a:srgbClr val="000000"/>
                          </a:solidFill>
                          <a:effectLst/>
                          <a:latin typeface="Calibri"/>
                        </a:rPr>
                        <a:t>Direct biopsy option – for when initial triage suggests cancer but patient unlikely to be suitable for curative treatment, consider developing local protocol.</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461958">
                <a:tc>
                  <a:txBody>
                    <a:bodyPr/>
                    <a:lstStyle/>
                    <a:p>
                      <a:pPr algn="l" fontAlgn="ctr"/>
                      <a:r>
                        <a:rPr lang="en-GB" sz="1200" b="0" i="0" u="none" strike="noStrike" dirty="0">
                          <a:solidFill>
                            <a:srgbClr val="000000"/>
                          </a:solidFill>
                          <a:effectLst/>
                          <a:latin typeface="Calibri"/>
                        </a:rPr>
                        <a:t>Fast track lung cancer clinic - meet lung cancer nurse specialist (diagnostic process plan, diagnostic planning meeting prior to clinic, treatment of co-morbidity and palliation/ treatment of symptoms).</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684059">
                <a:tc>
                  <a:txBody>
                    <a:bodyPr/>
                    <a:lstStyle/>
                    <a:p>
                      <a:pPr algn="l" fontAlgn="ctr"/>
                      <a:r>
                        <a:rPr lang="en-GB" sz="1200" b="0" i="0" u="none" strike="noStrike" dirty="0">
                          <a:solidFill>
                            <a:srgbClr val="000000"/>
                          </a:solidFill>
                          <a:effectLst/>
                          <a:latin typeface="Calibri"/>
                        </a:rPr>
                        <a:t>Curative Intent Management pathway - test bundle requested at first outpatient appointment including at least PET-CT spirometry, with lung function and cardiac assessment/ ECHO as required. Consider local arrangement / networking to reduce PET-CT delays at this stage.</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692936">
                <a:tc>
                  <a:txBody>
                    <a:bodyPr/>
                    <a:lstStyle/>
                    <a:p>
                      <a:pPr algn="l" fontAlgn="ctr"/>
                      <a:r>
                        <a:rPr lang="en-GB" sz="1200" b="0" i="0" u="none" strike="noStrike" dirty="0">
                          <a:solidFill>
                            <a:srgbClr val="000000"/>
                          </a:solidFill>
                          <a:effectLst/>
                          <a:latin typeface="Calibri"/>
                        </a:rPr>
                        <a:t>MDT and discussion of treatment options (It is envisaged that when the new guidance on multidisciplinary team meetings is published in summer 2018, there will be a recommendation that some patients on clear and agreed cancer pathways may be discussed more briefly either at the beginning, or end, of the MDT).</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692936">
                <a:tc>
                  <a:txBody>
                    <a:bodyPr/>
                    <a:lstStyle/>
                    <a:p>
                      <a:pPr algn="l" fontAlgn="b"/>
                      <a:r>
                        <a:rPr lang="en-GB" sz="1200" b="0" i="0" u="none" strike="noStrike" dirty="0">
                          <a:solidFill>
                            <a:srgbClr val="000000"/>
                          </a:solidFill>
                          <a:effectLst/>
                          <a:latin typeface="Calibri"/>
                        </a:rPr>
                        <a:t>Follow up in Lung Cancer Clinic: cancer confirmed and treatment options discussed, or if no cancer diagnosis then manage/discharge (this should be at earliest opportunity e.g. by day 1-6 stage if CT excludes cancer). Any further investigations following MDT will have been completed by day 28.</a:t>
                      </a:r>
                    </a:p>
                  </a:txBody>
                  <a:tcPr marL="4671" marR="4671" marT="46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A9694"/>
                    </a:solidFill>
                  </a:tcPr>
                </a:tc>
              </a:tr>
            </a:tbl>
          </a:graphicData>
        </a:graphic>
      </p:graphicFrame>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2" name="Title 1"/>
          <p:cNvSpPr>
            <a:spLocks noGrp="1"/>
          </p:cNvSpPr>
          <p:nvPr>
            <p:ph type="title"/>
          </p:nvPr>
        </p:nvSpPr>
        <p:spPr>
          <a:xfrm>
            <a:off x="38871" y="109537"/>
            <a:ext cx="6693369" cy="673859"/>
          </a:xfrm>
        </p:spPr>
        <p:txBody>
          <a:bodyPr>
            <a:noAutofit/>
          </a:bodyPr>
          <a:lstStyle/>
          <a:p>
            <a:r>
              <a:rPr lang="en-GB" sz="3200" dirty="0" smtClean="0"/>
              <a:t/>
            </a:r>
            <a:br>
              <a:rPr lang="en-GB" sz="3200" dirty="0" smtClean="0"/>
            </a:br>
            <a:r>
              <a:rPr lang="en-GB" sz="3200" dirty="0" smtClean="0"/>
              <a:t>Pathway Activity Fund Proposals</a:t>
            </a:r>
            <a:br>
              <a:rPr lang="en-GB" sz="3200" dirty="0" smtClean="0"/>
            </a:br>
            <a:endParaRPr lang="en-GB" sz="3200"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r="54357"/>
          <a:stretch/>
        </p:blipFill>
        <p:spPr bwMode="auto">
          <a:xfrm>
            <a:off x="6621796" y="116632"/>
            <a:ext cx="2520280" cy="685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3948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6"/>
            <a:ext cx="8229600" cy="4525963"/>
          </a:xfrm>
        </p:spPr>
        <p:txBody>
          <a:bodyPr>
            <a:normAutofit lnSpcReduction="10000"/>
          </a:bodyPr>
          <a:lstStyle/>
          <a:p>
            <a:r>
              <a:rPr lang="en-GB" sz="2400" dirty="0" smtClean="0"/>
              <a:t>CA	Route to diagnosis audit £3,000 / provider 			£21,000</a:t>
            </a:r>
          </a:p>
          <a:p>
            <a:r>
              <a:rPr lang="en-GB" sz="2400" dirty="0" smtClean="0"/>
              <a:t>NBT </a:t>
            </a:r>
            <a:r>
              <a:rPr lang="en-GB" sz="2400" dirty="0"/>
              <a:t>	</a:t>
            </a:r>
            <a:r>
              <a:rPr lang="en-GB" sz="2400" dirty="0" smtClean="0"/>
              <a:t>£10,000 </a:t>
            </a:r>
            <a:r>
              <a:rPr lang="en-GB" sz="2400" dirty="0"/>
              <a:t>for </a:t>
            </a:r>
            <a:r>
              <a:rPr lang="en-GB" sz="2400" dirty="0" smtClean="0"/>
              <a:t>136 </a:t>
            </a:r>
            <a:r>
              <a:rPr lang="en-GB" sz="2400" dirty="0"/>
              <a:t>CT </a:t>
            </a:r>
            <a:r>
              <a:rPr lang="en-GB" sz="2400" dirty="0" smtClean="0"/>
              <a:t>reports / upskill backfill </a:t>
            </a:r>
          </a:p>
          <a:p>
            <a:pPr marL="0" indent="0">
              <a:buNone/>
            </a:pPr>
            <a:r>
              <a:rPr lang="en-GB" sz="2400" dirty="0"/>
              <a:t>	</a:t>
            </a:r>
            <a:r>
              <a:rPr lang="en-GB" sz="2400" dirty="0" smtClean="0"/>
              <a:t>£4,000 ICE referral for DA CT (non CX3’s)</a:t>
            </a:r>
          </a:p>
          <a:p>
            <a:pPr marL="0" indent="0">
              <a:buNone/>
            </a:pPr>
            <a:r>
              <a:rPr lang="en-GB" sz="2400" dirty="0"/>
              <a:t>	</a:t>
            </a:r>
            <a:r>
              <a:rPr lang="en-GB" sz="2400" dirty="0" smtClean="0"/>
              <a:t>£20,000 admin support of Lung CNS (patient contact  no cancer diagnosis (MECC opportunity) or cancer diagnosis and early diagnostic planning)</a:t>
            </a:r>
          </a:p>
          <a:p>
            <a:r>
              <a:rPr lang="en-GB" sz="2400" dirty="0" smtClean="0"/>
              <a:t>UHB	</a:t>
            </a:r>
            <a:r>
              <a:rPr lang="en-GB" dirty="0"/>
              <a:t> </a:t>
            </a:r>
            <a:r>
              <a:rPr lang="en-GB" sz="2400" dirty="0" smtClean="0"/>
              <a:t>£17,000 Curative intent management pathway</a:t>
            </a:r>
          </a:p>
          <a:p>
            <a:pPr lvl="4"/>
            <a:r>
              <a:rPr lang="en-GB" sz="2400" dirty="0"/>
              <a:t>clinical review, audit and protocol development</a:t>
            </a:r>
            <a:endParaRPr lang="en-GB" sz="2400" dirty="0" smtClean="0"/>
          </a:p>
          <a:p>
            <a:pPr marL="0" indent="0">
              <a:buNone/>
            </a:pPr>
            <a:r>
              <a:rPr lang="en-GB" sz="2400" dirty="0"/>
              <a:t>BNSSG - £34,830 15 weeks of additional outpatient follow up calculated until the end of the financial year. </a:t>
            </a:r>
          </a:p>
        </p:txBody>
      </p:sp>
      <p:sp>
        <p:nvSpPr>
          <p:cNvPr id="4" name="Footer Placeholder 3"/>
          <p:cNvSpPr>
            <a:spLocks noGrp="1"/>
          </p:cNvSpPr>
          <p:nvPr>
            <p:ph type="ftr" sz="quarter" idx="11"/>
          </p:nvPr>
        </p:nvSpPr>
        <p:spPr>
          <a:xfrm>
            <a:off x="193639" y="6525344"/>
            <a:ext cx="3442258" cy="89945"/>
          </a:xfrm>
        </p:spPr>
        <p:txBody>
          <a:bodyPr/>
          <a:lstStyle/>
          <a:p>
            <a:endParaRPr lang="en-GB" dirty="0">
              <a:solidFill>
                <a:prstClr val="black">
                  <a:tint val="75000"/>
                </a:prstClr>
              </a:solidFill>
            </a:endParaRPr>
          </a:p>
        </p:txBody>
      </p:sp>
      <p:sp>
        <p:nvSpPr>
          <p:cNvPr id="2" name="Title 1"/>
          <p:cNvSpPr>
            <a:spLocks noGrp="1"/>
          </p:cNvSpPr>
          <p:nvPr>
            <p:ph type="title"/>
          </p:nvPr>
        </p:nvSpPr>
        <p:spPr>
          <a:xfrm>
            <a:off x="467544" y="459214"/>
            <a:ext cx="8229600" cy="1673642"/>
          </a:xfrm>
        </p:spPr>
        <p:txBody>
          <a:bodyPr>
            <a:normAutofit/>
          </a:bodyPr>
          <a:lstStyle/>
          <a:p>
            <a:r>
              <a:rPr lang="en-GB" dirty="0" smtClean="0"/>
              <a:t>Pathway Activity Fund Proposals to Date </a:t>
            </a:r>
            <a:endParaRPr lang="en-GB"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r="54357"/>
          <a:stretch/>
        </p:blipFill>
        <p:spPr bwMode="auto">
          <a:xfrm>
            <a:off x="6623720" y="116632"/>
            <a:ext cx="2520280" cy="685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5346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6"/>
            <a:ext cx="8229600" cy="4525963"/>
          </a:xfrm>
        </p:spPr>
        <p:txBody>
          <a:bodyPr>
            <a:normAutofit/>
          </a:bodyPr>
          <a:lstStyle/>
          <a:p>
            <a:r>
              <a:rPr lang="en-GB" sz="2400" dirty="0" smtClean="0"/>
              <a:t>Wiltshire LA / CCG lung health work with ‘turning point’</a:t>
            </a:r>
            <a:endParaRPr lang="en-GB" sz="2400" dirty="0"/>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2" name="Title 1"/>
          <p:cNvSpPr>
            <a:spLocks noGrp="1"/>
          </p:cNvSpPr>
          <p:nvPr>
            <p:ph type="title"/>
          </p:nvPr>
        </p:nvSpPr>
        <p:spPr>
          <a:xfrm>
            <a:off x="467544" y="459214"/>
            <a:ext cx="8229600" cy="1306670"/>
          </a:xfrm>
        </p:spPr>
        <p:txBody>
          <a:bodyPr>
            <a:normAutofit fontScale="90000"/>
          </a:bodyPr>
          <a:lstStyle/>
          <a:p>
            <a:r>
              <a:rPr lang="en-GB" dirty="0" smtClean="0"/>
              <a:t>Pathway Activity Fund Proposals</a:t>
            </a:r>
            <a:r>
              <a:rPr lang="en-GB" dirty="0"/>
              <a:t/>
            </a:r>
            <a:br>
              <a:rPr lang="en-GB" dirty="0"/>
            </a:br>
            <a:r>
              <a:rPr lang="en-GB" dirty="0" smtClean="0"/>
              <a:t>P&amp;ED funding allocation includes</a:t>
            </a:r>
            <a:endParaRPr lang="en-GB"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r="54357"/>
          <a:stretch/>
        </p:blipFill>
        <p:spPr bwMode="auto">
          <a:xfrm>
            <a:off x="6444208" y="0"/>
            <a:ext cx="2592288" cy="685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5021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6408712" cy="1052736"/>
          </a:xfrm>
        </p:spPr>
        <p:txBody>
          <a:bodyPr>
            <a:normAutofit fontScale="90000"/>
          </a:bodyPr>
          <a:lstStyle/>
          <a:p>
            <a:r>
              <a:rPr lang="en-GB" dirty="0" smtClean="0"/>
              <a:t>Project Milestone achievement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90852766"/>
              </p:ext>
            </p:extLst>
          </p:nvPr>
        </p:nvGraphicFramePr>
        <p:xfrm>
          <a:off x="251520" y="1124744"/>
          <a:ext cx="8712968" cy="5494824"/>
        </p:xfrm>
        <a:graphic>
          <a:graphicData uri="http://schemas.openxmlformats.org/drawingml/2006/table">
            <a:tbl>
              <a:tblPr firstRow="1" bandRow="1"/>
              <a:tblGrid>
                <a:gridCol w="2304257"/>
                <a:gridCol w="830556"/>
                <a:gridCol w="840876"/>
                <a:gridCol w="841415"/>
                <a:gridCol w="764286"/>
                <a:gridCol w="827323"/>
                <a:gridCol w="692317"/>
                <a:gridCol w="686137"/>
                <a:gridCol w="925801"/>
              </a:tblGrid>
              <a:tr h="1027584">
                <a:tc>
                  <a:txBody>
                    <a:bodyPr/>
                    <a:lstStyle/>
                    <a:p>
                      <a:pPr>
                        <a:lnSpc>
                          <a:spcPct val="115000"/>
                        </a:lnSpc>
                        <a:spcAft>
                          <a:spcPts val="1000"/>
                        </a:spcAft>
                      </a:pPr>
                      <a:r>
                        <a:rPr lang="en-GB" sz="1000" b="1" dirty="0">
                          <a:effectLst/>
                          <a:latin typeface="Calibri"/>
                          <a:ea typeface="Calibri"/>
                          <a:cs typeface="Times New Roman"/>
                        </a:rPr>
                        <a:t>Deliverable / milestone</a:t>
                      </a:r>
                      <a:endParaRPr lang="en-GB" sz="1000" dirty="0">
                        <a:effectLst/>
                        <a:latin typeface="Calibri"/>
                        <a:ea typeface="Calibri"/>
                        <a:cs typeface="Times New Roman"/>
                      </a:endParaRP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dirty="0">
                          <a:effectLst/>
                          <a:latin typeface="Calibri"/>
                          <a:ea typeface="Calibri"/>
                          <a:cs typeface="Arial"/>
                        </a:rPr>
                        <a:t>Salisbury NHS Foundation Trust</a:t>
                      </a:r>
                      <a:endParaRPr lang="en-GB" sz="1000" dirty="0">
                        <a:effectLst/>
                        <a:latin typeface="Calibri"/>
                        <a:ea typeface="Calibri"/>
                        <a:cs typeface="Times New Roman"/>
                      </a:endParaRP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a:effectLst/>
                          <a:latin typeface="Calibri"/>
                          <a:ea typeface="Calibri"/>
                          <a:cs typeface="Arial"/>
                        </a:rPr>
                        <a:t>Royal United Hospitals Bath NHS Foundation Trust</a:t>
                      </a:r>
                      <a:endParaRPr lang="en-GB"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dirty="0">
                          <a:effectLst/>
                          <a:latin typeface="Calibri"/>
                          <a:ea typeface="Calibri"/>
                          <a:cs typeface="Arial"/>
                        </a:rPr>
                        <a:t>University Hospitals Bristol NHS Foundation Trust</a:t>
                      </a:r>
                      <a:r>
                        <a:rPr lang="en-GB" sz="1000" b="1" dirty="0">
                          <a:effectLst/>
                          <a:latin typeface="Calibri"/>
                          <a:ea typeface="Calibri"/>
                          <a:cs typeface="Times New Roman"/>
                        </a:rPr>
                        <a:t> </a:t>
                      </a:r>
                      <a:endParaRPr lang="en-GB"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dirty="0">
                          <a:effectLst/>
                          <a:latin typeface="Calibri"/>
                          <a:ea typeface="Calibri"/>
                          <a:cs typeface="Arial"/>
                        </a:rPr>
                        <a:t>North Bristol NHS Trust</a:t>
                      </a:r>
                      <a:endParaRPr lang="en-GB"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dirty="0">
                          <a:effectLst/>
                          <a:latin typeface="Calibri"/>
                          <a:ea typeface="Calibri"/>
                          <a:cs typeface="Times New Roman"/>
                        </a:rPr>
                        <a:t>Taunton and Somerset NHS Foundation Trust</a:t>
                      </a:r>
                      <a:endParaRPr lang="en-GB"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dirty="0">
                          <a:effectLst/>
                          <a:latin typeface="Calibri"/>
                          <a:ea typeface="Calibri"/>
                          <a:cs typeface="Times New Roman"/>
                        </a:rPr>
                        <a:t>Yeovil District Hospital NHS Foundation Trust</a:t>
                      </a:r>
                      <a:endParaRPr lang="en-GB"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dirty="0">
                          <a:effectLst/>
                          <a:latin typeface="Calibri"/>
                          <a:ea typeface="Calibri"/>
                          <a:cs typeface="Times New Roman"/>
                        </a:rPr>
                        <a:t>Weston Area Healthcare Trust</a:t>
                      </a:r>
                      <a:endParaRPr lang="en-GB"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dirty="0">
                          <a:effectLst/>
                          <a:latin typeface="Calibri"/>
                          <a:ea typeface="Calibri"/>
                          <a:cs typeface="Arial"/>
                        </a:rPr>
                        <a:t>Gloucestershire Hospitals NHS Foundation Trust</a:t>
                      </a:r>
                      <a:endParaRPr lang="en-GB"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498196">
                <a:tc>
                  <a:txBody>
                    <a:bodyPr/>
                    <a:lstStyle/>
                    <a:p>
                      <a:pPr>
                        <a:lnSpc>
                          <a:spcPct val="115000"/>
                        </a:lnSpc>
                        <a:spcAft>
                          <a:spcPts val="1000"/>
                        </a:spcAft>
                      </a:pPr>
                      <a:r>
                        <a:rPr lang="en-GB" sz="1000" dirty="0">
                          <a:effectLst/>
                          <a:latin typeface="Calibri"/>
                          <a:ea typeface="Calibri"/>
                          <a:cs typeface="Times New Roman"/>
                        </a:rPr>
                        <a:t>All patients will have access to a same day walk-in chest X-ray service</a:t>
                      </a: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000">
                        <a:effectLst/>
                        <a:latin typeface="Calibri"/>
                      </a:endParaRP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457200">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67521">
                <a:tc>
                  <a:txBody>
                    <a:bodyPr/>
                    <a:lstStyle/>
                    <a:p>
                      <a:pPr>
                        <a:lnSpc>
                          <a:spcPct val="115000"/>
                        </a:lnSpc>
                        <a:spcAft>
                          <a:spcPts val="1000"/>
                        </a:spcAft>
                      </a:pPr>
                      <a:r>
                        <a:rPr lang="en-GB" sz="1000" dirty="0">
                          <a:effectLst/>
                          <a:latin typeface="Calibri"/>
                          <a:ea typeface="Calibri"/>
                          <a:cs typeface="Calibri"/>
                        </a:rPr>
                        <a:t>Adoption of SWRDPLC  (not timescales)</a:t>
                      </a:r>
                      <a:endParaRPr lang="en-GB" sz="1000" dirty="0">
                        <a:effectLst/>
                        <a:latin typeface="Calibri"/>
                        <a:ea typeface="Calibri"/>
                        <a:cs typeface="Times New Roman"/>
                      </a:endParaRP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1000"/>
                        </a:spcAft>
                      </a:pPr>
                      <a:r>
                        <a:rPr lang="en-GB" sz="1000">
                          <a:effectLst/>
                          <a:latin typeface="Calibri"/>
                          <a:ea typeface="Calibri"/>
                          <a:cs typeface="Times New Roman"/>
                        </a:rPr>
                        <a:t> </a:t>
                      </a: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Arial"/>
                        </a:rPr>
                        <a:t> </a:t>
                      </a:r>
                      <a:endParaRPr lang="en-GB"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Arial"/>
                        </a:rPr>
                        <a:t> </a:t>
                      </a:r>
                      <a:endParaRPr lang="en-GB"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Arial"/>
                        </a:rPr>
                        <a:t> </a:t>
                      </a:r>
                      <a:endParaRPr lang="en-GB"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Arial"/>
                        </a:rPr>
                        <a:t> </a:t>
                      </a:r>
                      <a:endParaRPr lang="en-GB"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Arial"/>
                        </a:rPr>
                        <a:t> </a:t>
                      </a:r>
                      <a:endParaRPr lang="en-GB"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Arial"/>
                        </a:rPr>
                        <a:t> </a:t>
                      </a:r>
                      <a:endParaRPr lang="en-GB" sz="10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dirty="0">
                          <a:effectLst/>
                          <a:latin typeface="Calibri"/>
                          <a:ea typeface="Calibri"/>
                          <a:cs typeface="Arial"/>
                        </a:rPr>
                        <a:t>‘</a:t>
                      </a:r>
                      <a:endParaRPr lang="en-GB"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593440">
                <a:tc>
                  <a:txBody>
                    <a:bodyPr/>
                    <a:lstStyle/>
                    <a:p>
                      <a:pPr>
                        <a:lnSpc>
                          <a:spcPct val="115000"/>
                        </a:lnSpc>
                        <a:spcAft>
                          <a:spcPts val="1000"/>
                        </a:spcAft>
                      </a:pPr>
                      <a:r>
                        <a:rPr lang="en-GB" sz="1000" dirty="0">
                          <a:effectLst/>
                          <a:latin typeface="Calibri"/>
                          <a:ea typeface="Calibri"/>
                          <a:cs typeface="Times New Roman"/>
                        </a:rPr>
                        <a:t>Systems will allow patients with a negative diagnosis to leave the pathway without the need for an outpatient appointment</a:t>
                      </a: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1000">
                          <a:effectLst/>
                          <a:latin typeface="Calibri"/>
                          <a:ea typeface="Calibri"/>
                          <a:cs typeface="Times New Roman"/>
                        </a:rPr>
                        <a:t> </a:t>
                      </a: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457200">
                        <a:lnSpc>
                          <a:spcPct val="115000"/>
                        </a:lnSpc>
                        <a:spcAft>
                          <a:spcPts val="1000"/>
                        </a:spcAft>
                      </a:pPr>
                      <a:r>
                        <a:rPr lang="en-GB"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686040">
                <a:tc>
                  <a:txBody>
                    <a:bodyPr/>
                    <a:lstStyle/>
                    <a:p>
                      <a:pPr>
                        <a:lnSpc>
                          <a:spcPct val="115000"/>
                        </a:lnSpc>
                        <a:spcAft>
                          <a:spcPts val="1000"/>
                        </a:spcAft>
                      </a:pPr>
                      <a:r>
                        <a:rPr lang="en-GB" sz="1000">
                          <a:effectLst/>
                          <a:latin typeface="Calibri"/>
                          <a:ea typeface="Calibri"/>
                          <a:cs typeface="Times New Roman"/>
                        </a:rPr>
                        <a:t>All GP Chest X-rays will be reported consistently, using the South West Chest X-ray Reporting Tool (or locally agreed alternative)</a:t>
                      </a: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000" dirty="0">
                          <a:effectLst/>
                          <a:latin typeface="Calibri"/>
                          <a:ea typeface="Calibri"/>
                          <a:cs typeface="Times New Roman"/>
                        </a:rPr>
                        <a:t> </a:t>
                      </a: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98196">
                <a:tc>
                  <a:txBody>
                    <a:bodyPr/>
                    <a:lstStyle/>
                    <a:p>
                      <a:pPr>
                        <a:lnSpc>
                          <a:spcPct val="115000"/>
                        </a:lnSpc>
                        <a:spcAft>
                          <a:spcPts val="1000"/>
                        </a:spcAft>
                      </a:pPr>
                      <a:r>
                        <a:rPr lang="en-GB" sz="1000">
                          <a:effectLst/>
                          <a:latin typeface="Calibri"/>
                          <a:ea typeface="Calibri"/>
                          <a:cs typeface="Times New Roman"/>
                        </a:rPr>
                        <a:t>Collect information on chest X-ray codes and related activity and outcomes</a:t>
                      </a: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000" dirty="0">
                          <a:effectLst/>
                          <a:latin typeface="Calibri"/>
                          <a:ea typeface="Calibri"/>
                          <a:cs typeface="Times New Roman"/>
                        </a:rPr>
                        <a:t> </a:t>
                      </a: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457200">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1000"/>
                        </a:spcAft>
                      </a:pPr>
                      <a:r>
                        <a:rPr lang="en-GB"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764705">
                <a:tc>
                  <a:txBody>
                    <a:bodyPr/>
                    <a:lstStyle/>
                    <a:p>
                      <a:pPr>
                        <a:lnSpc>
                          <a:spcPct val="115000"/>
                        </a:lnSpc>
                        <a:spcAft>
                          <a:spcPts val="1000"/>
                        </a:spcAft>
                      </a:pPr>
                      <a:r>
                        <a:rPr lang="en-GB" sz="1000" dirty="0">
                          <a:effectLst/>
                          <a:latin typeface="Calibri"/>
                          <a:ea typeface="Calibri"/>
                          <a:cs typeface="Times New Roman"/>
                        </a:rPr>
                        <a:t>X-ray and CT reporting backlogs will be cleared, facilitating a reduction in time between diagnostic activities and supporting either same day chest x-ray and CT</a:t>
                      </a: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15000"/>
                        </a:lnSpc>
                        <a:spcAft>
                          <a:spcPts val="1000"/>
                        </a:spcAft>
                      </a:pPr>
                      <a:r>
                        <a:rPr lang="en-GB" sz="1000" dirty="0">
                          <a:effectLst/>
                          <a:latin typeface="Calibri"/>
                          <a:ea typeface="Calibri"/>
                          <a:cs typeface="Times New Roman"/>
                        </a:rPr>
                        <a:t> </a:t>
                      </a: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457200">
                        <a:lnSpc>
                          <a:spcPct val="115000"/>
                        </a:lnSpc>
                        <a:spcAft>
                          <a:spcPts val="1000"/>
                        </a:spcAft>
                      </a:pPr>
                      <a:r>
                        <a:rPr lang="en-GB"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dirty="0">
                          <a:solidFill>
                            <a:srgbClr val="000000"/>
                          </a:solidFill>
                          <a:effectLst/>
                          <a:latin typeface="Calibri"/>
                          <a:ea typeface="Calibri"/>
                          <a:cs typeface="Times New Roman"/>
                        </a:rPr>
                        <a:t> </a:t>
                      </a:r>
                      <a:endParaRPr lang="en-GB"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604879">
                <a:tc>
                  <a:txBody>
                    <a:bodyPr/>
                    <a:lstStyle/>
                    <a:p>
                      <a:pPr>
                        <a:lnSpc>
                          <a:spcPct val="115000"/>
                        </a:lnSpc>
                        <a:spcAft>
                          <a:spcPts val="1000"/>
                        </a:spcAft>
                      </a:pPr>
                      <a:r>
                        <a:rPr lang="en-GB" sz="1000">
                          <a:effectLst/>
                          <a:latin typeface="Calibri"/>
                          <a:ea typeface="Calibri"/>
                          <a:cs typeface="Times New Roman"/>
                        </a:rPr>
                        <a:t>Radiographers will be trained to report  X-rays either CXR or others so as to enable same day reporting of CXRs</a:t>
                      </a: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1000">
                          <a:effectLst/>
                          <a:latin typeface="Calibri"/>
                          <a:ea typeface="Calibri"/>
                          <a:cs typeface="Times New Roman"/>
                        </a:rPr>
                        <a:t> </a:t>
                      </a: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457200">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dirty="0">
                          <a:solidFill>
                            <a:srgbClr val="000000"/>
                          </a:solidFill>
                          <a:effectLst/>
                          <a:latin typeface="Calibri"/>
                          <a:ea typeface="Calibri"/>
                          <a:cs typeface="Times New Roman"/>
                        </a:rPr>
                        <a:t> </a:t>
                      </a:r>
                      <a:endParaRPr lang="en-GB"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1000"/>
                        </a:spcAft>
                      </a:pPr>
                      <a:r>
                        <a:rPr lang="en-GB"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
        <p:nvSpPr>
          <p:cNvPr id="4" name="Footer Placeholder 3"/>
          <p:cNvSpPr>
            <a:spLocks noGrp="1"/>
          </p:cNvSpPr>
          <p:nvPr>
            <p:ph type="ftr" sz="quarter" idx="11"/>
          </p:nvPr>
        </p:nvSpPr>
        <p:spPr/>
        <p:txBody>
          <a:bodyPr/>
          <a:lstStyle/>
          <a:p>
            <a:endParaRPr lang="en-GB"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r="54357"/>
          <a:stretch/>
        </p:blipFill>
        <p:spPr bwMode="auto">
          <a:xfrm>
            <a:off x="6444208" y="116632"/>
            <a:ext cx="2520280" cy="685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3696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5294117"/>
              </p:ext>
            </p:extLst>
          </p:nvPr>
        </p:nvGraphicFramePr>
        <p:xfrm>
          <a:off x="107507" y="1268761"/>
          <a:ext cx="8928988" cy="4066959"/>
        </p:xfrm>
        <a:graphic>
          <a:graphicData uri="http://schemas.openxmlformats.org/drawingml/2006/table">
            <a:tbl>
              <a:tblPr firstRow="1" bandRow="1"/>
              <a:tblGrid>
                <a:gridCol w="1339392"/>
                <a:gridCol w="1015658"/>
                <a:gridCol w="1015658"/>
                <a:gridCol w="1015658"/>
                <a:gridCol w="1015658"/>
                <a:gridCol w="937531"/>
                <a:gridCol w="937531"/>
                <a:gridCol w="813453"/>
                <a:gridCol w="838449"/>
              </a:tblGrid>
              <a:tr h="577578">
                <a:tc>
                  <a:txBody>
                    <a:bodyPr/>
                    <a:lstStyle/>
                    <a:p>
                      <a:pPr>
                        <a:lnSpc>
                          <a:spcPct val="115000"/>
                        </a:lnSpc>
                        <a:spcAft>
                          <a:spcPts val="1000"/>
                        </a:spcAft>
                      </a:pPr>
                      <a:r>
                        <a:rPr lang="en-GB" sz="1000" b="1" dirty="0">
                          <a:effectLst/>
                          <a:latin typeface="+mn-lt"/>
                          <a:ea typeface="Calibri"/>
                          <a:cs typeface="Arial" panose="020B0604020202020204" pitchFamily="34" charset="0"/>
                        </a:rPr>
                        <a:t>Deliverable / milestone</a:t>
                      </a:r>
                      <a:endParaRPr lang="en-GB" sz="1000" dirty="0">
                        <a:effectLst/>
                        <a:latin typeface="+mn-lt"/>
                        <a:ea typeface="Calibri"/>
                        <a:cs typeface="Arial" panose="020B0604020202020204" pitchFamily="34" charset="0"/>
                      </a:endParaRP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a:effectLst/>
                          <a:latin typeface="+mn-lt"/>
                          <a:ea typeface="Calibri"/>
                          <a:cs typeface="Arial" panose="020B0604020202020204" pitchFamily="34" charset="0"/>
                        </a:rPr>
                        <a:t>Salisbury NHS Foundation Trust</a:t>
                      </a:r>
                      <a:endParaRPr lang="en-GB" sz="1000">
                        <a:effectLst/>
                        <a:latin typeface="+mn-lt"/>
                        <a:ea typeface="Calibri"/>
                        <a:cs typeface="Arial" panose="020B0604020202020204" pitchFamily="34" charset="0"/>
                      </a:endParaRP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a:effectLst/>
                          <a:latin typeface="+mn-lt"/>
                          <a:ea typeface="Calibri"/>
                          <a:cs typeface="Arial" panose="020B0604020202020204" pitchFamily="34" charset="0"/>
                        </a:rPr>
                        <a:t>Royal United Hospitals Bath NHS Foundation Trust</a:t>
                      </a:r>
                      <a:endParaRPr lang="en-GB" sz="100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a:effectLst/>
                          <a:latin typeface="+mn-lt"/>
                          <a:ea typeface="Calibri"/>
                          <a:cs typeface="Arial" panose="020B0604020202020204" pitchFamily="34" charset="0"/>
                        </a:rPr>
                        <a:t>University Hospitals Bristol NHS Foundation Trust </a:t>
                      </a:r>
                      <a:endParaRPr lang="en-GB" sz="100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a:effectLst/>
                          <a:latin typeface="+mn-lt"/>
                          <a:ea typeface="Calibri"/>
                          <a:cs typeface="Arial" panose="020B0604020202020204" pitchFamily="34" charset="0"/>
                        </a:rPr>
                        <a:t>North Bristol NHS Trust</a:t>
                      </a:r>
                      <a:endParaRPr lang="en-GB" sz="100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a:effectLst/>
                          <a:latin typeface="+mn-lt"/>
                          <a:ea typeface="Calibri"/>
                          <a:cs typeface="Arial" panose="020B0604020202020204" pitchFamily="34" charset="0"/>
                        </a:rPr>
                        <a:t>Taunton and Somerset NHS Foundation Trust</a:t>
                      </a:r>
                      <a:endParaRPr lang="en-GB" sz="100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a:effectLst/>
                          <a:latin typeface="+mn-lt"/>
                          <a:ea typeface="Calibri"/>
                          <a:cs typeface="Arial" panose="020B0604020202020204" pitchFamily="34" charset="0"/>
                        </a:rPr>
                        <a:t>Yeovil District Hospital NHS Foundation Trust</a:t>
                      </a:r>
                      <a:endParaRPr lang="en-GB" sz="100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a:effectLst/>
                          <a:latin typeface="+mn-lt"/>
                          <a:ea typeface="Calibri"/>
                          <a:cs typeface="Arial" panose="020B0604020202020204" pitchFamily="34" charset="0"/>
                        </a:rPr>
                        <a:t>Weston Area Healthcare Trust</a:t>
                      </a:r>
                      <a:endParaRPr lang="en-GB" sz="100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en-GB" sz="1000" b="1" dirty="0">
                          <a:effectLst/>
                          <a:latin typeface="+mn-lt"/>
                          <a:ea typeface="Calibri"/>
                          <a:cs typeface="Arial" panose="020B0604020202020204" pitchFamily="34" charset="0"/>
                        </a:rPr>
                        <a:t>Gloucestershire Hospitals NHS Foundation Trust</a:t>
                      </a:r>
                      <a:endParaRPr lang="en-GB" sz="1000" dirty="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1684743">
                <a:tc>
                  <a:txBody>
                    <a:bodyPr/>
                    <a:lstStyle/>
                    <a:p>
                      <a:pPr>
                        <a:lnSpc>
                          <a:spcPct val="115000"/>
                        </a:lnSpc>
                        <a:spcAft>
                          <a:spcPts val="1000"/>
                        </a:spcAft>
                      </a:pPr>
                      <a:r>
                        <a:rPr lang="en-GB" sz="1000" dirty="0">
                          <a:effectLst/>
                          <a:latin typeface="+mn-lt"/>
                          <a:ea typeface="Calibri"/>
                          <a:cs typeface="Arial" panose="020B0604020202020204" pitchFamily="34" charset="0"/>
                        </a:rPr>
                        <a:t>Risks (reported by providers)</a:t>
                      </a: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000" b="1" dirty="0" smtClean="0">
                          <a:effectLst/>
                          <a:latin typeface="+mn-lt"/>
                          <a:ea typeface="Calibri"/>
                          <a:cs typeface="Arial" panose="020B0604020202020204" pitchFamily="34" charset="0"/>
                        </a:rPr>
                        <a:t>Triage</a:t>
                      </a:r>
                      <a:r>
                        <a:rPr lang="en-GB" sz="1000" b="1" baseline="0" dirty="0" smtClean="0">
                          <a:effectLst/>
                          <a:latin typeface="+mn-lt"/>
                          <a:ea typeface="Calibri"/>
                          <a:cs typeface="Arial" panose="020B0604020202020204" pitchFamily="34" charset="0"/>
                        </a:rPr>
                        <a:t> cost and loss of OPA income</a:t>
                      </a:r>
                      <a:r>
                        <a:rPr lang="en-GB" sz="1000" b="1" dirty="0">
                          <a:effectLst/>
                          <a:latin typeface="+mn-lt"/>
                          <a:ea typeface="Calibri"/>
                          <a:cs typeface="Arial" panose="020B0604020202020204" pitchFamily="34" charset="0"/>
                        </a:rPr>
                        <a:t> </a:t>
                      </a:r>
                      <a:endParaRPr lang="en-GB" sz="1000" dirty="0">
                        <a:effectLst/>
                        <a:latin typeface="+mn-lt"/>
                        <a:ea typeface="Calibri"/>
                        <a:cs typeface="Arial" panose="020B0604020202020204" pitchFamily="34" charset="0"/>
                      </a:endParaRP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b="1" dirty="0" smtClean="0">
                          <a:effectLst/>
                          <a:latin typeface="+mn-lt"/>
                          <a:ea typeface="Calibri"/>
                          <a:cs typeface="Arial" panose="020B0604020202020204" pitchFamily="34" charset="0"/>
                        </a:rPr>
                        <a:t>Diagnostic sustainability CXR</a:t>
                      </a:r>
                    </a:p>
                    <a:p>
                      <a:pPr>
                        <a:lnSpc>
                          <a:spcPct val="115000"/>
                        </a:lnSpc>
                        <a:spcAft>
                          <a:spcPts val="1000"/>
                        </a:spcAft>
                      </a:pPr>
                      <a:r>
                        <a:rPr lang="en-GB" sz="1000" b="1" dirty="0" smtClean="0">
                          <a:effectLst/>
                          <a:latin typeface="+mn-lt"/>
                          <a:ea typeface="Calibri"/>
                          <a:cs typeface="Arial" panose="020B0604020202020204" pitchFamily="34" charset="0"/>
                        </a:rPr>
                        <a:t>CT capacity</a:t>
                      </a:r>
                      <a:r>
                        <a:rPr lang="en-GB" sz="1000" b="1" dirty="0">
                          <a:effectLst/>
                          <a:latin typeface="+mn-lt"/>
                          <a:ea typeface="Calibri"/>
                          <a:cs typeface="Arial" panose="020B0604020202020204" pitchFamily="34" charset="0"/>
                        </a:rPr>
                        <a:t> </a:t>
                      </a:r>
                      <a:endParaRPr lang="en-GB" sz="1000" dirty="0">
                        <a:effectLst/>
                        <a:latin typeface="+mn-lt"/>
                        <a:ea typeface="Calibri"/>
                        <a:cs typeface="Arial" panose="020B0604020202020204" pitchFamily="34" charset="0"/>
                      </a:endParaRPr>
                    </a:p>
                    <a:p>
                      <a:pPr>
                        <a:lnSpc>
                          <a:spcPct val="115000"/>
                        </a:lnSpc>
                        <a:spcAft>
                          <a:spcPts val="1000"/>
                        </a:spcAft>
                      </a:pPr>
                      <a:r>
                        <a:rPr lang="en-GB" sz="1000" b="1" dirty="0">
                          <a:effectLst/>
                          <a:latin typeface="+mn-lt"/>
                          <a:ea typeface="Calibri"/>
                          <a:cs typeface="Arial" panose="020B0604020202020204" pitchFamily="34" charset="0"/>
                        </a:rPr>
                        <a:t> </a:t>
                      </a:r>
                      <a:endParaRPr lang="en-GB" sz="1000" dirty="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b="1">
                          <a:effectLst/>
                          <a:latin typeface="+mn-lt"/>
                          <a:ea typeface="Calibri"/>
                          <a:cs typeface="Arial" panose="020B0604020202020204" pitchFamily="34" charset="0"/>
                        </a:rPr>
                        <a:t>Incomplete data set</a:t>
                      </a:r>
                      <a:endParaRPr lang="en-GB" sz="1000">
                        <a:effectLst/>
                        <a:latin typeface="+mn-lt"/>
                        <a:ea typeface="Calibri"/>
                        <a:cs typeface="Arial" panose="020B0604020202020204" pitchFamily="34" charset="0"/>
                      </a:endParaRPr>
                    </a:p>
                    <a:p>
                      <a:pPr>
                        <a:lnSpc>
                          <a:spcPct val="115000"/>
                        </a:lnSpc>
                        <a:spcAft>
                          <a:spcPts val="1000"/>
                        </a:spcAft>
                      </a:pPr>
                      <a:r>
                        <a:rPr lang="en-GB" sz="1000" b="1">
                          <a:effectLst/>
                          <a:latin typeface="+mn-lt"/>
                          <a:ea typeface="Calibri"/>
                          <a:cs typeface="Arial" panose="020B0604020202020204" pitchFamily="34" charset="0"/>
                        </a:rPr>
                        <a:t> </a:t>
                      </a:r>
                      <a:endParaRPr lang="en-GB" sz="1000">
                        <a:effectLst/>
                        <a:latin typeface="+mn-lt"/>
                        <a:ea typeface="Calibri"/>
                        <a:cs typeface="Arial" panose="020B0604020202020204" pitchFamily="34" charset="0"/>
                      </a:endParaRPr>
                    </a:p>
                    <a:p>
                      <a:pPr>
                        <a:lnSpc>
                          <a:spcPct val="115000"/>
                        </a:lnSpc>
                        <a:spcAft>
                          <a:spcPts val="1000"/>
                        </a:spcAft>
                      </a:pPr>
                      <a:r>
                        <a:rPr lang="en-GB" sz="1000" b="1">
                          <a:effectLst/>
                          <a:latin typeface="+mn-lt"/>
                          <a:ea typeface="Calibri"/>
                          <a:cs typeface="Arial" panose="020B0604020202020204" pitchFamily="34" charset="0"/>
                        </a:rPr>
                        <a:t> </a:t>
                      </a:r>
                      <a:endParaRPr lang="en-GB" sz="100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b="1" dirty="0" smtClean="0">
                          <a:effectLst/>
                          <a:latin typeface="+mn-lt"/>
                          <a:ea typeface="Calibri"/>
                          <a:cs typeface="Arial" panose="020B0604020202020204" pitchFamily="34" charset="0"/>
                        </a:rPr>
                        <a:t>NRDP timescales re. CT access and reporting</a:t>
                      </a:r>
                      <a:r>
                        <a:rPr lang="en-GB" sz="1000" b="1" dirty="0">
                          <a:effectLst/>
                          <a:latin typeface="+mn-lt"/>
                          <a:ea typeface="Calibri"/>
                          <a:cs typeface="Arial" panose="020B0604020202020204" pitchFamily="34" charset="0"/>
                        </a:rPr>
                        <a:t> </a:t>
                      </a:r>
                      <a:endParaRPr lang="en-GB" sz="1000" dirty="0">
                        <a:effectLst/>
                        <a:latin typeface="+mn-lt"/>
                        <a:ea typeface="Calibri"/>
                        <a:cs typeface="Arial" panose="020B0604020202020204" pitchFamily="34" charset="0"/>
                      </a:endParaRPr>
                    </a:p>
                    <a:p>
                      <a:pPr>
                        <a:lnSpc>
                          <a:spcPct val="115000"/>
                        </a:lnSpc>
                        <a:spcAft>
                          <a:spcPts val="1000"/>
                        </a:spcAft>
                      </a:pPr>
                      <a:r>
                        <a:rPr lang="en-GB" sz="1000" b="1" dirty="0">
                          <a:effectLst/>
                          <a:latin typeface="+mn-lt"/>
                          <a:ea typeface="Calibri"/>
                          <a:cs typeface="Arial" panose="020B0604020202020204" pitchFamily="34" charset="0"/>
                        </a:rPr>
                        <a:t> </a:t>
                      </a:r>
                      <a:endParaRPr lang="en-GB" sz="1000" dirty="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b="1" dirty="0">
                          <a:effectLst/>
                          <a:latin typeface="+mn-lt"/>
                          <a:ea typeface="Calibri"/>
                          <a:cs typeface="Arial" panose="020B0604020202020204" pitchFamily="34" charset="0"/>
                        </a:rPr>
                        <a:t>  </a:t>
                      </a:r>
                      <a:endParaRPr lang="en-GB" sz="1000" dirty="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b="1" dirty="0">
                          <a:effectLst/>
                          <a:latin typeface="+mn-lt"/>
                          <a:ea typeface="Calibri"/>
                          <a:cs typeface="Arial" panose="020B0604020202020204" pitchFamily="34" charset="0"/>
                        </a:rPr>
                        <a:t>Single respiratory physician </a:t>
                      </a:r>
                      <a:endParaRPr lang="en-GB" sz="1000" b="1" dirty="0" smtClean="0">
                        <a:effectLst/>
                        <a:latin typeface="+mn-lt"/>
                        <a:ea typeface="Calibri"/>
                        <a:cs typeface="Arial" panose="020B0604020202020204" pitchFamily="34" charset="0"/>
                      </a:endParaRPr>
                    </a:p>
                    <a:p>
                      <a:pPr>
                        <a:lnSpc>
                          <a:spcPct val="115000"/>
                        </a:lnSpc>
                        <a:spcAft>
                          <a:spcPts val="1000"/>
                        </a:spcAft>
                      </a:pPr>
                      <a:r>
                        <a:rPr lang="en-GB" sz="1000" b="1" dirty="0" smtClean="0">
                          <a:effectLst/>
                          <a:latin typeface="+mn-lt"/>
                          <a:ea typeface="Calibri"/>
                          <a:cs typeface="Arial" panose="020B0604020202020204" pitchFamily="34" charset="0"/>
                        </a:rPr>
                        <a:t>Support </a:t>
                      </a:r>
                      <a:r>
                        <a:rPr lang="en-GB" sz="1000" b="1" dirty="0">
                          <a:effectLst/>
                          <a:latin typeface="+mn-lt"/>
                          <a:ea typeface="Calibri"/>
                          <a:cs typeface="Arial" panose="020B0604020202020204" pitchFamily="34" charset="0"/>
                        </a:rPr>
                        <a:t>required re D/C without OPA post normal </a:t>
                      </a:r>
                      <a:r>
                        <a:rPr lang="en-GB" sz="1000" b="1" dirty="0" smtClean="0">
                          <a:effectLst/>
                          <a:latin typeface="+mn-lt"/>
                          <a:ea typeface="Calibri"/>
                          <a:cs typeface="Arial" panose="020B0604020202020204" pitchFamily="34" charset="0"/>
                        </a:rPr>
                        <a:t>CT</a:t>
                      </a:r>
                      <a:endParaRPr lang="en-GB" sz="1000" dirty="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b="1">
                          <a:effectLst/>
                          <a:latin typeface="+mn-lt"/>
                          <a:ea typeface="Calibri"/>
                          <a:cs typeface="Arial" panose="020B0604020202020204" pitchFamily="34" charset="0"/>
                        </a:rPr>
                        <a:t>Retirement of CXR reporting Radiographer</a:t>
                      </a:r>
                      <a:endParaRPr lang="en-GB" sz="1000">
                        <a:effectLst/>
                        <a:latin typeface="+mn-lt"/>
                        <a:ea typeface="Calibri"/>
                        <a:cs typeface="Arial" panose="020B0604020202020204" pitchFamily="34" charset="0"/>
                      </a:endParaRPr>
                    </a:p>
                    <a:p>
                      <a:pPr>
                        <a:lnSpc>
                          <a:spcPct val="115000"/>
                        </a:lnSpc>
                        <a:spcAft>
                          <a:spcPts val="1000"/>
                        </a:spcAft>
                      </a:pPr>
                      <a:r>
                        <a:rPr lang="en-GB" sz="1000" b="1">
                          <a:effectLst/>
                          <a:latin typeface="+mn-lt"/>
                          <a:ea typeface="Calibri"/>
                          <a:cs typeface="Arial" panose="020B0604020202020204" pitchFamily="34" charset="0"/>
                        </a:rPr>
                        <a:t> </a:t>
                      </a:r>
                      <a:endParaRPr lang="en-GB" sz="100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b="1" dirty="0">
                          <a:effectLst/>
                          <a:latin typeface="+mn-lt"/>
                          <a:ea typeface="Calibri"/>
                          <a:cs typeface="Arial" panose="020B0604020202020204" pitchFamily="34" charset="0"/>
                        </a:rPr>
                        <a:t>Radiology capacity</a:t>
                      </a:r>
                      <a:endParaRPr lang="en-GB" sz="1000" dirty="0">
                        <a:effectLst/>
                        <a:latin typeface="+mn-lt"/>
                        <a:ea typeface="Calibri"/>
                        <a:cs typeface="Arial" panose="020B0604020202020204" pitchFamily="34" charset="0"/>
                      </a:endParaRPr>
                    </a:p>
                    <a:p>
                      <a:pPr>
                        <a:lnSpc>
                          <a:spcPct val="115000"/>
                        </a:lnSpc>
                        <a:spcAft>
                          <a:spcPts val="1000"/>
                        </a:spcAft>
                      </a:pPr>
                      <a:r>
                        <a:rPr lang="en-GB" sz="1000" b="1" dirty="0">
                          <a:effectLst/>
                          <a:latin typeface="+mn-lt"/>
                          <a:ea typeface="Calibri"/>
                          <a:cs typeface="Arial" panose="020B0604020202020204" pitchFamily="34" charset="0"/>
                        </a:rPr>
                        <a:t> </a:t>
                      </a:r>
                      <a:endParaRPr lang="en-GB" sz="1000" dirty="0">
                        <a:effectLst/>
                        <a:latin typeface="+mn-lt"/>
                        <a:ea typeface="Calibri"/>
                        <a:cs typeface="Arial" panose="020B0604020202020204" pitchFamily="34" charset="0"/>
                      </a:endParaRPr>
                    </a:p>
                    <a:p>
                      <a:pPr>
                        <a:lnSpc>
                          <a:spcPct val="115000"/>
                        </a:lnSpc>
                        <a:spcAft>
                          <a:spcPts val="1000"/>
                        </a:spcAft>
                      </a:pPr>
                      <a:r>
                        <a:rPr lang="en-GB" sz="1000" b="1" dirty="0">
                          <a:effectLst/>
                          <a:latin typeface="+mn-lt"/>
                          <a:ea typeface="Calibri"/>
                          <a:cs typeface="Arial" panose="020B0604020202020204" pitchFamily="34" charset="0"/>
                        </a:rPr>
                        <a:t> </a:t>
                      </a:r>
                      <a:endParaRPr lang="en-GB" sz="1000" dirty="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042442">
                <a:tc>
                  <a:txBody>
                    <a:bodyPr/>
                    <a:lstStyle/>
                    <a:p>
                      <a:pPr>
                        <a:lnSpc>
                          <a:spcPct val="115000"/>
                        </a:lnSpc>
                        <a:spcAft>
                          <a:spcPts val="1000"/>
                        </a:spcAft>
                      </a:pPr>
                      <a:r>
                        <a:rPr lang="en-GB" sz="1000">
                          <a:effectLst/>
                          <a:latin typeface="+mn-lt"/>
                          <a:ea typeface="Calibri"/>
                          <a:cs typeface="Arial" panose="020B0604020202020204" pitchFamily="34" charset="0"/>
                        </a:rPr>
                        <a:t>Risks (reported by project team)</a:t>
                      </a: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000" b="1" dirty="0" smtClean="0">
                          <a:effectLst/>
                          <a:latin typeface="+mn-lt"/>
                          <a:ea typeface="Calibri"/>
                          <a:cs typeface="Arial" panose="020B0604020202020204" pitchFamily="34" charset="0"/>
                        </a:rPr>
                        <a:t>OPA capacity</a:t>
                      </a:r>
                    </a:p>
                    <a:p>
                      <a:pPr>
                        <a:lnSpc>
                          <a:spcPct val="115000"/>
                        </a:lnSpc>
                        <a:spcAft>
                          <a:spcPts val="1000"/>
                        </a:spcAft>
                      </a:pPr>
                      <a:r>
                        <a:rPr lang="en-GB" sz="1000" b="1" dirty="0" smtClean="0">
                          <a:effectLst/>
                          <a:latin typeface="+mn-lt"/>
                          <a:ea typeface="Calibri"/>
                          <a:cs typeface="Arial" panose="020B0604020202020204" pitchFamily="34" charset="0"/>
                        </a:rPr>
                        <a:t>Internal</a:t>
                      </a:r>
                      <a:r>
                        <a:rPr lang="en-GB" sz="1000" b="1" baseline="0" dirty="0" smtClean="0">
                          <a:effectLst/>
                          <a:latin typeface="+mn-lt"/>
                          <a:ea typeface="Calibri"/>
                          <a:cs typeface="Arial" panose="020B0604020202020204" pitchFamily="34" charset="0"/>
                        </a:rPr>
                        <a:t> escalation CT step required</a:t>
                      </a:r>
                    </a:p>
                    <a:p>
                      <a:pPr marL="0" marR="0" indent="0" algn="l" defTabSz="914400" rtl="0" eaLnBrk="1" fontAlgn="auto" latinLnBrk="0" hangingPunct="1">
                        <a:lnSpc>
                          <a:spcPct val="115000"/>
                        </a:lnSpc>
                        <a:spcBef>
                          <a:spcPts val="0"/>
                        </a:spcBef>
                        <a:spcAft>
                          <a:spcPts val="1000"/>
                        </a:spcAft>
                        <a:buClrTx/>
                        <a:buSzTx/>
                        <a:buFontTx/>
                        <a:buNone/>
                        <a:tabLst/>
                        <a:defRPr/>
                      </a:pPr>
                      <a:r>
                        <a:rPr lang="en-GB" sz="1000" b="1" dirty="0" smtClean="0">
                          <a:effectLst/>
                          <a:latin typeface="+mn-lt"/>
                          <a:ea typeface="Calibri"/>
                          <a:cs typeface="Arial" panose="020B0604020202020204" pitchFamily="34" charset="0"/>
                        </a:rPr>
                        <a:t>NRDP</a:t>
                      </a:r>
                      <a:r>
                        <a:rPr lang="en-GB" sz="1000" b="1" baseline="0" dirty="0" smtClean="0">
                          <a:effectLst/>
                          <a:latin typeface="+mn-lt"/>
                          <a:ea typeface="Calibri"/>
                          <a:cs typeface="Arial" panose="020B0604020202020204" pitchFamily="34" charset="0"/>
                        </a:rPr>
                        <a:t> timescales</a:t>
                      </a:r>
                      <a:endParaRPr lang="en-GB" sz="1000" dirty="0" smtClean="0">
                        <a:effectLst/>
                        <a:latin typeface="+mn-lt"/>
                        <a:ea typeface="Calibri"/>
                        <a:cs typeface="Arial" panose="020B0604020202020204" pitchFamily="34" charset="0"/>
                      </a:endParaRPr>
                    </a:p>
                    <a:p>
                      <a:pPr>
                        <a:lnSpc>
                          <a:spcPct val="115000"/>
                        </a:lnSpc>
                        <a:spcAft>
                          <a:spcPts val="1000"/>
                        </a:spcAft>
                      </a:pPr>
                      <a:endParaRPr lang="en-GB" sz="1000" dirty="0">
                        <a:effectLst/>
                        <a:latin typeface="+mn-lt"/>
                        <a:ea typeface="Calibri"/>
                        <a:cs typeface="Arial" panose="020B0604020202020204" pitchFamily="34" charset="0"/>
                      </a:endParaRPr>
                    </a:p>
                  </a:txBody>
                  <a:tcPr marL="79469" marR="79469" marT="36678" marB="366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b="1" dirty="0" smtClean="0">
                          <a:effectLst/>
                          <a:latin typeface="+mn-lt"/>
                          <a:ea typeface="Calibri"/>
                          <a:cs typeface="Arial" panose="020B0604020202020204" pitchFamily="34" charset="0"/>
                        </a:rPr>
                        <a:t>NRDP</a:t>
                      </a:r>
                      <a:r>
                        <a:rPr lang="en-GB" sz="1000" b="1" baseline="0" dirty="0" smtClean="0">
                          <a:effectLst/>
                          <a:latin typeface="+mn-lt"/>
                          <a:ea typeface="Calibri"/>
                          <a:cs typeface="Arial" panose="020B0604020202020204" pitchFamily="34" charset="0"/>
                        </a:rPr>
                        <a:t> timescales</a:t>
                      </a:r>
                      <a:endParaRPr lang="en-GB" sz="1000" dirty="0">
                        <a:effectLst/>
                        <a:latin typeface="+mn-lt"/>
                        <a:ea typeface="Calibri"/>
                        <a:cs typeface="Arial" panose="020B0604020202020204" pitchFamily="34" charset="0"/>
                      </a:endParaRPr>
                    </a:p>
                    <a:p>
                      <a:pPr>
                        <a:lnSpc>
                          <a:spcPct val="115000"/>
                        </a:lnSpc>
                        <a:spcAft>
                          <a:spcPts val="1000"/>
                        </a:spcAft>
                      </a:pPr>
                      <a:r>
                        <a:rPr lang="en-GB" sz="1000" b="1" dirty="0">
                          <a:effectLst/>
                          <a:latin typeface="+mn-lt"/>
                          <a:ea typeface="Calibri"/>
                          <a:cs typeface="Arial" panose="020B0604020202020204" pitchFamily="34" charset="0"/>
                        </a:rPr>
                        <a:t> </a:t>
                      </a:r>
                      <a:endParaRPr lang="en-GB" sz="1000" dirty="0">
                        <a:effectLst/>
                        <a:latin typeface="+mn-lt"/>
                        <a:ea typeface="Calibri"/>
                        <a:cs typeface="Arial" panose="020B0604020202020204" pitchFamily="34" charset="0"/>
                      </a:endParaRPr>
                    </a:p>
                    <a:p>
                      <a:pPr>
                        <a:lnSpc>
                          <a:spcPct val="115000"/>
                        </a:lnSpc>
                        <a:spcAft>
                          <a:spcPts val="1000"/>
                        </a:spcAft>
                      </a:pPr>
                      <a:r>
                        <a:rPr lang="en-GB" sz="1000" b="1" dirty="0">
                          <a:effectLst/>
                          <a:latin typeface="+mn-lt"/>
                          <a:ea typeface="Calibri"/>
                          <a:cs typeface="Arial" panose="020B0604020202020204" pitchFamily="34" charset="0"/>
                        </a:rPr>
                        <a:t> </a:t>
                      </a:r>
                      <a:endParaRPr lang="en-GB" sz="1000" dirty="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b="1" dirty="0">
                          <a:effectLst/>
                          <a:latin typeface="+mn-lt"/>
                          <a:ea typeface="Calibri"/>
                          <a:cs typeface="Arial" panose="020B0604020202020204" pitchFamily="34" charset="0"/>
                        </a:rPr>
                        <a:t>Incomplete data set</a:t>
                      </a:r>
                      <a:endParaRPr lang="en-GB" sz="1000" dirty="0">
                        <a:effectLst/>
                        <a:latin typeface="+mn-lt"/>
                        <a:ea typeface="Calibri"/>
                        <a:cs typeface="Arial" panose="020B0604020202020204" pitchFamily="34" charset="0"/>
                      </a:endParaRPr>
                    </a:p>
                    <a:p>
                      <a:pPr>
                        <a:lnSpc>
                          <a:spcPct val="115000"/>
                        </a:lnSpc>
                        <a:spcAft>
                          <a:spcPts val="1000"/>
                        </a:spcAft>
                      </a:pPr>
                      <a:r>
                        <a:rPr lang="en-GB" sz="1000" b="1" dirty="0">
                          <a:effectLst/>
                          <a:latin typeface="+mn-lt"/>
                          <a:ea typeface="Calibri"/>
                          <a:cs typeface="Arial" panose="020B0604020202020204" pitchFamily="34" charset="0"/>
                        </a:rPr>
                        <a:t> </a:t>
                      </a:r>
                      <a:endParaRPr lang="en-GB" sz="1000" dirty="0">
                        <a:effectLst/>
                        <a:latin typeface="+mn-lt"/>
                        <a:ea typeface="Calibri"/>
                        <a:cs typeface="Arial" panose="020B0604020202020204" pitchFamily="34" charset="0"/>
                      </a:endParaRPr>
                    </a:p>
                    <a:p>
                      <a:pPr>
                        <a:lnSpc>
                          <a:spcPct val="115000"/>
                        </a:lnSpc>
                        <a:spcAft>
                          <a:spcPts val="1000"/>
                        </a:spcAft>
                      </a:pPr>
                      <a:r>
                        <a:rPr lang="en-GB" sz="1000" b="1" dirty="0">
                          <a:effectLst/>
                          <a:latin typeface="+mn-lt"/>
                          <a:ea typeface="Calibri"/>
                          <a:cs typeface="Arial" panose="020B0604020202020204" pitchFamily="34" charset="0"/>
                        </a:rPr>
                        <a:t> </a:t>
                      </a:r>
                      <a:endParaRPr lang="en-GB" sz="1000" dirty="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b="1" dirty="0" smtClean="0">
                          <a:effectLst/>
                          <a:latin typeface="+mn-lt"/>
                          <a:ea typeface="Calibri"/>
                          <a:cs typeface="Arial" panose="020B0604020202020204" pitchFamily="34" charset="0"/>
                        </a:rPr>
                        <a:t>D/C post normal CT step</a:t>
                      </a:r>
                      <a:r>
                        <a:rPr lang="en-GB" sz="1000" b="1" baseline="0" dirty="0" smtClean="0">
                          <a:effectLst/>
                          <a:latin typeface="+mn-lt"/>
                          <a:ea typeface="Calibri"/>
                          <a:cs typeface="Arial" panose="020B0604020202020204" pitchFamily="34" charset="0"/>
                        </a:rPr>
                        <a:t> required</a:t>
                      </a:r>
                      <a:r>
                        <a:rPr lang="en-GB" sz="1000" b="1" dirty="0">
                          <a:effectLst/>
                          <a:latin typeface="+mn-lt"/>
                          <a:ea typeface="Calibri"/>
                          <a:cs typeface="Arial" panose="020B0604020202020204" pitchFamily="34" charset="0"/>
                        </a:rPr>
                        <a:t> </a:t>
                      </a:r>
                      <a:endParaRPr lang="en-GB" sz="1000" dirty="0">
                        <a:effectLst/>
                        <a:latin typeface="+mn-lt"/>
                        <a:ea typeface="Calibri"/>
                        <a:cs typeface="Arial" panose="020B0604020202020204" pitchFamily="34" charset="0"/>
                      </a:endParaRPr>
                    </a:p>
                    <a:p>
                      <a:pPr>
                        <a:lnSpc>
                          <a:spcPct val="115000"/>
                        </a:lnSpc>
                        <a:spcAft>
                          <a:spcPts val="1000"/>
                        </a:spcAft>
                      </a:pPr>
                      <a:r>
                        <a:rPr lang="en-GB" sz="1000" b="1" dirty="0">
                          <a:effectLst/>
                          <a:latin typeface="+mn-lt"/>
                          <a:ea typeface="Calibri"/>
                          <a:cs typeface="Arial" panose="020B0604020202020204" pitchFamily="34" charset="0"/>
                        </a:rPr>
                        <a:t> </a:t>
                      </a:r>
                      <a:endParaRPr lang="en-GB" sz="1000" dirty="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b="1" dirty="0">
                          <a:effectLst/>
                          <a:latin typeface="+mn-lt"/>
                          <a:ea typeface="Calibri"/>
                          <a:cs typeface="Arial" panose="020B0604020202020204" pitchFamily="34" charset="0"/>
                        </a:rPr>
                        <a:t> </a:t>
                      </a:r>
                      <a:r>
                        <a:rPr lang="en-GB" sz="1000" b="1" dirty="0" smtClean="0">
                          <a:effectLst/>
                          <a:latin typeface="+mn-lt"/>
                          <a:ea typeface="Calibri"/>
                          <a:cs typeface="Arial" panose="020B0604020202020204" pitchFamily="34" charset="0"/>
                        </a:rPr>
                        <a:t>NRDP</a:t>
                      </a:r>
                      <a:r>
                        <a:rPr lang="en-GB" sz="1000" b="1" baseline="0" dirty="0" smtClean="0">
                          <a:effectLst/>
                          <a:latin typeface="+mn-lt"/>
                          <a:ea typeface="Calibri"/>
                          <a:cs typeface="Arial" panose="020B0604020202020204" pitchFamily="34" charset="0"/>
                        </a:rPr>
                        <a:t> timescales</a:t>
                      </a:r>
                      <a:endParaRPr lang="en-GB" sz="1000" dirty="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b="1" dirty="0">
                          <a:effectLst/>
                          <a:latin typeface="+mn-lt"/>
                          <a:ea typeface="Calibri"/>
                          <a:cs typeface="Arial" panose="020B0604020202020204" pitchFamily="34" charset="0"/>
                        </a:rPr>
                        <a:t>Single point failure</a:t>
                      </a:r>
                      <a:endParaRPr lang="en-GB" sz="1000" dirty="0">
                        <a:effectLst/>
                        <a:latin typeface="+mn-lt"/>
                        <a:ea typeface="Calibri"/>
                        <a:cs typeface="Arial" panose="020B0604020202020204" pitchFamily="34" charset="0"/>
                      </a:endParaRPr>
                    </a:p>
                    <a:p>
                      <a:pPr>
                        <a:lnSpc>
                          <a:spcPct val="115000"/>
                        </a:lnSpc>
                        <a:spcAft>
                          <a:spcPts val="1000"/>
                        </a:spcAft>
                      </a:pPr>
                      <a:r>
                        <a:rPr lang="en-GB" sz="1000" b="1" dirty="0" smtClean="0">
                          <a:effectLst/>
                          <a:latin typeface="+mn-lt"/>
                          <a:ea typeface="Calibri"/>
                          <a:cs typeface="Arial" panose="020B0604020202020204" pitchFamily="34" charset="0"/>
                        </a:rPr>
                        <a:t>D/C post normal CT step</a:t>
                      </a:r>
                      <a:r>
                        <a:rPr lang="en-GB" sz="1000" b="1" baseline="0" dirty="0" smtClean="0">
                          <a:effectLst/>
                          <a:latin typeface="+mn-lt"/>
                          <a:ea typeface="Calibri"/>
                          <a:cs typeface="Arial" panose="020B0604020202020204" pitchFamily="34" charset="0"/>
                        </a:rPr>
                        <a:t> required</a:t>
                      </a:r>
                      <a:endParaRPr lang="en-GB" sz="1000" dirty="0">
                        <a:effectLst/>
                        <a:latin typeface="+mn-lt"/>
                        <a:ea typeface="Calibri"/>
                        <a:cs typeface="Arial" panose="020B0604020202020204" pitchFamily="34" charset="0"/>
                      </a:endParaRPr>
                    </a:p>
                    <a:p>
                      <a:pPr>
                        <a:lnSpc>
                          <a:spcPct val="115000"/>
                        </a:lnSpc>
                        <a:spcAft>
                          <a:spcPts val="1000"/>
                        </a:spcAft>
                      </a:pPr>
                      <a:r>
                        <a:rPr lang="en-GB" sz="1000" b="1" dirty="0">
                          <a:effectLst/>
                          <a:latin typeface="+mn-lt"/>
                          <a:ea typeface="Calibri"/>
                          <a:cs typeface="Arial" panose="020B0604020202020204" pitchFamily="34" charset="0"/>
                        </a:rPr>
                        <a:t> </a:t>
                      </a:r>
                      <a:endParaRPr lang="en-GB" sz="1000" dirty="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b="1">
                          <a:effectLst/>
                          <a:latin typeface="+mn-lt"/>
                          <a:ea typeface="Calibri"/>
                          <a:cs typeface="Arial" panose="020B0604020202020204" pitchFamily="34" charset="0"/>
                        </a:rPr>
                        <a:t>Reporting capability to be confirmed</a:t>
                      </a:r>
                      <a:endParaRPr lang="en-GB" sz="1000">
                        <a:effectLst/>
                        <a:latin typeface="+mn-lt"/>
                        <a:ea typeface="Calibri"/>
                        <a:cs typeface="Arial" panose="020B0604020202020204" pitchFamily="34" charset="0"/>
                      </a:endParaRPr>
                    </a:p>
                    <a:p>
                      <a:pPr>
                        <a:lnSpc>
                          <a:spcPct val="115000"/>
                        </a:lnSpc>
                        <a:spcAft>
                          <a:spcPts val="1000"/>
                        </a:spcAft>
                      </a:pPr>
                      <a:r>
                        <a:rPr lang="en-GB" sz="1000" b="1">
                          <a:effectLst/>
                          <a:latin typeface="+mn-lt"/>
                          <a:ea typeface="Calibri"/>
                          <a:cs typeface="Arial" panose="020B0604020202020204" pitchFamily="34" charset="0"/>
                        </a:rPr>
                        <a:t> </a:t>
                      </a:r>
                      <a:endParaRPr lang="en-GB" sz="1000">
                        <a:effectLst/>
                        <a:latin typeface="+mn-lt"/>
                        <a:ea typeface="Calibri"/>
                        <a:cs typeface="Arial" panose="020B0604020202020204" pitchFamily="34" charset="0"/>
                      </a:endParaRPr>
                    </a:p>
                    <a:p>
                      <a:pPr>
                        <a:lnSpc>
                          <a:spcPct val="115000"/>
                        </a:lnSpc>
                        <a:spcAft>
                          <a:spcPts val="1000"/>
                        </a:spcAft>
                      </a:pPr>
                      <a:r>
                        <a:rPr lang="en-GB" sz="1000" b="1">
                          <a:effectLst/>
                          <a:latin typeface="+mn-lt"/>
                          <a:ea typeface="Calibri"/>
                          <a:cs typeface="Arial" panose="020B0604020202020204" pitchFamily="34" charset="0"/>
                        </a:rPr>
                        <a:t> </a:t>
                      </a:r>
                      <a:endParaRPr lang="en-GB" sz="100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pPr>
                      <a:r>
                        <a:rPr lang="en-GB" sz="1000" dirty="0">
                          <a:effectLst/>
                          <a:latin typeface="+mn-lt"/>
                          <a:ea typeface="Calibri"/>
                          <a:cs typeface="Arial" panose="020B0604020202020204" pitchFamily="34" charset="0"/>
                        </a:rPr>
                        <a:t> </a:t>
                      </a:r>
                      <a:r>
                        <a:rPr lang="en-GB" sz="1000" b="1" dirty="0" smtClean="0">
                          <a:effectLst/>
                          <a:latin typeface="+mn-lt"/>
                          <a:ea typeface="Calibri"/>
                          <a:cs typeface="Arial" panose="020B0604020202020204" pitchFamily="34" charset="0"/>
                        </a:rPr>
                        <a:t>NRDP timescales</a:t>
                      </a:r>
                    </a:p>
                    <a:p>
                      <a:pPr>
                        <a:lnSpc>
                          <a:spcPct val="115000"/>
                        </a:lnSpc>
                        <a:spcAft>
                          <a:spcPts val="1000"/>
                        </a:spcAft>
                      </a:pPr>
                      <a:endParaRPr lang="en-GB" sz="1000" b="1" dirty="0">
                        <a:effectLst/>
                        <a:latin typeface="+mn-lt"/>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4" name="Footer Placeholder 3"/>
          <p:cNvSpPr>
            <a:spLocks noGrp="1"/>
          </p:cNvSpPr>
          <p:nvPr>
            <p:ph type="ftr" sz="quarter" idx="11"/>
          </p:nvPr>
        </p:nvSpPr>
        <p:spPr/>
        <p:txBody>
          <a:bodyPr/>
          <a:lstStyle/>
          <a:p>
            <a:endParaRPr lang="en-GB"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r="54357"/>
          <a:stretch/>
        </p:blipFill>
        <p:spPr bwMode="auto">
          <a:xfrm>
            <a:off x="6444208" y="116632"/>
            <a:ext cx="2520280" cy="685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153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648072"/>
          </a:xfrm>
        </p:spPr>
        <p:txBody>
          <a:bodyPr>
            <a:normAutofit fontScale="90000"/>
          </a:bodyPr>
          <a:lstStyle/>
          <a:p>
            <a:r>
              <a:rPr lang="en-GB" dirty="0"/>
              <a:t>Q1 2018/19 Timed pathway steps</a:t>
            </a:r>
            <a:br>
              <a:rPr lang="en-GB" dirty="0"/>
            </a:br>
            <a:endParaRPr lang="en-GB" dirty="0"/>
          </a:p>
        </p:txBody>
      </p:sp>
      <p:sp>
        <p:nvSpPr>
          <p:cNvPr id="4" name="Footer Placeholder 3"/>
          <p:cNvSpPr>
            <a:spLocks noGrp="1"/>
          </p:cNvSpPr>
          <p:nvPr>
            <p:ph type="ftr" sz="quarter" idx="11"/>
          </p:nvPr>
        </p:nvSpPr>
        <p:spPr/>
        <p:txBody>
          <a:bodyPr/>
          <a:lstStyle/>
          <a:p>
            <a:endParaRPr lang="en-GB"/>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r="54357"/>
          <a:stretch/>
        </p:blipFill>
        <p:spPr bwMode="auto">
          <a:xfrm>
            <a:off x="6444208" y="116632"/>
            <a:ext cx="2520280" cy="685165"/>
          </a:xfrm>
          <a:prstGeom prst="rect">
            <a:avLst/>
          </a:prstGeom>
          <a:noFill/>
          <a:ln>
            <a:noFill/>
          </a:ln>
          <a:extLst>
            <a:ext uri="{53640926-AAD7-44D8-BBD7-CCE9431645EC}">
              <a14:shadowObscured xmlns:a14="http://schemas.microsoft.com/office/drawing/2010/main"/>
            </a:ext>
          </a:extLst>
        </p:spPr>
      </p:pic>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6513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normAutofit fontScale="90000"/>
          </a:bodyPr>
          <a:lstStyle/>
          <a:p>
            <a:r>
              <a:rPr lang="en-GB" dirty="0" smtClean="0"/>
              <a:t>Q1 2018/19 Chest </a:t>
            </a:r>
            <a:r>
              <a:rPr lang="en-GB" dirty="0"/>
              <a:t>X-Ray report distribution</a:t>
            </a:r>
            <a:br>
              <a:rPr lang="en-GB" dirty="0"/>
            </a:br>
            <a:endParaRPr lang="en-GB" dirty="0"/>
          </a:p>
        </p:txBody>
      </p:sp>
      <p:sp>
        <p:nvSpPr>
          <p:cNvPr id="4" name="Footer Placeholder 3"/>
          <p:cNvSpPr>
            <a:spLocks noGrp="1"/>
          </p:cNvSpPr>
          <p:nvPr>
            <p:ph type="ftr" sz="quarter" idx="11"/>
          </p:nvPr>
        </p:nvSpPr>
        <p:spPr/>
        <p:txBody>
          <a:bodyPr/>
          <a:lstStyle/>
          <a:p>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5826220"/>
              </p:ext>
            </p:extLst>
          </p:nvPr>
        </p:nvGraphicFramePr>
        <p:xfrm>
          <a:off x="467544" y="16288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p:nvPr/>
        </p:nvPicPr>
        <p:blipFill rotWithShape="1">
          <a:blip r:embed="rId3" cstate="print">
            <a:extLst>
              <a:ext uri="{28A0092B-C50C-407E-A947-70E740481C1C}">
                <a14:useLocalDpi xmlns:a14="http://schemas.microsoft.com/office/drawing/2010/main" val="0"/>
              </a:ext>
            </a:extLst>
          </a:blip>
          <a:srcRect r="54357"/>
          <a:stretch/>
        </p:blipFill>
        <p:spPr bwMode="auto">
          <a:xfrm>
            <a:off x="6444208" y="116632"/>
            <a:ext cx="2520280" cy="685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4944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457200" y="274680"/>
            <a:ext cx="8229240" cy="1142640"/>
          </a:xfrm>
          <a:prstGeom prst="rect">
            <a:avLst/>
          </a:prstGeom>
          <a:noFill/>
          <a:ln>
            <a:noFill/>
          </a:ln>
        </p:spPr>
        <p:txBody>
          <a:bodyPr anchor="ctr"/>
          <a:lstStyle/>
          <a:p>
            <a:pPr algn="ctr"/>
            <a:r>
              <a:rPr lang="en-US" sz="4400" spc="-1" dirty="0">
                <a:solidFill>
                  <a:prstClr val="white"/>
                </a:solidFill>
                <a:uFill>
                  <a:solidFill>
                    <a:srgbClr val="FFFFFF"/>
                  </a:solidFill>
                </a:uFill>
                <a:latin typeface="Gill Sans MT" panose="020B0502020104020203" pitchFamily="34" charset="0"/>
              </a:rPr>
              <a:t>Why CX reporting tool</a:t>
            </a:r>
            <a:r>
              <a:rPr lang="en-US" sz="4400" spc="-1" dirty="0" smtClean="0">
                <a:solidFill>
                  <a:prstClr val="white"/>
                </a:solidFill>
                <a:uFill>
                  <a:solidFill>
                    <a:srgbClr val="FFFFFF"/>
                  </a:solidFill>
                </a:uFill>
                <a:latin typeface="Gill Sans MT" panose="020B0502020104020203" pitchFamily="34" charset="0"/>
              </a:rPr>
              <a:t>? (RUH)</a:t>
            </a:r>
            <a:endParaRPr lang="en-US" spc="-1" dirty="0">
              <a:solidFill>
                <a:prstClr val="white"/>
              </a:solidFill>
              <a:uFill>
                <a:solidFill>
                  <a:srgbClr val="FFFFFF"/>
                </a:solidFill>
              </a:uFill>
              <a:latin typeface="Gill Sans MT" panose="020B0502020104020203" pitchFamily="34" charset="0"/>
            </a:endParaRPr>
          </a:p>
        </p:txBody>
      </p:sp>
      <p:sp>
        <p:nvSpPr>
          <p:cNvPr id="189" name="TextShape 2"/>
          <p:cNvSpPr txBox="1"/>
          <p:nvPr/>
        </p:nvSpPr>
        <p:spPr>
          <a:xfrm>
            <a:off x="539640" y="1484640"/>
            <a:ext cx="8229240" cy="4525560"/>
          </a:xfrm>
          <a:prstGeom prst="rect">
            <a:avLst/>
          </a:prstGeom>
          <a:noFill/>
          <a:ln>
            <a:noFill/>
          </a:ln>
        </p:spPr>
        <p:txBody>
          <a:bodyPr/>
          <a:lstStyle/>
          <a:p>
            <a:pPr marL="343080" indent="-342720">
              <a:buClr>
                <a:prstClr val="white"/>
              </a:buClr>
              <a:buFont typeface="Arial"/>
              <a:buChar char="•"/>
            </a:pPr>
            <a:r>
              <a:rPr lang="en-US" sz="2800" spc="-1" dirty="0">
                <a:solidFill>
                  <a:prstClr val="white"/>
                </a:solidFill>
                <a:uFill>
                  <a:solidFill>
                    <a:srgbClr val="FFFFFF"/>
                  </a:solidFill>
                </a:uFill>
                <a:latin typeface="Gill Sans MT" panose="020B0502020104020203" pitchFamily="34" charset="0"/>
              </a:rPr>
              <a:t>Structured reporting </a:t>
            </a:r>
            <a:r>
              <a:rPr lang="en-US" sz="2800" spc="-1" dirty="0" smtClean="0">
                <a:solidFill>
                  <a:prstClr val="white"/>
                </a:solidFill>
                <a:uFill>
                  <a:solidFill>
                    <a:srgbClr val="FFFFFF"/>
                  </a:solidFill>
                </a:uFill>
                <a:latin typeface="Gill Sans MT" panose="020B0502020104020203" pitchFamily="34" charset="0"/>
              </a:rPr>
              <a:t>template</a:t>
            </a:r>
          </a:p>
          <a:p>
            <a:pPr marL="343080" indent="-342720">
              <a:buClr>
                <a:prstClr val="white"/>
              </a:buClr>
              <a:buFont typeface="Arial"/>
              <a:buChar char="•"/>
            </a:pPr>
            <a:r>
              <a:rPr lang="en-US" sz="2800" spc="-1" dirty="0" smtClean="0">
                <a:solidFill>
                  <a:prstClr val="white"/>
                </a:solidFill>
                <a:uFill>
                  <a:solidFill>
                    <a:srgbClr val="FFFFFF"/>
                  </a:solidFill>
                </a:uFill>
                <a:latin typeface="Gill Sans MT" panose="020B0502020104020203" pitchFamily="34" charset="0"/>
              </a:rPr>
              <a:t>Introduce consistent </a:t>
            </a:r>
            <a:r>
              <a:rPr lang="en-US" sz="2800" spc="-1" dirty="0">
                <a:solidFill>
                  <a:prstClr val="white"/>
                </a:solidFill>
                <a:uFill>
                  <a:solidFill>
                    <a:srgbClr val="FFFFFF"/>
                  </a:solidFill>
                </a:uFill>
                <a:latin typeface="Gill Sans MT" panose="020B0502020104020203" pitchFamily="34" charset="0"/>
              </a:rPr>
              <a:t>vocabulary between </a:t>
            </a:r>
            <a:r>
              <a:rPr lang="en-US" sz="2800" spc="-1" dirty="0" smtClean="0">
                <a:solidFill>
                  <a:prstClr val="white"/>
                </a:solidFill>
                <a:uFill>
                  <a:solidFill>
                    <a:srgbClr val="FFFFFF"/>
                  </a:solidFill>
                </a:uFill>
                <a:latin typeface="Gill Sans MT" panose="020B0502020104020203" pitchFamily="34" charset="0"/>
              </a:rPr>
              <a:t>radiologists</a:t>
            </a:r>
            <a:r>
              <a:rPr lang="en-US" sz="2800" spc="-1" dirty="0">
                <a:solidFill>
                  <a:prstClr val="white"/>
                </a:solidFill>
                <a:uFill>
                  <a:solidFill>
                    <a:srgbClr val="FFFFFF"/>
                  </a:solidFill>
                </a:uFill>
                <a:latin typeface="Gill Sans MT" panose="020B0502020104020203" pitchFamily="34" charset="0"/>
              </a:rPr>
              <a:t> </a:t>
            </a:r>
            <a:r>
              <a:rPr lang="en-US" sz="2800" spc="-1" dirty="0" smtClean="0">
                <a:solidFill>
                  <a:prstClr val="white"/>
                </a:solidFill>
                <a:uFill>
                  <a:solidFill>
                    <a:srgbClr val="FFFFFF"/>
                  </a:solidFill>
                </a:uFill>
                <a:latin typeface="Gill Sans MT" panose="020B0502020104020203" pitchFamily="34" charset="0"/>
              </a:rPr>
              <a:t> Reduce ambiguity</a:t>
            </a:r>
            <a:endParaRPr lang="en-US" sz="2800" spc="-1" dirty="0">
              <a:solidFill>
                <a:prstClr val="white"/>
              </a:solidFill>
              <a:uFill>
                <a:solidFill>
                  <a:srgbClr val="FFFFFF"/>
                </a:solidFill>
              </a:uFill>
              <a:latin typeface="Gill Sans MT" panose="020B0502020104020203" pitchFamily="34" charset="0"/>
            </a:endParaRPr>
          </a:p>
          <a:p>
            <a:pPr marL="343080" indent="-342720">
              <a:buClr>
                <a:prstClr val="white"/>
              </a:buClr>
              <a:buFont typeface="Arial"/>
              <a:buChar char="•"/>
            </a:pPr>
            <a:r>
              <a:rPr lang="en-US" sz="2800" spc="-1" dirty="0">
                <a:solidFill>
                  <a:prstClr val="white"/>
                </a:solidFill>
                <a:uFill>
                  <a:solidFill>
                    <a:srgbClr val="FFFFFF"/>
                  </a:solidFill>
                </a:uFill>
                <a:latin typeface="Gill Sans MT" panose="020B0502020104020203" pitchFamily="34" charset="0"/>
              </a:rPr>
              <a:t>Enable </a:t>
            </a:r>
            <a:r>
              <a:rPr lang="en-US" sz="2800" spc="-1" dirty="0" smtClean="0">
                <a:solidFill>
                  <a:prstClr val="white"/>
                </a:solidFill>
                <a:uFill>
                  <a:solidFill>
                    <a:srgbClr val="FFFFFF"/>
                  </a:solidFill>
                </a:uFill>
                <a:latin typeface="Gill Sans MT" panose="020B0502020104020203" pitchFamily="34" charset="0"/>
              </a:rPr>
              <a:t>consistently </a:t>
            </a:r>
            <a:r>
              <a:rPr lang="en-US" sz="2800" spc="-1" dirty="0">
                <a:solidFill>
                  <a:prstClr val="white"/>
                </a:solidFill>
                <a:uFill>
                  <a:solidFill>
                    <a:srgbClr val="FFFFFF"/>
                  </a:solidFill>
                </a:uFill>
                <a:latin typeface="Gill Sans MT" panose="020B0502020104020203" pitchFamily="34" charset="0"/>
              </a:rPr>
              <a:t>useful </a:t>
            </a:r>
            <a:r>
              <a:rPr lang="en-US" sz="2800" spc="-1" dirty="0" smtClean="0">
                <a:solidFill>
                  <a:prstClr val="white"/>
                </a:solidFill>
                <a:uFill>
                  <a:solidFill>
                    <a:srgbClr val="FFFFFF"/>
                  </a:solidFill>
                </a:uFill>
                <a:latin typeface="Gill Sans MT" panose="020B0502020104020203" pitchFamily="34" charset="0"/>
              </a:rPr>
              <a:t>reports</a:t>
            </a:r>
          </a:p>
          <a:p>
            <a:pPr marL="343080" indent="-342720">
              <a:buClr>
                <a:prstClr val="white"/>
              </a:buClr>
              <a:buFont typeface="Arial"/>
              <a:buChar char="•"/>
            </a:pPr>
            <a:r>
              <a:rPr lang="en-US" sz="2800" spc="-1" dirty="0" smtClean="0">
                <a:solidFill>
                  <a:prstClr val="white"/>
                </a:solidFill>
                <a:uFill>
                  <a:solidFill>
                    <a:srgbClr val="FFFFFF"/>
                  </a:solidFill>
                </a:uFill>
                <a:latin typeface="Gill Sans MT" panose="020B0502020104020203" pitchFamily="34" charset="0"/>
              </a:rPr>
              <a:t>Promote </a:t>
            </a:r>
            <a:r>
              <a:rPr lang="en-US" sz="2800" spc="-1" dirty="0">
                <a:solidFill>
                  <a:prstClr val="white"/>
                </a:solidFill>
                <a:uFill>
                  <a:solidFill>
                    <a:srgbClr val="FFFFFF"/>
                  </a:solidFill>
                </a:uFill>
                <a:latin typeface="Gill Sans MT" panose="020B0502020104020203" pitchFamily="34" charset="0"/>
              </a:rPr>
              <a:t>adherence to </a:t>
            </a:r>
            <a:r>
              <a:rPr lang="en-US" sz="2800" spc="-1" dirty="0" smtClean="0">
                <a:solidFill>
                  <a:prstClr val="white"/>
                </a:solidFill>
                <a:uFill>
                  <a:solidFill>
                    <a:srgbClr val="FFFFFF"/>
                  </a:solidFill>
                </a:uFill>
                <a:latin typeface="Gill Sans MT" panose="020B0502020104020203" pitchFamily="34" charset="0"/>
              </a:rPr>
              <a:t>guidelines</a:t>
            </a:r>
            <a:endParaRPr lang="en-US" sz="2800" spc="-1" dirty="0">
              <a:solidFill>
                <a:prstClr val="white"/>
              </a:solidFill>
              <a:uFill>
                <a:solidFill>
                  <a:srgbClr val="FFFFFF"/>
                </a:solidFill>
              </a:uFill>
              <a:latin typeface="Gill Sans MT" panose="020B0502020104020203" pitchFamily="34" charset="0"/>
            </a:endParaRPr>
          </a:p>
          <a:p>
            <a:pPr>
              <a:buClr>
                <a:prstClr val="white"/>
              </a:buClr>
            </a:pPr>
            <a:endParaRPr lang="en-US" sz="2800" spc="-1" dirty="0">
              <a:solidFill>
                <a:prstClr val="white"/>
              </a:solidFill>
              <a:uFill>
                <a:solidFill>
                  <a:srgbClr val="FFFFFF"/>
                </a:solidFill>
              </a:uFill>
              <a:latin typeface="Gill Sans MT" panose="020B0502020104020203" pitchFamily="34" charset="0"/>
            </a:endParaRPr>
          </a:p>
          <a:p>
            <a:pPr marL="343080" indent="-342720">
              <a:buClr>
                <a:prstClr val="white"/>
              </a:buClr>
              <a:buFont typeface="Arial"/>
              <a:buChar char="•"/>
            </a:pPr>
            <a:endParaRPr lang="en-US" sz="2800" spc="-1" dirty="0" smtClean="0">
              <a:solidFill>
                <a:prstClr val="white"/>
              </a:solidFill>
              <a:uFill>
                <a:solidFill>
                  <a:srgbClr val="FFFFFF"/>
                </a:solidFill>
              </a:uFill>
              <a:latin typeface="Gill Sans MT" panose="020B0502020104020203" pitchFamily="34" charset="0"/>
            </a:endParaRPr>
          </a:p>
          <a:p>
            <a:pPr marL="360">
              <a:buClr>
                <a:prstClr val="white"/>
              </a:buClr>
            </a:pPr>
            <a:r>
              <a:rPr lang="en-US" sz="2800" spc="-1" dirty="0" smtClean="0">
                <a:solidFill>
                  <a:prstClr val="white"/>
                </a:solidFill>
                <a:uFill>
                  <a:solidFill>
                    <a:srgbClr val="FFFFFF"/>
                  </a:solidFill>
                </a:uFill>
                <a:latin typeface="Gill Sans MT" panose="020B0502020104020203" pitchFamily="34" charset="0"/>
              </a:rPr>
              <a:t>Structured </a:t>
            </a:r>
            <a:r>
              <a:rPr lang="en-US" sz="2800" spc="-1" dirty="0">
                <a:solidFill>
                  <a:prstClr val="white"/>
                </a:solidFill>
                <a:uFill>
                  <a:solidFill>
                    <a:srgbClr val="FFFFFF"/>
                  </a:solidFill>
                </a:uFill>
                <a:latin typeface="Gill Sans MT" panose="020B0502020104020203" pitchFamily="34" charset="0"/>
              </a:rPr>
              <a:t>reporting in breast </a:t>
            </a:r>
            <a:r>
              <a:rPr lang="en-US" sz="2800" spc="-1" dirty="0" smtClean="0">
                <a:solidFill>
                  <a:prstClr val="white"/>
                </a:solidFill>
                <a:uFill>
                  <a:solidFill>
                    <a:srgbClr val="FFFFFF"/>
                  </a:solidFill>
                </a:uFill>
                <a:latin typeface="Gill Sans MT" panose="020B0502020104020203" pitchFamily="34" charset="0"/>
              </a:rPr>
              <a:t>cancer </a:t>
            </a:r>
            <a:r>
              <a:rPr lang="en-US" sz="2800" spc="-1" dirty="0">
                <a:solidFill>
                  <a:prstClr val="white"/>
                </a:solidFill>
                <a:uFill>
                  <a:solidFill>
                    <a:srgbClr val="FFFFFF"/>
                  </a:solidFill>
                </a:uFill>
                <a:latin typeface="Gill Sans MT" panose="020B0502020104020203" pitchFamily="34" charset="0"/>
              </a:rPr>
              <a:t>used for some time -</a:t>
            </a:r>
            <a:r>
              <a:rPr lang="en-US" sz="2800" spc="-1" dirty="0" smtClean="0">
                <a:solidFill>
                  <a:prstClr val="white"/>
                </a:solidFill>
                <a:uFill>
                  <a:solidFill>
                    <a:srgbClr val="FFFFFF"/>
                  </a:solidFill>
                </a:uFill>
                <a:latin typeface="Gill Sans MT" panose="020B0502020104020203" pitchFamily="34" charset="0"/>
              </a:rPr>
              <a:t> </a:t>
            </a:r>
            <a:r>
              <a:rPr lang="en-US" sz="2800" spc="-1" dirty="0">
                <a:solidFill>
                  <a:prstClr val="white"/>
                </a:solidFill>
                <a:uFill>
                  <a:solidFill>
                    <a:srgbClr val="FFFFFF"/>
                  </a:solidFill>
                </a:uFill>
                <a:latin typeface="Gill Sans MT" panose="020B0502020104020203" pitchFamily="34" charset="0"/>
              </a:rPr>
              <a:t>shown to assist education and practice </a:t>
            </a:r>
            <a:r>
              <a:rPr lang="en-US" sz="2800" spc="-1" dirty="0" smtClean="0">
                <a:solidFill>
                  <a:prstClr val="white"/>
                </a:solidFill>
                <a:uFill>
                  <a:solidFill>
                    <a:srgbClr val="FFFFFF"/>
                  </a:solidFill>
                </a:uFill>
                <a:latin typeface="Gill Sans MT" panose="020B0502020104020203" pitchFamily="34" charset="0"/>
              </a:rPr>
              <a:t>consistency, and</a:t>
            </a:r>
            <a:r>
              <a:rPr lang="en-US" sz="3200" spc="-1" dirty="0" smtClean="0">
                <a:solidFill>
                  <a:prstClr val="white"/>
                </a:solidFill>
                <a:uFill>
                  <a:solidFill>
                    <a:srgbClr val="FFFFFF"/>
                  </a:solidFill>
                </a:uFill>
                <a:latin typeface="Gill Sans MT" panose="020B0502020104020203" pitchFamily="34" charset="0"/>
              </a:rPr>
              <a:t> </a:t>
            </a:r>
            <a:r>
              <a:rPr lang="en-US" sz="3200" spc="-1" dirty="0">
                <a:solidFill>
                  <a:prstClr val="white"/>
                </a:solidFill>
                <a:uFill>
                  <a:solidFill>
                    <a:srgbClr val="FFFFFF"/>
                  </a:solidFill>
                </a:uFill>
                <a:latin typeface="Gill Sans MT" panose="020B0502020104020203" pitchFamily="34" charset="0"/>
              </a:rPr>
              <a:t>assisted in research &amp;</a:t>
            </a:r>
            <a:r>
              <a:rPr lang="en-US" sz="3200" spc="-1" dirty="0" smtClean="0">
                <a:solidFill>
                  <a:prstClr val="white"/>
                </a:solidFill>
                <a:uFill>
                  <a:solidFill>
                    <a:srgbClr val="FFFFFF"/>
                  </a:solidFill>
                </a:uFill>
                <a:latin typeface="Gill Sans MT" panose="020B0502020104020203" pitchFamily="34" charset="0"/>
              </a:rPr>
              <a:t> </a:t>
            </a:r>
            <a:r>
              <a:rPr lang="en-US" sz="3200" spc="-1" dirty="0">
                <a:solidFill>
                  <a:prstClr val="white"/>
                </a:solidFill>
                <a:uFill>
                  <a:solidFill>
                    <a:srgbClr val="FFFFFF"/>
                  </a:solidFill>
                </a:uFill>
                <a:latin typeface="Gill Sans MT" panose="020B0502020104020203" pitchFamily="34" charset="0"/>
              </a:rPr>
              <a:t>performance </a:t>
            </a:r>
            <a:r>
              <a:rPr lang="en-US" sz="3200" spc="-1" dirty="0" smtClean="0">
                <a:solidFill>
                  <a:prstClr val="white"/>
                </a:solidFill>
                <a:uFill>
                  <a:solidFill>
                    <a:srgbClr val="FFFFFF"/>
                  </a:solidFill>
                </a:uFill>
                <a:latin typeface="Gill Sans MT" panose="020B0502020104020203" pitchFamily="34" charset="0"/>
              </a:rPr>
              <a:t>evaluation</a:t>
            </a:r>
            <a:endParaRPr lang="en-US" sz="3200" spc="-1" dirty="0">
              <a:solidFill>
                <a:prstClr val="white"/>
              </a:solidFill>
              <a:uFill>
                <a:solidFill>
                  <a:srgbClr val="FFFFFF"/>
                </a:solidFill>
              </a:uFill>
              <a:latin typeface="Gill Sans MT" panose="020B0502020104020203" pitchFamily="34" charset="0"/>
            </a:endParaRPr>
          </a:p>
          <a:p>
            <a:endParaRPr lang="en-US" sz="3200" spc="-1" dirty="0">
              <a:solidFill>
                <a:srgbClr val="000000"/>
              </a:solidFill>
              <a:uFill>
                <a:solidFill>
                  <a:srgbClr val="FFFFFF"/>
                </a:solidFill>
              </a:uFill>
              <a:latin typeface="Calibri"/>
            </a:endParaRPr>
          </a:p>
          <a:p>
            <a:endParaRPr lang="en-US" sz="3200" spc="-1" dirty="0">
              <a:solidFill>
                <a:srgbClr val="000000"/>
              </a:solidFill>
              <a:uFill>
                <a:solidFill>
                  <a:srgbClr val="FFFFFF"/>
                </a:solidFill>
              </a:uFill>
              <a:latin typeface="Calibri"/>
            </a:endParaRPr>
          </a:p>
          <a:p>
            <a:endParaRPr lang="en-US" sz="3200"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35665387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457200" y="274680"/>
            <a:ext cx="8229240" cy="1142640"/>
          </a:xfrm>
          <a:prstGeom prst="rect">
            <a:avLst/>
          </a:prstGeom>
          <a:noFill/>
          <a:ln>
            <a:noFill/>
          </a:ln>
        </p:spPr>
        <p:txBody>
          <a:bodyPr anchor="ctr"/>
          <a:lstStyle/>
          <a:p>
            <a:pPr algn="ctr"/>
            <a:r>
              <a:rPr lang="en-US" sz="4400" spc="-1" dirty="0">
                <a:solidFill>
                  <a:schemeClr val="bg1"/>
                </a:solidFill>
                <a:uFill>
                  <a:solidFill>
                    <a:srgbClr val="FFFFFF"/>
                  </a:solidFill>
                </a:uFill>
                <a:latin typeface="Calibri"/>
              </a:rPr>
              <a:t>CX </a:t>
            </a:r>
            <a:r>
              <a:rPr lang="en-US" sz="4400" spc="-1" dirty="0" smtClean="0">
                <a:solidFill>
                  <a:schemeClr val="bg1"/>
                </a:solidFill>
                <a:uFill>
                  <a:solidFill>
                    <a:srgbClr val="FFFFFF"/>
                  </a:solidFill>
                </a:uFill>
                <a:latin typeface="Calibri"/>
              </a:rPr>
              <a:t>Reporting Tool (RUH)</a:t>
            </a:r>
            <a:endParaRPr lang="en-US" spc="-1" dirty="0">
              <a:solidFill>
                <a:schemeClr val="bg1"/>
              </a:solidFill>
              <a:uFill>
                <a:solidFill>
                  <a:srgbClr val="FFFFFF"/>
                </a:solidFill>
              </a:uFill>
              <a:latin typeface="Calibri"/>
            </a:endParaRPr>
          </a:p>
        </p:txBody>
      </p:sp>
      <p:graphicFrame>
        <p:nvGraphicFramePr>
          <p:cNvPr id="200" name="Table 2"/>
          <p:cNvGraphicFramePr/>
          <p:nvPr>
            <p:extLst>
              <p:ext uri="{D42A27DB-BD31-4B8C-83A1-F6EECF244321}">
                <p14:modId xmlns:p14="http://schemas.microsoft.com/office/powerpoint/2010/main" val="3277908909"/>
              </p:ext>
            </p:extLst>
          </p:nvPr>
        </p:nvGraphicFramePr>
        <p:xfrm>
          <a:off x="457200" y="1600200"/>
          <a:ext cx="8229600" cy="2224800"/>
        </p:xfrm>
        <a:graphic>
          <a:graphicData uri="http://schemas.openxmlformats.org/drawingml/2006/table">
            <a:tbl>
              <a:tblPr/>
              <a:tblGrid>
                <a:gridCol w="1645920"/>
                <a:gridCol w="1645920"/>
                <a:gridCol w="1645920"/>
                <a:gridCol w="1645920"/>
                <a:gridCol w="1645920"/>
              </a:tblGrid>
              <a:tr h="370800">
                <a:tc>
                  <a:txBody>
                    <a:bodyPr/>
                    <a:lstStyle/>
                    <a:p>
                      <a:pPr>
                        <a:lnSpc>
                          <a:spcPct val="100000"/>
                        </a:lnSpc>
                      </a:pPr>
                      <a:r>
                        <a:rPr lang="en-GB" sz="1800" b="1" strike="noStrike" spc="-1" dirty="0">
                          <a:solidFill>
                            <a:srgbClr val="FFFFFF"/>
                          </a:solidFill>
                          <a:uFill>
                            <a:solidFill>
                              <a:srgbClr val="FFFFFF"/>
                            </a:solidFill>
                          </a:uFill>
                          <a:latin typeface="Calibri"/>
                        </a:rPr>
                        <a:t>Month</a:t>
                      </a:r>
                      <a:endParaRPr lang="en-GB"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en-GB" sz="1800" b="1" strike="noStrike" spc="-1">
                          <a:solidFill>
                            <a:srgbClr val="FFFFFF"/>
                          </a:solidFill>
                          <a:uFill>
                            <a:solidFill>
                              <a:srgbClr val="FFFFFF"/>
                            </a:solidFill>
                          </a:uFill>
                          <a:latin typeface="Calibri"/>
                        </a:rPr>
                        <a:t>CX1</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en-GB" sz="1800" b="1" strike="noStrike" spc="-1">
                          <a:solidFill>
                            <a:srgbClr val="FFFFFF"/>
                          </a:solidFill>
                          <a:uFill>
                            <a:solidFill>
                              <a:srgbClr val="FFFFFF"/>
                            </a:solidFill>
                          </a:uFill>
                          <a:latin typeface="Calibri"/>
                        </a:rPr>
                        <a:t>CX2</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en-GB" sz="1800" b="1" strike="noStrike" spc="-1" dirty="0" smtClean="0">
                          <a:solidFill>
                            <a:srgbClr val="FFFFFF"/>
                          </a:solidFill>
                          <a:uFill>
                            <a:solidFill>
                              <a:srgbClr val="FFFFFF"/>
                            </a:solidFill>
                          </a:uFill>
                          <a:latin typeface="Calibri"/>
                        </a:rPr>
                        <a:t>CX3*</a:t>
                      </a:r>
                      <a:endParaRPr lang="en-GB"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en-GB" sz="1800" b="1" strike="noStrike" spc="-1" dirty="0">
                          <a:solidFill>
                            <a:srgbClr val="FFFFFF"/>
                          </a:solidFill>
                          <a:uFill>
                            <a:solidFill>
                              <a:srgbClr val="FFFFFF"/>
                            </a:solidFill>
                          </a:uFill>
                          <a:latin typeface="Calibri"/>
                        </a:rPr>
                        <a:t>No </a:t>
                      </a:r>
                      <a:r>
                        <a:rPr lang="en-GB" sz="1800" b="1" strike="noStrike" spc="-1" dirty="0" smtClean="0">
                          <a:solidFill>
                            <a:srgbClr val="FFFFFF"/>
                          </a:solidFill>
                          <a:uFill>
                            <a:solidFill>
                              <a:srgbClr val="FFFFFF"/>
                            </a:solidFill>
                          </a:uFill>
                          <a:latin typeface="Calibri"/>
                        </a:rPr>
                        <a:t>code**</a:t>
                      </a:r>
                      <a:endParaRPr lang="en-GB"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70800">
                <a:tc>
                  <a:txBody>
                    <a:bodyPr/>
                    <a:lstStyle/>
                    <a:p>
                      <a:pPr>
                        <a:lnSpc>
                          <a:spcPct val="100000"/>
                        </a:lnSpc>
                      </a:pPr>
                      <a:r>
                        <a:rPr lang="en-GB" sz="1800" b="0" strike="noStrike" spc="-1">
                          <a:solidFill>
                            <a:srgbClr val="000000"/>
                          </a:solidFill>
                          <a:uFill>
                            <a:solidFill>
                              <a:srgbClr val="FFFFFF"/>
                            </a:solidFill>
                          </a:uFill>
                          <a:latin typeface="Calibri"/>
                        </a:rPr>
                        <a:t>April</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GB" sz="1800" b="0" strike="noStrike" spc="-1">
                          <a:solidFill>
                            <a:srgbClr val="000000"/>
                          </a:solidFill>
                          <a:uFill>
                            <a:solidFill>
                              <a:srgbClr val="FFFFFF"/>
                            </a:solidFill>
                          </a:uFill>
                          <a:latin typeface="Calibri"/>
                        </a:rPr>
                        <a:t>927</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GB" sz="1800" b="0" strike="noStrike" spc="-1">
                          <a:solidFill>
                            <a:srgbClr val="000000"/>
                          </a:solidFill>
                          <a:uFill>
                            <a:solidFill>
                              <a:srgbClr val="FFFFFF"/>
                            </a:solidFill>
                          </a:uFill>
                          <a:latin typeface="Calibri"/>
                        </a:rPr>
                        <a:t>263</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GB" sz="1800" b="0" strike="noStrike" spc="-1">
                          <a:solidFill>
                            <a:srgbClr val="000000"/>
                          </a:solidFill>
                          <a:uFill>
                            <a:solidFill>
                              <a:srgbClr val="FFFFFF"/>
                            </a:solidFill>
                          </a:uFill>
                          <a:latin typeface="Calibri"/>
                        </a:rPr>
                        <a:t>20</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GB" sz="1800" b="0" strike="noStrike" spc="-1">
                          <a:solidFill>
                            <a:srgbClr val="000000"/>
                          </a:solidFill>
                          <a:uFill>
                            <a:solidFill>
                              <a:srgbClr val="FFFFFF"/>
                            </a:solidFill>
                          </a:uFill>
                          <a:latin typeface="Calibri"/>
                        </a:rPr>
                        <a:t>194</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r>
              <a:tr h="370800">
                <a:tc>
                  <a:txBody>
                    <a:bodyPr/>
                    <a:lstStyle/>
                    <a:p>
                      <a:pPr>
                        <a:lnSpc>
                          <a:spcPct val="100000"/>
                        </a:lnSpc>
                      </a:pPr>
                      <a:r>
                        <a:rPr lang="en-GB" sz="1800" b="0" strike="noStrike" spc="-1">
                          <a:solidFill>
                            <a:srgbClr val="000000"/>
                          </a:solidFill>
                          <a:uFill>
                            <a:solidFill>
                              <a:srgbClr val="FFFFFF"/>
                            </a:solidFill>
                          </a:uFill>
                          <a:latin typeface="Calibri"/>
                        </a:rPr>
                        <a:t>May</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800" b="0" strike="noStrike" spc="-1">
                          <a:solidFill>
                            <a:srgbClr val="000000"/>
                          </a:solidFill>
                          <a:uFill>
                            <a:solidFill>
                              <a:srgbClr val="FFFFFF"/>
                            </a:solidFill>
                          </a:uFill>
                          <a:latin typeface="Calibri"/>
                        </a:rPr>
                        <a:t>748</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800" b="0" strike="noStrike" spc="-1">
                          <a:solidFill>
                            <a:srgbClr val="000000"/>
                          </a:solidFill>
                          <a:uFill>
                            <a:solidFill>
                              <a:srgbClr val="FFFFFF"/>
                            </a:solidFill>
                          </a:uFill>
                          <a:latin typeface="Calibri"/>
                        </a:rPr>
                        <a:t>266</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800" b="0" strike="noStrike" spc="-1">
                          <a:solidFill>
                            <a:srgbClr val="000000"/>
                          </a:solidFill>
                          <a:uFill>
                            <a:solidFill>
                              <a:srgbClr val="FFFFFF"/>
                            </a:solidFill>
                          </a:uFill>
                          <a:latin typeface="Calibri"/>
                        </a:rPr>
                        <a:t>26</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800" b="0" strike="noStrike" spc="-1">
                          <a:solidFill>
                            <a:srgbClr val="000000"/>
                          </a:solidFill>
                          <a:uFill>
                            <a:solidFill>
                              <a:srgbClr val="FFFFFF"/>
                            </a:solidFill>
                          </a:uFill>
                          <a:latin typeface="Calibri"/>
                        </a:rPr>
                        <a:t>212</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70800">
                <a:tc>
                  <a:txBody>
                    <a:bodyPr/>
                    <a:lstStyle/>
                    <a:p>
                      <a:pPr>
                        <a:lnSpc>
                          <a:spcPct val="100000"/>
                        </a:lnSpc>
                      </a:pPr>
                      <a:r>
                        <a:rPr lang="en-GB" sz="1800" b="0" strike="noStrike" spc="-1">
                          <a:solidFill>
                            <a:srgbClr val="000000"/>
                          </a:solidFill>
                          <a:uFill>
                            <a:solidFill>
                              <a:srgbClr val="FFFFFF"/>
                            </a:solidFill>
                          </a:uFill>
                          <a:latin typeface="Calibri"/>
                        </a:rPr>
                        <a:t>June</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GB" sz="1800" b="0" strike="noStrike" spc="-1">
                          <a:solidFill>
                            <a:srgbClr val="000000"/>
                          </a:solidFill>
                          <a:uFill>
                            <a:solidFill>
                              <a:srgbClr val="FFFFFF"/>
                            </a:solidFill>
                          </a:uFill>
                          <a:latin typeface="Calibri"/>
                        </a:rPr>
                        <a:t>746</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GB" sz="1800" b="0" strike="noStrike" spc="-1">
                          <a:solidFill>
                            <a:srgbClr val="000000"/>
                          </a:solidFill>
                          <a:uFill>
                            <a:solidFill>
                              <a:srgbClr val="FFFFFF"/>
                            </a:solidFill>
                          </a:uFill>
                          <a:latin typeface="Calibri"/>
                        </a:rPr>
                        <a:t>224</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GB" sz="1800" b="0" strike="noStrike" spc="-1">
                          <a:solidFill>
                            <a:srgbClr val="000000"/>
                          </a:solidFill>
                          <a:uFill>
                            <a:solidFill>
                              <a:srgbClr val="FFFFFF"/>
                            </a:solidFill>
                          </a:uFill>
                          <a:latin typeface="Calibri"/>
                        </a:rPr>
                        <a:t>18</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GB" sz="1800" b="0" strike="noStrike" spc="-1">
                          <a:solidFill>
                            <a:srgbClr val="000000"/>
                          </a:solidFill>
                          <a:uFill>
                            <a:solidFill>
                              <a:srgbClr val="FFFFFF"/>
                            </a:solidFill>
                          </a:uFill>
                          <a:latin typeface="Calibri"/>
                        </a:rPr>
                        <a:t>158</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70800">
                <a:tc>
                  <a:txBody>
                    <a:bodyPr/>
                    <a:lstStyle/>
                    <a:p>
                      <a:pPr>
                        <a:lnSpc>
                          <a:spcPct val="100000"/>
                        </a:lnSpc>
                      </a:pPr>
                      <a:r>
                        <a:rPr lang="en-GB" sz="1800" b="0" strike="noStrike" spc="-1">
                          <a:solidFill>
                            <a:srgbClr val="000000"/>
                          </a:solidFill>
                          <a:uFill>
                            <a:solidFill>
                              <a:srgbClr val="FFFFFF"/>
                            </a:solidFill>
                          </a:uFill>
                          <a:latin typeface="Calibri"/>
                        </a:rPr>
                        <a:t>Jul</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800" b="0" strike="noStrike" spc="-1">
                          <a:solidFill>
                            <a:srgbClr val="000000"/>
                          </a:solidFill>
                          <a:uFill>
                            <a:solidFill>
                              <a:srgbClr val="FFFFFF"/>
                            </a:solidFill>
                          </a:uFill>
                          <a:latin typeface="Calibri"/>
                        </a:rPr>
                        <a:t>685</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800" b="0" strike="noStrike" spc="-1">
                          <a:solidFill>
                            <a:srgbClr val="000000"/>
                          </a:solidFill>
                          <a:uFill>
                            <a:solidFill>
                              <a:srgbClr val="FFFFFF"/>
                            </a:solidFill>
                          </a:uFill>
                          <a:latin typeface="Calibri"/>
                        </a:rPr>
                        <a:t>194</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800" b="0" strike="noStrike" spc="-1">
                          <a:solidFill>
                            <a:srgbClr val="000000"/>
                          </a:solidFill>
                          <a:uFill>
                            <a:solidFill>
                              <a:srgbClr val="FFFFFF"/>
                            </a:solidFill>
                          </a:uFill>
                          <a:latin typeface="Calibri"/>
                        </a:rPr>
                        <a:t>18</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GB" sz="1800" b="0" strike="noStrike" spc="-1">
                          <a:solidFill>
                            <a:srgbClr val="000000"/>
                          </a:solidFill>
                          <a:uFill>
                            <a:solidFill>
                              <a:srgbClr val="FFFFFF"/>
                            </a:solidFill>
                          </a:uFill>
                          <a:latin typeface="Calibri"/>
                        </a:rPr>
                        <a:t>127</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70800">
                <a:tc>
                  <a:txBody>
                    <a:bodyPr/>
                    <a:lstStyle/>
                    <a:p>
                      <a:pPr>
                        <a:lnSpc>
                          <a:spcPct val="100000"/>
                        </a:lnSpc>
                      </a:pPr>
                      <a:r>
                        <a:rPr lang="en-GB" sz="1800" b="0" strike="noStrike" spc="-1">
                          <a:solidFill>
                            <a:srgbClr val="000000"/>
                          </a:solidFill>
                          <a:uFill>
                            <a:solidFill>
                              <a:srgbClr val="FFFFFF"/>
                            </a:solidFill>
                          </a:uFill>
                          <a:latin typeface="Calibri"/>
                        </a:rPr>
                        <a:t>Aug</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GB" sz="1800" b="0" strike="noStrike" spc="-1">
                          <a:solidFill>
                            <a:srgbClr val="000000"/>
                          </a:solidFill>
                          <a:uFill>
                            <a:solidFill>
                              <a:srgbClr val="FFFFFF"/>
                            </a:solidFill>
                          </a:uFill>
                          <a:latin typeface="Calibri"/>
                        </a:rPr>
                        <a:t>614</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GB" sz="1800" b="0" strike="noStrike" spc="-1">
                          <a:solidFill>
                            <a:srgbClr val="000000"/>
                          </a:solidFill>
                          <a:uFill>
                            <a:solidFill>
                              <a:srgbClr val="FFFFFF"/>
                            </a:solidFill>
                          </a:uFill>
                          <a:latin typeface="Calibri"/>
                        </a:rPr>
                        <a:t>190</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GB" sz="1800" b="0" strike="noStrike" spc="-1">
                          <a:solidFill>
                            <a:srgbClr val="000000"/>
                          </a:solidFill>
                          <a:uFill>
                            <a:solidFill>
                              <a:srgbClr val="FFFFFF"/>
                            </a:solidFill>
                          </a:uFill>
                          <a:latin typeface="Calibri"/>
                        </a:rPr>
                        <a:t>27</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GB" sz="1800" b="0" strike="noStrike" spc="-1">
                          <a:solidFill>
                            <a:srgbClr val="000000"/>
                          </a:solidFill>
                          <a:uFill>
                            <a:solidFill>
                              <a:srgbClr val="FFFFFF"/>
                            </a:solidFill>
                          </a:uFill>
                          <a:latin typeface="Calibri"/>
                        </a:rPr>
                        <a:t>121</a:t>
                      </a:r>
                      <a:endParaRPr lang="en-GB"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Tree>
    <p:extLst>
      <p:ext uri="{BB962C8B-B14F-4D97-AF65-F5344CB8AC3E}">
        <p14:creationId xmlns:p14="http://schemas.microsoft.com/office/powerpoint/2010/main" val="6781370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214"/>
            <a:ext cx="8229600" cy="958424"/>
          </a:xfrm>
        </p:spPr>
        <p:txBody>
          <a:bodyPr>
            <a:normAutofit/>
          </a:bodyPr>
          <a:lstStyle/>
          <a:p>
            <a:r>
              <a:rPr lang="en-GB" sz="3200" dirty="0" smtClean="0"/>
              <a:t>Q1 2018/19 Non Cancers in CX3 cohort</a:t>
            </a:r>
            <a:endParaRPr lang="en-GB" sz="3200" dirty="0"/>
          </a:p>
        </p:txBody>
      </p:sp>
      <p:sp>
        <p:nvSpPr>
          <p:cNvPr id="4" name="Footer Placeholder 3"/>
          <p:cNvSpPr>
            <a:spLocks noGrp="1"/>
          </p:cNvSpPr>
          <p:nvPr>
            <p:ph type="ftr" sz="quarter" idx="11"/>
          </p:nvPr>
        </p:nvSpPr>
        <p:spPr/>
        <p:txBody>
          <a:bodyPr/>
          <a:lstStyle/>
          <a:p>
            <a:endParaRPr lang="en-GB"/>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p:nvPr/>
        </p:nvPicPr>
        <p:blipFill rotWithShape="1">
          <a:blip r:embed="rId4" cstate="print">
            <a:extLst>
              <a:ext uri="{28A0092B-C50C-407E-A947-70E740481C1C}">
                <a14:useLocalDpi xmlns:a14="http://schemas.microsoft.com/office/drawing/2010/main" val="0"/>
              </a:ext>
            </a:extLst>
          </a:blip>
          <a:srcRect r="54357"/>
          <a:stretch/>
        </p:blipFill>
        <p:spPr bwMode="auto">
          <a:xfrm>
            <a:off x="6444208" y="116632"/>
            <a:ext cx="2520280" cy="6851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4870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01797"/>
            <a:ext cx="8229600" cy="1143000"/>
          </a:xfrm>
        </p:spPr>
        <p:txBody>
          <a:bodyPr>
            <a:normAutofit fontScale="90000"/>
          </a:bodyPr>
          <a:lstStyle/>
          <a:p>
            <a:r>
              <a:rPr lang="en-GB" sz="3600" dirty="0"/>
              <a:t>Diagnostic Breakdown post CT Q1 2018/19</a:t>
            </a:r>
            <a:r>
              <a:rPr lang="en-GB" dirty="0"/>
              <a:t/>
            </a:r>
            <a:br>
              <a:rPr lang="en-GB" dirty="0"/>
            </a:br>
            <a:endParaRPr lang="en-GB" dirty="0"/>
          </a:p>
        </p:txBody>
      </p:sp>
      <p:sp>
        <p:nvSpPr>
          <p:cNvPr id="4" name="Footer Placeholder 3"/>
          <p:cNvSpPr>
            <a:spLocks noGrp="1"/>
          </p:cNvSpPr>
          <p:nvPr>
            <p:ph type="ftr" sz="quarter" idx="11"/>
          </p:nvPr>
        </p:nvSpPr>
        <p:spPr/>
        <p:txBody>
          <a:bodyPr/>
          <a:lstStyle/>
          <a:p>
            <a:endParaRPr lang="en-GB"/>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r="54357"/>
          <a:stretch/>
        </p:blipFill>
        <p:spPr bwMode="auto">
          <a:xfrm>
            <a:off x="6444208" y="116632"/>
            <a:ext cx="2520280" cy="685165"/>
          </a:xfrm>
          <a:prstGeom prst="rect">
            <a:avLst/>
          </a:prstGeom>
          <a:noFill/>
          <a:ln>
            <a:noFill/>
          </a:ln>
          <a:extLst>
            <a:ext uri="{53640926-AAD7-44D8-BBD7-CCE9431645EC}">
              <a14:shadowObscured xmlns:a14="http://schemas.microsoft.com/office/drawing/2010/main"/>
            </a:ext>
          </a:extLst>
        </p:spPr>
      </p:pic>
      <p:graphicFrame>
        <p:nvGraphicFramePr>
          <p:cNvPr id="6" name="Content Placeholder 5"/>
          <p:cNvGraphicFramePr>
            <a:graphicFrameLocks noGrp="1"/>
          </p:cNvGraphicFramePr>
          <p:nvPr>
            <p:ph idx="1"/>
          </p:nvPr>
        </p:nvGraphicFramePr>
        <p:xfrm>
          <a:off x="457200" y="1484313"/>
          <a:ext cx="8229600" cy="4641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1681982"/>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390</TotalTime>
  <Words>1207</Words>
  <Application>Microsoft Office PowerPoint</Application>
  <PresentationFormat>On-screen Show (4:3)</PresentationFormat>
  <Paragraphs>263</Paragraphs>
  <Slides>18</Slides>
  <Notes>6</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Waveform</vt:lpstr>
      <vt:lpstr>SW Alliances’ Rapid Diagnostic  Pathway for Lung Cancer </vt:lpstr>
      <vt:lpstr>Project Milestone achievement</vt:lpstr>
      <vt:lpstr>Risks</vt:lpstr>
      <vt:lpstr>Q1 2018/19 Timed pathway steps </vt:lpstr>
      <vt:lpstr>Q1 2018/19 Chest X-Ray report distribution </vt:lpstr>
      <vt:lpstr>PowerPoint Presentation</vt:lpstr>
      <vt:lpstr>PowerPoint Presentation</vt:lpstr>
      <vt:lpstr>Q1 2018/19 Non Cancers in CX3 cohort</vt:lpstr>
      <vt:lpstr>Diagnostic Breakdown post CT Q1 2018/19 </vt:lpstr>
      <vt:lpstr>RUH Pathology audit</vt:lpstr>
      <vt:lpstr>Steering group recommendations</vt:lpstr>
      <vt:lpstr>PowerPoint Presentation</vt:lpstr>
      <vt:lpstr>Next Steps</vt:lpstr>
      <vt:lpstr>National Support Funding</vt:lpstr>
      <vt:lpstr> Indicative Lung Pathway Activity Fund – bids via STP’s  </vt:lpstr>
      <vt:lpstr> Pathway Activity Fund Proposals </vt:lpstr>
      <vt:lpstr>Pathway Activity Fund Proposals to Date </vt:lpstr>
      <vt:lpstr>Pathway Activity Fund Proposals P&amp;ED funding allocation includes</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 Alliances’ Rapid Diagnostic  Pathway for Lung Cancer</dc:title>
  <dc:creator>Gowen, Nicola</dc:creator>
  <cp:lastModifiedBy>Dunderdale, Helen</cp:lastModifiedBy>
  <cp:revision>18</cp:revision>
  <dcterms:created xsi:type="dcterms:W3CDTF">2018-11-07T10:00:54Z</dcterms:created>
  <dcterms:modified xsi:type="dcterms:W3CDTF">2018-11-28T09:50:48Z</dcterms:modified>
</cp:coreProperties>
</file>