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83" r:id="rId4"/>
    <p:sldId id="336" r:id="rId5"/>
    <p:sldId id="328" r:id="rId6"/>
    <p:sldId id="327" r:id="rId7"/>
    <p:sldId id="318" r:id="rId8"/>
    <p:sldId id="335" r:id="rId9"/>
    <p:sldId id="321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14" y="-51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shares\DEV%20Office\CRN%20West%20of%20England\Portfolio%20Facilitators\Jessica\Cancer\Brain%20and%20CNS\Cancer%20sub%20specialty%20performance%202017-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West</a:t>
            </a:r>
            <a:r>
              <a:rPr lang="en-GB" baseline="0"/>
              <a:t> of England recruitment to Cancer per 100,000 population by subspecialty 2017-18 (April-March) against YTD target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2017-18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3.0676967037803431</c:v>
                </c:pt>
                <c:pt idx="1">
                  <c:v>12.761618287726227</c:v>
                </c:pt>
                <c:pt idx="2">
                  <c:v>3.0676967037803431</c:v>
                </c:pt>
                <c:pt idx="3">
                  <c:v>2.7404757220437732</c:v>
                </c:pt>
                <c:pt idx="4">
                  <c:v>1.881520644985277</c:v>
                </c:pt>
                <c:pt idx="5">
                  <c:v>11.207318624477521</c:v>
                </c:pt>
                <c:pt idx="6">
                  <c:v>10.348363547419025</c:v>
                </c:pt>
                <c:pt idx="7">
                  <c:v>3.394917685516913</c:v>
                </c:pt>
                <c:pt idx="8">
                  <c:v>0.24541573630242747</c:v>
                </c:pt>
                <c:pt idx="9">
                  <c:v>0.24541573630242747</c:v>
                </c:pt>
                <c:pt idx="10">
                  <c:v>1.0225655679267811</c:v>
                </c:pt>
                <c:pt idx="11">
                  <c:v>5.5218540668046181</c:v>
                </c:pt>
                <c:pt idx="12">
                  <c:v>6.6671275028826127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79392"/>
        <c:axId val="167181312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2017-18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2017-18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79392"/>
        <c:axId val="167181312"/>
      </c:scatterChart>
      <c:catAx>
        <c:axId val="16717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181312"/>
        <c:crosses val="autoZero"/>
        <c:auto val="1"/>
        <c:lblAlgn val="ctr"/>
        <c:lblOffset val="100"/>
        <c:noMultiLvlLbl val="0"/>
      </c:catAx>
      <c:valAx>
        <c:axId val="16718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179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solidFill>
                  <a:sysClr val="windowText" lastClr="000000"/>
                </a:solidFill>
                <a:effectLst/>
              </a:rPr>
              <a:t>Recruitment to Cancer studies as % of Cancer Incidence by LCRN 2017-18 (April-March)</a:t>
            </a:r>
            <a:endParaRPr lang="en-GB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2017-18 (April-March)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West Midlands</c:v>
                </c:pt>
                <c:pt idx="9">
                  <c:v>West of England</c:v>
                </c:pt>
                <c:pt idx="10">
                  <c:v>Kent, Surrey and Sussex</c:v>
                </c:pt>
                <c:pt idx="11">
                  <c:v>North East and North Cumbria</c:v>
                </c:pt>
                <c:pt idx="12">
                  <c:v>North West Coast</c:v>
                </c:pt>
                <c:pt idx="13">
                  <c:v>South West Peninsula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0.51567024357009028</c:v>
                </c:pt>
                <c:pt idx="1">
                  <c:v>0.41265546585206198</c:v>
                </c:pt>
                <c:pt idx="2">
                  <c:v>0.34250764525993882</c:v>
                </c:pt>
                <c:pt idx="3">
                  <c:v>0.33173224952275387</c:v>
                </c:pt>
                <c:pt idx="4">
                  <c:v>0.29994169096209911</c:v>
                </c:pt>
                <c:pt idx="5">
                  <c:v>0.2832630423479115</c:v>
                </c:pt>
                <c:pt idx="6">
                  <c:v>0.23765150984376096</c:v>
                </c:pt>
                <c:pt idx="7">
                  <c:v>0.16790912318068868</c:v>
                </c:pt>
                <c:pt idx="8">
                  <c:v>0.16787094004864789</c:v>
                </c:pt>
                <c:pt idx="9">
                  <c:v>0.15947191953059514</c:v>
                </c:pt>
                <c:pt idx="10">
                  <c:v>0.15677910198337658</c:v>
                </c:pt>
                <c:pt idx="11">
                  <c:v>0.14077669902912621</c:v>
                </c:pt>
                <c:pt idx="12">
                  <c:v>0.13819490194091116</c:v>
                </c:pt>
                <c:pt idx="13">
                  <c:v>0.13316946211683053</c:v>
                </c:pt>
                <c:pt idx="14">
                  <c:v>0.13268401042334144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284672"/>
        <c:axId val="167166336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0.24135186704080897</c:v>
                </c:pt>
                <c:pt idx="1">
                  <c:v>0.24135186704080897</c:v>
                </c:pt>
                <c:pt idx="2">
                  <c:v>0.24135186704080897</c:v>
                </c:pt>
                <c:pt idx="3">
                  <c:v>0.24135186704080897</c:v>
                </c:pt>
                <c:pt idx="4">
                  <c:v>0.24135186704080897</c:v>
                </c:pt>
                <c:pt idx="5">
                  <c:v>0.24135186704080897</c:v>
                </c:pt>
                <c:pt idx="6">
                  <c:v>0.24135186704080897</c:v>
                </c:pt>
                <c:pt idx="7">
                  <c:v>0.24135186704080897</c:v>
                </c:pt>
                <c:pt idx="8">
                  <c:v>0.24135186704080897</c:v>
                </c:pt>
                <c:pt idx="9">
                  <c:v>0.24135186704080897</c:v>
                </c:pt>
                <c:pt idx="10">
                  <c:v>0.24135186704080897</c:v>
                </c:pt>
                <c:pt idx="11">
                  <c:v>0.24135186704080897</c:v>
                </c:pt>
                <c:pt idx="12">
                  <c:v>0.24135186704080897</c:v>
                </c:pt>
                <c:pt idx="13">
                  <c:v>0.24135186704080897</c:v>
                </c:pt>
                <c:pt idx="14">
                  <c:v>0.24135186704080897</c:v>
                </c:pt>
                <c:pt idx="15">
                  <c:v>0.24135186704080897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84672"/>
        <c:axId val="167166336"/>
      </c:lineChart>
      <c:catAx>
        <c:axId val="1222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66336"/>
        <c:crosses val="autoZero"/>
        <c:auto val="1"/>
        <c:lblAlgn val="ctr"/>
        <c:lblOffset val="100"/>
        <c:noMultiLvlLbl val="0"/>
      </c:catAx>
      <c:valAx>
        <c:axId val="1671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8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SWAG cancer RTT by Partner </a:t>
            </a:r>
            <a:r>
              <a:rPr lang="en-US" sz="1800" b="1" i="0" baseline="0" dirty="0" err="1">
                <a:effectLst/>
              </a:rPr>
              <a:t>Organisation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smtClean="0">
                <a:effectLst/>
              </a:rPr>
              <a:t>June 2018</a:t>
            </a:r>
            <a:endParaRPr lang="en-GB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028608060440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1430403022001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7145604533002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Great Western</c:v>
                </c:pt>
                <c:pt idx="1">
                  <c:v>Yeovil District Hospital</c:v>
                </c:pt>
                <c:pt idx="2">
                  <c:v>North Bristol Trust</c:v>
                </c:pt>
                <c:pt idx="3">
                  <c:v>Taunton and Somerset</c:v>
                </c:pt>
                <c:pt idx="4">
                  <c:v>Gloucestershire Hospitals</c:v>
                </c:pt>
                <c:pt idx="5">
                  <c:v>Royal United Hospitals Bath</c:v>
                </c:pt>
                <c:pt idx="6">
                  <c:v>Weston Area Health</c:v>
                </c:pt>
                <c:pt idx="7">
                  <c:v>University Hospitals Bristol</c:v>
                </c:pt>
              </c:strCache>
            </c:strRef>
          </c:cat>
          <c:val>
            <c:numRef>
              <c:f>'RTT PO.'!$B$2:$B$9</c:f>
              <c:numCache>
                <c:formatCode>0.00%</c:formatCode>
                <c:ptCount val="8"/>
                <c:pt idx="0">
                  <c:v>0.8</c:v>
                </c:pt>
                <c:pt idx="1">
                  <c:v>0.77780000000000005</c:v>
                </c:pt>
                <c:pt idx="2">
                  <c:v>0.76</c:v>
                </c:pt>
                <c:pt idx="3">
                  <c:v>0.75860000000000005</c:v>
                </c:pt>
                <c:pt idx="4">
                  <c:v>0.67569999999999997</c:v>
                </c:pt>
                <c:pt idx="5">
                  <c:v>0.65</c:v>
                </c:pt>
                <c:pt idx="6">
                  <c:v>0.64710000000000001</c:v>
                </c:pt>
                <c:pt idx="7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2177024"/>
        <c:axId val="122178560"/>
      </c:barChart>
      <c:catAx>
        <c:axId val="12217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2178560"/>
        <c:crosses val="autoZero"/>
        <c:auto val="1"/>
        <c:lblAlgn val="ctr"/>
        <c:lblOffset val="100"/>
        <c:noMultiLvlLbl val="0"/>
      </c:catAx>
      <c:valAx>
        <c:axId val="12217856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22177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Recruitment to Urology cancer studies as % of Cancer Incidence by LCRN 2017-18 (April-March)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Urology studies as a % of Cancer Incidence</c:v>
                </c:pt>
              </c:strCache>
            </c:strRef>
          </c:tx>
          <c:invertIfNegative val="0"/>
          <c:cat>
            <c:strRef>
              <c:f>'% Cancer incidence'!$A$3:$A$18</c:f>
              <c:strCache>
                <c:ptCount val="15"/>
                <c:pt idx="0">
                  <c:v>South London</c:v>
                </c:pt>
                <c:pt idx="1">
                  <c:v>Greater Manchester</c:v>
                </c:pt>
                <c:pt idx="2">
                  <c:v>North Thames</c:v>
                </c:pt>
                <c:pt idx="3">
                  <c:v>Thames Valley and South Midlands</c:v>
                </c:pt>
                <c:pt idx="4">
                  <c:v>Yorkshire and Humber</c:v>
                </c:pt>
                <c:pt idx="5">
                  <c:v>Kent, Surrey and Sussex</c:v>
                </c:pt>
                <c:pt idx="6">
                  <c:v>North East and North Cumbria</c:v>
                </c:pt>
                <c:pt idx="7">
                  <c:v>North West London</c:v>
                </c:pt>
                <c:pt idx="8">
                  <c:v>Eastern</c:v>
                </c:pt>
                <c:pt idx="9">
                  <c:v>South West Peninsula</c:v>
                </c:pt>
                <c:pt idx="10">
                  <c:v>Wessex</c:v>
                </c:pt>
                <c:pt idx="11">
                  <c:v>East Midlands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incidence'!$B$3:$B$18</c:f>
              <c:numCache>
                <c:formatCode>0.00%</c:formatCode>
                <c:ptCount val="16"/>
                <c:pt idx="0">
                  <c:v>9.6150570601260435E-2</c:v>
                </c:pt>
                <c:pt idx="1">
                  <c:v>5.9794322310487098E-2</c:v>
                </c:pt>
                <c:pt idx="2">
                  <c:v>5.0054549421776132E-2</c:v>
                </c:pt>
                <c:pt idx="3">
                  <c:v>4.6503372381966633E-2</c:v>
                </c:pt>
                <c:pt idx="4">
                  <c:v>4.5190219295172702E-2</c:v>
                </c:pt>
                <c:pt idx="5">
                  <c:v>4.4241171555477375E-2</c:v>
                </c:pt>
                <c:pt idx="6">
                  <c:v>4.3519981937231882E-2</c:v>
                </c:pt>
                <c:pt idx="7">
                  <c:v>3.3792048929663608E-2</c:v>
                </c:pt>
                <c:pt idx="8">
                  <c:v>3.0273268241955052E-2</c:v>
                </c:pt>
                <c:pt idx="9">
                  <c:v>2.9641411220358588E-2</c:v>
                </c:pt>
                <c:pt idx="10">
                  <c:v>2.7755102040816326E-2</c:v>
                </c:pt>
                <c:pt idx="11">
                  <c:v>2.272630184971592E-2</c:v>
                </c:pt>
                <c:pt idx="12">
                  <c:v>2.156960938617828E-2</c:v>
                </c:pt>
                <c:pt idx="13">
                  <c:v>1.6974015088013411E-2</c:v>
                </c:pt>
                <c:pt idx="14">
                  <c:v>1.2314397202655451E-2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7776128"/>
        <c:axId val="177777664"/>
      </c:barChart>
      <c:lineChart>
        <c:grouping val="standard"/>
        <c:varyColors val="0"/>
        <c:ser>
          <c:idx val="1"/>
          <c:order val="1"/>
          <c:tx>
            <c:strRef>
              <c:f>'% Cancer incidence'!$C$2</c:f>
              <c:strCache>
                <c:ptCount val="1"/>
                <c:pt idx="0">
                  <c:v>Average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'% Cancer incidence'!$A$3:$A$18</c:f>
              <c:strCache>
                <c:ptCount val="15"/>
                <c:pt idx="0">
                  <c:v>South London</c:v>
                </c:pt>
                <c:pt idx="1">
                  <c:v>Greater Manchester</c:v>
                </c:pt>
                <c:pt idx="2">
                  <c:v>North Thames</c:v>
                </c:pt>
                <c:pt idx="3">
                  <c:v>Thames Valley and South Midlands</c:v>
                </c:pt>
                <c:pt idx="4">
                  <c:v>Yorkshire and Humber</c:v>
                </c:pt>
                <c:pt idx="5">
                  <c:v>Kent, Surrey and Sussex</c:v>
                </c:pt>
                <c:pt idx="6">
                  <c:v>North East and North Cumbria</c:v>
                </c:pt>
                <c:pt idx="7">
                  <c:v>North West London</c:v>
                </c:pt>
                <c:pt idx="8">
                  <c:v>Eastern</c:v>
                </c:pt>
                <c:pt idx="9">
                  <c:v>South West Peninsula</c:v>
                </c:pt>
                <c:pt idx="10">
                  <c:v>Wessex</c:v>
                </c:pt>
                <c:pt idx="11">
                  <c:v>East Midlands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incidence'!$C$3:$C$18</c:f>
              <c:numCache>
                <c:formatCode>0.00%</c:formatCode>
                <c:ptCount val="16"/>
                <c:pt idx="0">
                  <c:v>3.8700022764181934E-2</c:v>
                </c:pt>
                <c:pt idx="1">
                  <c:v>3.8700022764181934E-2</c:v>
                </c:pt>
                <c:pt idx="2">
                  <c:v>3.8700022764181934E-2</c:v>
                </c:pt>
                <c:pt idx="3">
                  <c:v>3.8700022764181934E-2</c:v>
                </c:pt>
                <c:pt idx="4">
                  <c:v>3.8700022764181934E-2</c:v>
                </c:pt>
                <c:pt idx="5">
                  <c:v>3.8700022764181934E-2</c:v>
                </c:pt>
                <c:pt idx="6">
                  <c:v>3.8700022764181934E-2</c:v>
                </c:pt>
                <c:pt idx="7">
                  <c:v>3.8700022764181934E-2</c:v>
                </c:pt>
                <c:pt idx="8">
                  <c:v>3.8700022764181934E-2</c:v>
                </c:pt>
                <c:pt idx="9">
                  <c:v>3.8700022764181934E-2</c:v>
                </c:pt>
                <c:pt idx="10">
                  <c:v>3.8700022764181934E-2</c:v>
                </c:pt>
                <c:pt idx="11">
                  <c:v>3.8700022764181934E-2</c:v>
                </c:pt>
                <c:pt idx="12">
                  <c:v>3.8700022764181934E-2</c:v>
                </c:pt>
                <c:pt idx="13">
                  <c:v>3.8700022764181934E-2</c:v>
                </c:pt>
                <c:pt idx="14">
                  <c:v>3.8700022764181934E-2</c:v>
                </c:pt>
                <c:pt idx="15">
                  <c:v>3.8700022764181934E-2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6128"/>
        <c:axId val="177777664"/>
      </c:lineChart>
      <c:catAx>
        <c:axId val="177776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777664"/>
        <c:crosses val="autoZero"/>
        <c:auto val="1"/>
        <c:lblAlgn val="ctr"/>
        <c:lblOffset val="100"/>
        <c:noMultiLvlLbl val="0"/>
      </c:catAx>
      <c:valAx>
        <c:axId val="1777776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77776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it.bahl@uhbristol.nhs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Urology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Tuesday 7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July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Research </a:t>
            </a: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 smtClean="0"/>
          </a:p>
          <a:p>
            <a:r>
              <a:rPr lang="en-GB" dirty="0" smtClean="0"/>
              <a:t>Urology cancer research lead </a:t>
            </a:r>
            <a:r>
              <a:rPr lang="en-GB" smtClean="0"/>
              <a:t>– </a:t>
            </a:r>
            <a:r>
              <a:rPr lang="en-GB" smtClean="0">
                <a:hlinkClick r:id="rId4"/>
              </a:rPr>
              <a:t>amit.bahl@uhbristol.nhs.uk</a:t>
            </a:r>
            <a:endParaRPr lang="en-GB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2018-19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2017-18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Number of LCRNs achieving on-target recruitment into at least 8 of the 13 Cancer subspecialties, where "on-target" means either improving recruitment by 10% from 2016/17 or meeting the following recruitment targets per 100,000 population served: </a:t>
            </a:r>
          </a:p>
          <a:p>
            <a:r>
              <a:rPr lang="en-GB" dirty="0"/>
              <a:t>a) Neuro: 0.2; b) Breast: 8; c) Colorectal: 3; d) Paediatrics: 3; e) </a:t>
            </a:r>
            <a:r>
              <a:rPr lang="en-GB" dirty="0" err="1"/>
              <a:t>Gynae</a:t>
            </a:r>
            <a:r>
              <a:rPr lang="en-GB" dirty="0"/>
              <a:t>: 3; f) Head &amp; Neck: 1; g) Haematology: 7; h) Lung: 4; </a:t>
            </a:r>
            <a:r>
              <a:rPr lang="en-GB" dirty="0" err="1"/>
              <a:t>i</a:t>
            </a:r>
            <a:r>
              <a:rPr lang="en-GB" dirty="0"/>
              <a:t>) Sarcoma: 0.1; j) Skin: 0.2; k) Supportive &amp; Palliative Care and Psychosocial Oncology &amp; Survivorship: 3; l) Upper GI: 3; </a:t>
            </a:r>
            <a:r>
              <a:rPr lang="en-GB" dirty="0">
                <a:solidFill>
                  <a:srgbClr val="FF0000"/>
                </a:solidFill>
              </a:rPr>
              <a:t>m) Urology: 8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0" y="130791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2017/18 Cancer specialty target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05364"/>
              </p:ext>
            </p:extLst>
          </p:nvPr>
        </p:nvGraphicFramePr>
        <p:xfrm>
          <a:off x="224332" y="613111"/>
          <a:ext cx="11713109" cy="580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83353"/>
              </p:ext>
            </p:extLst>
          </p:nvPr>
        </p:nvGraphicFramePr>
        <p:xfrm>
          <a:off x="367705" y="447568"/>
          <a:ext cx="11449156" cy="603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5400000">
            <a:off x="6363956" y="4793072"/>
            <a:ext cx="1838850" cy="6330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153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46161"/>
              </p:ext>
            </p:extLst>
          </p:nvPr>
        </p:nvGraphicFramePr>
        <p:xfrm>
          <a:off x="312335" y="316548"/>
          <a:ext cx="11544719" cy="602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 rot="5400000">
            <a:off x="9404419" y="4716747"/>
            <a:ext cx="1301265" cy="65003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91747"/>
              </p:ext>
            </p:extLst>
          </p:nvPr>
        </p:nvGraphicFramePr>
        <p:xfrm>
          <a:off x="291471" y="344249"/>
          <a:ext cx="11625873" cy="585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66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3; </a:t>
            </a:r>
            <a:r>
              <a:rPr lang="en-GB" sz="2600" dirty="0"/>
              <a:t>f) Head &amp; Neck: </a:t>
            </a:r>
            <a:r>
              <a:rPr lang="en-GB" sz="2600" dirty="0" smtClean="0"/>
              <a:t>1.5;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/>
              <a:t>h) Lung: </a:t>
            </a:r>
            <a:r>
              <a:rPr lang="en-GB" sz="2600" dirty="0" smtClean="0"/>
              <a:t>4; </a:t>
            </a:r>
            <a:r>
              <a:rPr lang="en-GB" sz="2600" dirty="0" err="1"/>
              <a:t>i</a:t>
            </a:r>
            <a:r>
              <a:rPr lang="en-GB" sz="2600" dirty="0"/>
              <a:t>) Sarcoma: </a:t>
            </a:r>
            <a:r>
              <a:rPr lang="en-GB" sz="2600" dirty="0" smtClean="0"/>
              <a:t>0.1; </a:t>
            </a:r>
            <a:r>
              <a:rPr lang="en-GB" sz="2600" dirty="0"/>
              <a:t>j) Skin: </a:t>
            </a:r>
            <a:r>
              <a:rPr lang="en-GB" sz="2600" dirty="0" smtClean="0"/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>
                <a:solidFill>
                  <a:srgbClr val="FF0000"/>
                </a:solidFill>
              </a:rPr>
              <a:t>m) Urology: </a:t>
            </a:r>
            <a:r>
              <a:rPr lang="en-GB" sz="2600" dirty="0" smtClean="0">
                <a:solidFill>
                  <a:srgbClr val="FF0000"/>
                </a:solidFill>
              </a:rPr>
              <a:t>12. </a:t>
            </a:r>
            <a:endParaRPr lang="en-GB" sz="2600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8893</TotalTime>
  <Words>416</Words>
  <Application>Microsoft Office PowerPoint</Application>
  <PresentationFormat>Custom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1_Default Design</vt:lpstr>
      <vt:lpstr>  </vt:lpstr>
      <vt:lpstr>NIHR CRN High Level Objectives 2018-19</vt:lpstr>
      <vt:lpstr>Cancer specialty objective for 2017-18</vt:lpstr>
      <vt:lpstr>PowerPoint Presentation</vt:lpstr>
      <vt:lpstr>PowerPoint Presentation</vt:lpstr>
      <vt:lpstr>PowerPoint Presentation</vt:lpstr>
      <vt:lpstr>PowerPoint Presentation</vt:lpstr>
      <vt:lpstr>Cancer specialty objective for 2018-19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Rea, David</cp:lastModifiedBy>
  <cp:revision>355</cp:revision>
  <dcterms:created xsi:type="dcterms:W3CDTF">2016-06-28T19:02:41Z</dcterms:created>
  <dcterms:modified xsi:type="dcterms:W3CDTF">2018-07-05T09:30:02Z</dcterms:modified>
</cp:coreProperties>
</file>