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9" r:id="rId1"/>
  </p:sldMasterIdLst>
  <p:notesMasterIdLst>
    <p:notesMasterId r:id="rId12"/>
  </p:notesMasterIdLst>
  <p:sldIdLst>
    <p:sldId id="256" r:id="rId2"/>
    <p:sldId id="274" r:id="rId3"/>
    <p:sldId id="275" r:id="rId4"/>
    <p:sldId id="284" r:id="rId5"/>
    <p:sldId id="277" r:id="rId6"/>
    <p:sldId id="279" r:id="rId7"/>
    <p:sldId id="285" r:id="rId8"/>
    <p:sldId id="280" r:id="rId9"/>
    <p:sldId id="282" r:id="rId10"/>
    <p:sldId id="28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137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751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250825" y="6481763"/>
            <a:ext cx="21336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t="1559" b="1550"/>
          <a:stretch/>
        </p:blipFill>
        <p:spPr>
          <a:xfrm>
            <a:off x="-13500" y="-24550"/>
            <a:ext cx="9170999" cy="4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 l="219" r="219"/>
          <a:stretch/>
        </p:blipFill>
        <p:spPr>
          <a:xfrm>
            <a:off x="5274450" y="455138"/>
            <a:ext cx="32289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6309319"/>
            <a:ext cx="9144000" cy="53610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Clinical Research Network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2">
            <a:alphaModFix/>
          </a:blip>
          <a:srcRect l="4672" t="30634" r="4608" b="30060"/>
          <a:stretch/>
        </p:blipFill>
        <p:spPr>
          <a:xfrm>
            <a:off x="35500" y="1268750"/>
            <a:ext cx="6603326" cy="742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6819575" y="128800"/>
            <a:ext cx="1954500" cy="80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" name="Google Shape;95;p14"/>
          <p:cNvPicPr preferRelativeResize="0"/>
          <p:nvPr userDrawn="1"/>
        </p:nvPicPr>
        <p:blipFill rotWithShape="1">
          <a:blip r:embed="rId4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Rea@nihr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dam.dangoor@uhbristol.nhs.uk" TargetMode="External"/><Relationship Id="rId4" Type="http://schemas.openxmlformats.org/officeDocument/2006/relationships/hyperlink" Target="mailto:jessica.bartlett@nihr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n.nihr.ac.uk/" TargetMode="External"/><Relationship Id="rId7" Type="http://schemas.openxmlformats.org/officeDocument/2006/relationships/hyperlink" Target="http://public-odp.nihr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kctg.nihr.ac.uk/" TargetMode="External"/><Relationship Id="rId5" Type="http://schemas.openxmlformats.org/officeDocument/2006/relationships/hyperlink" Target="http://csg.ncri.org.uk/portfolio/portfolio-maps/" TargetMode="External"/><Relationship Id="rId4" Type="http://schemas.openxmlformats.org/officeDocument/2006/relationships/hyperlink" Target="https://odp.nihr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SWAG </a:t>
            </a:r>
            <a:r>
              <a:rPr lang="en-GB" dirty="0">
                <a:solidFill>
                  <a:srgbClr val="000000"/>
                </a:solidFill>
              </a:rPr>
              <a:t>SSG </a:t>
            </a:r>
            <a:r>
              <a:rPr lang="en-GB" dirty="0" smtClean="0">
                <a:solidFill>
                  <a:srgbClr val="000000"/>
                </a:solidFill>
              </a:rPr>
              <a:t>Sarcoma </a:t>
            </a:r>
            <a:r>
              <a:rPr lang="en-GB" dirty="0">
                <a:solidFill>
                  <a:srgbClr val="000000"/>
                </a:solidFill>
              </a:rPr>
              <a:t>Cancer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Meeting</a:t>
            </a:r>
            <a:br>
              <a:rPr lang="en-GB" dirty="0">
                <a:solidFill>
                  <a:srgbClr val="000000"/>
                </a:solidFill>
              </a:rPr>
            </a:br>
            <a:endParaRPr dirty="0"/>
          </a:p>
        </p:txBody>
      </p:sp>
      <p:sp>
        <p:nvSpPr>
          <p:cNvPr id="160" name="Google Shape;160;p24"/>
          <p:cNvSpPr/>
          <p:nvPr/>
        </p:nvSpPr>
        <p:spPr>
          <a:xfrm>
            <a:off x="1475656" y="3788520"/>
            <a:ext cx="6400800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Research Report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12th February 2019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David Rea</a:t>
            </a:r>
            <a:endParaRPr lang="en-GB" sz="2400" dirty="0"/>
          </a:p>
        </p:txBody>
      </p:sp>
      <p:sp>
        <p:nvSpPr>
          <p:cNvPr id="162" name="Google Shape;162;p24"/>
          <p:cNvSpPr/>
          <p:nvPr/>
        </p:nvSpPr>
        <p:spPr>
          <a:xfrm>
            <a:off x="457200" y="721832"/>
            <a:ext cx="4572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E1261C"/>
                </a:solidFill>
                <a:latin typeface="Arial"/>
                <a:ea typeface="Arial"/>
                <a:cs typeface="Arial"/>
                <a:sym typeface="Arial"/>
              </a:rPr>
              <a:t>Clinical Research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dirty="0" smtClean="0">
                <a:solidFill>
                  <a:srgbClr val="E1261C"/>
                </a:solidFill>
              </a:rPr>
              <a:t>West of England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0303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Contacts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dirty="0"/>
              <a:t>Research Delivery Manager – </a:t>
            </a:r>
            <a:r>
              <a:rPr lang="en-GB" sz="2400" dirty="0">
                <a:hlinkClick r:id="rId3"/>
              </a:rPr>
              <a:t>David.Rea@nihr.ac.uk</a:t>
            </a:r>
            <a:endParaRPr lang="en-GB" sz="2400" dirty="0"/>
          </a:p>
          <a:p>
            <a:r>
              <a:rPr lang="en-GB" sz="2400" dirty="0"/>
              <a:t>Research portfolio facilitator – </a:t>
            </a:r>
            <a:r>
              <a:rPr lang="en-GB" sz="2400" dirty="0" smtClean="0">
                <a:hlinkClick r:id="rId4"/>
              </a:rPr>
              <a:t>jessica.bartlett@nihr.ac.uk</a:t>
            </a:r>
            <a:endParaRPr lang="en-GB" sz="2400" dirty="0"/>
          </a:p>
          <a:p>
            <a:r>
              <a:rPr lang="en-GB" sz="2400" dirty="0" smtClean="0"/>
              <a:t>Sarcoma cancer </a:t>
            </a:r>
            <a:r>
              <a:rPr lang="en-GB" sz="2400" dirty="0"/>
              <a:t>research lead </a:t>
            </a:r>
            <a:r>
              <a:rPr lang="en-GB" sz="2400"/>
              <a:t>– </a:t>
            </a:r>
            <a:r>
              <a:rPr lang="en-GB" sz="2400" smtClean="0">
                <a:hlinkClick r:id="rId5"/>
              </a:rPr>
              <a:t>adam.dangoor@uhbristol.nhs.uk</a:t>
            </a:r>
            <a:endParaRPr lang="en-GB" sz="2400" smtClean="0"/>
          </a:p>
          <a:p>
            <a:endParaRPr lang="en-GB" sz="2400" dirty="0"/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 smtClean="0">
                <a:solidFill>
                  <a:srgbClr val="FF0000"/>
                </a:solidFill>
              </a:rPr>
              <a:t>NIHR CRN High Level Objectives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3631" y="1412776"/>
            <a:ext cx="7886700" cy="478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400" dirty="0" smtClean="0"/>
              <a:t>Increase number of participants into NIHR CRN portfolio studies</a:t>
            </a:r>
          </a:p>
          <a:p>
            <a:pPr lvl="1"/>
            <a:r>
              <a:rPr lang="en-GB" dirty="0" smtClean="0"/>
              <a:t>650,000 in England</a:t>
            </a:r>
          </a:p>
          <a:p>
            <a:pPr lvl="1"/>
            <a:r>
              <a:rPr lang="en-GB" dirty="0" smtClean="0"/>
              <a:t>21,905 in West of England</a:t>
            </a:r>
          </a:p>
          <a:p>
            <a:r>
              <a:rPr lang="en-GB" sz="2400" dirty="0" smtClean="0"/>
              <a:t>Increase the number of studies that deliver to time and target</a:t>
            </a:r>
          </a:p>
          <a:p>
            <a:pPr lvl="1"/>
            <a:r>
              <a:rPr lang="en-GB" dirty="0" smtClean="0"/>
              <a:t>Target 80%</a:t>
            </a:r>
          </a:p>
          <a:p>
            <a:r>
              <a:rPr lang="en-GB" sz="2400" dirty="0" smtClean="0"/>
              <a:t>Increase number of commercial studies delivered through network</a:t>
            </a:r>
          </a:p>
          <a:p>
            <a:r>
              <a:rPr lang="en-GB" sz="2400" dirty="0" smtClean="0"/>
              <a:t>Reduce NHS study set up times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Cancer specialty objective for</a:t>
            </a:r>
            <a:br>
              <a:rPr lang="en-GB" sz="3200" dirty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FF0000"/>
                </a:solidFill>
              </a:rPr>
              <a:t>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436915"/>
            <a:ext cx="7886700" cy="474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600" dirty="0" smtClean="0"/>
              <a:t>Increase patient access to Cancer research studies across the breadth of the Cancer subspecialties Number of LCRNs achieving on-target recruitment into at least 8 of the 13 Cancer subspecialties, where "on-target" means either improving recruitment by 10% from 2017/18 or meeting the following recruitment targets per 100,000 population served:</a:t>
            </a:r>
          </a:p>
          <a:p>
            <a:r>
              <a:rPr lang="en-GB" sz="2600" dirty="0" smtClean="0"/>
              <a:t>a) Brain: 0.2; b) Breast: </a:t>
            </a:r>
            <a:r>
              <a:rPr lang="en-GB" sz="2600" dirty="0" smtClean="0">
                <a:solidFill>
                  <a:schemeClr val="tx1"/>
                </a:solidFill>
              </a:rPr>
              <a:t>10 c); Colorectal: 3; d); </a:t>
            </a:r>
            <a:r>
              <a:rPr lang="en-GB" sz="2600" dirty="0" smtClean="0"/>
              <a:t>Children and Young People: 3; e) </a:t>
            </a:r>
            <a:r>
              <a:rPr lang="en-GB" sz="2600" dirty="0" err="1" smtClean="0"/>
              <a:t>Gynae</a:t>
            </a:r>
            <a:r>
              <a:rPr lang="en-GB" sz="2600" dirty="0" smtClean="0"/>
              <a:t>: 3; f) Head &amp; Neck: 1.5; g) Haematology: 7; h) Lung: 4; </a:t>
            </a:r>
            <a:r>
              <a:rPr lang="en-GB" sz="2600" dirty="0" err="1" smtClean="0">
                <a:solidFill>
                  <a:srgbClr val="FF0000"/>
                </a:solidFill>
              </a:rPr>
              <a:t>i</a:t>
            </a:r>
            <a:r>
              <a:rPr lang="en-GB" sz="2600" dirty="0" smtClean="0">
                <a:solidFill>
                  <a:srgbClr val="FF0000"/>
                </a:solidFill>
              </a:rPr>
              <a:t>) Sarcoma: 0.1; </a:t>
            </a:r>
            <a:r>
              <a:rPr lang="en-GB" sz="2600" dirty="0" smtClean="0"/>
              <a:t>j) Skin: 0.5; k) Supportive &amp; Palliative Care and Psychosocial Oncology: 4; l) Upper GI: 3; m) Urology: 12.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203032" cy="1143000"/>
          </a:xfrm>
        </p:spPr>
        <p:txBody>
          <a:bodyPr/>
          <a:lstStyle/>
          <a:p>
            <a:pPr algn="ctr"/>
            <a:r>
              <a:rPr lang="en-GB" sz="3000" dirty="0">
                <a:solidFill>
                  <a:srgbClr val="FF0000"/>
                </a:solidFill>
              </a:rPr>
              <a:t>Performance regarding 2018-19 </a:t>
            </a:r>
            <a:br>
              <a:rPr lang="en-GB" sz="3000" dirty="0">
                <a:solidFill>
                  <a:srgbClr val="FF0000"/>
                </a:solidFill>
              </a:rPr>
            </a:br>
            <a:r>
              <a:rPr lang="en-GB" sz="3000" dirty="0">
                <a:solidFill>
                  <a:srgbClr val="FF0000"/>
                </a:solidFill>
              </a:rPr>
              <a:t>Cancer specialty target</a:t>
            </a:r>
            <a:endParaRPr lang="en-GB" sz="3000" dirty="0"/>
          </a:p>
        </p:txBody>
      </p:sp>
      <p:pic>
        <p:nvPicPr>
          <p:cNvPr id="1030" name="Picture 6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1442821"/>
            <a:ext cx="8640000" cy="465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3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7;p25"/>
          <p:cNvSpPr txBox="1">
            <a:spLocks noGrp="1"/>
          </p:cNvSpPr>
          <p:nvPr>
            <p:ph type="title"/>
          </p:nvPr>
        </p:nvSpPr>
        <p:spPr>
          <a:xfrm>
            <a:off x="539552" y="548680"/>
            <a:ext cx="6203032" cy="706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Cancer incidence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84784"/>
            <a:ext cx="8640959" cy="465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5976664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Cancer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>
                <a:solidFill>
                  <a:srgbClr val="FF0000"/>
                </a:solidFill>
              </a:rPr>
              <a:t>ecruitment to time and target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1499107"/>
            <a:ext cx="8640000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6203032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Cancer incidence: Sarcoma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40000" cy="465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1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6275040" cy="128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Recruitment </a:t>
            </a:r>
            <a:r>
              <a:rPr lang="en-GB" sz="3200" dirty="0" smtClean="0">
                <a:solidFill>
                  <a:srgbClr val="FF0000"/>
                </a:solidFill>
              </a:rPr>
              <a:t>and number of s</a:t>
            </a: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arcoma cancer studies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1484784"/>
            <a:ext cx="8640000" cy="457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60232" y="5052069"/>
            <a:ext cx="43204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750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Useful links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8229600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>
                <a:hlinkClick r:id="rId3"/>
              </a:rPr>
              <a:t>https://www.crn.nihr.ac.uk/</a:t>
            </a:r>
            <a:endParaRPr lang="en-GB" dirty="0">
              <a:hlinkClick r:id="rId4"/>
            </a:endParaRPr>
          </a:p>
          <a:p>
            <a:pPr lvl="1"/>
            <a:r>
              <a:rPr lang="en-GB" dirty="0"/>
              <a:t>National and local network information including training programmes templates, tools, contacts, videos </a:t>
            </a:r>
            <a:r>
              <a:rPr lang="en-GB" dirty="0" err="1"/>
              <a:t>etc</a:t>
            </a:r>
            <a:endParaRPr lang="en-GB" dirty="0">
              <a:hlinkClick r:id=""/>
            </a:endParaRPr>
          </a:p>
          <a:p>
            <a:r>
              <a:rPr lang="en-GB" dirty="0">
                <a:hlinkClick r:id=""/>
              </a:rPr>
              <a:t>https://odp.nihr.ac.uk/</a:t>
            </a:r>
            <a:r>
              <a:rPr lang="en-GB" dirty="0">
                <a:hlinkClick r:id="rId5"/>
              </a:rPr>
              <a:t> </a:t>
            </a:r>
          </a:p>
          <a:p>
            <a:pPr lvl="1"/>
            <a:r>
              <a:rPr lang="en-GB" dirty="0"/>
              <a:t>Open data platform.  Look at performance across whole CRN including all specialty areas</a:t>
            </a:r>
            <a:endParaRPr lang="en-GB" dirty="0">
              <a:hlinkClick r:id="rId5"/>
            </a:endParaRPr>
          </a:p>
          <a:p>
            <a:r>
              <a:rPr lang="en-GB" dirty="0">
                <a:hlinkClick r:id="rId5"/>
              </a:rPr>
              <a:t>http://csg.ncri.org.uk/portfolio/portfolio-maps/</a:t>
            </a:r>
            <a:endParaRPr lang="en-GB" dirty="0"/>
          </a:p>
          <a:p>
            <a:pPr lvl="1"/>
            <a:r>
              <a:rPr lang="en-GB" dirty="0"/>
              <a:t>View current national portfolio of open, closed and ‘in set up’ cancer studies </a:t>
            </a:r>
          </a:p>
          <a:p>
            <a:r>
              <a:rPr lang="en-GB" dirty="0">
                <a:hlinkClick r:id="rId6"/>
              </a:rPr>
              <a:t>https://www.ukctg.nihr.ac.uk/</a:t>
            </a:r>
            <a:endParaRPr lang="en-GB" dirty="0"/>
          </a:p>
          <a:p>
            <a:pPr lvl="1"/>
            <a:r>
              <a:rPr lang="en-GB" dirty="0"/>
              <a:t>See where a study is open across the country</a:t>
            </a:r>
          </a:p>
          <a:p>
            <a:r>
              <a:rPr lang="en-GB" dirty="0">
                <a:hlinkClick r:id="rId7"/>
              </a:rPr>
              <a:t>http://public-odp.nihr.ac.u</a:t>
            </a:r>
            <a:r>
              <a:rPr lang="en-GB" dirty="0">
                <a:solidFill>
                  <a:srgbClr val="0070C0"/>
                </a:solidFill>
                <a:hlinkClick r:id="rId7"/>
              </a:rPr>
              <a:t>k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Search for a study to fit criteria.  Good for horizon scanning, eligibility criteria</a:t>
            </a:r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336</Words>
  <Application>Microsoft Office PowerPoint</Application>
  <PresentationFormat>On-screen Show (4:3)</PresentationFormat>
  <Paragraphs>45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 SWAG SSG Sarcoma Cancer Meeting </vt:lpstr>
      <vt:lpstr>NIHR CRN High Level Objectives 2018-19</vt:lpstr>
      <vt:lpstr>Cancer specialty objective for 2018-19</vt:lpstr>
      <vt:lpstr>Performance regarding 2018-19  Cancer specialty target</vt:lpstr>
      <vt:lpstr>Cancer incidence</vt:lpstr>
      <vt:lpstr>Cancer recruitment to time and target</vt:lpstr>
      <vt:lpstr>Cancer incidence: Sarcoma</vt:lpstr>
      <vt:lpstr>Recruitment and number of sarcoma cancer studies 2018-19</vt:lpstr>
      <vt:lpstr>Useful links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Lynch, Sarah</dc:creator>
  <cp:lastModifiedBy>Sahni, Asha</cp:lastModifiedBy>
  <cp:revision>40</cp:revision>
  <dcterms:modified xsi:type="dcterms:W3CDTF">2019-02-27T15:55:34Z</dcterms:modified>
</cp:coreProperties>
</file>