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83" r:id="rId4"/>
    <p:sldId id="321" r:id="rId5"/>
    <p:sldId id="328" r:id="rId6"/>
    <p:sldId id="327" r:id="rId7"/>
    <p:sldId id="318" r:id="rId8"/>
    <p:sldId id="333" r:id="rId9"/>
    <p:sldId id="335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08" y="-51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West</a:t>
            </a:r>
            <a:r>
              <a:rPr lang="en-GB" baseline="0"/>
              <a:t> of England recruitment to Cancer per 100,000 population by subspecialty 2018-19 (April - September)</a:t>
            </a:r>
          </a:p>
          <a:p>
            <a:pPr>
              <a:defRPr/>
            </a:pPr>
            <a:r>
              <a:rPr lang="en-GB" baseline="0"/>
              <a:t> against YTD target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2018-19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1.3784983449911046</c:v>
                </c:pt>
                <c:pt idx="1">
                  <c:v>4.2976713108546205</c:v>
                </c:pt>
                <c:pt idx="2">
                  <c:v>1.5406746208724111</c:v>
                </c:pt>
                <c:pt idx="3">
                  <c:v>0.97305765528783861</c:v>
                </c:pt>
                <c:pt idx="4">
                  <c:v>0.81088137940653215</c:v>
                </c:pt>
                <c:pt idx="5">
                  <c:v>3.2840695865964551</c:v>
                </c:pt>
                <c:pt idx="6">
                  <c:v>3.324613655566782</c:v>
                </c:pt>
                <c:pt idx="7">
                  <c:v>1.662306827783391</c:v>
                </c:pt>
                <c:pt idx="8">
                  <c:v>8.1088137940653213E-2</c:v>
                </c:pt>
                <c:pt idx="9">
                  <c:v>0</c:v>
                </c:pt>
                <c:pt idx="10">
                  <c:v>1.1352339311691451</c:v>
                </c:pt>
                <c:pt idx="11">
                  <c:v>1.6217627588130643</c:v>
                </c:pt>
                <c:pt idx="12">
                  <c:v>3.4462458624777614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06112"/>
        <c:axId val="42516480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2018-19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0.1</c:v>
                </c:pt>
                <c:pt idx="1">
                  <c:v>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3.5</c:v>
                </c:pt>
                <c:pt idx="6">
                  <c:v>0.5</c:v>
                </c:pt>
                <c:pt idx="7">
                  <c:v>2</c:v>
                </c:pt>
                <c:pt idx="8">
                  <c:v>0.05</c:v>
                </c:pt>
                <c:pt idx="9">
                  <c:v>0.25</c:v>
                </c:pt>
                <c:pt idx="10">
                  <c:v>2</c:v>
                </c:pt>
                <c:pt idx="11">
                  <c:v>1.5</c:v>
                </c:pt>
                <c:pt idx="12">
                  <c:v>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2018-19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2D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0.5</c:v>
                </c:pt>
                <c:pt idx="10">
                  <c:v>4</c:v>
                </c:pt>
                <c:pt idx="11">
                  <c:v>3</c:v>
                </c:pt>
                <c:pt idx="12">
                  <c:v>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06112"/>
        <c:axId val="42516480"/>
      </c:scatterChart>
      <c:catAx>
        <c:axId val="4250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516480"/>
        <c:crosses val="autoZero"/>
        <c:auto val="1"/>
        <c:lblAlgn val="ctr"/>
        <c:lblOffset val="100"/>
        <c:noMultiLvlLbl val="0"/>
      </c:catAx>
      <c:valAx>
        <c:axId val="4251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506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solidFill>
                  <a:sysClr val="windowText" lastClr="000000"/>
                </a:solidFill>
                <a:effectLst/>
              </a:rPr>
              <a:t>Recruitment to Cancer studies as % of Cancer Incidence by LCRN 2018-19 (April-September 2018)</a:t>
            </a:r>
            <a:endParaRPr lang="en-GB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1626104305077821E-2"/>
          <c:y val="0.12721699862747435"/>
          <c:w val="0.95130736065075072"/>
          <c:h val="0.726227857572778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2018-19 (April-May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West London</c:v>
                </c:pt>
                <c:pt idx="2">
                  <c:v>North Thames</c:v>
                </c:pt>
                <c:pt idx="3">
                  <c:v>Wessex</c:v>
                </c:pt>
                <c:pt idx="4">
                  <c:v>Greater Manchester</c:v>
                </c:pt>
                <c:pt idx="5">
                  <c:v>Eastern</c:v>
                </c:pt>
                <c:pt idx="6">
                  <c:v>Kent, Surrey and Sussex</c:v>
                </c:pt>
                <c:pt idx="7">
                  <c:v>Yorkshire and Humber</c:v>
                </c:pt>
                <c:pt idx="8">
                  <c:v>Thames Valley and South Midlands</c:v>
                </c:pt>
                <c:pt idx="9">
                  <c:v>South West Peninsula</c:v>
                </c:pt>
                <c:pt idx="10">
                  <c:v>West of England</c:v>
                </c:pt>
                <c:pt idx="11">
                  <c:v>West Midlands</c:v>
                </c:pt>
                <c:pt idx="12">
                  <c:v>East Midlands</c:v>
                </c:pt>
                <c:pt idx="13">
                  <c:v>North East and North Cumbria</c:v>
                </c:pt>
                <c:pt idx="14">
                  <c:v>North West Coast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0.28142136433428383</c:v>
                </c:pt>
                <c:pt idx="1">
                  <c:v>0.27351592514561901</c:v>
                </c:pt>
                <c:pt idx="2">
                  <c:v>0.16177334116265413</c:v>
                </c:pt>
                <c:pt idx="3">
                  <c:v>0.15619318181818181</c:v>
                </c:pt>
                <c:pt idx="4">
                  <c:v>0.11646662856417095</c:v>
                </c:pt>
                <c:pt idx="5">
                  <c:v>0.10046519949901593</c:v>
                </c:pt>
                <c:pt idx="6">
                  <c:v>8.008281879690908E-2</c:v>
                </c:pt>
                <c:pt idx="7">
                  <c:v>5.7368197139771572E-2</c:v>
                </c:pt>
                <c:pt idx="8">
                  <c:v>5.2217265809498821E-2</c:v>
                </c:pt>
                <c:pt idx="9">
                  <c:v>5.1167084267440328E-2</c:v>
                </c:pt>
                <c:pt idx="10">
                  <c:v>4.6817216146038239E-2</c:v>
                </c:pt>
                <c:pt idx="11">
                  <c:v>4.6071154338367032E-2</c:v>
                </c:pt>
                <c:pt idx="12">
                  <c:v>4.4786843365799141E-2</c:v>
                </c:pt>
                <c:pt idx="13">
                  <c:v>3.5661294448708108E-2</c:v>
                </c:pt>
                <c:pt idx="14">
                  <c:v>3.5199507822112848E-2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289152"/>
        <c:axId val="186290944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0.1026</c:v>
                </c:pt>
                <c:pt idx="1">
                  <c:v>0.1026</c:v>
                </c:pt>
                <c:pt idx="2">
                  <c:v>0.1026</c:v>
                </c:pt>
                <c:pt idx="3">
                  <c:v>0.1026</c:v>
                </c:pt>
                <c:pt idx="4">
                  <c:v>0.1026</c:v>
                </c:pt>
                <c:pt idx="5">
                  <c:v>0.1026</c:v>
                </c:pt>
                <c:pt idx="6">
                  <c:v>0.1026</c:v>
                </c:pt>
                <c:pt idx="7">
                  <c:v>0.1026</c:v>
                </c:pt>
                <c:pt idx="8">
                  <c:v>0.1026</c:v>
                </c:pt>
                <c:pt idx="9">
                  <c:v>0.1026</c:v>
                </c:pt>
                <c:pt idx="10">
                  <c:v>0.1026</c:v>
                </c:pt>
                <c:pt idx="11">
                  <c:v>0.1026</c:v>
                </c:pt>
                <c:pt idx="12">
                  <c:v>0.1026</c:v>
                </c:pt>
                <c:pt idx="13">
                  <c:v>0.1026</c:v>
                </c:pt>
                <c:pt idx="14">
                  <c:v>0.1026</c:v>
                </c:pt>
                <c:pt idx="15">
                  <c:v>0.1026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89152"/>
        <c:axId val="186290944"/>
      </c:lineChart>
      <c:catAx>
        <c:axId val="1862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90944"/>
        <c:crosses val="autoZero"/>
        <c:auto val="1"/>
        <c:lblAlgn val="ctr"/>
        <c:lblOffset val="100"/>
        <c:noMultiLvlLbl val="0"/>
      </c:catAx>
      <c:valAx>
        <c:axId val="18629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28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SWAG cancer RTT by Partner Organisation September 2018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0572161208800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028608060440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1430403022001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7145604533002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PO.'!$A$2:$A$7</c:f>
              <c:strCache>
                <c:ptCount val="6"/>
                <c:pt idx="0">
                  <c:v>Great Western</c:v>
                </c:pt>
                <c:pt idx="1">
                  <c:v>North Bristol Trust</c:v>
                </c:pt>
                <c:pt idx="2">
                  <c:v>Gloucestershire Hospitals</c:v>
                </c:pt>
                <c:pt idx="3">
                  <c:v>Royal United Hospitals Bath</c:v>
                </c:pt>
                <c:pt idx="4">
                  <c:v>University Hospitals Bristol</c:v>
                </c:pt>
                <c:pt idx="5">
                  <c:v>Weston Area Health</c:v>
                </c:pt>
              </c:strCache>
            </c:strRef>
          </c:cat>
          <c:val>
            <c:numRef>
              <c:f>'RTT PO.'!$B$2:$B$7</c:f>
              <c:numCache>
                <c:formatCode>0.00%</c:formatCode>
                <c:ptCount val="6"/>
                <c:pt idx="0">
                  <c:v>0.77</c:v>
                </c:pt>
                <c:pt idx="1">
                  <c:v>0.7</c:v>
                </c:pt>
                <c:pt idx="2">
                  <c:v>0.67</c:v>
                </c:pt>
                <c:pt idx="3">
                  <c:v>0.64</c:v>
                </c:pt>
                <c:pt idx="4">
                  <c:v>0.51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89602432"/>
        <c:axId val="189604224"/>
      </c:barChart>
      <c:catAx>
        <c:axId val="189602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9604224"/>
        <c:crosses val="autoZero"/>
        <c:auto val="1"/>
        <c:lblAlgn val="ctr"/>
        <c:lblOffset val="100"/>
        <c:noMultiLvlLbl val="0"/>
      </c:catAx>
      <c:valAx>
        <c:axId val="18960422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89602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Recruitment to sarcoma</a:t>
            </a:r>
            <a:r>
              <a:rPr lang="en-GB" baseline="0"/>
              <a:t> </a:t>
            </a:r>
            <a:r>
              <a:rPr lang="en-GB"/>
              <a:t>cancer</a:t>
            </a:r>
            <a:r>
              <a:rPr lang="en-GB" baseline="0"/>
              <a:t> studies and number of studies by LCRN YTD (April - September) 2018-19 </a:t>
            </a:r>
            <a:endParaRPr lang="en-GB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Thames</c:v>
                </c:pt>
                <c:pt idx="1">
                  <c:v>South London</c:v>
                </c:pt>
                <c:pt idx="2">
                  <c:v>North East and North Cumbria</c:v>
                </c:pt>
                <c:pt idx="3">
                  <c:v>East Midlands</c:v>
                </c:pt>
                <c:pt idx="4">
                  <c:v>West Midlands</c:v>
                </c:pt>
                <c:pt idx="5">
                  <c:v>Yorkshire and Humber</c:v>
                </c:pt>
                <c:pt idx="6">
                  <c:v>North West Coast</c:v>
                </c:pt>
                <c:pt idx="7">
                  <c:v>Greater Manchester</c:v>
                </c:pt>
                <c:pt idx="8">
                  <c:v>Eastern</c:v>
                </c:pt>
                <c:pt idx="9">
                  <c:v>Wessex</c:v>
                </c:pt>
                <c:pt idx="10">
                  <c:v>Thames Valley and South Midlands</c:v>
                </c:pt>
                <c:pt idx="11">
                  <c:v>West of England</c:v>
                </c:pt>
                <c:pt idx="12">
                  <c:v>North West London</c:v>
                </c:pt>
                <c:pt idx="13">
                  <c:v>South West Peninsula</c:v>
                </c:pt>
                <c:pt idx="14">
                  <c:v>Kent, Surrey and Sussex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6</c:v>
                </c:pt>
                <c:pt idx="1">
                  <c:v>9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680625124461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-4.8403125622308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7.2602782798596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Thames</c:v>
                </c:pt>
                <c:pt idx="1">
                  <c:v>South London</c:v>
                </c:pt>
                <c:pt idx="2">
                  <c:v>North East and North Cumbria</c:v>
                </c:pt>
                <c:pt idx="3">
                  <c:v>East Midlands</c:v>
                </c:pt>
                <c:pt idx="4">
                  <c:v>West Midlands</c:v>
                </c:pt>
                <c:pt idx="5">
                  <c:v>Yorkshire and Humber</c:v>
                </c:pt>
                <c:pt idx="6">
                  <c:v>North West Coast</c:v>
                </c:pt>
                <c:pt idx="7">
                  <c:v>Greater Manchester</c:v>
                </c:pt>
                <c:pt idx="8">
                  <c:v>Eastern</c:v>
                </c:pt>
                <c:pt idx="9">
                  <c:v>Wessex</c:v>
                </c:pt>
                <c:pt idx="10">
                  <c:v>Thames Valley and South Midlands</c:v>
                </c:pt>
                <c:pt idx="11">
                  <c:v>West of England</c:v>
                </c:pt>
                <c:pt idx="12">
                  <c:v>North West London</c:v>
                </c:pt>
                <c:pt idx="13">
                  <c:v>South West Peninsula</c:v>
                </c:pt>
                <c:pt idx="14">
                  <c:v>Kent, Surrey and Sussex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34</c:v>
                </c:pt>
                <c:pt idx="1">
                  <c:v>14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46112"/>
        <c:axId val="41947904"/>
      </c:barChart>
      <c:catAx>
        <c:axId val="4194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947904"/>
        <c:crosses val="autoZero"/>
        <c:auto val="1"/>
        <c:lblAlgn val="ctr"/>
        <c:lblOffset val="100"/>
        <c:noMultiLvlLbl val="0"/>
      </c:catAx>
      <c:valAx>
        <c:axId val="4194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9461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>
                <a:effectLst/>
              </a:rPr>
              <a:t>Recruitment to sarcoma cancer studies as % of Cancer Incidence by LCRN 2018-19 (April-September)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sarcoma studies as a % of Cancer Incidence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Cancer incidence'!$A$3:$A$18</c:f>
              <c:strCache>
                <c:ptCount val="15"/>
                <c:pt idx="0">
                  <c:v>North Thames</c:v>
                </c:pt>
                <c:pt idx="1">
                  <c:v>South London</c:v>
                </c:pt>
                <c:pt idx="2">
                  <c:v>North East and North Cumbria</c:v>
                </c:pt>
                <c:pt idx="3">
                  <c:v>East Midlands</c:v>
                </c:pt>
                <c:pt idx="4">
                  <c:v>Greater Manchester</c:v>
                </c:pt>
                <c:pt idx="5">
                  <c:v>West Midlands</c:v>
                </c:pt>
                <c:pt idx="6">
                  <c:v>North West Coast</c:v>
                </c:pt>
                <c:pt idx="7">
                  <c:v>Yorkshire and Humber</c:v>
                </c:pt>
                <c:pt idx="8">
                  <c:v>West of England</c:v>
                </c:pt>
                <c:pt idx="9">
                  <c:v>Wessex</c:v>
                </c:pt>
                <c:pt idx="10">
                  <c:v>Eastern</c:v>
                </c:pt>
                <c:pt idx="11">
                  <c:v>Thames Valley and South Midlands</c:v>
                </c:pt>
                <c:pt idx="12">
                  <c:v>North West London</c:v>
                </c:pt>
                <c:pt idx="13">
                  <c:v>Kent, Surrey and Sussex</c:v>
                </c:pt>
                <c:pt idx="14">
                  <c:v>South West Peninsula</c:v>
                </c:pt>
              </c:strCache>
            </c:strRef>
          </c:cat>
          <c:val>
            <c:numRef>
              <c:f>'% Cancer incidence'!$B$3:$B$18</c:f>
              <c:numCache>
                <c:formatCode>0.00%</c:formatCode>
                <c:ptCount val="16"/>
                <c:pt idx="0">
                  <c:v>1.4260548611693649E-3</c:v>
                </c:pt>
                <c:pt idx="1">
                  <c:v>1.0236162901221028E-3</c:v>
                </c:pt>
                <c:pt idx="2">
                  <c:v>5.1163980557687391E-4</c:v>
                </c:pt>
                <c:pt idx="3">
                  <c:v>3.1933578157432541E-4</c:v>
                </c:pt>
                <c:pt idx="4">
                  <c:v>2.540166380897949E-4</c:v>
                </c:pt>
                <c:pt idx="5">
                  <c:v>2.2395700025595086E-4</c:v>
                </c:pt>
                <c:pt idx="6">
                  <c:v>2.1972227104939356E-4</c:v>
                </c:pt>
                <c:pt idx="7">
                  <c:v>1.6362862846483622E-4</c:v>
                </c:pt>
                <c:pt idx="8">
                  <c:v>1.5736879376819577E-4</c:v>
                </c:pt>
                <c:pt idx="9">
                  <c:v>1.1363636363636364E-4</c:v>
                </c:pt>
                <c:pt idx="10">
                  <c:v>8.9461442118446945E-5</c:v>
                </c:pt>
                <c:pt idx="11">
                  <c:v>8.7466106883582611E-5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1243648"/>
        <c:axId val="201249536"/>
      </c:barChart>
      <c:lineChart>
        <c:grouping val="standard"/>
        <c:varyColors val="0"/>
        <c:ser>
          <c:idx val="1"/>
          <c:order val="1"/>
          <c:tx>
            <c:strRef>
              <c:f>'% Cancer incidence'!$C$2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'% Cancer incidence'!$A$3:$A$18</c:f>
              <c:strCache>
                <c:ptCount val="15"/>
                <c:pt idx="0">
                  <c:v>North Thames</c:v>
                </c:pt>
                <c:pt idx="1">
                  <c:v>South London</c:v>
                </c:pt>
                <c:pt idx="2">
                  <c:v>North East and North Cumbria</c:v>
                </c:pt>
                <c:pt idx="3">
                  <c:v>East Midlands</c:v>
                </c:pt>
                <c:pt idx="4">
                  <c:v>Greater Manchester</c:v>
                </c:pt>
                <c:pt idx="5">
                  <c:v>West Midlands</c:v>
                </c:pt>
                <c:pt idx="6">
                  <c:v>North West Coast</c:v>
                </c:pt>
                <c:pt idx="7">
                  <c:v>Yorkshire and Humber</c:v>
                </c:pt>
                <c:pt idx="8">
                  <c:v>West of England</c:v>
                </c:pt>
                <c:pt idx="9">
                  <c:v>Wessex</c:v>
                </c:pt>
                <c:pt idx="10">
                  <c:v>Eastern</c:v>
                </c:pt>
                <c:pt idx="11">
                  <c:v>Thames Valley and South Midlands</c:v>
                </c:pt>
                <c:pt idx="12">
                  <c:v>North West London</c:v>
                </c:pt>
                <c:pt idx="13">
                  <c:v>Kent, Surrey and Sussex</c:v>
                </c:pt>
                <c:pt idx="14">
                  <c:v>South West Peninsula</c:v>
                </c:pt>
              </c:strCache>
            </c:strRef>
          </c:cat>
          <c:val>
            <c:numRef>
              <c:f>'% Cancer incidence'!$C$3:$C$18</c:f>
              <c:numCache>
                <c:formatCode>0.00%</c:formatCode>
                <c:ptCount val="16"/>
                <c:pt idx="0">
                  <c:v>4.0673578192684286E-4</c:v>
                </c:pt>
                <c:pt idx="1">
                  <c:v>4.0673578192684302E-4</c:v>
                </c:pt>
                <c:pt idx="2">
                  <c:v>4.0673578192684302E-4</c:v>
                </c:pt>
                <c:pt idx="3">
                  <c:v>4.0673578192684302E-4</c:v>
                </c:pt>
                <c:pt idx="4">
                  <c:v>4.0673578192684302E-4</c:v>
                </c:pt>
                <c:pt idx="5">
                  <c:v>4.0673578192684302E-4</c:v>
                </c:pt>
                <c:pt idx="6">
                  <c:v>4.0673578192684302E-4</c:v>
                </c:pt>
                <c:pt idx="7">
                  <c:v>4.0673578192684302E-4</c:v>
                </c:pt>
                <c:pt idx="8">
                  <c:v>4.0673578192684302E-4</c:v>
                </c:pt>
                <c:pt idx="9">
                  <c:v>4.0673578192684302E-4</c:v>
                </c:pt>
                <c:pt idx="10">
                  <c:v>4.0673578192684302E-4</c:v>
                </c:pt>
                <c:pt idx="11">
                  <c:v>4.0673578192684302E-4</c:v>
                </c:pt>
                <c:pt idx="12">
                  <c:v>4.0673578192684286E-4</c:v>
                </c:pt>
                <c:pt idx="13">
                  <c:v>4.0673578192684302E-4</c:v>
                </c:pt>
                <c:pt idx="14">
                  <c:v>4.0673578192684302E-4</c:v>
                </c:pt>
                <c:pt idx="15">
                  <c:v>4.0673578192684302E-4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243648"/>
        <c:axId val="201249536"/>
      </c:lineChart>
      <c:catAx>
        <c:axId val="2012436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01249536"/>
        <c:crosses val="autoZero"/>
        <c:auto val="1"/>
        <c:lblAlgn val="ctr"/>
        <c:lblOffset val="100"/>
        <c:noMultiLvlLbl val="0"/>
      </c:catAx>
      <c:valAx>
        <c:axId val="20124953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2012436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0.64771</cdr:x>
      <cdr:y>0.71237</cdr:y>
    </cdr:from>
    <cdr:to>
      <cdr:x>0.69256</cdr:x>
      <cdr:y>0.93144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97744" y="4280599"/>
          <a:ext cx="519165" cy="1316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am.dangoor@uhbristol.nhs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Sarcoma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Tuesday 9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October 2018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Research </a:t>
            </a: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 smtClean="0"/>
          </a:p>
          <a:p>
            <a:r>
              <a:rPr lang="en-GB" dirty="0" smtClean="0"/>
              <a:t>Sarcoma cancer research lead </a:t>
            </a:r>
            <a:r>
              <a:rPr lang="en-GB" smtClean="0"/>
              <a:t>– </a:t>
            </a:r>
            <a:r>
              <a:rPr lang="en-GB" smtClean="0">
                <a:hlinkClick r:id="rId4"/>
              </a:rPr>
              <a:t>adam.dangoor@uhbristol.nhs.uk</a:t>
            </a:r>
            <a:endParaRPr lang="en-GB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2018-19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c</a:t>
            </a:r>
            <a:r>
              <a:rPr lang="en-GB" sz="2600" dirty="0" smtClean="0"/>
              <a:t>); </a:t>
            </a:r>
            <a:r>
              <a:rPr lang="en-GB" sz="2600" dirty="0"/>
              <a:t>Colorectal: 3 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3; </a:t>
            </a:r>
            <a:r>
              <a:rPr lang="en-GB" sz="2600" dirty="0"/>
              <a:t>f) Head &amp; Neck: </a:t>
            </a:r>
            <a:r>
              <a:rPr lang="en-GB" sz="2600" dirty="0" smtClean="0"/>
              <a:t>1.5;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/>
              <a:t>h) Lung: </a:t>
            </a:r>
            <a:r>
              <a:rPr lang="en-GB" sz="2600" dirty="0" smtClean="0"/>
              <a:t>4; </a:t>
            </a:r>
            <a:r>
              <a:rPr lang="en-GB" sz="2600" dirty="0" err="1">
                <a:solidFill>
                  <a:srgbClr val="FF0000"/>
                </a:solidFill>
              </a:rPr>
              <a:t>i</a:t>
            </a:r>
            <a:r>
              <a:rPr lang="en-GB" sz="2600" dirty="0">
                <a:solidFill>
                  <a:srgbClr val="FF0000"/>
                </a:solidFill>
              </a:rPr>
              <a:t>) Sarcoma: </a:t>
            </a:r>
            <a:r>
              <a:rPr lang="en-GB" sz="2600" dirty="0" smtClean="0">
                <a:solidFill>
                  <a:srgbClr val="FF0000"/>
                </a:solidFill>
              </a:rPr>
              <a:t>0.1; </a:t>
            </a:r>
            <a:r>
              <a:rPr lang="en-GB" sz="2600" dirty="0"/>
              <a:t>j) Skin: </a:t>
            </a:r>
            <a:r>
              <a:rPr lang="en-GB" sz="2600" dirty="0" smtClean="0"/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0" y="130791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2018/19 Cancer specialty target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113674"/>
              </p:ext>
            </p:extLst>
          </p:nvPr>
        </p:nvGraphicFramePr>
        <p:xfrm>
          <a:off x="425300" y="572755"/>
          <a:ext cx="11391562" cy="579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60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027630"/>
              </p:ext>
            </p:extLst>
          </p:nvPr>
        </p:nvGraphicFramePr>
        <p:xfrm>
          <a:off x="355043" y="321547"/>
          <a:ext cx="11575700" cy="600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5400000">
            <a:off x="7457135" y="5024593"/>
            <a:ext cx="1203286" cy="51916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63153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512478"/>
              </p:ext>
            </p:extLst>
          </p:nvPr>
        </p:nvGraphicFramePr>
        <p:xfrm>
          <a:off x="483157" y="447177"/>
          <a:ext cx="11333705" cy="576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 rot="5400000">
            <a:off x="8648279" y="5030878"/>
            <a:ext cx="1055073" cy="740234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252413"/>
              </p:ext>
            </p:extLst>
          </p:nvPr>
        </p:nvGraphicFramePr>
        <p:xfrm>
          <a:off x="465886" y="437792"/>
          <a:ext cx="11371071" cy="596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51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 rot="5400000">
            <a:off x="6156232" y="5015747"/>
            <a:ext cx="934496" cy="579575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255136"/>
              </p:ext>
            </p:extLst>
          </p:nvPr>
        </p:nvGraphicFramePr>
        <p:xfrm>
          <a:off x="341713" y="297298"/>
          <a:ext cx="11485195" cy="612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66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9146</TotalTime>
  <Words>413</Words>
  <Application>Microsoft Office PowerPoint</Application>
  <PresentationFormat>Custom</PresentationFormat>
  <Paragraphs>66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1_Default Design</vt:lpstr>
      <vt:lpstr>  </vt:lpstr>
      <vt:lpstr>NIHR CRN High Level Objectives 2018-19</vt:lpstr>
      <vt:lpstr>Cancer specialty objective for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Dunderdale, Helen</cp:lastModifiedBy>
  <cp:revision>365</cp:revision>
  <dcterms:created xsi:type="dcterms:W3CDTF">2016-06-28T19:02:41Z</dcterms:created>
  <dcterms:modified xsi:type="dcterms:W3CDTF">2018-10-08T15:44:26Z</dcterms:modified>
</cp:coreProperties>
</file>