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9" r:id="rId1"/>
    <p:sldMasterId id="214748367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10B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of England recruitment to Cancer per 100,000 population by subspecialty 2018-19 (April - November) against YTD target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2018-19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2.0677475174866569</c:v>
                </c:pt>
                <c:pt idx="1">
                  <c:v>6.6086832421632371</c:v>
                </c:pt>
                <c:pt idx="2">
                  <c:v>1.8244831036646973</c:v>
                </c:pt>
                <c:pt idx="3">
                  <c:v>1.3784983449911046</c:v>
                </c:pt>
                <c:pt idx="4">
                  <c:v>1.1352339311691451</c:v>
                </c:pt>
                <c:pt idx="5">
                  <c:v>4.4193035177656004</c:v>
                </c:pt>
                <c:pt idx="6">
                  <c:v>3.405701793507435</c:v>
                </c:pt>
                <c:pt idx="7">
                  <c:v>3.2435255176261286</c:v>
                </c:pt>
                <c:pt idx="8">
                  <c:v>8.1088137940653213E-2</c:v>
                </c:pt>
                <c:pt idx="9">
                  <c:v>0</c:v>
                </c:pt>
                <c:pt idx="10">
                  <c:v>1.8244831036646973</c:v>
                </c:pt>
                <c:pt idx="11">
                  <c:v>1.865027172635024</c:v>
                </c:pt>
                <c:pt idx="12">
                  <c:v>5.7978018627567049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20864"/>
        <c:axId val="34822400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2018-19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0.13333333333333333</c:v>
                </c:pt>
                <c:pt idx="1">
                  <c:v>6.666666666666667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4.666666666666667</c:v>
                </c:pt>
                <c:pt idx="6">
                  <c:v>1</c:v>
                </c:pt>
                <c:pt idx="7">
                  <c:v>2.6666666666666665</c:v>
                </c:pt>
                <c:pt idx="8">
                  <c:v>6.6666666666666666E-2</c:v>
                </c:pt>
                <c:pt idx="9">
                  <c:v>0.33333333333333331</c:v>
                </c:pt>
                <c:pt idx="10">
                  <c:v>2.6666666666666665</c:v>
                </c:pt>
                <c:pt idx="11">
                  <c:v>2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2018-19 target</c:v>
                </c:pt>
              </c:strCache>
            </c:strRef>
          </c:tx>
          <c:spPr>
            <a:ln w="28575">
              <a:noFill/>
            </a:ln>
          </c:spP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1.5</c:v>
                </c:pt>
                <c:pt idx="7">
                  <c:v>4</c:v>
                </c:pt>
                <c:pt idx="8">
                  <c:v>0.1</c:v>
                </c:pt>
                <c:pt idx="9">
                  <c:v>0.5</c:v>
                </c:pt>
                <c:pt idx="10">
                  <c:v>4</c:v>
                </c:pt>
                <c:pt idx="11">
                  <c:v>3</c:v>
                </c:pt>
                <c:pt idx="12">
                  <c:v>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20864"/>
        <c:axId val="34822400"/>
      </c:scatterChart>
      <c:catAx>
        <c:axId val="348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4822400"/>
        <c:crosses val="autoZero"/>
        <c:auto val="1"/>
        <c:lblAlgn val="ctr"/>
        <c:lblOffset val="100"/>
        <c:noMultiLvlLbl val="0"/>
      </c:catAx>
      <c:valAx>
        <c:axId val="3482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482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52381075541505"/>
          <c:y val="0.93438415532952768"/>
          <c:w val="0.60666741858861251"/>
          <c:h val="5.6279016765855144E-2"/>
        </c:manualLayout>
      </c:layout>
      <c:overlay val="0"/>
    </c:legend>
    <c:plotVisOnly val="1"/>
    <c:dispBlanksAs val="gap"/>
    <c:showDLblsOverMax val="0"/>
  </c:chart>
  <c:spPr>
    <a:ln>
      <a:solidFill>
        <a:srgbClr val="00206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ysClr val="windowText" lastClr="000000"/>
                </a:solidFill>
                <a:effectLst/>
              </a:rPr>
              <a:t>Recruitment to Cancer studies </a:t>
            </a:r>
            <a:r>
              <a:rPr lang="en-GB" sz="1800" b="1" i="0" baseline="0" dirty="0" smtClean="0">
                <a:solidFill>
                  <a:sysClr val="windowText" lastClr="000000"/>
                </a:solidFill>
                <a:effectLst/>
              </a:rPr>
              <a:t>as a </a:t>
            </a:r>
            <a:r>
              <a:rPr lang="en-GB" sz="1800" b="1" i="0" baseline="0" dirty="0">
                <a:solidFill>
                  <a:sysClr val="windowText" lastClr="000000"/>
                </a:solidFill>
                <a:effectLst/>
              </a:rPr>
              <a:t>% of Cancer Incidence by LCRN 2018-19 (</a:t>
            </a:r>
            <a:r>
              <a:rPr lang="en-GB" sz="1800" b="1" i="0" baseline="0" dirty="0" smtClean="0">
                <a:solidFill>
                  <a:sysClr val="windowText" lastClr="000000"/>
                </a:solidFill>
                <a:effectLst/>
              </a:rPr>
              <a:t>April - October </a:t>
            </a:r>
            <a:r>
              <a:rPr lang="en-GB" sz="1800" b="1" i="0" baseline="0" dirty="0">
                <a:solidFill>
                  <a:sysClr val="windowText" lastClr="000000"/>
                </a:solidFill>
                <a:effectLst/>
              </a:rPr>
              <a:t>2018)</a:t>
            </a:r>
            <a:endParaRPr lang="en-GB" dirty="0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626104305077821E-2"/>
          <c:y val="0.1575304566853683"/>
          <c:w val="0.95130736065075072"/>
          <c:h val="0.507734817659148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2018-19 (April-May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West London</c:v>
                </c:pt>
                <c:pt idx="2">
                  <c:v>North Thames</c:v>
                </c:pt>
                <c:pt idx="3">
                  <c:v>Wessex</c:v>
                </c:pt>
                <c:pt idx="4">
                  <c:v>Greater Manchester</c:v>
                </c:pt>
                <c:pt idx="5">
                  <c:v>Eastern</c:v>
                </c:pt>
                <c:pt idx="6">
                  <c:v>Kent, Surrey and Sussex</c:v>
                </c:pt>
                <c:pt idx="7">
                  <c:v>Yorkshire and Humber</c:v>
                </c:pt>
                <c:pt idx="8">
                  <c:v>Thames Valley and South Midlands</c:v>
                </c:pt>
                <c:pt idx="9">
                  <c:v>South West Peninsula</c:v>
                </c:pt>
                <c:pt idx="10">
                  <c:v>West of England</c:v>
                </c:pt>
                <c:pt idx="11">
                  <c:v>West Midlands</c:v>
                </c:pt>
                <c:pt idx="12">
                  <c:v>East Midlands</c:v>
                </c:pt>
                <c:pt idx="13">
                  <c:v>North East and North Cumbria</c:v>
                </c:pt>
                <c:pt idx="14">
                  <c:v>North West Coast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0.33157856255026685</c:v>
                </c:pt>
                <c:pt idx="1">
                  <c:v>0.33387036807535009</c:v>
                </c:pt>
                <c:pt idx="2">
                  <c:v>0.19436288901937757</c:v>
                </c:pt>
                <c:pt idx="3">
                  <c:v>0.19329545454545455</c:v>
                </c:pt>
                <c:pt idx="4">
                  <c:v>0.17050866831777481</c:v>
                </c:pt>
                <c:pt idx="5">
                  <c:v>0.12587224906065486</c:v>
                </c:pt>
                <c:pt idx="6">
                  <c:v>9.7164195659407704E-2</c:v>
                </c:pt>
                <c:pt idx="7">
                  <c:v>7.4941911836894984E-2</c:v>
                </c:pt>
                <c:pt idx="8">
                  <c:v>7.0410216041284002E-2</c:v>
                </c:pt>
                <c:pt idx="9">
                  <c:v>7.0816299617565609E-2</c:v>
                </c:pt>
                <c:pt idx="10">
                  <c:v>6.9950428829963024E-2</c:v>
                </c:pt>
                <c:pt idx="11">
                  <c:v>6.5971333503967236E-2</c:v>
                </c:pt>
                <c:pt idx="12">
                  <c:v>5.8358614082707969E-2</c:v>
                </c:pt>
                <c:pt idx="13">
                  <c:v>6.6103862880532105E-2</c:v>
                </c:pt>
                <c:pt idx="14">
                  <c:v>5.2425733872385305E-2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04352"/>
        <c:axId val="35605888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0.13170000000000001</c:v>
                </c:pt>
                <c:pt idx="1">
                  <c:v>0.13170000000000001</c:v>
                </c:pt>
                <c:pt idx="2">
                  <c:v>0.13170000000000001</c:v>
                </c:pt>
                <c:pt idx="3">
                  <c:v>0.13170000000000001</c:v>
                </c:pt>
                <c:pt idx="4">
                  <c:v>0.13170000000000001</c:v>
                </c:pt>
                <c:pt idx="5">
                  <c:v>0.13170000000000001</c:v>
                </c:pt>
                <c:pt idx="6">
                  <c:v>0.13170000000000001</c:v>
                </c:pt>
                <c:pt idx="7">
                  <c:v>0.13170000000000001</c:v>
                </c:pt>
                <c:pt idx="8">
                  <c:v>0.13170000000000001</c:v>
                </c:pt>
                <c:pt idx="9">
                  <c:v>0.13170000000000001</c:v>
                </c:pt>
                <c:pt idx="10">
                  <c:v>0.13170000000000001</c:v>
                </c:pt>
                <c:pt idx="11">
                  <c:v>0.13170000000000001</c:v>
                </c:pt>
                <c:pt idx="12">
                  <c:v>0.13170000000000001</c:v>
                </c:pt>
                <c:pt idx="13">
                  <c:v>0.13170000000000001</c:v>
                </c:pt>
                <c:pt idx="14">
                  <c:v>0.13170000000000001</c:v>
                </c:pt>
                <c:pt idx="15">
                  <c:v>0.13170000000000001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04352"/>
        <c:axId val="35605888"/>
      </c:lineChart>
      <c:catAx>
        <c:axId val="356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605888"/>
        <c:crosses val="autoZero"/>
        <c:auto val="1"/>
        <c:lblAlgn val="ctr"/>
        <c:lblOffset val="100"/>
        <c:noMultiLvlLbl val="0"/>
      </c:catAx>
      <c:valAx>
        <c:axId val="3560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60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234148846849602E-3"/>
          <c:y val="0.95294594132990196"/>
          <c:w val="0.52363649029889214"/>
          <c:h val="4.442168117307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effectLst/>
              </a:rPr>
              <a:t>Recruitment to Lung cancer studies as % of Cancer Incidence by LCRN 2018-19 (</a:t>
            </a:r>
            <a:r>
              <a:rPr lang="en-GB" sz="1800" b="1" i="0" baseline="0" dirty="0" smtClean="0">
                <a:effectLst/>
              </a:rPr>
              <a:t>April - October</a:t>
            </a:r>
            <a:r>
              <a:rPr lang="en-GB" sz="1800" b="1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lung cancer  studies as a % of Cancer Incidence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'% Cancer incidence'!$A$3:$A$18</c:f>
              <c:strCache>
                <c:ptCount val="15"/>
                <c:pt idx="0">
                  <c:v>Wessex</c:v>
                </c:pt>
                <c:pt idx="1">
                  <c:v>South London</c:v>
                </c:pt>
                <c:pt idx="2">
                  <c:v>Greater Manchester</c:v>
                </c:pt>
                <c:pt idx="3">
                  <c:v>Yorkshire and Humber</c:v>
                </c:pt>
                <c:pt idx="4">
                  <c:v>Eastern</c:v>
                </c:pt>
                <c:pt idx="5">
                  <c:v>North East and North Cumbria</c:v>
                </c:pt>
                <c:pt idx="6">
                  <c:v>North Thames</c:v>
                </c:pt>
                <c:pt idx="7">
                  <c:v>West Midlands</c:v>
                </c:pt>
                <c:pt idx="8">
                  <c:v>Thames Valley and South Midlands</c:v>
                </c:pt>
                <c:pt idx="9">
                  <c:v>North West Coast</c:v>
                </c:pt>
                <c:pt idx="10">
                  <c:v>West of England</c:v>
                </c:pt>
                <c:pt idx="11">
                  <c:v>North West London</c:v>
                </c:pt>
                <c:pt idx="12">
                  <c:v>East Midlands</c:v>
                </c:pt>
                <c:pt idx="13">
                  <c:v>South West Peninsula</c:v>
                </c:pt>
                <c:pt idx="14">
                  <c:v>Kent, Surrey and Sussex</c:v>
                </c:pt>
              </c:strCache>
            </c:strRef>
          </c:cat>
          <c:val>
            <c:numRef>
              <c:f>'% Cancer incidence'!$B$3:$B$17</c:f>
              <c:numCache>
                <c:formatCode>0.00%</c:formatCode>
                <c:ptCount val="15"/>
                <c:pt idx="0">
                  <c:v>1.7613636363636363E-2</c:v>
                </c:pt>
                <c:pt idx="1">
                  <c:v>1.6524091540542518E-2</c:v>
                </c:pt>
                <c:pt idx="2">
                  <c:v>1.6447577316314219E-2</c:v>
                </c:pt>
                <c:pt idx="3">
                  <c:v>1.4432045030598554E-2</c:v>
                </c:pt>
                <c:pt idx="4">
                  <c:v>1.3374485596707819E-2</c:v>
                </c:pt>
                <c:pt idx="5">
                  <c:v>1.1665387567152725E-2</c:v>
                </c:pt>
                <c:pt idx="6">
                  <c:v>1.0863182618907809E-2</c:v>
                </c:pt>
                <c:pt idx="7">
                  <c:v>1.0557972869209111E-2</c:v>
                </c:pt>
                <c:pt idx="8">
                  <c:v>9.7087378640776691E-3</c:v>
                </c:pt>
                <c:pt idx="9">
                  <c:v>8.2176129372473188E-3</c:v>
                </c:pt>
                <c:pt idx="10">
                  <c:v>6.2947517507278309E-3</c:v>
                </c:pt>
                <c:pt idx="11">
                  <c:v>6.0726236212665756E-3</c:v>
                </c:pt>
                <c:pt idx="12">
                  <c:v>4.7900367236148808E-3</c:v>
                </c:pt>
                <c:pt idx="13">
                  <c:v>2.5715416062244492E-3</c:v>
                </c:pt>
                <c:pt idx="14">
                  <c:v>2.0704699227271045E-3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4900864"/>
        <c:axId val="124902400"/>
      </c:barChart>
      <c:lineChart>
        <c:grouping val="standard"/>
        <c:varyColors val="0"/>
        <c:ser>
          <c:idx val="1"/>
          <c:order val="1"/>
          <c:tx>
            <c:strRef>
              <c:f>'% Cancer incidence'!$C$2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cat>
            <c:strRef>
              <c:f>'% Cancer incidence'!$A$3:$A$18</c:f>
              <c:strCache>
                <c:ptCount val="15"/>
                <c:pt idx="0">
                  <c:v>Wessex</c:v>
                </c:pt>
                <c:pt idx="1">
                  <c:v>South London</c:v>
                </c:pt>
                <c:pt idx="2">
                  <c:v>Greater Manchester</c:v>
                </c:pt>
                <c:pt idx="3">
                  <c:v>Yorkshire and Humber</c:v>
                </c:pt>
                <c:pt idx="4">
                  <c:v>Eastern</c:v>
                </c:pt>
                <c:pt idx="5">
                  <c:v>North East and North Cumbria</c:v>
                </c:pt>
                <c:pt idx="6">
                  <c:v>North Thames</c:v>
                </c:pt>
                <c:pt idx="7">
                  <c:v>West Midlands</c:v>
                </c:pt>
                <c:pt idx="8">
                  <c:v>Thames Valley and South Midlands</c:v>
                </c:pt>
                <c:pt idx="9">
                  <c:v>North West Coast</c:v>
                </c:pt>
                <c:pt idx="10">
                  <c:v>West of England</c:v>
                </c:pt>
                <c:pt idx="11">
                  <c:v>North West London</c:v>
                </c:pt>
                <c:pt idx="12">
                  <c:v>East Midlands</c:v>
                </c:pt>
                <c:pt idx="13">
                  <c:v>South West Peninsula</c:v>
                </c:pt>
                <c:pt idx="14">
                  <c:v>Kent, Surrey and Sussex</c:v>
                </c:pt>
              </c:strCache>
            </c:strRef>
          </c:cat>
          <c:val>
            <c:numRef>
              <c:f>'% Cancer incidence'!$C$3:$C$18</c:f>
              <c:numCache>
                <c:formatCode>0.00%</c:formatCode>
                <c:ptCount val="16"/>
                <c:pt idx="0">
                  <c:v>1.01E-2</c:v>
                </c:pt>
                <c:pt idx="1">
                  <c:v>1.01E-2</c:v>
                </c:pt>
                <c:pt idx="2">
                  <c:v>1.01E-2</c:v>
                </c:pt>
                <c:pt idx="3">
                  <c:v>1.01E-2</c:v>
                </c:pt>
                <c:pt idx="4">
                  <c:v>1.01E-2</c:v>
                </c:pt>
                <c:pt idx="5">
                  <c:v>1.01E-2</c:v>
                </c:pt>
                <c:pt idx="6">
                  <c:v>1.01E-2</c:v>
                </c:pt>
                <c:pt idx="7">
                  <c:v>1.01E-2</c:v>
                </c:pt>
                <c:pt idx="8">
                  <c:v>1.01E-2</c:v>
                </c:pt>
                <c:pt idx="9">
                  <c:v>1.01E-2</c:v>
                </c:pt>
                <c:pt idx="10">
                  <c:v>1.01E-2</c:v>
                </c:pt>
                <c:pt idx="11">
                  <c:v>1.01E-2</c:v>
                </c:pt>
                <c:pt idx="12">
                  <c:v>1.01E-2</c:v>
                </c:pt>
                <c:pt idx="13">
                  <c:v>1.01E-2</c:v>
                </c:pt>
                <c:pt idx="14">
                  <c:v>1.01E-2</c:v>
                </c:pt>
                <c:pt idx="15">
                  <c:v>1.01E-2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00864"/>
        <c:axId val="124902400"/>
      </c:lineChart>
      <c:catAx>
        <c:axId val="124900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24902400"/>
        <c:crosses val="autoZero"/>
        <c:auto val="1"/>
        <c:lblAlgn val="ctr"/>
        <c:lblOffset val="100"/>
        <c:noMultiLvlLbl val="0"/>
      </c:catAx>
      <c:valAx>
        <c:axId val="12490240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24900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Recruitment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studies and number of studies by LCRN YTD (April - October) 2018-19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098427184694023E-2"/>
          <c:y val="0.15468289981668704"/>
          <c:w val="0.94790378741478143"/>
          <c:h val="0.63823695068240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Yorkshire and Humber</c:v>
                </c:pt>
                <c:pt idx="1">
                  <c:v>West Midlands</c:v>
                </c:pt>
                <c:pt idx="2">
                  <c:v>Wessex</c:v>
                </c:pt>
                <c:pt idx="3">
                  <c:v>Eastern</c:v>
                </c:pt>
                <c:pt idx="4">
                  <c:v>North Thames</c:v>
                </c:pt>
                <c:pt idx="5">
                  <c:v>Greater Manchester</c:v>
                </c:pt>
                <c:pt idx="6">
                  <c:v>North East and North Cumbria</c:v>
                </c:pt>
                <c:pt idx="7">
                  <c:v>South London</c:v>
                </c:pt>
                <c:pt idx="8">
                  <c:v>North West Coast</c:v>
                </c:pt>
                <c:pt idx="9">
                  <c:v>East Midlands</c:v>
                </c:pt>
                <c:pt idx="10">
                  <c:v>Thames Valley and South Midlands</c:v>
                </c:pt>
                <c:pt idx="11">
                  <c:v>West of England</c:v>
                </c:pt>
                <c:pt idx="12">
                  <c:v>Kent, Surrey and Sussex</c:v>
                </c:pt>
                <c:pt idx="13">
                  <c:v>North West London</c:v>
                </c:pt>
                <c:pt idx="14">
                  <c:v>South West Peninsula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25</c:v>
                </c:pt>
                <c:pt idx="1">
                  <c:v>21</c:v>
                </c:pt>
                <c:pt idx="2">
                  <c:v>12</c:v>
                </c:pt>
                <c:pt idx="3">
                  <c:v>18</c:v>
                </c:pt>
                <c:pt idx="4">
                  <c:v>33</c:v>
                </c:pt>
                <c:pt idx="5">
                  <c:v>31</c:v>
                </c:pt>
                <c:pt idx="6">
                  <c:v>14</c:v>
                </c:pt>
                <c:pt idx="7">
                  <c:v>28</c:v>
                </c:pt>
                <c:pt idx="8">
                  <c:v>17</c:v>
                </c:pt>
                <c:pt idx="9">
                  <c:v>14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680625124461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4.8403125622308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7.2602782798596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Yorkshire and Humber</c:v>
                </c:pt>
                <c:pt idx="1">
                  <c:v>West Midlands</c:v>
                </c:pt>
                <c:pt idx="2">
                  <c:v>Wessex</c:v>
                </c:pt>
                <c:pt idx="3">
                  <c:v>Eastern</c:v>
                </c:pt>
                <c:pt idx="4">
                  <c:v>North Thames</c:v>
                </c:pt>
                <c:pt idx="5">
                  <c:v>Greater Manchester</c:v>
                </c:pt>
                <c:pt idx="6">
                  <c:v>North East and North Cumbria</c:v>
                </c:pt>
                <c:pt idx="7">
                  <c:v>South London</c:v>
                </c:pt>
                <c:pt idx="8">
                  <c:v>North West Coast</c:v>
                </c:pt>
                <c:pt idx="9">
                  <c:v>East Midlands</c:v>
                </c:pt>
                <c:pt idx="10">
                  <c:v>Thames Valley and South Midlands</c:v>
                </c:pt>
                <c:pt idx="11">
                  <c:v>West of England</c:v>
                </c:pt>
                <c:pt idx="12">
                  <c:v>Kent, Surrey and Sussex</c:v>
                </c:pt>
                <c:pt idx="13">
                  <c:v>North West London</c:v>
                </c:pt>
                <c:pt idx="14">
                  <c:v>South West Peninsula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441</c:v>
                </c:pt>
                <c:pt idx="1">
                  <c:v>330</c:v>
                </c:pt>
                <c:pt idx="2">
                  <c:v>310</c:v>
                </c:pt>
                <c:pt idx="3">
                  <c:v>299</c:v>
                </c:pt>
                <c:pt idx="4">
                  <c:v>259</c:v>
                </c:pt>
                <c:pt idx="5">
                  <c:v>259</c:v>
                </c:pt>
                <c:pt idx="6">
                  <c:v>228</c:v>
                </c:pt>
                <c:pt idx="7">
                  <c:v>226</c:v>
                </c:pt>
                <c:pt idx="8">
                  <c:v>187</c:v>
                </c:pt>
                <c:pt idx="9">
                  <c:v>120</c:v>
                </c:pt>
                <c:pt idx="10">
                  <c:v>111</c:v>
                </c:pt>
                <c:pt idx="11">
                  <c:v>80</c:v>
                </c:pt>
                <c:pt idx="12">
                  <c:v>56</c:v>
                </c:pt>
                <c:pt idx="13">
                  <c:v>49</c:v>
                </c:pt>
                <c:pt idx="14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14336"/>
        <c:axId val="125628416"/>
      </c:barChart>
      <c:catAx>
        <c:axId val="1256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25628416"/>
        <c:crosses val="autoZero"/>
        <c:auto val="1"/>
        <c:lblAlgn val="ctr"/>
        <c:lblOffset val="100"/>
        <c:noMultiLvlLbl val="0"/>
      </c:catAx>
      <c:valAx>
        <c:axId val="12562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25614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300586746007441"/>
          <c:y val="0.95167771762733433"/>
          <c:w val="0.25398826507985112"/>
          <c:h val="4.8322282372665663E-2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SWAG cancer RTT by Partner </a:t>
            </a:r>
            <a:r>
              <a:rPr lang="en-US" sz="1800" b="1" i="0" baseline="0" dirty="0" err="1" smtClean="0">
                <a:effectLst/>
              </a:rPr>
              <a:t>Organisation</a:t>
            </a:r>
            <a:r>
              <a:rPr lang="en-US" sz="1800" b="1" i="0" baseline="0" dirty="0" smtClean="0">
                <a:effectLst/>
              </a:rPr>
              <a:t> November 2018</a:t>
            </a:r>
            <a:endParaRPr lang="en-GB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5715201511000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28608060440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1430403022001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7145604533002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6120218579235E-3"/>
                  <c:y val="-1.5429120906600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PO.'!$A$2:$A$9</c:f>
              <c:strCache>
                <c:ptCount val="8"/>
                <c:pt idx="0">
                  <c:v>Yeovil District Hospital NHS Foundation Trust</c:v>
                </c:pt>
                <c:pt idx="1">
                  <c:v>Taunton and Somerset NHS Foundation Trust</c:v>
                </c:pt>
                <c:pt idx="2">
                  <c:v>North Bristol Trust</c:v>
                </c:pt>
                <c:pt idx="3">
                  <c:v>Great Western</c:v>
                </c:pt>
                <c:pt idx="4">
                  <c:v>Gloucestershire Hospitals</c:v>
                </c:pt>
                <c:pt idx="5">
                  <c:v>Weston Area Health</c:v>
                </c:pt>
                <c:pt idx="6">
                  <c:v>Royal United Hospitals Bath</c:v>
                </c:pt>
                <c:pt idx="7">
                  <c:v>University Hospitals Bristol</c:v>
                </c:pt>
              </c:strCache>
            </c:strRef>
          </c:cat>
          <c:val>
            <c:numRef>
              <c:f>'RTT PO.'!$B$2:$B$9</c:f>
              <c:numCache>
                <c:formatCode>0%</c:formatCode>
                <c:ptCount val="8"/>
                <c:pt idx="0">
                  <c:v>0.8</c:v>
                </c:pt>
                <c:pt idx="1">
                  <c:v>0.75</c:v>
                </c:pt>
                <c:pt idx="2" formatCode="0.00%">
                  <c:v>0.75</c:v>
                </c:pt>
                <c:pt idx="3" formatCode="0.00%">
                  <c:v>0.73</c:v>
                </c:pt>
                <c:pt idx="4" formatCode="0.00%">
                  <c:v>0.65</c:v>
                </c:pt>
                <c:pt idx="5" formatCode="0.00%">
                  <c:v>0.65</c:v>
                </c:pt>
                <c:pt idx="6" formatCode="0.00%">
                  <c:v>0.63</c:v>
                </c:pt>
                <c:pt idx="7" formatCode="0.00%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8694144"/>
        <c:axId val="128695680"/>
      </c:barChart>
      <c:catAx>
        <c:axId val="128694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28695680"/>
        <c:crosses val="autoZero"/>
        <c:auto val="1"/>
        <c:lblAlgn val="ctr"/>
        <c:lblOffset val="100"/>
        <c:noMultiLvlLbl val="0"/>
      </c:catAx>
      <c:valAx>
        <c:axId val="1286956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28694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751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08113" y="1700213"/>
            <a:ext cx="64803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403350" y="2852738"/>
            <a:ext cx="64008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50825" y="6481763"/>
            <a:ext cx="21336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t="1559" b="1550"/>
          <a:stretch/>
        </p:blipFill>
        <p:spPr>
          <a:xfrm>
            <a:off x="-13500" y="-24550"/>
            <a:ext cx="9170999" cy="4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l="219" r="219"/>
          <a:stretch/>
        </p:blipFill>
        <p:spPr>
          <a:xfrm>
            <a:off x="5274450" y="455138"/>
            <a:ext cx="322897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6309319"/>
            <a:ext cx="9144000" cy="536100"/>
          </a:xfrm>
          <a:prstGeom prst="rect">
            <a:avLst/>
          </a:prstGeom>
          <a:solidFill>
            <a:srgbClr val="0072C6"/>
          </a:solidFill>
          <a:ln w="25400" cap="flat" cmpd="sng">
            <a:solidFill>
              <a:srgbClr val="0072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Clinical Research Network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 l="4672" t="30634" r="4608" b="30060"/>
          <a:stretch/>
        </p:blipFill>
        <p:spPr>
          <a:xfrm>
            <a:off x="35500" y="1268750"/>
            <a:ext cx="6603326" cy="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6819575" y="128800"/>
            <a:ext cx="1954500" cy="8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28350" t="14353" r="221" b="26722"/>
          <a:stretch/>
        </p:blipFill>
        <p:spPr>
          <a:xfrm>
            <a:off x="6700800" y="229100"/>
            <a:ext cx="2316550" cy="8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" name="Google Shape;95;p14"/>
          <p:cNvPicPr preferRelativeResize="0"/>
          <p:nvPr userDrawn="1"/>
        </p:nvPicPr>
        <p:blipFill rotWithShape="1">
          <a:blip r:embed="rId3">
            <a:alphaModFix/>
          </a:blip>
          <a:srcRect l="28350" t="14353" r="221" b="26722"/>
          <a:stretch/>
        </p:blipFill>
        <p:spPr>
          <a:xfrm>
            <a:off x="6700800" y="229100"/>
            <a:ext cx="2316550" cy="858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" name="Google Shape;95;p14"/>
          <p:cNvPicPr preferRelativeResize="0"/>
          <p:nvPr userDrawn="1"/>
        </p:nvPicPr>
        <p:blipFill rotWithShape="1">
          <a:blip r:embed="rId3">
            <a:alphaModFix/>
          </a:blip>
          <a:srcRect l="28350" t="14353" r="221" b="26722"/>
          <a:stretch/>
        </p:blipFill>
        <p:spPr>
          <a:xfrm>
            <a:off x="6700800" y="229100"/>
            <a:ext cx="2316550" cy="858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hley.cox@nhs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ctrTitle"/>
          </p:nvPr>
        </p:nvSpPr>
        <p:spPr>
          <a:xfrm>
            <a:off x="1408113" y="1700213"/>
            <a:ext cx="64803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SWAG SSG Lung Cancer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Meeting</a:t>
            </a:r>
          </a:p>
        </p:txBody>
      </p:sp>
      <p:sp>
        <p:nvSpPr>
          <p:cNvPr id="160" name="Google Shape;160;p24"/>
          <p:cNvSpPr/>
          <p:nvPr/>
        </p:nvSpPr>
        <p:spPr>
          <a:xfrm>
            <a:off x="2195736" y="3429000"/>
            <a:ext cx="6400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/>
              <a:t>Tuesday </a:t>
            </a:r>
            <a:r>
              <a:rPr lang="en-GB" sz="2400" dirty="0"/>
              <a:t>27</a:t>
            </a:r>
            <a:r>
              <a:rPr lang="en-GB" sz="2400" baseline="30000" dirty="0"/>
              <a:t>th</a:t>
            </a:r>
            <a:r>
              <a:rPr lang="en-GB" sz="2400" dirty="0"/>
              <a:t> November 2018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/>
              <a:t>Research </a:t>
            </a:r>
            <a:r>
              <a:rPr lang="en-GB" sz="2400" dirty="0" smtClean="0"/>
              <a:t>Report</a:t>
            </a:r>
            <a:endParaRPr lang="en-GB" sz="2400" dirty="0"/>
          </a:p>
        </p:txBody>
      </p:sp>
      <p:sp>
        <p:nvSpPr>
          <p:cNvPr id="162" name="Google Shape;162;p24"/>
          <p:cNvSpPr/>
          <p:nvPr/>
        </p:nvSpPr>
        <p:spPr>
          <a:xfrm>
            <a:off x="457200" y="721832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261C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E1261C"/>
                </a:solidFill>
                <a:latin typeface="Arial"/>
                <a:ea typeface="Arial"/>
                <a:cs typeface="Arial"/>
                <a:sym typeface="Arial"/>
              </a:rPr>
              <a:t>Clinical Research Network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261C"/>
              </a:buClr>
              <a:buSzPts val="1400"/>
              <a:buFont typeface="Arial"/>
              <a:buNone/>
            </a:pPr>
            <a:r>
              <a:rPr lang="en-GB" dirty="0" smtClean="0">
                <a:solidFill>
                  <a:srgbClr val="E1261C"/>
                </a:solidFill>
              </a:rPr>
              <a:t>West of England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80920" cy="4526100"/>
          </a:xfrm>
        </p:spPr>
        <p:txBody>
          <a:bodyPr/>
          <a:lstStyle/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Lung cancer research lead – </a:t>
            </a:r>
            <a:r>
              <a:rPr lang="en-GB" dirty="0">
                <a:hlinkClick r:id="rId4"/>
              </a:rPr>
              <a:t>ashley.cox@nhs.net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3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/>
              <a:t>Reduce 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60648"/>
            <a:ext cx="10515600" cy="97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2868" y="92225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2018-19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92211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</a:t>
            </a:r>
            <a:r>
              <a:rPr lang="en-GB" dirty="0" smtClean="0">
                <a:solidFill>
                  <a:srgbClr val="FF0000"/>
                </a:solidFill>
              </a:rPr>
              <a:t>for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Increase patient access to Cancer research studies across the breadth of the Cancer subspecialties Number of LCRNs achieving on-target recruitment into at least 8 of the 13 Cancer </a:t>
            </a:r>
            <a:r>
              <a:rPr lang="en-GB" dirty="0" smtClean="0"/>
              <a:t>subspecialties.</a:t>
            </a:r>
          </a:p>
          <a:p>
            <a:r>
              <a:rPr lang="en-GB" dirty="0" smtClean="0"/>
              <a:t>where </a:t>
            </a:r>
            <a:r>
              <a:rPr lang="en-GB" dirty="0"/>
              <a:t>"on-target" means either improving recruitment by 10% from 2017/18 or meeting the following recruitment targets per 100,000 population served:</a:t>
            </a:r>
          </a:p>
          <a:p>
            <a:r>
              <a:rPr lang="en-GB" dirty="0"/>
              <a:t>a) Brain: 0.2; b) Breast: 10 c); Colorectal: 3 d); Children and Young People: 3; e) </a:t>
            </a:r>
            <a:r>
              <a:rPr lang="en-GB" dirty="0" err="1"/>
              <a:t>Gynae</a:t>
            </a:r>
            <a:r>
              <a:rPr lang="en-GB" dirty="0"/>
              <a:t>: 3; f) Head &amp; Neck: 1.5; g) Haematology: 7; </a:t>
            </a:r>
            <a:r>
              <a:rPr lang="en-GB" dirty="0">
                <a:solidFill>
                  <a:srgbClr val="FF0000"/>
                </a:solidFill>
              </a:rPr>
              <a:t>h) Lung: 4; </a:t>
            </a:r>
            <a:r>
              <a:rPr lang="en-GB" dirty="0" err="1"/>
              <a:t>i</a:t>
            </a:r>
            <a:r>
              <a:rPr lang="en-GB" dirty="0"/>
              <a:t>) Sarcoma: 0.1; j) Skin: 0.5; k) Supportive &amp; Palliative Care and Psychosocial Oncology: 4; l) Upper GI: 3; m) Urology: 12.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2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93610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Performance regarding 2018/19 Cancer specialty </a:t>
            </a:r>
            <a:r>
              <a:rPr lang="en-GB" dirty="0" smtClean="0">
                <a:solidFill>
                  <a:srgbClr val="FF0000"/>
                </a:solidFill>
              </a:rPr>
              <a:t>target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675871"/>
              </p:ext>
            </p:extLst>
          </p:nvPr>
        </p:nvGraphicFramePr>
        <p:xfrm>
          <a:off x="107504" y="1484784"/>
          <a:ext cx="889276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8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113364"/>
              </p:ext>
            </p:extLst>
          </p:nvPr>
        </p:nvGraphicFramePr>
        <p:xfrm>
          <a:off x="179512" y="1412776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Cancer incidence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346768"/>
              </p:ext>
            </p:extLst>
          </p:nvPr>
        </p:nvGraphicFramePr>
        <p:xfrm>
          <a:off x="179512" y="1412776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Lung cancer incidence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203659"/>
              </p:ext>
            </p:extLst>
          </p:nvPr>
        </p:nvGraphicFramePr>
        <p:xfrm>
          <a:off x="107504" y="1412776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 rot="5400000">
            <a:off x="6621769" y="4547584"/>
            <a:ext cx="792086" cy="57114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Recruitment and number of lung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cancer studies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739593"/>
              </p:ext>
            </p:extLst>
          </p:nvPr>
        </p:nvGraphicFramePr>
        <p:xfrm>
          <a:off x="323528" y="1412776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Recruitment to time and target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568952" cy="4896544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7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434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Default Design</vt:lpstr>
      <vt:lpstr>SWAG SSG Lung Cancer Meeting</vt:lpstr>
      <vt:lpstr>NIHR CRN High Level Objectives 2018-19</vt:lpstr>
      <vt:lpstr>Cancer specialty objective for  2018-19</vt:lpstr>
      <vt:lpstr>Performance regarding 2018/19 Cancer specialty target </vt:lpstr>
      <vt:lpstr>Cancer incidence</vt:lpstr>
      <vt:lpstr>Lung cancer incidence</vt:lpstr>
      <vt:lpstr>Recruitment and number of lung  cancer studies</vt:lpstr>
      <vt:lpstr>Recruitment to time and target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Lynch, Sarah</dc:creator>
  <cp:lastModifiedBy>Rea, David</cp:lastModifiedBy>
  <cp:revision>19</cp:revision>
  <dcterms:modified xsi:type="dcterms:W3CDTF">2018-11-26T17:12:13Z</dcterms:modified>
</cp:coreProperties>
</file>