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8" r:id="rId3"/>
    <p:sldId id="260" r:id="rId4"/>
    <p:sldId id="264" r:id="rId5"/>
    <p:sldId id="283" r:id="rId6"/>
    <p:sldId id="314" r:id="rId7"/>
    <p:sldId id="296" r:id="rId8"/>
    <p:sldId id="294" r:id="rId9"/>
    <p:sldId id="316" r:id="rId10"/>
    <p:sldId id="303" r:id="rId11"/>
    <p:sldId id="320" r:id="rId12"/>
    <p:sldId id="30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C5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57" autoAdjust="0"/>
    <p:restoredTop sz="99884" autoAdjust="0"/>
  </p:normalViewPr>
  <p:slideViewPr>
    <p:cSldViewPr snapToGrid="0" showGuides="1">
      <p:cViewPr>
        <p:scale>
          <a:sx n="80" d="100"/>
          <a:sy n="80" d="100"/>
        </p:scale>
        <p:origin x="-624" y="-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ldred\Group%20Shares\DEV%20Office\CRN%20West%20of%20England\Portfolio%20Facilitators\Jessica\Cancer\Head%20and%20Neck\Cancer%20sub%20specialty%20performance%202017-18%20graph%20w%20targets%20Attempt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ldred\Group%20Shares\DEV%20Office\CRN%20West%20of%20England\Portfolio%20Facilitators\Jessica\Cancer\Head%20and%20Neck\Cancer%20sub%20specialty%20performance%202017-18%20graph%20w%20targets%20Attempt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ldred\Group%20Shares\DEV%20Office\CRN%20West%20of%20England\Portfolio%20Facilitators\Jessica\Cancer\Head%20and%20Neck\Cancer%20sub%20specialty%20performance%202017-18%20graph%20w%20targets%20Attempt%20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ildred\Group%20Shares\DEV%20Office\CRN%20West%20of%20England\Portfolio%20Facilitators\Jessica\Cancer\Head%20and%20Neck\Cancer%20sub%20specialty%20performance%202017-18%20graph%20w%20targets%20Attempt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West</a:t>
            </a:r>
            <a:r>
              <a:rPr lang="en-GB" baseline="0" dirty="0"/>
              <a:t> of England recruitment to Cancer per 100,000 population by subspecialty 2017-18 (Apr-Feb) against YTD </a:t>
            </a:r>
            <a:r>
              <a:rPr lang="en-GB" baseline="0" dirty="0" smtClean="0"/>
              <a:t>target</a:t>
            </a:r>
            <a:endParaRPr lang="en-GB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'100,000 pop'!$F$1</c:f>
              <c:strCache>
                <c:ptCount val="1"/>
                <c:pt idx="0">
                  <c:v>2017-18 recruitment per 100,000 population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'100,000 pop'!$A$2:$A$14</c:f>
              <c:strCache>
                <c:ptCount val="13"/>
                <c:pt idx="0">
                  <c:v>Brain and  CNS</c:v>
                </c:pt>
                <c:pt idx="1">
                  <c:v>Breast</c:v>
                </c:pt>
                <c:pt idx="2">
                  <c:v>Colorectal</c:v>
                </c:pt>
                <c:pt idx="3">
                  <c:v>Paediatrics</c:v>
                </c:pt>
                <c:pt idx="4">
                  <c:v>Gynaecological</c:v>
                </c:pt>
                <c:pt idx="5">
                  <c:v>Haematology and Lymphoma</c:v>
                </c:pt>
                <c:pt idx="6">
                  <c:v>Head and Neck</c:v>
                </c:pt>
                <c:pt idx="7">
                  <c:v>Lung</c:v>
                </c:pt>
                <c:pt idx="8">
                  <c:v>Sarcoma</c:v>
                </c:pt>
                <c:pt idx="9">
                  <c:v>Skin</c:v>
                </c:pt>
                <c:pt idx="10">
                  <c:v>Palliative Care, Psychosocial &amp; Survivorship</c:v>
                </c:pt>
                <c:pt idx="11">
                  <c:v>Upper GI</c:v>
                </c:pt>
                <c:pt idx="12">
                  <c:v>Urology</c:v>
                </c:pt>
              </c:strCache>
            </c:strRef>
          </c:cat>
          <c:val>
            <c:numRef>
              <c:f>'100,000 pop'!$F$2:$F$14</c:f>
              <c:numCache>
                <c:formatCode>General</c:formatCode>
                <c:ptCount val="13"/>
                <c:pt idx="0">
                  <c:v>2.3314494948730591</c:v>
                </c:pt>
                <c:pt idx="1">
                  <c:v>11.575442228931159</c:v>
                </c:pt>
                <c:pt idx="2">
                  <c:v>2.9449888356291289</c:v>
                </c:pt>
                <c:pt idx="3">
                  <c:v>2.004228513136491</c:v>
                </c:pt>
                <c:pt idx="4">
                  <c:v>1.5542996632487069</c:v>
                </c:pt>
                <c:pt idx="5">
                  <c:v>9.3667006022093187</c:v>
                </c:pt>
                <c:pt idx="6">
                  <c:v>8.9576743750386054</c:v>
                </c:pt>
                <c:pt idx="7">
                  <c:v>3.1085993264974152</c:v>
                </c:pt>
                <c:pt idx="8">
                  <c:v>0.24541573630242799</c:v>
                </c:pt>
                <c:pt idx="9">
                  <c:v>0.24541573630242799</c:v>
                </c:pt>
                <c:pt idx="10">
                  <c:v>0.65444196347313999</c:v>
                </c:pt>
                <c:pt idx="11">
                  <c:v>4.7447042351802642</c:v>
                </c:pt>
                <c:pt idx="12">
                  <c:v>5.849075048541188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97-49D2-B300-3C23D5A88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7478656"/>
        <c:axId val="67480576"/>
      </c:barChart>
      <c:scatterChart>
        <c:scatterStyle val="lineMarker"/>
        <c:varyColors val="0"/>
        <c:ser>
          <c:idx val="0"/>
          <c:order val="0"/>
          <c:tx>
            <c:strRef>
              <c:f>'100,000 pop'!$D$1</c:f>
              <c:strCache>
                <c:ptCount val="1"/>
                <c:pt idx="0">
                  <c:v>2017-18 YTD target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2060"/>
              </a:solidFill>
            </c:spPr>
          </c:marker>
          <c:xVal>
            <c:strRef>
              <c:f>'100,000 pop'!$A$2:$A$14</c:f>
              <c:strCache>
                <c:ptCount val="13"/>
                <c:pt idx="0">
                  <c:v>Brain and  CNS</c:v>
                </c:pt>
                <c:pt idx="1">
                  <c:v>Breast</c:v>
                </c:pt>
                <c:pt idx="2">
                  <c:v>Colorectal</c:v>
                </c:pt>
                <c:pt idx="3">
                  <c:v>Paediatrics</c:v>
                </c:pt>
                <c:pt idx="4">
                  <c:v>Gynaecological</c:v>
                </c:pt>
                <c:pt idx="5">
                  <c:v>Haematology and Lymphoma</c:v>
                </c:pt>
                <c:pt idx="6">
                  <c:v>Head and Neck</c:v>
                </c:pt>
                <c:pt idx="7">
                  <c:v>Lung</c:v>
                </c:pt>
                <c:pt idx="8">
                  <c:v>Sarcoma</c:v>
                </c:pt>
                <c:pt idx="9">
                  <c:v>Skin</c:v>
                </c:pt>
                <c:pt idx="10">
                  <c:v>Palliative Care, Psychosocial &amp; Survivorship</c:v>
                </c:pt>
                <c:pt idx="11">
                  <c:v>Upper GI</c:v>
                </c:pt>
                <c:pt idx="12">
                  <c:v>Urology</c:v>
                </c:pt>
              </c:strCache>
            </c:strRef>
          </c:xVal>
          <c:yVal>
            <c:numRef>
              <c:f>'100,000 pop'!$D$2:$D$14</c:f>
              <c:numCache>
                <c:formatCode>General</c:formatCode>
                <c:ptCount val="13"/>
                <c:pt idx="0">
                  <c:v>0.18333333333333299</c:v>
                </c:pt>
                <c:pt idx="1">
                  <c:v>7.333333333333333</c:v>
                </c:pt>
                <c:pt idx="2">
                  <c:v>2.75</c:v>
                </c:pt>
                <c:pt idx="3">
                  <c:v>2.75</c:v>
                </c:pt>
                <c:pt idx="4">
                  <c:v>2.75</c:v>
                </c:pt>
                <c:pt idx="5">
                  <c:v>6.416666666666667</c:v>
                </c:pt>
                <c:pt idx="6">
                  <c:v>0.91666666666666596</c:v>
                </c:pt>
                <c:pt idx="7">
                  <c:v>3.6666666666666661</c:v>
                </c:pt>
                <c:pt idx="8">
                  <c:v>9.1666666666666702E-2</c:v>
                </c:pt>
                <c:pt idx="9">
                  <c:v>0.18333333333333299</c:v>
                </c:pt>
                <c:pt idx="10">
                  <c:v>2.75</c:v>
                </c:pt>
                <c:pt idx="11">
                  <c:v>2.75</c:v>
                </c:pt>
                <c:pt idx="12">
                  <c:v>7.333333333333333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097-49D2-B300-3C23D5A884B4}"/>
            </c:ext>
          </c:extLst>
        </c:ser>
        <c:ser>
          <c:idx val="2"/>
          <c:order val="2"/>
          <c:tx>
            <c:strRef>
              <c:f>'100,000 pop'!$C$1</c:f>
              <c:strCache>
                <c:ptCount val="1"/>
                <c:pt idx="0">
                  <c:v>2017-18 target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2"/>
              </a:solidFill>
            </c:spPr>
          </c:marker>
          <c:yVal>
            <c:numRef>
              <c:f>'100,000 pop'!$C$2:$C$14</c:f>
              <c:numCache>
                <c:formatCode>General</c:formatCode>
                <c:ptCount val="13"/>
                <c:pt idx="0">
                  <c:v>0.2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7</c:v>
                </c:pt>
                <c:pt idx="6">
                  <c:v>1</c:v>
                </c:pt>
                <c:pt idx="7">
                  <c:v>4</c:v>
                </c:pt>
                <c:pt idx="8">
                  <c:v>0.1</c:v>
                </c:pt>
                <c:pt idx="9">
                  <c:v>0.2</c:v>
                </c:pt>
                <c:pt idx="10">
                  <c:v>3</c:v>
                </c:pt>
                <c:pt idx="11">
                  <c:v>3</c:v>
                </c:pt>
                <c:pt idx="12">
                  <c:v>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097-49D2-B300-3C23D5A88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478656"/>
        <c:axId val="67480576"/>
      </c:scatterChart>
      <c:catAx>
        <c:axId val="6747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7480576"/>
        <c:crosses val="autoZero"/>
        <c:auto val="1"/>
        <c:lblAlgn val="ctr"/>
        <c:lblOffset val="100"/>
        <c:noMultiLvlLbl val="0"/>
      </c:catAx>
      <c:valAx>
        <c:axId val="6748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478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Recruitment to Head</a:t>
            </a:r>
            <a:r>
              <a:rPr lang="en-GB" baseline="0" dirty="0"/>
              <a:t> and Neck cancer studies and number of studies by LCRN YTD (Apr - Feb) </a:t>
            </a:r>
            <a:r>
              <a:rPr lang="en-GB" baseline="0" dirty="0" smtClean="0"/>
              <a:t>2017-18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'Recruitment and no studies'!$B$1</c:f>
              <c:strCache>
                <c:ptCount val="1"/>
                <c:pt idx="0">
                  <c:v>2017-18 YTD recruitment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'Recruitment and no studies'!$A$2:$A$16</c:f>
              <c:strCache>
                <c:ptCount val="15"/>
                <c:pt idx="0">
                  <c:v>Yorkshire and Humber</c:v>
                </c:pt>
                <c:pt idx="1">
                  <c:v>West Midlands</c:v>
                </c:pt>
                <c:pt idx="2">
                  <c:v>North West Coast</c:v>
                </c:pt>
                <c:pt idx="3">
                  <c:v>Greater Manchester</c:v>
                </c:pt>
                <c:pt idx="4">
                  <c:v>South London</c:v>
                </c:pt>
                <c:pt idx="5">
                  <c:v>Wessex</c:v>
                </c:pt>
                <c:pt idx="6">
                  <c:v>West of England</c:v>
                </c:pt>
                <c:pt idx="7">
                  <c:v>Eastern</c:v>
                </c:pt>
                <c:pt idx="8">
                  <c:v>Kent, Surrey and Sussex</c:v>
                </c:pt>
                <c:pt idx="9">
                  <c:v>North Thames</c:v>
                </c:pt>
                <c:pt idx="10">
                  <c:v>North East and North Cumbria</c:v>
                </c:pt>
                <c:pt idx="11">
                  <c:v>North West London</c:v>
                </c:pt>
                <c:pt idx="12">
                  <c:v>East Midlands</c:v>
                </c:pt>
                <c:pt idx="13">
                  <c:v>South West Peninsula</c:v>
                </c:pt>
                <c:pt idx="14">
                  <c:v>Thames Valley and South Midlands</c:v>
                </c:pt>
              </c:strCache>
            </c:strRef>
          </c:cat>
          <c:val>
            <c:numRef>
              <c:f>'Recruitment and no studies'!$B$2:$B$16</c:f>
              <c:numCache>
                <c:formatCode>General</c:formatCode>
                <c:ptCount val="15"/>
                <c:pt idx="0">
                  <c:v>365</c:v>
                </c:pt>
                <c:pt idx="1">
                  <c:v>355</c:v>
                </c:pt>
                <c:pt idx="2">
                  <c:v>326</c:v>
                </c:pt>
                <c:pt idx="3">
                  <c:v>310</c:v>
                </c:pt>
                <c:pt idx="4">
                  <c:v>268</c:v>
                </c:pt>
                <c:pt idx="5">
                  <c:v>256</c:v>
                </c:pt>
                <c:pt idx="6">
                  <c:v>219</c:v>
                </c:pt>
                <c:pt idx="7">
                  <c:v>203</c:v>
                </c:pt>
                <c:pt idx="8">
                  <c:v>179</c:v>
                </c:pt>
                <c:pt idx="9">
                  <c:v>178</c:v>
                </c:pt>
                <c:pt idx="10">
                  <c:v>131</c:v>
                </c:pt>
                <c:pt idx="11">
                  <c:v>107</c:v>
                </c:pt>
                <c:pt idx="12">
                  <c:v>79</c:v>
                </c:pt>
                <c:pt idx="13">
                  <c:v>77</c:v>
                </c:pt>
                <c:pt idx="14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F3-415D-ABE4-3D2629957FDC}"/>
            </c:ext>
          </c:extLst>
        </c:ser>
        <c:ser>
          <c:idx val="1"/>
          <c:order val="1"/>
          <c:tx>
            <c:strRef>
              <c:f>'Recruitment and no studies'!$C$1</c:f>
              <c:strCache>
                <c:ptCount val="1"/>
                <c:pt idx="0">
                  <c:v>Number of studies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'Recruitment and no studies'!$A$2:$A$16</c:f>
              <c:strCache>
                <c:ptCount val="15"/>
                <c:pt idx="0">
                  <c:v>Yorkshire and Humber</c:v>
                </c:pt>
                <c:pt idx="1">
                  <c:v>West Midlands</c:v>
                </c:pt>
                <c:pt idx="2">
                  <c:v>North West Coast</c:v>
                </c:pt>
                <c:pt idx="3">
                  <c:v>Greater Manchester</c:v>
                </c:pt>
                <c:pt idx="4">
                  <c:v>South London</c:v>
                </c:pt>
                <c:pt idx="5">
                  <c:v>Wessex</c:v>
                </c:pt>
                <c:pt idx="6">
                  <c:v>West of England</c:v>
                </c:pt>
                <c:pt idx="7">
                  <c:v>Eastern</c:v>
                </c:pt>
                <c:pt idx="8">
                  <c:v>Kent, Surrey and Sussex</c:v>
                </c:pt>
                <c:pt idx="9">
                  <c:v>North Thames</c:v>
                </c:pt>
                <c:pt idx="10">
                  <c:v>North East and North Cumbria</c:v>
                </c:pt>
                <c:pt idx="11">
                  <c:v>North West London</c:v>
                </c:pt>
                <c:pt idx="12">
                  <c:v>East Midlands</c:v>
                </c:pt>
                <c:pt idx="13">
                  <c:v>South West Peninsula</c:v>
                </c:pt>
                <c:pt idx="14">
                  <c:v>Thames Valley and South Midlands</c:v>
                </c:pt>
              </c:strCache>
            </c:strRef>
          </c:cat>
          <c:val>
            <c:numRef>
              <c:f>'Recruitment and no studies'!$C$2:$C$16</c:f>
              <c:numCache>
                <c:formatCode>General</c:formatCode>
                <c:ptCount val="15"/>
                <c:pt idx="0">
                  <c:v>11</c:v>
                </c:pt>
                <c:pt idx="1">
                  <c:v>14</c:v>
                </c:pt>
                <c:pt idx="2">
                  <c:v>8</c:v>
                </c:pt>
                <c:pt idx="3">
                  <c:v>11</c:v>
                </c:pt>
                <c:pt idx="4">
                  <c:v>17</c:v>
                </c:pt>
                <c:pt idx="5">
                  <c:v>10</c:v>
                </c:pt>
                <c:pt idx="6">
                  <c:v>8</c:v>
                </c:pt>
                <c:pt idx="7">
                  <c:v>10</c:v>
                </c:pt>
                <c:pt idx="8">
                  <c:v>7</c:v>
                </c:pt>
                <c:pt idx="9">
                  <c:v>13</c:v>
                </c:pt>
                <c:pt idx="10">
                  <c:v>8</c:v>
                </c:pt>
                <c:pt idx="11">
                  <c:v>4</c:v>
                </c:pt>
                <c:pt idx="12">
                  <c:v>6</c:v>
                </c:pt>
                <c:pt idx="13">
                  <c:v>6</c:v>
                </c:pt>
                <c:pt idx="1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F3-415D-ABE4-3D2629957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92096"/>
        <c:axId val="67502080"/>
      </c:barChart>
      <c:catAx>
        <c:axId val="67492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7502080"/>
        <c:crosses val="autoZero"/>
        <c:auto val="1"/>
        <c:lblAlgn val="ctr"/>
        <c:lblOffset val="100"/>
        <c:noMultiLvlLbl val="0"/>
      </c:catAx>
      <c:valAx>
        <c:axId val="6750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492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Recruitment to Head and Neck Cancer studies by Partner </a:t>
            </a:r>
            <a:r>
              <a:rPr lang="en-US" sz="1800" b="1" i="0" baseline="0" dirty="0" err="1">
                <a:effectLst/>
              </a:rPr>
              <a:t>Organisation</a:t>
            </a:r>
            <a:r>
              <a:rPr lang="en-US" sz="1800" b="1" i="0" baseline="0" dirty="0">
                <a:effectLst/>
              </a:rPr>
              <a:t> 2017/18 (Apr - Feb</a:t>
            </a:r>
            <a:r>
              <a:rPr lang="en-US" sz="1800" b="1" i="0" baseline="0" dirty="0" smtClean="0">
                <a:effectLst/>
              </a:rPr>
              <a:t>)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'Recruit no by PO'!$A$2:$A$4</c:f>
              <c:strCache>
                <c:ptCount val="3"/>
                <c:pt idx="0">
                  <c:v>UNIVERSITY HOSPITALS BRISTOL</c:v>
                </c:pt>
                <c:pt idx="1">
                  <c:v>ROYAL UNITED HOSPITALS BATH</c:v>
                </c:pt>
                <c:pt idx="2">
                  <c:v>GLOUCESTERSHIRE HOSPITALS</c:v>
                </c:pt>
              </c:strCache>
            </c:strRef>
          </c:cat>
          <c:val>
            <c:numRef>
              <c:f>'Recruit no by PO'!$B$2:$B$4</c:f>
              <c:numCache>
                <c:formatCode>General</c:formatCode>
                <c:ptCount val="3"/>
                <c:pt idx="0">
                  <c:v>144</c:v>
                </c:pt>
                <c:pt idx="1">
                  <c:v>51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7524480"/>
        <c:axId val="67526016"/>
      </c:barChart>
      <c:catAx>
        <c:axId val="67524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67526016"/>
        <c:crosses val="autoZero"/>
        <c:auto val="1"/>
        <c:lblAlgn val="ctr"/>
        <c:lblOffset val="100"/>
        <c:noMultiLvlLbl val="0"/>
      </c:catAx>
      <c:valAx>
        <c:axId val="675260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752448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Recruitment to Head and Neck studies as a % of Cancer Incidence by LCRN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 Cancer incidence'!$B$2</c:f>
              <c:strCache>
                <c:ptCount val="1"/>
                <c:pt idx="0">
                  <c:v>Recruitment to Head and Neck studies as a % of Cancer Incidence</c:v>
                </c:pt>
              </c:strCache>
            </c:strRef>
          </c:tx>
          <c:invertIfNegative val="0"/>
          <c:cat>
            <c:strRef>
              <c:f>'% Cancer incidence'!$A$3:$A$17</c:f>
              <c:strCache>
                <c:ptCount val="15"/>
                <c:pt idx="0">
                  <c:v>West of England</c:v>
                </c:pt>
                <c:pt idx="1">
                  <c:v>South London</c:v>
                </c:pt>
                <c:pt idx="2">
                  <c:v>Greater Manchester</c:v>
                </c:pt>
                <c:pt idx="3">
                  <c:v>North West Coast</c:v>
                </c:pt>
                <c:pt idx="4">
                  <c:v>North West London</c:v>
                </c:pt>
                <c:pt idx="5">
                  <c:v>Wessex</c:v>
                </c:pt>
                <c:pt idx="6">
                  <c:v>Yorkshire and Humber</c:v>
                </c:pt>
                <c:pt idx="7">
                  <c:v>West Midlands</c:v>
                </c:pt>
                <c:pt idx="8">
                  <c:v>Eastern</c:v>
                </c:pt>
                <c:pt idx="9">
                  <c:v>Kent, Surrey and Sussex</c:v>
                </c:pt>
                <c:pt idx="10">
                  <c:v>North Thames</c:v>
                </c:pt>
                <c:pt idx="11">
                  <c:v>North East and North Cumbria</c:v>
                </c:pt>
                <c:pt idx="12">
                  <c:v>South West Peninsula</c:v>
                </c:pt>
                <c:pt idx="13">
                  <c:v>East Midlands</c:v>
                </c:pt>
                <c:pt idx="14">
                  <c:v>Thames Valley and South Midlands</c:v>
                </c:pt>
              </c:strCache>
            </c:strRef>
          </c:cat>
          <c:val>
            <c:numRef>
              <c:f>'% Cancer incidence'!$B$3:$B$17</c:f>
              <c:numCache>
                <c:formatCode>0.00%</c:formatCode>
                <c:ptCount val="15"/>
                <c:pt idx="0">
                  <c:v>2.2946353730092201E-2</c:v>
                </c:pt>
                <c:pt idx="1">
                  <c:v>2.2824050417305401E-2</c:v>
                </c:pt>
                <c:pt idx="2">
                  <c:v>1.90898454338321E-2</c:v>
                </c:pt>
                <c:pt idx="3">
                  <c:v>1.6520549333603599E-2</c:v>
                </c:pt>
                <c:pt idx="4">
                  <c:v>1.63608562691132E-2</c:v>
                </c:pt>
                <c:pt idx="5">
                  <c:v>1.4927113702623901E-2</c:v>
                </c:pt>
                <c:pt idx="6">
                  <c:v>1.2786379878091499E-2</c:v>
                </c:pt>
                <c:pt idx="7">
                  <c:v>1.26985262555444E-2</c:v>
                </c:pt>
                <c:pt idx="8">
                  <c:v>1.1728002773123801E-2</c:v>
                </c:pt>
                <c:pt idx="9">
                  <c:v>7.8719380799507493E-3</c:v>
                </c:pt>
                <c:pt idx="10">
                  <c:v>7.76783766092079E-3</c:v>
                </c:pt>
                <c:pt idx="11">
                  <c:v>7.3944456988033402E-3</c:v>
                </c:pt>
                <c:pt idx="12">
                  <c:v>5.5668016194331997E-3</c:v>
                </c:pt>
                <c:pt idx="13">
                  <c:v>3.3747703874578202E-3</c:v>
                </c:pt>
                <c:pt idx="14">
                  <c:v>3.0173943911963098E-3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5239424"/>
        <c:axId val="75240960"/>
      </c:barChart>
      <c:catAx>
        <c:axId val="75239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75240960"/>
        <c:crosses val="autoZero"/>
        <c:auto val="1"/>
        <c:lblAlgn val="ctr"/>
        <c:lblOffset val="100"/>
        <c:noMultiLvlLbl val="0"/>
      </c:catAx>
      <c:valAx>
        <c:axId val="75240960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75239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0.05021</cdr:x>
      <cdr:y>0.11325</cdr:y>
    </cdr:from>
    <cdr:to>
      <cdr:x>0.10577</cdr:x>
      <cdr:y>0.93803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8140" y="629392"/>
          <a:ext cx="617517" cy="4583876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0070C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0.80128</cdr:x>
      <cdr:y>0.61325</cdr:y>
    </cdr:from>
    <cdr:to>
      <cdr:x>0.86354</cdr:x>
      <cdr:y>0.91026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906493" y="3408219"/>
          <a:ext cx="692070" cy="1650670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0070C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48D9F-6C96-443F-864F-B8B3D6B24487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55521-0D2B-441C-B529-C9BF602D6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9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GB" sz="1200" smtClean="0"/>
              <a:pPr algn="r">
                <a:buSzPct val="25000"/>
              </a:pPr>
              <a:t>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9409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02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88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7485" y="1700214"/>
            <a:ext cx="8640233" cy="1152525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2852738"/>
            <a:ext cx="8534400" cy="1020762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4433" y="6481764"/>
            <a:ext cx="2844800" cy="3762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srgbClr val="FFFFFF"/>
                </a:solidFill>
              </a:rPr>
              <a:t>13/02/2015</a:t>
            </a:r>
          </a:p>
        </p:txBody>
      </p:sp>
      <p:pic>
        <p:nvPicPr>
          <p:cNvPr id="1026" name="Picture 2" descr="C:\Users\fenny.gkiafi\Downloads\NIHR_colour_bar.png"/>
          <p:cNvPicPr>
            <a:picLocks noChangeAspect="1" noChangeArrowheads="1"/>
          </p:cNvPicPr>
          <p:nvPr userDrawn="1"/>
        </p:nvPicPr>
        <p:blipFill>
          <a:blip r:embed="rId2" cstate="print"/>
          <a:srcRect l="4669" t="30636" r="4613" b="30059"/>
          <a:stretch>
            <a:fillRect/>
          </a:stretch>
        </p:blipFill>
        <p:spPr bwMode="auto">
          <a:xfrm>
            <a:off x="0" y="0"/>
            <a:ext cx="12192000" cy="476672"/>
          </a:xfrm>
          <a:prstGeom prst="rect">
            <a:avLst/>
          </a:prstGeom>
          <a:noFill/>
        </p:spPr>
      </p:pic>
      <p:pic>
        <p:nvPicPr>
          <p:cNvPr id="7" name="Picture 9" descr="nihrcolb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0310" y="689440"/>
            <a:ext cx="2495253" cy="651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205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6309320"/>
            <a:ext cx="12192000" cy="535980"/>
          </a:xfrm>
          <a:prstGeom prst="rect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800" b="1" dirty="0">
                <a:solidFill>
                  <a:srgbClr val="FFFFFF"/>
                </a:solidFill>
                <a:sym typeface="Arial"/>
              </a:rPr>
              <a:t> Insert your organisation name here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6" name="Picture 2" descr="C:\Users\fenny.gkiafi\Downloads\NIHR_colour_bar.png"/>
          <p:cNvPicPr>
            <a:picLocks noChangeAspect="1" noChangeArrowheads="1"/>
          </p:cNvPicPr>
          <p:nvPr userDrawn="1"/>
        </p:nvPicPr>
        <p:blipFill>
          <a:blip r:embed="rId2" cstate="print"/>
          <a:srcRect l="4669" t="30636" r="4613" b="30059"/>
          <a:stretch>
            <a:fillRect/>
          </a:stretch>
        </p:blipFill>
        <p:spPr bwMode="auto">
          <a:xfrm>
            <a:off x="47328" y="1268760"/>
            <a:ext cx="9217024" cy="74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0354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D3108F-A058-4C43-AC29-FCA6ABCF0933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3978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628FAB-2957-4DB7-B2C9-57415A6ABF37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2104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D962B5-68D3-4A1E-9115-292E841C79E9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6600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C55C70-8CFB-4C00-ADD0-3264D3B13FFE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727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58BA62-5E2B-41B1-AD91-6F02A6540D70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0877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127081-22CF-4F07-AE9F-CA8C8A78D2F7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282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30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DC0669-0403-42B3-8D85-D98F4DC32483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514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01A455-2E6C-4E9B-B700-18FF9634E4BF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82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43DE17-01BC-4C44-A5DF-CB57B4CA3770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757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3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4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33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9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1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4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29644-7106-47B6-BE31-3DF145067A7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0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cs typeface="Arial"/>
                <a:sym typeface="Arial"/>
              </a:rPr>
              <a:t>13/02/2015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9" name="Picture 9" descr="nihrcolb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69366" y="260648"/>
            <a:ext cx="2495253" cy="651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20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bartlett@nihr.ac.uk" TargetMode="External"/><Relationship Id="rId2" Type="http://schemas.openxmlformats.org/officeDocument/2006/relationships/hyperlink" Target="mailto:david.rea@nihr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eve.thomas@bristol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927351" y="1557339"/>
            <a:ext cx="6480175" cy="1152525"/>
          </a:xfrm>
          <a:noFill/>
        </p:spPr>
        <p:txBody>
          <a:bodyPr anchor="ctr"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25093" y="3872286"/>
            <a:ext cx="7647885" cy="1760629"/>
          </a:xfrm>
          <a:noFill/>
        </p:spPr>
        <p:txBody>
          <a:bodyPr anchor="ctr"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927349" y="2503774"/>
            <a:ext cx="727019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3200" dirty="0">
                <a:solidFill>
                  <a:srgbClr val="000000"/>
                </a:solidFill>
                <a:cs typeface="Arial"/>
                <a:sym typeface="Arial"/>
              </a:rPr>
              <a:t>SWAG SSG </a:t>
            </a:r>
            <a:r>
              <a:rPr lang="en-GB" sz="3200" dirty="0" smtClean="0">
                <a:solidFill>
                  <a:srgbClr val="000000"/>
                </a:solidFill>
                <a:cs typeface="Arial"/>
                <a:sym typeface="Arial"/>
              </a:rPr>
              <a:t>Head and Neck </a:t>
            </a:r>
            <a:r>
              <a:rPr lang="en-GB" sz="3200" dirty="0">
                <a:solidFill>
                  <a:srgbClr val="000000"/>
                </a:solidFill>
                <a:cs typeface="Arial"/>
                <a:sym typeface="Arial"/>
              </a:rPr>
              <a:t>Cancer Meeting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000000"/>
                </a:solidFill>
                <a:cs typeface="Arial"/>
                <a:sym typeface="Arial"/>
              </a:rPr>
              <a:t>Tuesday 13</a:t>
            </a:r>
            <a:r>
              <a:rPr lang="en-GB" sz="2400" baseline="30000" dirty="0" smtClean="0">
                <a:solidFill>
                  <a:srgbClr val="000000"/>
                </a:solidFill>
                <a:cs typeface="Arial"/>
                <a:sym typeface="Arial"/>
              </a:rPr>
              <a:t>th</a:t>
            </a:r>
            <a:r>
              <a:rPr lang="en-GB" sz="2400" dirty="0" smtClean="0">
                <a:solidFill>
                  <a:srgbClr val="000000"/>
                </a:solidFill>
                <a:cs typeface="Arial"/>
                <a:sym typeface="Arial"/>
              </a:rPr>
              <a:t> March</a:t>
            </a: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cs typeface="Arial"/>
                <a:sym typeface="Arial"/>
              </a:rPr>
              <a:t>Research Report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2927349" y="5272553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GB" sz="2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72183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kern="0" dirty="0">
                <a:solidFill>
                  <a:srgbClr val="E1261C"/>
                </a:solidFill>
                <a:cs typeface="Arial"/>
                <a:sym typeface="Arial"/>
              </a:rPr>
              <a:t>Clinical Research Network</a:t>
            </a:r>
            <a:endParaRPr lang="en-GB"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r>
              <a:rPr lang="en-GB" sz="1400" kern="0" dirty="0">
                <a:solidFill>
                  <a:srgbClr val="E1261C"/>
                </a:solidFill>
                <a:cs typeface="Arial"/>
                <a:sym typeface="Arial"/>
              </a:rPr>
              <a:t>West of England</a:t>
            </a:r>
            <a:endParaRPr lang="en-GB"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r>
              <a:rPr lang="en-GB" sz="1400" kern="0" dirty="0">
                <a:solidFill>
                  <a:srgbClr val="000000"/>
                </a:solidFill>
                <a:cs typeface="Arial"/>
                <a:sym typeface="Arial"/>
              </a:rPr>
              <a:t/>
            </a:r>
            <a:br>
              <a:rPr lang="en-GB" sz="1400" kern="0" dirty="0">
                <a:solidFill>
                  <a:srgbClr val="000000"/>
                </a:solidFill>
                <a:cs typeface="Arial"/>
                <a:sym typeface="Arial"/>
              </a:rPr>
            </a:br>
            <a:endParaRPr lang="en-GB"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8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715417"/>
              </p:ext>
            </p:extLst>
          </p:nvPr>
        </p:nvGraphicFramePr>
        <p:xfrm>
          <a:off x="166254" y="664621"/>
          <a:ext cx="11578439" cy="6026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493"/>
                <a:gridCol w="1765568"/>
                <a:gridCol w="807420"/>
                <a:gridCol w="1286493"/>
                <a:gridCol w="1286493"/>
                <a:gridCol w="1286493"/>
                <a:gridCol w="1286493"/>
                <a:gridCol w="1286493"/>
                <a:gridCol w="1286493"/>
              </a:tblGrid>
              <a:tr h="33632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Portfolio ID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Title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 email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BRAG rating</a:t>
                      </a:r>
                    </a:p>
                  </a:txBody>
                  <a:tcPr marL="7594" marR="7594" marT="7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Planned end date</a:t>
                      </a:r>
                    </a:p>
                  </a:txBody>
                  <a:tcPr marL="7594" marR="7594" marT="7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Recruited</a:t>
                      </a:r>
                    </a:p>
                  </a:txBody>
                  <a:tcPr marL="7594" marR="7594" marT="7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7594" marR="7594" marT="7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012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18645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 Phase II/III trial of risk-stratified, reduced intensity adjuvant treatment in patients undergoing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transoral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surgery for Human papillomavirus (HPV)-positive oropharyngeal cancer</a:t>
                      </a:r>
                    </a:p>
                  </a:txBody>
                  <a:tcPr marL="104775" marR="104775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Royal United Hospitals Bath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Winton, Dr Emma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emma.dewinton@nhs.net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21.03%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20/02/2019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33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Beasley, Dr Matthew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matthew.beasley@uhbristol.nhs.uk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-26.72%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20/02/2019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of centralisation in head and neck cancer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Thomas, Prof Steven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Steve.Thomas@uhbristol.nhs.uk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214.07%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31/12/2020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398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3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CompARE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Booz, Dr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Hoda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Hoda.Booz@UHBristol.nhs.uk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-1.98%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01/04/2022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3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SEL-I-METRY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Beasley, Dr Matthew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matthew.beasley@uhbristol.nhs.uk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32.81%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30/09/2019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3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Assessment of Quality of Life Tools in Medullary Thyroid Cancer (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QaLM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Beasley, Dr Matthew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matthew.beasley@uhbristol.nhs.uk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-77.35%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01/10/2017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-1" y="0"/>
            <a:ext cx="7902055" cy="832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FF0000"/>
                </a:solidFill>
              </a:rPr>
              <a:t>Open studies – Head and Neck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65111" cy="80972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Studies in set up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1736"/>
              </p:ext>
            </p:extLst>
          </p:nvPr>
        </p:nvGraphicFramePr>
        <p:xfrm>
          <a:off x="178129" y="783770"/>
          <a:ext cx="11519065" cy="2351316"/>
        </p:xfrm>
        <a:graphic>
          <a:graphicData uri="http://schemas.openxmlformats.org/drawingml/2006/table">
            <a:tbl>
              <a:tblPr/>
              <a:tblGrid>
                <a:gridCol w="1238031"/>
                <a:gridCol w="6713920"/>
                <a:gridCol w="3567114"/>
              </a:tblGrid>
              <a:tr h="11548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effectLst/>
                          <a:latin typeface="Calibri"/>
                        </a:rPr>
                        <a:t>Portfolio 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effectLst/>
                          <a:latin typeface="Calibri"/>
                        </a:rPr>
                        <a:t>Project Title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effectLst/>
                          <a:latin typeface="Calibri"/>
                        </a:rPr>
                        <a:t>Site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426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effectLst/>
                          <a:latin typeface="Calibri"/>
                        </a:rPr>
                        <a:t>30658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 Randomised Trial of Post Operative Radiation Therapy </a:t>
                      </a:r>
                    </a:p>
                    <a:p>
                      <a:r>
                        <a:rPr lang="en-GB" sz="1400" dirty="0" smtClean="0"/>
                        <a:t>Following Wide Excision of  Neurotropic Melanoma of the Head and Neck TROG 08.09 ANZMTG 01.09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effectLst/>
                          <a:latin typeface="Calibri"/>
                        </a:rPr>
                        <a:t>University Hospitals Bristol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7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7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u="sng" dirty="0"/>
          </a:p>
          <a:p>
            <a:r>
              <a:rPr lang="en-GB" dirty="0"/>
              <a:t>Research Delivery Manager – </a:t>
            </a:r>
            <a:r>
              <a:rPr lang="en-GB" dirty="0" smtClean="0">
                <a:hlinkClick r:id="rId2"/>
              </a:rPr>
              <a:t>david.rea@nihr.ac.uk</a:t>
            </a:r>
            <a:endParaRPr lang="en-GB" dirty="0"/>
          </a:p>
          <a:p>
            <a:r>
              <a:rPr lang="en-GB" dirty="0"/>
              <a:t>Cancer portfolio facilitator – </a:t>
            </a:r>
            <a:r>
              <a:rPr lang="en-GB" dirty="0" smtClean="0">
                <a:hlinkClick r:id="rId3"/>
              </a:rPr>
              <a:t>jessica.bartlett@nihr.ac.uk</a:t>
            </a:r>
            <a:endParaRPr lang="en-GB" dirty="0" smtClean="0"/>
          </a:p>
          <a:p>
            <a:r>
              <a:rPr lang="en-GB" smtClean="0"/>
              <a:t>Head </a:t>
            </a:r>
            <a:r>
              <a:rPr lang="en-GB" dirty="0" smtClean="0"/>
              <a:t>and Neck research lead – </a:t>
            </a:r>
            <a:r>
              <a:rPr lang="en-GB" dirty="0" smtClean="0">
                <a:hlinkClick r:id="rId4"/>
              </a:rPr>
              <a:t>steve.thomas@bristol.ac.uk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Clinical Research Network &amp; Cancer Services</a:t>
            </a:r>
          </a:p>
        </p:txBody>
      </p:sp>
      <p:pic>
        <p:nvPicPr>
          <p:cNvPr id="1026" name="Picture 2" descr="SWSCN Ma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81" y="1506160"/>
            <a:ext cx="3655396" cy="425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38386" y="4259490"/>
            <a:ext cx="170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West </a:t>
            </a:r>
            <a:r>
              <a:rPr lang="en-GB" dirty="0" err="1"/>
              <a:t>ofEngland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3275860" y="5104660"/>
            <a:ext cx="466267" cy="837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W:\CRN West of England\Communications\Maps\NIHR-Network-Maps-Englan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28" y="1421074"/>
            <a:ext cx="6840086" cy="49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4024" y="5820354"/>
            <a:ext cx="49756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SWAG - Somerset </a:t>
            </a:r>
            <a:r>
              <a:rPr lang="en-GB" dirty="0" smtClean="0">
                <a:solidFill>
                  <a:srgbClr val="7030A0"/>
                </a:solidFill>
              </a:rPr>
              <a:t>Wiltshire </a:t>
            </a:r>
            <a:r>
              <a:rPr lang="en-GB" dirty="0">
                <a:solidFill>
                  <a:srgbClr val="7030A0"/>
                </a:solidFill>
              </a:rPr>
              <a:t>Avon &amp; Gloucestershire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South West Children’s Cancer &amp; Leukaemia 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Research Network</a:t>
            </a:r>
          </a:p>
        </p:txBody>
      </p:sp>
    </p:spTree>
    <p:extLst>
      <p:ext uri="{BB962C8B-B14F-4D97-AF65-F5344CB8AC3E}">
        <p14:creationId xmlns:p14="http://schemas.microsoft.com/office/powerpoint/2010/main" val="19076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NIHR CRN Objectives for </a:t>
            </a:r>
            <a:r>
              <a:rPr lang="en-GB" dirty="0" smtClean="0">
                <a:solidFill>
                  <a:srgbClr val="FF0000"/>
                </a:solidFill>
              </a:rPr>
              <a:t>cancer 2017-18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2883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Number of LCRNs achieving on-target recruitment into at least 8 of the 13 Cancer subspecialties, where "on-target" means either improving recruitment by 10% from 2016/17 or meeting the following recruitment targets per 100,000 population served: </a:t>
            </a:r>
          </a:p>
          <a:p>
            <a:pPr lvl="1"/>
            <a:r>
              <a:rPr lang="en-GB" dirty="0"/>
              <a:t>a) Brain &amp; CNS: 0.2; b) Breast: 8; c) Colorectal: 3; d) Paediatrics: 3; e) </a:t>
            </a:r>
            <a:r>
              <a:rPr lang="en-GB" dirty="0" err="1"/>
              <a:t>Gynae</a:t>
            </a:r>
            <a:r>
              <a:rPr lang="en-GB" dirty="0"/>
              <a:t>: 3; </a:t>
            </a:r>
            <a:r>
              <a:rPr lang="en-GB" dirty="0">
                <a:solidFill>
                  <a:srgbClr val="FF0000"/>
                </a:solidFill>
              </a:rPr>
              <a:t>f) Head &amp; Neck: 1</a:t>
            </a:r>
            <a:r>
              <a:rPr lang="en-GB" dirty="0"/>
              <a:t>; g) Haematology: 7; h) Lung: 4; </a:t>
            </a:r>
            <a:r>
              <a:rPr lang="en-GB" dirty="0" err="1"/>
              <a:t>i</a:t>
            </a:r>
            <a:r>
              <a:rPr lang="en-GB" dirty="0"/>
              <a:t>) Sarcoma: 0.1; j) Skin: 0.2; k) Supportive &amp; Palliative Care and Psychosocial Oncology &amp; Survivorship: 3; l) Upper GI: 3; m) Urology: 8.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3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4577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NIHR CRN High Level </a:t>
            </a:r>
            <a:r>
              <a:rPr lang="en-GB" dirty="0" smtClean="0">
                <a:solidFill>
                  <a:srgbClr val="FF0000"/>
                </a:solidFill>
              </a:rPr>
              <a:t>Objectives 2017-18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47" y="1571184"/>
            <a:ext cx="10515600" cy="4781908"/>
          </a:xfrm>
        </p:spPr>
        <p:txBody>
          <a:bodyPr>
            <a:normAutofit/>
          </a:bodyPr>
          <a:lstStyle/>
          <a:p>
            <a:r>
              <a:rPr lang="en-GB" dirty="0"/>
              <a:t>Increase number of participants into NIHR CRN portfolio studies</a:t>
            </a:r>
          </a:p>
          <a:p>
            <a:pPr lvl="1"/>
            <a:r>
              <a:rPr lang="en-GB" dirty="0"/>
              <a:t>650,000 in England</a:t>
            </a:r>
          </a:p>
          <a:p>
            <a:pPr lvl="1"/>
            <a:r>
              <a:rPr lang="en-GB" dirty="0"/>
              <a:t>21,905 in West of England</a:t>
            </a:r>
          </a:p>
          <a:p>
            <a:r>
              <a:rPr lang="en-GB" dirty="0"/>
              <a:t>Increase the number of studies that deliver to time and target</a:t>
            </a:r>
          </a:p>
          <a:p>
            <a:pPr lvl="1"/>
            <a:r>
              <a:rPr lang="en-GB" dirty="0"/>
              <a:t>Target 80%</a:t>
            </a:r>
          </a:p>
          <a:p>
            <a:r>
              <a:rPr lang="en-GB" dirty="0"/>
              <a:t>Increase number of commercial studies delivered through network</a:t>
            </a:r>
          </a:p>
          <a:p>
            <a:pPr lvl="0"/>
            <a:r>
              <a:rPr lang="en-GB" dirty="0" smtClean="0"/>
              <a:t>Reduce </a:t>
            </a:r>
            <a:r>
              <a:rPr lang="en-GB" dirty="0"/>
              <a:t>NHS study set up times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Reduce time taken to recruit first participant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4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987454"/>
              </p:ext>
            </p:extLst>
          </p:nvPr>
        </p:nvGraphicFramePr>
        <p:xfrm>
          <a:off x="403761" y="546265"/>
          <a:ext cx="11044052" cy="5735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031351"/>
              </p:ext>
            </p:extLst>
          </p:nvPr>
        </p:nvGraphicFramePr>
        <p:xfrm>
          <a:off x="406358" y="384556"/>
          <a:ext cx="10993953" cy="5790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80271" y="3811978"/>
            <a:ext cx="688768" cy="193567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50029" y="2505691"/>
            <a:ext cx="750125" cy="304008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8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242924"/>
              </p:ext>
            </p:extLst>
          </p:nvPr>
        </p:nvGraphicFramePr>
        <p:xfrm>
          <a:off x="688769" y="665018"/>
          <a:ext cx="11139054" cy="5712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83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975" y="161925"/>
            <a:ext cx="6905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2016/17 Recruitment to Head and Neck as % overall Cancer Incidence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974852"/>
              </p:ext>
            </p:extLst>
          </p:nvPr>
        </p:nvGraphicFramePr>
        <p:xfrm>
          <a:off x="285008" y="653143"/>
          <a:ext cx="11115303" cy="55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7902055" cy="832513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Open </a:t>
            </a:r>
            <a:r>
              <a:rPr lang="en-GB" sz="3600" dirty="0" smtClean="0">
                <a:solidFill>
                  <a:srgbClr val="FF0000"/>
                </a:solidFill>
              </a:rPr>
              <a:t>studies </a:t>
            </a:r>
            <a:r>
              <a:rPr lang="en-GB" sz="3600" dirty="0">
                <a:solidFill>
                  <a:srgbClr val="FF0000"/>
                </a:solidFill>
              </a:rPr>
              <a:t>– </a:t>
            </a:r>
            <a:r>
              <a:rPr lang="en-GB" sz="3600" dirty="0" smtClean="0">
                <a:solidFill>
                  <a:srgbClr val="FF0000"/>
                </a:solidFill>
              </a:rPr>
              <a:t>Head and Neck</a:t>
            </a:r>
            <a:endParaRPr lang="en-GB" sz="36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25448"/>
              </p:ext>
            </p:extLst>
          </p:nvPr>
        </p:nvGraphicFramePr>
        <p:xfrm>
          <a:off x="142504" y="617517"/>
          <a:ext cx="11784122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448"/>
                <a:gridCol w="1680826"/>
                <a:gridCol w="1565494"/>
                <a:gridCol w="871122"/>
                <a:gridCol w="1401371"/>
                <a:gridCol w="1401371"/>
                <a:gridCol w="1401371"/>
                <a:gridCol w="1401371"/>
                <a:gridCol w="1414748"/>
              </a:tblGrid>
              <a:tr h="33601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Portfolio ID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Title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 email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BRAG rating</a:t>
                      </a:r>
                    </a:p>
                  </a:txBody>
                  <a:tcPr marL="7594" marR="7594" marT="7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Planned end date</a:t>
                      </a:r>
                    </a:p>
                  </a:txBody>
                  <a:tcPr marL="7594" marR="7594" marT="7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Recruited</a:t>
                      </a:r>
                    </a:p>
                  </a:txBody>
                  <a:tcPr marL="7594" marR="7594" marT="7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7594" marR="7594" marT="7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871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IoN</a:t>
                      </a:r>
                      <a:r>
                        <a:rPr lang="en-GB" sz="11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ablative radio-iodine necessary for low risk differentiated thyroid cancer patients</a:t>
                      </a:r>
                      <a:endParaRPr lang="en-GB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Gloucestershire Hospitals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Candish</a:t>
                      </a:r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Dr Charlie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Charlie.Candish@glos.nhs.uk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-35.15%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31/05/2018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6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Beasley, Dr Matthew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matthew.beasley@uhbristol.nhs.uk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150.59%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18/11/2014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2148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randomised placebo-controlled trial of synchronous </a:t>
                      </a:r>
                      <a:r>
                        <a:rPr lang="en-GB" sz="11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NIMorazole</a:t>
                      </a:r>
                      <a:r>
                        <a:rPr lang="en-GB" sz="11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versus </a:t>
                      </a:r>
                      <a:r>
                        <a:rPr lang="en-GB" sz="11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RADiotherapy</a:t>
                      </a:r>
                      <a:r>
                        <a:rPr lang="en-GB" sz="11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alone in patients with locally advanced head and neck squamous cell carcinoma not suitable for synchronous chemotherapy or </a:t>
                      </a:r>
                      <a:r>
                        <a:rPr lang="en-GB" sz="11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cetuximab</a:t>
                      </a:r>
                      <a:r>
                        <a:rPr lang="en-GB" sz="11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NIMRAD</a:t>
                      </a:r>
                      <a:endParaRPr lang="en-GB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Gloucestershire Hospitals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Grant, Dr Warren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warren.grant@glos.nhs.uk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5.47%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09/04/2018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957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Booz, Dr </a:t>
                      </a:r>
                      <a:r>
                        <a:rPr lang="en-GB" sz="1150" b="0" i="0" u="none" strike="noStrike" dirty="0" err="1">
                          <a:effectLst/>
                          <a:latin typeface="+mn-lt"/>
                        </a:rPr>
                        <a:t>Hoda</a:t>
                      </a:r>
                      <a:endParaRPr lang="en-GB" sz="115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Hoda.Booz@UHBristol.nhs.uk</a:t>
                      </a:r>
                    </a:p>
                    <a:p>
                      <a:pPr algn="l" fontAlgn="b"/>
                      <a:endParaRPr lang="en-GB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19.74%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01/07/2020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871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GB" sz="11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DARS: a phase III randomised multicentre study of dysphagia optimized intensity modulated radiotherapy (Do-IMRT) versus standard intensity modulated radiotherapy (s-IMRT) in head and neck cancer</a:t>
                      </a:r>
                      <a:endParaRPr lang="en-GB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Gloucestershire Hospitals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Cook, Dr Audrey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Audrey.Cook@glos.nhs.uk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4.87%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19/05/2018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16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Royal United Hospitals Bath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Winton, Dr Emma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emma.dewinton@nhs.net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105.80%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30/11/2022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38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Beasley, Dr Matthew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matthew.beasley@uhbristol.nhs.uk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-17.81%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31/05/2018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871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Head &amp; Neck 5000 Follow Up Study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Gloucestershire Hospitals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Hall, Mr Charles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5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-53.32%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04/09/2018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16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Royal United Hospitals Bath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Winton, Dr Emma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emma.dewinton@nhs.net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30.33%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04/09/2018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16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Thomas, Prof Steven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Steve.Thomas@uhbristol.nhs.uk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105.89%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04/09/2018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50" b="0" i="0" u="none" strike="noStrike" dirty="0"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9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7254</TotalTime>
  <Words>683</Words>
  <Application>Microsoft Office PowerPoint</Application>
  <PresentationFormat>Custom</PresentationFormat>
  <Paragraphs>205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1_Default Design</vt:lpstr>
      <vt:lpstr>  </vt:lpstr>
      <vt:lpstr>Clinical Research Network &amp; Cancer Services</vt:lpstr>
      <vt:lpstr>NIHR CRN Objectives for cancer 2017-18</vt:lpstr>
      <vt:lpstr>NIHR CRN High Level Objectives 2017-18</vt:lpstr>
      <vt:lpstr>PowerPoint Presentation</vt:lpstr>
      <vt:lpstr>PowerPoint Presentation</vt:lpstr>
      <vt:lpstr>PowerPoint Presentation</vt:lpstr>
      <vt:lpstr>PowerPoint Presentation</vt:lpstr>
      <vt:lpstr>Open studies – Head and Neck</vt:lpstr>
      <vt:lpstr>PowerPoint Presentation</vt:lpstr>
      <vt:lpstr>Studies in set up 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maxine taylor</dc:creator>
  <cp:lastModifiedBy>Dunderdale, Helen</cp:lastModifiedBy>
  <cp:revision>234</cp:revision>
  <dcterms:created xsi:type="dcterms:W3CDTF">2016-06-28T19:02:41Z</dcterms:created>
  <dcterms:modified xsi:type="dcterms:W3CDTF">2018-03-13T10:49:55Z</dcterms:modified>
</cp:coreProperties>
</file>