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9" r:id="rId1"/>
  </p:sldMasterIdLst>
  <p:notesMasterIdLst>
    <p:notesMasterId r:id="rId14"/>
  </p:notesMasterIdLst>
  <p:sldIdLst>
    <p:sldId id="256" r:id="rId2"/>
    <p:sldId id="274" r:id="rId3"/>
    <p:sldId id="275" r:id="rId4"/>
    <p:sldId id="284" r:id="rId5"/>
    <p:sldId id="277" r:id="rId6"/>
    <p:sldId id="279" r:id="rId7"/>
    <p:sldId id="285" r:id="rId8"/>
    <p:sldId id="280" r:id="rId9"/>
    <p:sldId id="290" r:id="rId10"/>
    <p:sldId id="286" r:id="rId11"/>
    <p:sldId id="282" r:id="rId12"/>
    <p:sldId id="283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  <a:srgbClr val="137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275145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55" name="Google Shape;15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3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408113" y="1700213"/>
            <a:ext cx="6480300" cy="11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403350" y="2852738"/>
            <a:ext cx="6400800" cy="10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250825" y="6481763"/>
            <a:ext cx="2133600" cy="37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9" name="Google Shape;19;p2"/>
          <p:cNvPicPr preferRelativeResize="0"/>
          <p:nvPr/>
        </p:nvPicPr>
        <p:blipFill rotWithShape="1">
          <a:blip r:embed="rId2">
            <a:alphaModFix/>
          </a:blip>
          <a:srcRect t="1559" b="1550"/>
          <a:stretch/>
        </p:blipFill>
        <p:spPr>
          <a:xfrm>
            <a:off x="-13500" y="-24550"/>
            <a:ext cx="9170999" cy="42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2"/>
          <p:cNvPicPr preferRelativeResize="0"/>
          <p:nvPr/>
        </p:nvPicPr>
        <p:blipFill rotWithShape="1">
          <a:blip r:embed="rId3">
            <a:alphaModFix/>
          </a:blip>
          <a:srcRect l="219" r="219"/>
          <a:stretch/>
        </p:blipFill>
        <p:spPr>
          <a:xfrm>
            <a:off x="5274450" y="455138"/>
            <a:ext cx="3228975" cy="145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/>
          <p:nvPr/>
        </p:nvSpPr>
        <p:spPr>
          <a:xfrm>
            <a:off x="0" y="6309319"/>
            <a:ext cx="9144000" cy="536100"/>
          </a:xfrm>
          <a:prstGeom prst="rect">
            <a:avLst/>
          </a:prstGeom>
          <a:solidFill>
            <a:srgbClr val="0072C6"/>
          </a:solidFill>
          <a:ln w="25400" cap="flat" cmpd="sng">
            <a:solidFill>
              <a:srgbClr val="0072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Clinical Research Network</a:t>
            </a:r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93" name="Google Shape;93;p14"/>
          <p:cNvPicPr preferRelativeResize="0"/>
          <p:nvPr/>
        </p:nvPicPr>
        <p:blipFill rotWithShape="1">
          <a:blip r:embed="rId2">
            <a:alphaModFix/>
          </a:blip>
          <a:srcRect l="4672" t="30634" r="4608" b="30060"/>
          <a:stretch/>
        </p:blipFill>
        <p:spPr>
          <a:xfrm>
            <a:off x="35500" y="1268750"/>
            <a:ext cx="6603326" cy="7427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4"/>
          <p:cNvSpPr txBox="1"/>
          <p:nvPr/>
        </p:nvSpPr>
        <p:spPr>
          <a:xfrm>
            <a:off x="6819575" y="128800"/>
            <a:ext cx="1954500" cy="802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5" name="Google Shape;95;p14"/>
          <p:cNvPicPr preferRelativeResize="0"/>
          <p:nvPr/>
        </p:nvPicPr>
        <p:blipFill rotWithShape="1">
          <a:blip r:embed="rId3">
            <a:alphaModFix/>
          </a:blip>
          <a:srcRect l="28350" t="14353" r="221" b="26722"/>
          <a:stretch/>
        </p:blipFill>
        <p:spPr>
          <a:xfrm>
            <a:off x="6700800" y="229100"/>
            <a:ext cx="2316550" cy="858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07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7" name="Google Shape;95;p14"/>
          <p:cNvPicPr preferRelativeResize="0"/>
          <p:nvPr userDrawn="1"/>
        </p:nvPicPr>
        <p:blipFill rotWithShape="1">
          <a:blip r:embed="rId4">
            <a:alphaModFix/>
          </a:blip>
          <a:srcRect l="28350" t="14353" r="221" b="26722"/>
          <a:stretch/>
        </p:blipFill>
        <p:spPr>
          <a:xfrm>
            <a:off x="6700800" y="229100"/>
            <a:ext cx="2316550" cy="8586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72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n.nihr.ac.uk/" TargetMode="External"/><Relationship Id="rId7" Type="http://schemas.openxmlformats.org/officeDocument/2006/relationships/hyperlink" Target="http://public-odp.nihr.ac.uk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kctg.nihr.ac.uk/" TargetMode="External"/><Relationship Id="rId5" Type="http://schemas.openxmlformats.org/officeDocument/2006/relationships/hyperlink" Target="http://csg.ncri.org.uk/portfolio/portfolio-maps/" TargetMode="External"/><Relationship Id="rId4" Type="http://schemas.openxmlformats.org/officeDocument/2006/relationships/hyperlink" Target="https://odp.nihr.ac.uk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David.Rea@nihr.ac.u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allymoore5@nhs.net" TargetMode="External"/><Relationship Id="rId4" Type="http://schemas.openxmlformats.org/officeDocument/2006/relationships/hyperlink" Target="mailto:jessica.bartlett@nihr.ac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 txBox="1">
            <a:spLocks noGrp="1"/>
          </p:cNvSpPr>
          <p:nvPr>
            <p:ph type="ctrTitle"/>
          </p:nvPr>
        </p:nvSpPr>
        <p:spPr>
          <a:xfrm>
            <a:off x="1408113" y="1700213"/>
            <a:ext cx="6480300" cy="11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</a:rPr>
              <a:t/>
            </a:r>
            <a:br>
              <a:rPr lang="en-GB" dirty="0" smtClean="0">
                <a:solidFill>
                  <a:srgbClr val="000000"/>
                </a:solidFill>
              </a:rPr>
            </a:br>
            <a:r>
              <a:rPr lang="en-GB" dirty="0" smtClean="0">
                <a:solidFill>
                  <a:srgbClr val="000000"/>
                </a:solidFill>
              </a:rPr>
              <a:t>SWAG </a:t>
            </a:r>
            <a:r>
              <a:rPr lang="en-GB" dirty="0">
                <a:solidFill>
                  <a:srgbClr val="000000"/>
                </a:solidFill>
              </a:rPr>
              <a:t>SSG </a:t>
            </a:r>
            <a:r>
              <a:rPr lang="en-GB" dirty="0" smtClean="0">
                <a:solidFill>
                  <a:srgbClr val="000000"/>
                </a:solidFill>
              </a:rPr>
              <a:t>Haematology and Lymphoma Cancer</a:t>
            </a:r>
            <a:r>
              <a:rPr lang="en-GB" dirty="0">
                <a:solidFill>
                  <a:srgbClr val="000000"/>
                </a:solidFill>
              </a:rPr>
              <a:t/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Meeting</a:t>
            </a:r>
            <a:br>
              <a:rPr lang="en-GB" dirty="0">
                <a:solidFill>
                  <a:srgbClr val="000000"/>
                </a:solidFill>
              </a:rPr>
            </a:br>
            <a:endParaRPr dirty="0"/>
          </a:p>
        </p:txBody>
      </p:sp>
      <p:sp>
        <p:nvSpPr>
          <p:cNvPr id="160" name="Google Shape;160;p24"/>
          <p:cNvSpPr/>
          <p:nvPr/>
        </p:nvSpPr>
        <p:spPr>
          <a:xfrm>
            <a:off x="1475656" y="3788520"/>
            <a:ext cx="6400800" cy="7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2400" dirty="0" smtClean="0"/>
              <a:t>Research Report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2400" dirty="0" smtClean="0"/>
              <a:t>Wednesday 6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March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2400" dirty="0" smtClean="0"/>
              <a:t>David Rea</a:t>
            </a:r>
            <a:endParaRPr lang="en-GB" sz="2400" dirty="0"/>
          </a:p>
        </p:txBody>
      </p:sp>
      <p:sp>
        <p:nvSpPr>
          <p:cNvPr id="162" name="Google Shape;162;p24"/>
          <p:cNvSpPr/>
          <p:nvPr/>
        </p:nvSpPr>
        <p:spPr>
          <a:xfrm>
            <a:off x="457200" y="721832"/>
            <a:ext cx="45720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261C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E1261C"/>
                </a:solidFill>
                <a:latin typeface="Arial"/>
                <a:ea typeface="Arial"/>
                <a:cs typeface="Arial"/>
                <a:sym typeface="Arial"/>
              </a:rPr>
              <a:t>Clinical Research Network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261C"/>
              </a:buClr>
              <a:buSzPts val="1400"/>
              <a:buFont typeface="Arial"/>
              <a:buNone/>
            </a:pPr>
            <a:r>
              <a:rPr lang="en-GB" dirty="0" smtClean="0">
                <a:solidFill>
                  <a:srgbClr val="E1261C"/>
                </a:solidFill>
              </a:rPr>
              <a:t>West of England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GB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68560" y="44624"/>
            <a:ext cx="8122096" cy="1143000"/>
          </a:xfrm>
        </p:spPr>
        <p:txBody>
          <a:bodyPr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Recruitment and number of </a:t>
            </a:r>
            <a:r>
              <a:rPr lang="en-GB" sz="3200" dirty="0" smtClean="0">
                <a:solidFill>
                  <a:srgbClr val="FF0000"/>
                </a:solidFill>
              </a:rPr>
              <a:t/>
            </a:r>
            <a:br>
              <a:rPr lang="en-GB" sz="3200" dirty="0" smtClean="0">
                <a:solidFill>
                  <a:srgbClr val="FF0000"/>
                </a:solidFill>
              </a:rPr>
            </a:br>
            <a:r>
              <a:rPr lang="en-GB" sz="3200" dirty="0" smtClean="0">
                <a:solidFill>
                  <a:srgbClr val="FF0000"/>
                </a:solidFill>
              </a:rPr>
              <a:t>lymphoma cancer </a:t>
            </a:r>
            <a:r>
              <a:rPr lang="en-GB" sz="3200" dirty="0">
                <a:solidFill>
                  <a:srgbClr val="FF0000"/>
                </a:solidFill>
              </a:rPr>
              <a:t>studies 2018-19</a:t>
            </a:r>
            <a:endParaRPr lang="en-GB" sz="3200" dirty="0"/>
          </a:p>
        </p:txBody>
      </p:sp>
      <p:pic>
        <p:nvPicPr>
          <p:cNvPr id="3076" name="Picture 4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" y="1548000"/>
            <a:ext cx="8208000" cy="44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020272" y="4581128"/>
            <a:ext cx="504056" cy="9541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85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467544" y="404664"/>
            <a:ext cx="627504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GB" sz="3200" dirty="0">
                <a:solidFill>
                  <a:srgbClr val="FF0000"/>
                </a:solidFill>
              </a:rPr>
              <a:t>Useful links</a:t>
            </a:r>
            <a:endParaRPr sz="3200" b="0" i="0" u="none" strike="noStrike" cap="none" dirty="0">
              <a:solidFill>
                <a:schemeClr val="dk2"/>
              </a:solidFill>
              <a:sym typeface="Arial"/>
            </a:endParaRPr>
          </a:p>
        </p:txBody>
      </p:sp>
      <p:sp>
        <p:nvSpPr>
          <p:cNvPr id="168" name="Google Shape;168;p25"/>
          <p:cNvSpPr txBox="1">
            <a:spLocks noGrp="1"/>
          </p:cNvSpPr>
          <p:nvPr>
            <p:ph type="body" idx="1"/>
          </p:nvPr>
        </p:nvSpPr>
        <p:spPr>
          <a:xfrm>
            <a:off x="467544" y="1412776"/>
            <a:ext cx="8229600" cy="4752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dirty="0">
                <a:hlinkClick r:id="rId3"/>
              </a:rPr>
              <a:t>https://www.crn.nihr.ac.uk/</a:t>
            </a:r>
            <a:endParaRPr lang="en-GB" dirty="0">
              <a:hlinkClick r:id="rId4"/>
            </a:endParaRPr>
          </a:p>
          <a:p>
            <a:pPr lvl="1"/>
            <a:r>
              <a:rPr lang="en-GB" dirty="0"/>
              <a:t>National and local network information including training programmes templates, tools, contacts, videos </a:t>
            </a:r>
            <a:r>
              <a:rPr lang="en-GB" dirty="0" err="1"/>
              <a:t>etc</a:t>
            </a:r>
            <a:endParaRPr lang="en-GB" dirty="0">
              <a:hlinkClick r:id=""/>
            </a:endParaRPr>
          </a:p>
          <a:p>
            <a:r>
              <a:rPr lang="en-GB" dirty="0">
                <a:hlinkClick r:id=""/>
              </a:rPr>
              <a:t>https://odp.nihr.ac.uk/</a:t>
            </a:r>
            <a:r>
              <a:rPr lang="en-GB" dirty="0">
                <a:hlinkClick r:id="rId5"/>
              </a:rPr>
              <a:t> </a:t>
            </a:r>
          </a:p>
          <a:p>
            <a:pPr lvl="1"/>
            <a:r>
              <a:rPr lang="en-GB" dirty="0"/>
              <a:t>Open data platform.  Look at performance across whole CRN including all specialty areas</a:t>
            </a:r>
            <a:endParaRPr lang="en-GB" dirty="0">
              <a:hlinkClick r:id="rId5"/>
            </a:endParaRPr>
          </a:p>
          <a:p>
            <a:r>
              <a:rPr lang="en-GB" dirty="0">
                <a:hlinkClick r:id="rId5"/>
              </a:rPr>
              <a:t>http://csg.ncri.org.uk/portfolio/portfolio-maps/</a:t>
            </a:r>
            <a:endParaRPr lang="en-GB" dirty="0"/>
          </a:p>
          <a:p>
            <a:pPr lvl="1"/>
            <a:r>
              <a:rPr lang="en-GB" dirty="0"/>
              <a:t>View current national portfolio of open, closed and ‘in set up’ cancer studies </a:t>
            </a:r>
          </a:p>
          <a:p>
            <a:r>
              <a:rPr lang="en-GB" dirty="0">
                <a:hlinkClick r:id="rId6"/>
              </a:rPr>
              <a:t>https://www.ukctg.nihr.ac.uk/</a:t>
            </a:r>
            <a:endParaRPr lang="en-GB" dirty="0"/>
          </a:p>
          <a:p>
            <a:pPr lvl="1"/>
            <a:r>
              <a:rPr lang="en-GB" dirty="0"/>
              <a:t>See where a study is open across the country</a:t>
            </a:r>
          </a:p>
          <a:p>
            <a:r>
              <a:rPr lang="en-GB" dirty="0">
                <a:hlinkClick r:id="rId7"/>
              </a:rPr>
              <a:t>http://public-odp.nihr.ac.u</a:t>
            </a:r>
            <a:r>
              <a:rPr lang="en-GB" dirty="0">
                <a:solidFill>
                  <a:srgbClr val="0070C0"/>
                </a:solidFill>
                <a:hlinkClick r:id="rId7"/>
              </a:rPr>
              <a:t>k</a:t>
            </a:r>
            <a:r>
              <a:rPr lang="en-GB" dirty="0">
                <a:solidFill>
                  <a:srgbClr val="0070C0"/>
                </a:solidFill>
              </a:rPr>
              <a:t>/</a:t>
            </a:r>
            <a:r>
              <a:rPr lang="en-GB" dirty="0"/>
              <a:t> </a:t>
            </a:r>
          </a:p>
          <a:p>
            <a:pPr lvl="1"/>
            <a:r>
              <a:rPr lang="en-GB" dirty="0"/>
              <a:t>Search for a study to fit criteria.  Good for horizon scanning, eligibility criteria</a:t>
            </a:r>
          </a:p>
          <a:p>
            <a: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88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618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467544" y="404664"/>
            <a:ext cx="620303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GB" sz="3200" dirty="0">
                <a:solidFill>
                  <a:srgbClr val="FF0000"/>
                </a:solidFill>
              </a:rPr>
              <a:t>Contacts</a:t>
            </a:r>
            <a:endParaRPr sz="3200" b="0" i="0" u="none" strike="noStrike" cap="none" dirty="0">
              <a:solidFill>
                <a:schemeClr val="dk2"/>
              </a:solidFill>
              <a:sym typeface="Arial"/>
            </a:endParaRPr>
          </a:p>
        </p:txBody>
      </p:sp>
      <p:sp>
        <p:nvSpPr>
          <p:cNvPr id="168" name="Google Shape;168;p25"/>
          <p:cNvSpPr txBox="1">
            <a:spLocks noGrp="1"/>
          </p:cNvSpPr>
          <p:nvPr>
            <p:ph type="body" idx="1"/>
          </p:nvPr>
        </p:nvSpPr>
        <p:spPr>
          <a:xfrm>
            <a:off x="107504" y="1600200"/>
            <a:ext cx="8928992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2400" dirty="0"/>
              <a:t>Research Delivery Manager – </a:t>
            </a:r>
            <a:r>
              <a:rPr lang="en-GB" sz="2400" dirty="0">
                <a:hlinkClick r:id="rId3"/>
              </a:rPr>
              <a:t>David.Rea@nihr.ac.uk</a:t>
            </a:r>
            <a:endParaRPr lang="en-GB" sz="2400" dirty="0"/>
          </a:p>
          <a:p>
            <a:r>
              <a:rPr lang="en-GB" sz="2400" dirty="0"/>
              <a:t>Research portfolio facilitator – </a:t>
            </a:r>
            <a:r>
              <a:rPr lang="en-GB" sz="2400" dirty="0" smtClean="0">
                <a:hlinkClick r:id="rId4"/>
              </a:rPr>
              <a:t>jessica.bartlett@nihr.ac.uk</a:t>
            </a:r>
            <a:endParaRPr lang="en-GB" sz="2400" dirty="0"/>
          </a:p>
          <a:p>
            <a:r>
              <a:rPr lang="en-GB" sz="2400" dirty="0" smtClean="0"/>
              <a:t>Haematology and lymphoma cancer </a:t>
            </a:r>
            <a:r>
              <a:rPr lang="en-GB" sz="2400" dirty="0"/>
              <a:t>research lead </a:t>
            </a:r>
            <a:r>
              <a:rPr lang="en-GB" sz="2400" dirty="0" smtClean="0"/>
              <a:t>– </a:t>
            </a:r>
            <a:r>
              <a:rPr lang="en-GB" sz="2400" dirty="0" smtClean="0">
                <a:hlinkClick r:id="rId5"/>
              </a:rPr>
              <a:t>sallymoore5@nhs.net</a:t>
            </a:r>
            <a:endParaRPr lang="en-GB" sz="2400" dirty="0" smtClean="0"/>
          </a:p>
          <a:p>
            <a:endParaRPr lang="en-GB" sz="2400" dirty="0"/>
          </a:p>
          <a:p>
            <a: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88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618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251520" y="188640"/>
            <a:ext cx="648072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GB" sz="3200" dirty="0" smtClean="0">
                <a:solidFill>
                  <a:srgbClr val="FF0000"/>
                </a:solidFill>
              </a:rPr>
              <a:t>NIHR CRN High Level Objectives 2018-19</a:t>
            </a:r>
            <a:endParaRPr sz="3200" b="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sp>
        <p:nvSpPr>
          <p:cNvPr id="168" name="Google Shape;168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88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3631" y="1412776"/>
            <a:ext cx="7886700" cy="4781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z="2400" dirty="0" smtClean="0"/>
              <a:t>Increase number of participants into NIHR CRN portfolio studies</a:t>
            </a:r>
          </a:p>
          <a:p>
            <a:pPr lvl="1"/>
            <a:r>
              <a:rPr lang="en-GB" dirty="0" smtClean="0"/>
              <a:t>650,000 in England</a:t>
            </a:r>
          </a:p>
          <a:p>
            <a:pPr lvl="1"/>
            <a:r>
              <a:rPr lang="en-GB" dirty="0" smtClean="0"/>
              <a:t>21,905 in West of England</a:t>
            </a:r>
          </a:p>
          <a:p>
            <a:r>
              <a:rPr lang="en-GB" sz="2400" dirty="0" smtClean="0"/>
              <a:t>Increase the number of studies that deliver to time and target</a:t>
            </a:r>
          </a:p>
          <a:p>
            <a:pPr lvl="1"/>
            <a:r>
              <a:rPr lang="en-GB" dirty="0" smtClean="0"/>
              <a:t>Target 80%</a:t>
            </a:r>
          </a:p>
          <a:p>
            <a:r>
              <a:rPr lang="en-GB" sz="2400" dirty="0" smtClean="0"/>
              <a:t>Increase number of commercial studies delivered through network</a:t>
            </a:r>
          </a:p>
          <a:p>
            <a:r>
              <a:rPr lang="en-GB" sz="2400" dirty="0" smtClean="0"/>
              <a:t>Reduce NHS study set up times</a:t>
            </a:r>
          </a:p>
          <a:p>
            <a:r>
              <a:rPr lang="en-GB" sz="2400" dirty="0" smtClean="0">
                <a:solidFill>
                  <a:prstClr val="black"/>
                </a:solidFill>
              </a:rPr>
              <a:t>Reduce time taken to recruit first participant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29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648072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GB" sz="3200" dirty="0">
                <a:solidFill>
                  <a:srgbClr val="FF0000"/>
                </a:solidFill>
              </a:rPr>
              <a:t>Cancer specialty objective for</a:t>
            </a:r>
            <a:br>
              <a:rPr lang="en-GB" sz="3200" dirty="0">
                <a:solidFill>
                  <a:srgbClr val="FF0000"/>
                </a:solidFill>
              </a:rPr>
            </a:br>
            <a:r>
              <a:rPr lang="en-GB" sz="3200" dirty="0">
                <a:solidFill>
                  <a:srgbClr val="FF0000"/>
                </a:solidFill>
              </a:rPr>
              <a:t>2018-19</a:t>
            </a:r>
            <a:endParaRPr sz="3200" b="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8650" y="1436915"/>
            <a:ext cx="7886700" cy="4740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z="2600" dirty="0" smtClean="0"/>
              <a:t>Increase patient access to Cancer research studies across the breadth of the Cancer subspecialties Number of LCRNs achieving on-target recruitment into at least 8 of the 13 Cancer subspecialties, where "on-target" means either improving recruitment by 10% from 2017/18 or meeting the following recruitment targets per 100,000 population served:</a:t>
            </a:r>
          </a:p>
          <a:p>
            <a:r>
              <a:rPr lang="en-GB" sz="2600" dirty="0" smtClean="0"/>
              <a:t>a) Brain: 0.2; </a:t>
            </a:r>
            <a:r>
              <a:rPr lang="en-GB" sz="2600" dirty="0" smtClean="0">
                <a:solidFill>
                  <a:schemeClr val="tx1"/>
                </a:solidFill>
              </a:rPr>
              <a:t>b) Breast: 10; c) Colorectal: 3; d); </a:t>
            </a:r>
            <a:r>
              <a:rPr lang="en-GB" sz="2600" dirty="0" smtClean="0"/>
              <a:t>Children and Young People: 3; e) </a:t>
            </a:r>
            <a:r>
              <a:rPr lang="en-GB" sz="2600" dirty="0" err="1" smtClean="0"/>
              <a:t>Gynae</a:t>
            </a:r>
            <a:r>
              <a:rPr lang="en-GB" sz="2600" dirty="0" smtClean="0"/>
              <a:t>: 3; f) Head &amp; Neck: 1.5; </a:t>
            </a:r>
            <a:r>
              <a:rPr lang="en-GB" sz="2600" dirty="0" smtClean="0">
                <a:solidFill>
                  <a:srgbClr val="FF0000"/>
                </a:solidFill>
              </a:rPr>
              <a:t>g) Haematology: 7; </a:t>
            </a:r>
            <a:r>
              <a:rPr lang="en-GB" sz="2600" dirty="0" smtClean="0"/>
              <a:t>h) Lung: </a:t>
            </a:r>
            <a:r>
              <a:rPr lang="en-GB" sz="2600" dirty="0" smtClean="0">
                <a:solidFill>
                  <a:schemeClr val="tx1"/>
                </a:solidFill>
              </a:rPr>
              <a:t>4; </a:t>
            </a:r>
            <a:r>
              <a:rPr lang="en-GB" sz="2600" dirty="0" err="1" smtClean="0">
                <a:solidFill>
                  <a:schemeClr val="tx1"/>
                </a:solidFill>
              </a:rPr>
              <a:t>i</a:t>
            </a:r>
            <a:r>
              <a:rPr lang="en-GB" sz="2600" dirty="0" smtClean="0">
                <a:solidFill>
                  <a:schemeClr val="tx1"/>
                </a:solidFill>
              </a:rPr>
              <a:t>) Sarcoma: 0.1; j) Skin: 0.5; k) </a:t>
            </a:r>
            <a:r>
              <a:rPr lang="en-GB" sz="2600" dirty="0" smtClean="0"/>
              <a:t>Supportive &amp; Palliative Care and Psychosocial Oncology: 4; l) Upper GI: 3; m) Urology: 12.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21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203032" cy="1143000"/>
          </a:xfrm>
        </p:spPr>
        <p:txBody>
          <a:bodyPr/>
          <a:lstStyle/>
          <a:p>
            <a:pPr algn="ctr"/>
            <a:r>
              <a:rPr lang="en-GB" sz="3000" dirty="0">
                <a:solidFill>
                  <a:srgbClr val="FF0000"/>
                </a:solidFill>
              </a:rPr>
              <a:t>Performance regarding </a:t>
            </a:r>
            <a:r>
              <a:rPr lang="en-GB" sz="3000" dirty="0" smtClean="0">
                <a:solidFill>
                  <a:srgbClr val="FF0000"/>
                </a:solidFill>
              </a:rPr>
              <a:t>2018 -</a:t>
            </a:r>
            <a:r>
              <a:rPr lang="en-GB" sz="3000" dirty="0">
                <a:solidFill>
                  <a:srgbClr val="FF0000"/>
                </a:solidFill>
              </a:rPr>
              <a:t>19 </a:t>
            </a:r>
            <a:br>
              <a:rPr lang="en-GB" sz="3000" dirty="0">
                <a:solidFill>
                  <a:srgbClr val="FF0000"/>
                </a:solidFill>
              </a:rPr>
            </a:br>
            <a:r>
              <a:rPr lang="en-GB" sz="3000" dirty="0">
                <a:solidFill>
                  <a:srgbClr val="FF0000"/>
                </a:solidFill>
              </a:rPr>
              <a:t>Cancer specialty target</a:t>
            </a:r>
            <a:endParaRPr lang="en-GB" sz="3000" dirty="0"/>
          </a:p>
        </p:txBody>
      </p:sp>
      <p:pic>
        <p:nvPicPr>
          <p:cNvPr id="4101" name="Picture 5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" y="1548000"/>
            <a:ext cx="8208000" cy="44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337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67;p25"/>
          <p:cNvSpPr txBox="1">
            <a:spLocks noGrp="1"/>
          </p:cNvSpPr>
          <p:nvPr>
            <p:ph type="title"/>
          </p:nvPr>
        </p:nvSpPr>
        <p:spPr>
          <a:xfrm>
            <a:off x="539552" y="548680"/>
            <a:ext cx="6203032" cy="706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Cancer incidence</a:t>
            </a:r>
            <a:endParaRPr lang="en-GB" sz="3200" dirty="0">
              <a:solidFill>
                <a:srgbClr val="FF0000"/>
              </a:solidFill>
            </a:endParaRPr>
          </a:p>
        </p:txBody>
      </p:sp>
      <p:pic>
        <p:nvPicPr>
          <p:cNvPr id="5129" name="Picture 9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48000"/>
            <a:ext cx="8208000" cy="44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32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5976664" cy="108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Cancer </a:t>
            </a:r>
            <a:r>
              <a:rPr lang="en-US" sz="3200" dirty="0">
                <a:solidFill>
                  <a:srgbClr val="FF0000"/>
                </a:solidFill>
              </a:rPr>
              <a:t>r</a:t>
            </a:r>
            <a:r>
              <a:rPr lang="en-US" sz="3200" dirty="0" smtClean="0">
                <a:solidFill>
                  <a:srgbClr val="FF0000"/>
                </a:solidFill>
              </a:rPr>
              <a:t>ecruitment to time and target</a:t>
            </a:r>
            <a:endParaRPr sz="3200" b="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7171" name="Picture 3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" y="1548000"/>
            <a:ext cx="8208000" cy="44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32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7"/>
            <a:ext cx="6660232" cy="922115"/>
          </a:xfrm>
        </p:spPr>
        <p:txBody>
          <a:bodyPr/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Cancer incidence: Haematology</a:t>
            </a:r>
            <a:endParaRPr lang="en-GB" sz="2800" dirty="0">
              <a:solidFill>
                <a:srgbClr val="FF0000"/>
              </a:solidFill>
            </a:endParaRPr>
          </a:p>
        </p:txBody>
      </p:sp>
      <p:pic>
        <p:nvPicPr>
          <p:cNvPr id="1029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" y="1548000"/>
            <a:ext cx="8208000" cy="44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210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251520" y="0"/>
            <a:ext cx="6275040" cy="1287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GB" sz="2800" b="0" i="0" u="none" strike="noStrike" cap="none" dirty="0" smtClean="0">
                <a:solidFill>
                  <a:srgbClr val="FF0000"/>
                </a:solidFill>
                <a:sym typeface="Arial"/>
              </a:rPr>
              <a:t>Recruitment </a:t>
            </a:r>
            <a:r>
              <a:rPr lang="en-GB" sz="2800" dirty="0" smtClean="0">
                <a:solidFill>
                  <a:srgbClr val="FF0000"/>
                </a:solidFill>
              </a:rPr>
              <a:t>and number of haematology </a:t>
            </a:r>
            <a:r>
              <a:rPr lang="en-GB" sz="2800" b="0" i="0" u="none" strike="noStrike" cap="none" dirty="0" smtClean="0">
                <a:solidFill>
                  <a:srgbClr val="FF0000"/>
                </a:solidFill>
                <a:sym typeface="Arial"/>
              </a:rPr>
              <a:t>cancer studies 2018-19</a:t>
            </a:r>
            <a:endParaRPr sz="2800" b="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8195" name="Picture 3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29" y="1534592"/>
            <a:ext cx="8208000" cy="44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04048" y="4293095"/>
            <a:ext cx="432048" cy="13849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9872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6408712" cy="1143000"/>
          </a:xfrm>
        </p:spPr>
        <p:txBody>
          <a:bodyPr/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Cancer incidence: Lymphoma </a:t>
            </a:r>
            <a:endParaRPr lang="en-GB" sz="3200" dirty="0">
              <a:solidFill>
                <a:srgbClr val="FF0000"/>
              </a:solidFill>
            </a:endParaRPr>
          </a:p>
        </p:txBody>
      </p:sp>
      <p:pic>
        <p:nvPicPr>
          <p:cNvPr id="6149" name="Picture 5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" y="1628800"/>
            <a:ext cx="8208000" cy="44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733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1296</TotalTime>
  <Words>349</Words>
  <Application>Microsoft Office PowerPoint</Application>
  <PresentationFormat>On-screen Show (4:3)</PresentationFormat>
  <Paragraphs>53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1_Default Design</vt:lpstr>
      <vt:lpstr> SWAG SSG Haematology and Lymphoma Cancer Meeting </vt:lpstr>
      <vt:lpstr>NIHR CRN High Level Objectives 2018-19</vt:lpstr>
      <vt:lpstr>Cancer specialty objective for 2018-19</vt:lpstr>
      <vt:lpstr>Performance regarding 2018 -19  Cancer specialty target</vt:lpstr>
      <vt:lpstr>Cancer incidence</vt:lpstr>
      <vt:lpstr>Cancer recruitment to time and target</vt:lpstr>
      <vt:lpstr>Cancer incidence: Haematology</vt:lpstr>
      <vt:lpstr>Recruitment and number of haematology cancer studies 2018-19</vt:lpstr>
      <vt:lpstr>Cancer incidence: Lymphoma </vt:lpstr>
      <vt:lpstr>Recruitment and number of  lymphoma cancer studies 2018-19</vt:lpstr>
      <vt:lpstr>Useful links</vt:lpstr>
      <vt:lpstr>Contacts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Lynch, Sarah</dc:creator>
  <cp:lastModifiedBy>Dunderdale, Helen</cp:lastModifiedBy>
  <cp:revision>68</cp:revision>
  <dcterms:modified xsi:type="dcterms:W3CDTF">2019-03-05T12:24:59Z</dcterms:modified>
</cp:coreProperties>
</file>