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75" r:id="rId4"/>
    <p:sldId id="284" r:id="rId5"/>
    <p:sldId id="277" r:id="rId6"/>
    <p:sldId id="285" r:id="rId7"/>
    <p:sldId id="279" r:id="rId8"/>
    <p:sldId id="280" r:id="rId9"/>
    <p:sldId id="282" r:id="rId10"/>
    <p:sldId id="286" r:id="rId11"/>
    <p:sldId id="287" r:id="rId12"/>
    <p:sldId id="283" r:id="rId13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7DDD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FB612-91F8-4B83-8FD1-E2587C4BCA3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76EB4-AC50-48D9-BD4A-AF953136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15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8583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2" y="9428583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7514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:notes"/>
          <p:cNvSpPr txBox="1">
            <a:spLocks noGrp="1"/>
          </p:cNvSpPr>
          <p:nvPr>
            <p:ph type="sldNum" idx="12"/>
          </p:nvPr>
        </p:nvSpPr>
        <p:spPr>
          <a:xfrm>
            <a:off x="3850442" y="9428583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250825" y="6481763"/>
            <a:ext cx="2133600" cy="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t="1559" b="1550"/>
          <a:stretch/>
        </p:blipFill>
        <p:spPr>
          <a:xfrm>
            <a:off x="-13500" y="-24550"/>
            <a:ext cx="9170999" cy="42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 l="219" r="219"/>
          <a:stretch/>
        </p:blipFill>
        <p:spPr>
          <a:xfrm>
            <a:off x="5274450" y="455138"/>
            <a:ext cx="3228975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0" y="6309319"/>
            <a:ext cx="9144000" cy="536100"/>
          </a:xfrm>
          <a:prstGeom prst="rect">
            <a:avLst/>
          </a:prstGeom>
          <a:solidFill>
            <a:srgbClr val="0072C6"/>
          </a:solidFill>
          <a:ln w="25400" cap="flat" cmpd="sng">
            <a:solidFill>
              <a:srgbClr val="0072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Clinical Research Network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2">
            <a:alphaModFix/>
          </a:blip>
          <a:srcRect l="4672" t="30634" r="4608" b="30060"/>
          <a:stretch/>
        </p:blipFill>
        <p:spPr>
          <a:xfrm>
            <a:off x="35500" y="1268750"/>
            <a:ext cx="6603326" cy="742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/>
          <p:nvPr/>
        </p:nvSpPr>
        <p:spPr>
          <a:xfrm>
            <a:off x="6819575" y="128800"/>
            <a:ext cx="1954500" cy="80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7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" name="Google Shape;95;p14"/>
          <p:cNvPicPr preferRelativeResize="0"/>
          <p:nvPr userDrawn="1"/>
        </p:nvPicPr>
        <p:blipFill rotWithShape="1">
          <a:blip r:embed="rId4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2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Rea@nihr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ristopher.herbert@uhbristol.nhs.uk" TargetMode="External"/><Relationship Id="rId4" Type="http://schemas.openxmlformats.org/officeDocument/2006/relationships/hyperlink" Target="mailto:jessica.bartlett@nihr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n.nihr.ac.uk/" TargetMode="External"/><Relationship Id="rId7" Type="http://schemas.openxmlformats.org/officeDocument/2006/relationships/hyperlink" Target="http://public-odp.nihr.ac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kctg.nihr.ac.uk/" TargetMode="External"/><Relationship Id="rId5" Type="http://schemas.openxmlformats.org/officeDocument/2006/relationships/hyperlink" Target="http://csg.ncri.org.uk/portfolio/portfolio-maps/" TargetMode="External"/><Relationship Id="rId4" Type="http://schemas.openxmlformats.org/officeDocument/2006/relationships/hyperlink" Target="https://odp.nihr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SWAG </a:t>
            </a:r>
            <a:r>
              <a:rPr lang="en-GB" dirty="0">
                <a:solidFill>
                  <a:srgbClr val="000000"/>
                </a:solidFill>
              </a:rPr>
              <a:t>SSG </a:t>
            </a:r>
            <a:r>
              <a:rPr lang="en-GB" dirty="0" smtClean="0">
                <a:solidFill>
                  <a:srgbClr val="000000"/>
                </a:solidFill>
              </a:rPr>
              <a:t>Brain Cancer Meeting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endParaRPr dirty="0"/>
          </a:p>
        </p:txBody>
      </p:sp>
      <p:sp>
        <p:nvSpPr>
          <p:cNvPr id="160" name="Google Shape;160;p24"/>
          <p:cNvSpPr/>
          <p:nvPr/>
        </p:nvSpPr>
        <p:spPr>
          <a:xfrm>
            <a:off x="1475656" y="3788520"/>
            <a:ext cx="6400800" cy="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Research Report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03/04/2019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David Rea</a:t>
            </a:r>
            <a:endParaRPr lang="en-GB" sz="2400" dirty="0"/>
          </a:p>
        </p:txBody>
      </p:sp>
      <p:sp>
        <p:nvSpPr>
          <p:cNvPr id="162" name="Google Shape;162;p24"/>
          <p:cNvSpPr/>
          <p:nvPr/>
        </p:nvSpPr>
        <p:spPr>
          <a:xfrm>
            <a:off x="457200" y="721832"/>
            <a:ext cx="4572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E1261C"/>
                </a:solidFill>
                <a:latin typeface="Arial"/>
                <a:ea typeface="Arial"/>
                <a:cs typeface="Arial"/>
                <a:sym typeface="Arial"/>
              </a:rPr>
              <a:t>Clinical Research Network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dirty="0" smtClean="0">
                <a:solidFill>
                  <a:srgbClr val="E1261C"/>
                </a:solidFill>
              </a:rPr>
              <a:t>West of England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trials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List of open trials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7750" y="2185829"/>
          <a:ext cx="7048500" cy="3354705"/>
        </p:xfrm>
        <a:graphic>
          <a:graphicData uri="http://schemas.openxmlformats.org/drawingml/2006/table">
            <a:tbl>
              <a:tblPr/>
              <a:tblGrid>
                <a:gridCol w="609051"/>
                <a:gridCol w="1132455"/>
                <a:gridCol w="3070634"/>
                <a:gridCol w="675666"/>
                <a:gridCol w="609051"/>
                <a:gridCol w="951643"/>
              </a:tblGrid>
              <a:tr h="638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CPMS ID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Recruited (total)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Edge recruitment end 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Bristol NHS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01/04/2015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01/04/2015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Bristol NHS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20/10/2019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PARADIGM OlaPArib And RADiotherapy In newly-diagnosed GlioblastoMa: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Gloucestershire Hospitals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01/04/2020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31/12/2018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 Ependymoma 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28/02/2021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01/03/2019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CMS Study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31/10/2020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VINILO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31/12/2019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Biomede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01/04/2021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PARADIGM-2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01/04/2020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286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to new sites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Trials open to new sites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76300" y="2375376"/>
          <a:ext cx="7391399" cy="2975610"/>
        </p:xfrm>
        <a:graphic>
          <a:graphicData uri="http://schemas.openxmlformats.org/drawingml/2006/table">
            <a:tbl>
              <a:tblPr/>
              <a:tblGrid>
                <a:gridCol w="609338"/>
                <a:gridCol w="5763324"/>
                <a:gridCol w="1018737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CPMS ID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 title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Lead LCRN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Translocator Protein Expression in Transforming Gliomas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Greater Manchester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Cambridge Brain Mets Trial 1: A proofð of principle phase 1b / randomised phase 2 study  of afatinib penetration into cerebral metastases for patients undergoing neurosurgical resection, both with and without prior lowð-dose, targeted radiotherapy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 Ependymoma II - An International Clinical Program for the diagnosis and treatment of children, adolescents and young adults with Ependymoma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 Midlands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NORDIC (and UK) STUDY OF THE CEREBELLAR MUTISM SYNDROME (CMS) IN CHILDREN WITH BRAIN TUMOURS OF THE POSTERIOR FOSSA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West Coast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43982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dose-finding study of the safety and tolerability of intravenous reovirus (REOLYSIN©)(pelareorep) plus granulocytemacrophage colony-stimulating factor (GM-CSF) in combination with standard of care chemoradiotherapy /adjuvant chemotherapy for Glioblastoma Multiforme (GBM)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Yorkshire and Humber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Predicting sites of tumour progression in the invasive margin of glioblastomas (PRaM-GBM study)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Biological Medicine for Diffuse Intrinsic Pontine Glioma (DIPG) Eradication (Biomede)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Thames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Brain Imaging to predict Toxicity in Elderly patients after Radiotherapy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Kent, Surrey and Sussex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85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0303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Contacts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107504" y="1600200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400" dirty="0"/>
              <a:t>Research Delivery Manager – </a:t>
            </a:r>
            <a:r>
              <a:rPr lang="en-GB" sz="2400" dirty="0">
                <a:hlinkClick r:id="rId3"/>
              </a:rPr>
              <a:t>David.Rea@nihr.ac.uk</a:t>
            </a:r>
            <a:endParaRPr lang="en-GB" sz="2400" dirty="0"/>
          </a:p>
          <a:p>
            <a:r>
              <a:rPr lang="en-GB" sz="2400" dirty="0"/>
              <a:t>Research portfolio facilitator – </a:t>
            </a:r>
            <a:r>
              <a:rPr lang="en-GB" sz="2400" dirty="0" smtClean="0">
                <a:hlinkClick r:id="rId4"/>
              </a:rPr>
              <a:t>jessica.bartlett@nihr.ac.uk</a:t>
            </a:r>
            <a:endParaRPr lang="en-GB" sz="2400" dirty="0"/>
          </a:p>
          <a:p>
            <a:r>
              <a:rPr lang="en-GB" sz="2400" dirty="0" smtClean="0"/>
              <a:t>Brain cancer </a:t>
            </a:r>
            <a:r>
              <a:rPr lang="en-GB" sz="2400" dirty="0"/>
              <a:t>research lead – </a:t>
            </a:r>
            <a:r>
              <a:rPr lang="en-GB" sz="2400" dirty="0" smtClean="0">
                <a:hlinkClick r:id="rId5"/>
              </a:rPr>
              <a:t>christopher.herbert@uhbristol.nhs.uk</a:t>
            </a:r>
            <a:endParaRPr lang="en-GB" sz="2400" dirty="0" smtClean="0"/>
          </a:p>
          <a:p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 smtClean="0">
                <a:solidFill>
                  <a:srgbClr val="FF0000"/>
                </a:solidFill>
              </a:rPr>
              <a:t>NIHR CRN High Level Objectives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3631" y="1412776"/>
            <a:ext cx="7886700" cy="4781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400" dirty="0" smtClean="0"/>
              <a:t>Increase number of participants into NIHR CRN portfolio studies</a:t>
            </a:r>
          </a:p>
          <a:p>
            <a:pPr lvl="1"/>
            <a:r>
              <a:rPr lang="en-GB" dirty="0" smtClean="0"/>
              <a:t>650,000 in England</a:t>
            </a:r>
          </a:p>
          <a:p>
            <a:pPr lvl="1"/>
            <a:r>
              <a:rPr lang="en-GB" dirty="0" smtClean="0"/>
              <a:t>21,905 in West of England</a:t>
            </a:r>
          </a:p>
          <a:p>
            <a:r>
              <a:rPr lang="en-GB" sz="2400" dirty="0" smtClean="0"/>
              <a:t>Increase the number of studies that deliver to time and target</a:t>
            </a:r>
          </a:p>
          <a:p>
            <a:pPr lvl="1"/>
            <a:r>
              <a:rPr lang="en-GB" dirty="0" smtClean="0"/>
              <a:t>Target 80%</a:t>
            </a:r>
          </a:p>
          <a:p>
            <a:r>
              <a:rPr lang="en-GB" sz="2400" dirty="0" smtClean="0"/>
              <a:t>Increase number of commercial studies delivered through network</a:t>
            </a:r>
          </a:p>
          <a:p>
            <a:r>
              <a:rPr lang="en-GB" sz="2400" dirty="0" smtClean="0"/>
              <a:t>Reduce NHS study set up times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Reduce time taken to recruit first participant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Cancer specialty objective for</a:t>
            </a:r>
            <a:br>
              <a:rPr lang="en-GB" sz="3200" dirty="0">
                <a:solidFill>
                  <a:srgbClr val="FF0000"/>
                </a:solidFill>
              </a:rPr>
            </a:br>
            <a:r>
              <a:rPr lang="en-GB" sz="3200" dirty="0">
                <a:solidFill>
                  <a:srgbClr val="FF0000"/>
                </a:solidFill>
              </a:rPr>
              <a:t>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436915"/>
            <a:ext cx="7886700" cy="474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600" dirty="0" smtClean="0"/>
              <a:t>Increase patient access to Cancer research studies across the breadth of the Cancer subspecialties Number of LCRNs achieving on-target recruitment into at least 8 of the 13 Cancer subspecialties, where "on-target" means either improving recruitment by 10% from 2017/18 or meeting the following recruitment targets per 100,000 population served:</a:t>
            </a:r>
          </a:p>
          <a:p>
            <a:r>
              <a:rPr lang="en-GB" sz="2600" dirty="0" smtClean="0">
                <a:solidFill>
                  <a:srgbClr val="FF0000"/>
                </a:solidFill>
              </a:rPr>
              <a:t>a) Brain: 0.2; </a:t>
            </a:r>
            <a:r>
              <a:rPr lang="en-GB" sz="2600" dirty="0" smtClean="0">
                <a:solidFill>
                  <a:schemeClr val="tx1"/>
                </a:solidFill>
              </a:rPr>
              <a:t>b) Breast: 10; c) Colorectal: 3; d); Children and Young People: 3; e) </a:t>
            </a:r>
            <a:r>
              <a:rPr lang="en-GB" sz="2600" dirty="0" err="1" smtClean="0">
                <a:solidFill>
                  <a:schemeClr val="tx1"/>
                </a:solidFill>
              </a:rPr>
              <a:t>Gynae</a:t>
            </a:r>
            <a:r>
              <a:rPr lang="en-GB" sz="2600" dirty="0" smtClean="0">
                <a:solidFill>
                  <a:schemeClr val="tx1"/>
                </a:solidFill>
              </a:rPr>
              <a:t>: 3; f) Head &amp; Neck: 1.5; g) Haematology: 7; h) Lung: 4; </a:t>
            </a:r>
            <a:r>
              <a:rPr lang="en-GB" sz="2600" dirty="0" err="1" smtClean="0">
                <a:solidFill>
                  <a:schemeClr val="tx1"/>
                </a:solidFill>
              </a:rPr>
              <a:t>i</a:t>
            </a:r>
            <a:r>
              <a:rPr lang="en-GB" sz="2600" dirty="0" smtClean="0">
                <a:solidFill>
                  <a:schemeClr val="tx1"/>
                </a:solidFill>
              </a:rPr>
              <a:t>) Sarcoma: 0.1; j) Skin: 0.5; k) Supportive &amp; Palliative Care and Psychosocial Oncology: 4; l) Upper </a:t>
            </a:r>
            <a:r>
              <a:rPr lang="en-GB" sz="2600" dirty="0" smtClean="0"/>
              <a:t>GI: 3; m) Urology: 12.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2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203032" cy="1143000"/>
          </a:xfrm>
        </p:spPr>
        <p:txBody>
          <a:bodyPr/>
          <a:lstStyle/>
          <a:p>
            <a:pPr algn="ctr"/>
            <a:r>
              <a:rPr lang="en-GB" sz="3000" dirty="0">
                <a:solidFill>
                  <a:srgbClr val="FF0000"/>
                </a:solidFill>
              </a:rPr>
              <a:t>Performance regarding 2018-19 </a:t>
            </a:r>
            <a:br>
              <a:rPr lang="en-GB" sz="3000" dirty="0">
                <a:solidFill>
                  <a:srgbClr val="FF0000"/>
                </a:solidFill>
              </a:rPr>
            </a:br>
            <a:r>
              <a:rPr lang="en-GB" sz="3000" dirty="0">
                <a:solidFill>
                  <a:srgbClr val="FF0000"/>
                </a:solidFill>
              </a:rPr>
              <a:t>Cancer specialty target</a:t>
            </a:r>
            <a:endParaRPr lang="en-GB" sz="3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1484784"/>
            <a:ext cx="8424000" cy="4564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3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7;p25"/>
          <p:cNvSpPr txBox="1">
            <a:spLocks noGrp="1"/>
          </p:cNvSpPr>
          <p:nvPr>
            <p:ph type="title"/>
          </p:nvPr>
        </p:nvSpPr>
        <p:spPr>
          <a:xfrm>
            <a:off x="539552" y="548680"/>
            <a:ext cx="6203032" cy="706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Cancer incidence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1548000"/>
            <a:ext cx="8424000" cy="4477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6203032" cy="1143000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Cancer incidence: Brain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35292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1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5976664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Cancer 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 smtClean="0">
                <a:solidFill>
                  <a:srgbClr val="FF0000"/>
                </a:solidFill>
              </a:rPr>
              <a:t>ecruitment to time and target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1628800"/>
            <a:ext cx="8424000" cy="444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0"/>
            <a:ext cx="6275040" cy="128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rgbClr val="FF0000"/>
                </a:solidFill>
                <a:sym typeface="Arial"/>
              </a:rPr>
              <a:t>Recruitment </a:t>
            </a:r>
            <a:r>
              <a:rPr lang="en-GB" sz="3200" dirty="0" smtClean="0">
                <a:solidFill>
                  <a:srgbClr val="FF0000"/>
                </a:solidFill>
              </a:rPr>
              <a:t>and number of brain  </a:t>
            </a:r>
            <a:r>
              <a:rPr lang="en-GB" sz="3200" b="0" i="0" u="none" strike="noStrike" cap="none" dirty="0" smtClean="0">
                <a:solidFill>
                  <a:srgbClr val="FF0000"/>
                </a:solidFill>
                <a:sym typeface="Arial"/>
              </a:rPr>
              <a:t>cancer studies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66" y="1628800"/>
            <a:ext cx="8424000" cy="424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59632" y="3425382"/>
            <a:ext cx="432048" cy="2019842"/>
          </a:xfrm>
          <a:prstGeom prst="rect">
            <a:avLst/>
          </a:prstGeom>
          <a:noFill/>
          <a:ln w="28575">
            <a:solidFill>
              <a:srgbClr val="137DDD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750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Useful links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67544" y="1412776"/>
            <a:ext cx="8229600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dirty="0">
                <a:hlinkClick r:id="rId3"/>
              </a:rPr>
              <a:t>https://www.crn.nihr.ac.uk/</a:t>
            </a:r>
            <a:endParaRPr lang="en-GB" dirty="0">
              <a:hlinkClick r:id="rId4"/>
            </a:endParaRPr>
          </a:p>
          <a:p>
            <a:pPr lvl="1"/>
            <a:r>
              <a:rPr lang="en-GB" dirty="0"/>
              <a:t>National and local network information including training programmes templates, tools, contacts, videos </a:t>
            </a:r>
            <a:r>
              <a:rPr lang="en-GB" dirty="0" err="1"/>
              <a:t>etc</a:t>
            </a:r>
            <a:endParaRPr lang="en-GB" dirty="0">
              <a:hlinkClick r:id=""/>
            </a:endParaRPr>
          </a:p>
          <a:p>
            <a:r>
              <a:rPr lang="en-GB" dirty="0">
                <a:hlinkClick r:id=""/>
              </a:rPr>
              <a:t>https://odp.nihr.ac.uk/</a:t>
            </a:r>
            <a:r>
              <a:rPr lang="en-GB" dirty="0">
                <a:hlinkClick r:id="rId5"/>
              </a:rPr>
              <a:t> </a:t>
            </a:r>
          </a:p>
          <a:p>
            <a:pPr lvl="1"/>
            <a:r>
              <a:rPr lang="en-GB" dirty="0"/>
              <a:t>Open data platform.  Look at performance across whole CRN including all specialty areas</a:t>
            </a:r>
            <a:endParaRPr lang="en-GB" dirty="0">
              <a:hlinkClick r:id="rId5"/>
            </a:endParaRPr>
          </a:p>
          <a:p>
            <a:r>
              <a:rPr lang="en-GB" dirty="0">
                <a:hlinkClick r:id="rId5"/>
              </a:rPr>
              <a:t>http://csg.ncri.org.uk/portfolio/portfolio-maps/</a:t>
            </a:r>
            <a:endParaRPr lang="en-GB" dirty="0"/>
          </a:p>
          <a:p>
            <a:pPr lvl="1"/>
            <a:r>
              <a:rPr lang="en-GB" dirty="0"/>
              <a:t>View current national portfolio of open, closed and ‘in set up’ cancer studies </a:t>
            </a:r>
          </a:p>
          <a:p>
            <a:r>
              <a:rPr lang="en-GB" dirty="0">
                <a:hlinkClick r:id="rId6"/>
              </a:rPr>
              <a:t>https://www.ukctg.nihr.ac.uk/</a:t>
            </a:r>
            <a:endParaRPr lang="en-GB" dirty="0"/>
          </a:p>
          <a:p>
            <a:pPr lvl="1"/>
            <a:r>
              <a:rPr lang="en-GB" dirty="0"/>
              <a:t>See where a study is open across the country</a:t>
            </a:r>
          </a:p>
          <a:p>
            <a:r>
              <a:rPr lang="en-GB" dirty="0">
                <a:hlinkClick r:id="rId7"/>
              </a:rPr>
              <a:t>http://public-odp.nihr.ac.u</a:t>
            </a:r>
            <a:r>
              <a:rPr lang="en-GB" dirty="0">
                <a:solidFill>
                  <a:srgbClr val="0070C0"/>
                </a:solidFill>
                <a:hlinkClick r:id="rId7"/>
              </a:rPr>
              <a:t>k</a:t>
            </a:r>
            <a:r>
              <a:rPr lang="en-GB" dirty="0">
                <a:solidFill>
                  <a:srgbClr val="0070C0"/>
                </a:solidFill>
              </a:rPr>
              <a:t>/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Search for a study to fit criteria.  Good for horizon scanning, eligibility criteria</a:t>
            </a:r>
          </a:p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685</Words>
  <Application>Microsoft Office PowerPoint</Application>
  <PresentationFormat>On-screen Show (4:3)</PresentationFormat>
  <Paragraphs>143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1_Default Design</vt:lpstr>
      <vt:lpstr> SWAG SSG Brain Cancer Meeting </vt:lpstr>
      <vt:lpstr>NIHR CRN High Level Objectives 2018-19</vt:lpstr>
      <vt:lpstr>Cancer specialty objective for 2018-19</vt:lpstr>
      <vt:lpstr>Performance regarding 2018-19  Cancer specialty target</vt:lpstr>
      <vt:lpstr>Cancer incidence</vt:lpstr>
      <vt:lpstr>Cancer incidence: Brain</vt:lpstr>
      <vt:lpstr>Cancer recruitment to time and target</vt:lpstr>
      <vt:lpstr>Recruitment and number of brain  cancer studies 2018-19</vt:lpstr>
      <vt:lpstr>Useful links</vt:lpstr>
      <vt:lpstr>Open trials</vt:lpstr>
      <vt:lpstr>Open to new sites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Lynch, Sarah</dc:creator>
  <cp:lastModifiedBy>Dunderdale, Helen</cp:lastModifiedBy>
  <cp:revision>71</cp:revision>
  <cp:lastPrinted>2019-04-03T08:53:43Z</cp:lastPrinted>
  <dcterms:modified xsi:type="dcterms:W3CDTF">2019-04-03T09:01:01Z</dcterms:modified>
</cp:coreProperties>
</file>