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2" r:id="rId3"/>
    <p:sldId id="267" r:id="rId4"/>
    <p:sldId id="268" r:id="rId5"/>
    <p:sldId id="280" r:id="rId6"/>
    <p:sldId id="277" r:id="rId7"/>
    <p:sldId id="279" r:id="rId8"/>
    <p:sldId id="264" r:id="rId9"/>
    <p:sldId id="266" r:id="rId10"/>
    <p:sldId id="270" r:id="rId11"/>
    <p:sldId id="269" r:id="rId12"/>
    <p:sldId id="265" r:id="rId13"/>
    <p:sldId id="273" r:id="rId14"/>
    <p:sldId id="274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76" r:id="rId23"/>
    <p:sldId id="275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E644FA-6585-534A-91FB-7A4964AEA287}" v="40" dt="2019-02-27T08:43:35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/>
    <p:restoredTop sz="94666"/>
  </p:normalViewPr>
  <p:slideViewPr>
    <p:cSldViewPr>
      <p:cViewPr varScale="1">
        <p:scale>
          <a:sx n="168" d="100"/>
          <a:sy n="168" d="100"/>
        </p:scale>
        <p:origin x="111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BrayAD\Downloads\Recurrent%20SCC%20audit%202019%20v2%20Hunt%20BRI%202%20cross%20checked%20anon%20AB.%20V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BrayAD\Downloads\Recurrent%20SCC%20audit%202019%20v2%20Hunt%20BRI%202%20cross%20checked%20anon%20AB.%20V4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Who found the recurrence?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D0-1C4E-8803-D34579570A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D0-1C4E-8803-D34579570A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D0-1C4E-8803-D34579570A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Sheet1!$AP$32:$AP$34</c:f>
              <c:strCache>
                <c:ptCount val="3"/>
                <c:pt idx="0">
                  <c:v>Patient</c:v>
                </c:pt>
                <c:pt idx="1">
                  <c:v>Secondary care</c:v>
                </c:pt>
                <c:pt idx="2">
                  <c:v>Unclear</c:v>
                </c:pt>
              </c:strCache>
            </c:strRef>
          </c:cat>
          <c:val>
            <c:numRef>
              <c:f>Sheet1!$AO$32:$AO$34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1-964C-A112-C31BDC6437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 of recurrence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94-E343-8565-FA26CAAD39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294-E343-8565-FA26CAAD39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294-E343-8565-FA26CAAD39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Sheet1!$AM$32:$AM$33</c:f>
              <c:strCache>
                <c:ptCount val="2"/>
                <c:pt idx="0">
                  <c:v>Regional</c:v>
                </c:pt>
                <c:pt idx="1">
                  <c:v>Local</c:v>
                </c:pt>
              </c:strCache>
            </c:strRef>
          </c:cat>
          <c:val>
            <c:numRef>
              <c:f>Sheet1!$AN$32:$AN$33</c:f>
              <c:numCache>
                <c:formatCode>General</c:formatCode>
                <c:ptCount val="2"/>
                <c:pt idx="0">
                  <c:v>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1-964C-A112-C31BDC6437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7T08:33:53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42 618 24575,'11'12'0,"5"5"0,10 7 0,19 13 0,14 6 0,-9-12 0,6 1-661,11 6 0,4 0 661,6 2 0,5 1 0,-17-9 0,4 0 0,-1-2-368,-7-2 1,1-2 0,0-1 367,7 0 0,1-1 0,-3-2 0,16 4 0,-2-3-214,-4-5 0,-2-4 214,-13-6 0,-1-1 0,5-1 0,-1-1 0,-4-2 0,0-2 0,1 1 0,-2-2 0,-6 0 0,-2 0 0,41 0 904,7-1-904,-18-2 1461,6-2-1461,-22 1 487,-2-3-487,-8-1 0,-4-3 0,12-6 0,-3-2 0,18-7 0,0 1 0,11-6 0,-15 6 0,-12 2 0,-18 8 0,-12 3 0,-2 0 0,0-1 0,10-6 0,4-2 0,6-7 0,-3 4 0,1-7 0,-6 4 0,-4-2 0,-4 3 0,-9 3 0,-1 2 0,-7 0 0,3-1 0,-10 5 0,1-1 0,-5 4 0,-2 3 0,-2 0 0,-2 0 0,0 2 0,-1 0 0,0 1 0,1-1 0,0-1 0,0-2 0,-1 1 0,0-2 0,0 2 0,-1 0 0,-1 1 0,0-1 0,0-1 0,0 1 0,0 0 0,0 1 0,0 0 0,1 2 0,-1 2 0,1 1 0,1 2 0,-1 0 0,0 1 0,0-1 0,1 1 0,-1 0 0,0 0 0,-2-1 0,0 0 0,-2-3 0,-1 1 0,-4-3 0,-2 0 0,-3-1 0,0-2 0,-4 1 0,0 0 0,-2-3 0,-6 0 0,-3-2 0,-2 1 0,3 2 0,9 3 0,7 5 0,5 1 0,3 1 0,1 1 0,-1-2 0,-1 1 0,-1-1 0,-1 1 0,0-1 0,0 1 0,2 0 0,-1-1 0,1 0 0,0 0 0,-1-1 0,-3-1 0,1 0 0,-2-2 0,1 0 0,-1-1 0,1-1 0,-2-1 0,-2-2 0,1 0 0,0 1 0,3 2 0,3 3 0,0-1 0,1 2 0,-1-1 0,1 2 0,-2-2 0,1 2 0,-1-2 0,0 2 0,1 0 0,1 2 0,0 0 0,-1 0 0,-2-1 0,-2 1 0,-1 0 0,-2-1 0,1 1 0,1-1 0,1 2 0,2-1 0,0 2 0,1-2 0,-2 2 0,1-2 0,-3 1 0,1-1 0,-4-1 0,2 1 0,-2 1 0,1-1 0,1 1 0,-1-1 0,2 0 0,1 1 0,-1-1 0,3 0 0,-2 0 0,2 1 0,-1-1 0,1 1 0,1-1 0,-1-1 0,1 1 0,-1 0 0,-3-1 0,-1 1 0,-3-2 0,-1 0 0,-2 0 0,1 1 0,-4 0 0,1 1 0,-5-1 0,2 1 0,-2 0 0,4 0 0,0 2 0,4-2 0,0 2 0,2-2 0,1 1 0,4 0 0,-1 1 0,2-1 0,-1 0 0,2 1 0,-2 0 0,0 0 0,-1 0 0,1 0 0,-3 0 0,2 0 0,-3 0 0,2 0 0,-1 0 0,-1-1 0,-2 1 0,-3-1 0,1 1 0,-2-1 0,1 0 0,1-1 0,-1 1 0,0 0 0,-3 1 0,1-3 0,-3 2 0,0 0 0,0-2 0,-5 2 0,5 0 0,-4-2 0,4 2 0,-2-2 0,5 2 0,-4-1 0,5 1 0,-3-1 0,5 1 0,0-1 0,2 1 0,2 1 0,-3 0 0,1 0 0,-3-1 0,-1 1 0,-1-1 0,-3 1 0,-1 0 0,-4 0 0,1 0 0,-7 0 0,6-1 0,0 0 0,5 0 0,7 1 0,3 0 0,2 0 0,5 0 0,-2 0 0,0 0 0,-1 0 0,-1 0 0,1 1 0,0-1 0,0 1 0,1-1 0,-2 0 0,2 0 0,-4 0 0,-1 0 0,-1 0 0,-5-1 0,-3 1 0,-9-1 0,-3 1 0,-7 0 0,4 0 0,4 0 0,2 0 0,8 0 0,-1 1 0,2-1 0,-1 1 0,3-1 0,-5 0 0,4 0 0,-5 0 0,4 0 0,-2 0 0,-5 0 0,0 0 0,0 0 0,5 0 0,4 0 0,6 0 0,1 0 0,-2 0 0,2 1 0,-6-1 0,4 2 0,-7-2 0,3 3 0,-2-3 0,-1 1 0,2-1 0,-1 0 0,4 0 0,-6 1 0,4-1 0,-8 2 0,6-2 0,-3 0 0,7 0 0,0 0 0,4 0 0,5 0 0,0 0 0,1 2 0,-4 0 0,0 1 0,0-1 0,1 2 0,3-2 0,1 1 0,1-1 0,1 0 0,0 0 0,1 0 0,1 1 0,-1-1 0,2 2 0,-1-1 0,-1-1 0,1 1 0,-1 0 0,2 0 0,-1-1 0,1 1 0,0 0 0,0-1 0,1 0 0,0 0 0,-1 0 0,1 1 0,0 0 0,0 0 0,1 1 0,-1-2 0,2 2 0,-1-1 0,1 2 0,-1-1 0,1 1 0,-1-1 0,1 1 0,0 0 0,0 0 0,0 1 0,0-1 0,0 0 0,0 0 0,0 0 0,0 1 0,0 0 0,0 1 0,0-1 0,1 1 0,-1-2 0,1 1 0,-1-2 0,0 1 0,0 0 0,1-1 0,-1 3 0,1-2 0,-1 2 0,0-1 0,0 1 0,0-1 0,0 1 0,0-1 0,0-1 0,0 0 0,0-2 0,0 0 0,0 1 0,0 0 0,0 0 0,1 2 0,-1-2 0,1 2 0,0-1 0,-1 1 0,2 0 0,-2 1 0,2 0 0,0 2 0,0 1 0,2 2 0,-3-1 0,2 3 0,-2-1 0,1 0 0,0 0 0,0-1 0,0 0 0,0-1 0,0 0 0,0 0 0,-1-1 0,-1 1 0,0-2 0,1 0 0,0-1 0,-1-1 0,0-1 0,0-1 0,0-1 0,0 0 0,0-1 0,1 1 0,0 1 0,-1 0 0,0-1 0,0-2 0,0 1 0,0 0 0,0 0 0,0 0 0,0 0 0,0 0 0,0-1 0,0 1 0,0-1 0,0 0 0,0 0 0,0 0 0,0 0 0,0 0 0,0 0 0,0 0 0,0 0 0,0 0 0,0-1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27T08:35:47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24575,'9'0'0,"-1"-1"0,6 1 0,-1-1 0,4 0 0,-1 1 0,2-1 0,-2 1 0,1 0 0,3 0 0,1 0 0,3 0 0,0 0 0,-1 0 0,2 0 0,-3 0 0,-1 0 0,-5 0 0,-3 0 0,-2 0 0,-1 0 0,-1 0 0,2 0 0,-1 0 0,1 0 0,-1 0 0,1 1 0,-1-1 0,3 1 0,-2-1 0,5 0 0,-2 0 0,1 0 0,-1 0 0,3 0 0,-1 0 0,1 1 0,-1-1 0,0 2 0,0-2 0,3 1 0,3-1 0,3 0 0,4 0 0,2 0 0,0 0 0,0 0 0,1 0 0,-2 0 0,2 0 0,-2 0 0,1 0 0,0 0 0,-2 2 0,0-2 0,-6 1 0,1-1 0,-2 0 0,1 0 0,5 0 0,-6 0 0,7 0 0,-4 0 0,9 0 0,3 3 0,5 0 0,-3 2 0,3-1 0,0 0 0,-1-1 0,-2 3 0,-11-3 0,-2-1 0,-6 0 0,0-1 0,-2 0 0,-3-1 0,2 0 0,-3 1 0,3 0 0,-1-1 0,3 0 0,-4 1 0,4-1 0,-5 1 0,1-1 0,-2 0 0,-1 0 0,0 0 0,-1 0 0,4 0 0,-3 0 0,6 0 0,1 0 0,1 0 0,4 0 0,-3 0 0,3 0 0,-3 0 0,0 0 0,-3-1 0,0 1 0,-2-2 0,1 1 0,0 0 0,-1 0 0,4 1 0,-1-1 0,5 1 0,-2 0 0,6-1 0,-2 1 0,3-2 0,-1 2 0,-2 0 0,-3 0 0,0 0 0,-2 0 0,1 0 0,-2 0 0,1 0 0,-3 0 0,-1 0 0,-3 0 0,-3 0 0,-5 0 0,3 0 0,-4 0 0,4 0 0,-1 0 0,1 0 0,4 0 0,3-1 0,3 1 0,0-1 0,1 1 0,-4-1 0,0 1 0,0-1 0,-1 1 0,5-1 0,-3 0 0,5 0 0,-3 1 0,-2-1 0,0 1 0,-1-1 0,1 1 0,0 0 0,2 0 0,0 0 0,0 0 0,0-1 0,2 1 0,1-2 0,1 1 0,3 0 0,-3 1 0,-1 0 0,-1 0 0,-2 0 0,2 0 0,1 0 0,8 0 0,5 0 0,13 0 0,-2 0 0,8 2 0,-14-2 0,-5 1 0,-8-1 0,-11 0 0,-2 0 0,-5 0 0,-1 0 0,-2 1 0,0-1 0,0 1 0,1-1 0,1 0 0,1 0 0,2 0 0,-1 0 0,1 0 0,0 0 0,2 0 0,1 0 0,7-1 0,1 1 0,5-1 0,0 0 0,-4 0 0,1 0 0,-6 1 0,4 0 0,0 0 0,3 0 0,4-1 0,0 1 0,1-2 0,-1 2 0,-1 0 0,-4 0 0,1 0 0,-6 0 0,-1-1 0,-3 1 0,0-1 0,-1 1 0,3 0 0,3 0 0,1 0 0,5 0 0,0 0 0,0 0 0,2 0 0,-3 0 0,3 0 0,-3 0 0,3 0 0,0 0 0,-1 0 0,3 0 0,-2-1 0,7 1 0,-5-1 0,5 1 0,-9 0 0,0 0 0,-7-1 0,0 0 0,-1 0 0,-1 1 0,6-1 0,-1 1 0,4-1 0,-3 0 0,1 0 0,0 0 0,-1 0 0,4 1 0,-3-1 0,2 1 0,4 0 0,-2 0 0,5-2 0,-5 2 0,2-1 0,-5 1 0,2 0 0,-3 0 0,3 0 0,-5 0 0,5 0 0,-8 1 0,0-1 0,-1 1 0,-2 0 0,3-1 0,-3 2 0,0-1 0,-3-1 0,-1 0 0,-1 1 0,0 0 0,2-1 0,0 0 0,4 1 0,1 0 0,5 0 0,7 0 0,4 1 0,7-1 0,1 0 0,8-1 0,-1 0 0,11 0 0,-3 0 0,18 0 0,-6 0 0,0 0 0,-10 0 0,-17 0 0,-5 0 0,-9 0 0,-2 0 0,-5 0 0,1 0 0,0 0 0,-3 0 0,1 0 0,-4 0 0,1 0 0,-2 0 0,0 0 0,0 0 0,2 0 0,0 0 0,4 0 0,4 0 0,0 0 0,6 0 0,-4 0 0,3 2 0,-6-2 0,1 1 0,-1-1 0,4 0 0,9 0 0,8 0 0,17 0 0,6 2 0,0-2 0,9 3 0,-15-2 0,13 0 0,-17-1 0,8 0 0,-18 0 0,-3 0 0,-9 0 0,-12 0 0,1 0 0,-7 0 0,5-1 0,-5 0 0,6-1 0,-4 0 0,3 2 0,-1-2 0,-1 2 0,5-2 0,-3 2 0,5 0 0,-5 0 0,2 0 0,-6 0 0,0 0 0,-2 0 0,0 0 0,2 0 0,0 0 0,7 0 0,0 2 0,5-2 0,-3 2 0,-2-2 0,-6 2 0,-5-2 0,-3 1 0,-3 0 0,1-1 0,-1 1 0,2-1 0,-1 1 0,1-1 0,1 0 0,2 0 0,2 1 0,0-1 0,0 1 0,-3-1 0,0 0 0,0 0 0,0 1 0,0-1 0,1 1 0,-1-1 0,3 0 0,-2 0 0,3 0 0,-3-1 0,3 1 0,-1-1 0,1 1 0,0 0 0,-3 0 0,4 0 0,-3 0 0,0-1 0,-2 1 0,-4-1 0,-1 1 0,-3 0 0,1 0 0,-2 0 0,2 0 0,-1 0 0,-1-1 0,1 1 0,-1-1 0,0 1 0,0 0 0,-1-1 0,1 0 0,1 1 0,-2 0 0,0-1 0,-1 0 0,1-1 0,-1 2 0,2-2 0,-2 2 0,1-1 0,-1 0 0,0 1 0,0-1 0,-1 0 0,1 1 0,-1-1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4C6D8-E9F8-0444-8F17-D113953A8629}" type="datetimeFigureOut">
              <a:rPr lang="en-US" smtClean="0"/>
              <a:t>2/27/19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GB"/>
              <a:t>Click to edit Master text styles
Second level
Third level
Fourth level
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E092-9CE2-9D48-8412-8E48D1FE48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4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American_Joint_Committee_on_Cancer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American_Joint_Committee_on_Cancer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58220"/>
                </a:solidFill>
                <a:latin typeface="OpenSans-Semibold"/>
              </a:rPr>
              <a:t>Union for International Cancer Control</a:t>
            </a:r>
            <a:endParaRPr lang="en-GB" sz="1800" b="1" dirty="0">
              <a:solidFill>
                <a:srgbClr val="F58220"/>
              </a:solidFill>
              <a:latin typeface="OpenSans-Semibold"/>
            </a:endParaRPr>
          </a:p>
          <a:p>
            <a:r>
              <a:rPr lang="en-US" sz="1800" dirty="0">
                <a:solidFill>
                  <a:srgbClr val="222222"/>
                </a:solidFill>
                <a:latin typeface="HelveticaNeue"/>
              </a:rPr>
              <a:t>the </a:t>
            </a:r>
            <a:r>
              <a:rPr lang="en-US" sz="1800" dirty="0">
                <a:solidFill>
                  <a:srgbClr val="3366CC"/>
                </a:solidFill>
                <a:latin typeface="HelveticaNeue"/>
                <a:hlinkClick r:id="rId3"/>
              </a:rPr>
              <a:t>American Joint Committee on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E092-9CE2-9D48-8412-8E48D1FE48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Need to review how they measured thickness in </a:t>
            </a:r>
            <a:r>
              <a:rPr lang="en-GB" dirty="0" err="1"/>
              <a:t>brantsch</a:t>
            </a:r>
            <a:r>
              <a:rPr lang="en-GB" dirty="0"/>
              <a:t>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E092-9CE2-9D48-8412-8E48D1FE48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4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Last 2 meetings would have saved about 1 patient year 1 of fu ie 3 appointments whilst increasing fu for highest risk from 2-3yrs and adding group sessions for all</a:t>
            </a:r>
          </a:p>
          <a:p>
            <a:endParaRPr lang="en-GB" dirty="0"/>
          </a:p>
          <a:p>
            <a:r>
              <a:rPr lang="en-GB" dirty="0"/>
              <a:t>Currently low risk group only but will be for all risk groups post face to 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E092-9CE2-9D48-8412-8E48D1FE48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0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many died due to the SCC</a:t>
            </a:r>
          </a:p>
          <a:p>
            <a:r>
              <a:rPr lang="en-GB" dirty="0"/>
              <a:t>Why were some excluded and how many </a:t>
            </a:r>
          </a:p>
          <a:p>
            <a:r>
              <a:rPr lang="en-GB" dirty="0"/>
              <a:t>About 9 recurrences/mets per year</a:t>
            </a:r>
          </a:p>
          <a:p>
            <a:r>
              <a:rPr lang="en-GB" dirty="0"/>
              <a:t>How many total SCC excised? Approx 5000 excisions at UHB estimate 2/3 cancer =3300, if approx 40% were SCC = 1320 at UHB, let’s say same at NBT, I.e. approx 3000 per year would be 0.9% absolute risk overall</a:t>
            </a:r>
          </a:p>
          <a:p>
            <a:endParaRPr lang="en-GB" dirty="0"/>
          </a:p>
          <a:p>
            <a:r>
              <a:rPr lang="en-GB"/>
              <a:t>Quoted </a:t>
            </a:r>
            <a:r>
              <a:rPr lang="en-GB" dirty="0"/>
              <a:t>3-5% risk in US, 1-2% risk of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E092-9CE2-9D48-8412-8E48D1FE48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3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dirty="0">
                <a:effectLst/>
                <a:latin typeface="Helvetica" pitchFamily="2" charset="0"/>
              </a:rPr>
              <a:t>Australia. approx 0.6 NMSC lesions per patient fewer in nicotinamide group over 1 yr treatment 500mg bd</a:t>
            </a:r>
            <a:endParaRPr lang="en-GB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NB 8.2 NMSC mean per patient previous 5yrs = 1.64 per patient per year</a:t>
            </a:r>
            <a:endParaRPr lang="en-GB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1" i="0" u="sng" dirty="0">
                <a:effectLst/>
                <a:latin typeface="Helvetica" pitchFamily="2" charset="0"/>
              </a:rPr>
              <a:t>roughly = to getting 2 NMSC in 2years instead of 3?</a:t>
            </a:r>
            <a:endParaRPr lang="en-GB" b="1" u="sng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what is cost of tablets?</a:t>
            </a:r>
            <a:endParaRPr lang="en-GB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health system saves cost of surgery and probably some reduction in fu</a:t>
            </a:r>
            <a:endParaRPr lang="en-GB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hospital loses profit from surgery and fu but saves in resources and risk to missing cancer targets</a:t>
            </a:r>
            <a:endParaRPr lang="en-GB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many patient benefits for few risks</a:t>
            </a:r>
            <a:endParaRPr lang="en-GB" dirty="0">
              <a:effectLst/>
            </a:endParaRPr>
          </a:p>
          <a:p>
            <a:br>
              <a:rPr lang="en-GB" dirty="0">
                <a:effectLst/>
              </a:rPr>
            </a:br>
            <a:endParaRPr lang="en-GB" dirty="0">
              <a:effectLst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possible assessments if we use it: trajectory of NMSC development for individual and unit; </a:t>
            </a:r>
            <a:r>
              <a:rPr lang="en-GB" sz="1800" b="0" i="0" dirty="0" err="1">
                <a:effectLst/>
                <a:latin typeface="Helvetica" pitchFamily="2" charset="0"/>
              </a:rPr>
              <a:t>cmpare</a:t>
            </a:r>
            <a:r>
              <a:rPr lang="en-GB" sz="1800" b="0" i="0" dirty="0">
                <a:effectLst/>
                <a:latin typeface="Helvetica" pitchFamily="2" charset="0"/>
              </a:rPr>
              <a:t> </a:t>
            </a:r>
            <a:r>
              <a:rPr lang="en-GB" sz="1800" b="0" i="0" dirty="0" err="1">
                <a:effectLst/>
                <a:latin typeface="Helvetica" pitchFamily="2" charset="0"/>
              </a:rPr>
              <a:t>avreage</a:t>
            </a:r>
            <a:r>
              <a:rPr lang="en-GB" sz="1800" b="0" i="0" dirty="0">
                <a:effectLst/>
                <a:latin typeface="Helvetica" pitchFamily="2" charset="0"/>
              </a:rPr>
              <a:t> number of NMSC per year before and after and costs</a:t>
            </a:r>
            <a:endParaRPr lang="en-GB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E092-9CE2-9D48-8412-8E48D1FE48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9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>
                <a:solidFill>
                  <a:srgbClr val="F58220"/>
                </a:solidFill>
                <a:latin typeface="OpenSans-Semibold"/>
              </a:rPr>
              <a:t>Union for International Cancer Control</a:t>
            </a:r>
            <a:endParaRPr lang="en-GB" sz="1800" b="1" dirty="0">
              <a:solidFill>
                <a:srgbClr val="F58220"/>
              </a:solidFill>
              <a:latin typeface="OpenSans-Semibold"/>
            </a:endParaRPr>
          </a:p>
          <a:p>
            <a:r>
              <a:rPr lang="en-US" sz="1800" dirty="0">
                <a:solidFill>
                  <a:srgbClr val="222222"/>
                </a:solidFill>
                <a:latin typeface="HelveticaNeue"/>
              </a:rPr>
              <a:t>the </a:t>
            </a:r>
            <a:r>
              <a:rPr lang="en-US" sz="1800" dirty="0">
                <a:solidFill>
                  <a:srgbClr val="3366CC"/>
                </a:solidFill>
                <a:latin typeface="HelveticaNeue"/>
                <a:hlinkClick r:id="rId3"/>
              </a:rPr>
              <a:t>American Joint Committee on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CE092-9CE2-9D48-8412-8E48D1FE48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9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79AFF-DD17-43F6-898E-7768EE13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4EAF7-A31D-4D9E-871A-7A4D57115F5C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CD5B2-8A59-43AC-BD36-6F231A00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68617-7B54-43F1-A179-C81AB11D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606DD3-AF5F-4DA7-AC7F-E3AF225C12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307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EF75-15AE-4F8A-B63F-4FFC3B99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53102-AEC8-48DE-8D03-800CFBD395A5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6BFE-AE3C-4C2E-9883-EBA9F35AF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EA261-91CE-4064-8C28-49C314A8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12CEB-3741-4A1A-A118-D06F9D385C8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26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C1CDA-8706-4A24-BDB4-3E1C574C2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F8871-DAB0-4ECF-B36F-65FBA8D407F2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B6798-BD76-4BD7-A9CE-0400D30C3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57565-5DD9-46BE-A516-681359B9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50039-8DEA-47D5-8151-3104E7F293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738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FD9D2-6732-4D3F-B586-B48A1296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46653-A92B-45AD-A528-C0EB758E03ED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812E7-DB14-474C-B390-8DDB8789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EEFAC-D65C-4B4F-A851-D9398D94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DC88A-680D-49F6-8292-5F30209A3A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910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AC81A-6B84-4FD0-8050-7C19DD12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ED68D-864C-4CCE-ABC1-40F095B9E364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60147-8658-4F11-8006-432DA1ED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244A6-53F6-453A-981F-C37C4163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88781-4EAA-44A8-8C9F-34F8653321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112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3E19F4-4301-4B3D-A12F-56446C309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613DE-565B-49FA-B547-9FDCBAD8165B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FAE7A1-2210-4D4C-9DAD-36434251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3166C8-496D-4D84-A94C-D34E2D03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F91E1-3CEC-44FC-A85E-F9C2C59EFC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20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386A32C-3D65-49B2-B505-F28BBB60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5BF51-C0C0-4EFC-9716-59CFAE64E223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D5F9C2-0ADE-4EC5-92AB-E2298BE9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8E3670-CD58-4F7B-AC9D-10873F644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FCC61-5555-40AB-AA16-08B30B028C4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940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8FA6B8-49ED-4197-91A0-BD77AB0C5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17AF6-933D-46CA-A995-9B1885DA5B60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D5DB2B-F88D-4365-AC09-A0E10C34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AE2FA7-ED5C-4397-8EEF-39AAD90F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870C7-0405-464B-9E64-76329A2A1F4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406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7511D76-C3D7-41D6-A2FC-12A42C16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8C713-CAC7-4954-B36B-7DA127889CBB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1CD6F79-3058-4AF6-84C8-44AFA997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31E650-EC48-4CE3-B22E-961E25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A8507-591D-45FD-A763-D4D86D536B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79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83363F-5697-4036-86AD-21D12B21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15BA8-FA4F-4AA2-80F4-66992CBDDFAB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A4A328-F650-4C2C-9718-D369E151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A3A8E2-AD39-46BB-8A4C-DF55133D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5521D-82E5-4631-9C4E-33A417F8D6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13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1A668C-4213-4933-9851-31810E7A1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4A09-3215-47F1-87B0-56CA7C51A1F5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676D12-E695-446C-A942-02EF5F0D4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63D403-AB31-4126-882D-8C8AB8CF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EC7A4-D4C2-47A6-B3AD-F2688BDD3D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234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782CA6F-CCD9-4C3D-A18E-8F08829E71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492C952-2736-4948-BC00-91987838A3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385B4-1F2B-4E07-940A-14A1F0CB3F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FD8687-0CD7-436B-A864-BAB87641DBD8}" type="datetimeFigureOut">
              <a:rPr lang="en-GB"/>
              <a:pPr>
                <a:defRPr/>
              </a:pPr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34D62-8469-463A-83AF-E988F71BD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0D638-FA51-43DB-8935-400FE5E52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A738004-DCC0-44F0-BF28-C280547D039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customXml" Target="../ink/ink1.xml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71C94A7C-0F21-4866-82B7-B059B68A77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SWAG</a:t>
            </a:r>
            <a:br>
              <a:rPr lang="en-GB" altLang="en-US" dirty="0"/>
            </a:br>
            <a:r>
              <a:rPr lang="en-GB" altLang="en-US" dirty="0"/>
              <a:t>Improving SCC pathways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ACFEC-3356-4686-8A2C-D136843321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Feb 2019</a:t>
            </a:r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Dr Adam Bray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/>
              <a:t>Bristol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52925C6-19C0-784A-A9BD-0121F67A9F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6" t="3668" r="15385" b="27424"/>
          <a:stretch/>
        </p:blipFill>
        <p:spPr>
          <a:xfrm>
            <a:off x="210318" y="121791"/>
            <a:ext cx="4157835" cy="537492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A71AFA1-B3C2-7A4D-ABA6-85BEB9D476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12060" r="4692" b="27834"/>
          <a:stretch/>
        </p:blipFill>
        <p:spPr>
          <a:xfrm>
            <a:off x="4560892" y="126148"/>
            <a:ext cx="4407401" cy="3914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358DA0-7EFF-7A42-BBF1-01EA68F08EA4}"/>
                  </a:ext>
                </a:extLst>
              </p14:cNvPr>
              <p14:cNvContentPartPr/>
              <p14:nvPr/>
            </p14:nvContentPartPr>
            <p14:xfrm>
              <a:off x="2849693" y="5278400"/>
              <a:ext cx="1386360" cy="478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358DA0-7EFF-7A42-BBF1-01EA68F08E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41053" y="5269760"/>
                <a:ext cx="1404000" cy="49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BD1BF9B-F523-A74D-AEA0-2BA6B5A159AB}"/>
                  </a:ext>
                </a:extLst>
              </p14:cNvPr>
              <p14:cNvContentPartPr/>
              <p14:nvPr/>
            </p14:nvContentPartPr>
            <p14:xfrm>
              <a:off x="4572083" y="3356992"/>
              <a:ext cx="3164400" cy="18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BD1BF9B-F523-A74D-AEA0-2BA6B5A159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63083" y="3348352"/>
                <a:ext cx="318204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8">
            <a:extLst>
              <a:ext uri="{FF2B5EF4-FFF2-40B4-BE49-F238E27FC236}">
                <a16:creationId xmlns:a16="http://schemas.microsoft.com/office/drawing/2014/main" id="{90807AB3-355F-734A-A9A0-6F50DBB321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11535" r="9713"/>
          <a:stretch/>
        </p:blipFill>
        <p:spPr>
          <a:xfrm>
            <a:off x="4907949" y="4076126"/>
            <a:ext cx="3164483" cy="25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BE4D40-86F2-DC44-B86A-C54E816968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 b="10171"/>
          <a:stretch/>
        </p:blipFill>
        <p:spPr>
          <a:xfrm>
            <a:off x="840721" y="928941"/>
            <a:ext cx="7450680" cy="4773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24364-9600-804F-9A22-27610F5EEC7D}"/>
              </a:ext>
            </a:extLst>
          </p:cNvPr>
          <p:cNvSpPr txBox="1"/>
          <p:nvPr/>
        </p:nvSpPr>
        <p:spPr>
          <a:xfrm>
            <a:off x="4173689" y="6066574"/>
            <a:ext cx="201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/>
              <a:t>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372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8B6B49F8-62E7-D54A-A9E1-29EFC10D6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14987" r="1102" b="41062"/>
          <a:stretch/>
        </p:blipFill>
        <p:spPr>
          <a:xfrm>
            <a:off x="71808" y="1763768"/>
            <a:ext cx="9072192" cy="3201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1788A3-0822-254D-8392-88C652372113}"/>
              </a:ext>
            </a:extLst>
          </p:cNvPr>
          <p:cNvSpPr txBox="1"/>
          <p:nvPr/>
        </p:nvSpPr>
        <p:spPr>
          <a:xfrm>
            <a:off x="1547664" y="404664"/>
            <a:ext cx="6699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Demand management and increasing quality</a:t>
            </a:r>
          </a:p>
        </p:txBody>
      </p:sp>
    </p:spTree>
    <p:extLst>
      <p:ext uri="{BB962C8B-B14F-4D97-AF65-F5344CB8AC3E}">
        <p14:creationId xmlns:p14="http://schemas.microsoft.com/office/powerpoint/2010/main" val="311975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D743-DDF8-614E-A2C0-AD47E8F4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039"/>
          </a:xfrm>
        </p:spPr>
        <p:txBody>
          <a:bodyPr/>
          <a:lstStyle/>
          <a:p>
            <a:r>
              <a:rPr lang="en-GB" dirty="0"/>
              <a:t>UHB FU proposal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293DD-5822-B04F-8137-E25BD27C6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5263856"/>
          </a:xfrm>
        </p:spPr>
        <p:txBody>
          <a:bodyPr/>
          <a:lstStyle/>
          <a:p>
            <a:r>
              <a:rPr lang="en-GB" dirty="0"/>
              <a:t>Protocols for risk stratification pre-MDT meeting</a:t>
            </a:r>
          </a:p>
          <a:p>
            <a:pPr lvl="1"/>
            <a:r>
              <a:rPr lang="en-GB" dirty="0"/>
              <a:t>Minimise discussions at MDT meeting</a:t>
            </a:r>
          </a:p>
          <a:p>
            <a:pPr lvl="1"/>
            <a:r>
              <a:rPr lang="en-GB" dirty="0"/>
              <a:t>FU focussed on very high risk</a:t>
            </a:r>
          </a:p>
          <a:p>
            <a:pPr lvl="1"/>
            <a:r>
              <a:rPr lang="en-GB" dirty="0"/>
              <a:t>Identify patients with higher need for face-to-face</a:t>
            </a:r>
          </a:p>
          <a:p>
            <a:pPr lvl="1"/>
            <a:r>
              <a:rPr lang="en-GB" dirty="0"/>
              <a:t>Improve staging and cancer registration </a:t>
            </a:r>
          </a:p>
          <a:p>
            <a:r>
              <a:rPr lang="en-GB" dirty="0"/>
              <a:t>Group FU education sessions</a:t>
            </a:r>
          </a:p>
          <a:p>
            <a:pPr lvl="1"/>
            <a:r>
              <a:rPr lang="en-GB" dirty="0"/>
              <a:t>Reduce number &amp; duration of face-to-face appointments</a:t>
            </a:r>
          </a:p>
          <a:p>
            <a:pPr lvl="1"/>
            <a:r>
              <a:rPr lang="en-GB" dirty="0"/>
              <a:t>Standardise education and training</a:t>
            </a:r>
          </a:p>
          <a:p>
            <a:pPr lvl="1"/>
            <a:r>
              <a:rPr lang="en-GB" dirty="0"/>
              <a:t>Can be delivered by non-clinical staff</a:t>
            </a:r>
          </a:p>
        </p:txBody>
      </p:sp>
    </p:spTree>
    <p:extLst>
      <p:ext uri="{BB962C8B-B14F-4D97-AF65-F5344CB8AC3E}">
        <p14:creationId xmlns:p14="http://schemas.microsoft.com/office/powerpoint/2010/main" val="405125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6D82-E7B2-DA44-8E1F-B8A45DF2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Audit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CE980-9233-A343-8CF2-B78317762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2596"/>
            <a:ext cx="8229600" cy="4525963"/>
          </a:xfrm>
        </p:spPr>
        <p:txBody>
          <a:bodyPr/>
          <a:lstStyle/>
          <a:p>
            <a:r>
              <a:rPr lang="en-GB" dirty="0"/>
              <a:t>SCC recurrence or metastasis presenting last 3 years to UHB LSMDT</a:t>
            </a:r>
          </a:p>
          <a:p>
            <a:r>
              <a:rPr lang="en-GB" dirty="0"/>
              <a:t>SSMDT data also collected, pending analysis</a:t>
            </a:r>
          </a:p>
          <a:p>
            <a:r>
              <a:rPr lang="en-GB" dirty="0"/>
              <a:t>contributions from referring centres</a:t>
            </a:r>
          </a:p>
          <a:p>
            <a:r>
              <a:rPr lang="en-GB" dirty="0"/>
              <a:t>Somerset cancer registry</a:t>
            </a:r>
          </a:p>
          <a:p>
            <a:r>
              <a:rPr lang="en-GB" dirty="0"/>
              <a:t>9 cases UHB (3 more no notes)</a:t>
            </a:r>
          </a:p>
          <a:p>
            <a:r>
              <a:rPr lang="en-GB" dirty="0"/>
              <a:t>16 NBT (data not yet cleaned)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39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Chart 3">
            <a:extLst>
              <a:ext uri="{FF2B5EF4-FFF2-40B4-BE49-F238E27FC236}">
                <a16:creationId xmlns:a16="http://schemas.microsoft.com/office/drawing/2014/main" id="{F04D555F-E5CB-4F11-86A9-3462CC3BFFB1}"/>
              </a:ext>
            </a:extLst>
          </p:cNvPr>
          <p:cNvGraphicFramePr>
            <a:graphicFrameLocks/>
          </p:cNvGraphicFramePr>
          <p:nvPr/>
        </p:nvGraphicFramePr>
        <p:xfrm>
          <a:off x="633413" y="641350"/>
          <a:ext cx="81661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0" imgH="0" progId="Excel.Chart.8">
                  <p:embed/>
                </p:oleObj>
              </mc:Choice>
              <mc:Fallback>
                <p:oleObj r:id="rId3" imgW="0" imgH="0" progId="Excel.Chart.8">
                  <p:embed/>
                  <p:pic>
                    <p:nvPicPr>
                      <p:cNvPr id="3074" name="Chart 3">
                        <a:extLst>
                          <a:ext uri="{FF2B5EF4-FFF2-40B4-BE49-F238E27FC236}">
                            <a16:creationId xmlns:a16="http://schemas.microsoft.com/office/drawing/2014/main" id="{F04D555F-E5CB-4F11-86A9-3462CC3BFFB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641350"/>
                        <a:ext cx="8166100" cy="535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Chart 1">
            <a:extLst>
              <a:ext uri="{FF2B5EF4-FFF2-40B4-BE49-F238E27FC236}">
                <a16:creationId xmlns:a16="http://schemas.microsoft.com/office/drawing/2014/main" id="{22721425-27E8-4903-B5CD-08B8EACFCA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523714"/>
              </p:ext>
            </p:extLst>
          </p:nvPr>
        </p:nvGraphicFramePr>
        <p:xfrm>
          <a:off x="944508" y="1077994"/>
          <a:ext cx="7254984" cy="4702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3" imgW="0" imgH="0" progId="Excel.Chart.8">
                  <p:embed/>
                </p:oleObj>
              </mc:Choice>
              <mc:Fallback>
                <p:oleObj r:id="rId3" imgW="0" imgH="0" progId="Excel.Chart.8">
                  <p:embed/>
                  <p:pic>
                    <p:nvPicPr>
                      <p:cNvPr id="4098" name="Chart 1">
                        <a:extLst>
                          <a:ext uri="{FF2B5EF4-FFF2-40B4-BE49-F238E27FC236}">
                            <a16:creationId xmlns:a16="http://schemas.microsoft.com/office/drawing/2014/main" id="{22721425-27E8-4903-B5CD-08B8EACFCA2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08" y="1077994"/>
                        <a:ext cx="7254984" cy="47020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Chart 1">
            <a:extLst>
              <a:ext uri="{FF2B5EF4-FFF2-40B4-BE49-F238E27FC236}">
                <a16:creationId xmlns:a16="http://schemas.microsoft.com/office/drawing/2014/main" id="{6D200F6A-5F53-470E-A008-F1E45FCC52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991344"/>
              </p:ext>
            </p:extLst>
          </p:nvPr>
        </p:nvGraphicFramePr>
        <p:xfrm>
          <a:off x="832069" y="1074738"/>
          <a:ext cx="6886356" cy="4903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3" imgW="0" imgH="0" progId="Excel.Chart.8">
                  <p:embed/>
                </p:oleObj>
              </mc:Choice>
              <mc:Fallback>
                <p:oleObj r:id="rId3" imgW="0" imgH="0" progId="Excel.Chart.8">
                  <p:embed/>
                  <p:pic>
                    <p:nvPicPr>
                      <p:cNvPr id="5122" name="Chart 1">
                        <a:extLst>
                          <a:ext uri="{FF2B5EF4-FFF2-40B4-BE49-F238E27FC236}">
                            <a16:creationId xmlns:a16="http://schemas.microsoft.com/office/drawing/2014/main" id="{6D200F6A-5F53-470E-A008-F1E45FCC52B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069" y="1074738"/>
                        <a:ext cx="6886356" cy="49030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Chart 1">
            <a:extLst>
              <a:ext uri="{FF2B5EF4-FFF2-40B4-BE49-F238E27FC236}">
                <a16:creationId xmlns:a16="http://schemas.microsoft.com/office/drawing/2014/main" id="{EA3D3318-088B-4892-A2BC-51D12CC4244B}"/>
              </a:ext>
            </a:extLst>
          </p:cNvPr>
          <p:cNvGraphicFramePr>
            <a:graphicFrameLocks/>
          </p:cNvGraphicFramePr>
          <p:nvPr/>
        </p:nvGraphicFramePr>
        <p:xfrm>
          <a:off x="633413" y="425450"/>
          <a:ext cx="7950200" cy="571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r:id="rId3" imgW="0" imgH="0" progId="Excel.Chart.8">
                  <p:embed/>
                </p:oleObj>
              </mc:Choice>
              <mc:Fallback>
                <p:oleObj r:id="rId3" imgW="0" imgH="0" progId="Excel.Chart.8">
                  <p:embed/>
                  <p:pic>
                    <p:nvPicPr>
                      <p:cNvPr id="6146" name="Chart 1">
                        <a:extLst>
                          <a:ext uri="{FF2B5EF4-FFF2-40B4-BE49-F238E27FC236}">
                            <a16:creationId xmlns:a16="http://schemas.microsoft.com/office/drawing/2014/main" id="{EA3D3318-088B-4892-A2BC-51D12CC4244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413" y="425450"/>
                        <a:ext cx="7950200" cy="571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321E482-70F5-4444-A1AA-49F036AC7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939616"/>
              </p:ext>
            </p:extLst>
          </p:nvPr>
        </p:nvGraphicFramePr>
        <p:xfrm>
          <a:off x="147773" y="135612"/>
          <a:ext cx="5454432" cy="3499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E238CEE-49B5-46CD-BDA1-780E95FA7C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242218"/>
              </p:ext>
            </p:extLst>
          </p:nvPr>
        </p:nvGraphicFramePr>
        <p:xfrm>
          <a:off x="3689569" y="3010777"/>
          <a:ext cx="5454432" cy="362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C829-D432-9442-93E2-40A16026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96C89-881B-4F46-A312-2CB33D25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en-GB" dirty="0"/>
              <a:t>New SCC staging: AJCC &amp; UICC 8</a:t>
            </a:r>
          </a:p>
          <a:p>
            <a:pPr lvl="1"/>
            <a:r>
              <a:rPr lang="en-GB" dirty="0"/>
              <a:t>Key determinants of TNM stages</a:t>
            </a:r>
          </a:p>
          <a:p>
            <a:pPr lvl="1"/>
            <a:r>
              <a:rPr lang="en-GB" dirty="0"/>
              <a:t>Measuring thickness</a:t>
            </a:r>
          </a:p>
          <a:p>
            <a:r>
              <a:rPr lang="en-GB" dirty="0"/>
              <a:t>Recent key papers:</a:t>
            </a:r>
          </a:p>
          <a:p>
            <a:pPr lvl="1"/>
            <a:r>
              <a:rPr lang="en-GB" dirty="0"/>
              <a:t>Prognostic risks</a:t>
            </a:r>
          </a:p>
          <a:p>
            <a:pPr lvl="1"/>
            <a:r>
              <a:rPr lang="en-GB" dirty="0"/>
              <a:t>Prophylaxis </a:t>
            </a:r>
          </a:p>
          <a:p>
            <a:r>
              <a:rPr lang="en-GB" dirty="0"/>
              <a:t>BAD guidance 2010 (draft revision due 2019)</a:t>
            </a:r>
          </a:p>
          <a:p>
            <a:r>
              <a:rPr lang="en-GB" dirty="0"/>
              <a:t>Increasing SCC FU demand</a:t>
            </a:r>
          </a:p>
          <a:p>
            <a:pPr lvl="1"/>
            <a:r>
              <a:rPr lang="en-GB" dirty="0"/>
              <a:t>Audit of recurrences</a:t>
            </a:r>
          </a:p>
          <a:p>
            <a:pPr lvl="1"/>
            <a:r>
              <a:rPr lang="en-GB" dirty="0"/>
              <a:t>Proposed risk stratification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87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E5D76DA-9B9E-494B-B127-E8EC2B0BC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3131" b="7678"/>
          <a:stretch/>
        </p:blipFill>
        <p:spPr>
          <a:xfrm>
            <a:off x="2078917" y="43941"/>
            <a:ext cx="5274140" cy="65588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AA4DA1-A646-3041-9372-03070849C861}"/>
              </a:ext>
            </a:extLst>
          </p:cNvPr>
          <p:cNvSpPr/>
          <p:nvPr/>
        </p:nvSpPr>
        <p:spPr>
          <a:xfrm>
            <a:off x="251520" y="764704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Helvetica" pitchFamily="2" charset="0"/>
              </a:rPr>
              <a:t>roughly = to getting 2 NMSC in 2 years instead of 3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0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DC096B-A1B9-E648-90BB-7576553DD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9" y="456717"/>
            <a:ext cx="7935477" cy="59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5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09AD71-678A-4D40-8B65-0D41DF431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13654" r="9412" b="5631"/>
          <a:stretch/>
        </p:blipFill>
        <p:spPr>
          <a:xfrm>
            <a:off x="2276892" y="80751"/>
            <a:ext cx="5100239" cy="66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99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B0C05A-84E0-E34C-84E4-75875864828D}"/>
              </a:ext>
            </a:extLst>
          </p:cNvPr>
          <p:cNvSpPr txBox="1"/>
          <p:nvPr/>
        </p:nvSpPr>
        <p:spPr>
          <a:xfrm>
            <a:off x="1531116" y="2228671"/>
            <a:ext cx="5858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 err="1">
                <a:effectLst/>
                <a:latin typeface="Helvetica" pitchFamily="2" charset="0"/>
              </a:rPr>
              <a:t>Acitretin</a:t>
            </a:r>
            <a:r>
              <a:rPr lang="en-GB" sz="1800" b="0" i="0" dirty="0">
                <a:effectLst/>
                <a:latin typeface="Helvetica" pitchFamily="2" charset="0"/>
              </a:rPr>
              <a:t> 10-20mg </a:t>
            </a:r>
            <a:r>
              <a:rPr lang="en-GB" sz="1800" b="0" i="0" dirty="0" err="1">
                <a:effectLst/>
                <a:latin typeface="Helvetica" pitchFamily="2" charset="0"/>
              </a:rPr>
              <a:t>od</a:t>
            </a:r>
            <a:r>
              <a:rPr lang="en-GB" sz="1800" b="0" i="0" dirty="0">
                <a:effectLst/>
                <a:latin typeface="Helvetica" pitchFamily="2" charset="0"/>
              </a:rPr>
              <a:t> (check LFT &amp; lipids)</a:t>
            </a:r>
            <a:endParaRPr lang="en-GB" dirty="0">
              <a:effectLst/>
            </a:endParaRPr>
          </a:p>
          <a:p>
            <a:endParaRPr lang="en-GB" sz="1800" b="0" i="0" dirty="0">
              <a:effectLst/>
              <a:latin typeface="Helvetica" pitchFamily="2" charset="0"/>
            </a:endParaRPr>
          </a:p>
          <a:p>
            <a:r>
              <a:rPr lang="en-GB" sz="1800" b="0" i="0" dirty="0">
                <a:effectLst/>
                <a:latin typeface="Helvetica" pitchFamily="2" charset="0"/>
              </a:rPr>
              <a:t>Nicotinamide 500mg bd (care in renal failure, or with COCP; avoid with carbamazepine)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05764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C829-D432-9442-93E2-40A16026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96C89-881B-4F46-A312-2CB33D25C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r>
              <a:rPr lang="en-GB" dirty="0"/>
              <a:t>New SCC staging: AJCC &amp; UICC 8</a:t>
            </a:r>
          </a:p>
          <a:p>
            <a:pPr lvl="1"/>
            <a:r>
              <a:rPr lang="en-GB" dirty="0"/>
              <a:t>Key determinants of TNM stages</a:t>
            </a:r>
          </a:p>
          <a:p>
            <a:pPr lvl="1"/>
            <a:r>
              <a:rPr lang="en-GB" dirty="0"/>
              <a:t>Measuring thickness</a:t>
            </a:r>
          </a:p>
          <a:p>
            <a:r>
              <a:rPr lang="en-GB" dirty="0"/>
              <a:t>Recent key papers:</a:t>
            </a:r>
          </a:p>
          <a:p>
            <a:pPr lvl="1"/>
            <a:r>
              <a:rPr lang="en-GB" dirty="0"/>
              <a:t>Prognostic risks</a:t>
            </a:r>
          </a:p>
          <a:p>
            <a:pPr lvl="1"/>
            <a:r>
              <a:rPr lang="en-GB" dirty="0"/>
              <a:t>Prophylaxis </a:t>
            </a:r>
          </a:p>
          <a:p>
            <a:r>
              <a:rPr lang="en-GB" dirty="0"/>
              <a:t>BAD guidance 2010 (draft revision due 2019)</a:t>
            </a:r>
          </a:p>
          <a:p>
            <a:r>
              <a:rPr lang="en-GB" dirty="0"/>
              <a:t>Increasing SCC FU demand</a:t>
            </a:r>
          </a:p>
          <a:p>
            <a:pPr lvl="1"/>
            <a:r>
              <a:rPr lang="en-GB" dirty="0"/>
              <a:t>Audit of recurrences</a:t>
            </a:r>
          </a:p>
          <a:p>
            <a:pPr lvl="1"/>
            <a:r>
              <a:rPr lang="en-GB" dirty="0"/>
              <a:t>Proposed risk stratification </a:t>
            </a: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56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4307-796F-484D-A944-7C2EC87B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E116-ADAA-9A42-B41E-206E047A1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695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C419D82-3C5D-7841-AB56-569DD5AC3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27048" r="36889" b="23507"/>
          <a:stretch/>
        </p:blipFill>
        <p:spPr>
          <a:xfrm>
            <a:off x="748505" y="697365"/>
            <a:ext cx="7720857" cy="543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6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9DD2E8-92B8-FA48-8371-02D0C398C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31896" r="11654" b="28882"/>
          <a:stretch/>
        </p:blipFill>
        <p:spPr>
          <a:xfrm>
            <a:off x="611560" y="548680"/>
            <a:ext cx="8176377" cy="31224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9F9822-B617-AA48-B8F4-46F4A44E1444}"/>
              </a:ext>
            </a:extLst>
          </p:cNvPr>
          <p:cNvSpPr/>
          <p:nvPr/>
        </p:nvSpPr>
        <p:spPr>
          <a:xfrm>
            <a:off x="431540" y="4005064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For cutaneous lip, and all skin except penis, vulva, anus, other mucosa</a:t>
            </a:r>
          </a:p>
          <a:p>
            <a:endParaRPr lang="en-GB" sz="3200" dirty="0"/>
          </a:p>
          <a:p>
            <a:r>
              <a:rPr lang="en-GB" sz="3200" dirty="0"/>
              <a:t>Eyelid staging new – slightly different</a:t>
            </a:r>
          </a:p>
          <a:p>
            <a:r>
              <a:rPr lang="en-GB" sz="3200" dirty="0"/>
              <a:t>Vermillion lip – very different, with oral cancer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6788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742FAC35-F7C7-5C47-AE74-E77C476A0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t="16002" r="30021" b="16837"/>
          <a:stretch/>
        </p:blipFill>
        <p:spPr>
          <a:xfrm>
            <a:off x="1187624" y="692696"/>
            <a:ext cx="7077155" cy="57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7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43B52F-B975-1740-9CA0-913187D7ECE0}"/>
              </a:ext>
            </a:extLst>
          </p:cNvPr>
          <p:cNvSpPr txBox="1"/>
          <p:nvPr/>
        </p:nvSpPr>
        <p:spPr>
          <a:xfrm>
            <a:off x="2285191" y="3245143"/>
            <a:ext cx="4570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73BE66-CD6A-B443-939E-CA69C634F41C}"/>
              </a:ext>
            </a:extLst>
          </p:cNvPr>
          <p:cNvSpPr txBox="1"/>
          <p:nvPr/>
        </p:nvSpPr>
        <p:spPr>
          <a:xfrm>
            <a:off x="2285191" y="3245143"/>
            <a:ext cx="4570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6CF64-539C-614B-A02E-4ECB01FFDB28}"/>
              </a:ext>
            </a:extLst>
          </p:cNvPr>
          <p:cNvSpPr txBox="1"/>
          <p:nvPr/>
        </p:nvSpPr>
        <p:spPr>
          <a:xfrm>
            <a:off x="2285191" y="3245143"/>
            <a:ext cx="4570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￼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E63D000-DA20-D24B-A689-180BFD20EF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9" b="14573"/>
          <a:stretch/>
        </p:blipFill>
        <p:spPr>
          <a:xfrm>
            <a:off x="399566" y="169475"/>
            <a:ext cx="8065630" cy="4206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14008D-6B25-564D-8584-7A071D14BF42}"/>
              </a:ext>
            </a:extLst>
          </p:cNvPr>
          <p:cNvSpPr txBox="1"/>
          <p:nvPr/>
        </p:nvSpPr>
        <p:spPr>
          <a:xfrm>
            <a:off x="3655982" y="251540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F72F9-6787-364F-9498-F11F80B91E38}"/>
              </a:ext>
            </a:extLst>
          </p:cNvPr>
          <p:cNvSpPr txBox="1"/>
          <p:nvPr/>
        </p:nvSpPr>
        <p:spPr>
          <a:xfrm>
            <a:off x="394238" y="4941168"/>
            <a:ext cx="778282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700" dirty="0"/>
              <a:t>NB Thickness: ‘ as measured from the granular layer of adjacent normal epidermis to the base of the tumour’ (AJCC7/</a:t>
            </a:r>
            <a:r>
              <a:rPr lang="en-GB" sz="2700" dirty="0" err="1"/>
              <a:t>RCPath</a:t>
            </a:r>
            <a:r>
              <a:rPr lang="en-GB" sz="2700" dirty="0"/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3363626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1588FE-8D9C-DB44-AF35-681074360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060450"/>
            <a:ext cx="5775052" cy="310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F84C5-9A6D-8746-9B05-B8A171EFDDAA}"/>
              </a:ext>
            </a:extLst>
          </p:cNvPr>
          <p:cNvSpPr txBox="1"/>
          <p:nvPr/>
        </p:nvSpPr>
        <p:spPr>
          <a:xfrm>
            <a:off x="1547664" y="399089"/>
            <a:ext cx="6971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Lip vermillion/oral mucosa UICC8 – staging different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662E6-1BD1-444C-87E8-E86CE525EDCA}"/>
              </a:ext>
            </a:extLst>
          </p:cNvPr>
          <p:cNvSpPr txBox="1"/>
          <p:nvPr/>
        </p:nvSpPr>
        <p:spPr>
          <a:xfrm>
            <a:off x="3116580" y="4594860"/>
            <a:ext cx="51852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pT1 	&lt;=2cm diameter &amp; &lt;5mm depth of invasion</a:t>
            </a:r>
          </a:p>
          <a:p>
            <a:r>
              <a:rPr lang="en-GB" dirty="0"/>
              <a:t>pT2 	&lt;=2cm and &gt;5mm depth</a:t>
            </a:r>
          </a:p>
          <a:p>
            <a:r>
              <a:rPr lang="en-GB" dirty="0"/>
              <a:t>	&gt;2cm &lt;=4cm &amp; &lt;=10mm depth</a:t>
            </a:r>
          </a:p>
          <a:p>
            <a:r>
              <a:rPr lang="en-GB" dirty="0"/>
              <a:t>pT3	&gt;2cm &lt;=4cm &amp; &gt;10mm</a:t>
            </a:r>
          </a:p>
          <a:p>
            <a:r>
              <a:rPr lang="en-GB" dirty="0"/>
              <a:t>	&gt;4cm &amp; &lt;=10mm</a:t>
            </a:r>
          </a:p>
        </p:txBody>
      </p:sp>
    </p:spTree>
    <p:extLst>
      <p:ext uri="{BB962C8B-B14F-4D97-AF65-F5344CB8AC3E}">
        <p14:creationId xmlns:p14="http://schemas.microsoft.com/office/powerpoint/2010/main" val="4029550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647B3621-6D30-5B40-8488-6EC34FF76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32305" r="14940" b="28682"/>
          <a:stretch/>
        </p:blipFill>
        <p:spPr>
          <a:xfrm>
            <a:off x="1243198" y="1192913"/>
            <a:ext cx="6657603" cy="3048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B3740-A7C6-9C46-8EFA-8C9344A2E3CA}"/>
              </a:ext>
            </a:extLst>
          </p:cNvPr>
          <p:cNvSpPr txBox="1"/>
          <p:nvPr/>
        </p:nvSpPr>
        <p:spPr>
          <a:xfrm>
            <a:off x="3904555" y="485027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/>
              <a:t>pT3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8629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188F95-89E3-6342-8549-8EC2E3DA1A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1" t="29519" r="18075" b="25298"/>
          <a:stretch/>
        </p:blipFill>
        <p:spPr>
          <a:xfrm>
            <a:off x="1031031" y="1393570"/>
            <a:ext cx="7575848" cy="3953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D99B1-2612-6440-BCA2-DD52A2A4E4B8}"/>
              </a:ext>
            </a:extLst>
          </p:cNvPr>
          <p:cNvSpPr txBox="1"/>
          <p:nvPr/>
        </p:nvSpPr>
        <p:spPr>
          <a:xfrm>
            <a:off x="3904555" y="485027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dirty="0"/>
              <a:t>pT4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95738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497</Words>
  <Application>Microsoft Macintosh PowerPoint</Application>
  <PresentationFormat>On-screen Show (4:3)</PresentationFormat>
  <Paragraphs>106</Paragraphs>
  <Slides>25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Helvetica</vt:lpstr>
      <vt:lpstr>HelveticaNeue</vt:lpstr>
      <vt:lpstr>OpenSans-Semibold</vt:lpstr>
      <vt:lpstr>Office Theme</vt:lpstr>
      <vt:lpstr>Excel.Chart.8</vt:lpstr>
      <vt:lpstr>SWAG Improving SCC pathways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UHB FU proposal</vt:lpstr>
      <vt:lpstr>Audit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</vt:lpstr>
    </vt:vector>
  </TitlesOfParts>
  <Company>UHBrstiol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SWAG SCC</dc:title>
  <dc:creator>Bray, Adam</dc:creator>
  <cp:lastModifiedBy>Adam Bray</cp:lastModifiedBy>
  <cp:revision>12</cp:revision>
  <dcterms:created xsi:type="dcterms:W3CDTF">2019-02-26T19:36:29Z</dcterms:created>
  <dcterms:modified xsi:type="dcterms:W3CDTF">2019-02-27T08:44:18Z</dcterms:modified>
</cp:coreProperties>
</file>