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1241" r:id="rId3"/>
    <p:sldId id="1244" r:id="rId4"/>
    <p:sldId id="1245" r:id="rId5"/>
    <p:sldId id="264" r:id="rId6"/>
    <p:sldId id="1246" r:id="rId7"/>
    <p:sldId id="259" r:id="rId8"/>
    <p:sldId id="1238" r:id="rId9"/>
    <p:sldId id="1243" r:id="rId10"/>
    <p:sldId id="1242" r:id="rId11"/>
    <p:sldId id="1239" r:id="rId12"/>
    <p:sldId id="262" r:id="rId13"/>
    <p:sldId id="1247" r:id="rId14"/>
    <p:sldId id="1240" r:id="rId15"/>
    <p:sldId id="1248" r:id="rId16"/>
    <p:sldId id="1226" r:id="rId17"/>
    <p:sldId id="122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073A66-9156-407C-B4C6-4EC73552B00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2DC6E69-7EF1-4238-BA71-BD0FA13A946A}">
      <dgm:prSet phldrT="[Text]"/>
      <dgm:spPr/>
      <dgm:t>
        <a:bodyPr/>
        <a:lstStyle/>
        <a:p>
          <a:endParaRPr lang="en-GB" dirty="0"/>
        </a:p>
      </dgm:t>
    </dgm:pt>
    <dgm:pt modelId="{1549CD35-E44A-4596-B671-EE0B3A726D95}" type="parTrans" cxnId="{A2EA2B95-2703-4B29-BF3C-0EADC813E353}">
      <dgm:prSet/>
      <dgm:spPr/>
      <dgm:t>
        <a:bodyPr/>
        <a:lstStyle/>
        <a:p>
          <a:endParaRPr lang="en-GB"/>
        </a:p>
      </dgm:t>
    </dgm:pt>
    <dgm:pt modelId="{9BF10ACC-7DA1-4B66-8A44-6B6540C7D67A}" type="sibTrans" cxnId="{A2EA2B95-2703-4B29-BF3C-0EADC813E353}">
      <dgm:prSet/>
      <dgm:spPr/>
      <dgm:t>
        <a:bodyPr/>
        <a:lstStyle/>
        <a:p>
          <a:endParaRPr lang="en-GB"/>
        </a:p>
      </dgm:t>
    </dgm:pt>
    <dgm:pt modelId="{5CE19646-2DD9-4D1B-BA59-8FA9FCFC9388}">
      <dgm:prSet phldrT="[Text]"/>
      <dgm:spPr/>
      <dgm:t>
        <a:bodyPr/>
        <a:lstStyle/>
        <a:p>
          <a:endParaRPr lang="en-GB" dirty="0"/>
        </a:p>
      </dgm:t>
    </dgm:pt>
    <dgm:pt modelId="{B3EDD7E6-5B6A-4DC5-8C70-93BCFD36C55F}" type="parTrans" cxnId="{C3659771-828F-4D77-808D-BC1630EEE610}">
      <dgm:prSet/>
      <dgm:spPr/>
      <dgm:t>
        <a:bodyPr/>
        <a:lstStyle/>
        <a:p>
          <a:endParaRPr lang="en-GB"/>
        </a:p>
      </dgm:t>
    </dgm:pt>
    <dgm:pt modelId="{0393607B-C125-4922-8EB6-F1C7BE91682D}" type="sibTrans" cxnId="{C3659771-828F-4D77-808D-BC1630EEE610}">
      <dgm:prSet/>
      <dgm:spPr/>
      <dgm:t>
        <a:bodyPr/>
        <a:lstStyle/>
        <a:p>
          <a:endParaRPr lang="en-GB"/>
        </a:p>
      </dgm:t>
    </dgm:pt>
    <dgm:pt modelId="{C6F8D9D1-FAF3-45F6-8CE7-237F7914F2E3}">
      <dgm:prSet phldrT="[Text]"/>
      <dgm:spPr/>
      <dgm:t>
        <a:bodyPr/>
        <a:lstStyle/>
        <a:p>
          <a:endParaRPr lang="en-GB" dirty="0"/>
        </a:p>
      </dgm:t>
    </dgm:pt>
    <dgm:pt modelId="{9B5C7615-C11D-48D4-AD53-D7D795D4CE80}" type="sibTrans" cxnId="{93C26FD4-227A-4F97-A49F-C174795EC7E2}">
      <dgm:prSet/>
      <dgm:spPr/>
      <dgm:t>
        <a:bodyPr/>
        <a:lstStyle/>
        <a:p>
          <a:endParaRPr lang="en-GB"/>
        </a:p>
      </dgm:t>
    </dgm:pt>
    <dgm:pt modelId="{7644E215-606F-4B4A-9186-2182AE003C81}" type="parTrans" cxnId="{93C26FD4-227A-4F97-A49F-C174795EC7E2}">
      <dgm:prSet/>
      <dgm:spPr/>
      <dgm:t>
        <a:bodyPr/>
        <a:lstStyle/>
        <a:p>
          <a:endParaRPr lang="en-GB"/>
        </a:p>
      </dgm:t>
    </dgm:pt>
    <dgm:pt modelId="{C33BD174-8540-4455-AE26-EEAED31465F7}">
      <dgm:prSet/>
      <dgm:spPr/>
      <dgm:t>
        <a:bodyPr/>
        <a:lstStyle/>
        <a:p>
          <a:endParaRPr lang="en-GB"/>
        </a:p>
      </dgm:t>
    </dgm:pt>
    <dgm:pt modelId="{418A90BC-1672-4DF7-8756-8804C5AE9750}" type="parTrans" cxnId="{AB45157F-FA10-4609-BECD-7B84FD41CD46}">
      <dgm:prSet/>
      <dgm:spPr/>
      <dgm:t>
        <a:bodyPr/>
        <a:lstStyle/>
        <a:p>
          <a:endParaRPr lang="en-GB"/>
        </a:p>
      </dgm:t>
    </dgm:pt>
    <dgm:pt modelId="{1E9CE3A9-3363-4312-91E0-343CE8CB16AE}" type="sibTrans" cxnId="{AB45157F-FA10-4609-BECD-7B84FD41CD46}">
      <dgm:prSet/>
      <dgm:spPr/>
      <dgm:t>
        <a:bodyPr/>
        <a:lstStyle/>
        <a:p>
          <a:endParaRPr lang="en-GB"/>
        </a:p>
      </dgm:t>
    </dgm:pt>
    <dgm:pt modelId="{88085CD6-8E57-4781-B9D4-242A753D4314}">
      <dgm:prSet/>
      <dgm:spPr/>
      <dgm:t>
        <a:bodyPr/>
        <a:lstStyle/>
        <a:p>
          <a:endParaRPr lang="en-GB"/>
        </a:p>
      </dgm:t>
    </dgm:pt>
    <dgm:pt modelId="{00B650FE-727C-498A-9ADE-731F8CE8112F}" type="parTrans" cxnId="{2033DD9A-7A74-4A3C-8911-A896DAE85250}">
      <dgm:prSet/>
      <dgm:spPr/>
      <dgm:t>
        <a:bodyPr/>
        <a:lstStyle/>
        <a:p>
          <a:endParaRPr lang="en-GB"/>
        </a:p>
      </dgm:t>
    </dgm:pt>
    <dgm:pt modelId="{6647BCEF-4015-4768-A3D5-F30B6217691F}" type="sibTrans" cxnId="{2033DD9A-7A74-4A3C-8911-A896DAE85250}">
      <dgm:prSet/>
      <dgm:spPr/>
      <dgm:t>
        <a:bodyPr/>
        <a:lstStyle/>
        <a:p>
          <a:endParaRPr lang="en-GB"/>
        </a:p>
      </dgm:t>
    </dgm:pt>
    <dgm:pt modelId="{1E04BACD-9BCC-4731-AC28-F6F0F00770AA}" type="pres">
      <dgm:prSet presAssocID="{99073A66-9156-407C-B4C6-4EC73552B00E}" presName="arrowDiagram" presStyleCnt="0">
        <dgm:presLayoutVars>
          <dgm:chMax val="5"/>
          <dgm:dir/>
          <dgm:resizeHandles val="exact"/>
        </dgm:presLayoutVars>
      </dgm:prSet>
      <dgm:spPr/>
    </dgm:pt>
    <dgm:pt modelId="{4B390663-05A0-4E24-8C9E-629247D9E06D}" type="pres">
      <dgm:prSet presAssocID="{99073A66-9156-407C-B4C6-4EC73552B00E}" presName="arrow" presStyleLbl="bgShp" presStyleIdx="0" presStyleCnt="1" custLinFactNeighborX="-9312" custLinFactNeighborY="-9426"/>
      <dgm:spPr/>
    </dgm:pt>
    <dgm:pt modelId="{95541D9A-62F0-44A6-BDDC-35C79829204C}" type="pres">
      <dgm:prSet presAssocID="{99073A66-9156-407C-B4C6-4EC73552B00E}" presName="arrowDiagram5" presStyleCnt="0"/>
      <dgm:spPr/>
    </dgm:pt>
    <dgm:pt modelId="{AC901AB5-9AB7-45B6-A521-BABB986B2678}" type="pres">
      <dgm:prSet presAssocID="{C6F8D9D1-FAF3-45F6-8CE7-237F7914F2E3}" presName="bullet5a" presStyleLbl="node1" presStyleIdx="0" presStyleCnt="5" custLinFactX="-200000" custLinFactNeighborX="-286568" custLinFactNeighborY="62595"/>
      <dgm:spPr>
        <a:solidFill>
          <a:schemeClr val="tx2">
            <a:lumMod val="75000"/>
          </a:schemeClr>
        </a:solidFill>
      </dgm:spPr>
    </dgm:pt>
    <dgm:pt modelId="{7A9F7ED5-C3B3-4385-8C9F-1DA37B7578E1}" type="pres">
      <dgm:prSet presAssocID="{C6F8D9D1-FAF3-45F6-8CE7-237F7914F2E3}" presName="textBox5a" presStyleLbl="revTx" presStyleIdx="0" presStyleCnt="5" custLinFactNeighborX="-40621" custLinFactNeighborY="-89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21CFC5-2838-4789-8AA9-54CE26C189DF}" type="pres">
      <dgm:prSet presAssocID="{12DC6E69-7EF1-4238-BA71-BD0FA13A946A}" presName="bullet5b" presStyleLbl="node1" presStyleIdx="1" presStyleCnt="5" custScaleX="246908" custScaleY="232479" custLinFactX="600000" custLinFactY="-225705" custLinFactNeighborX="600566" custLinFactNeighborY="-300000"/>
      <dgm:spPr>
        <a:solidFill>
          <a:schemeClr val="tx2">
            <a:lumMod val="75000"/>
          </a:schemeClr>
        </a:solidFill>
      </dgm:spPr>
    </dgm:pt>
    <dgm:pt modelId="{DFF9F9ED-0311-4F5B-9BB6-6CE960B3D6A3}" type="pres">
      <dgm:prSet presAssocID="{12DC6E69-7EF1-4238-BA71-BD0FA13A946A}" presName="textBox5b" presStyleLbl="revTx" presStyleIdx="1" presStyleCnt="5" custLinFactNeighborX="-34346" custLinFactNeighborY="29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6C2819-5C46-4ADB-9B40-9294BE611C03}" type="pres">
      <dgm:prSet presAssocID="{5CE19646-2DD9-4D1B-BA59-8FA9FCFC9388}" presName="bullet5c" presStyleLbl="node1" presStyleIdx="2" presStyleCnt="5" custLinFactX="-161299" custLinFactNeighborX="-200000" custLinFactNeighborY="89748"/>
      <dgm:spPr/>
    </dgm:pt>
    <dgm:pt modelId="{6A36BD8C-FB60-40FE-846E-5B0307CDC210}" type="pres">
      <dgm:prSet presAssocID="{5CE19646-2DD9-4D1B-BA59-8FA9FCFC9388}" presName="textBox5c" presStyleLbl="revTx" presStyleIdx="2" presStyleCnt="5" custScaleY="93702" custLinFactNeighborX="-39388" custLinFactNeighborY="73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938C25-CB67-4FF7-B3A0-61620A5FCE27}" type="pres">
      <dgm:prSet presAssocID="{C33BD174-8540-4455-AE26-EEAED31465F7}" presName="bullet5d" presStyleLbl="node1" presStyleIdx="3" presStyleCnt="5" custLinFactX="-184854" custLinFactNeighborX="-200000" custLinFactNeighborY="79939"/>
      <dgm:spPr/>
    </dgm:pt>
    <dgm:pt modelId="{3789DD71-88D4-4D0A-B7E6-D43432D3BF31}" type="pres">
      <dgm:prSet presAssocID="{C33BD174-8540-4455-AE26-EEAED31465F7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BA92B2-FBA7-48F4-8094-1F3C5880706F}" type="pres">
      <dgm:prSet presAssocID="{88085CD6-8E57-4781-B9D4-242A753D4314}" presName="bullet5e" presStyleLbl="node1" presStyleIdx="4" presStyleCnt="5" custScaleX="150649" custScaleY="151923" custLinFactNeighborX="19650" custLinFactNeighborY="-26416"/>
      <dgm:spPr/>
    </dgm:pt>
    <dgm:pt modelId="{EE0EC82A-97F0-42A9-BC9D-4A2367D020FF}" type="pres">
      <dgm:prSet presAssocID="{88085CD6-8E57-4781-B9D4-242A753D4314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033DD9A-7A74-4A3C-8911-A896DAE85250}" srcId="{99073A66-9156-407C-B4C6-4EC73552B00E}" destId="{88085CD6-8E57-4781-B9D4-242A753D4314}" srcOrd="4" destOrd="0" parTransId="{00B650FE-727C-498A-9ADE-731F8CE8112F}" sibTransId="{6647BCEF-4015-4768-A3D5-F30B6217691F}"/>
    <dgm:cxn modelId="{AB45157F-FA10-4609-BECD-7B84FD41CD46}" srcId="{99073A66-9156-407C-B4C6-4EC73552B00E}" destId="{C33BD174-8540-4455-AE26-EEAED31465F7}" srcOrd="3" destOrd="0" parTransId="{418A90BC-1672-4DF7-8756-8804C5AE9750}" sibTransId="{1E9CE3A9-3363-4312-91E0-343CE8CB16AE}"/>
    <dgm:cxn modelId="{7DE0B1AF-C181-485D-842D-624F462DCDD9}" type="presOf" srcId="{99073A66-9156-407C-B4C6-4EC73552B00E}" destId="{1E04BACD-9BCC-4731-AC28-F6F0F00770AA}" srcOrd="0" destOrd="0" presId="urn:microsoft.com/office/officeart/2005/8/layout/arrow2"/>
    <dgm:cxn modelId="{B38E8C49-CCBF-42C2-ACD2-9A3BB377E708}" type="presOf" srcId="{88085CD6-8E57-4781-B9D4-242A753D4314}" destId="{EE0EC82A-97F0-42A9-BC9D-4A2367D020FF}" srcOrd="0" destOrd="0" presId="urn:microsoft.com/office/officeart/2005/8/layout/arrow2"/>
    <dgm:cxn modelId="{888015DC-65C9-4F40-9BA4-BD49326C1539}" type="presOf" srcId="{C33BD174-8540-4455-AE26-EEAED31465F7}" destId="{3789DD71-88D4-4D0A-B7E6-D43432D3BF31}" srcOrd="0" destOrd="0" presId="urn:microsoft.com/office/officeart/2005/8/layout/arrow2"/>
    <dgm:cxn modelId="{B68BEA79-AC19-45B8-848E-F9A17704FBC1}" type="presOf" srcId="{C6F8D9D1-FAF3-45F6-8CE7-237F7914F2E3}" destId="{7A9F7ED5-C3B3-4385-8C9F-1DA37B7578E1}" srcOrd="0" destOrd="0" presId="urn:microsoft.com/office/officeart/2005/8/layout/arrow2"/>
    <dgm:cxn modelId="{C3659771-828F-4D77-808D-BC1630EEE610}" srcId="{99073A66-9156-407C-B4C6-4EC73552B00E}" destId="{5CE19646-2DD9-4D1B-BA59-8FA9FCFC9388}" srcOrd="2" destOrd="0" parTransId="{B3EDD7E6-5B6A-4DC5-8C70-93BCFD36C55F}" sibTransId="{0393607B-C125-4922-8EB6-F1C7BE91682D}"/>
    <dgm:cxn modelId="{93C26FD4-227A-4F97-A49F-C174795EC7E2}" srcId="{99073A66-9156-407C-B4C6-4EC73552B00E}" destId="{C6F8D9D1-FAF3-45F6-8CE7-237F7914F2E3}" srcOrd="0" destOrd="0" parTransId="{7644E215-606F-4B4A-9186-2182AE003C81}" sibTransId="{9B5C7615-C11D-48D4-AD53-D7D795D4CE80}"/>
    <dgm:cxn modelId="{A2EA2B95-2703-4B29-BF3C-0EADC813E353}" srcId="{99073A66-9156-407C-B4C6-4EC73552B00E}" destId="{12DC6E69-7EF1-4238-BA71-BD0FA13A946A}" srcOrd="1" destOrd="0" parTransId="{1549CD35-E44A-4596-B671-EE0B3A726D95}" sibTransId="{9BF10ACC-7DA1-4B66-8A44-6B6540C7D67A}"/>
    <dgm:cxn modelId="{BD335642-F752-4F58-A636-D794320BFF18}" type="presOf" srcId="{12DC6E69-7EF1-4238-BA71-BD0FA13A946A}" destId="{DFF9F9ED-0311-4F5B-9BB6-6CE960B3D6A3}" srcOrd="0" destOrd="0" presId="urn:microsoft.com/office/officeart/2005/8/layout/arrow2"/>
    <dgm:cxn modelId="{F543C355-FF55-4470-846A-7401506AC94B}" type="presOf" srcId="{5CE19646-2DD9-4D1B-BA59-8FA9FCFC9388}" destId="{6A36BD8C-FB60-40FE-846E-5B0307CDC210}" srcOrd="0" destOrd="0" presId="urn:microsoft.com/office/officeart/2005/8/layout/arrow2"/>
    <dgm:cxn modelId="{EB3B230E-427D-476B-846B-099069C4B673}" type="presParOf" srcId="{1E04BACD-9BCC-4731-AC28-F6F0F00770AA}" destId="{4B390663-05A0-4E24-8C9E-629247D9E06D}" srcOrd="0" destOrd="0" presId="urn:microsoft.com/office/officeart/2005/8/layout/arrow2"/>
    <dgm:cxn modelId="{550794AE-814E-4B8C-92CA-0142B1CE153B}" type="presParOf" srcId="{1E04BACD-9BCC-4731-AC28-F6F0F00770AA}" destId="{95541D9A-62F0-44A6-BDDC-35C79829204C}" srcOrd="1" destOrd="0" presId="urn:microsoft.com/office/officeart/2005/8/layout/arrow2"/>
    <dgm:cxn modelId="{66A97F5D-C8C7-4E58-96BC-09C79D5D2F0B}" type="presParOf" srcId="{95541D9A-62F0-44A6-BDDC-35C79829204C}" destId="{AC901AB5-9AB7-45B6-A521-BABB986B2678}" srcOrd="0" destOrd="0" presId="urn:microsoft.com/office/officeart/2005/8/layout/arrow2"/>
    <dgm:cxn modelId="{B5489F8A-A756-4A41-AFDF-704E47EDEFBA}" type="presParOf" srcId="{95541D9A-62F0-44A6-BDDC-35C79829204C}" destId="{7A9F7ED5-C3B3-4385-8C9F-1DA37B7578E1}" srcOrd="1" destOrd="0" presId="urn:microsoft.com/office/officeart/2005/8/layout/arrow2"/>
    <dgm:cxn modelId="{A5999458-04FC-428C-B34B-7D305EA9A472}" type="presParOf" srcId="{95541D9A-62F0-44A6-BDDC-35C79829204C}" destId="{0221CFC5-2838-4789-8AA9-54CE26C189DF}" srcOrd="2" destOrd="0" presId="urn:microsoft.com/office/officeart/2005/8/layout/arrow2"/>
    <dgm:cxn modelId="{2633717A-4E11-4B46-9C19-4B453A9515BC}" type="presParOf" srcId="{95541D9A-62F0-44A6-BDDC-35C79829204C}" destId="{DFF9F9ED-0311-4F5B-9BB6-6CE960B3D6A3}" srcOrd="3" destOrd="0" presId="urn:microsoft.com/office/officeart/2005/8/layout/arrow2"/>
    <dgm:cxn modelId="{7D9CF031-ED99-455E-BE9C-9669CE858445}" type="presParOf" srcId="{95541D9A-62F0-44A6-BDDC-35C79829204C}" destId="{FF6C2819-5C46-4ADB-9B40-9294BE611C03}" srcOrd="4" destOrd="0" presId="urn:microsoft.com/office/officeart/2005/8/layout/arrow2"/>
    <dgm:cxn modelId="{9B7112FC-DBD4-45AD-AD46-474CCF42A5B6}" type="presParOf" srcId="{95541D9A-62F0-44A6-BDDC-35C79829204C}" destId="{6A36BD8C-FB60-40FE-846E-5B0307CDC210}" srcOrd="5" destOrd="0" presId="urn:microsoft.com/office/officeart/2005/8/layout/arrow2"/>
    <dgm:cxn modelId="{B42C7A3C-E3F5-4FD1-8987-B91E3590771D}" type="presParOf" srcId="{95541D9A-62F0-44A6-BDDC-35C79829204C}" destId="{92938C25-CB67-4FF7-B3A0-61620A5FCE27}" srcOrd="6" destOrd="0" presId="urn:microsoft.com/office/officeart/2005/8/layout/arrow2"/>
    <dgm:cxn modelId="{6FD89D67-AEE6-4488-BB97-23F29E960350}" type="presParOf" srcId="{95541D9A-62F0-44A6-BDDC-35C79829204C}" destId="{3789DD71-88D4-4D0A-B7E6-D43432D3BF31}" srcOrd="7" destOrd="0" presId="urn:microsoft.com/office/officeart/2005/8/layout/arrow2"/>
    <dgm:cxn modelId="{68780F5C-E9F7-487C-A88F-8566553A8BED}" type="presParOf" srcId="{95541D9A-62F0-44A6-BDDC-35C79829204C}" destId="{41BA92B2-FBA7-48F4-8094-1F3C5880706F}" srcOrd="8" destOrd="0" presId="urn:microsoft.com/office/officeart/2005/8/layout/arrow2"/>
    <dgm:cxn modelId="{021BC45A-A281-4476-8A69-BB956207E08C}" type="presParOf" srcId="{95541D9A-62F0-44A6-BDDC-35C79829204C}" destId="{EE0EC82A-97F0-42A9-BC9D-4A2367D020FF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564DE8-1393-4A15-9C64-E615DF46A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1D149F1-9175-4EA6-8B84-89F44A491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7FAA3-6E78-47A2-9408-B8C3BCAB9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4F7-6D55-4553-BD82-9744B80A223E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F99A87-857B-4E30-BC8B-CC09372E7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07B1AB-6F14-4CC7-83DB-257F54858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AB5E-20DC-48B1-9D9A-4322454D5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131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4A4DD-F0DC-43F2-ACAC-FE90EC81C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473368D-257E-4E97-9541-F177F8952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EA06C6-6849-426A-A9F6-EBDAD0649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4F7-6D55-4553-BD82-9744B80A223E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BF6BE4-A41B-4106-A58B-02738CD2D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907A31-F3CC-4382-B68A-2C06D859D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AB5E-20DC-48B1-9D9A-4322454D5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940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DB3D819-56A8-4268-9A78-24C3FE1E20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2568EA-8511-42D7-AA2A-7579BAE42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3110D3-F134-435B-BA80-0B1A6A3C0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4F7-6D55-4553-BD82-9744B80A223E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E332BB-45F7-45AF-8A3D-A38363A52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DE97B7-E59B-49F0-ADF4-A568A9042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AB5E-20DC-48B1-9D9A-4322454D5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596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101" y="1402939"/>
            <a:ext cx="11048232" cy="362252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8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609601" y="6459742"/>
            <a:ext cx="2426540" cy="240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633102" y="5043416"/>
            <a:ext cx="5813287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0" name="Content Placeholder 19">
            <a:extLst>
              <a:ext uri="{FF2B5EF4-FFF2-40B4-BE49-F238E27FC236}">
                <a16:creationId xmlns:a16="http://schemas.microsoft.com/office/drawing/2014/main" xmlns="" id="{17BAE5F1-EA30-4284-AE40-CFEA6AA5447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3101" y="4483043"/>
            <a:ext cx="11048232" cy="551394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20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</p:spTree>
    <p:extLst>
      <p:ext uri="{BB962C8B-B14F-4D97-AF65-F5344CB8AC3E}">
        <p14:creationId xmlns:p14="http://schemas.microsoft.com/office/powerpoint/2010/main" val="2932970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a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688" y="279908"/>
            <a:ext cx="1089152" cy="5090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71884" y="1402939"/>
            <a:ext cx="11048232" cy="362252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609600" y="59853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71885" y="5024112"/>
            <a:ext cx="5813287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043" y="288437"/>
            <a:ext cx="1480732" cy="878400"/>
          </a:xfrm>
          <a:prstGeom prst="rect">
            <a:avLst/>
          </a:prstGeom>
        </p:spPr>
      </p:pic>
      <p:sp>
        <p:nvSpPr>
          <p:cNvPr id="14" name="Content Placeholder 19">
            <a:extLst>
              <a:ext uri="{FF2B5EF4-FFF2-40B4-BE49-F238E27FC236}">
                <a16:creationId xmlns:a16="http://schemas.microsoft.com/office/drawing/2014/main" xmlns="" id="{D1F99E01-FBDF-4F01-A67F-ECE0F69749C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71884" y="4444436"/>
            <a:ext cx="11048232" cy="581024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</p:spTree>
    <p:extLst>
      <p:ext uri="{BB962C8B-B14F-4D97-AF65-F5344CB8AC3E}">
        <p14:creationId xmlns:p14="http://schemas.microsoft.com/office/powerpoint/2010/main" val="129437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812800" y="4413337"/>
            <a:ext cx="9082693" cy="5140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812800" y="1837998"/>
            <a:ext cx="9481749" cy="24468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z="3600" b="0" dirty="0">
                <a:solidFill>
                  <a:schemeClr val="bg1"/>
                </a:solidFill>
                <a:latin typeface="+mn-lt"/>
                <a:cs typeface="Arial"/>
              </a:rPr>
              <a:t>“You can use this slide to pull out a quote. Use point size 36.”</a:t>
            </a:r>
            <a:endParaRPr lang="en-US" sz="3600" b="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043" y="288437"/>
            <a:ext cx="1480732" cy="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05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a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688" y="279908"/>
            <a:ext cx="1089152" cy="5090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609600" y="5025460"/>
            <a:ext cx="9082693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33101" y="1402939"/>
            <a:ext cx="11048232" cy="362252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609600" y="59853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609601" y="5985384"/>
            <a:ext cx="5813287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4043" y="288437"/>
            <a:ext cx="1480732" cy="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59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F83EF82-9AE6-4B05-BC63-4D2D7FD07A3E}"/>
              </a:ext>
            </a:extLst>
          </p:cNvPr>
          <p:cNvSpPr/>
          <p:nvPr userDrawn="1"/>
        </p:nvSpPr>
        <p:spPr>
          <a:xfrm>
            <a:off x="0" y="5893689"/>
            <a:ext cx="9851136" cy="964311"/>
          </a:xfrm>
          <a:prstGeom prst="rect">
            <a:avLst/>
          </a:prstGeom>
          <a:gradFill flip="none" rotWithShape="1">
            <a:gsLst>
              <a:gs pos="72000">
                <a:schemeClr val="bg1"/>
              </a:gs>
              <a:gs pos="100000">
                <a:schemeClr val="bg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i="1" kern="1200" dirty="0">
              <a:solidFill>
                <a:schemeClr val="accent6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r>
              <a:rPr lang="en-GB" sz="1200" i="1" kern="120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pPr algn="l"/>
            <a:r>
              <a:rPr lang="en-GB" sz="1200" i="1" kern="120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GB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NHS Cancer Programme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B06109E-D56C-4F7E-8E0D-9737944D1B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770" y="5133700"/>
            <a:ext cx="1630564" cy="95632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4C21375-5930-40D7-A144-1FA8AFACDE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112CC-F5C7-5E43-8EAA-F554FEB5E4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F52C14-B5F9-4B67-9C70-07BC83223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972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arro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CDB7F06-51EE-4B05-847D-726D8649331A}"/>
              </a:ext>
            </a:extLst>
          </p:cNvPr>
          <p:cNvSpPr/>
          <p:nvPr userDrawn="1"/>
        </p:nvSpPr>
        <p:spPr>
          <a:xfrm>
            <a:off x="0" y="5893689"/>
            <a:ext cx="9851136" cy="964311"/>
          </a:xfrm>
          <a:prstGeom prst="rect">
            <a:avLst/>
          </a:prstGeom>
          <a:gradFill flip="none" rotWithShape="1">
            <a:gsLst>
              <a:gs pos="72000">
                <a:schemeClr val="bg1"/>
              </a:gs>
              <a:gs pos="100000">
                <a:schemeClr val="bg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i="1" kern="1200" dirty="0">
              <a:solidFill>
                <a:schemeClr val="accent6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r>
              <a:rPr lang="en-GB" sz="1200" i="1" kern="120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pPr algn="l"/>
            <a:r>
              <a:rPr lang="en-GB" sz="1200" i="1" kern="120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GB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NHS Cancer Programme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DE7D0A-5CC0-CD4F-AD63-02ED5F8284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17236" y="1680294"/>
            <a:ext cx="10455609" cy="421339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62633C-BE8A-49A9-AE9C-FFCD3F170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8558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400" y="1868406"/>
            <a:ext cx="11582816" cy="553998"/>
          </a:xfrm>
          <a:prstGeom prst="rect">
            <a:avLst/>
          </a:prstGeom>
        </p:spPr>
        <p:txBody>
          <a:bodyPr anchor="ctr" anchorCtr="0"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400" y="3472742"/>
            <a:ext cx="11602803" cy="415498"/>
          </a:xfrm>
        </p:spPr>
        <p:txBody>
          <a:bodyPr>
            <a:spAutoFit/>
          </a:bodyPr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20" name="Picture 19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" r="80174" b="40676"/>
          <a:stretch/>
        </p:blipFill>
        <p:spPr>
          <a:xfrm>
            <a:off x="306621" y="140529"/>
            <a:ext cx="1005375" cy="4314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461B8E6-1743-4469-B9A2-C8BC2967AF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9465"/>
            <a:ext cx="12192000" cy="262128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0387962" y="6631043"/>
            <a:ext cx="161101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800" dirty="0"/>
              <a:t>CIRCULATION LIMITED – CLIENT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02CC9C6-97A7-4D7F-A758-DAD7AC312041}"/>
              </a:ext>
            </a:extLst>
          </p:cNvPr>
          <p:cNvGrpSpPr/>
          <p:nvPr userDrawn="1"/>
        </p:nvGrpSpPr>
        <p:grpSpPr bwMode="gray">
          <a:xfrm>
            <a:off x="10236866" y="39281"/>
            <a:ext cx="1879168" cy="184666"/>
            <a:chOff x="7597050" y="617708"/>
            <a:chExt cx="1409376" cy="184666"/>
          </a:xfrm>
        </p:grpSpPr>
        <p:sp>
          <p:nvSpPr>
            <p:cNvPr id="9" name="AutoShape 51">
              <a:extLst>
                <a:ext uri="{FF2B5EF4-FFF2-40B4-BE49-F238E27FC236}">
                  <a16:creationId xmlns:a16="http://schemas.microsoft.com/office/drawing/2014/main" xmlns="" id="{07ADC1FF-51D4-400A-A455-A019A13B42A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97050" y="617708"/>
              <a:ext cx="1409376" cy="1846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GB" sz="1200" dirty="0"/>
                <a:t>DRAFT FOR DISCUSSION</a:t>
              </a:r>
            </a:p>
          </p:txBody>
        </p:sp>
        <p:cxnSp>
          <p:nvCxnSpPr>
            <p:cNvPr id="10" name="AutoShape 52">
              <a:extLst>
                <a:ext uri="{FF2B5EF4-FFF2-40B4-BE49-F238E27FC236}">
                  <a16:creationId xmlns:a16="http://schemas.microsoft.com/office/drawing/2014/main" xmlns="" id="{5EDF9B2A-DAE8-4D18-849E-613BAEB5BE68}"/>
                </a:ext>
              </a:extLst>
            </p:cNvPr>
            <p:cNvCxnSpPr>
              <a:cxnSpLocks noChangeShapeType="1"/>
              <a:stCxn id="9" idx="2"/>
              <a:endCxn id="9" idx="0"/>
            </p:cNvCxnSpPr>
            <p:nvPr/>
          </p:nvCxnSpPr>
          <p:spPr bwMode="gray">
            <a:xfrm>
              <a:off x="7597050" y="617708"/>
              <a:ext cx="140937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AutoShape 53">
              <a:extLst>
                <a:ext uri="{FF2B5EF4-FFF2-40B4-BE49-F238E27FC236}">
                  <a16:creationId xmlns:a16="http://schemas.microsoft.com/office/drawing/2014/main" xmlns="" id="{C35F704F-6586-406E-AAFF-CE5219B8A3E5}"/>
                </a:ext>
              </a:extLst>
            </p:cNvPr>
            <p:cNvCxnSpPr>
              <a:cxnSpLocks noChangeShapeType="1"/>
              <a:stCxn id="9" idx="4"/>
              <a:endCxn id="9" idx="6"/>
            </p:cNvCxnSpPr>
            <p:nvPr/>
          </p:nvCxnSpPr>
          <p:spPr bwMode="gray">
            <a:xfrm>
              <a:off x="7597050" y="802374"/>
              <a:ext cx="140937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8130EA5-F798-4B61-BC25-B56EB7F7E4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71345" y="177312"/>
            <a:ext cx="1986856" cy="24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24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7235" y="6446579"/>
            <a:ext cx="9723864" cy="15388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defRPr sz="1000"/>
            </a:lvl1pPr>
          </a:lstStyle>
          <a:p>
            <a:pPr marL="536575" indent="-536575">
              <a:tabLst>
                <a:tab pos="441325" algn="r"/>
              </a:tabLst>
            </a:pPr>
            <a:r>
              <a:rPr lang="en-GB"/>
              <a:t>	Source:	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4165" y="6446579"/>
            <a:ext cx="187552" cy="184666"/>
          </a:xfrm>
        </p:spPr>
        <p:txBody>
          <a:bodyPr/>
          <a:lstStyle/>
          <a:p>
            <a:fld id="{75C82340-4C3D-4F0C-A398-099B0E33306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D35B1CB5-262B-438D-8A61-E9439A8A90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7235" y="918168"/>
            <a:ext cx="9816229" cy="2616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Slide Title (Bold, Sentence case, 14pt)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743EEFF-0CA2-4DE1-9CAA-971F22D4361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Message or lead.  No more than 2 lines</a:t>
            </a:r>
          </a:p>
        </p:txBody>
      </p:sp>
    </p:spTree>
    <p:extLst>
      <p:ext uri="{BB962C8B-B14F-4D97-AF65-F5344CB8AC3E}">
        <p14:creationId xmlns:p14="http://schemas.microsoft.com/office/powerpoint/2010/main" val="231550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232C56-0818-421D-8158-C93135D4E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57652A-3B45-4200-9196-671B0B8A1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E67A59-5668-462C-A2B1-255A8B4F8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4F7-6D55-4553-BD82-9744B80A223E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C41E5D-CBDF-4989-9212-C7D0D1839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A43696-8EF0-40ED-A5A7-B7263F39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AB5E-20DC-48B1-9D9A-4322454D5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231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 basic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2340-4C3D-4F0C-A398-099B0E33306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17235" y="918168"/>
            <a:ext cx="9816229" cy="26161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Slide Title (Bold, Sentence case, 14pt)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2BF78A12-04A1-4C97-B4C0-6F497E33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7235" y="6446579"/>
            <a:ext cx="9723864" cy="15388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defRPr sz="1000"/>
            </a:lvl1pPr>
          </a:lstStyle>
          <a:p>
            <a:pPr marL="536575" indent="-536575">
              <a:tabLst>
                <a:tab pos="441325" algn="r"/>
              </a:tabLst>
            </a:pPr>
            <a:r>
              <a:rPr lang="en-GB"/>
              <a:t>	Source:	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BBD2EF-724D-41AC-8286-5A0FCE6813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Message or lead.  No more than 2 lines</a:t>
            </a:r>
          </a:p>
        </p:txBody>
      </p:sp>
    </p:spTree>
    <p:extLst>
      <p:ext uri="{BB962C8B-B14F-4D97-AF65-F5344CB8AC3E}">
        <p14:creationId xmlns:p14="http://schemas.microsoft.com/office/powerpoint/2010/main" val="43999355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D65925-51F7-4CF2-8DD1-3FB1E030E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4D0674-F713-4ED9-ADA2-DA7AD4C60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22B32F-1167-4E57-A46A-908D126A3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01AC06-BA22-467E-B269-5B796A71D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89AA-6697-48C8-8642-D6FF8B7399D3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44476B-7B6F-4D29-BDED-D979CFEB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EA7B82-B96D-4FCA-9B2B-CADFD4FB4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72C8-FA86-4722-B5B6-EBDC05A9B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072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387C5F-D530-4DC8-8A27-B71B9730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4F12D54-679A-412F-B608-6A66A8522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929FF9-676E-4AC5-8777-0121D6566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1354772-F485-4EA8-B691-988FFE4BC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098D752-0F8B-49DC-A30B-CD24602D5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E9DF62A-E1F7-45A8-9E55-954D0FA48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89AA-6697-48C8-8642-D6FF8B7399D3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DD8ED3A-0AA5-4676-A524-451B87CF4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9FB369A-8875-4547-A9C7-2D52B699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72C8-FA86-4722-B5B6-EBDC05A9B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76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D53A58-0F68-4DBC-99EB-565D898DD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78C191-8714-4810-BCAF-F8FF92709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5CC321-F9E5-4A5A-9C55-8E730DE19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4F7-6D55-4553-BD82-9744B80A223E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830328-B463-4868-98BE-EEBB73A76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A20853-D91A-460B-8C1D-51A8A919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AB5E-20DC-48B1-9D9A-4322454D5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83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CBB52-2119-420F-A2A4-03A821FE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D4BAE6-A63A-496D-A5B9-D10CE9840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E7F576D-7A6E-402D-B207-3DA5D58CD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722482-A422-4D96-9002-4BF039DA5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4F7-6D55-4553-BD82-9744B80A223E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B2F7AC-C1AB-421E-AF43-FFD2B3F29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167B7B-4B79-4A67-AC7B-2BC7B29E1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AB5E-20DC-48B1-9D9A-4322454D5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253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4CD66F-6D99-46BF-99F8-65E777086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972A40-5C90-4F23-97B0-FD7502F7C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22F943-C170-40C9-AC89-DF6A8CEBF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125B7F5-8427-4B4A-B0A3-3DFBC05D0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72AA20D-9838-441C-9387-38B96968CF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836BBC-2BEC-4A8F-984D-F56389331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4F7-6D55-4553-BD82-9744B80A223E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2398A0C-036C-4ACB-9D27-AE4AD284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DBB2C6B-A75D-40A2-91F9-1A9762A3F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AB5E-20DC-48B1-9D9A-4322454D5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81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D2B2AB-3CB3-4FCB-AA5A-4E5F9B835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3ADBC0-948E-4CC8-8AEC-F391ADCFA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4F7-6D55-4553-BD82-9744B80A223E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DB4805C-7340-47EF-A2A1-0AD7813DF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F0CE2D-808E-4CBF-B091-5367899A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AB5E-20DC-48B1-9D9A-4322454D5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62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00C2EC5-7FC8-4605-BE2B-FE1ABA4B0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4F7-6D55-4553-BD82-9744B80A223E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122544C-06D9-4B64-9424-063A40B7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CD091D9-3317-4C1E-9A9E-C24D11785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AB5E-20DC-48B1-9D9A-4322454D5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69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82E715-6D44-4F03-833A-387F1F9D3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B67D55-8529-4FA4-AD22-2EB53EA61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3BAB7E-ADB6-433E-AAD4-8CC07EB9B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B2E7BB-AF16-4F05-A2B7-3E5A792B9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4F7-6D55-4553-BD82-9744B80A223E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685F07-7740-43B6-ABCE-C3AFEE58B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27AF35-EF6A-4828-964D-3DABE7943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AB5E-20DC-48B1-9D9A-4322454D5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64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BD8E15-DA9A-487A-94D3-E63EF2A2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1636247-7BFA-4DD2-BAD5-35D593179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7383B9-B5EC-400E-B5E3-F9F7DD698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E79FA6-36F9-4D37-A594-8C7841191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D4F7-6D55-4553-BD82-9744B80A223E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AB3B0F-801F-4768-96E0-DDFD7DBE2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ECDD72-68EB-4C0F-99B0-EB963CC9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1AB5E-20DC-48B1-9D9A-4322454D5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34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B227426-917A-40EC-953A-8D9200ED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50400D-F1E8-44B0-A98D-C2877E4A2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E1FF74-DF08-409D-B291-DA22898358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BD4F7-6D55-4553-BD82-9744B80A223E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46C549-D688-41E9-BDD3-80E99E433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FBE254-FA53-46AD-A809-BA31D4021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1AB5E-20DC-48B1-9D9A-4322454D5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5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86" y="1680295"/>
            <a:ext cx="10554925" cy="3950736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4165" y="6446579"/>
            <a:ext cx="187552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61E112CC-F5C7-5E43-8EAA-F554FEB5E4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841" y="371210"/>
            <a:ext cx="1236876" cy="718608"/>
          </a:xfrm>
          <a:prstGeom prst="rect">
            <a:avLst/>
          </a:prstGeom>
        </p:spPr>
      </p:pic>
      <p:sp>
        <p:nvSpPr>
          <p:cNvPr id="4" name="Title Placeholder 3">
            <a:extLst>
              <a:ext uri="{FF2B5EF4-FFF2-40B4-BE49-F238E27FC236}">
                <a16:creationId xmlns:a16="http://schemas.microsoft.com/office/drawing/2014/main" xmlns="" id="{6AB6842D-EFEC-475E-B0DD-AA0A88CBA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35" y="245018"/>
            <a:ext cx="9816229" cy="608586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660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GB" sz="16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PowerPoint_Presentation1.pptx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19061FA-000A-4785-8555-41D1F28168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87" y="181903"/>
            <a:ext cx="2681737" cy="101824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78AC6A9-BDD4-463E-AA26-639D67D3B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 algn="ctr">
              <a:buNone/>
            </a:pPr>
            <a:r>
              <a:rPr lang="en-GB" b="1" dirty="0"/>
              <a:t>“SWAG Cancer Alliance plans to introduce a Rapid Diagnostic Service which meets the needs of our population” </a:t>
            </a:r>
          </a:p>
          <a:p>
            <a:pPr marL="0" indent="0" algn="ctr">
              <a:buNone/>
            </a:pPr>
            <a:r>
              <a:rPr lang="en-GB" b="1" dirty="0"/>
              <a:t>Nicola Gowen – Project Manager SWAG Cancer Alliance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/>
              <a:t>UGI / HPB Clinical Expert Group 29th November 2019 </a:t>
            </a: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6722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A9F41D-06D5-4C6E-8E59-7A855C1E2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7" y="304384"/>
            <a:ext cx="10515600" cy="478254"/>
          </a:xfrm>
        </p:spPr>
        <p:txBody>
          <a:bodyPr>
            <a:normAutofit/>
          </a:bodyPr>
          <a:lstStyle/>
          <a:p>
            <a:r>
              <a:rPr lang="en-GB" sz="2400" dirty="0"/>
              <a:t>SWAG Cancer Alliance Population Coverage Phase 1 – 60,000 – 2PCNs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4CBDBAF-1369-484D-BDF0-BA78B30A3B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87" y="181903"/>
            <a:ext cx="2681737" cy="101824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20D23B5C-C607-4203-93A0-C6B966C6F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9175" y="932988"/>
            <a:ext cx="8324850" cy="40485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E8AEF6-E8DE-45BA-8EDE-701EB0542675}"/>
              </a:ext>
            </a:extLst>
          </p:cNvPr>
          <p:cNvSpPr txBox="1"/>
          <p:nvPr/>
        </p:nvSpPr>
        <p:spPr>
          <a:xfrm>
            <a:off x="1019175" y="5476875"/>
            <a:ext cx="986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Intention to roll out to 180,000 (6PCNs) once robust referral and diagnostic demand established</a:t>
            </a:r>
          </a:p>
        </p:txBody>
      </p:sp>
    </p:spTree>
    <p:extLst>
      <p:ext uri="{BB962C8B-B14F-4D97-AF65-F5344CB8AC3E}">
        <p14:creationId xmlns:p14="http://schemas.microsoft.com/office/powerpoint/2010/main" val="2281482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FCBE84-3B80-4598-A276-D87004B36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51" y="67603"/>
            <a:ext cx="7684363" cy="513764"/>
          </a:xfrm>
        </p:spPr>
        <p:txBody>
          <a:bodyPr>
            <a:normAutofit/>
          </a:bodyPr>
          <a:lstStyle/>
          <a:p>
            <a:r>
              <a:rPr lang="en-GB" sz="2800" dirty="0"/>
              <a:t>Rural Rapid Diagnostic Service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C2D41E-623D-46C5-8C96-4A155CFDD0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112" y="67603"/>
            <a:ext cx="2681737" cy="1018247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9F713FB0-58CA-4ACA-B70B-7D8FDDFEB6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204989"/>
              </p:ext>
            </p:extLst>
          </p:nvPr>
        </p:nvGraphicFramePr>
        <p:xfrm>
          <a:off x="470517" y="674704"/>
          <a:ext cx="9357063" cy="6115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resentation" r:id="rId5" imgW="4142747" imgH="3106525" progId="PowerPoint.Show.12">
                  <p:embed/>
                </p:oleObj>
              </mc:Choice>
              <mc:Fallback>
                <p:oleObj name="Presentation" r:id="rId5" imgW="4142747" imgH="3106525" progId="PowerPoint.Show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17" y="674704"/>
                        <a:ext cx="9357063" cy="611569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0568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2BC124-483C-46FB-8064-F6D7BA8D09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87" y="181903"/>
            <a:ext cx="2681737" cy="101824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5E46E0-5130-4571-8B6A-FBDAF640E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30" y="141725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Filter function tests should be used prior to referral to:</a:t>
            </a:r>
          </a:p>
          <a:p>
            <a:pPr marL="0" indent="0">
              <a:buNone/>
            </a:pPr>
            <a:endParaRPr lang="en-GB" dirty="0"/>
          </a:p>
          <a:p>
            <a:pPr lvl="2"/>
            <a:r>
              <a:rPr lang="en-GB" dirty="0"/>
              <a:t>Support GPs to refer patients via the most appropriate route (i.e. non-specific symptoms or site-specific), leading to a higher referral quality;</a:t>
            </a:r>
            <a:endParaRPr lang="en-GB" sz="1800" dirty="0"/>
          </a:p>
          <a:p>
            <a:pPr lvl="2"/>
            <a:r>
              <a:rPr lang="en-GB" dirty="0"/>
              <a:t>Reduce the risk of test duplication later in a patient’s pathway;</a:t>
            </a:r>
            <a:endParaRPr lang="en-GB" sz="1800" dirty="0"/>
          </a:p>
          <a:p>
            <a:pPr lvl="2"/>
            <a:r>
              <a:rPr lang="en-GB" dirty="0"/>
              <a:t>Ensure all necessary pre-investigation testing (e.g. kidney function) has been completed, removing potential delays further along the pathway.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569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2BC124-483C-46FB-8064-F6D7BA8D09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87" y="181903"/>
            <a:ext cx="2681737" cy="101824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108EB7F-1A90-4900-BDD8-0F7F0DC3C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75" y="1200150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686435" indent="0">
              <a:spcBef>
                <a:spcPts val="5"/>
              </a:spcBef>
              <a:spcAft>
                <a:spcPts val="0"/>
              </a:spcAft>
              <a:buNone/>
            </a:pPr>
            <a:r>
              <a:rPr lang="en-GB" b="1" dirty="0">
                <a:latin typeface="Arial" panose="020B0604020202020204" pitchFamily="34" charset="0"/>
                <a:ea typeface="Arial" panose="020B0604020202020204" pitchFamily="34" charset="0"/>
              </a:rPr>
              <a:t>Core referral criteria for non-specific symptoms</a:t>
            </a:r>
          </a:p>
          <a:p>
            <a:pPr marL="0" indent="0">
              <a:spcBef>
                <a:spcPts val="25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GB" sz="4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2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New unexplained and unintentional weight loss (either documented &gt;5% in three months or with strong clinical suspicion);</a:t>
            </a:r>
          </a:p>
          <a:p>
            <a:pPr marL="914400" lvl="2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031240" lvl="2">
              <a:buSzPts val="1200"/>
              <a:buFont typeface="Symbol" panose="05050102010706020507" pitchFamily="18" charset="2"/>
              <a:buChar char=""/>
              <a:tabLst>
                <a:tab pos="1364615" algn="l"/>
                <a:tab pos="1365250" algn="l"/>
              </a:tabLst>
            </a:pPr>
            <a:r>
              <a:rPr lang="en-GB" sz="2400" spc="-3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New unexplained </a:t>
            </a:r>
            <a:r>
              <a:rPr lang="en-GB" sz="2400" spc="-2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constitutional </a:t>
            </a:r>
            <a:r>
              <a:rPr lang="en-GB" sz="24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symptoms of </a:t>
            </a:r>
            <a:r>
              <a:rPr lang="en-GB" sz="2400" spc="-1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four </a:t>
            </a:r>
            <a:r>
              <a:rPr lang="en-GB" sz="24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weeks or more (less </a:t>
            </a:r>
            <a:r>
              <a:rPr lang="en-GB" sz="2400" spc="-1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if very </a:t>
            </a:r>
            <a:r>
              <a:rPr lang="en-GB" sz="2400" spc="-2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significant </a:t>
            </a:r>
            <a:r>
              <a:rPr lang="en-GB" sz="2400" spc="-2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concern). </a:t>
            </a:r>
            <a:r>
              <a:rPr lang="en-GB" sz="2400" spc="-1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Symptoms </a:t>
            </a:r>
            <a:r>
              <a:rPr lang="en-GB" sz="2400" spc="-3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include </a:t>
            </a:r>
            <a:r>
              <a:rPr lang="en-GB" sz="24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loss of appetite, fatigue, </a:t>
            </a:r>
            <a:r>
              <a:rPr lang="en-GB" sz="2400" spc="-2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nausea, </a:t>
            </a:r>
            <a:r>
              <a:rPr lang="en-GB" sz="2400" spc="-2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malaise,</a:t>
            </a:r>
            <a:r>
              <a:rPr lang="en-GB" sz="2400" spc="10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GB" sz="2400" spc="-1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bloating;</a:t>
            </a:r>
          </a:p>
          <a:p>
            <a:pPr marL="914400" marR="1031240" lvl="2" indent="0">
              <a:buSzPts val="1200"/>
              <a:buNone/>
              <a:tabLst>
                <a:tab pos="1364615" algn="l"/>
                <a:tab pos="1365250" algn="l"/>
              </a:tabLst>
            </a:pPr>
            <a:endParaRPr lang="en-GB" sz="2400" dirty="0">
              <a:latin typeface="Arial" panose="020B060402020202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pPr marR="1169035" lvl="2">
              <a:spcBef>
                <a:spcPts val="5"/>
              </a:spcBef>
              <a:buSzPts val="1200"/>
              <a:buFont typeface="Symbol" panose="05050102010706020507" pitchFamily="18" charset="2"/>
              <a:buChar char=""/>
              <a:tabLst>
                <a:tab pos="1364615" algn="l"/>
                <a:tab pos="1365250" algn="l"/>
              </a:tabLst>
            </a:pPr>
            <a:r>
              <a:rPr lang="en-GB" sz="2400" spc="-3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New unexplained </a:t>
            </a:r>
            <a:r>
              <a:rPr lang="en-GB" sz="2400" spc="-3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vague </a:t>
            </a:r>
            <a:r>
              <a:rPr lang="en-GB" sz="2400" spc="-2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abdominal </a:t>
            </a:r>
            <a:r>
              <a:rPr lang="en-GB" sz="2400" spc="-1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pain </a:t>
            </a:r>
            <a:r>
              <a:rPr lang="en-GB" sz="24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of </a:t>
            </a:r>
            <a:r>
              <a:rPr lang="en-GB" sz="2400" spc="-1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four </a:t>
            </a:r>
            <a:r>
              <a:rPr lang="en-GB" sz="24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weeks or more (less </a:t>
            </a:r>
            <a:r>
              <a:rPr lang="en-GB" sz="2400" spc="-1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if very </a:t>
            </a:r>
            <a:r>
              <a:rPr lang="en-GB" sz="2400" spc="-2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significant</a:t>
            </a:r>
            <a:r>
              <a:rPr lang="en-GB" sz="2400" spc="16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GB" sz="2400" spc="-1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concern);</a:t>
            </a:r>
          </a:p>
          <a:p>
            <a:pPr marL="914400" marR="1169035" lvl="2" indent="0">
              <a:spcBef>
                <a:spcPts val="5"/>
              </a:spcBef>
              <a:buSzPts val="1200"/>
              <a:buNone/>
              <a:tabLst>
                <a:tab pos="1364615" algn="l"/>
                <a:tab pos="1365250" algn="l"/>
              </a:tabLst>
            </a:pPr>
            <a:endParaRPr lang="en-GB" sz="2400" dirty="0">
              <a:latin typeface="Arial" panose="020B060402020202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pPr marR="1203960" lvl="2">
              <a:lnSpc>
                <a:spcPct val="103000"/>
              </a:lnSpc>
              <a:buSzPts val="1200"/>
              <a:buFont typeface="Symbol" panose="05050102010706020507" pitchFamily="18" charset="2"/>
              <a:buChar char=""/>
              <a:tabLst>
                <a:tab pos="1364615" algn="l"/>
                <a:tab pos="1365250" algn="l"/>
              </a:tabLst>
            </a:pPr>
            <a:r>
              <a:rPr lang="en-GB" sz="2400" spc="-3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New unexplained, </a:t>
            </a:r>
            <a:r>
              <a:rPr lang="en-GB" sz="2400" spc="-2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unexpected </a:t>
            </a:r>
            <a:r>
              <a:rPr lang="en-GB" sz="24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or progressive </a:t>
            </a:r>
            <a:r>
              <a:rPr lang="en-GB" sz="2400" spc="-2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pain, </a:t>
            </a:r>
            <a:r>
              <a:rPr lang="en-GB" sz="2400" spc="-3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including </a:t>
            </a:r>
            <a:r>
              <a:rPr lang="en-GB" sz="2400" spc="-2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bone pain, </a:t>
            </a:r>
            <a:r>
              <a:rPr lang="en-GB" sz="24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of </a:t>
            </a:r>
            <a:r>
              <a:rPr lang="en-GB" sz="2400" spc="-1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four </a:t>
            </a:r>
            <a:r>
              <a:rPr lang="en-GB" sz="24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weeks or</a:t>
            </a:r>
            <a:r>
              <a:rPr lang="en-GB" sz="2400" spc="6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more;</a:t>
            </a:r>
          </a:p>
          <a:p>
            <a:pPr marR="1393825" lvl="2">
              <a:spcBef>
                <a:spcPts val="1120"/>
              </a:spcBef>
              <a:buSzPts val="1200"/>
              <a:buFont typeface="Symbol" panose="05050102010706020507" pitchFamily="18" charset="2"/>
              <a:buChar char=""/>
              <a:tabLst>
                <a:tab pos="1364615" algn="l"/>
                <a:tab pos="1365250" algn="l"/>
              </a:tabLst>
            </a:pPr>
            <a:r>
              <a:rPr lang="en-GB" sz="2400" spc="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GP </a:t>
            </a:r>
            <a:r>
              <a:rPr lang="en-GB" sz="2400" spc="-3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‘gut </a:t>
            </a:r>
            <a:r>
              <a:rPr lang="en-GB" sz="2400" spc="-2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feeling’ </a:t>
            </a:r>
            <a:r>
              <a:rPr lang="en-GB" sz="24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of </a:t>
            </a:r>
            <a:r>
              <a:rPr lang="en-GB" sz="2400" spc="-1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cancer </a:t>
            </a:r>
            <a:r>
              <a:rPr lang="en-GB" sz="2400" spc="-2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diagnosis </a:t>
            </a:r>
            <a:r>
              <a:rPr lang="en-GB" sz="24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- </a:t>
            </a:r>
            <a:r>
              <a:rPr lang="en-GB" sz="2400" spc="-1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reasons </a:t>
            </a:r>
            <a:r>
              <a:rPr lang="en-GB" sz="2400" spc="5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to </a:t>
            </a:r>
            <a:r>
              <a:rPr lang="en-GB" sz="2400" dirty="0">
                <a:latin typeface="Arial" panose="020B0604020202020204" pitchFamily="34" charset="0"/>
                <a:ea typeface="Symbol" panose="05050102010706020507" pitchFamily="18" charset="2"/>
                <a:cs typeface="Arial" panose="020B0604020202020204" pitchFamily="34" charset="0"/>
              </a:rPr>
              <a:t>be clearly described at referral.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337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2BC124-483C-46FB-8064-F6D7BA8D09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87" y="181903"/>
            <a:ext cx="2681737" cy="101824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F8B182-E0B1-40FA-9FE3-52B6F74B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83" y="573873"/>
            <a:ext cx="10515600" cy="5542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Phase 1</a:t>
            </a:r>
          </a:p>
          <a:p>
            <a:r>
              <a:rPr lang="en-GB" dirty="0"/>
              <a:t>Serious but non specific pathway / vague symptoms</a:t>
            </a:r>
          </a:p>
          <a:p>
            <a:r>
              <a:rPr lang="en-GB" dirty="0"/>
              <a:t>Phase 1 population coverage 60-180,000</a:t>
            </a:r>
          </a:p>
          <a:p>
            <a:r>
              <a:rPr lang="en-GB" dirty="0"/>
              <a:t>Phase 1 PCN coverage 2-6</a:t>
            </a:r>
          </a:p>
          <a:p>
            <a:r>
              <a:rPr lang="en-GB" dirty="0"/>
              <a:t>Evaluation: </a:t>
            </a:r>
            <a:r>
              <a:rPr lang="en-GB" dirty="0" err="1"/>
              <a:t>Cost:benefit</a:t>
            </a:r>
            <a:r>
              <a:rPr lang="en-GB" dirty="0"/>
              <a:t>, referral and diagnostic demand, outcomes and PPE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207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E814C97-117A-4415-AD49-310F8D0E1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82340-4C3D-4F0C-A398-099B0E3330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0EACF36-D647-436E-A7C2-C2B7B7EE16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925050" y="224902"/>
            <a:ext cx="2095500" cy="11010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AE39876-1726-4372-B20B-B113C24B6BEB}"/>
              </a:ext>
            </a:extLst>
          </p:cNvPr>
          <p:cNvSpPr txBox="1"/>
          <p:nvPr/>
        </p:nvSpPr>
        <p:spPr>
          <a:xfrm>
            <a:off x="316523" y="298938"/>
            <a:ext cx="7789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RDS Pilot  – Phase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F0EF6C-DE03-4ED7-91B3-34D8BEC198DD}"/>
              </a:ext>
            </a:extLst>
          </p:cNvPr>
          <p:cNvSpPr txBox="1"/>
          <p:nvPr/>
        </p:nvSpPr>
        <p:spPr>
          <a:xfrm>
            <a:off x="221942" y="1053609"/>
            <a:ext cx="111592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SWAG Vision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Improved patient experience during investigative phase of cancer pathways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Bespoke care coordination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Faster diagnosis closer to home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Enhanced interface between primary and secondary care to deliver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Optimise appropriateness and readiness for suspected cancer diagnostics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Bespoke RDS access to diagnostics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DD7DB26-6D6E-4EF4-BF1B-0E69971EC61A}"/>
              </a:ext>
            </a:extLst>
          </p:cNvPr>
          <p:cNvSpPr/>
          <p:nvPr/>
        </p:nvSpPr>
        <p:spPr>
          <a:xfrm>
            <a:off x="221942" y="3773067"/>
            <a:ext cx="106443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Phase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Stakeholder engagement continued and range of interest expressed from clinicians and managerial teams, risks raised acknowledged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Phase 2 Brief and request for expressions of interest circulated 21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November 2019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Expressions of interest submissions required January 24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2020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 Plan workbook submission required 13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March 2020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Successful plans agreed 27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1728922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E814C97-117A-4415-AD49-310F8D0E1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82340-4C3D-4F0C-A398-099B0E3330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CD51E65F-0925-499A-B0B3-E70226DD7C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3188189"/>
              </p:ext>
            </p:extLst>
          </p:nvPr>
        </p:nvGraphicFramePr>
        <p:xfrm>
          <a:off x="358587" y="719666"/>
          <a:ext cx="11636189" cy="5896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B4946B2-450B-484A-9D48-675C6C9AF677}"/>
              </a:ext>
            </a:extLst>
          </p:cNvPr>
          <p:cNvSpPr txBox="1"/>
          <p:nvPr/>
        </p:nvSpPr>
        <p:spPr>
          <a:xfrm>
            <a:off x="9574306" y="2581835"/>
            <a:ext cx="1954306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‘Go Live’ 11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1FB9D7E-6B1E-4D22-B8FE-0330C334429A}"/>
              </a:ext>
            </a:extLst>
          </p:cNvPr>
          <p:cNvSpPr/>
          <p:nvPr/>
        </p:nvSpPr>
        <p:spPr>
          <a:xfrm>
            <a:off x="6003406" y="2364953"/>
            <a:ext cx="713305" cy="69089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0EACF36-D647-436E-A7C2-C2B7B7EE168A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925050" y="224902"/>
            <a:ext cx="2095500" cy="11010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AE39876-1726-4372-B20B-B113C24B6BEB}"/>
              </a:ext>
            </a:extLst>
          </p:cNvPr>
          <p:cNvSpPr txBox="1"/>
          <p:nvPr/>
        </p:nvSpPr>
        <p:spPr>
          <a:xfrm>
            <a:off x="316523" y="298938"/>
            <a:ext cx="7789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RDS Pilot development timeline – Phase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1C73A6-AD86-48FB-B046-A5ECD9F675BB}"/>
              </a:ext>
            </a:extLst>
          </p:cNvPr>
          <p:cNvSpPr txBox="1"/>
          <p:nvPr/>
        </p:nvSpPr>
        <p:spPr>
          <a:xfrm>
            <a:off x="1172441" y="5798332"/>
            <a:ext cx="1482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Brief and request for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EoI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21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November 2019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E96A446-CA5E-47DD-9BB0-A49DFE019D19}"/>
              </a:ext>
            </a:extLst>
          </p:cNvPr>
          <p:cNvSpPr txBox="1"/>
          <p:nvPr/>
        </p:nvSpPr>
        <p:spPr>
          <a:xfrm>
            <a:off x="3685800" y="4093420"/>
            <a:ext cx="1349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EoI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submission 24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January 2020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3C6367E-BDAF-43DD-A728-ED552EBAB15D}"/>
              </a:ext>
            </a:extLst>
          </p:cNvPr>
          <p:cNvSpPr txBox="1"/>
          <p:nvPr/>
        </p:nvSpPr>
        <p:spPr>
          <a:xfrm>
            <a:off x="4667478" y="3682354"/>
            <a:ext cx="15092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Implementation event 4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February 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0F5DC14-74F6-42CD-B182-5F3A2BE32AB5}"/>
              </a:ext>
            </a:extLst>
          </p:cNvPr>
          <p:cNvSpPr txBox="1"/>
          <p:nvPr/>
        </p:nvSpPr>
        <p:spPr>
          <a:xfrm>
            <a:off x="6042009" y="3384157"/>
            <a:ext cx="13494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 Plan Workbook submission 13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March 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772EE71-11A8-4D32-8021-1F7E526D862F}"/>
              </a:ext>
            </a:extLst>
          </p:cNvPr>
          <p:cNvSpPr txBox="1"/>
          <p:nvPr/>
        </p:nvSpPr>
        <p:spPr>
          <a:xfrm>
            <a:off x="7480632" y="3112898"/>
            <a:ext cx="12517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Pilot model approval 27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March 2020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BDAF159-5335-41DA-960F-E371D09191A2}"/>
              </a:ext>
            </a:extLst>
          </p:cNvPr>
          <p:cNvSpPr/>
          <p:nvPr/>
        </p:nvSpPr>
        <p:spPr>
          <a:xfrm rot="20443367">
            <a:off x="3117549" y="5019414"/>
            <a:ext cx="5987990" cy="7386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Early Phase 1 business intelligence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C4A9AE7E-864D-446F-AABD-3F9CE5447CCE}"/>
              </a:ext>
            </a:extLst>
          </p:cNvPr>
          <p:cNvSpPr/>
          <p:nvPr/>
        </p:nvSpPr>
        <p:spPr>
          <a:xfrm>
            <a:off x="2290439" y="4237380"/>
            <a:ext cx="364195" cy="34239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960E18-6110-48EC-BCFD-F47FFF9A5870}"/>
              </a:ext>
            </a:extLst>
          </p:cNvPr>
          <p:cNvSpPr txBox="1"/>
          <p:nvPr/>
        </p:nvSpPr>
        <p:spPr>
          <a:xfrm>
            <a:off x="2509803" y="4655960"/>
            <a:ext cx="1073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January 2020 STP engagement event funded by Cancer Alliance advised </a:t>
            </a:r>
          </a:p>
        </p:txBody>
      </p:sp>
    </p:spTree>
    <p:extLst>
      <p:ext uri="{BB962C8B-B14F-4D97-AF65-F5344CB8AC3E}">
        <p14:creationId xmlns:p14="http://schemas.microsoft.com/office/powerpoint/2010/main" val="239943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686FF1-E0CA-4D15-B775-0C0401745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93" y="801509"/>
            <a:ext cx="10894294" cy="5039997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Multi-diagnostic centres – MDC Pilot 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aim of ACE wave 2 was to design a symptom-based pathway for individuals who have non-specific but concerning symptoms that are known to be representative of several cancers in line with Recommendation 21 of Achieving World Class Cancer Outcomes</a:t>
            </a:r>
            <a:r>
              <a:rPr lang="en-GB" sz="2400" dirty="0">
                <a:latin typeface="Calibri" panose="020F0502020204030204" pitchFamily="34" charset="0"/>
              </a:rPr>
              <a:t/>
            </a:r>
            <a:br>
              <a:rPr lang="en-GB" sz="2400" dirty="0">
                <a:latin typeface="Calibri" panose="020F0502020204030204" pitchFamily="34" charset="0"/>
              </a:rPr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19061FA-000A-4785-8555-41D1F28168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87" y="181903"/>
            <a:ext cx="2681737" cy="101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58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686FF1-E0CA-4D15-B775-0C0401745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/>
          </a:bodyPr>
          <a:lstStyle/>
          <a:p>
            <a:r>
              <a:rPr lang="en-GB" sz="2400" dirty="0"/>
              <a:t>Multi-diagnostic centres – MDC Pilot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19061FA-000A-4785-8555-41D1F28168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87" y="181903"/>
            <a:ext cx="2681737" cy="101824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B294971-ED3C-4F67-A508-74E0F07B5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2116432" y="-696004"/>
            <a:ext cx="5878801" cy="906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1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19061FA-000A-4785-8555-41D1F28168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87" y="181903"/>
            <a:ext cx="2681737" cy="10182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1FD6CEF-5A43-432A-ADC5-7D5F817EB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89" y="181903"/>
            <a:ext cx="5219700" cy="39338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2A80E9C-7306-4212-BD82-1880CB706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43062"/>
            <a:ext cx="5191125" cy="43529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13168FB-29C4-4ECB-A82D-4B5B7F1BC9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89" y="4390097"/>
            <a:ext cx="52197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42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888BA8FB-BFF0-4D7E-88DA-5A8A8FDE9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804" y="310718"/>
            <a:ext cx="11292395" cy="625875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97F8AA1E-C2AD-42FA-812C-0A677817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1" y="1"/>
            <a:ext cx="10515600" cy="479394"/>
          </a:xfrm>
        </p:spPr>
        <p:txBody>
          <a:bodyPr>
            <a:normAutofit/>
          </a:bodyPr>
          <a:lstStyle/>
          <a:p>
            <a:r>
              <a:rPr lang="en-GB" sz="2400" dirty="0"/>
              <a:t>Site specific diagnosis</a:t>
            </a:r>
          </a:p>
        </p:txBody>
      </p:sp>
    </p:spTree>
    <p:extLst>
      <p:ext uri="{BB962C8B-B14F-4D97-AF65-F5344CB8AC3E}">
        <p14:creationId xmlns:p14="http://schemas.microsoft.com/office/powerpoint/2010/main" val="947432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179A137-64B7-4E1B-8D9B-98B23B996B03}"/>
              </a:ext>
            </a:extLst>
          </p:cNvPr>
          <p:cNvSpPr/>
          <p:nvPr/>
        </p:nvSpPr>
        <p:spPr>
          <a:xfrm>
            <a:off x="221342" y="228600"/>
            <a:ext cx="11749315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4751CD-67FD-4BEA-987B-922859C43C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150" y="537010"/>
            <a:ext cx="2001944" cy="7601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89F6975-5C8C-4338-A90D-2AD16BBEB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69" y="230404"/>
            <a:ext cx="5685732" cy="1817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6C7071-FC2F-4526-A2B2-4EAAFA278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2486025"/>
            <a:ext cx="5543550" cy="4038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6620055-07EA-45B3-944C-CF7F27D11D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75" y="257175"/>
            <a:ext cx="6095999" cy="582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5525687-70B2-4FF2-B6B2-7EA5785D4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82340-4C3D-4F0C-A398-099B0E3330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E8B850-58F3-4845-9570-F9D2515BA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17" y="668045"/>
            <a:ext cx="9816228" cy="55219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454E7C4-704E-4C40-B576-6ECD8C5E6F22}"/>
              </a:ext>
            </a:extLst>
          </p:cNvPr>
          <p:cNvSpPr txBox="1"/>
          <p:nvPr/>
        </p:nvSpPr>
        <p:spPr>
          <a:xfrm>
            <a:off x="612559" y="230819"/>
            <a:ext cx="844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System wide approach to identifying and diagnosing these patients earlier / faster</a:t>
            </a:r>
          </a:p>
        </p:txBody>
      </p:sp>
    </p:spTree>
    <p:extLst>
      <p:ext uri="{BB962C8B-B14F-4D97-AF65-F5344CB8AC3E}">
        <p14:creationId xmlns:p14="http://schemas.microsoft.com/office/powerpoint/2010/main" val="4039020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412D9A6-8D80-438D-99F9-345685CEF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04825"/>
            <a:ext cx="9653587" cy="5848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BE0A052-B519-4F0E-A0A9-502BEE299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87" y="181903"/>
            <a:ext cx="2681737" cy="101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51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AB5EA1-DED0-4862-A2EB-6A3BDA448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14D151C-4424-4E71-BA84-184214F91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2290"/>
            <a:ext cx="12192000" cy="5458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FA23962-078A-402A-8614-28A69F6220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87" y="181903"/>
            <a:ext cx="2681737" cy="101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18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5EB8"/>
      </a:dk2>
      <a:lt2>
        <a:srgbClr val="7C2855"/>
      </a:lt2>
      <a:accent1>
        <a:srgbClr val="003087"/>
      </a:accent1>
      <a:accent2>
        <a:srgbClr val="0072CE"/>
      </a:accent2>
      <a:accent3>
        <a:srgbClr val="00A9CE"/>
      </a:accent3>
      <a:accent4>
        <a:srgbClr val="41B6E6"/>
      </a:accent4>
      <a:accent5>
        <a:srgbClr val="425563"/>
      </a:accent5>
      <a:accent6>
        <a:srgbClr val="768692"/>
      </a:accent6>
      <a:hlink>
        <a:srgbClr val="7C2855"/>
      </a:hlink>
      <a:folHlink>
        <a:srgbClr val="7C285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</TotalTime>
  <Words>365</Words>
  <Application>Microsoft Office PowerPoint</Application>
  <PresentationFormat>Custom</PresentationFormat>
  <Paragraphs>66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1_Office Theme</vt:lpstr>
      <vt:lpstr>Presentation</vt:lpstr>
      <vt:lpstr>PowerPoint Presentation</vt:lpstr>
      <vt:lpstr>Multi-diagnostic centres – MDC Pilot   The aim of ACE wave 2 was to design a symptom-based pathway for individuals who have non-specific but concerning symptoms that are known to be representative of several cancers in line with Recommendation 21 of Achieving World Class Cancer Outcomes   </vt:lpstr>
      <vt:lpstr>Multi-diagnostic centres – MDC Pilot</vt:lpstr>
      <vt:lpstr>PowerPoint Presentation</vt:lpstr>
      <vt:lpstr>Site specific diagnosis</vt:lpstr>
      <vt:lpstr>PowerPoint Presentation</vt:lpstr>
      <vt:lpstr>PowerPoint Presentation</vt:lpstr>
      <vt:lpstr>PowerPoint Presentation</vt:lpstr>
      <vt:lpstr>PowerPoint Presentation</vt:lpstr>
      <vt:lpstr>SWAG Cancer Alliance Population Coverage Phase 1 – 60,000 – 2PCNs  </vt:lpstr>
      <vt:lpstr>Rural Rapid Diagnostic Service Model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Gowen, Nicola</dc:creator>
  <cp:lastModifiedBy>Dunderdale, Helen</cp:lastModifiedBy>
  <cp:revision>26</cp:revision>
  <dcterms:created xsi:type="dcterms:W3CDTF">2019-10-08T13:54:26Z</dcterms:created>
  <dcterms:modified xsi:type="dcterms:W3CDTF">2019-11-27T10:41:00Z</dcterms:modified>
</cp:coreProperties>
</file>