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0" r:id="rId2"/>
    <p:sldId id="261" r:id="rId3"/>
    <p:sldId id="262" r:id="rId4"/>
    <p:sldId id="263" r:id="rId5"/>
    <p:sldId id="264" r:id="rId6"/>
    <p:sldId id="268" r:id="rId7"/>
    <p:sldId id="267" r:id="rId8"/>
    <p:sldId id="269" r:id="rId9"/>
    <p:sldId id="270" r:id="rId10"/>
    <p:sldId id="271" r:id="rId11"/>
    <p:sldId id="274" r:id="rId12"/>
    <p:sldId id="273" r:id="rId13"/>
    <p:sldId id="272" r:id="rId14"/>
    <p:sldId id="275" r:id="rId15"/>
    <p:sldId id="265" r:id="rId16"/>
    <p:sldId id="266"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4132">
          <p15:clr>
            <a:srgbClr val="A4A3A4"/>
          </p15:clr>
        </p15:guide>
        <p15:guide id="4" pos="55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85355" autoAdjust="0"/>
  </p:normalViewPr>
  <p:slideViewPr>
    <p:cSldViewPr snapToGrid="0">
      <p:cViewPr>
        <p:scale>
          <a:sx n="100" d="100"/>
          <a:sy n="100" d="100"/>
        </p:scale>
        <p:origin x="-2202" y="-78"/>
      </p:cViewPr>
      <p:guideLst>
        <p:guide orient="horz" pos="2160"/>
        <p:guide orient="horz" pos="4132"/>
        <p:guide pos="2880"/>
        <p:guide pos="5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11CDB-E2E1-9144-97D3-2079C77CF8D5}" type="doc">
      <dgm:prSet loTypeId="urn:microsoft.com/office/officeart/2005/8/layout/gear1" loCatId="" qsTypeId="urn:microsoft.com/office/officeart/2005/8/quickstyle/simple3" qsCatId="simple" csTypeId="urn:microsoft.com/office/officeart/2005/8/colors/accent1_2" csCatId="accent1" phldr="1"/>
      <dgm:spPr/>
      <dgm:t>
        <a:bodyPr/>
        <a:lstStyle/>
        <a:p>
          <a:endParaRPr lang="en-US"/>
        </a:p>
      </dgm:t>
    </dgm:pt>
    <dgm:pt modelId="{AC2D4C7F-0183-934A-B47F-D37915EF65AC}">
      <dgm:prSet phldrT="[Text]"/>
      <dgm:spPr>
        <a:solidFill>
          <a:schemeClr val="accent1">
            <a:lumMod val="50000"/>
          </a:schemeClr>
        </a:solidFill>
      </dgm:spPr>
      <dgm:t>
        <a:bodyPr/>
        <a:lstStyle/>
        <a:p>
          <a:r>
            <a:rPr lang="en-US" dirty="0" smtClean="0">
              <a:solidFill>
                <a:schemeClr val="bg1"/>
              </a:solidFill>
            </a:rPr>
            <a:t>Physiotherapy</a:t>
          </a:r>
          <a:endParaRPr lang="en-US" dirty="0">
            <a:solidFill>
              <a:schemeClr val="bg1"/>
            </a:solidFill>
          </a:endParaRPr>
        </a:p>
      </dgm:t>
    </dgm:pt>
    <dgm:pt modelId="{BDAF2F05-115B-EF4A-874D-5AC2F3EAF1AF}" type="parTrans" cxnId="{CB46E035-ECD4-794A-8D64-67E450314FBB}">
      <dgm:prSet/>
      <dgm:spPr/>
      <dgm:t>
        <a:bodyPr/>
        <a:lstStyle/>
        <a:p>
          <a:endParaRPr lang="en-US"/>
        </a:p>
      </dgm:t>
    </dgm:pt>
    <dgm:pt modelId="{A8292022-00CE-F543-96D7-448A95E35D80}" type="sibTrans" cxnId="{CB46E035-ECD4-794A-8D64-67E450314FBB}">
      <dgm:prSet/>
      <dgm:spPr>
        <a:solidFill>
          <a:schemeClr val="tx1">
            <a:lumMod val="75000"/>
            <a:lumOff val="25000"/>
          </a:schemeClr>
        </a:solidFill>
      </dgm:spPr>
      <dgm:t>
        <a:bodyPr/>
        <a:lstStyle/>
        <a:p>
          <a:endParaRPr lang="en-US"/>
        </a:p>
      </dgm:t>
    </dgm:pt>
    <dgm:pt modelId="{7231C368-E60D-4E47-9E5E-F0069858A7AF}">
      <dgm:prSet phldrT="[Text]"/>
      <dgm:spPr>
        <a:solidFill>
          <a:schemeClr val="accent1">
            <a:lumMod val="75000"/>
          </a:schemeClr>
        </a:solidFill>
      </dgm:spPr>
      <dgm:t>
        <a:bodyPr/>
        <a:lstStyle/>
        <a:p>
          <a:r>
            <a:rPr lang="en-US" dirty="0" smtClean="0">
              <a:solidFill>
                <a:schemeClr val="bg1"/>
              </a:solidFill>
            </a:rPr>
            <a:t>Psychology</a:t>
          </a:r>
          <a:endParaRPr lang="en-US" dirty="0">
            <a:solidFill>
              <a:schemeClr val="bg1"/>
            </a:solidFill>
          </a:endParaRPr>
        </a:p>
      </dgm:t>
    </dgm:pt>
    <dgm:pt modelId="{3D9BDF3C-FD86-974F-8FA7-848B18B037B9}" type="parTrans" cxnId="{600DC846-EF68-5849-91E4-67558344F15D}">
      <dgm:prSet/>
      <dgm:spPr/>
      <dgm:t>
        <a:bodyPr/>
        <a:lstStyle/>
        <a:p>
          <a:endParaRPr lang="en-US"/>
        </a:p>
      </dgm:t>
    </dgm:pt>
    <dgm:pt modelId="{247E8345-3D4D-B144-B42E-6426C4119F85}" type="sibTrans" cxnId="{600DC846-EF68-5849-91E4-67558344F15D}">
      <dgm:prSet/>
      <dgm:spPr>
        <a:solidFill>
          <a:schemeClr val="tx1">
            <a:lumMod val="75000"/>
            <a:lumOff val="25000"/>
          </a:schemeClr>
        </a:solidFill>
      </dgm:spPr>
      <dgm:t>
        <a:bodyPr/>
        <a:lstStyle/>
        <a:p>
          <a:endParaRPr lang="en-US"/>
        </a:p>
      </dgm:t>
    </dgm:pt>
    <dgm:pt modelId="{8490DF89-44A3-974B-A87F-12A029BC27D7}">
      <dgm:prSet phldrT="[Text]"/>
      <dgm:spPr>
        <a:solidFill>
          <a:schemeClr val="accent2">
            <a:lumMod val="50000"/>
          </a:schemeClr>
        </a:solidFill>
        <a:ln>
          <a:solidFill>
            <a:schemeClr val="tx2">
              <a:lumMod val="60000"/>
              <a:lumOff val="40000"/>
            </a:schemeClr>
          </a:solidFill>
        </a:ln>
      </dgm:spPr>
      <dgm:t>
        <a:bodyPr/>
        <a:lstStyle/>
        <a:p>
          <a:r>
            <a:rPr lang="en-US" dirty="0" smtClean="0">
              <a:solidFill>
                <a:schemeClr val="bg1"/>
              </a:solidFill>
            </a:rPr>
            <a:t>Occupational Therapy</a:t>
          </a:r>
          <a:endParaRPr lang="en-US" dirty="0">
            <a:solidFill>
              <a:schemeClr val="bg1"/>
            </a:solidFill>
          </a:endParaRPr>
        </a:p>
      </dgm:t>
    </dgm:pt>
    <dgm:pt modelId="{3CA11922-9A5F-194E-A8B9-3A9AABA0CD17}" type="parTrans" cxnId="{F8CD10E9-6434-EE44-98A9-1CEAF963D335}">
      <dgm:prSet/>
      <dgm:spPr/>
      <dgm:t>
        <a:bodyPr/>
        <a:lstStyle/>
        <a:p>
          <a:endParaRPr lang="en-US"/>
        </a:p>
      </dgm:t>
    </dgm:pt>
    <dgm:pt modelId="{0ADDB6E9-5F12-EC42-A7C3-6DF888E5658F}" type="sibTrans" cxnId="{F8CD10E9-6434-EE44-98A9-1CEAF963D335}">
      <dgm:prSet/>
      <dgm:spPr>
        <a:solidFill>
          <a:schemeClr val="tx1">
            <a:lumMod val="75000"/>
            <a:lumOff val="25000"/>
          </a:schemeClr>
        </a:solidFill>
      </dgm:spPr>
      <dgm:t>
        <a:bodyPr/>
        <a:lstStyle/>
        <a:p>
          <a:endParaRPr lang="en-US"/>
        </a:p>
      </dgm:t>
    </dgm:pt>
    <dgm:pt modelId="{192F9220-44F9-BA4F-B186-254DB21C15AF}" type="pres">
      <dgm:prSet presAssocID="{EBD11CDB-E2E1-9144-97D3-2079C77CF8D5}" presName="composite" presStyleCnt="0">
        <dgm:presLayoutVars>
          <dgm:chMax val="3"/>
          <dgm:animLvl val="lvl"/>
          <dgm:resizeHandles val="exact"/>
        </dgm:presLayoutVars>
      </dgm:prSet>
      <dgm:spPr/>
      <dgm:t>
        <a:bodyPr/>
        <a:lstStyle/>
        <a:p>
          <a:endParaRPr lang="en-GB"/>
        </a:p>
      </dgm:t>
    </dgm:pt>
    <dgm:pt modelId="{B45BAC15-9690-A24B-A3ED-0403294173D6}" type="pres">
      <dgm:prSet presAssocID="{AC2D4C7F-0183-934A-B47F-D37915EF65AC}" presName="gear1" presStyleLbl="node1" presStyleIdx="0" presStyleCnt="3">
        <dgm:presLayoutVars>
          <dgm:chMax val="1"/>
          <dgm:bulletEnabled val="1"/>
        </dgm:presLayoutVars>
      </dgm:prSet>
      <dgm:spPr/>
      <dgm:t>
        <a:bodyPr/>
        <a:lstStyle/>
        <a:p>
          <a:endParaRPr lang="en-GB"/>
        </a:p>
      </dgm:t>
    </dgm:pt>
    <dgm:pt modelId="{456F434D-CECE-1C46-B94D-9B1C3AA8CA14}" type="pres">
      <dgm:prSet presAssocID="{AC2D4C7F-0183-934A-B47F-D37915EF65AC}" presName="gear1srcNode" presStyleLbl="node1" presStyleIdx="0" presStyleCnt="3"/>
      <dgm:spPr/>
      <dgm:t>
        <a:bodyPr/>
        <a:lstStyle/>
        <a:p>
          <a:endParaRPr lang="en-GB"/>
        </a:p>
      </dgm:t>
    </dgm:pt>
    <dgm:pt modelId="{0BE07C9E-7AA9-D44D-A61D-D9845B54E76E}" type="pres">
      <dgm:prSet presAssocID="{AC2D4C7F-0183-934A-B47F-D37915EF65AC}" presName="gear1dstNode" presStyleLbl="node1" presStyleIdx="0" presStyleCnt="3"/>
      <dgm:spPr/>
      <dgm:t>
        <a:bodyPr/>
        <a:lstStyle/>
        <a:p>
          <a:endParaRPr lang="en-GB"/>
        </a:p>
      </dgm:t>
    </dgm:pt>
    <dgm:pt modelId="{D55F927A-06DD-EE44-A259-931E2AD01302}" type="pres">
      <dgm:prSet presAssocID="{8490DF89-44A3-974B-A87F-12A029BC27D7}" presName="gear2" presStyleLbl="node1" presStyleIdx="1" presStyleCnt="3">
        <dgm:presLayoutVars>
          <dgm:chMax val="1"/>
          <dgm:bulletEnabled val="1"/>
        </dgm:presLayoutVars>
      </dgm:prSet>
      <dgm:spPr/>
      <dgm:t>
        <a:bodyPr/>
        <a:lstStyle/>
        <a:p>
          <a:endParaRPr lang="en-GB"/>
        </a:p>
      </dgm:t>
    </dgm:pt>
    <dgm:pt modelId="{82DB6EB1-2928-CD4C-A589-FF147B890A52}" type="pres">
      <dgm:prSet presAssocID="{8490DF89-44A3-974B-A87F-12A029BC27D7}" presName="gear2srcNode" presStyleLbl="node1" presStyleIdx="1" presStyleCnt="3"/>
      <dgm:spPr/>
      <dgm:t>
        <a:bodyPr/>
        <a:lstStyle/>
        <a:p>
          <a:endParaRPr lang="en-GB"/>
        </a:p>
      </dgm:t>
    </dgm:pt>
    <dgm:pt modelId="{DBA75FF6-A2A9-DD47-B59A-D56F44A37E4C}" type="pres">
      <dgm:prSet presAssocID="{8490DF89-44A3-974B-A87F-12A029BC27D7}" presName="gear2dstNode" presStyleLbl="node1" presStyleIdx="1" presStyleCnt="3"/>
      <dgm:spPr/>
      <dgm:t>
        <a:bodyPr/>
        <a:lstStyle/>
        <a:p>
          <a:endParaRPr lang="en-GB"/>
        </a:p>
      </dgm:t>
    </dgm:pt>
    <dgm:pt modelId="{0F56A8AA-B683-B146-BBBC-7EEB4A5C0542}" type="pres">
      <dgm:prSet presAssocID="{7231C368-E60D-4E47-9E5E-F0069858A7AF}" presName="gear3" presStyleLbl="node1" presStyleIdx="2" presStyleCnt="3"/>
      <dgm:spPr/>
      <dgm:t>
        <a:bodyPr/>
        <a:lstStyle/>
        <a:p>
          <a:endParaRPr lang="en-US"/>
        </a:p>
      </dgm:t>
    </dgm:pt>
    <dgm:pt modelId="{3E263DB3-F2BB-8F40-A7B0-779F0A235F34}" type="pres">
      <dgm:prSet presAssocID="{7231C368-E60D-4E47-9E5E-F0069858A7AF}" presName="gear3tx" presStyleLbl="node1" presStyleIdx="2" presStyleCnt="3">
        <dgm:presLayoutVars>
          <dgm:chMax val="1"/>
          <dgm:bulletEnabled val="1"/>
        </dgm:presLayoutVars>
      </dgm:prSet>
      <dgm:spPr/>
      <dgm:t>
        <a:bodyPr/>
        <a:lstStyle/>
        <a:p>
          <a:endParaRPr lang="en-US"/>
        </a:p>
      </dgm:t>
    </dgm:pt>
    <dgm:pt modelId="{D0B4C1C1-7B3A-2A40-9DAE-534EC80C1843}" type="pres">
      <dgm:prSet presAssocID="{7231C368-E60D-4E47-9E5E-F0069858A7AF}" presName="gear3srcNode" presStyleLbl="node1" presStyleIdx="2" presStyleCnt="3"/>
      <dgm:spPr/>
      <dgm:t>
        <a:bodyPr/>
        <a:lstStyle/>
        <a:p>
          <a:endParaRPr lang="en-GB"/>
        </a:p>
      </dgm:t>
    </dgm:pt>
    <dgm:pt modelId="{3927469F-DBAF-3745-80E6-742555E1F930}" type="pres">
      <dgm:prSet presAssocID="{7231C368-E60D-4E47-9E5E-F0069858A7AF}" presName="gear3dstNode" presStyleLbl="node1" presStyleIdx="2" presStyleCnt="3"/>
      <dgm:spPr/>
      <dgm:t>
        <a:bodyPr/>
        <a:lstStyle/>
        <a:p>
          <a:endParaRPr lang="en-GB"/>
        </a:p>
      </dgm:t>
    </dgm:pt>
    <dgm:pt modelId="{E942F021-3A9C-DE44-8E8C-AABFFAF716ED}" type="pres">
      <dgm:prSet presAssocID="{A8292022-00CE-F543-96D7-448A95E35D80}" presName="connector1" presStyleLbl="sibTrans2D1" presStyleIdx="0" presStyleCnt="3"/>
      <dgm:spPr/>
      <dgm:t>
        <a:bodyPr/>
        <a:lstStyle/>
        <a:p>
          <a:endParaRPr lang="en-GB"/>
        </a:p>
      </dgm:t>
    </dgm:pt>
    <dgm:pt modelId="{AEEBA803-9F6E-004F-9E93-8378EEBA90F6}" type="pres">
      <dgm:prSet presAssocID="{0ADDB6E9-5F12-EC42-A7C3-6DF888E5658F}" presName="connector2" presStyleLbl="sibTrans2D1" presStyleIdx="1" presStyleCnt="3" custScaleX="97068" custLinFactNeighborX="825" custLinFactNeighborY="3302"/>
      <dgm:spPr/>
      <dgm:t>
        <a:bodyPr/>
        <a:lstStyle/>
        <a:p>
          <a:endParaRPr lang="en-GB"/>
        </a:p>
      </dgm:t>
    </dgm:pt>
    <dgm:pt modelId="{758B4391-B580-0C4A-A8E8-F765326A9B77}" type="pres">
      <dgm:prSet presAssocID="{247E8345-3D4D-B144-B42E-6426C4119F85}" presName="connector3" presStyleLbl="sibTrans2D1" presStyleIdx="2" presStyleCnt="3"/>
      <dgm:spPr/>
      <dgm:t>
        <a:bodyPr/>
        <a:lstStyle/>
        <a:p>
          <a:endParaRPr lang="en-GB"/>
        </a:p>
      </dgm:t>
    </dgm:pt>
  </dgm:ptLst>
  <dgm:cxnLst>
    <dgm:cxn modelId="{BC8FEED2-8F5A-4C6F-9D2D-4E5A432C7FFE}" type="presOf" srcId="{EBD11CDB-E2E1-9144-97D3-2079C77CF8D5}" destId="{192F9220-44F9-BA4F-B186-254DB21C15AF}" srcOrd="0" destOrd="0" presId="urn:microsoft.com/office/officeart/2005/8/layout/gear1"/>
    <dgm:cxn modelId="{D0017D44-0C63-4504-BE39-47179BB9AD78}" type="presOf" srcId="{8490DF89-44A3-974B-A87F-12A029BC27D7}" destId="{82DB6EB1-2928-CD4C-A589-FF147B890A52}" srcOrd="1" destOrd="0" presId="urn:microsoft.com/office/officeart/2005/8/layout/gear1"/>
    <dgm:cxn modelId="{C6A2C356-C01F-4A3E-979D-4832AEF17335}" type="presOf" srcId="{8490DF89-44A3-974B-A87F-12A029BC27D7}" destId="{D55F927A-06DD-EE44-A259-931E2AD01302}" srcOrd="0" destOrd="0" presId="urn:microsoft.com/office/officeart/2005/8/layout/gear1"/>
    <dgm:cxn modelId="{661D6DF0-DC4B-4FEC-863B-09ADC2862D51}" type="presOf" srcId="{7231C368-E60D-4E47-9E5E-F0069858A7AF}" destId="{D0B4C1C1-7B3A-2A40-9DAE-534EC80C1843}" srcOrd="2" destOrd="0" presId="urn:microsoft.com/office/officeart/2005/8/layout/gear1"/>
    <dgm:cxn modelId="{863CEDC9-C1F2-413D-BEE1-DB7641C24F05}" type="presOf" srcId="{AC2D4C7F-0183-934A-B47F-D37915EF65AC}" destId="{B45BAC15-9690-A24B-A3ED-0403294173D6}" srcOrd="0" destOrd="0" presId="urn:microsoft.com/office/officeart/2005/8/layout/gear1"/>
    <dgm:cxn modelId="{535BBBB1-A61A-4825-A2C9-F143E815EB03}" type="presOf" srcId="{7231C368-E60D-4E47-9E5E-F0069858A7AF}" destId="{3927469F-DBAF-3745-80E6-742555E1F930}" srcOrd="3" destOrd="0" presId="urn:microsoft.com/office/officeart/2005/8/layout/gear1"/>
    <dgm:cxn modelId="{4AD6BAAD-91CB-46A5-B1BD-7F1B0D2CCBBF}" type="presOf" srcId="{AC2D4C7F-0183-934A-B47F-D37915EF65AC}" destId="{456F434D-CECE-1C46-B94D-9B1C3AA8CA14}" srcOrd="1" destOrd="0" presId="urn:microsoft.com/office/officeart/2005/8/layout/gear1"/>
    <dgm:cxn modelId="{3DB3BD56-83F9-4102-BE67-576FC2E7E5B7}" type="presOf" srcId="{A8292022-00CE-F543-96D7-448A95E35D80}" destId="{E942F021-3A9C-DE44-8E8C-AABFFAF716ED}" srcOrd="0" destOrd="0" presId="urn:microsoft.com/office/officeart/2005/8/layout/gear1"/>
    <dgm:cxn modelId="{FD5412C7-B20F-4681-94EF-32CD97ABB76C}" type="presOf" srcId="{8490DF89-44A3-974B-A87F-12A029BC27D7}" destId="{DBA75FF6-A2A9-DD47-B59A-D56F44A37E4C}" srcOrd="2" destOrd="0" presId="urn:microsoft.com/office/officeart/2005/8/layout/gear1"/>
    <dgm:cxn modelId="{CB46E035-ECD4-794A-8D64-67E450314FBB}" srcId="{EBD11CDB-E2E1-9144-97D3-2079C77CF8D5}" destId="{AC2D4C7F-0183-934A-B47F-D37915EF65AC}" srcOrd="0" destOrd="0" parTransId="{BDAF2F05-115B-EF4A-874D-5AC2F3EAF1AF}" sibTransId="{A8292022-00CE-F543-96D7-448A95E35D80}"/>
    <dgm:cxn modelId="{2D9B8015-7D9E-4ECD-A6F9-11811E98AF25}" type="presOf" srcId="{7231C368-E60D-4E47-9E5E-F0069858A7AF}" destId="{3E263DB3-F2BB-8F40-A7B0-779F0A235F34}" srcOrd="1" destOrd="0" presId="urn:microsoft.com/office/officeart/2005/8/layout/gear1"/>
    <dgm:cxn modelId="{F8CD10E9-6434-EE44-98A9-1CEAF963D335}" srcId="{EBD11CDB-E2E1-9144-97D3-2079C77CF8D5}" destId="{8490DF89-44A3-974B-A87F-12A029BC27D7}" srcOrd="1" destOrd="0" parTransId="{3CA11922-9A5F-194E-A8B9-3A9AABA0CD17}" sibTransId="{0ADDB6E9-5F12-EC42-A7C3-6DF888E5658F}"/>
    <dgm:cxn modelId="{B2949CE0-7D9D-40AB-ABCE-BDD13DF5E303}" type="presOf" srcId="{7231C368-E60D-4E47-9E5E-F0069858A7AF}" destId="{0F56A8AA-B683-B146-BBBC-7EEB4A5C0542}" srcOrd="0" destOrd="0" presId="urn:microsoft.com/office/officeart/2005/8/layout/gear1"/>
    <dgm:cxn modelId="{BBBC8505-64A9-4D3E-861C-D200AB9A1B10}" type="presOf" srcId="{AC2D4C7F-0183-934A-B47F-D37915EF65AC}" destId="{0BE07C9E-7AA9-D44D-A61D-D9845B54E76E}" srcOrd="2" destOrd="0" presId="urn:microsoft.com/office/officeart/2005/8/layout/gear1"/>
    <dgm:cxn modelId="{93354DC8-18AB-4266-A3CE-84BCFFD9566C}" type="presOf" srcId="{0ADDB6E9-5F12-EC42-A7C3-6DF888E5658F}" destId="{AEEBA803-9F6E-004F-9E93-8378EEBA90F6}" srcOrd="0" destOrd="0" presId="urn:microsoft.com/office/officeart/2005/8/layout/gear1"/>
    <dgm:cxn modelId="{600DC846-EF68-5849-91E4-67558344F15D}" srcId="{EBD11CDB-E2E1-9144-97D3-2079C77CF8D5}" destId="{7231C368-E60D-4E47-9E5E-F0069858A7AF}" srcOrd="2" destOrd="0" parTransId="{3D9BDF3C-FD86-974F-8FA7-848B18B037B9}" sibTransId="{247E8345-3D4D-B144-B42E-6426C4119F85}"/>
    <dgm:cxn modelId="{DB549F81-2E94-4D1C-8629-59C816832CCE}" type="presOf" srcId="{247E8345-3D4D-B144-B42E-6426C4119F85}" destId="{758B4391-B580-0C4A-A8E8-F765326A9B77}" srcOrd="0" destOrd="0" presId="urn:microsoft.com/office/officeart/2005/8/layout/gear1"/>
    <dgm:cxn modelId="{B05D2A33-93B9-4DB3-B7AF-BF67324667BE}" type="presParOf" srcId="{192F9220-44F9-BA4F-B186-254DB21C15AF}" destId="{B45BAC15-9690-A24B-A3ED-0403294173D6}" srcOrd="0" destOrd="0" presId="urn:microsoft.com/office/officeart/2005/8/layout/gear1"/>
    <dgm:cxn modelId="{E8694306-12E2-4184-BF27-3F90F5C79989}" type="presParOf" srcId="{192F9220-44F9-BA4F-B186-254DB21C15AF}" destId="{456F434D-CECE-1C46-B94D-9B1C3AA8CA14}" srcOrd="1" destOrd="0" presId="urn:microsoft.com/office/officeart/2005/8/layout/gear1"/>
    <dgm:cxn modelId="{DD23B0F1-58B9-48C4-B2D7-83C5499F6CFF}" type="presParOf" srcId="{192F9220-44F9-BA4F-B186-254DB21C15AF}" destId="{0BE07C9E-7AA9-D44D-A61D-D9845B54E76E}" srcOrd="2" destOrd="0" presId="urn:microsoft.com/office/officeart/2005/8/layout/gear1"/>
    <dgm:cxn modelId="{05019D26-7483-4883-B418-838BB4C53D1D}" type="presParOf" srcId="{192F9220-44F9-BA4F-B186-254DB21C15AF}" destId="{D55F927A-06DD-EE44-A259-931E2AD01302}" srcOrd="3" destOrd="0" presId="urn:microsoft.com/office/officeart/2005/8/layout/gear1"/>
    <dgm:cxn modelId="{E29F291C-C67D-4D96-AF2A-AA7DAC80EC6B}" type="presParOf" srcId="{192F9220-44F9-BA4F-B186-254DB21C15AF}" destId="{82DB6EB1-2928-CD4C-A589-FF147B890A52}" srcOrd="4" destOrd="0" presId="urn:microsoft.com/office/officeart/2005/8/layout/gear1"/>
    <dgm:cxn modelId="{E1C3A6F2-2F4F-4DB9-A9F2-941B68DB9DDF}" type="presParOf" srcId="{192F9220-44F9-BA4F-B186-254DB21C15AF}" destId="{DBA75FF6-A2A9-DD47-B59A-D56F44A37E4C}" srcOrd="5" destOrd="0" presId="urn:microsoft.com/office/officeart/2005/8/layout/gear1"/>
    <dgm:cxn modelId="{6FD0BE50-1059-4B8D-9D38-1490496B8DC0}" type="presParOf" srcId="{192F9220-44F9-BA4F-B186-254DB21C15AF}" destId="{0F56A8AA-B683-B146-BBBC-7EEB4A5C0542}" srcOrd="6" destOrd="0" presId="urn:microsoft.com/office/officeart/2005/8/layout/gear1"/>
    <dgm:cxn modelId="{1A2E4D9B-8245-4BBC-95B3-A15B07B9F2E9}" type="presParOf" srcId="{192F9220-44F9-BA4F-B186-254DB21C15AF}" destId="{3E263DB3-F2BB-8F40-A7B0-779F0A235F34}" srcOrd="7" destOrd="0" presId="urn:microsoft.com/office/officeart/2005/8/layout/gear1"/>
    <dgm:cxn modelId="{E0A6634F-E666-4959-BA1A-C2AC5B7C2940}" type="presParOf" srcId="{192F9220-44F9-BA4F-B186-254DB21C15AF}" destId="{D0B4C1C1-7B3A-2A40-9DAE-534EC80C1843}" srcOrd="8" destOrd="0" presId="urn:microsoft.com/office/officeart/2005/8/layout/gear1"/>
    <dgm:cxn modelId="{847A2D1B-A600-4FE1-A251-81AFD633B160}" type="presParOf" srcId="{192F9220-44F9-BA4F-B186-254DB21C15AF}" destId="{3927469F-DBAF-3745-80E6-742555E1F930}" srcOrd="9" destOrd="0" presId="urn:microsoft.com/office/officeart/2005/8/layout/gear1"/>
    <dgm:cxn modelId="{95248C36-34F4-4DC7-91A9-153D41B289B1}" type="presParOf" srcId="{192F9220-44F9-BA4F-B186-254DB21C15AF}" destId="{E942F021-3A9C-DE44-8E8C-AABFFAF716ED}" srcOrd="10" destOrd="0" presId="urn:microsoft.com/office/officeart/2005/8/layout/gear1"/>
    <dgm:cxn modelId="{B435F3C8-0A15-4E34-864F-91CF06F97CFD}" type="presParOf" srcId="{192F9220-44F9-BA4F-B186-254DB21C15AF}" destId="{AEEBA803-9F6E-004F-9E93-8378EEBA90F6}" srcOrd="11" destOrd="0" presId="urn:microsoft.com/office/officeart/2005/8/layout/gear1"/>
    <dgm:cxn modelId="{6A1C707E-C477-4DEE-A07F-5C97DB7424D2}" type="presParOf" srcId="{192F9220-44F9-BA4F-B186-254DB21C15AF}" destId="{758B4391-B580-0C4A-A8E8-F765326A9B77}" srcOrd="12" destOrd="0" presId="urn:microsoft.com/office/officeart/2005/8/layout/gear1"/>
  </dgm:cxnLst>
  <dgm:bg>
    <a:solidFill>
      <a:schemeClr val="bg2">
        <a:lumMod val="50000"/>
      </a:schemeClr>
    </a:solidFill>
  </dgm:bg>
  <dgm:whole>
    <a:ln w="28575">
      <a:solidFill>
        <a:schemeClr val="accent1">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5BBB4-AF49-0F43-B606-AB6F316303BF}" type="doc">
      <dgm:prSet loTypeId="urn:microsoft.com/office/officeart/2008/layout/VerticalCurvedList" loCatId="" qsTypeId="urn:microsoft.com/office/officeart/2005/8/quickstyle/3D4" qsCatId="3D" csTypeId="urn:microsoft.com/office/officeart/2005/8/colors/accent1_2" csCatId="accent1" phldr="1"/>
      <dgm:spPr/>
      <dgm:t>
        <a:bodyPr/>
        <a:lstStyle/>
        <a:p>
          <a:endParaRPr lang="en-US"/>
        </a:p>
      </dgm:t>
    </dgm:pt>
    <dgm:pt modelId="{551C6619-2BEB-2841-BDA4-61329D050A3B}">
      <dgm:prSet phldrT="[Text]"/>
      <dgm:spPr/>
      <dgm:t>
        <a:bodyPr/>
        <a:lstStyle/>
        <a:p>
          <a:r>
            <a:rPr lang="en-US" dirty="0" smtClean="0"/>
            <a:t>Communication</a:t>
          </a:r>
          <a:endParaRPr lang="en-US" dirty="0"/>
        </a:p>
      </dgm:t>
    </dgm:pt>
    <dgm:pt modelId="{166C3FDB-579D-F24F-B3E2-733DDFA835DE}" type="parTrans" cxnId="{5474BA09-DB31-5F46-858A-7B9CFDEA35B2}">
      <dgm:prSet/>
      <dgm:spPr/>
      <dgm:t>
        <a:bodyPr/>
        <a:lstStyle/>
        <a:p>
          <a:endParaRPr lang="en-US"/>
        </a:p>
      </dgm:t>
    </dgm:pt>
    <dgm:pt modelId="{D56D6B9D-FDD4-EA43-947D-E6925814D4F0}" type="sibTrans" cxnId="{5474BA09-DB31-5F46-858A-7B9CFDEA35B2}">
      <dgm:prSet/>
      <dgm:spPr/>
      <dgm:t>
        <a:bodyPr/>
        <a:lstStyle/>
        <a:p>
          <a:endParaRPr lang="en-US"/>
        </a:p>
      </dgm:t>
    </dgm:pt>
    <dgm:pt modelId="{C8136EB3-BD71-5045-B149-0B155CD23DD6}">
      <dgm:prSet phldrT="[Text]"/>
      <dgm:spPr/>
      <dgm:t>
        <a:bodyPr/>
        <a:lstStyle/>
        <a:p>
          <a:r>
            <a:rPr lang="en-US" dirty="0" smtClean="0"/>
            <a:t>Sleep</a:t>
          </a:r>
          <a:endParaRPr lang="en-US" dirty="0"/>
        </a:p>
      </dgm:t>
    </dgm:pt>
    <dgm:pt modelId="{EF98A72E-BC4F-9541-9814-0865029D97C4}" type="parTrans" cxnId="{3639BBDF-CAEE-414A-A0A9-A79EB8D24B2C}">
      <dgm:prSet/>
      <dgm:spPr/>
      <dgm:t>
        <a:bodyPr/>
        <a:lstStyle/>
        <a:p>
          <a:endParaRPr lang="en-US"/>
        </a:p>
      </dgm:t>
    </dgm:pt>
    <dgm:pt modelId="{F83F3D7D-00C4-7E4D-B820-1CC03BD7CC21}" type="sibTrans" cxnId="{3639BBDF-CAEE-414A-A0A9-A79EB8D24B2C}">
      <dgm:prSet/>
      <dgm:spPr/>
      <dgm:t>
        <a:bodyPr/>
        <a:lstStyle/>
        <a:p>
          <a:endParaRPr lang="en-US"/>
        </a:p>
      </dgm:t>
    </dgm:pt>
    <dgm:pt modelId="{AD3C56DC-9E8D-AB49-B18D-BF8BFF56F52A}">
      <dgm:prSet phldrT="[Text]"/>
      <dgm:spPr/>
      <dgm:t>
        <a:bodyPr/>
        <a:lstStyle/>
        <a:p>
          <a:r>
            <a:rPr lang="en-US" dirty="0" smtClean="0"/>
            <a:t>Sensory workshop</a:t>
          </a:r>
          <a:endParaRPr lang="en-US" dirty="0"/>
        </a:p>
      </dgm:t>
    </dgm:pt>
    <dgm:pt modelId="{7E5FF0EC-F6E1-214A-9472-367A30BE7130}" type="parTrans" cxnId="{396E487E-7B65-7F4A-8283-0CD957C7EFE4}">
      <dgm:prSet/>
      <dgm:spPr/>
      <dgm:t>
        <a:bodyPr/>
        <a:lstStyle/>
        <a:p>
          <a:endParaRPr lang="en-US"/>
        </a:p>
      </dgm:t>
    </dgm:pt>
    <dgm:pt modelId="{7D971B2A-3E01-8449-83D1-30501148BBF3}" type="sibTrans" cxnId="{396E487E-7B65-7F4A-8283-0CD957C7EFE4}">
      <dgm:prSet/>
      <dgm:spPr/>
      <dgm:t>
        <a:bodyPr/>
        <a:lstStyle/>
        <a:p>
          <a:endParaRPr lang="en-US"/>
        </a:p>
      </dgm:t>
    </dgm:pt>
    <dgm:pt modelId="{BB6E1789-6A97-E444-AAEA-1B021A33199C}">
      <dgm:prSet phldrT="[Text]"/>
      <dgm:spPr/>
      <dgm:t>
        <a:bodyPr/>
        <a:lstStyle/>
        <a:p>
          <a:r>
            <a:rPr lang="en-US" dirty="0" smtClean="0"/>
            <a:t>Relaxation</a:t>
          </a:r>
          <a:endParaRPr lang="en-US" dirty="0"/>
        </a:p>
      </dgm:t>
    </dgm:pt>
    <dgm:pt modelId="{8DD510E1-00D8-A84A-B881-6020EA1C7D75}" type="parTrans" cxnId="{BF276DBE-575A-D341-9F1F-0ADE0FE18CD9}">
      <dgm:prSet/>
      <dgm:spPr/>
      <dgm:t>
        <a:bodyPr/>
        <a:lstStyle/>
        <a:p>
          <a:endParaRPr lang="en-US"/>
        </a:p>
      </dgm:t>
    </dgm:pt>
    <dgm:pt modelId="{506C73C2-0AAD-B349-978F-7AE62BB38141}" type="sibTrans" cxnId="{BF276DBE-575A-D341-9F1F-0ADE0FE18CD9}">
      <dgm:prSet/>
      <dgm:spPr/>
      <dgm:t>
        <a:bodyPr/>
        <a:lstStyle/>
        <a:p>
          <a:endParaRPr lang="en-US"/>
        </a:p>
      </dgm:t>
    </dgm:pt>
    <dgm:pt modelId="{8DB03C6D-E4A4-FE42-A967-606CEAF62001}">
      <dgm:prSet phldrT="[Text]"/>
      <dgm:spPr/>
      <dgm:t>
        <a:bodyPr/>
        <a:lstStyle/>
        <a:p>
          <a:r>
            <a:rPr lang="en-US" dirty="0" smtClean="0"/>
            <a:t>Mindfulness</a:t>
          </a:r>
          <a:endParaRPr lang="en-US" dirty="0"/>
        </a:p>
      </dgm:t>
    </dgm:pt>
    <dgm:pt modelId="{0634221E-2558-0746-B59D-374B04580E46}" type="parTrans" cxnId="{43E4903F-9805-D440-BE6B-69CBDA803A3B}">
      <dgm:prSet/>
      <dgm:spPr/>
      <dgm:t>
        <a:bodyPr/>
        <a:lstStyle/>
        <a:p>
          <a:endParaRPr lang="en-US"/>
        </a:p>
      </dgm:t>
    </dgm:pt>
    <dgm:pt modelId="{0DC287B2-3D4D-F941-8839-631E21B4275D}" type="sibTrans" cxnId="{43E4903F-9805-D440-BE6B-69CBDA803A3B}">
      <dgm:prSet/>
      <dgm:spPr/>
      <dgm:t>
        <a:bodyPr/>
        <a:lstStyle/>
        <a:p>
          <a:endParaRPr lang="en-US"/>
        </a:p>
      </dgm:t>
    </dgm:pt>
    <dgm:pt modelId="{167BDCD0-49D9-E143-B3F9-2874BBDFC8E0}">
      <dgm:prSet phldrT="[Text]"/>
      <dgm:spPr/>
      <dgm:t>
        <a:bodyPr/>
        <a:lstStyle/>
        <a:p>
          <a:r>
            <a:rPr lang="en-US" dirty="0" smtClean="0"/>
            <a:t>Pacing</a:t>
          </a:r>
          <a:endParaRPr lang="en-US" dirty="0"/>
        </a:p>
      </dgm:t>
    </dgm:pt>
    <dgm:pt modelId="{C6DF45DA-92DF-2B46-84DB-A0D87E8A2890}" type="parTrans" cxnId="{5C5F7208-B57D-0E42-80B4-33917E4E1CE4}">
      <dgm:prSet/>
      <dgm:spPr/>
      <dgm:t>
        <a:bodyPr/>
        <a:lstStyle/>
        <a:p>
          <a:endParaRPr lang="en-US"/>
        </a:p>
      </dgm:t>
    </dgm:pt>
    <dgm:pt modelId="{94B49788-EE07-A440-A87C-B7BFF6C904ED}" type="sibTrans" cxnId="{5C5F7208-B57D-0E42-80B4-33917E4E1CE4}">
      <dgm:prSet/>
      <dgm:spPr/>
      <dgm:t>
        <a:bodyPr/>
        <a:lstStyle/>
        <a:p>
          <a:endParaRPr lang="en-US"/>
        </a:p>
      </dgm:t>
    </dgm:pt>
    <dgm:pt modelId="{0BDF784A-27B2-B24A-B135-C86BF7267DCE}" type="pres">
      <dgm:prSet presAssocID="{D2A5BBB4-AF49-0F43-B606-AB6F316303BF}" presName="Name0" presStyleCnt="0">
        <dgm:presLayoutVars>
          <dgm:chMax val="7"/>
          <dgm:chPref val="7"/>
          <dgm:dir/>
        </dgm:presLayoutVars>
      </dgm:prSet>
      <dgm:spPr/>
      <dgm:t>
        <a:bodyPr/>
        <a:lstStyle/>
        <a:p>
          <a:endParaRPr lang="en-GB"/>
        </a:p>
      </dgm:t>
    </dgm:pt>
    <dgm:pt modelId="{0C965FD6-9F44-774F-8350-F8DADE1B4794}" type="pres">
      <dgm:prSet presAssocID="{D2A5BBB4-AF49-0F43-B606-AB6F316303BF}" presName="Name1" presStyleCnt="0"/>
      <dgm:spPr/>
    </dgm:pt>
    <dgm:pt modelId="{1810010D-7C60-8E44-B6C1-8316CA48A0BB}" type="pres">
      <dgm:prSet presAssocID="{D2A5BBB4-AF49-0F43-B606-AB6F316303BF}" presName="cycle" presStyleCnt="0"/>
      <dgm:spPr/>
    </dgm:pt>
    <dgm:pt modelId="{D06B4637-D620-7146-BB8E-7C7548684380}" type="pres">
      <dgm:prSet presAssocID="{D2A5BBB4-AF49-0F43-B606-AB6F316303BF}" presName="srcNode" presStyleLbl="node1" presStyleIdx="0" presStyleCnt="6"/>
      <dgm:spPr/>
    </dgm:pt>
    <dgm:pt modelId="{3582CE91-C6B2-6640-A432-44ED82FB15A4}" type="pres">
      <dgm:prSet presAssocID="{D2A5BBB4-AF49-0F43-B606-AB6F316303BF}" presName="conn" presStyleLbl="parChTrans1D2" presStyleIdx="0" presStyleCnt="1"/>
      <dgm:spPr/>
      <dgm:t>
        <a:bodyPr/>
        <a:lstStyle/>
        <a:p>
          <a:endParaRPr lang="en-GB"/>
        </a:p>
      </dgm:t>
    </dgm:pt>
    <dgm:pt modelId="{F31246A6-3813-2E4C-8A05-C08C38AEC6E6}" type="pres">
      <dgm:prSet presAssocID="{D2A5BBB4-AF49-0F43-B606-AB6F316303BF}" presName="extraNode" presStyleLbl="node1" presStyleIdx="0" presStyleCnt="6"/>
      <dgm:spPr/>
    </dgm:pt>
    <dgm:pt modelId="{ED89FE09-682C-2647-9113-4E3542FBE581}" type="pres">
      <dgm:prSet presAssocID="{D2A5BBB4-AF49-0F43-B606-AB6F316303BF}" presName="dstNode" presStyleLbl="node1" presStyleIdx="0" presStyleCnt="6"/>
      <dgm:spPr/>
    </dgm:pt>
    <dgm:pt modelId="{4D6719E6-167A-A14A-A29E-75BCC2E7CC74}" type="pres">
      <dgm:prSet presAssocID="{167BDCD0-49D9-E143-B3F9-2874BBDFC8E0}" presName="text_1" presStyleLbl="node1" presStyleIdx="0" presStyleCnt="6">
        <dgm:presLayoutVars>
          <dgm:bulletEnabled val="1"/>
        </dgm:presLayoutVars>
      </dgm:prSet>
      <dgm:spPr/>
      <dgm:t>
        <a:bodyPr/>
        <a:lstStyle/>
        <a:p>
          <a:endParaRPr lang="en-GB"/>
        </a:p>
      </dgm:t>
    </dgm:pt>
    <dgm:pt modelId="{3B5A7C1F-BE54-8045-BAEA-E456C480632B}" type="pres">
      <dgm:prSet presAssocID="{167BDCD0-49D9-E143-B3F9-2874BBDFC8E0}" presName="accent_1" presStyleCnt="0"/>
      <dgm:spPr/>
    </dgm:pt>
    <dgm:pt modelId="{2524B1C7-350D-6946-AEFE-5683AB43A4D4}" type="pres">
      <dgm:prSet presAssocID="{167BDCD0-49D9-E143-B3F9-2874BBDFC8E0}" presName="accentRepeatNode" presStyleLbl="solidFgAcc1" presStyleIdx="0" presStyleCnt="6"/>
      <dgm:spPr>
        <a:solidFill>
          <a:schemeClr val="bg2">
            <a:lumMod val="25000"/>
          </a:schemeClr>
        </a:solidFill>
        <a:ln>
          <a:solidFill>
            <a:schemeClr val="accent2"/>
          </a:solidFill>
        </a:ln>
      </dgm:spPr>
      <dgm:t>
        <a:bodyPr/>
        <a:lstStyle/>
        <a:p>
          <a:endParaRPr lang="en-US"/>
        </a:p>
      </dgm:t>
    </dgm:pt>
    <dgm:pt modelId="{0EA1F3C9-6373-214A-B820-DA7A989FD934}" type="pres">
      <dgm:prSet presAssocID="{551C6619-2BEB-2841-BDA4-61329D050A3B}" presName="text_2" presStyleLbl="node1" presStyleIdx="1" presStyleCnt="6">
        <dgm:presLayoutVars>
          <dgm:bulletEnabled val="1"/>
        </dgm:presLayoutVars>
      </dgm:prSet>
      <dgm:spPr/>
      <dgm:t>
        <a:bodyPr/>
        <a:lstStyle/>
        <a:p>
          <a:endParaRPr lang="en-GB"/>
        </a:p>
      </dgm:t>
    </dgm:pt>
    <dgm:pt modelId="{FA83F622-C7FA-BD4C-9247-4FDAAC60FD9B}" type="pres">
      <dgm:prSet presAssocID="{551C6619-2BEB-2841-BDA4-61329D050A3B}" presName="accent_2" presStyleCnt="0"/>
      <dgm:spPr/>
    </dgm:pt>
    <dgm:pt modelId="{FF7263BA-173C-8C49-B2A0-1167CB83497E}" type="pres">
      <dgm:prSet presAssocID="{551C6619-2BEB-2841-BDA4-61329D050A3B}" presName="accentRepeatNode" presStyleLbl="solidFgAcc1" presStyleIdx="1" presStyleCnt="6"/>
      <dgm:spPr>
        <a:solidFill>
          <a:schemeClr val="bg2">
            <a:lumMod val="25000"/>
          </a:schemeClr>
        </a:solidFill>
      </dgm:spPr>
      <dgm:t>
        <a:bodyPr/>
        <a:lstStyle/>
        <a:p>
          <a:endParaRPr lang="en-US"/>
        </a:p>
      </dgm:t>
    </dgm:pt>
    <dgm:pt modelId="{E7954574-082C-3946-95EC-BE5CA639DEE2}" type="pres">
      <dgm:prSet presAssocID="{C8136EB3-BD71-5045-B149-0B155CD23DD6}" presName="text_3" presStyleLbl="node1" presStyleIdx="2" presStyleCnt="6">
        <dgm:presLayoutVars>
          <dgm:bulletEnabled val="1"/>
        </dgm:presLayoutVars>
      </dgm:prSet>
      <dgm:spPr/>
      <dgm:t>
        <a:bodyPr/>
        <a:lstStyle/>
        <a:p>
          <a:endParaRPr lang="en-GB"/>
        </a:p>
      </dgm:t>
    </dgm:pt>
    <dgm:pt modelId="{587F1B52-93DF-934A-ADBC-0680C32CF176}" type="pres">
      <dgm:prSet presAssocID="{C8136EB3-BD71-5045-B149-0B155CD23DD6}" presName="accent_3" presStyleCnt="0"/>
      <dgm:spPr/>
    </dgm:pt>
    <dgm:pt modelId="{CCF4A4F3-260C-DE4F-9F7C-B891D923781D}" type="pres">
      <dgm:prSet presAssocID="{C8136EB3-BD71-5045-B149-0B155CD23DD6}" presName="accentRepeatNode" presStyleLbl="solidFgAcc1" presStyleIdx="2" presStyleCnt="6"/>
      <dgm:spPr>
        <a:solidFill>
          <a:schemeClr val="bg2">
            <a:lumMod val="25000"/>
          </a:schemeClr>
        </a:solidFill>
      </dgm:spPr>
      <dgm:t>
        <a:bodyPr/>
        <a:lstStyle/>
        <a:p>
          <a:endParaRPr lang="en-US"/>
        </a:p>
      </dgm:t>
    </dgm:pt>
    <dgm:pt modelId="{C9B8256D-3CB0-4A48-8AAA-E7B5B13B7325}" type="pres">
      <dgm:prSet presAssocID="{AD3C56DC-9E8D-AB49-B18D-BF8BFF56F52A}" presName="text_4" presStyleLbl="node1" presStyleIdx="3" presStyleCnt="6">
        <dgm:presLayoutVars>
          <dgm:bulletEnabled val="1"/>
        </dgm:presLayoutVars>
      </dgm:prSet>
      <dgm:spPr/>
      <dgm:t>
        <a:bodyPr/>
        <a:lstStyle/>
        <a:p>
          <a:endParaRPr lang="en-GB"/>
        </a:p>
      </dgm:t>
    </dgm:pt>
    <dgm:pt modelId="{11B74E4F-F302-0940-A4AC-8CA226492A12}" type="pres">
      <dgm:prSet presAssocID="{AD3C56DC-9E8D-AB49-B18D-BF8BFF56F52A}" presName="accent_4" presStyleCnt="0"/>
      <dgm:spPr/>
    </dgm:pt>
    <dgm:pt modelId="{4EB2AC17-C96E-2045-9A2B-FD12AF29F5CC}" type="pres">
      <dgm:prSet presAssocID="{AD3C56DC-9E8D-AB49-B18D-BF8BFF56F52A}" presName="accentRepeatNode" presStyleLbl="solidFgAcc1" presStyleIdx="3" presStyleCnt="6"/>
      <dgm:spPr>
        <a:solidFill>
          <a:schemeClr val="bg2">
            <a:lumMod val="25000"/>
          </a:schemeClr>
        </a:solidFill>
      </dgm:spPr>
      <dgm:t>
        <a:bodyPr/>
        <a:lstStyle/>
        <a:p>
          <a:endParaRPr lang="en-US"/>
        </a:p>
      </dgm:t>
    </dgm:pt>
    <dgm:pt modelId="{F1C514F5-BA14-1E49-9EFF-A3B39F82117B}" type="pres">
      <dgm:prSet presAssocID="{BB6E1789-6A97-E444-AAEA-1B021A33199C}" presName="text_5" presStyleLbl="node1" presStyleIdx="4" presStyleCnt="6">
        <dgm:presLayoutVars>
          <dgm:bulletEnabled val="1"/>
        </dgm:presLayoutVars>
      </dgm:prSet>
      <dgm:spPr/>
      <dgm:t>
        <a:bodyPr/>
        <a:lstStyle/>
        <a:p>
          <a:endParaRPr lang="en-GB"/>
        </a:p>
      </dgm:t>
    </dgm:pt>
    <dgm:pt modelId="{7F0786D8-2889-F941-BDCC-E2F8963BF9AA}" type="pres">
      <dgm:prSet presAssocID="{BB6E1789-6A97-E444-AAEA-1B021A33199C}" presName="accent_5" presStyleCnt="0"/>
      <dgm:spPr/>
    </dgm:pt>
    <dgm:pt modelId="{906CA1BE-A9A3-824D-A193-60928919600B}" type="pres">
      <dgm:prSet presAssocID="{BB6E1789-6A97-E444-AAEA-1B021A33199C}" presName="accentRepeatNode" presStyleLbl="solidFgAcc1" presStyleIdx="4" presStyleCnt="6"/>
      <dgm:spPr>
        <a:solidFill>
          <a:schemeClr val="bg2">
            <a:lumMod val="25000"/>
          </a:schemeClr>
        </a:solidFill>
      </dgm:spPr>
      <dgm:t>
        <a:bodyPr/>
        <a:lstStyle/>
        <a:p>
          <a:endParaRPr lang="en-US"/>
        </a:p>
      </dgm:t>
    </dgm:pt>
    <dgm:pt modelId="{9A0FA189-7795-C94C-8293-1071802D85C2}" type="pres">
      <dgm:prSet presAssocID="{8DB03C6D-E4A4-FE42-A967-606CEAF62001}" presName="text_6" presStyleLbl="node1" presStyleIdx="5" presStyleCnt="6">
        <dgm:presLayoutVars>
          <dgm:bulletEnabled val="1"/>
        </dgm:presLayoutVars>
      </dgm:prSet>
      <dgm:spPr/>
      <dgm:t>
        <a:bodyPr/>
        <a:lstStyle/>
        <a:p>
          <a:endParaRPr lang="en-GB"/>
        </a:p>
      </dgm:t>
    </dgm:pt>
    <dgm:pt modelId="{D4D93794-87B4-1342-8A31-9F43FF229544}" type="pres">
      <dgm:prSet presAssocID="{8DB03C6D-E4A4-FE42-A967-606CEAF62001}" presName="accent_6" presStyleCnt="0"/>
      <dgm:spPr/>
    </dgm:pt>
    <dgm:pt modelId="{59133B0D-CFFC-8E42-9567-C6D64D2FFACF}" type="pres">
      <dgm:prSet presAssocID="{8DB03C6D-E4A4-FE42-A967-606CEAF62001}" presName="accentRepeatNode" presStyleLbl="solidFgAcc1" presStyleIdx="5" presStyleCnt="6"/>
      <dgm:spPr>
        <a:solidFill>
          <a:schemeClr val="bg2">
            <a:lumMod val="25000"/>
          </a:schemeClr>
        </a:solidFill>
      </dgm:spPr>
      <dgm:t>
        <a:bodyPr/>
        <a:lstStyle/>
        <a:p>
          <a:endParaRPr lang="en-US"/>
        </a:p>
      </dgm:t>
    </dgm:pt>
  </dgm:ptLst>
  <dgm:cxnLst>
    <dgm:cxn modelId="{5DF87929-2782-864D-8978-71893F1B3CFF}" type="presOf" srcId="{D2A5BBB4-AF49-0F43-B606-AB6F316303BF}" destId="{0BDF784A-27B2-B24A-B135-C86BF7267DCE}" srcOrd="0" destOrd="0" presId="urn:microsoft.com/office/officeart/2008/layout/VerticalCurvedList"/>
    <dgm:cxn modelId="{396E487E-7B65-7F4A-8283-0CD957C7EFE4}" srcId="{D2A5BBB4-AF49-0F43-B606-AB6F316303BF}" destId="{AD3C56DC-9E8D-AB49-B18D-BF8BFF56F52A}" srcOrd="3" destOrd="0" parTransId="{7E5FF0EC-F6E1-214A-9472-367A30BE7130}" sibTransId="{7D971B2A-3E01-8449-83D1-30501148BBF3}"/>
    <dgm:cxn modelId="{E0BC8067-9456-4741-B00F-3B80CD0C7CC6}" type="presOf" srcId="{8DB03C6D-E4A4-FE42-A967-606CEAF62001}" destId="{9A0FA189-7795-C94C-8293-1071802D85C2}" srcOrd="0" destOrd="0" presId="urn:microsoft.com/office/officeart/2008/layout/VerticalCurvedList"/>
    <dgm:cxn modelId="{5474BA09-DB31-5F46-858A-7B9CFDEA35B2}" srcId="{D2A5BBB4-AF49-0F43-B606-AB6F316303BF}" destId="{551C6619-2BEB-2841-BDA4-61329D050A3B}" srcOrd="1" destOrd="0" parTransId="{166C3FDB-579D-F24F-B3E2-733DDFA835DE}" sibTransId="{D56D6B9D-FDD4-EA43-947D-E6925814D4F0}"/>
    <dgm:cxn modelId="{BF276DBE-575A-D341-9F1F-0ADE0FE18CD9}" srcId="{D2A5BBB4-AF49-0F43-B606-AB6F316303BF}" destId="{BB6E1789-6A97-E444-AAEA-1B021A33199C}" srcOrd="4" destOrd="0" parTransId="{8DD510E1-00D8-A84A-B881-6020EA1C7D75}" sibTransId="{506C73C2-0AAD-B349-978F-7AE62BB38141}"/>
    <dgm:cxn modelId="{5C5F7208-B57D-0E42-80B4-33917E4E1CE4}" srcId="{D2A5BBB4-AF49-0F43-B606-AB6F316303BF}" destId="{167BDCD0-49D9-E143-B3F9-2874BBDFC8E0}" srcOrd="0" destOrd="0" parTransId="{C6DF45DA-92DF-2B46-84DB-A0D87E8A2890}" sibTransId="{94B49788-EE07-A440-A87C-B7BFF6C904ED}"/>
    <dgm:cxn modelId="{06502E57-188D-534F-8125-DDE222F22DC6}" type="presOf" srcId="{94B49788-EE07-A440-A87C-B7BFF6C904ED}" destId="{3582CE91-C6B2-6640-A432-44ED82FB15A4}" srcOrd="0" destOrd="0" presId="urn:microsoft.com/office/officeart/2008/layout/VerticalCurvedList"/>
    <dgm:cxn modelId="{EF206DF2-5AA7-FD4E-96D6-2DDADCDE9072}" type="presOf" srcId="{551C6619-2BEB-2841-BDA4-61329D050A3B}" destId="{0EA1F3C9-6373-214A-B820-DA7A989FD934}" srcOrd="0" destOrd="0" presId="urn:microsoft.com/office/officeart/2008/layout/VerticalCurvedList"/>
    <dgm:cxn modelId="{A3D8EC54-D48B-664F-96F3-0755D700FE68}" type="presOf" srcId="{167BDCD0-49D9-E143-B3F9-2874BBDFC8E0}" destId="{4D6719E6-167A-A14A-A29E-75BCC2E7CC74}" srcOrd="0" destOrd="0" presId="urn:microsoft.com/office/officeart/2008/layout/VerticalCurvedList"/>
    <dgm:cxn modelId="{43E4903F-9805-D440-BE6B-69CBDA803A3B}" srcId="{D2A5BBB4-AF49-0F43-B606-AB6F316303BF}" destId="{8DB03C6D-E4A4-FE42-A967-606CEAF62001}" srcOrd="5" destOrd="0" parTransId="{0634221E-2558-0746-B59D-374B04580E46}" sibTransId="{0DC287B2-3D4D-F941-8839-631E21B4275D}"/>
    <dgm:cxn modelId="{17ACE749-4A29-B64C-8B27-3630148EA465}" type="presOf" srcId="{BB6E1789-6A97-E444-AAEA-1B021A33199C}" destId="{F1C514F5-BA14-1E49-9EFF-A3B39F82117B}" srcOrd="0" destOrd="0" presId="urn:microsoft.com/office/officeart/2008/layout/VerticalCurvedList"/>
    <dgm:cxn modelId="{3639BBDF-CAEE-414A-A0A9-A79EB8D24B2C}" srcId="{D2A5BBB4-AF49-0F43-B606-AB6F316303BF}" destId="{C8136EB3-BD71-5045-B149-0B155CD23DD6}" srcOrd="2" destOrd="0" parTransId="{EF98A72E-BC4F-9541-9814-0865029D97C4}" sibTransId="{F83F3D7D-00C4-7E4D-B820-1CC03BD7CC21}"/>
    <dgm:cxn modelId="{22A38A2F-A329-F445-BED6-B662195B912D}" type="presOf" srcId="{C8136EB3-BD71-5045-B149-0B155CD23DD6}" destId="{E7954574-082C-3946-95EC-BE5CA639DEE2}" srcOrd="0" destOrd="0" presId="urn:microsoft.com/office/officeart/2008/layout/VerticalCurvedList"/>
    <dgm:cxn modelId="{92EE52E6-9751-714D-A3DF-3463F542063C}" type="presOf" srcId="{AD3C56DC-9E8D-AB49-B18D-BF8BFF56F52A}" destId="{C9B8256D-3CB0-4A48-8AAA-E7B5B13B7325}" srcOrd="0" destOrd="0" presId="urn:microsoft.com/office/officeart/2008/layout/VerticalCurvedList"/>
    <dgm:cxn modelId="{39EEE57B-1F8E-3A4E-9E62-759D4C2E46F0}" type="presParOf" srcId="{0BDF784A-27B2-B24A-B135-C86BF7267DCE}" destId="{0C965FD6-9F44-774F-8350-F8DADE1B4794}" srcOrd="0" destOrd="0" presId="urn:microsoft.com/office/officeart/2008/layout/VerticalCurvedList"/>
    <dgm:cxn modelId="{905DBEAE-7BA3-A347-BD88-1524D3332B22}" type="presParOf" srcId="{0C965FD6-9F44-774F-8350-F8DADE1B4794}" destId="{1810010D-7C60-8E44-B6C1-8316CA48A0BB}" srcOrd="0" destOrd="0" presId="urn:microsoft.com/office/officeart/2008/layout/VerticalCurvedList"/>
    <dgm:cxn modelId="{E1BBAC57-BA57-ED49-BEA5-D5AD2536BB15}" type="presParOf" srcId="{1810010D-7C60-8E44-B6C1-8316CA48A0BB}" destId="{D06B4637-D620-7146-BB8E-7C7548684380}" srcOrd="0" destOrd="0" presId="urn:microsoft.com/office/officeart/2008/layout/VerticalCurvedList"/>
    <dgm:cxn modelId="{44213209-BAB7-CE46-9B8D-E1C03EF6DCD1}" type="presParOf" srcId="{1810010D-7C60-8E44-B6C1-8316CA48A0BB}" destId="{3582CE91-C6B2-6640-A432-44ED82FB15A4}" srcOrd="1" destOrd="0" presId="urn:microsoft.com/office/officeart/2008/layout/VerticalCurvedList"/>
    <dgm:cxn modelId="{F49A1092-3A6B-FA4A-B61A-CD6EB6275E3A}" type="presParOf" srcId="{1810010D-7C60-8E44-B6C1-8316CA48A0BB}" destId="{F31246A6-3813-2E4C-8A05-C08C38AEC6E6}" srcOrd="2" destOrd="0" presId="urn:microsoft.com/office/officeart/2008/layout/VerticalCurvedList"/>
    <dgm:cxn modelId="{02CC02C7-7AE2-F441-A6F6-179999D2D995}" type="presParOf" srcId="{1810010D-7C60-8E44-B6C1-8316CA48A0BB}" destId="{ED89FE09-682C-2647-9113-4E3542FBE581}" srcOrd="3" destOrd="0" presId="urn:microsoft.com/office/officeart/2008/layout/VerticalCurvedList"/>
    <dgm:cxn modelId="{A32B1139-AA4C-9640-AADC-FCCD7D9C84CB}" type="presParOf" srcId="{0C965FD6-9F44-774F-8350-F8DADE1B4794}" destId="{4D6719E6-167A-A14A-A29E-75BCC2E7CC74}" srcOrd="1" destOrd="0" presId="urn:microsoft.com/office/officeart/2008/layout/VerticalCurvedList"/>
    <dgm:cxn modelId="{3B5BC224-24CA-1646-B5C7-7AFD1EDB62BE}" type="presParOf" srcId="{0C965FD6-9F44-774F-8350-F8DADE1B4794}" destId="{3B5A7C1F-BE54-8045-BAEA-E456C480632B}" srcOrd="2" destOrd="0" presId="urn:microsoft.com/office/officeart/2008/layout/VerticalCurvedList"/>
    <dgm:cxn modelId="{CB86D2B1-1B31-B24D-94A6-99B2170DD753}" type="presParOf" srcId="{3B5A7C1F-BE54-8045-BAEA-E456C480632B}" destId="{2524B1C7-350D-6946-AEFE-5683AB43A4D4}" srcOrd="0" destOrd="0" presId="urn:microsoft.com/office/officeart/2008/layout/VerticalCurvedList"/>
    <dgm:cxn modelId="{098E58C8-5138-7D42-A132-B958BABE1E11}" type="presParOf" srcId="{0C965FD6-9F44-774F-8350-F8DADE1B4794}" destId="{0EA1F3C9-6373-214A-B820-DA7A989FD934}" srcOrd="3" destOrd="0" presId="urn:microsoft.com/office/officeart/2008/layout/VerticalCurvedList"/>
    <dgm:cxn modelId="{AAE80FB5-F564-DF49-BB43-AF3ED4282B0B}" type="presParOf" srcId="{0C965FD6-9F44-774F-8350-F8DADE1B4794}" destId="{FA83F622-C7FA-BD4C-9247-4FDAAC60FD9B}" srcOrd="4" destOrd="0" presId="urn:microsoft.com/office/officeart/2008/layout/VerticalCurvedList"/>
    <dgm:cxn modelId="{9FEFD778-D511-A149-99EF-D65AAC96E1EA}" type="presParOf" srcId="{FA83F622-C7FA-BD4C-9247-4FDAAC60FD9B}" destId="{FF7263BA-173C-8C49-B2A0-1167CB83497E}" srcOrd="0" destOrd="0" presId="urn:microsoft.com/office/officeart/2008/layout/VerticalCurvedList"/>
    <dgm:cxn modelId="{D4F293CD-AE02-CD4F-A84C-65B9F7AE9128}" type="presParOf" srcId="{0C965FD6-9F44-774F-8350-F8DADE1B4794}" destId="{E7954574-082C-3946-95EC-BE5CA639DEE2}" srcOrd="5" destOrd="0" presId="urn:microsoft.com/office/officeart/2008/layout/VerticalCurvedList"/>
    <dgm:cxn modelId="{8DAE5C16-A9D4-F446-956A-77BDAF907E27}" type="presParOf" srcId="{0C965FD6-9F44-774F-8350-F8DADE1B4794}" destId="{587F1B52-93DF-934A-ADBC-0680C32CF176}" srcOrd="6" destOrd="0" presId="urn:microsoft.com/office/officeart/2008/layout/VerticalCurvedList"/>
    <dgm:cxn modelId="{4F694D7B-8561-0543-864B-AD1DA620F389}" type="presParOf" srcId="{587F1B52-93DF-934A-ADBC-0680C32CF176}" destId="{CCF4A4F3-260C-DE4F-9F7C-B891D923781D}" srcOrd="0" destOrd="0" presId="urn:microsoft.com/office/officeart/2008/layout/VerticalCurvedList"/>
    <dgm:cxn modelId="{C87E14E1-5A9F-CA47-9398-E0D22C06B494}" type="presParOf" srcId="{0C965FD6-9F44-774F-8350-F8DADE1B4794}" destId="{C9B8256D-3CB0-4A48-8AAA-E7B5B13B7325}" srcOrd="7" destOrd="0" presId="urn:microsoft.com/office/officeart/2008/layout/VerticalCurvedList"/>
    <dgm:cxn modelId="{AAAA7C7D-E85E-CC4F-92CA-8A98DD374B40}" type="presParOf" srcId="{0C965FD6-9F44-774F-8350-F8DADE1B4794}" destId="{11B74E4F-F302-0940-A4AC-8CA226492A12}" srcOrd="8" destOrd="0" presId="urn:microsoft.com/office/officeart/2008/layout/VerticalCurvedList"/>
    <dgm:cxn modelId="{D5E35BDD-ED6F-FA41-842D-23CB3AF299F1}" type="presParOf" srcId="{11B74E4F-F302-0940-A4AC-8CA226492A12}" destId="{4EB2AC17-C96E-2045-9A2B-FD12AF29F5CC}" srcOrd="0" destOrd="0" presId="urn:microsoft.com/office/officeart/2008/layout/VerticalCurvedList"/>
    <dgm:cxn modelId="{A8AD78D8-B7A1-CF4C-8EAC-FEAC002C7A18}" type="presParOf" srcId="{0C965FD6-9F44-774F-8350-F8DADE1B4794}" destId="{F1C514F5-BA14-1E49-9EFF-A3B39F82117B}" srcOrd="9" destOrd="0" presId="urn:microsoft.com/office/officeart/2008/layout/VerticalCurvedList"/>
    <dgm:cxn modelId="{86DF3381-8C19-AF48-8B0F-6D894E6DE621}" type="presParOf" srcId="{0C965FD6-9F44-774F-8350-F8DADE1B4794}" destId="{7F0786D8-2889-F941-BDCC-E2F8963BF9AA}" srcOrd="10" destOrd="0" presId="urn:microsoft.com/office/officeart/2008/layout/VerticalCurvedList"/>
    <dgm:cxn modelId="{340F3047-E94D-0C42-8EB1-051C62284E04}" type="presParOf" srcId="{7F0786D8-2889-F941-BDCC-E2F8963BF9AA}" destId="{906CA1BE-A9A3-824D-A193-60928919600B}" srcOrd="0" destOrd="0" presId="urn:microsoft.com/office/officeart/2008/layout/VerticalCurvedList"/>
    <dgm:cxn modelId="{EF147B0F-A9CD-9541-B48C-8F94B927E773}" type="presParOf" srcId="{0C965FD6-9F44-774F-8350-F8DADE1B4794}" destId="{9A0FA189-7795-C94C-8293-1071802D85C2}" srcOrd="11" destOrd="0" presId="urn:microsoft.com/office/officeart/2008/layout/VerticalCurvedList"/>
    <dgm:cxn modelId="{A213BDF0-61E2-9E45-B9EC-DD26026BD229}" type="presParOf" srcId="{0C965FD6-9F44-774F-8350-F8DADE1B4794}" destId="{D4D93794-87B4-1342-8A31-9F43FF229544}" srcOrd="12" destOrd="0" presId="urn:microsoft.com/office/officeart/2008/layout/VerticalCurvedList"/>
    <dgm:cxn modelId="{7F270595-35AC-DB4C-A146-654FCDC59DD5}" type="presParOf" srcId="{D4D93794-87B4-1342-8A31-9F43FF229544}" destId="{59133B0D-CFFC-8E42-9567-C6D64D2FFACF}" srcOrd="0" destOrd="0" presId="urn:microsoft.com/office/officeart/2008/layout/VerticalCurvedList"/>
  </dgm:cxnLst>
  <dgm:bg>
    <a:solidFill>
      <a:schemeClr val="bg2">
        <a:lumMod val="5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BAC15-9690-A24B-A3ED-0403294173D6}">
      <dsp:nvSpPr>
        <dsp:cNvPr id="0" name=""/>
        <dsp:cNvSpPr/>
      </dsp:nvSpPr>
      <dsp:spPr>
        <a:xfrm>
          <a:off x="3068002" y="2177414"/>
          <a:ext cx="2661285" cy="2661285"/>
        </a:xfrm>
        <a:prstGeom prst="gear9">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Physiotherapy</a:t>
          </a:r>
          <a:endParaRPr lang="en-US" sz="1200" kern="1200" dirty="0">
            <a:solidFill>
              <a:schemeClr val="bg1"/>
            </a:solidFill>
          </a:endParaRPr>
        </a:p>
      </dsp:txBody>
      <dsp:txXfrm>
        <a:off x="3603039" y="2800807"/>
        <a:ext cx="1591211" cy="1367956"/>
      </dsp:txXfrm>
    </dsp:sp>
    <dsp:sp modelId="{D55F927A-06DD-EE44-A259-931E2AD01302}">
      <dsp:nvSpPr>
        <dsp:cNvPr id="0" name=""/>
        <dsp:cNvSpPr/>
      </dsp:nvSpPr>
      <dsp:spPr>
        <a:xfrm>
          <a:off x="1519618" y="1548383"/>
          <a:ext cx="1935480" cy="1935480"/>
        </a:xfrm>
        <a:prstGeom prst="gear6">
          <a:avLst/>
        </a:prstGeom>
        <a:solidFill>
          <a:schemeClr val="accent2">
            <a:lumMod val="50000"/>
          </a:schemeClr>
        </a:solidFill>
        <a:ln>
          <a:solidFill>
            <a:schemeClr val="tx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Occupational Therapy</a:t>
          </a:r>
          <a:endParaRPr lang="en-US" sz="1200" kern="1200" dirty="0">
            <a:solidFill>
              <a:schemeClr val="bg1"/>
            </a:solidFill>
          </a:endParaRPr>
        </a:p>
      </dsp:txBody>
      <dsp:txXfrm>
        <a:off x="2006881" y="2038591"/>
        <a:ext cx="960954" cy="955064"/>
      </dsp:txXfrm>
    </dsp:sp>
    <dsp:sp modelId="{0F56A8AA-B683-B146-BBBC-7EEB4A5C0542}">
      <dsp:nvSpPr>
        <dsp:cNvPr id="0" name=""/>
        <dsp:cNvSpPr/>
      </dsp:nvSpPr>
      <dsp:spPr>
        <a:xfrm rot="20700000">
          <a:off x="2603684" y="213100"/>
          <a:ext cx="1896375" cy="1896375"/>
        </a:xfrm>
        <a:prstGeom prst="gear6">
          <a:avLst/>
        </a:prstGeom>
        <a:solidFill>
          <a:schemeClr val="accent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Psychology</a:t>
          </a:r>
          <a:endParaRPr lang="en-US" sz="1200" kern="1200" dirty="0">
            <a:solidFill>
              <a:schemeClr val="bg1"/>
            </a:solidFill>
          </a:endParaRPr>
        </a:p>
      </dsp:txBody>
      <dsp:txXfrm rot="-20700000">
        <a:off x="3019615" y="629030"/>
        <a:ext cx="1064514" cy="1064514"/>
      </dsp:txXfrm>
    </dsp:sp>
    <dsp:sp modelId="{E942F021-3A9C-DE44-8E8C-AABFFAF716ED}">
      <dsp:nvSpPr>
        <dsp:cNvPr id="0" name=""/>
        <dsp:cNvSpPr/>
      </dsp:nvSpPr>
      <dsp:spPr>
        <a:xfrm>
          <a:off x="2870504" y="1771760"/>
          <a:ext cx="3406444" cy="3406444"/>
        </a:xfrm>
        <a:prstGeom prst="circularArrow">
          <a:avLst>
            <a:gd name="adj1" fmla="val 4687"/>
            <a:gd name="adj2" fmla="val 299029"/>
            <a:gd name="adj3" fmla="val 2529666"/>
            <a:gd name="adj4" fmla="val 15832495"/>
            <a:gd name="adj5" fmla="val 5469"/>
          </a:avLst>
        </a:prstGeom>
        <a:solidFill>
          <a:schemeClr val="tx1">
            <a:lumMod val="75000"/>
            <a:lumOff val="25000"/>
          </a:schemeClr>
        </a:solidFill>
        <a:ln>
          <a:noFill/>
        </a:ln>
        <a:effectLst/>
      </dsp:spPr>
      <dsp:style>
        <a:lnRef idx="0">
          <a:scrgbClr r="0" g="0" b="0"/>
        </a:lnRef>
        <a:fillRef idx="2">
          <a:scrgbClr r="0" g="0" b="0"/>
        </a:fillRef>
        <a:effectRef idx="1">
          <a:scrgbClr r="0" g="0" b="0"/>
        </a:effectRef>
        <a:fontRef idx="minor">
          <a:schemeClr val="dk1"/>
        </a:fontRef>
      </dsp:style>
    </dsp:sp>
    <dsp:sp modelId="{AEEBA803-9F6E-004F-9E93-8378EEBA90F6}">
      <dsp:nvSpPr>
        <dsp:cNvPr id="0" name=""/>
        <dsp:cNvSpPr/>
      </dsp:nvSpPr>
      <dsp:spPr>
        <a:xfrm>
          <a:off x="1233550" y="1199094"/>
          <a:ext cx="2402428" cy="2474995"/>
        </a:xfrm>
        <a:prstGeom prst="leftCircularArrow">
          <a:avLst>
            <a:gd name="adj1" fmla="val 6452"/>
            <a:gd name="adj2" fmla="val 429999"/>
            <a:gd name="adj3" fmla="val 10489124"/>
            <a:gd name="adj4" fmla="val 14837806"/>
            <a:gd name="adj5" fmla="val 7527"/>
          </a:avLst>
        </a:prstGeom>
        <a:solidFill>
          <a:schemeClr val="tx1">
            <a:lumMod val="75000"/>
            <a:lumOff val="25000"/>
          </a:schemeClr>
        </a:solidFill>
        <a:ln>
          <a:noFill/>
        </a:ln>
        <a:effectLst/>
      </dsp:spPr>
      <dsp:style>
        <a:lnRef idx="0">
          <a:scrgbClr r="0" g="0" b="0"/>
        </a:lnRef>
        <a:fillRef idx="2">
          <a:scrgbClr r="0" g="0" b="0"/>
        </a:fillRef>
        <a:effectRef idx="1">
          <a:scrgbClr r="0" g="0" b="0"/>
        </a:effectRef>
        <a:fontRef idx="minor">
          <a:schemeClr val="dk1"/>
        </a:fontRef>
      </dsp:style>
    </dsp:sp>
    <dsp:sp modelId="{758B4391-B580-0C4A-A8E8-F765326A9B77}">
      <dsp:nvSpPr>
        <dsp:cNvPr id="0" name=""/>
        <dsp:cNvSpPr/>
      </dsp:nvSpPr>
      <dsp:spPr>
        <a:xfrm>
          <a:off x="2165033" y="-205042"/>
          <a:ext cx="2668543" cy="2668543"/>
        </a:xfrm>
        <a:prstGeom prst="circularArrow">
          <a:avLst>
            <a:gd name="adj1" fmla="val 5984"/>
            <a:gd name="adj2" fmla="val 394124"/>
            <a:gd name="adj3" fmla="val 13313824"/>
            <a:gd name="adj4" fmla="val 10508221"/>
            <a:gd name="adj5" fmla="val 6981"/>
          </a:avLst>
        </a:prstGeom>
        <a:solidFill>
          <a:schemeClr val="tx1">
            <a:lumMod val="75000"/>
            <a:lumOff val="2500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2CE91-C6B2-6640-A432-44ED82FB15A4}">
      <dsp:nvSpPr>
        <dsp:cNvPr id="0" name=""/>
        <dsp:cNvSpPr/>
      </dsp:nvSpPr>
      <dsp:spPr>
        <a:xfrm>
          <a:off x="-5371617" y="-822575"/>
          <a:ext cx="6396170" cy="6396170"/>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D6719E6-167A-A14A-A29E-75BCC2E7CC74}">
      <dsp:nvSpPr>
        <dsp:cNvPr id="0" name=""/>
        <dsp:cNvSpPr/>
      </dsp:nvSpPr>
      <dsp:spPr>
        <a:xfrm>
          <a:off x="381983" y="250188"/>
          <a:ext cx="5838657"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Pacing</a:t>
          </a:r>
          <a:endParaRPr lang="en-US" sz="2700" kern="1200" dirty="0"/>
        </a:p>
      </dsp:txBody>
      <dsp:txXfrm>
        <a:off x="381983" y="250188"/>
        <a:ext cx="5838657" cy="500187"/>
      </dsp:txXfrm>
    </dsp:sp>
    <dsp:sp modelId="{2524B1C7-350D-6946-AEFE-5683AB43A4D4}">
      <dsp:nvSpPr>
        <dsp:cNvPr id="0" name=""/>
        <dsp:cNvSpPr/>
      </dsp:nvSpPr>
      <dsp:spPr>
        <a:xfrm>
          <a:off x="69366" y="187665"/>
          <a:ext cx="625234" cy="625234"/>
        </a:xfrm>
        <a:prstGeom prst="ellipse">
          <a:avLst/>
        </a:prstGeom>
        <a:solidFill>
          <a:schemeClr val="bg2">
            <a:lumMod val="25000"/>
          </a:schemeClr>
        </a:solidFill>
        <a:ln w="6350" cap="flat" cmpd="sng" algn="ctr">
          <a:solidFill>
            <a:schemeClr val="accent2"/>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EA1F3C9-6373-214A-B820-DA7A989FD934}">
      <dsp:nvSpPr>
        <dsp:cNvPr id="0" name=""/>
        <dsp:cNvSpPr/>
      </dsp:nvSpPr>
      <dsp:spPr>
        <a:xfrm>
          <a:off x="793422" y="1000374"/>
          <a:ext cx="5427219"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Communication</a:t>
          </a:r>
          <a:endParaRPr lang="en-US" sz="2700" kern="1200" dirty="0"/>
        </a:p>
      </dsp:txBody>
      <dsp:txXfrm>
        <a:off x="793422" y="1000374"/>
        <a:ext cx="5427219" cy="500187"/>
      </dsp:txXfrm>
    </dsp:sp>
    <dsp:sp modelId="{FF7263BA-173C-8C49-B2A0-1167CB83497E}">
      <dsp:nvSpPr>
        <dsp:cNvPr id="0" name=""/>
        <dsp:cNvSpPr/>
      </dsp:nvSpPr>
      <dsp:spPr>
        <a:xfrm>
          <a:off x="480805" y="937851"/>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7954574-082C-3946-95EC-BE5CA639DEE2}">
      <dsp:nvSpPr>
        <dsp:cNvPr id="0" name=""/>
        <dsp:cNvSpPr/>
      </dsp:nvSpPr>
      <dsp:spPr>
        <a:xfrm>
          <a:off x="981562" y="1750560"/>
          <a:ext cx="5239079"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Sleep</a:t>
          </a:r>
          <a:endParaRPr lang="en-US" sz="2700" kern="1200" dirty="0"/>
        </a:p>
      </dsp:txBody>
      <dsp:txXfrm>
        <a:off x="981562" y="1750560"/>
        <a:ext cx="5239079" cy="500187"/>
      </dsp:txXfrm>
    </dsp:sp>
    <dsp:sp modelId="{CCF4A4F3-260C-DE4F-9F7C-B891D923781D}">
      <dsp:nvSpPr>
        <dsp:cNvPr id="0" name=""/>
        <dsp:cNvSpPr/>
      </dsp:nvSpPr>
      <dsp:spPr>
        <a:xfrm>
          <a:off x="668945" y="1688037"/>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9B8256D-3CB0-4A48-8AAA-E7B5B13B7325}">
      <dsp:nvSpPr>
        <dsp:cNvPr id="0" name=""/>
        <dsp:cNvSpPr/>
      </dsp:nvSpPr>
      <dsp:spPr>
        <a:xfrm>
          <a:off x="981562" y="2500271"/>
          <a:ext cx="5239079"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Sensory workshop</a:t>
          </a:r>
          <a:endParaRPr lang="en-US" sz="2700" kern="1200" dirty="0"/>
        </a:p>
      </dsp:txBody>
      <dsp:txXfrm>
        <a:off x="981562" y="2500271"/>
        <a:ext cx="5239079" cy="500187"/>
      </dsp:txXfrm>
    </dsp:sp>
    <dsp:sp modelId="{4EB2AC17-C96E-2045-9A2B-FD12AF29F5CC}">
      <dsp:nvSpPr>
        <dsp:cNvPr id="0" name=""/>
        <dsp:cNvSpPr/>
      </dsp:nvSpPr>
      <dsp:spPr>
        <a:xfrm>
          <a:off x="668945" y="2437748"/>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1C514F5-BA14-1E49-9EFF-A3B39F82117B}">
      <dsp:nvSpPr>
        <dsp:cNvPr id="0" name=""/>
        <dsp:cNvSpPr/>
      </dsp:nvSpPr>
      <dsp:spPr>
        <a:xfrm>
          <a:off x="793422" y="3250457"/>
          <a:ext cx="5427219"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Relaxation</a:t>
          </a:r>
          <a:endParaRPr lang="en-US" sz="2700" kern="1200" dirty="0"/>
        </a:p>
      </dsp:txBody>
      <dsp:txXfrm>
        <a:off x="793422" y="3250457"/>
        <a:ext cx="5427219" cy="500187"/>
      </dsp:txXfrm>
    </dsp:sp>
    <dsp:sp modelId="{906CA1BE-A9A3-824D-A193-60928919600B}">
      <dsp:nvSpPr>
        <dsp:cNvPr id="0" name=""/>
        <dsp:cNvSpPr/>
      </dsp:nvSpPr>
      <dsp:spPr>
        <a:xfrm>
          <a:off x="480805" y="3187934"/>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A0FA189-7795-C94C-8293-1071802D85C2}">
      <dsp:nvSpPr>
        <dsp:cNvPr id="0" name=""/>
        <dsp:cNvSpPr/>
      </dsp:nvSpPr>
      <dsp:spPr>
        <a:xfrm>
          <a:off x="381983" y="4000643"/>
          <a:ext cx="5838657"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Mindfulness</a:t>
          </a:r>
          <a:endParaRPr lang="en-US" sz="2700" kern="1200" dirty="0"/>
        </a:p>
      </dsp:txBody>
      <dsp:txXfrm>
        <a:off x="381983" y="4000643"/>
        <a:ext cx="5838657" cy="500187"/>
      </dsp:txXfrm>
    </dsp:sp>
    <dsp:sp modelId="{59133B0D-CFFC-8E42-9567-C6D64D2FFACF}">
      <dsp:nvSpPr>
        <dsp:cNvPr id="0" name=""/>
        <dsp:cNvSpPr/>
      </dsp:nvSpPr>
      <dsp:spPr>
        <a:xfrm>
          <a:off x="69366" y="3938120"/>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94EEA-CD6F-4330-B005-0A1E4FB13197}" type="datetimeFigureOut">
              <a:rPr lang="en-GB" smtClean="0"/>
              <a:t>18/11/2019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DE58A-B16A-4956-A1BB-3757C0A65B7D}" type="slidenum">
              <a:rPr lang="en-GB" smtClean="0"/>
              <a:t>‹#›</a:t>
            </a:fld>
            <a:endParaRPr lang="en-GB"/>
          </a:p>
        </p:txBody>
      </p:sp>
    </p:spTree>
    <p:extLst>
      <p:ext uri="{BB962C8B-B14F-4D97-AF65-F5344CB8AC3E}">
        <p14:creationId xmlns:p14="http://schemas.microsoft.com/office/powerpoint/2010/main" val="368162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CCLERS is a highly specialised National service</a:t>
            </a:r>
            <a:r>
              <a:rPr lang="en-GB" baseline="0" dirty="0" smtClean="0"/>
              <a:t> – see slide for criteria (often patients have been told ‘</a:t>
            </a:r>
            <a:r>
              <a:rPr lang="en-GB" i="1" baseline="0" dirty="0" smtClean="0"/>
              <a:t>we can’t do anything more for you</a:t>
            </a:r>
            <a:r>
              <a:rPr lang="en-GB" i="0" baseline="0" dirty="0" smtClean="0"/>
              <a:t>’ by local services.  We use an inter-disciplinary team approach – see slide for member of the team. </a:t>
            </a:r>
            <a:r>
              <a:rPr lang="en-GB" baseline="0" dirty="0" smtClean="0"/>
              <a:t>and members of the team.</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are specialists in rehabilitation and chronic pain management, particularly neuropathic pain which doesn’t respond well to medication. Very often our patients will have tried a host of nerve pain medications with no or limited effectiveness. They have reached the end of the medical model in terms of pain. </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A11DE58A-B16A-4956-A1BB-3757C0A65B7D}" type="slidenum">
              <a:rPr lang="en-GB" smtClean="0"/>
              <a:t>2</a:t>
            </a:fld>
            <a:endParaRPr lang="en-GB"/>
          </a:p>
        </p:txBody>
      </p:sp>
    </p:spTree>
    <p:extLst>
      <p:ext uri="{BB962C8B-B14F-4D97-AF65-F5344CB8AC3E}">
        <p14:creationId xmlns:p14="http://schemas.microsoft.com/office/powerpoint/2010/main" val="277237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Bonnie attended groups on the following</a:t>
            </a:r>
            <a:r>
              <a:rPr lang="en-GB" baseline="0" dirty="0" smtClean="0"/>
              <a:t> – see slide. </a:t>
            </a:r>
          </a:p>
          <a:p>
            <a:endParaRPr lang="en-GB" baseline="0" dirty="0" smtClean="0"/>
          </a:p>
          <a:p>
            <a:r>
              <a:rPr lang="en-GB" baseline="0" dirty="0" smtClean="0"/>
              <a:t>Also formed good relations with others attending the programme.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11</a:t>
            </a:fld>
            <a:endParaRPr lang="en-GB"/>
          </a:p>
        </p:txBody>
      </p:sp>
    </p:spTree>
    <p:extLst>
      <p:ext uri="{BB962C8B-B14F-4D97-AF65-F5344CB8AC3E}">
        <p14:creationId xmlns:p14="http://schemas.microsoft.com/office/powerpoint/2010/main" val="357579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asked Bonnie to complete self-reported questionnaires pre and post the residential programme</a:t>
            </a:r>
            <a:r>
              <a:rPr lang="en-GB" baseline="0" dirty="0" smtClean="0"/>
              <a:t>. </a:t>
            </a:r>
          </a:p>
          <a:p>
            <a:endParaRPr lang="en-GB" baseline="0" dirty="0" smtClean="0"/>
          </a:p>
          <a:p>
            <a:pPr marL="171450" indent="-171450">
              <a:buFont typeface="Arial" panose="020B0604020202020204" pitchFamily="34" charset="0"/>
              <a:buChar char="•"/>
            </a:pPr>
            <a:r>
              <a:rPr lang="en-GB" baseline="0" dirty="0" smtClean="0"/>
              <a:t>These included: </a:t>
            </a:r>
          </a:p>
          <a:p>
            <a:pPr marL="171450" indent="-171450">
              <a:buFont typeface="Arial" panose="020B0604020202020204" pitchFamily="34" charset="0"/>
              <a:buChar char="•"/>
            </a:pPr>
            <a:r>
              <a:rPr lang="en-GB" baseline="0" dirty="0" smtClean="0"/>
              <a:t>Pain Self-Efficacy Qu -  which measures confidence to undertake activities despite being in pain </a:t>
            </a:r>
          </a:p>
          <a:p>
            <a:pPr marL="171450" indent="-171450">
              <a:buFont typeface="Arial" panose="020B0604020202020204" pitchFamily="34" charset="0"/>
              <a:buChar char="•"/>
            </a:pPr>
            <a:r>
              <a:rPr lang="en-GB" baseline="0" dirty="0" smtClean="0"/>
              <a:t>Chronic Pain Acceptance Qu – which measures of acceptance of pain.  Acceptance of chronic pain is when people reduce attempts to avoid or control pain and focus on engaging in valued activities and pursue meaningful goals  </a:t>
            </a:r>
          </a:p>
          <a:p>
            <a:pPr marL="171450" indent="-171450">
              <a:buFont typeface="Arial" panose="020B0604020202020204" pitchFamily="34" charset="0"/>
              <a:buChar char="•"/>
            </a:pPr>
            <a:r>
              <a:rPr lang="en-GB" baseline="0" dirty="0" smtClean="0"/>
              <a:t>Depression Severity Tool: Scores of 10-14 indicate a moderate depression severity; Scores between 0-4 indicate no depression severity.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12</a:t>
            </a:fld>
            <a:endParaRPr lang="en-GB"/>
          </a:p>
        </p:txBody>
      </p:sp>
    </p:spTree>
    <p:extLst>
      <p:ext uri="{BB962C8B-B14F-4D97-AF65-F5344CB8AC3E}">
        <p14:creationId xmlns:p14="http://schemas.microsoft.com/office/powerpoint/2010/main" val="220814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received this feedback for Bonnie on leaving the residential programme.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13</a:t>
            </a:fld>
            <a:endParaRPr lang="en-GB"/>
          </a:p>
        </p:txBody>
      </p:sp>
    </p:spTree>
    <p:extLst>
      <p:ext uri="{BB962C8B-B14F-4D97-AF65-F5344CB8AC3E}">
        <p14:creationId xmlns:p14="http://schemas.microsoft.com/office/powerpoint/2010/main" val="277133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reviewed yearly by NHSE HSS Commissioners and report</a:t>
            </a:r>
            <a:r>
              <a:rPr lang="en-GB" baseline="0" dirty="0" smtClean="0"/>
              <a:t> on the following patient self-reported outcomes. </a:t>
            </a:r>
          </a:p>
          <a:p>
            <a:endParaRPr lang="en-GB" baseline="0" dirty="0" smtClean="0"/>
          </a:p>
          <a:p>
            <a:r>
              <a:rPr lang="en-GB" baseline="0" dirty="0" smtClean="0"/>
              <a:t>Outcome measures are taken prior to the programme at the MDT Clinic for a baseline and at 3 and 12 months post the programme.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Each of the BPI subscales is scored out of 10. Higher scores are indicative of a greater pain perception and greater pain interference.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AAQ-2 is scored out of 70; the higher the score the greater the level of acceptance.</a:t>
            </a: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The UEFI is scored out of 80: the lower the score the greater the level of difficulty associated with upper limb functionality. This is a little outdated since the service moved to CCLERS and we are looking a lower limb functionality as well now.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PHQ-9 is scored out of 27: the lower the score the lower the depression severity.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GAD-7 is scored out of 21: the lower the score the lower the generalized anxiety.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Our current targets are set for 15-20 patients to be seen at MDT and IP in a year because CCLERS is a new service and trying to get established; There is certainly capacity to expand if demand increases -  we only see the most complex patients who have seen no improvement from local pain/rehab/late effects services and are considered complex. It is difficult to really assess how many patients have this profile and we are still promoting the service nationally.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14</a:t>
            </a:fld>
            <a:endParaRPr lang="en-GB"/>
          </a:p>
        </p:txBody>
      </p:sp>
    </p:spTree>
    <p:extLst>
      <p:ext uri="{BB962C8B-B14F-4D97-AF65-F5344CB8AC3E}">
        <p14:creationId xmlns:p14="http://schemas.microsoft.com/office/powerpoint/2010/main" val="351417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is some more patient feedback on the IP programme.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15</a:t>
            </a:fld>
            <a:endParaRPr lang="en-GB"/>
          </a:p>
        </p:txBody>
      </p:sp>
    </p:spTree>
    <p:extLst>
      <p:ext uri="{BB962C8B-B14F-4D97-AF65-F5344CB8AC3E}">
        <p14:creationId xmlns:p14="http://schemas.microsoft.com/office/powerpoint/2010/main" val="2569333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Moving forward…</a:t>
            </a:r>
          </a:p>
          <a:p>
            <a:endParaRPr lang="en-GB" dirty="0" smtClean="0"/>
          </a:p>
          <a:p>
            <a:pPr marL="171450" indent="-171450">
              <a:buFont typeface="Arial" panose="020B0604020202020204" pitchFamily="34" charset="0"/>
              <a:buChar char="•"/>
            </a:pPr>
            <a:r>
              <a:rPr lang="en-GB" dirty="0" smtClean="0"/>
              <a:t>This is still a relatively new service and we need to make sure that it has a national footprint so that patients</a:t>
            </a:r>
            <a:r>
              <a:rPr lang="en-GB" baseline="0" dirty="0" smtClean="0"/>
              <a:t> can access it across the country.  A lot of my role is about raising the profile of the service.</a:t>
            </a:r>
          </a:p>
          <a:p>
            <a:pPr marL="171450" indent="-171450">
              <a:buFont typeface="Arial" panose="020B0604020202020204" pitchFamily="34" charset="0"/>
              <a:buChar char="•"/>
            </a:pPr>
            <a:r>
              <a:rPr lang="en-GB" baseline="0" dirty="0" smtClean="0"/>
              <a:t>We are in the process of adapting the programme so that we can better manage the psychology of Cancer early on in the residential programme – particularly to develop a range of strategies for the management of fear of recurrence which is a big issue for many CCLERS patients. It is also important to create a safe space for patients to tell their stories and difficulties that they have had being believed or finding answers re symptoms.</a:t>
            </a:r>
          </a:p>
          <a:p>
            <a:pPr marL="171450" indent="-171450">
              <a:buFont typeface="Arial" panose="020B0604020202020204" pitchFamily="34" charset="0"/>
              <a:buChar char="•"/>
            </a:pPr>
            <a:r>
              <a:rPr lang="en-GB" baseline="0" dirty="0" smtClean="0"/>
              <a:t>We are keen to connect with regional late effects clinics – but am realising that there is patchy coverage for these services across the country.  Many areas are just setting up these services. We are hoping to develop a virtual LE MDT and am in discussions about how to take this forward.</a:t>
            </a:r>
          </a:p>
          <a:p>
            <a:pPr marL="171450" indent="-171450">
              <a:buFont typeface="Arial" panose="020B0604020202020204" pitchFamily="34" charset="0"/>
              <a:buChar char="•"/>
            </a:pPr>
            <a:r>
              <a:rPr lang="en-GB" baseline="0" dirty="0" smtClean="0"/>
              <a:t>We are also working closely with researchers in the University of the West England around exploring the experiences and perceptions of services for people who are cancer survivors or living with long-term effects.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16</a:t>
            </a:fld>
            <a:endParaRPr lang="en-GB"/>
          </a:p>
        </p:txBody>
      </p:sp>
    </p:spTree>
    <p:extLst>
      <p:ext uri="{BB962C8B-B14F-4D97-AF65-F5344CB8AC3E}">
        <p14:creationId xmlns:p14="http://schemas.microsoft.com/office/powerpoint/2010/main" val="401769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CCLERS service developed from</a:t>
            </a:r>
            <a:r>
              <a:rPr lang="en-GB" baseline="0" dirty="0" smtClean="0"/>
              <a:t> the BRIRS service, which is the Breast Radiotherapy Injury Rehabilitation Service. </a:t>
            </a:r>
          </a:p>
          <a:p>
            <a:r>
              <a:rPr lang="en-GB" baseline="0" dirty="0" smtClean="0"/>
              <a:t>This was established in 2012 for people with very specific symptoms – brachial </a:t>
            </a:r>
            <a:r>
              <a:rPr lang="en-GB" baseline="0" dirty="0" err="1" smtClean="0"/>
              <a:t>plexopathy</a:t>
            </a:r>
            <a:r>
              <a:rPr lang="en-GB" baseline="0" dirty="0" smtClean="0"/>
              <a:t> caused by radiotherapy for breast cancer. </a:t>
            </a:r>
          </a:p>
          <a:p>
            <a:r>
              <a:rPr lang="en-GB" baseline="0" dirty="0" smtClean="0"/>
              <a:t>The service was a result of a collaboration between a patient led action group, RAGE (Radiotherapy Action Group Exposure) and Macmillan Cancer Support. RAGE campaigned for many years for a specialist national centre staffed by professionals who understood their specific injuries and had the skills to manage their symptoms effectively. Reference to ‘Yesterdays Women’ describing their experience and journey – very moving accounts.</a:t>
            </a:r>
          </a:p>
          <a:p>
            <a:r>
              <a:rPr lang="en-GB" baseline="0" dirty="0" smtClean="0"/>
              <a:t>From the onset of BRIRS, referrals were also received from people with persistent pain post cancer treatment, but not specifically from radiotherapy treatment for breast cancer (</a:t>
            </a:r>
            <a:r>
              <a:rPr lang="en-GB" baseline="0" dirty="0" err="1" smtClean="0"/>
              <a:t>ie</a:t>
            </a:r>
            <a:r>
              <a:rPr lang="en-GB" baseline="0" dirty="0" smtClean="0"/>
              <a:t> Lung cancer or chemotherapy </a:t>
            </a:r>
            <a:r>
              <a:rPr lang="en-GB" baseline="0" dirty="0" err="1" smtClean="0"/>
              <a:t>tx</a:t>
            </a:r>
            <a:r>
              <a:rPr lang="en-GB" baseline="0" dirty="0" smtClean="0"/>
              <a:t>).</a:t>
            </a:r>
          </a:p>
          <a:p>
            <a:r>
              <a:rPr lang="en-GB" baseline="0" dirty="0" smtClean="0"/>
              <a:t>To address this, Macmillan funded a pilot in 2016-17 for this wider group of patients.  This resulted in the expansion of the service to include people experiencing pain and physical limitation from ANY  CANCER TREATMENT at ANY CANCER SITE . </a:t>
            </a:r>
          </a:p>
          <a:p>
            <a:r>
              <a:rPr lang="en-GB" baseline="0" dirty="0" smtClean="0"/>
              <a:t>The service is now funded by NHSE as a highly specialised service. </a:t>
            </a:r>
          </a:p>
          <a:p>
            <a:r>
              <a:rPr lang="en-GB" baseline="0" dirty="0" smtClean="0"/>
              <a:t>CCLERS patients are often difficult to identify as late effects like persistent pain can develop many years after cancer treatment has finished. Patients may have been discharged from cancer services and symptoms can present as new pathology and are not always recognised as late effects.  Some CCLERS patients have undergone treatment over 25 years ago while others are within 2-3 years of their treatment.  However all are trying to make sense of their symptoms when there seems no obvious cause. </a:t>
            </a:r>
          </a:p>
        </p:txBody>
      </p:sp>
      <p:sp>
        <p:nvSpPr>
          <p:cNvPr id="4" name="Slide Number Placeholder 3"/>
          <p:cNvSpPr>
            <a:spLocks noGrp="1"/>
          </p:cNvSpPr>
          <p:nvPr>
            <p:ph type="sldNum" sz="quarter" idx="10"/>
          </p:nvPr>
        </p:nvSpPr>
        <p:spPr/>
        <p:txBody>
          <a:bodyPr/>
          <a:lstStyle/>
          <a:p>
            <a:fld id="{A11DE58A-B16A-4956-A1BB-3757C0A65B7D}" type="slidenum">
              <a:rPr lang="en-GB" smtClean="0"/>
              <a:t>3</a:t>
            </a:fld>
            <a:endParaRPr lang="en-GB"/>
          </a:p>
        </p:txBody>
      </p:sp>
    </p:spTree>
    <p:extLst>
      <p:ext uri="{BB962C8B-B14F-4D97-AF65-F5344CB8AC3E}">
        <p14:creationId xmlns:p14="http://schemas.microsoft.com/office/powerpoint/2010/main" val="152330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a service in transition.</a:t>
            </a:r>
            <a:r>
              <a:rPr lang="en-GB" baseline="0" dirty="0" smtClean="0"/>
              <a:t>  We have recently moved for the Mineral Hospital in the centre of Bath and are now based in the state of the art </a:t>
            </a:r>
            <a:r>
              <a:rPr lang="en-GB" baseline="0" dirty="0" err="1" smtClean="0"/>
              <a:t>Brownsword</a:t>
            </a:r>
            <a:r>
              <a:rPr lang="en-GB" baseline="0" dirty="0" smtClean="0"/>
              <a:t> Therapies Building in the RUH, with new facilities including a new gym, kitchen and hydro pool. Our patients will be moving to the new accommodation facilities in min-December, where they have their own bedrooms with </a:t>
            </a:r>
            <a:r>
              <a:rPr lang="en-GB" baseline="0" dirty="0" err="1" smtClean="0"/>
              <a:t>en</a:t>
            </a:r>
            <a:r>
              <a:rPr lang="en-GB" baseline="0" dirty="0" smtClean="0"/>
              <a:t>-suite bathrooms within shared flats; some of which have been adapted for wheelchair use. Patients were previously accommodated in an old nightingale ward in the Mineral Hospital.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4</a:t>
            </a:fld>
            <a:endParaRPr lang="en-GB"/>
          </a:p>
        </p:txBody>
      </p:sp>
    </p:spTree>
    <p:extLst>
      <p:ext uri="{BB962C8B-B14F-4D97-AF65-F5344CB8AC3E}">
        <p14:creationId xmlns:p14="http://schemas.microsoft.com/office/powerpoint/2010/main" val="228844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CCLERS pathway.</a:t>
            </a:r>
          </a:p>
          <a:p>
            <a:r>
              <a:rPr lang="en-GB" dirty="0" smtClean="0"/>
              <a:t>Any</a:t>
            </a:r>
            <a:r>
              <a:rPr lang="en-GB" baseline="0" dirty="0" smtClean="0"/>
              <a:t> health professional can refer into the service and the service is free for anyone registered with a GP in England. </a:t>
            </a:r>
          </a:p>
          <a:p>
            <a:r>
              <a:rPr lang="en-GB" baseline="0" dirty="0" smtClean="0"/>
              <a:t>Once referred patients are offered: </a:t>
            </a:r>
          </a:p>
          <a:p>
            <a:pPr marL="171450" indent="-171450">
              <a:buFont typeface="Arial" panose="020B0604020202020204" pitchFamily="34" charset="0"/>
              <a:buChar char="•"/>
            </a:pPr>
            <a:r>
              <a:rPr lang="en-GB" baseline="0" dirty="0" smtClean="0"/>
              <a:t> a telephone triage – with the CNS to assess their needs and take a full, holistic history. </a:t>
            </a:r>
          </a:p>
          <a:p>
            <a:pPr marL="171450" indent="-171450">
              <a:buFont typeface="Arial" panose="020B0604020202020204" pitchFamily="34" charset="0"/>
              <a:buChar char="•"/>
            </a:pPr>
            <a:r>
              <a:rPr lang="en-GB" baseline="0" dirty="0" smtClean="0"/>
              <a:t>They are then invited to attend a MDT Clinic  in Bath with </a:t>
            </a:r>
            <a:r>
              <a:rPr lang="en-GB" baseline="0" dirty="0" err="1" smtClean="0"/>
              <a:t>appts</a:t>
            </a:r>
            <a:r>
              <a:rPr lang="en-GB" baseline="0" dirty="0" smtClean="0"/>
              <a:t> with and assessments by the Pain Consultant, Therapists and Psychologist. </a:t>
            </a:r>
          </a:p>
          <a:p>
            <a:pPr marL="171450" indent="-171450">
              <a:buFont typeface="Arial" panose="020B0604020202020204" pitchFamily="34" charset="0"/>
              <a:buChar char="•"/>
            </a:pPr>
            <a:r>
              <a:rPr lang="en-GB" baseline="0" dirty="0" smtClean="0"/>
              <a:t>If they have rehab potential and are willing/.able to attend, they are offered a place on a 2 week residential rehab programme which included sessions with specialist physios, sessions with </a:t>
            </a:r>
            <a:r>
              <a:rPr lang="en-GB" baseline="0" dirty="0" err="1" smtClean="0"/>
              <a:t>Ots</a:t>
            </a:r>
            <a:r>
              <a:rPr lang="en-GB" baseline="0" dirty="0" smtClean="0"/>
              <a:t> and </a:t>
            </a:r>
            <a:r>
              <a:rPr lang="en-GB" baseline="0" dirty="0" err="1" smtClean="0"/>
              <a:t>psycghologist</a:t>
            </a:r>
            <a:r>
              <a:rPr lang="en-GB" baseline="0" dirty="0" smtClean="0"/>
              <a:t> and activities such as yoga, mindfulness and qi-gong</a:t>
            </a:r>
          </a:p>
          <a:p>
            <a:pPr marL="171450" indent="-171450">
              <a:buFont typeface="Arial" panose="020B0604020202020204" pitchFamily="34" charset="0"/>
              <a:buChar char="•"/>
            </a:pPr>
            <a:r>
              <a:rPr lang="en-GB" baseline="0" dirty="0" smtClean="0"/>
              <a:t>They are followed up at 3 months (face to face in Bath) at 6 and 12 months by telephone and then discharged.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5</a:t>
            </a:fld>
            <a:endParaRPr lang="en-GB"/>
          </a:p>
        </p:txBody>
      </p:sp>
    </p:spTree>
    <p:extLst>
      <p:ext uri="{BB962C8B-B14F-4D97-AF65-F5344CB8AC3E}">
        <p14:creationId xmlns:p14="http://schemas.microsoft.com/office/powerpoint/2010/main" val="82085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show haw the service</a:t>
            </a:r>
            <a:r>
              <a:rPr lang="en-GB" baseline="0" dirty="0" smtClean="0"/>
              <a:t> has worked with a CCLERS patient – I wanted to talk to you about Bonnie’s </a:t>
            </a:r>
            <a:r>
              <a:rPr lang="en-GB" baseline="0" dirty="0" err="1" smtClean="0"/>
              <a:t>expereince</a:t>
            </a:r>
            <a:r>
              <a:rPr lang="en-GB" baseline="0" dirty="0" smtClean="0"/>
              <a:t>.  She has consented to letting us use her story but we are using a pseudonym to protect her identity. </a:t>
            </a:r>
          </a:p>
          <a:p>
            <a:endParaRPr lang="en-GB" baseline="0" dirty="0" smtClean="0"/>
          </a:p>
          <a:p>
            <a:r>
              <a:rPr lang="en-GB" baseline="0" dirty="0" smtClean="0"/>
              <a:t>Bonnie is 47 and was referred to CCLERS with chronic sever pain in lower back, both hips and radiating down both legs.  These were late effects following pelvic surgery, chemotherapy and radiotherapy for non-</a:t>
            </a:r>
            <a:r>
              <a:rPr lang="en-GB" baseline="0" dirty="0" err="1" smtClean="0"/>
              <a:t>Hodgekin’s</a:t>
            </a:r>
            <a:r>
              <a:rPr lang="en-GB" baseline="0" dirty="0" smtClean="0"/>
              <a:t> Lymphoma in 1994. She also had a mild left hemiplegia since birth – thought to be caused by hypoxia and in 2011 had developed pain and weakness in her right arm which as been investigated and they are querying CRPS. She had a widespread pain picture and there was no unaffected limb.  </a:t>
            </a:r>
          </a:p>
          <a:p>
            <a:endParaRPr lang="en-GB" baseline="0" dirty="0" smtClean="0"/>
          </a:p>
          <a:p>
            <a:r>
              <a:rPr lang="en-GB" baseline="0" dirty="0" smtClean="0"/>
              <a:t>She struggled to sit, stand up or walk for long periods because of her pain and was using a wheel chair for most of the time and a crutch for short distances. She had lost her confidence and had become reliant on her partner and her mother  for assistance with some activities, which was affecting the quality of her relationships. She has stopped going out with friends and to church and only left the house for hospital </a:t>
            </a:r>
            <a:r>
              <a:rPr lang="en-GB" baseline="0" dirty="0" err="1" smtClean="0"/>
              <a:t>appts</a:t>
            </a:r>
            <a:r>
              <a:rPr lang="en-GB" baseline="0" dirty="0" smtClean="0"/>
              <a:t> and ‘chores’. She lived alone and felt quite socially isolated.  She said that she ‘felt like an old lady’ – her world had retracted. She had tried many meds for pain, including morphine with little effect.</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6</a:t>
            </a:fld>
            <a:endParaRPr lang="en-GB"/>
          </a:p>
        </p:txBody>
      </p:sp>
    </p:spTree>
    <p:extLst>
      <p:ext uri="{BB962C8B-B14F-4D97-AF65-F5344CB8AC3E}">
        <p14:creationId xmlns:p14="http://schemas.microsoft.com/office/powerpoint/2010/main" val="213116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Bonnie attended our last CCLERS inpatient programme</a:t>
            </a:r>
            <a:r>
              <a:rPr lang="en-GB" baseline="0" dirty="0" smtClean="0"/>
              <a:t> in summer 2019. </a:t>
            </a:r>
          </a:p>
          <a:p>
            <a:r>
              <a:rPr lang="en-GB" baseline="0" dirty="0" smtClean="0"/>
              <a:t>The inter-disciplinary approach is absolutely central to how we work on the IP programme.  We work closely to support Bonnie to identify </a:t>
            </a:r>
            <a:r>
              <a:rPr lang="en-GB" baseline="0" dirty="0" err="1" smtClean="0"/>
              <a:t>golas</a:t>
            </a:r>
            <a:r>
              <a:rPr lang="en-GB" baseline="0" dirty="0" smtClean="0"/>
              <a:t> and self-manage her pain.  We have regularly handovers; we tailor the programme to each individual and often undertake joint therapy sessions to support rehab goals.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7</a:t>
            </a:fld>
            <a:endParaRPr lang="en-GB"/>
          </a:p>
        </p:txBody>
      </p:sp>
    </p:spTree>
    <p:extLst>
      <p:ext uri="{BB962C8B-B14F-4D97-AF65-F5344CB8AC3E}">
        <p14:creationId xmlns:p14="http://schemas.microsoft.com/office/powerpoint/2010/main" val="11833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Bonnie’s psychology sessions,</a:t>
            </a:r>
            <a:r>
              <a:rPr lang="en-GB" baseline="0" dirty="0" smtClean="0"/>
              <a:t> she described herself as feeling ‘stuck’ and not able to move towards anything she would like to be doing. </a:t>
            </a:r>
          </a:p>
          <a:p>
            <a:r>
              <a:rPr lang="en-GB" baseline="0" dirty="0" smtClean="0"/>
              <a:t>She repeatedly told herself ‘you can’t do that so don’t bother even trying’. She talked about a heightened sense of anxiety when she tied new things and often didn't do them because she was trying to protect herself.</a:t>
            </a:r>
          </a:p>
          <a:p>
            <a:r>
              <a:rPr lang="en-GB" baseline="0" dirty="0" smtClean="0"/>
              <a:t>She found it difficult to identify first steps or ways she could get out of her current situation.</a:t>
            </a:r>
          </a:p>
          <a:p>
            <a:endParaRPr lang="en-GB" baseline="0" dirty="0" smtClean="0"/>
          </a:p>
          <a:p>
            <a:r>
              <a:rPr lang="en-GB" baseline="0" dirty="0" smtClean="0"/>
              <a:t>The psychologist asked Bonnie to complete a Values questionnaire, where she identified values important to her in different domains of her life and connected these values to her sense of self.  This enabled her to establish short term goals in the direction of what she valued most. The Values questionnaire was the key to unlocking how Bonnie could be supported to think about what and how she could improve her current situation. </a:t>
            </a:r>
          </a:p>
        </p:txBody>
      </p:sp>
      <p:sp>
        <p:nvSpPr>
          <p:cNvPr id="4" name="Slide Number Placeholder 3"/>
          <p:cNvSpPr>
            <a:spLocks noGrp="1"/>
          </p:cNvSpPr>
          <p:nvPr>
            <p:ph type="sldNum" sz="quarter" idx="10"/>
          </p:nvPr>
        </p:nvSpPr>
        <p:spPr/>
        <p:txBody>
          <a:bodyPr/>
          <a:lstStyle/>
          <a:p>
            <a:fld id="{A11DE58A-B16A-4956-A1BB-3757C0A65B7D}" type="slidenum">
              <a:rPr lang="en-GB" smtClean="0"/>
              <a:t>8</a:t>
            </a:fld>
            <a:endParaRPr lang="en-GB"/>
          </a:p>
        </p:txBody>
      </p:sp>
    </p:spTree>
    <p:extLst>
      <p:ext uri="{BB962C8B-B14F-4D97-AF65-F5344CB8AC3E}">
        <p14:creationId xmlns:p14="http://schemas.microsoft.com/office/powerpoint/2010/main" val="38392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OT worked with Bonnie</a:t>
            </a:r>
            <a:r>
              <a:rPr lang="en-GB" baseline="0" dirty="0" smtClean="0"/>
              <a:t> to identify that the important first step for Bonnie was ‘connecting to others’ – not just in terms of social contact but also by improving the quality of her relationships with her mother and partner. </a:t>
            </a:r>
          </a:p>
          <a:p>
            <a:r>
              <a:rPr lang="en-GB" baseline="0" dirty="0" smtClean="0"/>
              <a:t>Bonnie’s faith was important to her but she had not been to church for many years because of transport/discomfort issues. Bonnie decided that an easy first step which connected with her values was to contact her local priest and ask for a home visit. She could then explore how she could engage more with the church community. </a:t>
            </a:r>
          </a:p>
          <a:p>
            <a:endParaRPr lang="en-GB" baseline="0" dirty="0" smtClean="0"/>
          </a:p>
          <a:p>
            <a:r>
              <a:rPr lang="en-GB" baseline="0" dirty="0" smtClean="0"/>
              <a:t>Because of difficulties using her right hand and gripping kitchen equipment, Bonnie found it difficult to prepare food in her kitchen. She decided that it was important to her make a meal for her partner independently – she chose a </a:t>
            </a:r>
            <a:r>
              <a:rPr lang="en-GB" baseline="0" dirty="0" err="1" smtClean="0"/>
              <a:t>Spag</a:t>
            </a:r>
            <a:r>
              <a:rPr lang="en-GB" baseline="0" dirty="0" smtClean="0"/>
              <a:t> Bog. She planed how she could do this with the OT and the plan included how she could reorganise her kitchen to better support her, the use of kitchen aids and a trolley. </a:t>
            </a:r>
          </a:p>
          <a:p>
            <a:endParaRPr lang="en-GB" baseline="0" dirty="0" smtClean="0"/>
          </a:p>
          <a:p>
            <a:r>
              <a:rPr lang="en-GB" baseline="0" dirty="0" smtClean="0"/>
              <a:t>Bonnie also identified how she wanted to spend more quality time with her mother which wasn’t about doing house work.  We gave advice and provided a letter to support Bonnie with a PIP application and discussed how this money could be used to fund a cleaner and reduce her reliance on her mother.</a:t>
            </a:r>
          </a:p>
        </p:txBody>
      </p:sp>
      <p:sp>
        <p:nvSpPr>
          <p:cNvPr id="4" name="Slide Number Placeholder 3"/>
          <p:cNvSpPr>
            <a:spLocks noGrp="1"/>
          </p:cNvSpPr>
          <p:nvPr>
            <p:ph type="sldNum" sz="quarter" idx="10"/>
          </p:nvPr>
        </p:nvSpPr>
        <p:spPr/>
        <p:txBody>
          <a:bodyPr/>
          <a:lstStyle/>
          <a:p>
            <a:fld id="{A11DE58A-B16A-4956-A1BB-3757C0A65B7D}" type="slidenum">
              <a:rPr lang="en-GB" smtClean="0"/>
              <a:t>9</a:t>
            </a:fld>
            <a:endParaRPr lang="en-GB"/>
          </a:p>
        </p:txBody>
      </p:sp>
    </p:spTree>
    <p:extLst>
      <p:ext uri="{BB962C8B-B14F-4D97-AF65-F5344CB8AC3E}">
        <p14:creationId xmlns:p14="http://schemas.microsoft.com/office/powerpoint/2010/main" val="317908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physiotherapy</a:t>
            </a:r>
            <a:r>
              <a:rPr lang="en-GB" baseline="0" dirty="0" smtClean="0"/>
              <a:t> department use a neuro-cognitive approach. </a:t>
            </a:r>
          </a:p>
          <a:p>
            <a:r>
              <a:rPr lang="en-GB" baseline="0" dirty="0" smtClean="0"/>
              <a:t>Because Bonnie is in such widespread pain – she is often only aware of the sensation of pain.  The neuro-cognitive approach encourages Bonnie to become aware of other sensations in her body </a:t>
            </a:r>
            <a:r>
              <a:rPr lang="en-GB" baseline="0" dirty="0" err="1" smtClean="0"/>
              <a:t>ie</a:t>
            </a:r>
            <a:r>
              <a:rPr lang="en-GB" baseline="0" dirty="0" smtClean="0"/>
              <a:t> pressure, weight, joint posture and to – not block the pain – but to focus on these other sensations. </a:t>
            </a:r>
          </a:p>
          <a:p>
            <a:r>
              <a:rPr lang="en-GB" baseline="0" dirty="0" smtClean="0"/>
              <a:t>Pain had affected Bonnie’s sitting and standing posture and how Bonnie moved her trunk and shoulder to protect her painful right arm. She was unable to equally distribute her body weight because of pain – when she sat, she leaned to the left to avoid pain on her right hip. Also when walking, Bonnie found it hard to transfer between her right and left feet and so her sense of instability increased. The neuro-cognitive approach made her more aware of this and worked with Bonnie to correct this and gain confidence to use all her body.  She practiced walking in </a:t>
            </a:r>
            <a:r>
              <a:rPr lang="en-GB" baseline="0" dirty="0" err="1" smtClean="0"/>
              <a:t>hydrotharapy</a:t>
            </a:r>
            <a:r>
              <a:rPr lang="en-GB" baseline="0" dirty="0" smtClean="0"/>
              <a:t> and engaged in yoga and qigong to strengthen her core and improve her posture and endurance. </a:t>
            </a:r>
          </a:p>
          <a:p>
            <a:endParaRPr lang="en-GB" baseline="0" dirty="0" smtClean="0"/>
          </a:p>
          <a:p>
            <a:r>
              <a:rPr lang="en-GB" baseline="0" dirty="0" smtClean="0"/>
              <a:t>By the end of the programme: </a:t>
            </a:r>
          </a:p>
          <a:p>
            <a:endParaRPr lang="en-GB" baseline="0" dirty="0" smtClean="0"/>
          </a:p>
          <a:p>
            <a:pPr marL="171450" indent="-171450">
              <a:buFont typeface="Arial" panose="020B0604020202020204" pitchFamily="34" charset="0"/>
              <a:buChar char="•"/>
            </a:pPr>
            <a:r>
              <a:rPr lang="en-GB" baseline="0" dirty="0" smtClean="0"/>
              <a:t>Bonnie was able to sit, stand and walk in a more normal way. </a:t>
            </a:r>
          </a:p>
          <a:p>
            <a:pPr marL="171450" indent="-171450">
              <a:buFont typeface="Arial" panose="020B0604020202020204" pitchFamily="34" charset="0"/>
              <a:buChar char="•"/>
            </a:pPr>
            <a:r>
              <a:rPr lang="en-GB" baseline="0" dirty="0" smtClean="0"/>
              <a:t>Her improved perception of her body meant that she was able to transfer her weight from Left to Right more dynamically</a:t>
            </a:r>
          </a:p>
          <a:p>
            <a:pPr marL="171450" indent="-171450">
              <a:buFont typeface="Arial" panose="020B0604020202020204" pitchFamily="34" charset="0"/>
              <a:buChar char="•"/>
            </a:pPr>
            <a:r>
              <a:rPr lang="en-GB" baseline="0" dirty="0" smtClean="0"/>
              <a:t>Her endurance had improved and she was able to stand up and walk for longer periods.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This meant that Bonnie was better able to plan other activities like preparing a meal or attending a swimming pool.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err="1" smtClean="0"/>
              <a:t>Hydropool</a:t>
            </a:r>
            <a:r>
              <a:rPr lang="en-GB" baseline="0" dirty="0" smtClean="0"/>
              <a:t> example – needed a wheelchair to steps and x2 to support her up steps into hydro pool and only in shallowest part – walking independently with crutch to steps and ascending steps independently to pool – deep end. </a:t>
            </a:r>
          </a:p>
          <a:p>
            <a:pPr marL="0" indent="0">
              <a:buFont typeface="Arial" panose="020B0604020202020204" pitchFamily="34" charset="0"/>
              <a:buNone/>
            </a:pPr>
            <a:endParaRPr lang="en-GB" baseline="0" dirty="0" smtClean="0"/>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10</a:t>
            </a:fld>
            <a:endParaRPr lang="en-GB"/>
          </a:p>
        </p:txBody>
      </p:sp>
    </p:spTree>
    <p:extLst>
      <p:ext uri="{BB962C8B-B14F-4D97-AF65-F5344CB8AC3E}">
        <p14:creationId xmlns:p14="http://schemas.microsoft.com/office/powerpoint/2010/main" val="518082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3179" y="6396621"/>
            <a:ext cx="5490821" cy="46137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10" y="1635542"/>
            <a:ext cx="3291847" cy="30341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95570" y="3902427"/>
            <a:ext cx="1896558" cy="1888240"/>
          </a:xfrm>
          <a:prstGeom prst="rect">
            <a:avLst/>
          </a:prstGeom>
        </p:spPr>
      </p:pic>
      <p:sp>
        <p:nvSpPr>
          <p:cNvPr id="15" name="Freeform 5"/>
          <p:cNvSpPr>
            <a:spLocks/>
          </p:cNvSpPr>
          <p:nvPr userDrawn="1"/>
        </p:nvSpPr>
        <p:spPr bwMode="auto">
          <a:xfrm>
            <a:off x="0" y="0"/>
            <a:ext cx="9144000" cy="3060700"/>
          </a:xfrm>
          <a:custGeom>
            <a:avLst/>
            <a:gdLst>
              <a:gd name="T0" fmla="*/ 9599 w 9599"/>
              <a:gd name="T1" fmla="*/ 3199 h 3199"/>
              <a:gd name="T2" fmla="*/ 9599 w 9599"/>
              <a:gd name="T3" fmla="*/ 3199 h 3199"/>
              <a:gd name="T4" fmla="*/ 9599 w 9599"/>
              <a:gd name="T5" fmla="*/ 0 h 3199"/>
              <a:gd name="T6" fmla="*/ 0 w 9599"/>
              <a:gd name="T7" fmla="*/ 0 h 3199"/>
              <a:gd name="T8" fmla="*/ 0 w 9599"/>
              <a:gd name="T9" fmla="*/ 1309 h 3199"/>
              <a:gd name="T10" fmla="*/ 7710 w 9599"/>
              <a:gd name="T11" fmla="*/ 1309 h 3199"/>
              <a:gd name="T12" fmla="*/ 9599 w 9599"/>
              <a:gd name="T13" fmla="*/ 3199 h 3199"/>
            </a:gdLst>
            <a:ahLst/>
            <a:cxnLst>
              <a:cxn ang="0">
                <a:pos x="T0" y="T1"/>
              </a:cxn>
              <a:cxn ang="0">
                <a:pos x="T2" y="T3"/>
              </a:cxn>
              <a:cxn ang="0">
                <a:pos x="T4" y="T5"/>
              </a:cxn>
              <a:cxn ang="0">
                <a:pos x="T6" y="T7"/>
              </a:cxn>
              <a:cxn ang="0">
                <a:pos x="T8" y="T9"/>
              </a:cxn>
              <a:cxn ang="0">
                <a:pos x="T10" y="T11"/>
              </a:cxn>
              <a:cxn ang="0">
                <a:pos x="T12" y="T13"/>
              </a:cxn>
            </a:cxnLst>
            <a:rect l="0" t="0" r="r" b="b"/>
            <a:pathLst>
              <a:path w="9599" h="3199">
                <a:moveTo>
                  <a:pt x="9599" y="3199"/>
                </a:moveTo>
                <a:lnTo>
                  <a:pt x="9599" y="3199"/>
                </a:lnTo>
                <a:lnTo>
                  <a:pt x="9599" y="0"/>
                </a:lnTo>
                <a:lnTo>
                  <a:pt x="0" y="0"/>
                </a:lnTo>
                <a:lnTo>
                  <a:pt x="0" y="1309"/>
                </a:lnTo>
                <a:lnTo>
                  <a:pt x="7710" y="1309"/>
                </a:lnTo>
                <a:cubicBezTo>
                  <a:pt x="9599" y="1309"/>
                  <a:pt x="9599" y="3199"/>
                  <a:pt x="9599" y="319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719142" y="205899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719142" y="333702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sp>
        <p:nvSpPr>
          <p:cNvPr id="11" name="Text Placeholder 10"/>
          <p:cNvSpPr>
            <a:spLocks noGrp="1"/>
          </p:cNvSpPr>
          <p:nvPr>
            <p:ph type="body" sz="quarter" idx="10" hasCustomPrompt="1"/>
          </p:nvPr>
        </p:nvSpPr>
        <p:spPr>
          <a:xfrm>
            <a:off x="4396741" y="6515544"/>
            <a:ext cx="4464022" cy="223138"/>
          </a:xfrm>
        </p:spPr>
        <p:txBody>
          <a:bodyPr wrap="square" anchor="ctr" anchorCtr="0">
            <a:spAutoFit/>
          </a:bodyPr>
          <a:lstStyle>
            <a:lvl1pPr algn="r">
              <a:defRPr sz="1450">
                <a:solidFill>
                  <a:schemeClr val="bg1"/>
                </a:solidFill>
              </a:defRPr>
            </a:lvl1pPr>
          </a:lstStyle>
          <a:p>
            <a:pPr lvl="0"/>
            <a:r>
              <a:rPr lang="en-US" dirty="0"/>
              <a:t>XXXXXX</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22713" y="283238"/>
            <a:ext cx="2638049" cy="685801"/>
          </a:xfrm>
          <a:prstGeom prst="rect">
            <a:avLst/>
          </a:prstGeom>
        </p:spPr>
      </p:pic>
    </p:spTree>
    <p:extLst>
      <p:ext uri="{BB962C8B-B14F-4D97-AF65-F5344CB8AC3E}">
        <p14:creationId xmlns:p14="http://schemas.microsoft.com/office/powerpoint/2010/main" val="12174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14542" y="219234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2014542" y="347037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2713" y="283238"/>
            <a:ext cx="2638049" cy="685801"/>
          </a:xfrm>
          <a:prstGeom prst="rect">
            <a:avLst/>
          </a:prstGeom>
        </p:spPr>
      </p:pic>
    </p:spTree>
    <p:extLst>
      <p:ext uri="{BB962C8B-B14F-4D97-AF65-F5344CB8AC3E}">
        <p14:creationId xmlns:p14="http://schemas.microsoft.com/office/powerpoint/2010/main" val="37606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ith Intr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60F06-94AC-4078-B043-B8F1043EEABC}" type="datetime1">
              <a:rPr lang="en-GB" smtClean="0"/>
              <a:t>18/11/2019</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
        <p:nvSpPr>
          <p:cNvPr id="12"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Tree>
    <p:extLst>
      <p:ext uri="{BB962C8B-B14F-4D97-AF65-F5344CB8AC3E}">
        <p14:creationId xmlns:p14="http://schemas.microsoft.com/office/powerpoint/2010/main" val="22312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1"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3" name="Content Placeholder 2"/>
          <p:cNvSpPr>
            <a:spLocks noGrp="1"/>
          </p:cNvSpPr>
          <p:nvPr>
            <p:ph idx="1"/>
          </p:nvPr>
        </p:nvSpPr>
        <p:spPr>
          <a:xfrm>
            <a:off x="792000" y="2394000"/>
            <a:ext cx="756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E5883C-F27E-4F86-BF20-6692B6AC78C7}" type="datetime1">
              <a:rPr lang="en-GB" smtClean="0"/>
              <a:t>18/11/2019</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626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with Intro">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3" name="Text Placeholder 10"/>
          <p:cNvSpPr>
            <a:spLocks noGrp="1"/>
          </p:cNvSpPr>
          <p:nvPr>
            <p:ph type="body" sz="quarter" idx="15"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565EB2-5ECA-456F-AD23-AFDB4537AECE}" type="datetime1">
              <a:rPr lang="en-GB" smtClean="0"/>
              <a:t>18/11/2019</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dirty="0"/>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8" name="Content Placeholder 7"/>
          <p:cNvSpPr>
            <a:spLocks noGrp="1"/>
          </p:cNvSpPr>
          <p:nvPr>
            <p:ph sz="quarter" idx="14"/>
          </p:nvPr>
        </p:nvSpPr>
        <p:spPr>
          <a:xfrm>
            <a:off x="475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022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2" name="Text Placeholder 10"/>
          <p:cNvSpPr>
            <a:spLocks noGrp="1"/>
          </p:cNvSpPr>
          <p:nvPr>
            <p:ph type="body" sz="quarter" idx="15"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E2D36-BE7E-48F9-A1F6-1EDAAEF213B8}" type="datetime1">
              <a:rPr lang="en-GB" smtClean="0"/>
              <a:t>18/11/2019</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8" name="Content Placeholder 7"/>
          <p:cNvSpPr>
            <a:spLocks noGrp="1"/>
          </p:cNvSpPr>
          <p:nvPr>
            <p:ph sz="quarter" idx="14"/>
          </p:nvPr>
        </p:nvSpPr>
        <p:spPr>
          <a:xfrm>
            <a:off x="475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732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9"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5CC67D7-E322-4939-BDCD-829F7D69640C}" type="datetime1">
              <a:rPr lang="en-GB" smtClean="0"/>
              <a:t>18/11/2019</a:t>
            </a:fld>
            <a:endParaRPr lang="en-GB"/>
          </a:p>
        </p:txBody>
      </p:sp>
      <p:sp>
        <p:nvSpPr>
          <p:cNvPr id="4" name="Footer Placeholder 3"/>
          <p:cNvSpPr>
            <a:spLocks noGrp="1"/>
          </p:cNvSpPr>
          <p:nvPr>
            <p:ph type="ftr" sz="quarter" idx="11"/>
          </p:nvPr>
        </p:nvSpPr>
        <p:spPr/>
        <p:txBody>
          <a:bodyPr/>
          <a:lstStyle/>
          <a:p>
            <a:r>
              <a:rPr lang="en-GB"/>
              <a:t>Use Header &amp; Footer to insert title here</a:t>
            </a:r>
          </a:p>
        </p:txBody>
      </p:sp>
      <p:sp>
        <p:nvSpPr>
          <p:cNvPr id="5" name="Slide Number Placeholder 4"/>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166204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8"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Date Placeholder 1"/>
          <p:cNvSpPr>
            <a:spLocks noGrp="1"/>
          </p:cNvSpPr>
          <p:nvPr>
            <p:ph type="dt" sz="half" idx="10"/>
          </p:nvPr>
        </p:nvSpPr>
        <p:spPr/>
        <p:txBody>
          <a:bodyPr/>
          <a:lstStyle/>
          <a:p>
            <a:fld id="{061D7D6E-A399-44B6-8E46-6FD9E8701BEF}" type="datetime1">
              <a:rPr lang="en-GB" smtClean="0"/>
              <a:t>18/11/2019</a:t>
            </a:fld>
            <a:endParaRPr lang="en-GB"/>
          </a:p>
        </p:txBody>
      </p:sp>
      <p:sp>
        <p:nvSpPr>
          <p:cNvPr id="3" name="Footer Placeholder 2"/>
          <p:cNvSpPr>
            <a:spLocks noGrp="1"/>
          </p:cNvSpPr>
          <p:nvPr>
            <p:ph type="ftr" sz="quarter" idx="11"/>
          </p:nvPr>
        </p:nvSpPr>
        <p:spPr/>
        <p:txBody>
          <a:bodyPr/>
          <a:lstStyle/>
          <a:p>
            <a:r>
              <a:rPr lang="en-GB"/>
              <a:t>Use Header &amp; Footer to insert title here</a:t>
            </a:r>
          </a:p>
        </p:txBody>
      </p:sp>
      <p:sp>
        <p:nvSpPr>
          <p:cNvPr id="4" name="Slide Number Placeholder 3"/>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9612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1264947"/>
            <a:ext cx="7560000" cy="33239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92000" y="2676527"/>
            <a:ext cx="7560000" cy="3600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2000" y="6467608"/>
            <a:ext cx="2257200" cy="161583"/>
          </a:xfrm>
          <a:prstGeom prst="rect">
            <a:avLst/>
          </a:prstGeom>
        </p:spPr>
        <p:txBody>
          <a:bodyPr vert="horz" wrap="square" lIns="0" tIns="0" rIns="0" bIns="0" rtlCol="0" anchor="ctr">
            <a:spAutoFit/>
          </a:bodyPr>
          <a:lstStyle>
            <a:lvl1pPr algn="l">
              <a:defRPr sz="1050">
                <a:solidFill>
                  <a:schemeClr val="accent1"/>
                </a:solidFill>
              </a:defRPr>
            </a:lvl1pPr>
          </a:lstStyle>
          <a:p>
            <a:fld id="{D0C6A39E-E1FE-4E63-BE34-9393543A9356}" type="datetime1">
              <a:rPr lang="en-GB" smtClean="0"/>
              <a:t>18/11/2019</a:t>
            </a:fld>
            <a:endParaRPr lang="en-GB" dirty="0"/>
          </a:p>
        </p:txBody>
      </p:sp>
      <p:sp>
        <p:nvSpPr>
          <p:cNvPr id="5" name="Footer Placeholder 4"/>
          <p:cNvSpPr>
            <a:spLocks noGrp="1"/>
          </p:cNvSpPr>
          <p:nvPr>
            <p:ph type="ftr" sz="quarter" idx="3"/>
          </p:nvPr>
        </p:nvSpPr>
        <p:spPr>
          <a:xfrm>
            <a:off x="457200" y="0"/>
            <a:ext cx="8229600" cy="619200"/>
          </a:xfrm>
          <a:prstGeom prst="rect">
            <a:avLst/>
          </a:prstGeom>
        </p:spPr>
        <p:txBody>
          <a:bodyPr vert="horz" lIns="0" tIns="0" rIns="0" bIns="0" rtlCol="0" anchor="ctr"/>
          <a:lstStyle>
            <a:lvl1pPr algn="l">
              <a:defRPr sz="1250" cap="all" baseline="0">
                <a:solidFill>
                  <a:schemeClr val="bg1"/>
                </a:solidFill>
              </a:defRPr>
            </a:lvl1pPr>
          </a:lstStyle>
          <a:p>
            <a:r>
              <a:rPr lang="en-GB"/>
              <a:t>Use Header &amp; Footer to insert title here</a:t>
            </a:r>
            <a:endParaRPr lang="en-GB" dirty="0"/>
          </a:p>
        </p:txBody>
      </p:sp>
      <p:sp>
        <p:nvSpPr>
          <p:cNvPr id="6" name="Slide Number Placeholder 5"/>
          <p:cNvSpPr>
            <a:spLocks noGrp="1"/>
          </p:cNvSpPr>
          <p:nvPr>
            <p:ph type="sldNum" sz="quarter" idx="4"/>
          </p:nvPr>
        </p:nvSpPr>
        <p:spPr>
          <a:xfrm>
            <a:off x="457200" y="6467608"/>
            <a:ext cx="334800" cy="161583"/>
          </a:xfrm>
          <a:prstGeom prst="rect">
            <a:avLst/>
          </a:prstGeom>
        </p:spPr>
        <p:txBody>
          <a:bodyPr vert="horz" wrap="square" lIns="0" tIns="0" rIns="0" bIns="0" rtlCol="0" anchor="ctr">
            <a:spAutoFit/>
          </a:bodyPr>
          <a:lstStyle>
            <a:lvl1pPr algn="l">
              <a:defRPr sz="1050">
                <a:solidFill>
                  <a:schemeClr val="accent1"/>
                </a:solidFill>
              </a:defRPr>
            </a:lvl1pPr>
          </a:lstStyle>
          <a:p>
            <a:fld id="{FE7BF506-92DF-494B-8E4C-F6328687F76C}" type="slidenum">
              <a:rPr lang="en-GB" smtClean="0"/>
              <a:pPr/>
              <a:t>‹#›</a:t>
            </a:fld>
            <a:endParaRPr lang="en-GB" dirty="0"/>
          </a:p>
        </p:txBody>
      </p:sp>
    </p:spTree>
    <p:extLst>
      <p:ext uri="{BB962C8B-B14F-4D97-AF65-F5344CB8AC3E}">
        <p14:creationId xmlns:p14="http://schemas.microsoft.com/office/powerpoint/2010/main" val="1519243013"/>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8" r:id="rId4"/>
    <p:sldLayoutId id="2147483669" r:id="rId5"/>
    <p:sldLayoutId id="2147483670" r:id="rId6"/>
    <p:sldLayoutId id="2147483666" r:id="rId7"/>
    <p:sldLayoutId id="214748366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10"/>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jcook@nhs.net"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www.crpsandcancer/" TargetMode="External"/><Relationship Id="rId4" Type="http://schemas.openxmlformats.org/officeDocument/2006/relationships/hyperlink" Target="mailto:Ruh-tr.rnhrdcclersinfo@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notesSlide" Target="../notesSlides/notesSlide3.xml"/><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017" y="2457449"/>
            <a:ext cx="3052758" cy="2068195"/>
          </a:xfrm>
        </p:spPr>
        <p:txBody>
          <a:bodyPr/>
          <a:lstStyle/>
          <a:p>
            <a:r>
              <a:rPr lang="en-GB" sz="3200" dirty="0"/>
              <a:t>Complex Cancer Late Effects Rehabilitation Service </a:t>
            </a:r>
            <a:br>
              <a:rPr lang="en-GB" sz="3200" dirty="0"/>
            </a:br>
            <a:r>
              <a:rPr lang="en-GB" sz="3200" dirty="0"/>
              <a:t>(</a:t>
            </a:r>
            <a:r>
              <a:rPr lang="en-GB" sz="3200" dirty="0" smtClean="0"/>
              <a:t>CCLERS) </a:t>
            </a:r>
            <a:endParaRPr lang="en-GB"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2214" y="5503977"/>
            <a:ext cx="1220799" cy="1028700"/>
          </a:xfrm>
          <a:prstGeom prst="rect">
            <a:avLst/>
          </a:prstGeom>
        </p:spPr>
      </p:pic>
    </p:spTree>
    <p:extLst>
      <p:ext uri="{BB962C8B-B14F-4D97-AF65-F5344CB8AC3E}">
        <p14:creationId xmlns:p14="http://schemas.microsoft.com/office/powerpoint/2010/main" val="29244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16478"/>
            <a:ext cx="7560000" cy="443198"/>
          </a:xfrm>
        </p:spPr>
        <p:txBody>
          <a:bodyPr/>
          <a:lstStyle/>
          <a:p>
            <a:r>
              <a:rPr lang="en-GB" sz="3200" b="1" dirty="0" smtClean="0">
                <a:solidFill>
                  <a:schemeClr val="accent1">
                    <a:lumMod val="75000"/>
                  </a:schemeClr>
                </a:solidFill>
              </a:rPr>
              <a:t>Physiotherapy</a:t>
            </a:r>
            <a:r>
              <a:rPr lang="en-GB" b="1" dirty="0" smtClean="0"/>
              <a:t> </a:t>
            </a:r>
            <a:endParaRPr lang="en-GB" b="1" dirty="0"/>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20" name="Oval 19"/>
          <p:cNvSpPr/>
          <p:nvPr/>
        </p:nvSpPr>
        <p:spPr>
          <a:xfrm>
            <a:off x="2581129" y="1216418"/>
            <a:ext cx="4203700" cy="3394537"/>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22300">
              <a:lnSpc>
                <a:spcPct val="90000"/>
              </a:lnSpc>
              <a:spcBef>
                <a:spcPct val="0"/>
              </a:spcBef>
              <a:spcAft>
                <a:spcPct val="15000"/>
              </a:spcAft>
            </a:pPr>
            <a:r>
              <a:rPr lang="en-US" dirty="0"/>
              <a:t>Neuro-cognitive approach: </a:t>
            </a:r>
          </a:p>
          <a:p>
            <a:pPr marL="0" lvl="1" defTabSz="622300">
              <a:lnSpc>
                <a:spcPct val="90000"/>
              </a:lnSpc>
              <a:spcBef>
                <a:spcPct val="0"/>
              </a:spcBef>
              <a:spcAft>
                <a:spcPct val="15000"/>
              </a:spcAft>
            </a:pPr>
            <a:endParaRPr lang="en-US" sz="800" dirty="0"/>
          </a:p>
          <a:p>
            <a:pPr marL="285750" lvl="1" indent="-285750" defTabSz="622300">
              <a:lnSpc>
                <a:spcPct val="90000"/>
              </a:lnSpc>
              <a:spcBef>
                <a:spcPct val="0"/>
              </a:spcBef>
              <a:spcAft>
                <a:spcPct val="15000"/>
              </a:spcAft>
              <a:buFont typeface="Arial" charset="0"/>
              <a:buChar char="•"/>
            </a:pPr>
            <a:r>
              <a:rPr lang="en-US" dirty="0"/>
              <a:t>Pain only awareness  v Awareness of ‘other’  sensations – pressure, weight, posture.</a:t>
            </a:r>
          </a:p>
          <a:p>
            <a:pPr marL="285750" lvl="1" indent="-285750" defTabSz="622300">
              <a:lnSpc>
                <a:spcPct val="90000"/>
              </a:lnSpc>
              <a:spcBef>
                <a:spcPct val="0"/>
              </a:spcBef>
              <a:spcAft>
                <a:spcPct val="15000"/>
              </a:spcAft>
              <a:buFont typeface="Arial" charset="0"/>
              <a:buChar char="•"/>
            </a:pPr>
            <a:r>
              <a:rPr lang="en-US" dirty="0"/>
              <a:t>Awareness of posture and gait</a:t>
            </a:r>
          </a:p>
        </p:txBody>
      </p:sp>
      <p:sp>
        <p:nvSpPr>
          <p:cNvPr id="21" name="Oval 20"/>
          <p:cNvSpPr/>
          <p:nvPr/>
        </p:nvSpPr>
        <p:spPr>
          <a:xfrm>
            <a:off x="670946" y="3863103"/>
            <a:ext cx="4203700" cy="2645026"/>
          </a:xfrm>
          <a:prstGeom prst="ellipse">
            <a:avLst/>
          </a:prstGeom>
          <a:solidFill>
            <a:schemeClr val="tx2">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22300">
              <a:lnSpc>
                <a:spcPct val="90000"/>
              </a:lnSpc>
              <a:spcBef>
                <a:spcPct val="0"/>
              </a:spcBef>
              <a:spcAft>
                <a:spcPct val="15000"/>
              </a:spcAft>
            </a:pPr>
            <a:r>
              <a:rPr lang="en-US" dirty="0"/>
              <a:t>Hydrotherapy: </a:t>
            </a:r>
          </a:p>
          <a:p>
            <a:pPr marL="0" lvl="1" defTabSz="622300">
              <a:lnSpc>
                <a:spcPct val="90000"/>
              </a:lnSpc>
              <a:spcBef>
                <a:spcPct val="0"/>
              </a:spcBef>
              <a:spcAft>
                <a:spcPct val="15000"/>
              </a:spcAft>
            </a:pPr>
            <a:endParaRPr lang="en-US" sz="800" dirty="0"/>
          </a:p>
          <a:p>
            <a:pPr marL="285750" lvl="1" indent="-285750" defTabSz="622300">
              <a:lnSpc>
                <a:spcPct val="90000"/>
              </a:lnSpc>
              <a:spcBef>
                <a:spcPct val="0"/>
              </a:spcBef>
              <a:spcAft>
                <a:spcPct val="15000"/>
              </a:spcAft>
              <a:buFont typeface="Arial" charset="0"/>
              <a:buChar char="•"/>
            </a:pPr>
            <a:r>
              <a:rPr lang="en-US" dirty="0"/>
              <a:t>Practice walking and weight transfers </a:t>
            </a:r>
            <a:endParaRPr lang="en-US" dirty="0" smtClean="0"/>
          </a:p>
          <a:p>
            <a:pPr marL="285750" lvl="1" indent="-285750" defTabSz="622300">
              <a:lnSpc>
                <a:spcPct val="90000"/>
              </a:lnSpc>
              <a:spcBef>
                <a:spcPct val="0"/>
              </a:spcBef>
              <a:spcAft>
                <a:spcPct val="15000"/>
              </a:spcAft>
              <a:buFont typeface="Arial" charset="0"/>
              <a:buChar char="•"/>
            </a:pPr>
            <a:r>
              <a:rPr lang="en-US" dirty="0" smtClean="0"/>
              <a:t>Increase confidence </a:t>
            </a:r>
            <a:endParaRPr lang="en-US" dirty="0"/>
          </a:p>
        </p:txBody>
      </p:sp>
      <p:sp>
        <p:nvSpPr>
          <p:cNvPr id="22" name="Oval 21"/>
          <p:cNvSpPr/>
          <p:nvPr/>
        </p:nvSpPr>
        <p:spPr>
          <a:xfrm>
            <a:off x="4237200" y="3632664"/>
            <a:ext cx="4203700" cy="2645026"/>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22300">
              <a:lnSpc>
                <a:spcPct val="90000"/>
              </a:lnSpc>
              <a:spcBef>
                <a:spcPct val="0"/>
              </a:spcBef>
              <a:spcAft>
                <a:spcPct val="15000"/>
              </a:spcAft>
            </a:pPr>
            <a:r>
              <a:rPr lang="en-US" dirty="0"/>
              <a:t>Land based 1-2-1 therapy: </a:t>
            </a:r>
          </a:p>
          <a:p>
            <a:pPr marL="0" lvl="1" defTabSz="622300">
              <a:lnSpc>
                <a:spcPct val="90000"/>
              </a:lnSpc>
              <a:spcBef>
                <a:spcPct val="0"/>
              </a:spcBef>
              <a:spcAft>
                <a:spcPct val="15000"/>
              </a:spcAft>
            </a:pPr>
            <a:endParaRPr lang="en-US" sz="800" dirty="0"/>
          </a:p>
          <a:p>
            <a:pPr marL="285750" lvl="1" indent="-285750" defTabSz="622300">
              <a:lnSpc>
                <a:spcPct val="90000"/>
              </a:lnSpc>
              <a:spcBef>
                <a:spcPct val="0"/>
              </a:spcBef>
              <a:spcAft>
                <a:spcPct val="15000"/>
              </a:spcAft>
              <a:buFont typeface="Arial" charset="0"/>
              <a:buChar char="•"/>
            </a:pPr>
            <a:r>
              <a:rPr lang="en-US" dirty="0"/>
              <a:t>Exercise and stamina – yoga; qigong</a:t>
            </a:r>
          </a:p>
        </p:txBody>
      </p:sp>
    </p:spTree>
    <p:extLst>
      <p:ext uri="{BB962C8B-B14F-4D97-AF65-F5344CB8AC3E}">
        <p14:creationId xmlns:p14="http://schemas.microsoft.com/office/powerpoint/2010/main" val="325106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7321" y="897878"/>
            <a:ext cx="8034679" cy="443198"/>
          </a:xfrm>
        </p:spPr>
        <p:txBody>
          <a:bodyPr/>
          <a:lstStyle/>
          <a:p>
            <a:r>
              <a:rPr lang="en-US" sz="3200" b="1" dirty="0" smtClean="0">
                <a:solidFill>
                  <a:schemeClr val="accent1">
                    <a:lumMod val="75000"/>
                  </a:schemeClr>
                </a:solidFill>
              </a:rPr>
              <a:t>Group Sessions </a:t>
            </a:r>
            <a:endParaRPr lang="en-US" sz="3200" b="1"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graphicFrame>
        <p:nvGraphicFramePr>
          <p:cNvPr id="7" name="Content Placeholder 5"/>
          <p:cNvGraphicFramePr>
            <a:graphicFrameLocks/>
          </p:cNvGraphicFramePr>
          <p:nvPr>
            <p:extLst>
              <p:ext uri="{D42A27DB-BD31-4B8C-83A1-F6EECF244321}">
                <p14:modId xmlns:p14="http://schemas.microsoft.com/office/powerpoint/2010/main" val="503256135"/>
              </p:ext>
            </p:extLst>
          </p:nvPr>
        </p:nvGraphicFramePr>
        <p:xfrm>
          <a:off x="317321" y="1720962"/>
          <a:ext cx="6286679" cy="475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4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28722"/>
            <a:ext cx="7560000" cy="607977"/>
          </a:xfrm>
        </p:spPr>
        <p:txBody>
          <a:bodyPr/>
          <a:lstStyle/>
          <a:p>
            <a:r>
              <a:rPr lang="en-GB" sz="3200" b="1" smtClean="0">
                <a:solidFill>
                  <a:schemeClr val="accent1">
                    <a:lumMod val="75000"/>
                  </a:schemeClr>
                </a:solidFill>
              </a:rPr>
              <a:t>Bonnie’s Outcomes </a:t>
            </a:r>
            <a:endParaRPr lang="en-GB" sz="3200" b="1"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034772004"/>
              </p:ext>
            </p:extLst>
          </p:nvPr>
        </p:nvGraphicFramePr>
        <p:xfrm>
          <a:off x="457200" y="2422406"/>
          <a:ext cx="7988301" cy="3013195"/>
        </p:xfrm>
        <a:graphic>
          <a:graphicData uri="http://schemas.openxmlformats.org/drawingml/2006/table">
            <a:tbl>
              <a:tblPr firstRow="1" bandRow="1">
                <a:solidFill>
                  <a:schemeClr val="accent2"/>
                </a:solidFill>
                <a:tableStyleId>{5C22544A-7EE6-4342-B048-85BDC9FD1C3A}</a:tableStyleId>
              </a:tblPr>
              <a:tblGrid>
                <a:gridCol w="2895600"/>
                <a:gridCol w="2429934"/>
                <a:gridCol w="2662767"/>
              </a:tblGrid>
              <a:tr h="907339">
                <a:tc>
                  <a:txBody>
                    <a:bodyPr/>
                    <a:lstStyle/>
                    <a:p>
                      <a:r>
                        <a:rPr lang="en-US" dirty="0" smtClean="0"/>
                        <a:t>Questionnaire </a:t>
                      </a:r>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dirty="0" smtClean="0"/>
                        <a:t>Median</a:t>
                      </a:r>
                      <a:r>
                        <a:rPr lang="en-US" baseline="0" dirty="0" smtClean="0"/>
                        <a:t> Score </a:t>
                      </a:r>
                    </a:p>
                    <a:p>
                      <a:r>
                        <a:rPr lang="en-US" baseline="0" dirty="0" smtClean="0"/>
                        <a:t>pre </a:t>
                      </a:r>
                      <a:r>
                        <a:rPr lang="en-US" baseline="0" dirty="0" err="1" smtClean="0"/>
                        <a:t>programme</a:t>
                      </a:r>
                      <a:r>
                        <a:rPr lang="en-US" baseline="0" dirty="0" smtClean="0"/>
                        <a:t> </a:t>
                      </a:r>
                      <a:endParaRPr lang="en-US" dirty="0"/>
                    </a:p>
                  </a:txBody>
                  <a:tcPr>
                    <a:lnT w="12700" cap="flat" cmpd="sng" algn="ctr">
                      <a:noFill/>
                      <a:prstDash val="solid"/>
                      <a:round/>
                      <a:headEnd type="none" w="med" len="med"/>
                      <a:tailEnd type="none" w="med" len="med"/>
                    </a:lnT>
                  </a:tcPr>
                </a:tc>
                <a:tc>
                  <a:txBody>
                    <a:bodyPr/>
                    <a:lstStyle/>
                    <a:p>
                      <a:r>
                        <a:rPr lang="en-US" dirty="0" smtClean="0"/>
                        <a:t>Median score </a:t>
                      </a:r>
                    </a:p>
                    <a:p>
                      <a:r>
                        <a:rPr lang="en-US" dirty="0" smtClean="0"/>
                        <a:t>post </a:t>
                      </a:r>
                      <a:r>
                        <a:rPr lang="en-US" dirty="0" err="1" smtClean="0"/>
                        <a:t>programme</a:t>
                      </a:r>
                      <a:r>
                        <a:rPr lang="en-US" dirty="0" smtClean="0"/>
                        <a:t> </a:t>
                      </a:r>
                      <a:endParaRPr lang="en-US"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701952">
                <a:tc>
                  <a:txBody>
                    <a:bodyPr/>
                    <a:lstStyle/>
                    <a:p>
                      <a:r>
                        <a:rPr lang="en-US" dirty="0" smtClean="0"/>
                        <a:t>Pain Self-Efficacy </a:t>
                      </a:r>
                      <a:endParaRPr lang="en-US" dirty="0"/>
                    </a:p>
                  </a:txBody>
                  <a:tcPr>
                    <a:lnL w="12700" cap="flat" cmpd="sng" algn="ctr">
                      <a:noFill/>
                      <a:prstDash val="solid"/>
                      <a:round/>
                      <a:headEnd type="none" w="med" len="med"/>
                      <a:tailEnd type="none" w="med" len="med"/>
                    </a:lnL>
                  </a:tcPr>
                </a:tc>
                <a:tc>
                  <a:txBody>
                    <a:bodyPr/>
                    <a:lstStyle/>
                    <a:p>
                      <a:r>
                        <a:rPr lang="en-US" dirty="0" smtClean="0"/>
                        <a:t>17/60</a:t>
                      </a:r>
                      <a:endParaRPr lang="en-US" dirty="0"/>
                    </a:p>
                  </a:txBody>
                  <a:tcPr/>
                </a:tc>
                <a:tc>
                  <a:txBody>
                    <a:bodyPr/>
                    <a:lstStyle/>
                    <a:p>
                      <a:r>
                        <a:rPr lang="en-US" dirty="0" smtClean="0"/>
                        <a:t>48/60</a:t>
                      </a:r>
                      <a:endParaRPr lang="en-US" dirty="0"/>
                    </a:p>
                  </a:txBody>
                  <a:tcPr>
                    <a:lnR w="12700" cap="flat" cmpd="sng" algn="ctr">
                      <a:noFill/>
                      <a:prstDash val="solid"/>
                      <a:round/>
                      <a:headEnd type="none" w="med" len="med"/>
                      <a:tailEnd type="none" w="med" len="med"/>
                    </a:lnR>
                  </a:tcPr>
                </a:tc>
              </a:tr>
              <a:tr h="701952">
                <a:tc>
                  <a:txBody>
                    <a:bodyPr/>
                    <a:lstStyle/>
                    <a:p>
                      <a:r>
                        <a:rPr lang="en-US" dirty="0" smtClean="0"/>
                        <a:t>Chronic</a:t>
                      </a:r>
                      <a:r>
                        <a:rPr lang="en-US" baseline="0" dirty="0" smtClean="0"/>
                        <a:t> Pain Acceptance </a:t>
                      </a:r>
                      <a:endParaRPr lang="en-US" dirty="0"/>
                    </a:p>
                  </a:txBody>
                  <a:tcPr>
                    <a:lnL w="12700" cap="flat" cmpd="sng" algn="ctr">
                      <a:noFill/>
                      <a:prstDash val="solid"/>
                      <a:round/>
                      <a:headEnd type="none" w="med" len="med"/>
                      <a:tailEnd type="none" w="med" len="med"/>
                    </a:lnL>
                  </a:tcPr>
                </a:tc>
                <a:tc>
                  <a:txBody>
                    <a:bodyPr/>
                    <a:lstStyle/>
                    <a:p>
                      <a:r>
                        <a:rPr lang="en-US" dirty="0" smtClean="0"/>
                        <a:t>47/156</a:t>
                      </a:r>
                      <a:endParaRPr lang="en-US" dirty="0"/>
                    </a:p>
                  </a:txBody>
                  <a:tcPr/>
                </a:tc>
                <a:tc>
                  <a:txBody>
                    <a:bodyPr/>
                    <a:lstStyle/>
                    <a:p>
                      <a:r>
                        <a:rPr lang="en-US" dirty="0" smtClean="0"/>
                        <a:t>61/156</a:t>
                      </a:r>
                      <a:endParaRPr lang="en-US" dirty="0"/>
                    </a:p>
                  </a:txBody>
                  <a:tcPr>
                    <a:lnR w="12700" cap="flat" cmpd="sng" algn="ctr">
                      <a:noFill/>
                      <a:prstDash val="solid"/>
                      <a:round/>
                      <a:headEnd type="none" w="med" len="med"/>
                      <a:tailEnd type="none" w="med" len="med"/>
                    </a:lnR>
                  </a:tcPr>
                </a:tc>
              </a:tr>
              <a:tr h="701952">
                <a:tc>
                  <a:txBody>
                    <a:bodyPr/>
                    <a:lstStyle/>
                    <a:p>
                      <a:r>
                        <a:rPr lang="en-US" dirty="0" smtClean="0"/>
                        <a:t>PHQ-9 Depression Scale </a:t>
                      </a:r>
                      <a:endParaRPr lang="en-US" dirty="0"/>
                    </a:p>
                  </a:txBody>
                  <a:tcPr>
                    <a:lnL w="12700" cap="flat" cmpd="sng" algn="ctr">
                      <a:noFill/>
                      <a:prstDash val="solid"/>
                      <a:round/>
                      <a:headEnd type="none" w="med" len="med"/>
                      <a:tailEnd type="none" w="med" len="med"/>
                    </a:lnL>
                  </a:tcPr>
                </a:tc>
                <a:tc>
                  <a:txBody>
                    <a:bodyPr/>
                    <a:lstStyle/>
                    <a:p>
                      <a:r>
                        <a:rPr lang="en-US" dirty="0" smtClean="0"/>
                        <a:t>10/27</a:t>
                      </a:r>
                      <a:endParaRPr lang="en-US" dirty="0"/>
                    </a:p>
                  </a:txBody>
                  <a:tcPr/>
                </a:tc>
                <a:tc>
                  <a:txBody>
                    <a:bodyPr/>
                    <a:lstStyle/>
                    <a:p>
                      <a:r>
                        <a:rPr lang="en-US" dirty="0" smtClean="0"/>
                        <a:t>4/27</a:t>
                      </a:r>
                      <a:endParaRPr lang="en-US" dirty="0"/>
                    </a:p>
                  </a:txBody>
                  <a:tcP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6870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7" name="Oval Callout 6"/>
          <p:cNvSpPr/>
          <p:nvPr/>
        </p:nvSpPr>
        <p:spPr>
          <a:xfrm>
            <a:off x="1130301" y="1600200"/>
            <a:ext cx="6248400" cy="4610099"/>
          </a:xfrm>
          <a:prstGeom prst="wedgeEllipseCallout">
            <a:avLst>
              <a:gd name="adj1" fmla="val 65328"/>
              <a:gd name="adj2" fmla="val 17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“I feel so much more confident. I feel really proud of myself.  I feel I have found ‘me’ again – </a:t>
            </a:r>
            <a:r>
              <a:rPr lang="en-GB" sz="3200" dirty="0" err="1" smtClean="0"/>
              <a:t>yipee</a:t>
            </a:r>
            <a:r>
              <a:rPr lang="en-GB" sz="3200" dirty="0" smtClean="0"/>
              <a:t>!”</a:t>
            </a:r>
            <a:endParaRPr lang="en-GB" sz="3200" dirty="0"/>
          </a:p>
        </p:txBody>
      </p:sp>
    </p:spTree>
    <p:extLst>
      <p:ext uri="{BB962C8B-B14F-4D97-AF65-F5344CB8AC3E}">
        <p14:creationId xmlns:p14="http://schemas.microsoft.com/office/powerpoint/2010/main" val="376930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4001"/>
            <a:ext cx="7560000" cy="886397"/>
          </a:xfrm>
        </p:spPr>
        <p:txBody>
          <a:bodyPr/>
          <a:lstStyle/>
          <a:p>
            <a:pPr algn="ctr"/>
            <a:r>
              <a:rPr lang="en-US" sz="3200" b="1" dirty="0" smtClean="0"/>
              <a:t>CCLERS Service Outcomes </a:t>
            </a:r>
            <a:br>
              <a:rPr lang="en-US" sz="3200" b="1" dirty="0" smtClean="0"/>
            </a:br>
            <a:r>
              <a:rPr lang="en-US" sz="3200" b="1" dirty="0" smtClean="0"/>
              <a:t>2018-19</a:t>
            </a:r>
            <a:endParaRPr lang="en-US" sz="3200" b="1" dirty="0"/>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285049282"/>
              </p:ext>
            </p:extLst>
          </p:nvPr>
        </p:nvGraphicFramePr>
        <p:xfrm>
          <a:off x="457200" y="2133601"/>
          <a:ext cx="7315200" cy="4142814"/>
        </p:xfrm>
        <a:graphic>
          <a:graphicData uri="http://schemas.openxmlformats.org/drawingml/2006/table">
            <a:tbl>
              <a:tblPr firstRow="1" bandRow="1">
                <a:tableStyleId>{5C22544A-7EE6-4342-B048-85BDC9FD1C3A}</a:tableStyleId>
              </a:tblPr>
              <a:tblGrid>
                <a:gridCol w="1828800"/>
                <a:gridCol w="1828800"/>
                <a:gridCol w="1828800"/>
                <a:gridCol w="1828800"/>
              </a:tblGrid>
              <a:tr h="820494">
                <a:tc>
                  <a:txBody>
                    <a:bodyPr/>
                    <a:lstStyle/>
                    <a:p>
                      <a:r>
                        <a:rPr lang="en-US" sz="1400" dirty="0">
                          <a:effectLst/>
                          <a:latin typeface="+mn-lt"/>
                        </a:rPr>
                        <a:t>Measures </a:t>
                      </a:r>
                    </a:p>
                  </a:txBody>
                  <a:tcPr anchor="ctr"/>
                </a:tc>
                <a:tc>
                  <a:txBody>
                    <a:bodyPr/>
                    <a:lstStyle/>
                    <a:p>
                      <a:r>
                        <a:rPr lang="en-US" sz="1400" dirty="0" smtClean="0">
                          <a:effectLst/>
                          <a:latin typeface="+mn-lt"/>
                        </a:rPr>
                        <a:t>Pre-</a:t>
                      </a:r>
                      <a:r>
                        <a:rPr lang="en-US" sz="1400" dirty="0" err="1" smtClean="0">
                          <a:effectLst/>
                          <a:latin typeface="+mn-lt"/>
                        </a:rPr>
                        <a:t>Programme</a:t>
                      </a:r>
                      <a:r>
                        <a:rPr lang="en-US" sz="1400" dirty="0" smtClean="0">
                          <a:effectLst/>
                          <a:latin typeface="+mn-lt"/>
                        </a:rPr>
                        <a:t> </a:t>
                      </a:r>
                      <a:r>
                        <a:rPr lang="en-US" sz="1400" dirty="0">
                          <a:effectLst/>
                          <a:latin typeface="+mn-lt"/>
                        </a:rPr>
                        <a:t>Median Scores </a:t>
                      </a:r>
                    </a:p>
                  </a:txBody>
                  <a:tcPr anchor="ctr"/>
                </a:tc>
                <a:tc>
                  <a:txBody>
                    <a:bodyPr/>
                    <a:lstStyle/>
                    <a:p>
                      <a:r>
                        <a:rPr lang="en-US" sz="1400" dirty="0">
                          <a:effectLst/>
                          <a:latin typeface="+mn-lt"/>
                        </a:rPr>
                        <a:t>Three Month Post- </a:t>
                      </a:r>
                      <a:r>
                        <a:rPr lang="en-US" sz="1400" dirty="0" err="1" smtClean="0">
                          <a:effectLst/>
                          <a:latin typeface="+mn-lt"/>
                        </a:rPr>
                        <a:t>Programme</a:t>
                      </a:r>
                      <a:r>
                        <a:rPr lang="en-US" sz="1400" dirty="0" smtClean="0">
                          <a:effectLst/>
                          <a:latin typeface="+mn-lt"/>
                        </a:rPr>
                        <a:t> </a:t>
                      </a:r>
                      <a:r>
                        <a:rPr lang="en-US" sz="1400" dirty="0">
                          <a:effectLst/>
                          <a:latin typeface="+mn-lt"/>
                        </a:rPr>
                        <a:t>Median Scores </a:t>
                      </a:r>
                    </a:p>
                  </a:txBody>
                  <a:tcPr anchor="ctr"/>
                </a:tc>
                <a:tc>
                  <a:txBody>
                    <a:bodyPr/>
                    <a:lstStyle/>
                    <a:p>
                      <a:r>
                        <a:rPr lang="en-US" sz="1400" dirty="0">
                          <a:effectLst/>
                          <a:latin typeface="+mn-lt"/>
                        </a:rPr>
                        <a:t>Twelve Month Post- </a:t>
                      </a:r>
                      <a:r>
                        <a:rPr lang="en-US" sz="1400" dirty="0" err="1" smtClean="0">
                          <a:effectLst/>
                          <a:latin typeface="+mn-lt"/>
                        </a:rPr>
                        <a:t>Programme</a:t>
                      </a:r>
                      <a:r>
                        <a:rPr lang="en-US" sz="1400" dirty="0" smtClean="0">
                          <a:effectLst/>
                          <a:latin typeface="+mn-lt"/>
                        </a:rPr>
                        <a:t> </a:t>
                      </a:r>
                      <a:r>
                        <a:rPr lang="en-US" sz="1400" dirty="0">
                          <a:effectLst/>
                          <a:latin typeface="+mn-lt"/>
                        </a:rPr>
                        <a:t>Median Scores </a:t>
                      </a:r>
                      <a:r>
                        <a:rPr lang="en-US" sz="1400" dirty="0" smtClean="0">
                          <a:effectLst/>
                          <a:latin typeface="+mn-lt"/>
                        </a:rPr>
                        <a:t> </a:t>
                      </a:r>
                      <a:endParaRPr lang="en-US" sz="1400" dirty="0">
                        <a:effectLst/>
                        <a:latin typeface="+mn-lt"/>
                      </a:endParaRPr>
                    </a:p>
                  </a:txBody>
                  <a:tcPr anchor="ctr"/>
                </a:tc>
              </a:tr>
              <a:tr h="507215">
                <a:tc>
                  <a:txBody>
                    <a:bodyPr/>
                    <a:lstStyle/>
                    <a:p>
                      <a:r>
                        <a:rPr lang="en-US" sz="1400" dirty="0">
                          <a:effectLst/>
                          <a:latin typeface="+mn-lt"/>
                        </a:rPr>
                        <a:t>Brief Pain Inventory (Severity) </a:t>
                      </a:r>
                    </a:p>
                  </a:txBody>
                  <a:tcPr anchor="ctr"/>
                </a:tc>
                <a:tc>
                  <a:txBody>
                    <a:bodyPr/>
                    <a:lstStyle/>
                    <a:p>
                      <a:r>
                        <a:rPr lang="hr-HR" sz="1400">
                          <a:effectLst/>
                          <a:latin typeface="+mn-lt"/>
                        </a:rPr>
                        <a:t>6.25 </a:t>
                      </a:r>
                    </a:p>
                  </a:txBody>
                  <a:tcPr anchor="ctr"/>
                </a:tc>
                <a:tc>
                  <a:txBody>
                    <a:bodyPr/>
                    <a:lstStyle/>
                    <a:p>
                      <a:r>
                        <a:rPr lang="nb-NO" sz="1400">
                          <a:effectLst/>
                          <a:latin typeface="+mn-lt"/>
                        </a:rPr>
                        <a:t>5.0 </a:t>
                      </a:r>
                    </a:p>
                  </a:txBody>
                  <a:tcPr anchor="ctr"/>
                </a:tc>
                <a:tc>
                  <a:txBody>
                    <a:bodyPr/>
                    <a:lstStyle/>
                    <a:p>
                      <a:r>
                        <a:rPr lang="nb-NO" sz="1400">
                          <a:effectLst/>
                          <a:latin typeface="+mn-lt"/>
                        </a:rPr>
                        <a:t>0.50 </a:t>
                      </a:r>
                    </a:p>
                  </a:txBody>
                  <a:tcPr anchor="ctr"/>
                </a:tc>
              </a:tr>
              <a:tr h="507215">
                <a:tc>
                  <a:txBody>
                    <a:bodyPr/>
                    <a:lstStyle/>
                    <a:p>
                      <a:r>
                        <a:rPr lang="en-US" sz="1400" dirty="0">
                          <a:effectLst/>
                          <a:latin typeface="+mn-lt"/>
                        </a:rPr>
                        <a:t>Brief Pain Inventory (Interference) </a:t>
                      </a:r>
                    </a:p>
                  </a:txBody>
                  <a:tcPr anchor="ctr"/>
                </a:tc>
                <a:tc>
                  <a:txBody>
                    <a:bodyPr/>
                    <a:lstStyle/>
                    <a:p>
                      <a:r>
                        <a:rPr lang="nb-NO" sz="1400" dirty="0">
                          <a:effectLst/>
                          <a:latin typeface="+mn-lt"/>
                        </a:rPr>
                        <a:t>6.14 </a:t>
                      </a:r>
                    </a:p>
                  </a:txBody>
                  <a:tcPr anchor="ctr"/>
                </a:tc>
                <a:tc>
                  <a:txBody>
                    <a:bodyPr/>
                    <a:lstStyle/>
                    <a:p>
                      <a:r>
                        <a:rPr lang="hr-HR" sz="1400">
                          <a:effectLst/>
                          <a:latin typeface="+mn-lt"/>
                        </a:rPr>
                        <a:t>3.4 </a:t>
                      </a:r>
                    </a:p>
                  </a:txBody>
                  <a:tcPr anchor="ctr"/>
                </a:tc>
                <a:tc>
                  <a:txBody>
                    <a:bodyPr/>
                    <a:lstStyle/>
                    <a:p>
                      <a:r>
                        <a:rPr lang="nb-NO" sz="1400" dirty="0">
                          <a:effectLst/>
                          <a:latin typeface="+mn-lt"/>
                        </a:rPr>
                        <a:t>0.71 </a:t>
                      </a:r>
                    </a:p>
                  </a:txBody>
                  <a:tcPr anchor="ctr"/>
                </a:tc>
              </a:tr>
              <a:tr h="507215">
                <a:tc>
                  <a:txBody>
                    <a:bodyPr/>
                    <a:lstStyle/>
                    <a:p>
                      <a:r>
                        <a:rPr lang="en-US" sz="1400" dirty="0">
                          <a:effectLst/>
                          <a:latin typeface="+mn-lt"/>
                        </a:rPr>
                        <a:t>Acceptance &amp; Action Questionnaire 2 </a:t>
                      </a:r>
                    </a:p>
                  </a:txBody>
                  <a:tcPr anchor="ctr"/>
                </a:tc>
                <a:tc>
                  <a:txBody>
                    <a:bodyPr/>
                    <a:lstStyle/>
                    <a:p>
                      <a:r>
                        <a:rPr lang="ru-RU" sz="1400" dirty="0">
                          <a:effectLst/>
                          <a:latin typeface="+mn-lt"/>
                        </a:rPr>
                        <a:t>41 </a:t>
                      </a:r>
                    </a:p>
                  </a:txBody>
                  <a:tcPr anchor="ctr"/>
                </a:tc>
                <a:tc>
                  <a:txBody>
                    <a:bodyPr/>
                    <a:lstStyle/>
                    <a:p>
                      <a:r>
                        <a:rPr lang="en-US" sz="1400">
                          <a:effectLst/>
                          <a:latin typeface="+mn-lt"/>
                        </a:rPr>
                        <a:t>44 </a:t>
                      </a:r>
                    </a:p>
                  </a:txBody>
                  <a:tcPr anchor="ctr"/>
                </a:tc>
                <a:tc>
                  <a:txBody>
                    <a:bodyPr/>
                    <a:lstStyle/>
                    <a:p>
                      <a:r>
                        <a:rPr lang="en-US" sz="1400">
                          <a:effectLst/>
                          <a:latin typeface="+mn-lt"/>
                        </a:rPr>
                        <a:t>54 </a:t>
                      </a:r>
                    </a:p>
                  </a:txBody>
                  <a:tcPr anchor="ctr"/>
                </a:tc>
              </a:tr>
              <a:tr h="511280">
                <a:tc>
                  <a:txBody>
                    <a:bodyPr/>
                    <a:lstStyle/>
                    <a:p>
                      <a:r>
                        <a:rPr lang="en-US" sz="1400">
                          <a:effectLst/>
                          <a:latin typeface="+mn-lt"/>
                        </a:rPr>
                        <a:t>Upper Extremities Functional Index </a:t>
                      </a:r>
                    </a:p>
                  </a:txBody>
                  <a:tcPr anchor="ctr"/>
                </a:tc>
                <a:tc>
                  <a:txBody>
                    <a:bodyPr/>
                    <a:lstStyle/>
                    <a:p>
                      <a:r>
                        <a:rPr lang="nb-NO" sz="1400" dirty="0">
                          <a:effectLst/>
                          <a:latin typeface="+mn-lt"/>
                        </a:rPr>
                        <a:t>31.50 </a:t>
                      </a:r>
                    </a:p>
                  </a:txBody>
                  <a:tcPr anchor="ctr"/>
                </a:tc>
                <a:tc>
                  <a:txBody>
                    <a:bodyPr/>
                    <a:lstStyle/>
                    <a:p>
                      <a:r>
                        <a:rPr lang="is-IS" sz="1400" dirty="0">
                          <a:effectLst/>
                          <a:latin typeface="+mn-lt"/>
                        </a:rPr>
                        <a:t>42 </a:t>
                      </a:r>
                    </a:p>
                  </a:txBody>
                  <a:tcPr anchor="ctr"/>
                </a:tc>
                <a:tc>
                  <a:txBody>
                    <a:bodyPr/>
                    <a:lstStyle/>
                    <a:p>
                      <a:r>
                        <a:rPr lang="fi-FI" sz="1400">
                          <a:effectLst/>
                          <a:latin typeface="+mn-lt"/>
                        </a:rPr>
                        <a:t>39 </a:t>
                      </a:r>
                    </a:p>
                  </a:txBody>
                  <a:tcPr anchor="ctr"/>
                </a:tc>
              </a:tr>
              <a:tr h="716068">
                <a:tc>
                  <a:txBody>
                    <a:bodyPr/>
                    <a:lstStyle/>
                    <a:p>
                      <a:r>
                        <a:rPr lang="en-US" sz="1400" dirty="0">
                          <a:effectLst/>
                          <a:latin typeface="+mn-lt"/>
                        </a:rPr>
                        <a:t>Patient Health Questionnaire – 9 (depression scale) </a:t>
                      </a:r>
                    </a:p>
                  </a:txBody>
                  <a:tcPr anchor="ctr"/>
                </a:tc>
                <a:tc>
                  <a:txBody>
                    <a:bodyPr/>
                    <a:lstStyle/>
                    <a:p>
                      <a:r>
                        <a:rPr lang="is-IS" sz="1400" dirty="0">
                          <a:effectLst/>
                          <a:latin typeface="+mn-lt"/>
                        </a:rPr>
                        <a:t>10 </a:t>
                      </a:r>
                    </a:p>
                  </a:txBody>
                  <a:tcPr anchor="ctr"/>
                </a:tc>
                <a:tc>
                  <a:txBody>
                    <a:bodyPr/>
                    <a:lstStyle/>
                    <a:p>
                      <a:r>
                        <a:rPr lang="en-US" sz="1400" dirty="0">
                          <a:effectLst/>
                          <a:latin typeface="+mn-lt"/>
                        </a:rPr>
                        <a:t>3 </a:t>
                      </a:r>
                    </a:p>
                  </a:txBody>
                  <a:tcPr anchor="ctr"/>
                </a:tc>
                <a:tc>
                  <a:txBody>
                    <a:bodyPr/>
                    <a:lstStyle/>
                    <a:p>
                      <a:r>
                        <a:rPr lang="is-IS" sz="1400" dirty="0">
                          <a:effectLst/>
                          <a:latin typeface="+mn-lt"/>
                        </a:rPr>
                        <a:t>2 </a:t>
                      </a:r>
                    </a:p>
                  </a:txBody>
                  <a:tcPr anchor="ctr"/>
                </a:tc>
              </a:tr>
              <a:tr h="507215">
                <a:tc>
                  <a:txBody>
                    <a:bodyPr/>
                    <a:lstStyle/>
                    <a:p>
                      <a:r>
                        <a:rPr lang="en-US" sz="1400">
                          <a:effectLst/>
                          <a:latin typeface="+mn-lt"/>
                        </a:rPr>
                        <a:t>Generalised Anxiety Disorder -7 </a:t>
                      </a:r>
                    </a:p>
                  </a:txBody>
                  <a:tcPr anchor="ctr"/>
                </a:tc>
                <a:tc>
                  <a:txBody>
                    <a:bodyPr/>
                    <a:lstStyle/>
                    <a:p>
                      <a:r>
                        <a:rPr lang="en-US" sz="1400" dirty="0">
                          <a:effectLst/>
                          <a:latin typeface="+mn-lt"/>
                        </a:rPr>
                        <a:t>4 </a:t>
                      </a:r>
                    </a:p>
                  </a:txBody>
                  <a:tcPr anchor="ctr"/>
                </a:tc>
                <a:tc>
                  <a:txBody>
                    <a:bodyPr/>
                    <a:lstStyle/>
                    <a:p>
                      <a:r>
                        <a:rPr lang="en-US" sz="1400" dirty="0">
                          <a:effectLst/>
                          <a:latin typeface="+mn-lt"/>
                        </a:rPr>
                        <a:t>3 </a:t>
                      </a:r>
                    </a:p>
                  </a:txBody>
                  <a:tcPr anchor="ctr"/>
                </a:tc>
                <a:tc>
                  <a:txBody>
                    <a:bodyPr/>
                    <a:lstStyle/>
                    <a:p>
                      <a:r>
                        <a:rPr lang="nb-NO" sz="1400" dirty="0">
                          <a:effectLst/>
                          <a:latin typeface="+mn-lt"/>
                        </a:rPr>
                        <a:t>1.5 </a:t>
                      </a:r>
                    </a:p>
                  </a:txBody>
                  <a:tcPr anchor="ctr"/>
                </a:tc>
              </a:tr>
            </a:tbl>
          </a:graphicData>
        </a:graphic>
      </p:graphicFrame>
    </p:spTree>
    <p:extLst>
      <p:ext uri="{BB962C8B-B14F-4D97-AF65-F5344CB8AC3E}">
        <p14:creationId xmlns:p14="http://schemas.microsoft.com/office/powerpoint/2010/main" val="164265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a:t>
            </a:r>
            <a:endParaRPr lang="en-GB" dirty="0"/>
          </a:p>
        </p:txBody>
      </p:sp>
      <p:sp>
        <p:nvSpPr>
          <p:cNvPr id="8" name="Oval Callout 7"/>
          <p:cNvSpPr/>
          <p:nvPr/>
        </p:nvSpPr>
        <p:spPr>
          <a:xfrm>
            <a:off x="4997937" y="2146300"/>
            <a:ext cx="3987079" cy="3415933"/>
          </a:xfrm>
          <a:prstGeom prst="wedgeEllipseCallout">
            <a:avLst>
              <a:gd name="adj1" fmla="val -68341"/>
              <a:gd name="adj2" fmla="val -215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t>
            </a:r>
            <a:r>
              <a:rPr lang="en-GB" sz="2000" dirty="0" smtClean="0"/>
              <a:t>The programme has given me the tools to move forward in a sustainable, safe way. I have acquired confidence to do rehab with my body as it is. I felt heard, seen and listened to.  </a:t>
            </a:r>
            <a:endParaRPr lang="en-GB" sz="2000" dirty="0"/>
          </a:p>
        </p:txBody>
      </p:sp>
      <p:sp>
        <p:nvSpPr>
          <p:cNvPr id="9" name="Oval Callout 8"/>
          <p:cNvSpPr/>
          <p:nvPr/>
        </p:nvSpPr>
        <p:spPr>
          <a:xfrm>
            <a:off x="114300" y="903052"/>
            <a:ext cx="3713051" cy="2813519"/>
          </a:xfrm>
          <a:prstGeom prst="wedgeEllipseCallout">
            <a:avLst>
              <a:gd name="adj1" fmla="val 60216"/>
              <a:gd name="adj2" fmla="val 52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t>
            </a:r>
            <a:r>
              <a:rPr lang="en-GB" sz="2000" dirty="0" smtClean="0"/>
              <a:t>I have been able to improve the quality of my movement and this has helped me continue with the things that I enjoy.’ </a:t>
            </a:r>
            <a:endParaRPr lang="en-GB" sz="2000" dirty="0"/>
          </a:p>
        </p:txBody>
      </p:sp>
      <p:sp>
        <p:nvSpPr>
          <p:cNvPr id="10" name="Oval Callout 9"/>
          <p:cNvSpPr/>
          <p:nvPr/>
        </p:nvSpPr>
        <p:spPr>
          <a:xfrm>
            <a:off x="1170586" y="4000423"/>
            <a:ext cx="3827351" cy="2717800"/>
          </a:xfrm>
          <a:prstGeom prst="wedgeEllipseCallout">
            <a:avLst>
              <a:gd name="adj1" fmla="val 36095"/>
              <a:gd name="adj2" fmla="val -617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t>
            </a:r>
            <a:r>
              <a:rPr lang="en-GB" sz="2000" dirty="0" smtClean="0"/>
              <a:t>I have a better understanding of how to help myself with correct posture, exercise, pacing and relaxation”</a:t>
            </a:r>
            <a:endParaRPr lang="en-GB" sz="2000" dirty="0"/>
          </a:p>
        </p:txBody>
      </p:sp>
    </p:spTree>
    <p:extLst>
      <p:ext uri="{BB962C8B-B14F-4D97-AF65-F5344CB8AC3E}">
        <p14:creationId xmlns:p14="http://schemas.microsoft.com/office/powerpoint/2010/main" val="37853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a:t>
            </a:r>
            <a:endParaRPr lang="en-GB" dirty="0"/>
          </a:p>
        </p:txBody>
      </p:sp>
      <p:sp>
        <p:nvSpPr>
          <p:cNvPr id="7" name="Content Placeholder 3"/>
          <p:cNvSpPr txBox="1">
            <a:spLocks/>
          </p:cNvSpPr>
          <p:nvPr/>
        </p:nvSpPr>
        <p:spPr>
          <a:xfrm>
            <a:off x="721660" y="1760223"/>
            <a:ext cx="6830931" cy="4393660"/>
          </a:xfrm>
          <a:prstGeom prst="rect">
            <a:avLst/>
          </a:prstGeom>
        </p:spPr>
        <p:txBody>
          <a:bodyPr vert="horz" lIns="0" tIns="0" rIns="0" bIns="0" rtlCol="0">
            <a:normAutofit/>
          </a:bodyPr>
          <a:lst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3"/>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smtClean="0"/>
              <a:t>National promotion of the service</a:t>
            </a:r>
          </a:p>
          <a:p>
            <a:pPr marL="342900" indent="-342900">
              <a:buFont typeface="Arial" panose="020B0604020202020204" pitchFamily="34" charset="0"/>
              <a:buChar char="•"/>
            </a:pPr>
            <a:r>
              <a:rPr lang="en-GB" sz="2000" dirty="0" smtClean="0"/>
              <a:t>Co-designing a bespoke CCLERS programme based on patient feedback </a:t>
            </a:r>
          </a:p>
          <a:p>
            <a:pPr marL="342900" indent="-342900">
              <a:buFont typeface="Arial" panose="020B0604020202020204" pitchFamily="34" charset="0"/>
              <a:buChar char="•"/>
            </a:pPr>
            <a:r>
              <a:rPr lang="en-GB" sz="2000" dirty="0" smtClean="0"/>
              <a:t>Regional Late Effects Network</a:t>
            </a:r>
          </a:p>
          <a:p>
            <a:pPr marL="342900" indent="-342900">
              <a:buFont typeface="Arial" panose="020B0604020202020204" pitchFamily="34" charset="0"/>
              <a:buChar char="•"/>
            </a:pPr>
            <a:r>
              <a:rPr lang="en-GB" sz="2000" dirty="0" smtClean="0"/>
              <a:t>Research Portfolio: </a:t>
            </a:r>
          </a:p>
          <a:p>
            <a:pPr lvl="3"/>
            <a:r>
              <a:rPr lang="en-GB" sz="2000" dirty="0" smtClean="0"/>
              <a:t>What are the experiences and health care needs of cancer survivors and does current service provision meet their needs? PhD</a:t>
            </a:r>
          </a:p>
          <a:p>
            <a:pPr lvl="3"/>
            <a:r>
              <a:rPr lang="en-GB" sz="2000" dirty="0" smtClean="0"/>
              <a:t>What are the holistic experiences of adults living with long-term the consequences of cancer and its treatment? A qualitative evidence synthesis. Masters </a:t>
            </a:r>
          </a:p>
          <a:p>
            <a:pPr lvl="3"/>
            <a:endParaRPr lang="en-GB" sz="2000" dirty="0" smtClean="0"/>
          </a:p>
        </p:txBody>
      </p:sp>
      <p:sp>
        <p:nvSpPr>
          <p:cNvPr id="8" name="Title 2"/>
          <p:cNvSpPr>
            <a:spLocks noGrp="1"/>
          </p:cNvSpPr>
          <p:nvPr>
            <p:ph type="title"/>
          </p:nvPr>
        </p:nvSpPr>
        <p:spPr>
          <a:xfrm>
            <a:off x="605896" y="985629"/>
            <a:ext cx="7560000" cy="443198"/>
          </a:xfrm>
        </p:spPr>
        <p:txBody>
          <a:bodyPr/>
          <a:lstStyle/>
          <a:p>
            <a:r>
              <a:rPr lang="en-GB" sz="3200" b="1" dirty="0" smtClean="0">
                <a:solidFill>
                  <a:schemeClr val="accent1">
                    <a:lumMod val="75000"/>
                  </a:schemeClr>
                </a:solidFill>
              </a:rPr>
              <a:t>Now What? </a:t>
            </a:r>
            <a:endParaRPr lang="en-GB" sz="3200" b="1" dirty="0">
              <a:solidFill>
                <a:schemeClr val="accent1">
                  <a:lumMod val="75000"/>
                </a:schemeClr>
              </a:solidFill>
            </a:endParaRPr>
          </a:p>
        </p:txBody>
      </p:sp>
    </p:spTree>
    <p:extLst>
      <p:ext uri="{BB962C8B-B14F-4D97-AF65-F5344CB8AC3E}">
        <p14:creationId xmlns:p14="http://schemas.microsoft.com/office/powerpoint/2010/main" val="341111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a:t>
            </a:r>
            <a:r>
              <a:rPr lang="en-GB" smtClean="0"/>
              <a:t>effects Rehabilitation </a:t>
            </a:r>
            <a:r>
              <a:rPr lang="en-GB" dirty="0" smtClean="0"/>
              <a:t>Service </a:t>
            </a:r>
            <a:endParaRPr lang="en-GB" dirty="0"/>
          </a:p>
        </p:txBody>
      </p:sp>
      <p:sp>
        <p:nvSpPr>
          <p:cNvPr id="7" name="Content Placeholder 2"/>
          <p:cNvSpPr txBox="1">
            <a:spLocks/>
          </p:cNvSpPr>
          <p:nvPr/>
        </p:nvSpPr>
        <p:spPr>
          <a:xfrm>
            <a:off x="309400" y="1360812"/>
            <a:ext cx="7560000" cy="5268588"/>
          </a:xfrm>
          <a:prstGeom prst="rect">
            <a:avLst/>
          </a:prstGeom>
        </p:spPr>
        <p:txBody>
          <a:bodyPr vert="horz" lIns="0" tIns="0" rIns="0" bIns="0" rtlCol="0">
            <a:normAutofit/>
          </a:bodyPr>
          <a:lst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2"/>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6600" b="1" dirty="0" smtClean="0">
                <a:solidFill>
                  <a:schemeClr val="accent1"/>
                </a:solidFill>
              </a:rPr>
              <a:t>Thank you!</a:t>
            </a:r>
            <a:endParaRPr lang="en-GB" sz="2000" b="1" dirty="0" smtClean="0">
              <a:solidFill>
                <a:schemeClr val="accent1"/>
              </a:solidFill>
            </a:endParaRPr>
          </a:p>
          <a:p>
            <a:pPr algn="ctr"/>
            <a:r>
              <a:rPr lang="en-GB" sz="6600" b="1" dirty="0" smtClean="0">
                <a:solidFill>
                  <a:schemeClr val="accent1"/>
                </a:solidFill>
              </a:rPr>
              <a:t>Any questions?</a:t>
            </a:r>
            <a:endParaRPr lang="en-GB" sz="2800" b="1" dirty="0" smtClean="0">
              <a:solidFill>
                <a:schemeClr val="accent1"/>
              </a:solidFill>
            </a:endParaRPr>
          </a:p>
          <a:p>
            <a:pPr algn="ctr"/>
            <a:r>
              <a:rPr lang="en-GB" sz="2400" b="1" dirty="0" smtClean="0">
                <a:solidFill>
                  <a:schemeClr val="accent1"/>
                </a:solidFill>
                <a:hlinkClick r:id="rId3"/>
              </a:rPr>
              <a:t>jcook@nhs.net</a:t>
            </a:r>
            <a:endParaRPr lang="en-GB" sz="2400" b="1" dirty="0" smtClean="0">
              <a:solidFill>
                <a:schemeClr val="accent1"/>
              </a:solidFill>
            </a:endParaRPr>
          </a:p>
          <a:p>
            <a:pPr algn="ctr"/>
            <a:r>
              <a:rPr lang="en-GB" sz="2400" b="1" u="sng" dirty="0" smtClean="0">
                <a:solidFill>
                  <a:schemeClr val="accent1"/>
                </a:solidFill>
                <a:hlinkClick r:id="rId4"/>
              </a:rPr>
              <a:t>Ruh-tr.rnhrdcclersinfo@nhs.net</a:t>
            </a:r>
            <a:endParaRPr lang="en-GB" sz="2400" b="1" u="sng" dirty="0" smtClean="0">
              <a:solidFill>
                <a:schemeClr val="accent1"/>
              </a:solidFill>
            </a:endParaRPr>
          </a:p>
          <a:p>
            <a:pPr algn="ctr"/>
            <a:r>
              <a:rPr lang="en-GB" sz="2400" b="1" u="sng" dirty="0" smtClean="0">
                <a:solidFill>
                  <a:schemeClr val="accent1"/>
                </a:solidFill>
              </a:rPr>
              <a:t>01225-473481</a:t>
            </a:r>
          </a:p>
          <a:p>
            <a:pPr algn="ctr"/>
            <a:r>
              <a:rPr lang="en-GB" sz="2400" b="1" u="sng" dirty="0" err="1" smtClean="0">
                <a:solidFill>
                  <a:schemeClr val="accent1"/>
                </a:solidFill>
                <a:hlinkClick r:id="rId5"/>
              </a:rPr>
              <a:t>www.crpsandcancer</a:t>
            </a:r>
            <a:r>
              <a:rPr lang="en-GB" sz="2400" b="1" u="sng" dirty="0" err="1" smtClean="0">
                <a:solidFill>
                  <a:schemeClr val="accent1"/>
                </a:solidFill>
              </a:rPr>
              <a:t>lateeffects-bath.org.uk</a:t>
            </a:r>
            <a:endParaRPr lang="en-GB" sz="2400" b="1" u="sng" dirty="0" smtClean="0">
              <a:solidFill>
                <a:schemeClr val="accent1"/>
              </a:solidFill>
            </a:endParaRPr>
          </a:p>
        </p:txBody>
      </p:sp>
    </p:spTree>
    <p:extLst>
      <p:ext uri="{BB962C8B-B14F-4D97-AF65-F5344CB8AC3E}">
        <p14:creationId xmlns:p14="http://schemas.microsoft.com/office/powerpoint/2010/main" val="18722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(CCLERS)</a:t>
            </a:r>
            <a:endParaRPr lang="en-GB" dirty="0"/>
          </a:p>
        </p:txBody>
      </p:sp>
      <p:sp>
        <p:nvSpPr>
          <p:cNvPr id="6" name="Text Placeholder 5"/>
          <p:cNvSpPr>
            <a:spLocks noGrp="1"/>
          </p:cNvSpPr>
          <p:nvPr>
            <p:ph type="body" sz="quarter" idx="13"/>
          </p:nvPr>
        </p:nvSpPr>
        <p:spPr>
          <a:xfrm>
            <a:off x="447675" y="2102200"/>
            <a:ext cx="7904325" cy="877163"/>
          </a:xfrm>
        </p:spPr>
        <p:txBody>
          <a:bodyPr/>
          <a:lstStyle/>
          <a:p>
            <a:pPr lvl="0"/>
            <a:r>
              <a:rPr lang="en-GB" sz="2000" dirty="0" smtClean="0">
                <a:solidFill>
                  <a:schemeClr val="accent1">
                    <a:lumMod val="75000"/>
                  </a:schemeClr>
                </a:solidFill>
              </a:rPr>
              <a:t>Highly specialised national </a:t>
            </a:r>
            <a:r>
              <a:rPr lang="en-GB" sz="2000" dirty="0">
                <a:solidFill>
                  <a:schemeClr val="accent1">
                    <a:lumMod val="75000"/>
                  </a:schemeClr>
                </a:solidFill>
              </a:rPr>
              <a:t>service for adults with persistent pain and reduced physical function following their cancer treatment</a:t>
            </a:r>
          </a:p>
          <a:p>
            <a:endParaRPr lang="en-GB" dirty="0">
              <a:solidFill>
                <a:schemeClr val="accent1">
                  <a:lumMod val="75000"/>
                </a:schemeClr>
              </a:solidFill>
            </a:endParaRPr>
          </a:p>
        </p:txBody>
      </p:sp>
      <p:sp>
        <p:nvSpPr>
          <p:cNvPr id="8" name="Title 8"/>
          <p:cNvSpPr txBox="1">
            <a:spLocks/>
          </p:cNvSpPr>
          <p:nvPr/>
        </p:nvSpPr>
        <p:spPr>
          <a:xfrm>
            <a:off x="447675" y="855289"/>
            <a:ext cx="6891074" cy="886397"/>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accent1">
                    <a:lumMod val="75000"/>
                  </a:schemeClr>
                </a:solidFill>
                <a:effectLst/>
                <a:uLnTx/>
                <a:uFillTx/>
                <a:latin typeface="Arial"/>
                <a:ea typeface="+mj-ea"/>
                <a:cs typeface="+mj-cs"/>
              </a:rPr>
              <a:t>Complex Cancer Late Effects </a:t>
            </a:r>
            <a:br>
              <a:rPr kumimoji="0" lang="en-GB" sz="3200" b="1" i="0" u="none" strike="noStrike" kern="1200" cap="none" spc="0" normalizeH="0" baseline="0" noProof="0" dirty="0" smtClean="0">
                <a:ln>
                  <a:noFill/>
                </a:ln>
                <a:solidFill>
                  <a:schemeClr val="accent1">
                    <a:lumMod val="75000"/>
                  </a:schemeClr>
                </a:solidFill>
                <a:effectLst/>
                <a:uLnTx/>
                <a:uFillTx/>
                <a:latin typeface="Arial"/>
                <a:ea typeface="+mj-ea"/>
                <a:cs typeface="+mj-cs"/>
              </a:rPr>
            </a:br>
            <a:r>
              <a:rPr kumimoji="0" lang="en-GB" sz="3200" b="1" i="0" u="none" strike="noStrike" kern="1200" cap="none" spc="0" normalizeH="0" baseline="0" noProof="0" dirty="0" smtClean="0">
                <a:ln>
                  <a:noFill/>
                </a:ln>
                <a:solidFill>
                  <a:schemeClr val="accent1">
                    <a:lumMod val="75000"/>
                  </a:schemeClr>
                </a:solidFill>
                <a:effectLst/>
                <a:uLnTx/>
                <a:uFillTx/>
                <a:latin typeface="Arial"/>
                <a:ea typeface="+mj-ea"/>
                <a:cs typeface="+mj-cs"/>
              </a:rPr>
              <a:t>Rehabilitation Service (CCLERS</a:t>
            </a:r>
            <a:r>
              <a:rPr kumimoji="0" lang="en-GB" sz="3200" b="1" i="0" u="none" strike="noStrike" kern="1200" cap="none" spc="0" normalizeH="0" baseline="0" noProof="0" dirty="0" smtClean="0">
                <a:ln>
                  <a:noFill/>
                </a:ln>
                <a:solidFill>
                  <a:srgbClr val="330072"/>
                </a:solidFill>
                <a:effectLst/>
                <a:uLnTx/>
                <a:uFillTx/>
                <a:latin typeface="Arial"/>
                <a:ea typeface="+mj-ea"/>
                <a:cs typeface="+mj-cs"/>
              </a:rPr>
              <a:t>)</a:t>
            </a:r>
            <a:endParaRPr kumimoji="0" lang="en-GB" sz="3200" b="1" i="0" u="none" strike="noStrike" kern="1200" cap="none" spc="0" normalizeH="0" baseline="0" noProof="0" dirty="0">
              <a:ln>
                <a:noFill/>
              </a:ln>
              <a:solidFill>
                <a:srgbClr val="330072"/>
              </a:solidFill>
              <a:effectLst/>
              <a:uLnTx/>
              <a:uFillTx/>
              <a:latin typeface="Arial"/>
              <a:ea typeface="+mj-ea"/>
              <a:cs typeface="+mj-cs"/>
            </a:endParaRPr>
          </a:p>
        </p:txBody>
      </p:sp>
      <p:sp>
        <p:nvSpPr>
          <p:cNvPr id="10" name="Rounded Rectangle 9"/>
          <p:cNvSpPr/>
          <p:nvPr/>
        </p:nvSpPr>
        <p:spPr>
          <a:xfrm>
            <a:off x="447675" y="3000375"/>
            <a:ext cx="3502983" cy="3364015"/>
          </a:xfrm>
          <a:prstGeom prst="roundRect">
            <a:avLst/>
          </a:prstGeom>
          <a:solidFill>
            <a:schemeClr val="tx2">
              <a:lumMod val="75000"/>
            </a:schemeClr>
          </a:solidFill>
          <a:ln w="762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 name="Rounded Rectangle 11"/>
          <p:cNvSpPr/>
          <p:nvPr/>
        </p:nvSpPr>
        <p:spPr>
          <a:xfrm>
            <a:off x="4429125" y="3000374"/>
            <a:ext cx="3502983" cy="3364015"/>
          </a:xfrm>
          <a:prstGeom prst="roundRect">
            <a:avLst/>
          </a:prstGeom>
          <a:solidFill>
            <a:schemeClr val="tx2">
              <a:lumMod val="75000"/>
            </a:schemeClr>
          </a:solidFill>
          <a:ln w="762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 name="Rectangle 12"/>
          <p:cNvSpPr/>
          <p:nvPr/>
        </p:nvSpPr>
        <p:spPr>
          <a:xfrm>
            <a:off x="581025" y="3132736"/>
            <a:ext cx="3190875" cy="3231654"/>
          </a:xfrm>
          <a:prstGeom prst="rect">
            <a:avLst/>
          </a:prstGeom>
        </p:spPr>
        <p:txBody>
          <a:bodyPr wrap="square">
            <a:spAutoFit/>
          </a:bodyPr>
          <a:lstStyle/>
          <a:p>
            <a:pPr marL="0" marR="0" lvl="1" indent="0" defTabSz="914400" eaLnBrk="1" fontAlgn="auto" latinLnBrk="0" hangingPunct="1">
              <a:lnSpc>
                <a:spcPct val="100000"/>
              </a:lnSpc>
              <a:spcBef>
                <a:spcPts val="1800"/>
              </a:spcBef>
              <a:spcAft>
                <a:spcPts val="0"/>
              </a:spcAft>
              <a:buClrTx/>
              <a:buSzPct val="150000"/>
              <a:buFontTx/>
              <a:buNone/>
              <a:tabLst/>
              <a:defRPr/>
            </a:pPr>
            <a:r>
              <a:rPr kumimoji="0" lang="en-GB" sz="1600" b="0" i="0" u="none" strike="noStrike" kern="0" cap="none" spc="0" normalizeH="0" baseline="0" noProof="0" dirty="0" smtClean="0">
                <a:ln>
                  <a:noFill/>
                </a:ln>
                <a:solidFill>
                  <a:schemeClr val="bg1"/>
                </a:solidFill>
                <a:effectLst/>
                <a:uLnTx/>
                <a:uFillTx/>
              </a:rPr>
              <a:t>Patient criteria:</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Severe and persistent pain</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Reduced physical function or mobility </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Have tried treatment locally from a physiotherapist or pain clinic</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Active treatment for cancer finished at least one year ago</a:t>
            </a:r>
            <a:endParaRPr kumimoji="0" lang="en-GB" sz="1600" b="0" i="0" u="none" strike="noStrike" kern="0" cap="none" spc="0" normalizeH="0" baseline="0" noProof="0" dirty="0">
              <a:ln>
                <a:noFill/>
              </a:ln>
              <a:solidFill>
                <a:schemeClr val="bg1"/>
              </a:solidFill>
              <a:effectLst/>
              <a:uLnTx/>
              <a:uFillTx/>
            </a:endParaRPr>
          </a:p>
        </p:txBody>
      </p:sp>
      <p:sp>
        <p:nvSpPr>
          <p:cNvPr id="14" name="Rectangle 13"/>
          <p:cNvSpPr/>
          <p:nvPr/>
        </p:nvSpPr>
        <p:spPr>
          <a:xfrm>
            <a:off x="4651854" y="3320469"/>
            <a:ext cx="3057524" cy="2723823"/>
          </a:xfrm>
          <a:prstGeom prst="rect">
            <a:avLst/>
          </a:prstGeom>
        </p:spPr>
        <p:txBody>
          <a:bodyPr wrap="square">
            <a:spAutoFit/>
          </a:bodyPr>
          <a:lstStyle/>
          <a:p>
            <a:pPr marL="0" marR="0" lvl="1" indent="0" defTabSz="914400" eaLnBrk="1" fontAlgn="auto" latinLnBrk="0" hangingPunct="1">
              <a:lnSpc>
                <a:spcPct val="100000"/>
              </a:lnSpc>
              <a:spcBef>
                <a:spcPts val="1800"/>
              </a:spcBef>
              <a:spcAft>
                <a:spcPts val="0"/>
              </a:spcAft>
              <a:buClrTx/>
              <a:buSzPct val="150000"/>
              <a:buFontTx/>
              <a:buNone/>
              <a:tabLst/>
              <a:defRPr/>
            </a:pPr>
            <a:r>
              <a:rPr kumimoji="0" lang="en-GB" sz="1600" b="0" i="0" u="none" strike="noStrike" kern="0" cap="none" spc="0" normalizeH="0" baseline="0" noProof="0" dirty="0" smtClean="0">
                <a:ln>
                  <a:noFill/>
                </a:ln>
                <a:solidFill>
                  <a:schemeClr val="bg1"/>
                </a:solidFill>
                <a:effectLst/>
                <a:uLnTx/>
                <a:uFillTx/>
              </a:rPr>
              <a:t>Interdisciplinary team:</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Occupational Therapists</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Physiotherapists</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Clinical Psychologist</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Clinical Nurse Specialist</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Pain Consultant</a:t>
            </a:r>
            <a:endParaRPr kumimoji="0" lang="en-GB" sz="16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41711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163" y="1044325"/>
            <a:ext cx="7951950" cy="886397"/>
          </a:xfrm>
        </p:spPr>
        <p:txBody>
          <a:bodyPr/>
          <a:lstStyle/>
          <a:p>
            <a:r>
              <a:rPr lang="en-GB" sz="3200" b="1" dirty="0">
                <a:solidFill>
                  <a:schemeClr val="accent1">
                    <a:lumMod val="75000"/>
                  </a:schemeClr>
                </a:solidFill>
                <a:latin typeface="+mn-lt"/>
              </a:rPr>
              <a:t>Service </a:t>
            </a:r>
            <a:r>
              <a:rPr lang="en-GB" sz="3200" b="1" dirty="0" smtClean="0">
                <a:solidFill>
                  <a:schemeClr val="accent1">
                    <a:lumMod val="75000"/>
                  </a:schemeClr>
                </a:solidFill>
                <a:latin typeface="+mn-lt"/>
              </a:rPr>
              <a:t>History:</a:t>
            </a:r>
            <a:br>
              <a:rPr lang="en-GB" sz="3200" b="1" dirty="0" smtClean="0">
                <a:solidFill>
                  <a:schemeClr val="accent1">
                    <a:lumMod val="75000"/>
                  </a:schemeClr>
                </a:solidFill>
                <a:latin typeface="+mn-lt"/>
              </a:rPr>
            </a:br>
            <a:r>
              <a:rPr lang="en-GB" sz="3200" b="1" dirty="0" smtClean="0">
                <a:solidFill>
                  <a:schemeClr val="accent1">
                    <a:lumMod val="75000"/>
                  </a:schemeClr>
                </a:solidFill>
                <a:latin typeface="+mn-lt"/>
              </a:rPr>
              <a:t>From </a:t>
            </a:r>
            <a:r>
              <a:rPr lang="en-GB" sz="3200" b="1" dirty="0">
                <a:solidFill>
                  <a:schemeClr val="accent1">
                    <a:lumMod val="75000"/>
                  </a:schemeClr>
                </a:solidFill>
                <a:latin typeface="+mn-lt"/>
              </a:rPr>
              <a:t>BRIRS to CCLERS </a:t>
            </a:r>
            <a:endParaRPr lang="en-GB" sz="3200" dirty="0">
              <a:solidFill>
                <a:schemeClr val="accent1">
                  <a:lumMod val="75000"/>
                </a:schemeClr>
              </a:solidFill>
              <a:latin typeface="+mn-lt"/>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7" name="Rectangle 6"/>
          <p:cNvSpPr/>
          <p:nvPr/>
        </p:nvSpPr>
        <p:spPr>
          <a:xfrm>
            <a:off x="268163" y="2630119"/>
            <a:ext cx="1683727" cy="641120"/>
          </a:xfrm>
          <a:prstGeom prst="rect">
            <a:avLst/>
          </a:prstGeom>
          <a:solidFill>
            <a:srgbClr val="C0000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a typeface="Chalkduster" charset="0"/>
                <a:cs typeface="Chalkduster" charset="0"/>
              </a:rPr>
              <a:t>RAGE</a:t>
            </a:r>
            <a:r>
              <a:rPr lang="en-US" sz="3200" dirty="0" smtClean="0">
                <a:solidFill>
                  <a:schemeClr val="tx1"/>
                </a:solidFill>
                <a:ea typeface="Chalkduster" charset="0"/>
                <a:cs typeface="Chalkduster" charset="0"/>
              </a:rPr>
              <a:t> </a:t>
            </a:r>
            <a:endParaRPr lang="en-US" sz="3200" dirty="0">
              <a:solidFill>
                <a:schemeClr val="tx1"/>
              </a:solidFill>
              <a:ea typeface="Chalkduster" charset="0"/>
              <a:cs typeface="Chalkduster" charset="0"/>
            </a:endParaRPr>
          </a:p>
        </p:txBody>
      </p:sp>
      <p:sp>
        <p:nvSpPr>
          <p:cNvPr id="8" name="TextBox 7"/>
          <p:cNvSpPr txBox="1"/>
          <p:nvPr/>
        </p:nvSpPr>
        <p:spPr>
          <a:xfrm flipH="1">
            <a:off x="2091708" y="2662284"/>
            <a:ext cx="593125" cy="707886"/>
          </a:xfrm>
          <a:prstGeom prst="rect">
            <a:avLst/>
          </a:prstGeom>
          <a:noFill/>
        </p:spPr>
        <p:txBody>
          <a:bodyPr wrap="square" rtlCol="0">
            <a:spAutoFit/>
          </a:bodyPr>
          <a:lstStyle/>
          <a:p>
            <a:r>
              <a:rPr lang="en-US" sz="4000" dirty="0" smtClean="0"/>
              <a:t>+</a:t>
            </a:r>
            <a:endParaRPr lang="en-US" sz="4000" dirty="0"/>
          </a:p>
        </p:txBody>
      </p:sp>
      <p:sp>
        <p:nvSpPr>
          <p:cNvPr id="9" name="Rectangle 8"/>
          <p:cNvSpPr/>
          <p:nvPr/>
        </p:nvSpPr>
        <p:spPr>
          <a:xfrm>
            <a:off x="2684835" y="2620013"/>
            <a:ext cx="2315790" cy="641121"/>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a typeface="Chalkduster" charset="0"/>
                <a:cs typeface="Chalkduster" charset="0"/>
              </a:rPr>
              <a:t>Macmillan</a:t>
            </a:r>
            <a:r>
              <a:rPr lang="en-US" sz="2800" dirty="0" smtClean="0">
                <a:solidFill>
                  <a:schemeClr val="tx1"/>
                </a:solidFill>
                <a:latin typeface="Chalkduster" charset="0"/>
                <a:ea typeface="Chalkduster" charset="0"/>
                <a:cs typeface="Chalkduster" charset="0"/>
              </a:rPr>
              <a:t>  </a:t>
            </a:r>
            <a:endParaRPr lang="en-US" sz="2800" dirty="0">
              <a:solidFill>
                <a:schemeClr val="tx1"/>
              </a:solidFill>
              <a:latin typeface="Chalkduster" charset="0"/>
              <a:ea typeface="Chalkduster" charset="0"/>
              <a:cs typeface="Chalkduster" charset="0"/>
            </a:endParaRPr>
          </a:p>
        </p:txBody>
      </p:sp>
      <p:sp>
        <p:nvSpPr>
          <p:cNvPr id="10" name="TextBox 9"/>
          <p:cNvSpPr txBox="1"/>
          <p:nvPr/>
        </p:nvSpPr>
        <p:spPr>
          <a:xfrm>
            <a:off x="5117641" y="2630119"/>
            <a:ext cx="484428" cy="707886"/>
          </a:xfrm>
          <a:prstGeom prst="rect">
            <a:avLst/>
          </a:prstGeom>
          <a:noFill/>
        </p:spPr>
        <p:txBody>
          <a:bodyPr wrap="none" rtlCol="0">
            <a:spAutoFit/>
          </a:bodyPr>
          <a:lstStyle/>
          <a:p>
            <a:r>
              <a:rPr lang="en-US" sz="4000" dirty="0" smtClean="0"/>
              <a:t>=</a:t>
            </a:r>
            <a:endParaRPr lang="en-US" sz="4000" dirty="0"/>
          </a:p>
        </p:txBody>
      </p:sp>
      <p:sp>
        <p:nvSpPr>
          <p:cNvPr id="11" name="Rectangle 10"/>
          <p:cNvSpPr/>
          <p:nvPr/>
        </p:nvSpPr>
        <p:spPr>
          <a:xfrm>
            <a:off x="5667619" y="2132493"/>
            <a:ext cx="3133481" cy="14547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a typeface="Chalkduster" charset="0"/>
                <a:cs typeface="Chalkduster" charset="0"/>
              </a:rPr>
              <a:t>Breast Radiotherapy Injury Rehabilitation</a:t>
            </a:r>
          </a:p>
          <a:p>
            <a:pPr algn="ctr"/>
            <a:r>
              <a:rPr lang="en-US" sz="2000" b="1" dirty="0" smtClean="0">
                <a:solidFill>
                  <a:schemeClr val="bg1"/>
                </a:solidFill>
                <a:ea typeface="Chalkduster" charset="0"/>
                <a:cs typeface="Chalkduster" charset="0"/>
              </a:rPr>
              <a:t>Service (BRIRS) 2012 </a:t>
            </a:r>
            <a:r>
              <a:rPr lang="en-US" sz="2000" dirty="0" smtClean="0">
                <a:solidFill>
                  <a:schemeClr val="bg1"/>
                </a:solidFill>
                <a:ea typeface="Chalkduster" charset="0"/>
                <a:cs typeface="Chalkduster" charset="0"/>
              </a:rPr>
              <a:t>  </a:t>
            </a:r>
            <a:endParaRPr lang="en-US" sz="2000" dirty="0">
              <a:solidFill>
                <a:schemeClr val="bg1"/>
              </a:solidFill>
              <a:ea typeface="Chalkduster" charset="0"/>
              <a:cs typeface="Chalkduster" charset="0"/>
            </a:endParaRPr>
          </a:p>
        </p:txBody>
      </p:sp>
      <p:sp>
        <p:nvSpPr>
          <p:cNvPr id="12" name="Rectangle 11"/>
          <p:cNvSpPr/>
          <p:nvPr/>
        </p:nvSpPr>
        <p:spPr>
          <a:xfrm>
            <a:off x="268163" y="4234168"/>
            <a:ext cx="1683727" cy="634908"/>
          </a:xfrm>
          <a:prstGeom prst="rect">
            <a:avLst/>
          </a:prstGeom>
          <a:solidFill>
            <a:schemeClr val="accent1">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a typeface="Chalkduster" charset="0"/>
                <a:cs typeface="Chalkduster" charset="0"/>
              </a:rPr>
              <a:t>BRIRS</a:t>
            </a:r>
            <a:r>
              <a:rPr lang="en-US" sz="3200" dirty="0" smtClean="0">
                <a:solidFill>
                  <a:schemeClr val="bg1"/>
                </a:solidFill>
                <a:ea typeface="Chalkduster" charset="0"/>
                <a:cs typeface="Chalkduster" charset="0"/>
              </a:rPr>
              <a:t> </a:t>
            </a:r>
            <a:r>
              <a:rPr lang="en-US" sz="2800" dirty="0" smtClean="0">
                <a:solidFill>
                  <a:schemeClr val="bg1"/>
                </a:solidFill>
                <a:latin typeface="Chalkduster" charset="0"/>
                <a:ea typeface="Chalkduster" charset="0"/>
                <a:cs typeface="Chalkduster" charset="0"/>
              </a:rPr>
              <a:t> </a:t>
            </a:r>
            <a:endParaRPr lang="en-US" sz="2800" dirty="0">
              <a:solidFill>
                <a:schemeClr val="bg1"/>
              </a:solidFill>
              <a:latin typeface="Chalkduster" charset="0"/>
              <a:ea typeface="Chalkduster" charset="0"/>
              <a:cs typeface="Chalkduster" charset="0"/>
            </a:endParaRPr>
          </a:p>
        </p:txBody>
      </p:sp>
      <p:sp>
        <p:nvSpPr>
          <p:cNvPr id="13" name="TextBox 12"/>
          <p:cNvSpPr txBox="1"/>
          <p:nvPr/>
        </p:nvSpPr>
        <p:spPr>
          <a:xfrm flipH="1">
            <a:off x="2091709" y="4197679"/>
            <a:ext cx="593125" cy="707886"/>
          </a:xfrm>
          <a:prstGeom prst="rect">
            <a:avLst/>
          </a:prstGeom>
          <a:noFill/>
        </p:spPr>
        <p:txBody>
          <a:bodyPr wrap="square" rtlCol="0">
            <a:spAutoFit/>
          </a:bodyPr>
          <a:lstStyle/>
          <a:p>
            <a:r>
              <a:rPr lang="en-US" sz="4000" dirty="0" smtClean="0"/>
              <a:t>+</a:t>
            </a:r>
            <a:endParaRPr lang="en-US" sz="4000" dirty="0"/>
          </a:p>
        </p:txBody>
      </p:sp>
      <p:sp>
        <p:nvSpPr>
          <p:cNvPr id="14" name="Rectangle 13"/>
          <p:cNvSpPr/>
          <p:nvPr/>
        </p:nvSpPr>
        <p:spPr>
          <a:xfrm>
            <a:off x="2608635" y="4217850"/>
            <a:ext cx="2315790" cy="641121"/>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a typeface="Chalkduster" charset="0"/>
                <a:cs typeface="Chalkduster" charset="0"/>
              </a:rPr>
              <a:t>Macmillan</a:t>
            </a:r>
            <a:r>
              <a:rPr lang="en-US" sz="2800" dirty="0" smtClean="0">
                <a:solidFill>
                  <a:schemeClr val="tx1"/>
                </a:solidFill>
                <a:latin typeface="Chalkduster" charset="0"/>
                <a:ea typeface="Chalkduster" charset="0"/>
                <a:cs typeface="Chalkduster" charset="0"/>
              </a:rPr>
              <a:t>  </a:t>
            </a:r>
            <a:endParaRPr lang="en-US" sz="2800" dirty="0">
              <a:solidFill>
                <a:schemeClr val="tx1"/>
              </a:solidFill>
              <a:latin typeface="Chalkduster" charset="0"/>
              <a:ea typeface="Chalkduster" charset="0"/>
              <a:cs typeface="Chalkduster" charset="0"/>
            </a:endParaRPr>
          </a:p>
        </p:txBody>
      </p:sp>
      <p:sp>
        <p:nvSpPr>
          <p:cNvPr id="15" name="TextBox 14"/>
          <p:cNvSpPr txBox="1"/>
          <p:nvPr/>
        </p:nvSpPr>
        <p:spPr>
          <a:xfrm>
            <a:off x="5000625" y="4151085"/>
            <a:ext cx="484428" cy="707886"/>
          </a:xfrm>
          <a:prstGeom prst="rect">
            <a:avLst/>
          </a:prstGeom>
          <a:noFill/>
        </p:spPr>
        <p:txBody>
          <a:bodyPr wrap="none" rtlCol="0">
            <a:spAutoFit/>
          </a:bodyPr>
          <a:lstStyle/>
          <a:p>
            <a:r>
              <a:rPr lang="en-US" sz="4000" dirty="0" smtClean="0"/>
              <a:t>=</a:t>
            </a:r>
            <a:endParaRPr lang="en-US" sz="4000" dirty="0"/>
          </a:p>
        </p:txBody>
      </p:sp>
      <p:sp>
        <p:nvSpPr>
          <p:cNvPr id="16" name="Rectangle 15"/>
          <p:cNvSpPr/>
          <p:nvPr/>
        </p:nvSpPr>
        <p:spPr>
          <a:xfrm>
            <a:off x="5667620" y="3802450"/>
            <a:ext cx="3200156" cy="1498344"/>
          </a:xfrm>
          <a:prstGeom prst="rect">
            <a:avLst/>
          </a:prstGeom>
          <a:solidFill>
            <a:schemeClr val="tx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a typeface="Chalkduster" charset="0"/>
                <a:cs typeface="Chalkduster" charset="0"/>
              </a:rPr>
              <a:t>Complex Cancer Late Effects Rehabilitation</a:t>
            </a:r>
          </a:p>
          <a:p>
            <a:pPr algn="ctr"/>
            <a:r>
              <a:rPr lang="en-US" sz="2000" b="1" dirty="0" smtClean="0">
                <a:solidFill>
                  <a:schemeClr val="bg1"/>
                </a:solidFill>
                <a:ea typeface="Chalkduster" charset="0"/>
                <a:cs typeface="Chalkduster" charset="0"/>
              </a:rPr>
              <a:t>Service (CCLERS) 2017 </a:t>
            </a:r>
            <a:r>
              <a:rPr lang="en-US" sz="2000" dirty="0" smtClean="0">
                <a:solidFill>
                  <a:schemeClr val="bg1"/>
                </a:solidFill>
                <a:ea typeface="Chalkduster" charset="0"/>
                <a:cs typeface="Chalkduster" charset="0"/>
              </a:rPr>
              <a:t>  </a:t>
            </a:r>
            <a:endParaRPr lang="en-US" sz="2000" dirty="0">
              <a:solidFill>
                <a:schemeClr val="bg1"/>
              </a:solidFill>
              <a:ea typeface="Chalkduster" charset="0"/>
              <a:cs typeface="Chalkduster" charset="0"/>
            </a:endParaRPr>
          </a:p>
        </p:txBody>
      </p:sp>
      <p:sp>
        <p:nvSpPr>
          <p:cNvPr id="17" name="Text Placeholder 2"/>
          <p:cNvSpPr txBox="1">
            <a:spLocks/>
          </p:cNvSpPr>
          <p:nvPr/>
        </p:nvSpPr>
        <p:spPr>
          <a:xfrm>
            <a:off x="829899" y="5714453"/>
            <a:ext cx="5873261" cy="492443"/>
          </a:xfrm>
          <a:prstGeom prst="rect">
            <a:avLst/>
          </a:prstGeom>
        </p:spPr>
        <p:txBody>
          <a:bodyPr vert="horz" wrap="square" lIns="0" tIns="0" rIns="0" bIns="0" rtlCol="0" anchor="ctr" anchorCtr="0">
            <a:spAutoFit/>
          </a:bodyPr>
          <a:lstStyle>
            <a:lvl1pPr marL="0" indent="0" algn="r" defTabSz="914400" rtl="0" eaLnBrk="1" latinLnBrk="0" hangingPunct="1">
              <a:lnSpc>
                <a:spcPct val="100000"/>
              </a:lnSpc>
              <a:spcBef>
                <a:spcPts val="1800"/>
              </a:spcBef>
              <a:buFont typeface="Arial" panose="020B0604020202020204" pitchFamily="34" charset="0"/>
              <a:buNone/>
              <a:defRPr sz="1450" kern="1200">
                <a:solidFill>
                  <a:schemeClr val="bg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3"/>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3200" b="1" dirty="0" smtClean="0">
                <a:solidFill>
                  <a:schemeClr val="accent1">
                    <a:lumMod val="75000"/>
                  </a:schemeClr>
                </a:solidFill>
              </a:rPr>
              <a:t>Any Treatment and Any Site </a:t>
            </a:r>
            <a:r>
              <a:rPr lang="en-GB" sz="3200" b="1" dirty="0" smtClean="0"/>
              <a:t>A</a:t>
            </a:r>
            <a:endParaRPr lang="en-GB" sz="3200" b="1" dirty="0"/>
          </a:p>
        </p:txBody>
      </p:sp>
    </p:spTree>
    <p:extLst>
      <p:ext uri="{BB962C8B-B14F-4D97-AF65-F5344CB8AC3E}">
        <p14:creationId xmlns:p14="http://schemas.microsoft.com/office/powerpoint/2010/main" val="396127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7" name="Title 8"/>
          <p:cNvSpPr>
            <a:spLocks noGrp="1"/>
          </p:cNvSpPr>
          <p:nvPr>
            <p:ph type="title"/>
          </p:nvPr>
        </p:nvSpPr>
        <p:spPr>
          <a:xfrm>
            <a:off x="571500" y="916023"/>
            <a:ext cx="7780500" cy="443198"/>
          </a:xfrm>
        </p:spPr>
        <p:txBody>
          <a:bodyPr/>
          <a:lstStyle/>
          <a:p>
            <a:r>
              <a:rPr lang="en-GB" sz="3200" b="1" dirty="0" smtClean="0">
                <a:solidFill>
                  <a:schemeClr val="accent1">
                    <a:lumMod val="75000"/>
                  </a:schemeClr>
                </a:solidFill>
                <a:latin typeface="+mn-lt"/>
              </a:rPr>
              <a:t>From ‘Min’ to RUH </a:t>
            </a:r>
            <a:endParaRPr lang="en-GB" sz="3200" b="1" dirty="0">
              <a:solidFill>
                <a:schemeClr val="accent1">
                  <a:lumMod val="75000"/>
                </a:schemeClr>
              </a:solidFill>
              <a:latin typeface="+mn-lt"/>
            </a:endParaRPr>
          </a:p>
        </p:txBody>
      </p: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74" y="1885951"/>
            <a:ext cx="2979475" cy="1947496"/>
          </a:xfrm>
          <a:prstGeom prst="rect">
            <a:avLst/>
          </a:prstGeom>
          <a:ln w="76200">
            <a:solidFill>
              <a:schemeClr val="accent1">
                <a:lumMod val="75000"/>
              </a:schemeClr>
            </a:solidFill>
          </a:ln>
        </p:spPr>
      </p:pic>
      <p:graphicFrame>
        <p:nvGraphicFramePr>
          <p:cNvPr id="9" name="Object 8"/>
          <p:cNvGraphicFramePr>
            <a:graphicFrameLocks noChangeAspect="1"/>
          </p:cNvGraphicFramePr>
          <p:nvPr>
            <p:extLst>
              <p:ext uri="{D42A27DB-BD31-4B8C-83A1-F6EECF244321}">
                <p14:modId xmlns:p14="http://schemas.microsoft.com/office/powerpoint/2010/main" val="4234810621"/>
              </p:ext>
            </p:extLst>
          </p:nvPr>
        </p:nvGraphicFramePr>
        <p:xfrm>
          <a:off x="2312988" y="4545013"/>
          <a:ext cx="2851150" cy="2016125"/>
        </p:xfrm>
        <a:graphic>
          <a:graphicData uri="http://schemas.openxmlformats.org/presentationml/2006/ole">
            <mc:AlternateContent xmlns:mc="http://schemas.openxmlformats.org/markup-compatibility/2006">
              <mc:Choice xmlns:v="urn:schemas-microsoft-com:vml" Requires="v">
                <p:oleObj spid="_x0000_s1066" name="Acrobat Document" r:id="rId5" imgW="11344112" imgH="8020037" progId="AcroExch.Document.11">
                  <p:embed/>
                </p:oleObj>
              </mc:Choice>
              <mc:Fallback>
                <p:oleObj name="Acrobat Document" r:id="rId5" imgW="11344112" imgH="8020037" progId="AcroExch.Document.11">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988" y="4545013"/>
                        <a:ext cx="2851150" cy="2016125"/>
                      </a:xfrm>
                      <a:prstGeom prst="rect">
                        <a:avLst/>
                      </a:prstGeom>
                      <a:noFill/>
                      <a:ln w="76200">
                        <a:solidFill>
                          <a:schemeClr val="accent1">
                            <a:lumMod val="75000"/>
                          </a:schemeClr>
                        </a:solidFill>
                        <a:miter lim="800000"/>
                        <a:headEnd/>
                        <a:tailEnd/>
                      </a:ln>
                    </p:spPr>
                  </p:pic>
                </p:oleObj>
              </mc:Fallback>
            </mc:AlternateContent>
          </a:graphicData>
        </a:graphic>
      </p:graphicFrame>
      <p:pic>
        <p:nvPicPr>
          <p:cNvPr id="10" name="Picture 2" descr="\\Storm\PersonalFolders\Jane.Cook\Desktop\IMG_07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3569" y="4020604"/>
            <a:ext cx="2939922" cy="1970954"/>
          </a:xfrm>
          <a:prstGeom prst="rect">
            <a:avLst/>
          </a:prstGeom>
          <a:noFill/>
          <a:ln w="762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1" name="Picture 10" descr="New build.jpg"/>
          <p:cNvPicPr>
            <a:picLocks noChangeAspect="1"/>
          </p:cNvPicPr>
          <p:nvPr/>
        </p:nvPicPr>
        <p:blipFill rotWithShape="1">
          <a:blip r:embed="rId8">
            <a:extLst>
              <a:ext uri="{28A0092B-C50C-407E-A947-70E740481C1C}">
                <a14:useLocalDpi xmlns:a14="http://schemas.microsoft.com/office/drawing/2010/main" val="0"/>
              </a:ext>
            </a:extLst>
          </a:blip>
          <a:srcRect t="2" r="10809" b="17783"/>
          <a:stretch/>
        </p:blipFill>
        <p:spPr>
          <a:xfrm>
            <a:off x="4292484" y="1664351"/>
            <a:ext cx="2868932" cy="2005704"/>
          </a:xfrm>
          <a:prstGeom prst="rect">
            <a:avLst/>
          </a:prstGeom>
          <a:ln w="76200">
            <a:solidFill>
              <a:schemeClr val="accent1">
                <a:lumMod val="75000"/>
              </a:schemeClr>
            </a:solidFill>
          </a:ln>
        </p:spPr>
      </p:pic>
      <p:sp>
        <p:nvSpPr>
          <p:cNvPr id="12" name="Down Arrow 11"/>
          <p:cNvSpPr/>
          <p:nvPr/>
        </p:nvSpPr>
        <p:spPr>
          <a:xfrm>
            <a:off x="2815561" y="4020603"/>
            <a:ext cx="484632" cy="3608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3743325" y="2707502"/>
            <a:ext cx="37147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993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7" name="Title 2"/>
          <p:cNvSpPr txBox="1">
            <a:spLocks/>
          </p:cNvSpPr>
          <p:nvPr/>
        </p:nvSpPr>
        <p:spPr>
          <a:xfrm>
            <a:off x="458625" y="935073"/>
            <a:ext cx="7560000" cy="443198"/>
          </a:xfrm>
          <a:prstGeom prst="rect">
            <a:avLst/>
          </a:prstGeom>
        </p:spPr>
        <p:txBody>
          <a:bodyPr vert="horz" lIns="0" tIns="0" rIns="0" bIns="0" rtlCol="0" anchor="b" anchorCtr="0">
            <a:spAutoFit/>
          </a:bodyPr>
          <a:lst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a:lstStyle>
          <a:p>
            <a:r>
              <a:rPr lang="en-GB" sz="3200" b="1" dirty="0" smtClean="0">
                <a:solidFill>
                  <a:schemeClr val="accent1">
                    <a:lumMod val="75000"/>
                  </a:schemeClr>
                </a:solidFill>
              </a:rPr>
              <a:t>CCLERS Pathway </a:t>
            </a:r>
            <a:endParaRPr lang="en-GB" sz="3200" b="1" dirty="0">
              <a:solidFill>
                <a:schemeClr val="accent1">
                  <a:lumMod val="75000"/>
                </a:schemeClr>
              </a:solidFill>
            </a:endParaRPr>
          </a:p>
        </p:txBody>
      </p:sp>
      <p:sp>
        <p:nvSpPr>
          <p:cNvPr id="8" name="Rectangle 7"/>
          <p:cNvSpPr/>
          <p:nvPr/>
        </p:nvSpPr>
        <p:spPr>
          <a:xfrm>
            <a:off x="1502770" y="1792944"/>
            <a:ext cx="4476236" cy="379015"/>
          </a:xfrm>
          <a:prstGeom prst="rect">
            <a:avLst/>
          </a:prstGeom>
          <a:solidFill>
            <a:schemeClr val="bg2">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Referral by Health Professional </a:t>
            </a:r>
            <a:endParaRPr lang="en-US" dirty="0">
              <a:solidFill>
                <a:schemeClr val="tx1"/>
              </a:solidFill>
              <a:ea typeface="Chalkduster" charset="0"/>
              <a:cs typeface="Chalkduster" charset="0"/>
            </a:endParaRPr>
          </a:p>
        </p:txBody>
      </p:sp>
      <p:sp>
        <p:nvSpPr>
          <p:cNvPr id="9" name="Rectangle 8"/>
          <p:cNvSpPr/>
          <p:nvPr/>
        </p:nvSpPr>
        <p:spPr>
          <a:xfrm>
            <a:off x="2066836" y="2672402"/>
            <a:ext cx="2409568" cy="323064"/>
          </a:xfrm>
          <a:prstGeom prst="rect">
            <a:avLst/>
          </a:prstGeom>
          <a:solidFill>
            <a:schemeClr val="bg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Telephone Triage </a:t>
            </a:r>
            <a:endParaRPr lang="en-US" dirty="0">
              <a:solidFill>
                <a:schemeClr val="tx1"/>
              </a:solidFill>
              <a:ea typeface="Chalkduster" charset="0"/>
              <a:cs typeface="Chalkduster" charset="0"/>
            </a:endParaRPr>
          </a:p>
        </p:txBody>
      </p:sp>
      <p:sp>
        <p:nvSpPr>
          <p:cNvPr id="10" name="Rectangle 9"/>
          <p:cNvSpPr/>
          <p:nvPr/>
        </p:nvSpPr>
        <p:spPr>
          <a:xfrm>
            <a:off x="1107217" y="3516636"/>
            <a:ext cx="4541108" cy="331464"/>
          </a:xfrm>
          <a:prstGeom prst="rect">
            <a:avLst/>
          </a:prstGeom>
          <a:solidFill>
            <a:schemeClr val="bg2">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Multi-Disciplinary Team Clinic </a:t>
            </a:r>
            <a:endParaRPr lang="en-US" dirty="0">
              <a:solidFill>
                <a:schemeClr val="tx1"/>
              </a:solidFill>
              <a:ea typeface="Chalkduster" charset="0"/>
              <a:cs typeface="Chalkduster" charset="0"/>
            </a:endParaRPr>
          </a:p>
        </p:txBody>
      </p:sp>
      <p:sp>
        <p:nvSpPr>
          <p:cNvPr id="11" name="Rectangle 10"/>
          <p:cNvSpPr/>
          <p:nvPr/>
        </p:nvSpPr>
        <p:spPr>
          <a:xfrm>
            <a:off x="1994586" y="4337304"/>
            <a:ext cx="5764427" cy="348250"/>
          </a:xfrm>
          <a:prstGeom prst="rect">
            <a:avLst/>
          </a:prstGeom>
          <a:solidFill>
            <a:schemeClr val="bg2">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2-Week Residential </a:t>
            </a:r>
            <a:r>
              <a:rPr lang="en-US" dirty="0" err="1" smtClean="0">
                <a:solidFill>
                  <a:schemeClr val="tx1"/>
                </a:solidFill>
                <a:ea typeface="Chalkduster" charset="0"/>
                <a:cs typeface="Chalkduster" charset="0"/>
              </a:rPr>
              <a:t>Programme</a:t>
            </a:r>
            <a:r>
              <a:rPr lang="en-US" dirty="0" smtClean="0">
                <a:solidFill>
                  <a:schemeClr val="tx1"/>
                </a:solidFill>
                <a:ea typeface="Chalkduster" charset="0"/>
                <a:cs typeface="Chalkduster" charset="0"/>
              </a:rPr>
              <a:t>  </a:t>
            </a:r>
            <a:endParaRPr lang="en-US" dirty="0">
              <a:solidFill>
                <a:schemeClr val="tx1"/>
              </a:solidFill>
              <a:ea typeface="Chalkduster" charset="0"/>
              <a:cs typeface="Chalkduster" charset="0"/>
            </a:endParaRPr>
          </a:p>
        </p:txBody>
      </p:sp>
      <p:sp>
        <p:nvSpPr>
          <p:cNvPr id="12" name="Rectangle 11"/>
          <p:cNvSpPr/>
          <p:nvPr/>
        </p:nvSpPr>
        <p:spPr>
          <a:xfrm>
            <a:off x="2522837" y="5184728"/>
            <a:ext cx="4707924" cy="339771"/>
          </a:xfrm>
          <a:prstGeom prst="rect">
            <a:avLst/>
          </a:prstGeom>
          <a:solidFill>
            <a:schemeClr val="bg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Follow ups – 3, 6,12 months </a:t>
            </a:r>
            <a:endParaRPr lang="en-US" dirty="0">
              <a:solidFill>
                <a:schemeClr val="tx1"/>
              </a:solidFill>
              <a:ea typeface="Chalkduster" charset="0"/>
              <a:cs typeface="Chalkduster" charset="0"/>
            </a:endParaRPr>
          </a:p>
        </p:txBody>
      </p:sp>
      <p:sp>
        <p:nvSpPr>
          <p:cNvPr id="13" name="Rectangle 12"/>
          <p:cNvSpPr/>
          <p:nvPr/>
        </p:nvSpPr>
        <p:spPr>
          <a:xfrm>
            <a:off x="3928997" y="6036288"/>
            <a:ext cx="2409568" cy="364512"/>
          </a:xfrm>
          <a:prstGeom prst="rect">
            <a:avLst/>
          </a:prstGeom>
          <a:solidFill>
            <a:schemeClr val="bg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Discharge</a:t>
            </a:r>
            <a:endParaRPr lang="en-US" dirty="0">
              <a:solidFill>
                <a:schemeClr val="tx1"/>
              </a:solidFill>
              <a:ea typeface="Chalkduster" charset="0"/>
              <a:cs typeface="Chalkduster" charset="0"/>
            </a:endParaRPr>
          </a:p>
        </p:txBody>
      </p:sp>
      <p:sp>
        <p:nvSpPr>
          <p:cNvPr id="14" name="Down Arrow 13"/>
          <p:cNvSpPr/>
          <p:nvPr/>
        </p:nvSpPr>
        <p:spPr>
          <a:xfrm>
            <a:off x="2647974" y="2995466"/>
            <a:ext cx="484632" cy="53450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3551274" y="2185464"/>
            <a:ext cx="484632" cy="45296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4729983" y="3848100"/>
            <a:ext cx="484632" cy="4892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2913531" y="4685554"/>
            <a:ext cx="484632" cy="4892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4988655" y="5539771"/>
            <a:ext cx="484632" cy="4892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163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025" y="820773"/>
            <a:ext cx="7560000" cy="443198"/>
          </a:xfrm>
        </p:spPr>
        <p:txBody>
          <a:bodyPr/>
          <a:lstStyle/>
          <a:p>
            <a:r>
              <a:rPr lang="en-GB" sz="3200" dirty="0" smtClean="0">
                <a:solidFill>
                  <a:schemeClr val="accent1">
                    <a:lumMod val="75000"/>
                  </a:schemeClr>
                </a:solidFill>
              </a:rPr>
              <a:t>Meet Bonnie… </a:t>
            </a:r>
            <a:endParaRPr lang="en-GB" sz="3200"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24" y="1543050"/>
            <a:ext cx="3249722" cy="4648199"/>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9"/>
          <p:cNvSpPr>
            <a:spLocks noGrp="1"/>
          </p:cNvSpPr>
          <p:nvPr>
            <p:ph idx="1"/>
          </p:nvPr>
        </p:nvSpPr>
        <p:spPr>
          <a:xfrm>
            <a:off x="4068599" y="957261"/>
            <a:ext cx="5075401" cy="5614989"/>
          </a:xfrm>
        </p:spPr>
        <p:txBody>
          <a:bodyPr>
            <a:normAutofit fontScale="70000" lnSpcReduction="20000"/>
          </a:bodyPr>
          <a:lstStyle/>
          <a:p>
            <a:pPr lvl="1"/>
            <a:r>
              <a:rPr lang="en-GB" sz="2000" b="1" dirty="0" smtClean="0"/>
              <a:t>Presenting …</a:t>
            </a:r>
            <a:r>
              <a:rPr lang="en-GB" b="1" dirty="0" smtClean="0"/>
              <a:t>. </a:t>
            </a:r>
            <a:endParaRPr lang="en-GB" dirty="0" smtClean="0"/>
          </a:p>
          <a:p>
            <a:pPr lvl="2"/>
            <a:r>
              <a:rPr lang="en-GB" sz="2000" dirty="0" smtClean="0"/>
              <a:t>Complex physical history</a:t>
            </a:r>
          </a:p>
          <a:p>
            <a:pPr lvl="2"/>
            <a:r>
              <a:rPr lang="en-GB" sz="2000" dirty="0" smtClean="0"/>
              <a:t>Widespread pain</a:t>
            </a:r>
          </a:p>
          <a:p>
            <a:pPr lvl="1"/>
            <a:r>
              <a:rPr lang="en-GB" sz="2000" b="1" dirty="0" smtClean="0"/>
              <a:t>Physical </a:t>
            </a:r>
            <a:endParaRPr lang="en-GB" sz="2000" b="1" dirty="0"/>
          </a:p>
          <a:p>
            <a:pPr lvl="2"/>
            <a:r>
              <a:rPr lang="en-GB" sz="2000" dirty="0"/>
              <a:t>Struggles to sit, stand or walk for long periods </a:t>
            </a:r>
          </a:p>
          <a:p>
            <a:pPr lvl="2">
              <a:lnSpc>
                <a:spcPct val="120000"/>
              </a:lnSpc>
            </a:pPr>
            <a:r>
              <a:rPr lang="en-GB" sz="2000" dirty="0"/>
              <a:t>Using a wheel chair most of the time and crutch for short </a:t>
            </a:r>
            <a:r>
              <a:rPr lang="en-GB" sz="2000" dirty="0" smtClean="0"/>
              <a:t>distances; unsteady gait; </a:t>
            </a:r>
            <a:endParaRPr lang="en-GB" sz="2000" dirty="0"/>
          </a:p>
          <a:p>
            <a:pPr lvl="2"/>
            <a:r>
              <a:rPr lang="en-GB" sz="2000" dirty="0"/>
              <a:t>Restricted range of movement in her arms </a:t>
            </a:r>
          </a:p>
          <a:p>
            <a:pPr lvl="1"/>
            <a:r>
              <a:rPr lang="en-GB" sz="2000" b="1" dirty="0" smtClean="0"/>
              <a:t>Practical/Financial </a:t>
            </a:r>
          </a:p>
          <a:p>
            <a:pPr lvl="2"/>
            <a:r>
              <a:rPr lang="en-GB" sz="2000" dirty="0" smtClean="0"/>
              <a:t>Self-care independent but fatiguing</a:t>
            </a:r>
          </a:p>
          <a:p>
            <a:pPr lvl="2"/>
            <a:r>
              <a:rPr lang="en-GB" sz="2000" dirty="0" smtClean="0"/>
              <a:t>Misses work and leisure severely diminished</a:t>
            </a:r>
          </a:p>
          <a:p>
            <a:pPr lvl="2"/>
            <a:r>
              <a:rPr lang="en-GB" sz="2000" dirty="0" smtClean="0"/>
              <a:t>Assistance for shopping and domestic</a:t>
            </a:r>
          </a:p>
          <a:p>
            <a:pPr lvl="2"/>
            <a:r>
              <a:rPr lang="en-GB" sz="2000" dirty="0" smtClean="0"/>
              <a:t>Benefits </a:t>
            </a:r>
            <a:endParaRPr lang="en-GB" sz="2000" dirty="0"/>
          </a:p>
          <a:p>
            <a:pPr lvl="1"/>
            <a:r>
              <a:rPr lang="en-GB" sz="2000" b="1" dirty="0" smtClean="0"/>
              <a:t>Emotional/Spiritual </a:t>
            </a:r>
          </a:p>
          <a:p>
            <a:pPr lvl="2"/>
            <a:r>
              <a:rPr lang="en-GB" sz="2000" dirty="0" smtClean="0"/>
              <a:t>Loss of purpose and identity </a:t>
            </a:r>
          </a:p>
          <a:p>
            <a:pPr lvl="2"/>
            <a:r>
              <a:rPr lang="en-GB" sz="2000" dirty="0" smtClean="0"/>
              <a:t>Socially isolated</a:t>
            </a:r>
          </a:p>
          <a:p>
            <a:pPr lvl="2"/>
            <a:r>
              <a:rPr lang="en-GB" sz="2000" dirty="0" smtClean="0"/>
              <a:t>Altered roles with parents and partner</a:t>
            </a:r>
          </a:p>
          <a:p>
            <a:pPr lvl="2"/>
            <a:r>
              <a:rPr lang="en-GB" sz="2000" dirty="0" smtClean="0"/>
              <a:t>‘Feels like an old lady’ </a:t>
            </a:r>
          </a:p>
          <a:p>
            <a:pPr lvl="2"/>
            <a:r>
              <a:rPr lang="en-GB" sz="2000" dirty="0" smtClean="0"/>
              <a:t>Faith </a:t>
            </a:r>
          </a:p>
          <a:p>
            <a:pPr lvl="2"/>
            <a:endParaRPr lang="en-GB" dirty="0"/>
          </a:p>
        </p:txBody>
      </p:sp>
    </p:spTree>
    <p:extLst>
      <p:ext uri="{BB962C8B-B14F-4D97-AF65-F5344CB8AC3E}">
        <p14:creationId xmlns:p14="http://schemas.microsoft.com/office/powerpoint/2010/main" val="323244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650" y="887448"/>
            <a:ext cx="7560000" cy="443198"/>
          </a:xfrm>
        </p:spPr>
        <p:txBody>
          <a:bodyPr/>
          <a:lstStyle/>
          <a:p>
            <a:r>
              <a:rPr lang="en-GB" sz="3200" dirty="0" smtClean="0">
                <a:solidFill>
                  <a:schemeClr val="accent1">
                    <a:lumMod val="75000"/>
                  </a:schemeClr>
                </a:solidFill>
              </a:rPr>
              <a:t>Inter-disciplinary Interventions </a:t>
            </a:r>
            <a:endParaRPr lang="en-GB" sz="3200"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a:t>
            </a:r>
            <a:endParaRPr lang="en-GB"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95682911"/>
              </p:ext>
            </p:extLst>
          </p:nvPr>
        </p:nvGraphicFramePr>
        <p:xfrm>
          <a:off x="428625" y="1552576"/>
          <a:ext cx="6619875"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6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125" y="820773"/>
            <a:ext cx="7637625" cy="443198"/>
          </a:xfrm>
        </p:spPr>
        <p:txBody>
          <a:bodyPr/>
          <a:lstStyle/>
          <a:p>
            <a:r>
              <a:rPr lang="en-GB" sz="3200" b="1" dirty="0" smtClean="0">
                <a:solidFill>
                  <a:schemeClr val="accent1">
                    <a:lumMod val="75000"/>
                  </a:schemeClr>
                </a:solidFill>
              </a:rPr>
              <a:t>Psychology </a:t>
            </a:r>
            <a:endParaRPr lang="en-GB" sz="3200" b="1"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10" name="Right Arrow 9"/>
          <p:cNvSpPr/>
          <p:nvPr/>
        </p:nvSpPr>
        <p:spPr>
          <a:xfrm>
            <a:off x="4000500" y="3543300"/>
            <a:ext cx="1209674"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362574" y="3290316"/>
            <a:ext cx="2905126" cy="990600"/>
          </a:xfrm>
          <a:prstGeom prst="rect">
            <a:avLst/>
          </a:prstGeom>
          <a:solidFill>
            <a:schemeClr val="bg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Values</a:t>
            </a:r>
            <a:endParaRPr lang="en-GB" sz="4400" dirty="0"/>
          </a:p>
        </p:txBody>
      </p:sp>
      <p:sp>
        <p:nvSpPr>
          <p:cNvPr id="15" name="Content Placeholder 9"/>
          <p:cNvSpPr>
            <a:spLocks noGrp="1"/>
          </p:cNvSpPr>
          <p:nvPr>
            <p:ph idx="1"/>
          </p:nvPr>
        </p:nvSpPr>
        <p:spPr>
          <a:xfrm>
            <a:off x="506249" y="2276522"/>
            <a:ext cx="3189451" cy="3018188"/>
          </a:xfrm>
          <a:ln w="38100">
            <a:solidFill>
              <a:schemeClr val="accent1">
                <a:lumMod val="75000"/>
              </a:schemeClr>
            </a:solidFill>
          </a:ln>
        </p:spPr>
        <p:txBody>
          <a:bodyPr>
            <a:normAutofit/>
          </a:bodyPr>
          <a:lstStyle/>
          <a:p>
            <a:pPr lvl="1"/>
            <a:r>
              <a:rPr lang="en-GB" sz="2000" b="1" dirty="0" smtClean="0"/>
              <a:t>Stuck </a:t>
            </a:r>
            <a:endParaRPr lang="en-GB" dirty="0" smtClean="0"/>
          </a:p>
          <a:p>
            <a:pPr lvl="1"/>
            <a:r>
              <a:rPr lang="en-GB" sz="2000" b="1" dirty="0" smtClean="0"/>
              <a:t>‘You can’t do that - so don’t bother trying’ </a:t>
            </a:r>
            <a:endParaRPr lang="en-GB" sz="2000" dirty="0"/>
          </a:p>
          <a:p>
            <a:pPr lvl="1"/>
            <a:r>
              <a:rPr lang="en-GB" sz="2000" b="1" dirty="0" smtClean="0"/>
              <a:t>Heightened fear and anxiety </a:t>
            </a:r>
          </a:p>
          <a:p>
            <a:pPr lvl="1"/>
            <a:r>
              <a:rPr lang="en-GB" sz="2000" b="1" dirty="0" smtClean="0"/>
              <a:t>Difficult to identify first steps </a:t>
            </a:r>
          </a:p>
        </p:txBody>
      </p:sp>
    </p:spTree>
    <p:extLst>
      <p:ext uri="{BB962C8B-B14F-4D97-AF65-F5344CB8AC3E}">
        <p14:creationId xmlns:p14="http://schemas.microsoft.com/office/powerpoint/2010/main" val="137452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475" y="839823"/>
            <a:ext cx="7560000" cy="443198"/>
          </a:xfrm>
        </p:spPr>
        <p:txBody>
          <a:bodyPr/>
          <a:lstStyle/>
          <a:p>
            <a:r>
              <a:rPr lang="en-GB" sz="3200" b="1" dirty="0" smtClean="0"/>
              <a:t>Occupational</a:t>
            </a:r>
            <a:r>
              <a:rPr lang="en-GB" sz="3200" dirty="0" smtClean="0"/>
              <a:t> </a:t>
            </a:r>
            <a:r>
              <a:rPr lang="en-GB" sz="3200" b="1" dirty="0" smtClean="0"/>
              <a:t>Therapy </a:t>
            </a:r>
            <a:endParaRPr lang="en-GB" sz="3200" b="1" dirty="0"/>
          </a:p>
        </p:txBody>
      </p:sp>
      <p:sp>
        <p:nvSpPr>
          <p:cNvPr id="5" name="Footer Placeholder 4"/>
          <p:cNvSpPr>
            <a:spLocks noGrp="1"/>
          </p:cNvSpPr>
          <p:nvPr>
            <p:ph type="ftr" sz="quarter" idx="11"/>
          </p:nvPr>
        </p:nvSpPr>
        <p:spPr/>
        <p:txBody>
          <a:bodyPr/>
          <a:lstStyle/>
          <a:p>
            <a:r>
              <a:rPr lang="en-GB" smtClean="0"/>
              <a:t>Use Header &amp; Footer to insert title here</a:t>
            </a:r>
            <a:endParaRPr lang="en-GB"/>
          </a:p>
        </p:txBody>
      </p:sp>
      <p:pic>
        <p:nvPicPr>
          <p:cNvPr id="7" name="Content Placeholder 6" descr="pasta.jpe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4550" y="2098230"/>
            <a:ext cx="2352675" cy="1943100"/>
          </a:xfrm>
          <a:prstGeom prst="rect">
            <a:avLst/>
          </a:prstGeom>
          <a:solidFill>
            <a:schemeClr val="bg2">
              <a:lumMod val="75000"/>
            </a:schemeClr>
          </a:solidFill>
          <a:ln w="38100">
            <a:solidFill>
              <a:schemeClr val="accent1">
                <a:lumMod val="75000"/>
              </a:schemeClr>
            </a:solidFill>
          </a:ln>
        </p:spPr>
      </p:pic>
      <p:sp>
        <p:nvSpPr>
          <p:cNvPr id="8" name="Rounded Rectangle 7"/>
          <p:cNvSpPr/>
          <p:nvPr/>
        </p:nvSpPr>
        <p:spPr>
          <a:xfrm>
            <a:off x="5357216" y="4698553"/>
            <a:ext cx="2894412" cy="1549845"/>
          </a:xfrm>
          <a:prstGeom prst="roundRect">
            <a:avLst/>
          </a:prstGeom>
          <a:blipFill dpi="0" rotWithShape="1">
            <a:blip r:embed="rId4">
              <a:extLst>
                <a:ext uri="{28A0092B-C50C-407E-A947-70E740481C1C}">
                  <a14:useLocalDpi xmlns:a14="http://schemas.microsoft.com/office/drawing/2010/main" val="0"/>
                </a:ext>
              </a:extLst>
            </a:blip>
            <a:srcRect/>
            <a:stretch>
              <a:fillRect l="8913" r="8913"/>
            </a:stretch>
          </a:blipFill>
          <a:ln w="38100">
            <a:solidFill>
              <a:schemeClr val="accent1">
                <a:lumMod val="75000"/>
              </a:schemeClr>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Rounded Rectangle 8"/>
          <p:cNvSpPr/>
          <p:nvPr/>
        </p:nvSpPr>
        <p:spPr>
          <a:xfrm>
            <a:off x="4142779" y="1581150"/>
            <a:ext cx="3095626" cy="2340198"/>
          </a:xfrm>
          <a:prstGeom prst="roundRect">
            <a:avLst/>
          </a:prstGeom>
          <a:blipFill>
            <a:blip r:embed="rId5">
              <a:extLst>
                <a:ext uri="{28A0092B-C50C-407E-A947-70E740481C1C}">
                  <a14:useLocalDpi xmlns:a14="http://schemas.microsoft.com/office/drawing/2010/main" val="0"/>
                </a:ext>
              </a:extLst>
            </a:blip>
            <a:srcRect/>
            <a:stretch>
              <a:fillRect l="-3000" r="-3000"/>
            </a:stretch>
          </a:blipFill>
          <a:ln w="38100">
            <a:solidFill>
              <a:schemeClr val="accent1">
                <a:lumMod val="75000"/>
              </a:schemeClr>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pic>
        <p:nvPicPr>
          <p:cNvPr id="2050" name="Picture 2" descr="\\Storm\PersonalFolders\Jane.cook\Desktop\s3.png"/>
          <p:cNvPicPr>
            <a:picLocks noChangeAspect="1" noChangeArrowheads="1"/>
          </p:cNvPicPr>
          <p:nvPr/>
        </p:nvPicPr>
        <p:blipFill rotWithShape="1">
          <a:blip r:embed="rId6">
            <a:extLst>
              <a:ext uri="{28A0092B-C50C-407E-A947-70E740481C1C}">
                <a14:useLocalDpi xmlns:a14="http://schemas.microsoft.com/office/drawing/2010/main" val="0"/>
              </a:ext>
            </a:extLst>
          </a:blip>
          <a:srcRect b="55851"/>
          <a:stretch/>
        </p:blipFill>
        <p:spPr bwMode="auto">
          <a:xfrm>
            <a:off x="1500933" y="4619625"/>
            <a:ext cx="2591989" cy="158115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14" name="Left-Right Arrow 13"/>
          <p:cNvSpPr/>
          <p:nvPr/>
        </p:nvSpPr>
        <p:spPr>
          <a:xfrm>
            <a:off x="3306216" y="2943225"/>
            <a:ext cx="786706" cy="48463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Down Arrow 14"/>
          <p:cNvSpPr/>
          <p:nvPr/>
        </p:nvSpPr>
        <p:spPr>
          <a:xfrm>
            <a:off x="5833490" y="4019550"/>
            <a:ext cx="484632" cy="600075"/>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eft-Up Arrow 16"/>
          <p:cNvSpPr/>
          <p:nvPr/>
        </p:nvSpPr>
        <p:spPr>
          <a:xfrm>
            <a:off x="4229100" y="4019550"/>
            <a:ext cx="850392" cy="850392"/>
          </a:xfrm>
          <a:prstGeom prst="lef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27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HS Pink Palette">
      <a:dk1>
        <a:sysClr val="windowText" lastClr="000000"/>
      </a:dk1>
      <a:lt1>
        <a:sysClr val="window" lastClr="FFFFFF"/>
      </a:lt1>
      <a:dk2>
        <a:srgbClr val="768692"/>
      </a:dk2>
      <a:lt2>
        <a:srgbClr val="E8EDEE"/>
      </a:lt2>
      <a:accent1>
        <a:srgbClr val="7C2855"/>
      </a:accent1>
      <a:accent2>
        <a:srgbClr val="425563"/>
      </a:accent2>
      <a:accent3>
        <a:srgbClr val="78BE20"/>
      </a:accent3>
      <a:accent4>
        <a:srgbClr val="FAE100"/>
      </a:accent4>
      <a:accent5>
        <a:srgbClr val="41B6E6"/>
      </a:accent5>
      <a:accent6>
        <a:srgbClr val="DA291C"/>
      </a:accent6>
      <a:hlink>
        <a:srgbClr val="7C2855"/>
      </a:hlink>
      <a:folHlink>
        <a:srgbClr val="42556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1151</TotalTime>
  <Words>3018</Words>
  <Application>Microsoft Office PowerPoint</Application>
  <PresentationFormat>On-screen Show (4:3)</PresentationFormat>
  <Paragraphs>260</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Complex Cancer Late Effects Rehabilitation Service  (CCLERS) </vt:lpstr>
      <vt:lpstr>PowerPoint Presentation</vt:lpstr>
      <vt:lpstr>Service History: From BRIRS to CCLERS </vt:lpstr>
      <vt:lpstr>From ‘Min’ to RUH </vt:lpstr>
      <vt:lpstr>PowerPoint Presentation</vt:lpstr>
      <vt:lpstr>Meet Bonnie… </vt:lpstr>
      <vt:lpstr>Inter-disciplinary Interventions </vt:lpstr>
      <vt:lpstr>Psychology </vt:lpstr>
      <vt:lpstr>Occupational Therapy </vt:lpstr>
      <vt:lpstr>Physiotherapy </vt:lpstr>
      <vt:lpstr>Group Sessions </vt:lpstr>
      <vt:lpstr>Bonnie’s Outcomes </vt:lpstr>
      <vt:lpstr>PowerPoint Presentation</vt:lpstr>
      <vt:lpstr>CCLERS Service Outcomes  2018-19</vt:lpstr>
      <vt:lpstr>PowerPoint Presentation</vt:lpstr>
      <vt:lpstr>Now What?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timroe</dc:creator>
  <cp:lastModifiedBy>Dunderdale, Helen</cp:lastModifiedBy>
  <cp:revision>96</cp:revision>
  <dcterms:created xsi:type="dcterms:W3CDTF">2016-08-10T21:35:16Z</dcterms:created>
  <dcterms:modified xsi:type="dcterms:W3CDTF">2019-11-18T09:54:40Z</dcterms:modified>
</cp:coreProperties>
</file>