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96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5147-BD60-4CAF-A6D7-7A1A54A3D3C1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EEAA-BB40-4974-8729-F87C77525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932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5147-BD60-4CAF-A6D7-7A1A54A3D3C1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EEAA-BB40-4974-8729-F87C77525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86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5147-BD60-4CAF-A6D7-7A1A54A3D3C1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EEAA-BB40-4974-8729-F87C77525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373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5147-BD60-4CAF-A6D7-7A1A54A3D3C1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EEAA-BB40-4974-8729-F87C77525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436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5147-BD60-4CAF-A6D7-7A1A54A3D3C1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EEAA-BB40-4974-8729-F87C77525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16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5147-BD60-4CAF-A6D7-7A1A54A3D3C1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EEAA-BB40-4974-8729-F87C77525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717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5147-BD60-4CAF-A6D7-7A1A54A3D3C1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EEAA-BB40-4974-8729-F87C77525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437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5147-BD60-4CAF-A6D7-7A1A54A3D3C1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EEAA-BB40-4974-8729-F87C77525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098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5147-BD60-4CAF-A6D7-7A1A54A3D3C1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EEAA-BB40-4974-8729-F87C77525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092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5147-BD60-4CAF-A6D7-7A1A54A3D3C1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EEAA-BB40-4974-8729-F87C77525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021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35147-BD60-4CAF-A6D7-7A1A54A3D3C1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EEAA-BB40-4974-8729-F87C77525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117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35147-BD60-4CAF-A6D7-7A1A54A3D3C1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2EEAA-BB40-4974-8729-F87C77525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32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424936" cy="3051771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SWAG </a:t>
            </a:r>
            <a:r>
              <a:rPr lang="en-GB" dirty="0"/>
              <a:t>Urological Cancer Survey on Optimising the Use of Radiological Resources during the </a:t>
            </a:r>
            <a:r>
              <a:rPr lang="en-GB" dirty="0" smtClean="0"/>
              <a:t>COVID-19 Pandemic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For agreement at the Urology Clinical Advisory Group Meeting</a:t>
            </a:r>
          </a:p>
          <a:p>
            <a:r>
              <a:rPr lang="en-GB" dirty="0" smtClean="0"/>
              <a:t>Thursday 10</a:t>
            </a:r>
            <a:r>
              <a:rPr lang="en-GB" baseline="30000" dirty="0" smtClean="0"/>
              <a:t>th</a:t>
            </a:r>
            <a:r>
              <a:rPr lang="en-GB" dirty="0" smtClean="0"/>
              <a:t> September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452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Question 6: Are </a:t>
            </a:r>
            <a:r>
              <a:rPr lang="en-GB" dirty="0"/>
              <a:t>you using a risk stratification tool to modify standards of care, e.g. Rockwood Frailty Score?</a:t>
            </a:r>
            <a:br>
              <a:rPr lang="en-GB" dirty="0"/>
            </a:br>
            <a:endParaRPr lang="en-GB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2260676"/>
            <a:ext cx="8748017" cy="4480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60848"/>
            <a:ext cx="8856984" cy="67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664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1: Name of Organisation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18691"/>
            <a:ext cx="5400600" cy="3159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278312"/>
            <a:ext cx="7264400" cy="25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04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2: Job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Consultant Radiologist</a:t>
            </a:r>
          </a:p>
          <a:p>
            <a:r>
              <a:rPr lang="en-GB" dirty="0" smtClean="0"/>
              <a:t>Consultant Urologist</a:t>
            </a:r>
          </a:p>
          <a:p>
            <a:r>
              <a:rPr lang="en-GB" dirty="0" smtClean="0"/>
              <a:t>Consultant Urological Surgeon</a:t>
            </a:r>
          </a:p>
          <a:p>
            <a:r>
              <a:rPr lang="en-GB" dirty="0" smtClean="0"/>
              <a:t>Consultant Oncologist</a:t>
            </a:r>
          </a:p>
          <a:p>
            <a:r>
              <a:rPr lang="en-GB" dirty="0" smtClean="0"/>
              <a:t>Consultant Clinical </a:t>
            </a:r>
            <a:r>
              <a:rPr lang="en-GB" dirty="0" smtClean="0"/>
              <a:t>Oncologist</a:t>
            </a:r>
          </a:p>
          <a:p>
            <a:r>
              <a:rPr lang="en-GB" dirty="0" smtClean="0"/>
              <a:t>Consultant Urological Surgeon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62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3: Prostate Cancer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Please provide: 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Key priorities dependent on radiology</a:t>
            </a:r>
            <a:r>
              <a:rPr lang="en-GB" dirty="0" smtClean="0"/>
              <a:t>. </a:t>
            </a:r>
            <a:r>
              <a:rPr lang="en-GB" dirty="0"/>
              <a:t> 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Areas </a:t>
            </a:r>
            <a:r>
              <a:rPr lang="en-GB" dirty="0"/>
              <a:t>in the pathway where scanning can be reduced, e.g. PSMA PET as an alternative to a bone scan and CT for Staging. For active surveillance: perhaps omit MRI follow up for patients with low risk prostate cancer and a stable PSA, as reviewed on a case by case basis.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146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en-GB" dirty="0" smtClean="0"/>
              <a:t>Answers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9026554" cy="5195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4744"/>
            <a:ext cx="896448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222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4: Renal Cancer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Please </a:t>
            </a:r>
            <a:r>
              <a:rPr lang="en-GB" dirty="0"/>
              <a:t>provide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Key </a:t>
            </a:r>
            <a:r>
              <a:rPr lang="en-GB" dirty="0"/>
              <a:t>priorities dependent on radiology. 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Areas </a:t>
            </a:r>
            <a:r>
              <a:rPr lang="en-GB" dirty="0"/>
              <a:t>in the pathway where scanning can be reduced, e.g. surveillance strategies of untreated small renal masses and post treatment surveillance.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501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</a:t>
            </a:r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9"/>
            <a:ext cx="8784976" cy="5202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94" y="1124744"/>
            <a:ext cx="8892033" cy="990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168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5: Bladder Cancer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Please </a:t>
            </a:r>
            <a:r>
              <a:rPr lang="en-GB" dirty="0"/>
              <a:t>provide</a:t>
            </a:r>
            <a:r>
              <a:rPr lang="en-GB" dirty="0" smtClean="0"/>
              <a:t>: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Key </a:t>
            </a:r>
            <a:r>
              <a:rPr lang="en-GB" dirty="0"/>
              <a:t>priorities dependent on </a:t>
            </a:r>
            <a:r>
              <a:rPr lang="en-GB" dirty="0" smtClean="0"/>
              <a:t>radiology</a:t>
            </a:r>
            <a:r>
              <a:rPr lang="en-GB" dirty="0"/>
              <a:t> 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Areas </a:t>
            </a:r>
            <a:r>
              <a:rPr lang="en-GB" dirty="0"/>
              <a:t>in the pathway where scanning can be reduced, e.g. those cases with lower risk visible haematuria and a normal ultrasound scan may not need a CTIVU as part of their initial pathway assessment.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768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</a:t>
            </a:r>
            <a:endParaRPr lang="en-GB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8840"/>
            <a:ext cx="9144000" cy="499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6"/>
            <a:ext cx="8964488" cy="1219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378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97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SWAG Urological Cancer Survey on Optimising the Use of Radiological Resources during the COVID-19 Pandemic </vt:lpstr>
      <vt:lpstr>Question 1: Name of Organisation</vt:lpstr>
      <vt:lpstr>Question 2: Job Title</vt:lpstr>
      <vt:lpstr>Question 3: Prostate Cancer</vt:lpstr>
      <vt:lpstr>Answers</vt:lpstr>
      <vt:lpstr>Question 4: Renal Cancer</vt:lpstr>
      <vt:lpstr>Answers</vt:lpstr>
      <vt:lpstr>Question 5: Bladder Cancer</vt:lpstr>
      <vt:lpstr>Answers</vt:lpstr>
      <vt:lpstr>Question 6: Are you using a risk stratification tool to modify standards of care, e.g. Rockwood Frailty Score?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SWAG Urological Cancer Survey on Optimising the Use of Radiological Resources during the COVID-19 Pandemic</dc:title>
  <dc:creator>Dunderdale, Helen</dc:creator>
  <cp:lastModifiedBy>Dunderdale, Helen</cp:lastModifiedBy>
  <cp:revision>11</cp:revision>
  <dcterms:created xsi:type="dcterms:W3CDTF">2020-09-07T14:22:11Z</dcterms:created>
  <dcterms:modified xsi:type="dcterms:W3CDTF">2020-09-10T17:02:54Z</dcterms:modified>
</cp:coreProperties>
</file>