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6" r:id="rId7"/>
    <p:sldId id="259" r:id="rId8"/>
    <p:sldId id="262" r:id="rId9"/>
    <p:sldId id="263" r:id="rId10"/>
    <p:sldId id="272" r:id="rId11"/>
    <p:sldId id="264" r:id="rId12"/>
    <p:sldId id="265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4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4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9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6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3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5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7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C28AD-0FCA-8843-B111-1DCD6455EE98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A5C9E-49E5-274C-8D95-3BC7E81BD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2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Streamlining the Breast </a:t>
            </a:r>
            <a:r>
              <a:rPr lang="en-GB" b="1" dirty="0"/>
              <a:t>MDT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26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31656" y="1256777"/>
            <a:ext cx="8812343" cy="49736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66891" y="2030400"/>
            <a:ext cx="768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/>
              <a:t>xxxxxxxxx</a:t>
            </a:r>
            <a:endParaRPr lang="en-US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63774" y="2770320"/>
            <a:ext cx="768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/>
              <a:t>xxxxxxxxx</a:t>
            </a:r>
            <a:endParaRPr lang="en-US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66891" y="3470160"/>
            <a:ext cx="768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/>
              <a:t>xxxxxxxxx</a:t>
            </a:r>
            <a:endParaRPr lang="en-US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40429" y="4166880"/>
            <a:ext cx="768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/>
              <a:t>xxxxxxxxx</a:t>
            </a:r>
            <a:endParaRPr lang="en-US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88589" y="4846320"/>
            <a:ext cx="7680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err="1" smtClean="0"/>
              <a:t>xxxxxxxxx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359752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353" y="1404191"/>
            <a:ext cx="8979647" cy="4990633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4 </a:t>
            </a:r>
            <a:r>
              <a:rPr lang="en-GB" dirty="0"/>
              <a:t>hours preparation time from a senior member of the MDT in order to look up results, documents and proposed plans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r>
              <a:rPr lang="en-GB" dirty="0"/>
              <a:t>All expected benign cases will be prepared by the </a:t>
            </a:r>
            <a:r>
              <a:rPr lang="en-GB" dirty="0" smtClean="0"/>
              <a:t>breast radiologist.</a:t>
            </a:r>
          </a:p>
          <a:p>
            <a:endParaRPr lang="en-GB" dirty="0" smtClean="0"/>
          </a:p>
          <a:p>
            <a:r>
              <a:rPr lang="en-GB" dirty="0" smtClean="0"/>
              <a:t>Preparation can be sent to MDT co-ordinators prior to the meeting so less time communicating outcomes and typing. 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MDT will be able to sense check and ratify</a:t>
            </a:r>
            <a:r>
              <a:rPr lang="en-GB" dirty="0" smtClean="0"/>
              <a:t>.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Make changes as appropriate</a:t>
            </a:r>
            <a:endParaRPr lang="en-GB" dirty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Potential 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Having one member of the team doing the preparation may include odd mistakes and need to rely on all members of the team being actively engaged to note these</a:t>
            </a:r>
            <a:r>
              <a:rPr lang="en-GB" dirty="0" smtClean="0"/>
              <a:t>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A single team member may make a similar mistake each week which may not be noticed by the rest of the MDT. 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/>
              <a:t>Having one member of the team making provisional decisions may lead to bias in treatment pathways.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9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Postop Malignant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Any </a:t>
            </a:r>
            <a:r>
              <a:rPr lang="en-GB" dirty="0"/>
              <a:t>previous treatment neoadjuvant or from previous breast cancer</a:t>
            </a:r>
          </a:p>
          <a:p>
            <a:pPr lvl="0"/>
            <a:r>
              <a:rPr lang="en-GB" dirty="0"/>
              <a:t>Side Grade, type, ER Her2  				</a:t>
            </a:r>
          </a:p>
          <a:p>
            <a:pPr lvl="0"/>
            <a:r>
              <a:rPr lang="en-GB" dirty="0"/>
              <a:t>Size, nodes, margins 				</a:t>
            </a:r>
          </a:p>
          <a:p>
            <a:pPr lvl="0"/>
            <a:r>
              <a:rPr lang="en-GB" dirty="0"/>
              <a:t>Relevant PMH / FH</a:t>
            </a:r>
          </a:p>
          <a:p>
            <a:r>
              <a:rPr lang="en-GB" b="1" dirty="0"/>
              <a:t>Plan:</a:t>
            </a:r>
            <a:r>
              <a:rPr lang="en-GB" dirty="0"/>
              <a:t>  (a) Provisional plan to be recorded</a:t>
            </a:r>
          </a:p>
          <a:p>
            <a:r>
              <a:rPr lang="en-GB" dirty="0"/>
              <a:t>           (b) Provisional oncology appointment to be recorded                  </a:t>
            </a:r>
          </a:p>
          <a:p>
            <a:r>
              <a:rPr lang="en-GB" dirty="0"/>
              <a:t>           (c) Follow up plan: BCS Mammogram, MRI, and CT follow up</a:t>
            </a:r>
          </a:p>
          <a:p>
            <a:r>
              <a:rPr lang="en-GB" dirty="0" err="1"/>
              <a:t>eg</a:t>
            </a:r>
            <a:r>
              <a:rPr lang="en-GB" dirty="0"/>
              <a:t>  	Right G2 ILC ER </a:t>
            </a:r>
            <a:r>
              <a:rPr lang="en-GB" dirty="0" smtClean="0"/>
              <a:t>2/</a:t>
            </a:r>
            <a:r>
              <a:rPr lang="en-GB" dirty="0"/>
              <a:t>8, Her 2 +</a:t>
            </a:r>
          </a:p>
          <a:p>
            <a:r>
              <a:rPr lang="en-GB" dirty="0"/>
              <a:t>	40 mm clear margins 0/</a:t>
            </a:r>
            <a:r>
              <a:rPr lang="en-GB" dirty="0" smtClean="0"/>
              <a:t>2LN</a:t>
            </a:r>
          </a:p>
          <a:p>
            <a:endParaRPr lang="en-GB" dirty="0"/>
          </a:p>
          <a:p>
            <a:r>
              <a:rPr lang="en-GB" b="1" dirty="0"/>
              <a:t>Plan: For chemo, herceptin, RT: FU imaging BCS MGM with MRI annually for 3 years  M04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0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" y="274638"/>
            <a:ext cx="8964706" cy="1143000"/>
          </a:xfrm>
        </p:spPr>
        <p:txBody>
          <a:bodyPr>
            <a:normAutofit/>
          </a:bodyPr>
          <a:lstStyle/>
          <a:p>
            <a:r>
              <a:rPr lang="en-GB" sz="3100" b="1" dirty="0"/>
              <a:t>E</a:t>
            </a:r>
            <a:r>
              <a:rPr lang="en-GB" sz="3100" b="1" dirty="0" smtClean="0"/>
              <a:t>xpected</a:t>
            </a:r>
            <a:r>
              <a:rPr lang="en-GB" sz="3100" b="1" dirty="0"/>
              <a:t> malignant ( </a:t>
            </a:r>
            <a:r>
              <a:rPr lang="en-GB" sz="3100" b="1" dirty="0" smtClean="0"/>
              <a:t>e.g. R5</a:t>
            </a:r>
            <a:r>
              <a:rPr lang="en-GB" sz="3100" b="1" dirty="0"/>
              <a:t>, R4 </a:t>
            </a:r>
            <a:r>
              <a:rPr lang="en-GB" sz="3100" b="1" dirty="0" smtClean="0"/>
              <a:t>core biopsy, </a:t>
            </a:r>
            <a:r>
              <a:rPr lang="en-GB" sz="3100" b="1" dirty="0"/>
              <a:t>ABS B5)</a:t>
            </a:r>
            <a:r>
              <a:rPr lang="en-GB" b="1" dirty="0"/>
              <a:t>  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(a) Side, Size, number of foci if greater than 1, Grade, type, ER, Her 2 if known, LN</a:t>
            </a:r>
          </a:p>
          <a:p>
            <a:pPr marL="0" indent="0">
              <a:buNone/>
            </a:pPr>
            <a:r>
              <a:rPr lang="en-GB" dirty="0"/>
              <a:t>(b) TNM staging</a:t>
            </a:r>
          </a:p>
          <a:p>
            <a:pPr marL="0" indent="0">
              <a:buNone/>
            </a:pPr>
            <a:r>
              <a:rPr lang="en-GB" dirty="0"/>
              <a:t>(c) PS</a:t>
            </a:r>
          </a:p>
          <a:p>
            <a:pPr marL="0" indent="0">
              <a:buNone/>
            </a:pPr>
            <a:r>
              <a:rPr lang="en-GB" dirty="0"/>
              <a:t>(d) Relevant PMH</a:t>
            </a:r>
          </a:p>
          <a:p>
            <a:pPr marL="0" indent="0">
              <a:buNone/>
            </a:pPr>
            <a:r>
              <a:rPr lang="en-GB" dirty="0"/>
              <a:t>(e) Provisional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b="1" dirty="0"/>
              <a:t>Complex radiology discussion ( CT, bone scan </a:t>
            </a:r>
            <a:r>
              <a:rPr lang="en-GB" sz="3100" b="1" dirty="0" err="1"/>
              <a:t>etc</a:t>
            </a:r>
            <a:r>
              <a:rPr lang="en-GB" sz="3100" b="1" dirty="0"/>
              <a:t>) 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92565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Reason for the scan ( what question is being asked) </a:t>
            </a:r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/>
              <a:t>Relevant previous pathology and </a:t>
            </a:r>
            <a:r>
              <a:rPr lang="en-GB" dirty="0" smtClean="0"/>
              <a:t>treatment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Relevant </a:t>
            </a:r>
            <a:r>
              <a:rPr lang="en-GB" dirty="0" smtClean="0"/>
              <a:t>PMH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Radiology to present result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4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we doing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All patient requiring oncology input discussed between 8.30 and 9.30am  most of the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Whole meeting length between 8.30 and 10-10.30am.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Still some adjustments with the prep.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Perhaps we might get to the stage where we stop discussing the simple cases?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7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1" y="73701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/>
              <a:t>Need for streamlining: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dirty="0" smtClean="0"/>
              <a:t>Many of the outcomes for MDT are protocolled and require no discussion. </a:t>
            </a:r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The </a:t>
            </a:r>
            <a:r>
              <a:rPr lang="en-GB" dirty="0"/>
              <a:t>complex cases can now be very complex requiring potentially long discussions and input from all disciplines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/>
              <a:t>Oncology time is a precious resource at </a:t>
            </a:r>
            <a:r>
              <a:rPr lang="en-GB" dirty="0" smtClean="0"/>
              <a:t>present.</a:t>
            </a:r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The </a:t>
            </a:r>
            <a:r>
              <a:rPr lang="en-GB" dirty="0"/>
              <a:t>cost of the MDT is high given the numbers of representatives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  <a:p>
            <a:pPr lvl="0"/>
            <a:endParaRPr lang="en-GB" dirty="0"/>
          </a:p>
          <a:p>
            <a:pPr lvl="0"/>
            <a:r>
              <a:rPr lang="en-GB" dirty="0" smtClean="0"/>
              <a:t>Concentration decreases over time. </a:t>
            </a:r>
          </a:p>
          <a:p>
            <a:pPr lv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2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Purpose of the MDT	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021" y="1426412"/>
            <a:ext cx="8817463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GB" dirty="0"/>
              <a:t>Discussion between multi disciplines to determine best decision made </a:t>
            </a:r>
            <a:r>
              <a:rPr lang="en-GB" dirty="0" smtClean="0"/>
              <a:t>for    (? complex/ ? all ) </a:t>
            </a:r>
            <a:r>
              <a:rPr lang="en-GB" dirty="0"/>
              <a:t>cases</a:t>
            </a:r>
            <a:r>
              <a:rPr lang="en-GB" dirty="0" smtClean="0"/>
              <a:t>.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Ensure correct pathway for all patients with no ‘drift</a:t>
            </a:r>
            <a:r>
              <a:rPr lang="en-GB" dirty="0" smtClean="0"/>
              <a:t>’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Trials to be </a:t>
            </a:r>
            <a:r>
              <a:rPr lang="en-GB" dirty="0" smtClean="0"/>
              <a:t>discussed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Educational component.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9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458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Preliminary data collected for NHS </a:t>
            </a:r>
            <a:r>
              <a:rPr lang="en-US" b="1" dirty="0" err="1" smtClean="0"/>
              <a:t>Eng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Recorded time for each patient for NHS </a:t>
            </a:r>
            <a:r>
              <a:rPr lang="en-US" dirty="0"/>
              <a:t>E</a:t>
            </a:r>
            <a:r>
              <a:rPr lang="en-US" dirty="0" smtClean="0"/>
              <a:t>ngland study</a:t>
            </a:r>
          </a:p>
          <a:p>
            <a:endParaRPr lang="en-US" dirty="0"/>
          </a:p>
          <a:p>
            <a:r>
              <a:rPr lang="en-US" dirty="0" smtClean="0"/>
              <a:t>Became clear that we were spending minimal time on many patients average 20-60 sec.</a:t>
            </a:r>
          </a:p>
          <a:p>
            <a:endParaRPr lang="en-US" dirty="0" smtClean="0"/>
          </a:p>
          <a:p>
            <a:r>
              <a:rPr lang="en-US" dirty="0" smtClean="0"/>
              <a:t>Initial feeling: lets carry on with what we are doing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95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Who do you discuss?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At present, general consensus at RUH 				</a:t>
            </a:r>
          </a:p>
          <a:p>
            <a:pPr marL="0" lvl="0" indent="0">
              <a:buNone/>
            </a:pPr>
            <a:r>
              <a:rPr lang="en-GB" dirty="0"/>
              <a:t>	</a:t>
            </a:r>
            <a:r>
              <a:rPr lang="en-GB" dirty="0" smtClean="0"/>
              <a:t>					</a:t>
            </a:r>
          </a:p>
          <a:p>
            <a:pPr marL="0" lvl="0" indent="0">
              <a:buNone/>
            </a:pPr>
            <a:r>
              <a:rPr lang="en-GB" dirty="0"/>
              <a:t>	</a:t>
            </a:r>
            <a:r>
              <a:rPr lang="en-GB" dirty="0" smtClean="0"/>
              <a:t>			Discuss </a:t>
            </a:r>
            <a:r>
              <a:rPr lang="en-GB" dirty="0"/>
              <a:t>every </a:t>
            </a:r>
            <a:r>
              <a:rPr lang="en-GB" dirty="0" smtClean="0"/>
              <a:t>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63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for Streamlining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Simple cases</a:t>
            </a:r>
          </a:p>
          <a:p>
            <a:r>
              <a:rPr lang="en-US" dirty="0" smtClean="0"/>
              <a:t>All information required to make a plan, available to be easily read. </a:t>
            </a:r>
          </a:p>
          <a:p>
            <a:r>
              <a:rPr lang="en-US" dirty="0" smtClean="0"/>
              <a:t>Provisional plans already entered</a:t>
            </a:r>
          </a:p>
          <a:p>
            <a:pPr marL="0" indent="0">
              <a:buNone/>
            </a:pPr>
            <a:r>
              <a:rPr lang="en-US" b="1" dirty="0" smtClean="0"/>
              <a:t>2. Complex cases</a:t>
            </a:r>
          </a:p>
          <a:p>
            <a:r>
              <a:rPr lang="en-US" dirty="0" smtClean="0"/>
              <a:t>Ensure have a specific question </a:t>
            </a:r>
          </a:p>
          <a:p>
            <a:r>
              <a:rPr lang="en-US" dirty="0" smtClean="0"/>
              <a:t>all information required to make a clinical decision is available</a:t>
            </a:r>
          </a:p>
          <a:p>
            <a:pPr marL="0" indent="0">
              <a:buNone/>
            </a:pPr>
            <a:r>
              <a:rPr lang="en-US" b="1" dirty="0" smtClean="0"/>
              <a:t>3. All oncology patients at start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06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Strategies </a:t>
            </a:r>
            <a:r>
              <a:rPr lang="en-GB" b="1" dirty="0"/>
              <a:t>to improve/ streamline MDT at the RUH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5176"/>
            <a:ext cx="8229600" cy="53638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Produced an electronic system to add patients with 				drop down box against categories. </a:t>
            </a:r>
          </a:p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sz="2200" dirty="0" smtClean="0"/>
              <a:t>Post op Malignant.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Her 2 result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Complex radiology discussion ( CT , bone scan)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Surgical/ Oncology discussion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Metastatic patients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Expected malignant core biopsy results ( R4, R5, B5)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Breast MRI results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MDT approval required (</a:t>
            </a:r>
            <a:r>
              <a:rPr lang="en-US" sz="2200" dirty="0" err="1" smtClean="0"/>
              <a:t>eg</a:t>
            </a:r>
            <a:r>
              <a:rPr lang="en-US" sz="2200" dirty="0" smtClean="0"/>
              <a:t> Risk reduction surgery) </a:t>
            </a:r>
          </a:p>
          <a:p>
            <a:pPr marL="514350" indent="-514350">
              <a:buAutoNum type="arabicPeriod"/>
            </a:pPr>
            <a:r>
              <a:rPr lang="en-US" sz="2200" dirty="0" err="1" smtClean="0"/>
              <a:t>Pts</a:t>
            </a:r>
            <a:r>
              <a:rPr lang="en-US" sz="2200" dirty="0" smtClean="0"/>
              <a:t> for registration only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Expected benign biopsy ( R1-3)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Expected benign biopsy telephone results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Post op Benign </a:t>
            </a:r>
          </a:p>
          <a:p>
            <a:pPr marL="514350" indent="-514350">
              <a:buAutoNum type="arabicPeriod"/>
            </a:pPr>
            <a:r>
              <a:rPr lang="en-US" sz="2200" dirty="0" smtClean="0"/>
              <a:t>Other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6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B. Improve the preparation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dirty="0" smtClean="0"/>
              <a:t>If </a:t>
            </a:r>
            <a:r>
              <a:rPr lang="en-GB" dirty="0"/>
              <a:t>the preparation included provisional </a:t>
            </a:r>
            <a:r>
              <a:rPr lang="en-GB" dirty="0" smtClean="0"/>
              <a:t>						outcomes </a:t>
            </a:r>
            <a:r>
              <a:rPr lang="en-GB" dirty="0"/>
              <a:t>for all cases, </a:t>
            </a: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	with </a:t>
            </a:r>
            <a:r>
              <a:rPr lang="en-GB" dirty="0"/>
              <a:t>all relevant information </a:t>
            </a:r>
            <a:r>
              <a:rPr lang="en-GB" dirty="0" smtClean="0"/>
              <a:t>available for oncology to ratify 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dirty="0" smtClean="0"/>
              <a:t>			this </a:t>
            </a:r>
            <a:r>
              <a:rPr lang="en-GB" dirty="0"/>
              <a:t>will dramatically quicken the </a:t>
            </a:r>
            <a:r>
              <a:rPr lang="en-GB" dirty="0" smtClean="0"/>
              <a:t>								straightforward </a:t>
            </a:r>
            <a:r>
              <a:rPr lang="en-GB" dirty="0"/>
              <a:t>cases.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64951" y="1245048"/>
            <a:ext cx="7452696" cy="488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7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520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Streamlining the Breast MDT </vt:lpstr>
      <vt:lpstr>Need for streamlining:</vt:lpstr>
      <vt:lpstr>Purpose of the MDT  </vt:lpstr>
      <vt:lpstr>Preliminary data collected for NHS Eng</vt:lpstr>
      <vt:lpstr>Who do you discuss?</vt:lpstr>
      <vt:lpstr>Methods for Streamlining</vt:lpstr>
      <vt:lpstr>Strategies to improve/ streamline MDT at the RUH </vt:lpstr>
      <vt:lpstr>B. Improve the preparation </vt:lpstr>
      <vt:lpstr>For example</vt:lpstr>
      <vt:lpstr>PowerPoint Presentation</vt:lpstr>
      <vt:lpstr>Preparation</vt:lpstr>
      <vt:lpstr>During the meeting</vt:lpstr>
      <vt:lpstr>Potential Risks</vt:lpstr>
      <vt:lpstr>Example Postop Malignant </vt:lpstr>
      <vt:lpstr>Expected malignant ( e.g. R5, R4 core biopsy, ABS B5)   </vt:lpstr>
      <vt:lpstr>Complex radiology discussion ( CT, bone scan etc)  </vt:lpstr>
      <vt:lpstr>How are we doing so far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Streamlining the Breast MDT</dc:title>
  <dc:creator>Nicola Laurence</dc:creator>
  <cp:lastModifiedBy>Dunderdale, Helen</cp:lastModifiedBy>
  <cp:revision>11</cp:revision>
  <dcterms:created xsi:type="dcterms:W3CDTF">2019-09-10T12:32:29Z</dcterms:created>
  <dcterms:modified xsi:type="dcterms:W3CDTF">2019-09-19T15:48:14Z</dcterms:modified>
</cp:coreProperties>
</file>