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36.xml" ContentType="application/vnd.openxmlformats-officedocument.presentationml.notesSlide+xml"/>
  <Override PartName="/ppt/notesSlides/notesSlide12.xml" ContentType="application/vnd.openxmlformats-officedocument.presentationml.notesSlide+xml"/>
  <Override PartName="/ppt/notesSlides/notesSlide3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17.xml" ContentType="application/vnd.openxmlformats-officedocument.presentationml.notesSlide+xml"/>
  <Override PartName="/ppt/notesSlides/notesSlide34.xml" ContentType="application/vnd.openxmlformats-officedocument.presentationml.notesSlide+xml"/>
  <Override PartName="/ppt/notesSlides/notesSlide19.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Masters/notesMaster1.xml" ContentType="application/vnd.openxmlformats-officedocument.presentationml.notesMaster+xml"/>
  <Override PartName="/ppt/charts/chart11.xml" ContentType="application/vnd.openxmlformats-officedocument.drawingml.chart+xml"/>
  <Override PartName="/ppt/charts/style1.xml" ContentType="application/vnd.ms-office.chartstyle+xml"/>
  <Override PartName="/ppt/charts/colors1.xml" ContentType="application/vnd.ms-office.chartcolorstyle+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0.xml" ContentType="application/vnd.openxmlformats-officedocument.themeOverride+xml"/>
  <Override PartName="/ppt/charts/chart14.xml" ContentType="application/vnd.openxmlformats-officedocument.drawingml.chart+xml"/>
  <Override PartName="/ppt/charts/style4.xml" ContentType="application/vnd.ms-office.chartstyle+xml"/>
  <Override PartName="/ppt/charts/colors4.xml" ContentType="application/vnd.ms-office.chartcolorstyl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7.xml" ContentType="application/vnd.openxmlformats-officedocument.drawingml.char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charts/chart10.xml" ContentType="application/vnd.openxmlformats-officedocument.drawingml.chart+xml"/>
  <Override PartName="/ppt/theme/themeOverride9.xml" ContentType="application/vnd.openxmlformats-officedocument.themeOverr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handoutMasterIdLst>
    <p:handoutMasterId r:id="rId136"/>
  </p:handoutMasterIdLst>
  <p:sldIdLst>
    <p:sldId id="259" r:id="rId2"/>
    <p:sldId id="262" r:id="rId3"/>
    <p:sldId id="260" r:id="rId4"/>
    <p:sldId id="1248" r:id="rId5"/>
    <p:sldId id="1249" r:id="rId6"/>
    <p:sldId id="263" r:id="rId7"/>
    <p:sldId id="969" r:id="rId8"/>
    <p:sldId id="970" r:id="rId9"/>
    <p:sldId id="300" r:id="rId10"/>
    <p:sldId id="971" r:id="rId11"/>
    <p:sldId id="972" r:id="rId12"/>
    <p:sldId id="984" r:id="rId13"/>
    <p:sldId id="985" r:id="rId14"/>
    <p:sldId id="986" r:id="rId15"/>
    <p:sldId id="987" r:id="rId16"/>
    <p:sldId id="988" r:id="rId17"/>
    <p:sldId id="966" r:id="rId18"/>
    <p:sldId id="989" r:id="rId19"/>
    <p:sldId id="990" r:id="rId20"/>
    <p:sldId id="982" r:id="rId21"/>
    <p:sldId id="991" r:id="rId22"/>
    <p:sldId id="992" r:id="rId23"/>
    <p:sldId id="993" r:id="rId24"/>
    <p:sldId id="976" r:id="rId25"/>
    <p:sldId id="995" r:id="rId26"/>
    <p:sldId id="996" r:id="rId27"/>
    <p:sldId id="978" r:id="rId28"/>
    <p:sldId id="308" r:id="rId29"/>
    <p:sldId id="997" r:id="rId30"/>
    <p:sldId id="998" r:id="rId31"/>
    <p:sldId id="999" r:id="rId32"/>
    <p:sldId id="1000" r:id="rId33"/>
    <p:sldId id="1001" r:id="rId34"/>
    <p:sldId id="1002" r:id="rId35"/>
    <p:sldId id="977" r:id="rId36"/>
    <p:sldId id="979" r:id="rId37"/>
    <p:sldId id="980" r:id="rId38"/>
    <p:sldId id="983" r:id="rId39"/>
    <p:sldId id="1003" r:id="rId40"/>
    <p:sldId id="1004" r:id="rId41"/>
    <p:sldId id="974" r:id="rId42"/>
    <p:sldId id="975" r:id="rId43"/>
    <p:sldId id="358" r:id="rId44"/>
    <p:sldId id="261" r:id="rId45"/>
    <p:sldId id="264" r:id="rId46"/>
    <p:sldId id="265" r:id="rId47"/>
    <p:sldId id="310" r:id="rId48"/>
    <p:sldId id="328" r:id="rId49"/>
    <p:sldId id="329" r:id="rId50"/>
    <p:sldId id="311" r:id="rId51"/>
    <p:sldId id="312" r:id="rId52"/>
    <p:sldId id="313" r:id="rId53"/>
    <p:sldId id="314" r:id="rId54"/>
    <p:sldId id="315" r:id="rId55"/>
    <p:sldId id="330" r:id="rId56"/>
    <p:sldId id="316" r:id="rId57"/>
    <p:sldId id="317" r:id="rId58"/>
    <p:sldId id="318" r:id="rId59"/>
    <p:sldId id="319" r:id="rId60"/>
    <p:sldId id="320" r:id="rId61"/>
    <p:sldId id="321" r:id="rId62"/>
    <p:sldId id="322" r:id="rId63"/>
    <p:sldId id="323" r:id="rId64"/>
    <p:sldId id="324" r:id="rId65"/>
    <p:sldId id="279" r:id="rId66"/>
    <p:sldId id="325" r:id="rId67"/>
    <p:sldId id="326" r:id="rId68"/>
    <p:sldId id="282" r:id="rId69"/>
    <p:sldId id="327" r:id="rId70"/>
    <p:sldId id="284" r:id="rId71"/>
    <p:sldId id="286" r:id="rId72"/>
    <p:sldId id="266" r:id="rId73"/>
    <p:sldId id="267" r:id="rId74"/>
    <p:sldId id="268" r:id="rId75"/>
    <p:sldId id="257" r:id="rId76"/>
    <p:sldId id="258" r:id="rId77"/>
    <p:sldId id="331" r:id="rId78"/>
    <p:sldId id="332" r:id="rId79"/>
    <p:sldId id="333" r:id="rId80"/>
    <p:sldId id="334" r:id="rId81"/>
    <p:sldId id="335" r:id="rId82"/>
    <p:sldId id="336" r:id="rId83"/>
    <p:sldId id="269" r:id="rId84"/>
    <p:sldId id="270" r:id="rId85"/>
    <p:sldId id="271" r:id="rId86"/>
    <p:sldId id="272" r:id="rId87"/>
    <p:sldId id="1030" r:id="rId88"/>
    <p:sldId id="1031" r:id="rId89"/>
    <p:sldId id="442" r:id="rId90"/>
    <p:sldId id="1243" r:id="rId91"/>
    <p:sldId id="1246" r:id="rId92"/>
    <p:sldId id="1245" r:id="rId93"/>
    <p:sldId id="446" r:id="rId94"/>
    <p:sldId id="276" r:id="rId95"/>
    <p:sldId id="274" r:id="rId96"/>
    <p:sldId id="275" r:id="rId97"/>
    <p:sldId id="1016" r:id="rId98"/>
    <p:sldId id="1008" r:id="rId99"/>
    <p:sldId id="1009" r:id="rId100"/>
    <p:sldId id="1010" r:id="rId101"/>
    <p:sldId id="1011" r:id="rId102"/>
    <p:sldId id="273" r:id="rId103"/>
    <p:sldId id="1013" r:id="rId104"/>
    <p:sldId id="277" r:id="rId105"/>
    <p:sldId id="278" r:id="rId106"/>
    <p:sldId id="1014" r:id="rId107"/>
    <p:sldId id="437" r:id="rId108"/>
    <p:sldId id="1015" r:id="rId109"/>
    <p:sldId id="440" r:id="rId110"/>
    <p:sldId id="441" r:id="rId111"/>
    <p:sldId id="443" r:id="rId112"/>
    <p:sldId id="444" r:id="rId113"/>
    <p:sldId id="445" r:id="rId114"/>
    <p:sldId id="281" r:id="rId115"/>
    <p:sldId id="280" r:id="rId116"/>
    <p:sldId id="1264" r:id="rId117"/>
    <p:sldId id="1250" r:id="rId118"/>
    <p:sldId id="1251" r:id="rId119"/>
    <p:sldId id="1252" r:id="rId120"/>
    <p:sldId id="1253" r:id="rId121"/>
    <p:sldId id="1254" r:id="rId122"/>
    <p:sldId id="1255" r:id="rId123"/>
    <p:sldId id="1256" r:id="rId124"/>
    <p:sldId id="1257" r:id="rId125"/>
    <p:sldId id="1258" r:id="rId126"/>
    <p:sldId id="1259" r:id="rId127"/>
    <p:sldId id="1260" r:id="rId128"/>
    <p:sldId id="1261" r:id="rId129"/>
    <p:sldId id="1262" r:id="rId130"/>
    <p:sldId id="1263" r:id="rId131"/>
    <p:sldId id="283" r:id="rId132"/>
    <p:sldId id="306" r:id="rId133"/>
    <p:sldId id="307" r:id="rId134"/>
  </p:sldIdLst>
  <p:sldSz cx="12192000" cy="6858000"/>
  <p:notesSz cx="6858000" cy="9144000"/>
  <p:defaultTextStyle>
    <a:defPPr>
      <a:defRPr lang="en-GB"/>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B9"/>
    <a:srgbClr val="4472C4"/>
    <a:srgbClr val="0000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108" y="348"/>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customXml" Target="../customXml/item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xml"/><Relationship Id="rId1" Type="http://schemas.microsoft.com/office/2011/relationships/chartStyle" Target="style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1" Type="http://schemas.openxmlformats.org/officeDocument/2006/relationships/oleObject" Target="file:///C:\Users\mahmed15\Desktop\CCGS%20MDC%202201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29826561059788"/>
          <c:y val="3.9693750065323087E-2"/>
          <c:w val="0.91233705791137798"/>
          <c:h val="0.46558458037038503"/>
        </c:manualLayout>
      </c:layout>
      <c:barChart>
        <c:barDir val="col"/>
        <c:grouping val="clustered"/>
        <c:varyColors val="0"/>
        <c:ser>
          <c:idx val="0"/>
          <c:order val="0"/>
          <c:tx>
            <c:strRef>
              <c:f>Scans!$A$48</c:f>
              <c:strCache>
                <c:ptCount val="1"/>
                <c:pt idx="0">
                  <c:v>UCLH</c:v>
                </c:pt>
              </c:strCache>
            </c:strRef>
          </c:tx>
          <c:invertIfNegative val="0"/>
          <c:cat>
            <c:strRef>
              <c:f>Scans!$B$47:$N$47</c:f>
              <c:strCache>
                <c:ptCount val="13"/>
                <c:pt idx="0">
                  <c:v>Other </c:v>
                </c:pt>
                <c:pt idx="1">
                  <c:v>CT Abdo</c:v>
                </c:pt>
                <c:pt idx="2">
                  <c:v>CT Chest</c:v>
                </c:pt>
                <c:pt idx="3">
                  <c:v>Blood</c:v>
                </c:pt>
                <c:pt idx="4">
                  <c:v>Endo</c:v>
                </c:pt>
                <c:pt idx="5">
                  <c:v>Colon</c:v>
                </c:pt>
                <c:pt idx="6">
                  <c:v>USS</c:v>
                </c:pt>
                <c:pt idx="7">
                  <c:v>CT Full body  </c:v>
                </c:pt>
                <c:pt idx="8">
                  <c:v>CT Colon</c:v>
                </c:pt>
                <c:pt idx="9">
                  <c:v>Chest X-Ray</c:v>
                </c:pt>
                <c:pt idx="10">
                  <c:v>MRI </c:v>
                </c:pt>
                <c:pt idx="11">
                  <c:v>Other Imaging </c:v>
                </c:pt>
                <c:pt idx="12">
                  <c:v>Biopsy </c:v>
                </c:pt>
              </c:strCache>
            </c:strRef>
          </c:cat>
          <c:val>
            <c:numRef>
              <c:f>Scans!$B$48:$N$48</c:f>
              <c:numCache>
                <c:formatCode>General</c:formatCode>
                <c:ptCount val="13"/>
                <c:pt idx="0">
                  <c:v>561</c:v>
                </c:pt>
                <c:pt idx="1">
                  <c:v>554</c:v>
                </c:pt>
                <c:pt idx="2">
                  <c:v>551</c:v>
                </c:pt>
                <c:pt idx="3">
                  <c:v>5</c:v>
                </c:pt>
                <c:pt idx="4">
                  <c:v>119</c:v>
                </c:pt>
                <c:pt idx="5">
                  <c:v>78</c:v>
                </c:pt>
                <c:pt idx="6">
                  <c:v>46</c:v>
                </c:pt>
                <c:pt idx="7">
                  <c:v>9</c:v>
                </c:pt>
                <c:pt idx="8">
                  <c:v>8</c:v>
                </c:pt>
                <c:pt idx="9">
                  <c:v>0</c:v>
                </c:pt>
                <c:pt idx="10">
                  <c:v>3</c:v>
                </c:pt>
                <c:pt idx="11">
                  <c:v>0</c:v>
                </c:pt>
                <c:pt idx="12">
                  <c:v>0</c:v>
                </c:pt>
              </c:numCache>
            </c:numRef>
          </c:val>
          <c:extLst>
            <c:ext xmlns:c16="http://schemas.microsoft.com/office/drawing/2014/chart" uri="{C3380CC4-5D6E-409C-BE32-E72D297353CC}">
              <c16:uniqueId val="{00000000-FF94-D140-8DCB-9EA4E8D0703B}"/>
            </c:ext>
          </c:extLst>
        </c:ser>
        <c:ser>
          <c:idx val="1"/>
          <c:order val="1"/>
          <c:tx>
            <c:strRef>
              <c:f>Scans!$A$49</c:f>
              <c:strCache>
                <c:ptCount val="1"/>
                <c:pt idx="0">
                  <c:v>BHRUT</c:v>
                </c:pt>
              </c:strCache>
            </c:strRef>
          </c:tx>
          <c:invertIfNegative val="0"/>
          <c:cat>
            <c:strRef>
              <c:f>Scans!$B$47:$N$47</c:f>
              <c:strCache>
                <c:ptCount val="13"/>
                <c:pt idx="0">
                  <c:v>Other </c:v>
                </c:pt>
                <c:pt idx="1">
                  <c:v>CT Abdo</c:v>
                </c:pt>
                <c:pt idx="2">
                  <c:v>CT Chest</c:v>
                </c:pt>
                <c:pt idx="3">
                  <c:v>Blood</c:v>
                </c:pt>
                <c:pt idx="4">
                  <c:v>Endo</c:v>
                </c:pt>
                <c:pt idx="5">
                  <c:v>Colon</c:v>
                </c:pt>
                <c:pt idx="6">
                  <c:v>USS</c:v>
                </c:pt>
                <c:pt idx="7">
                  <c:v>CT Full body  </c:v>
                </c:pt>
                <c:pt idx="8">
                  <c:v>CT Colon</c:v>
                </c:pt>
                <c:pt idx="9">
                  <c:v>Chest X-Ray</c:v>
                </c:pt>
                <c:pt idx="10">
                  <c:v>MRI </c:v>
                </c:pt>
                <c:pt idx="11">
                  <c:v>Other Imaging </c:v>
                </c:pt>
                <c:pt idx="12">
                  <c:v>Biopsy </c:v>
                </c:pt>
              </c:strCache>
            </c:strRef>
          </c:cat>
          <c:val>
            <c:numRef>
              <c:f>Scans!$B$49:$N$49</c:f>
              <c:numCache>
                <c:formatCode>General</c:formatCode>
                <c:ptCount val="13"/>
                <c:pt idx="0">
                  <c:v>88</c:v>
                </c:pt>
                <c:pt idx="1">
                  <c:v>72</c:v>
                </c:pt>
                <c:pt idx="2">
                  <c:v>53</c:v>
                </c:pt>
                <c:pt idx="3">
                  <c:v>75</c:v>
                </c:pt>
                <c:pt idx="4">
                  <c:v>46</c:v>
                </c:pt>
                <c:pt idx="5">
                  <c:v>20</c:v>
                </c:pt>
                <c:pt idx="6">
                  <c:v>25</c:v>
                </c:pt>
                <c:pt idx="7">
                  <c:v>29</c:v>
                </c:pt>
                <c:pt idx="8">
                  <c:v>2</c:v>
                </c:pt>
                <c:pt idx="9">
                  <c:v>4</c:v>
                </c:pt>
                <c:pt idx="10">
                  <c:v>10</c:v>
                </c:pt>
                <c:pt idx="11">
                  <c:v>3</c:v>
                </c:pt>
                <c:pt idx="12">
                  <c:v>3</c:v>
                </c:pt>
              </c:numCache>
            </c:numRef>
          </c:val>
          <c:extLst>
            <c:ext xmlns:c16="http://schemas.microsoft.com/office/drawing/2014/chart" uri="{C3380CC4-5D6E-409C-BE32-E72D297353CC}">
              <c16:uniqueId val="{00000001-FF94-D140-8DCB-9EA4E8D0703B}"/>
            </c:ext>
          </c:extLst>
        </c:ser>
        <c:ser>
          <c:idx val="2"/>
          <c:order val="2"/>
          <c:tx>
            <c:strRef>
              <c:f>Scans!$A$50</c:f>
              <c:strCache>
                <c:ptCount val="1"/>
                <c:pt idx="0">
                  <c:v>NMUH </c:v>
                </c:pt>
              </c:strCache>
            </c:strRef>
          </c:tx>
          <c:invertIfNegative val="0"/>
          <c:cat>
            <c:strRef>
              <c:f>Scans!$B$47:$N$47</c:f>
              <c:strCache>
                <c:ptCount val="13"/>
                <c:pt idx="0">
                  <c:v>Other </c:v>
                </c:pt>
                <c:pt idx="1">
                  <c:v>CT Abdo</c:v>
                </c:pt>
                <c:pt idx="2">
                  <c:v>CT Chest</c:v>
                </c:pt>
                <c:pt idx="3">
                  <c:v>Blood</c:v>
                </c:pt>
                <c:pt idx="4">
                  <c:v>Endo</c:v>
                </c:pt>
                <c:pt idx="5">
                  <c:v>Colon</c:v>
                </c:pt>
                <c:pt idx="6">
                  <c:v>USS</c:v>
                </c:pt>
                <c:pt idx="7">
                  <c:v>CT Full body  </c:v>
                </c:pt>
                <c:pt idx="8">
                  <c:v>CT Colon</c:v>
                </c:pt>
                <c:pt idx="9">
                  <c:v>Chest X-Ray</c:v>
                </c:pt>
                <c:pt idx="10">
                  <c:v>MRI </c:v>
                </c:pt>
                <c:pt idx="11">
                  <c:v>Other Imaging </c:v>
                </c:pt>
                <c:pt idx="12">
                  <c:v>Biopsy </c:v>
                </c:pt>
              </c:strCache>
            </c:strRef>
          </c:cat>
          <c:val>
            <c:numRef>
              <c:f>Scans!$B$50:$N$50</c:f>
              <c:numCache>
                <c:formatCode>General</c:formatCode>
                <c:ptCount val="13"/>
                <c:pt idx="0">
                  <c:v>72</c:v>
                </c:pt>
                <c:pt idx="1">
                  <c:v>78</c:v>
                </c:pt>
                <c:pt idx="2">
                  <c:v>76</c:v>
                </c:pt>
                <c:pt idx="3">
                  <c:v>160</c:v>
                </c:pt>
                <c:pt idx="4">
                  <c:v>57</c:v>
                </c:pt>
                <c:pt idx="5">
                  <c:v>24</c:v>
                </c:pt>
                <c:pt idx="6">
                  <c:v>6</c:v>
                </c:pt>
                <c:pt idx="7">
                  <c:v>7</c:v>
                </c:pt>
                <c:pt idx="8">
                  <c:v>2</c:v>
                </c:pt>
                <c:pt idx="9">
                  <c:v>17</c:v>
                </c:pt>
                <c:pt idx="10">
                  <c:v>4</c:v>
                </c:pt>
                <c:pt idx="11">
                  <c:v>0</c:v>
                </c:pt>
                <c:pt idx="12">
                  <c:v>0</c:v>
                </c:pt>
              </c:numCache>
            </c:numRef>
          </c:val>
          <c:extLst>
            <c:ext xmlns:c16="http://schemas.microsoft.com/office/drawing/2014/chart" uri="{C3380CC4-5D6E-409C-BE32-E72D297353CC}">
              <c16:uniqueId val="{00000002-FF94-D140-8DCB-9EA4E8D0703B}"/>
            </c:ext>
          </c:extLst>
        </c:ser>
        <c:ser>
          <c:idx val="3"/>
          <c:order val="3"/>
          <c:tx>
            <c:strRef>
              <c:f>Scans!$A$51</c:f>
              <c:strCache>
                <c:ptCount val="1"/>
                <c:pt idx="0">
                  <c:v>RFH</c:v>
                </c:pt>
              </c:strCache>
            </c:strRef>
          </c:tx>
          <c:invertIfNegative val="0"/>
          <c:cat>
            <c:strRef>
              <c:f>Scans!$B$47:$N$47</c:f>
              <c:strCache>
                <c:ptCount val="13"/>
                <c:pt idx="0">
                  <c:v>Other </c:v>
                </c:pt>
                <c:pt idx="1">
                  <c:v>CT Abdo</c:v>
                </c:pt>
                <c:pt idx="2">
                  <c:v>CT Chest</c:v>
                </c:pt>
                <c:pt idx="3">
                  <c:v>Blood</c:v>
                </c:pt>
                <c:pt idx="4">
                  <c:v>Endo</c:v>
                </c:pt>
                <c:pt idx="5">
                  <c:v>Colon</c:v>
                </c:pt>
                <c:pt idx="6">
                  <c:v>USS</c:v>
                </c:pt>
                <c:pt idx="7">
                  <c:v>CT Full body  </c:v>
                </c:pt>
                <c:pt idx="8">
                  <c:v>CT Colon</c:v>
                </c:pt>
                <c:pt idx="9">
                  <c:v>Chest X-Ray</c:v>
                </c:pt>
                <c:pt idx="10">
                  <c:v>MRI </c:v>
                </c:pt>
                <c:pt idx="11">
                  <c:v>Other Imaging </c:v>
                </c:pt>
                <c:pt idx="12">
                  <c:v>Biopsy </c:v>
                </c:pt>
              </c:strCache>
            </c:strRef>
          </c:cat>
          <c:val>
            <c:numRef>
              <c:f>Scans!$B$51:$N$51</c:f>
              <c:numCache>
                <c:formatCode>General</c:formatCode>
                <c:ptCount val="13"/>
                <c:pt idx="0">
                  <c:v>100</c:v>
                </c:pt>
                <c:pt idx="1">
                  <c:v>95</c:v>
                </c:pt>
                <c:pt idx="2">
                  <c:v>4</c:v>
                </c:pt>
                <c:pt idx="3">
                  <c:v>206</c:v>
                </c:pt>
                <c:pt idx="4">
                  <c:v>50</c:v>
                </c:pt>
                <c:pt idx="5">
                  <c:v>3</c:v>
                </c:pt>
                <c:pt idx="6">
                  <c:v>6</c:v>
                </c:pt>
                <c:pt idx="7">
                  <c:v>0</c:v>
                </c:pt>
                <c:pt idx="8">
                  <c:v>25</c:v>
                </c:pt>
                <c:pt idx="9">
                  <c:v>7</c:v>
                </c:pt>
                <c:pt idx="10">
                  <c:v>1</c:v>
                </c:pt>
                <c:pt idx="11">
                  <c:v>0</c:v>
                </c:pt>
                <c:pt idx="12">
                  <c:v>2</c:v>
                </c:pt>
              </c:numCache>
            </c:numRef>
          </c:val>
          <c:extLst>
            <c:ext xmlns:c16="http://schemas.microsoft.com/office/drawing/2014/chart" uri="{C3380CC4-5D6E-409C-BE32-E72D297353CC}">
              <c16:uniqueId val="{00000003-FF94-D140-8DCB-9EA4E8D0703B}"/>
            </c:ext>
          </c:extLst>
        </c:ser>
        <c:ser>
          <c:idx val="4"/>
          <c:order val="4"/>
          <c:tx>
            <c:strRef>
              <c:f>Scans!$A$52</c:f>
              <c:strCache>
                <c:ptCount val="1"/>
                <c:pt idx="0">
                  <c:v>SUH </c:v>
                </c:pt>
              </c:strCache>
            </c:strRef>
          </c:tx>
          <c:invertIfNegative val="0"/>
          <c:cat>
            <c:strRef>
              <c:f>Scans!$B$47:$N$47</c:f>
              <c:strCache>
                <c:ptCount val="13"/>
                <c:pt idx="0">
                  <c:v>Other </c:v>
                </c:pt>
                <c:pt idx="1">
                  <c:v>CT Abdo</c:v>
                </c:pt>
                <c:pt idx="2">
                  <c:v>CT Chest</c:v>
                </c:pt>
                <c:pt idx="3">
                  <c:v>Blood</c:v>
                </c:pt>
                <c:pt idx="4">
                  <c:v>Endo</c:v>
                </c:pt>
                <c:pt idx="5">
                  <c:v>Colon</c:v>
                </c:pt>
                <c:pt idx="6">
                  <c:v>USS</c:v>
                </c:pt>
                <c:pt idx="7">
                  <c:v>CT Full body  </c:v>
                </c:pt>
                <c:pt idx="8">
                  <c:v>CT Colon</c:v>
                </c:pt>
                <c:pt idx="9">
                  <c:v>Chest X-Ray</c:v>
                </c:pt>
                <c:pt idx="10">
                  <c:v>MRI </c:v>
                </c:pt>
                <c:pt idx="11">
                  <c:v>Other Imaging </c:v>
                </c:pt>
                <c:pt idx="12">
                  <c:v>Biopsy </c:v>
                </c:pt>
              </c:strCache>
            </c:strRef>
          </c:cat>
          <c:val>
            <c:numRef>
              <c:f>Scans!$B$52:$N$52</c:f>
              <c:numCache>
                <c:formatCode>General</c:formatCode>
                <c:ptCount val="13"/>
                <c:pt idx="0">
                  <c:v>48</c:v>
                </c:pt>
                <c:pt idx="1">
                  <c:v>42</c:v>
                </c:pt>
                <c:pt idx="2">
                  <c:v>36</c:v>
                </c:pt>
                <c:pt idx="3">
                  <c:v>11</c:v>
                </c:pt>
                <c:pt idx="4">
                  <c:v>1</c:v>
                </c:pt>
                <c:pt idx="5">
                  <c:v>1</c:v>
                </c:pt>
                <c:pt idx="6">
                  <c:v>1</c:v>
                </c:pt>
                <c:pt idx="7">
                  <c:v>4</c:v>
                </c:pt>
                <c:pt idx="8">
                  <c:v>0</c:v>
                </c:pt>
                <c:pt idx="9">
                  <c:v>1</c:v>
                </c:pt>
                <c:pt idx="10">
                  <c:v>2</c:v>
                </c:pt>
                <c:pt idx="11">
                  <c:v>1</c:v>
                </c:pt>
                <c:pt idx="12">
                  <c:v>0</c:v>
                </c:pt>
              </c:numCache>
            </c:numRef>
          </c:val>
          <c:extLst>
            <c:ext xmlns:c16="http://schemas.microsoft.com/office/drawing/2014/chart" uri="{C3380CC4-5D6E-409C-BE32-E72D297353CC}">
              <c16:uniqueId val="{00000004-FF94-D140-8DCB-9EA4E8D0703B}"/>
            </c:ext>
          </c:extLst>
        </c:ser>
        <c:ser>
          <c:idx val="5"/>
          <c:order val="5"/>
          <c:tx>
            <c:strRef>
              <c:f>Scans!$A$53</c:f>
              <c:strCache>
                <c:ptCount val="1"/>
                <c:pt idx="0">
                  <c:v>Total </c:v>
                </c:pt>
              </c:strCache>
            </c:strRef>
          </c:tx>
          <c:invertIfNegative val="0"/>
          <c:cat>
            <c:strRef>
              <c:f>Scans!$B$47:$N$47</c:f>
              <c:strCache>
                <c:ptCount val="13"/>
                <c:pt idx="0">
                  <c:v>Other </c:v>
                </c:pt>
                <c:pt idx="1">
                  <c:v>CT Abdo</c:v>
                </c:pt>
                <c:pt idx="2">
                  <c:v>CT Chest</c:v>
                </c:pt>
                <c:pt idx="3">
                  <c:v>Blood</c:v>
                </c:pt>
                <c:pt idx="4">
                  <c:v>Endo</c:v>
                </c:pt>
                <c:pt idx="5">
                  <c:v>Colon</c:v>
                </c:pt>
                <c:pt idx="6">
                  <c:v>USS</c:v>
                </c:pt>
                <c:pt idx="7">
                  <c:v>CT Full body  </c:v>
                </c:pt>
                <c:pt idx="8">
                  <c:v>CT Colon</c:v>
                </c:pt>
                <c:pt idx="9">
                  <c:v>Chest X-Ray</c:v>
                </c:pt>
                <c:pt idx="10">
                  <c:v>MRI </c:v>
                </c:pt>
                <c:pt idx="11">
                  <c:v>Other Imaging </c:v>
                </c:pt>
                <c:pt idx="12">
                  <c:v>Biopsy </c:v>
                </c:pt>
              </c:strCache>
            </c:strRef>
          </c:cat>
          <c:val>
            <c:numRef>
              <c:f>Scans!$B$53:$N$53</c:f>
              <c:numCache>
                <c:formatCode>General</c:formatCode>
                <c:ptCount val="13"/>
                <c:pt idx="0">
                  <c:v>869</c:v>
                </c:pt>
                <c:pt idx="1">
                  <c:v>841</c:v>
                </c:pt>
                <c:pt idx="2">
                  <c:v>720</c:v>
                </c:pt>
                <c:pt idx="3">
                  <c:v>457</c:v>
                </c:pt>
                <c:pt idx="4">
                  <c:v>273</c:v>
                </c:pt>
                <c:pt idx="5">
                  <c:v>126</c:v>
                </c:pt>
                <c:pt idx="6">
                  <c:v>84</c:v>
                </c:pt>
                <c:pt idx="7">
                  <c:v>49</c:v>
                </c:pt>
                <c:pt idx="8">
                  <c:v>37</c:v>
                </c:pt>
                <c:pt idx="9">
                  <c:v>29</c:v>
                </c:pt>
                <c:pt idx="10">
                  <c:v>20</c:v>
                </c:pt>
                <c:pt idx="11">
                  <c:v>4</c:v>
                </c:pt>
                <c:pt idx="12">
                  <c:v>5</c:v>
                </c:pt>
              </c:numCache>
            </c:numRef>
          </c:val>
          <c:extLst>
            <c:ext xmlns:c16="http://schemas.microsoft.com/office/drawing/2014/chart" uri="{C3380CC4-5D6E-409C-BE32-E72D297353CC}">
              <c16:uniqueId val="{00000005-FF94-D140-8DCB-9EA4E8D0703B}"/>
            </c:ext>
          </c:extLst>
        </c:ser>
        <c:dLbls>
          <c:showLegendKey val="0"/>
          <c:showVal val="0"/>
          <c:showCatName val="0"/>
          <c:showSerName val="0"/>
          <c:showPercent val="0"/>
          <c:showBubbleSize val="0"/>
        </c:dLbls>
        <c:gapWidth val="150"/>
        <c:axId val="162785152"/>
        <c:axId val="162786688"/>
      </c:barChart>
      <c:catAx>
        <c:axId val="162785152"/>
        <c:scaling>
          <c:orientation val="minMax"/>
        </c:scaling>
        <c:delete val="0"/>
        <c:axPos val="b"/>
        <c:numFmt formatCode="General" sourceLinked="0"/>
        <c:majorTickMark val="none"/>
        <c:minorTickMark val="none"/>
        <c:tickLblPos val="nextTo"/>
        <c:crossAx val="162786688"/>
        <c:crosses val="autoZero"/>
        <c:auto val="1"/>
        <c:lblAlgn val="ctr"/>
        <c:lblOffset val="100"/>
        <c:noMultiLvlLbl val="0"/>
      </c:catAx>
      <c:valAx>
        <c:axId val="162786688"/>
        <c:scaling>
          <c:orientation val="minMax"/>
        </c:scaling>
        <c:delete val="0"/>
        <c:axPos val="l"/>
        <c:majorGridlines/>
        <c:numFmt formatCode="General" sourceLinked="1"/>
        <c:majorTickMark val="none"/>
        <c:minorTickMark val="none"/>
        <c:tickLblPos val="nextTo"/>
        <c:crossAx val="162785152"/>
        <c:crosses val="autoZero"/>
        <c:crossBetween val="between"/>
      </c:valAx>
      <c:dTable>
        <c:showHorzBorder val="1"/>
        <c:showVertBorder val="1"/>
        <c:showOutline val="1"/>
        <c:showKeys val="1"/>
      </c:dTable>
    </c:plotArea>
    <c:plotVisOnly val="1"/>
    <c:dispBlanksAs val="gap"/>
    <c:showDLblsOverMax val="0"/>
  </c:chart>
  <c:txPr>
    <a:bodyPr/>
    <a:lstStyle/>
    <a:p>
      <a:pPr>
        <a:defRPr sz="14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manualLayout>
          <c:layoutTarget val="inner"/>
          <c:xMode val="edge"/>
          <c:yMode val="edge"/>
          <c:x val="7.0163187411566214E-2"/>
          <c:y val="0.13550823642807389"/>
          <c:w val="0.63407735455606751"/>
          <c:h val="0.77461371233773135"/>
        </c:manualLayout>
      </c:layout>
      <c:pie3DChart>
        <c:varyColors val="1"/>
        <c:ser>
          <c:idx val="0"/>
          <c:order val="0"/>
          <c:explosion val="25"/>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CCGS!$T$104:$T$116</c:f>
              <c:strCache>
                <c:ptCount val="13"/>
                <c:pt idx="0">
                  <c:v>Camden </c:v>
                </c:pt>
                <c:pt idx="1">
                  <c:v>Islington</c:v>
                </c:pt>
                <c:pt idx="2">
                  <c:v>Enfield</c:v>
                </c:pt>
                <c:pt idx="3">
                  <c:v>Barnet</c:v>
                </c:pt>
                <c:pt idx="4">
                  <c:v>Redbridge</c:v>
                </c:pt>
                <c:pt idx="5">
                  <c:v>Barking &amp; Dagenham</c:v>
                </c:pt>
                <c:pt idx="6">
                  <c:v>City &amp; Hackney </c:v>
                </c:pt>
                <c:pt idx="7">
                  <c:v>Haringey</c:v>
                </c:pt>
                <c:pt idx="8">
                  <c:v>Havering </c:v>
                </c:pt>
                <c:pt idx="9">
                  <c:v>Newham</c:v>
                </c:pt>
                <c:pt idx="10">
                  <c:v>Tower Hamlets</c:v>
                </c:pt>
                <c:pt idx="11">
                  <c:v>Waltham Forest</c:v>
                </c:pt>
                <c:pt idx="12">
                  <c:v>West Essex</c:v>
                </c:pt>
              </c:strCache>
            </c:strRef>
          </c:cat>
          <c:val>
            <c:numRef>
              <c:f>CCGS!$U$104:$U$116</c:f>
              <c:numCache>
                <c:formatCode>General</c:formatCode>
                <c:ptCount val="13"/>
                <c:pt idx="0">
                  <c:v>487</c:v>
                </c:pt>
                <c:pt idx="1">
                  <c:v>252</c:v>
                </c:pt>
                <c:pt idx="2">
                  <c:v>229</c:v>
                </c:pt>
                <c:pt idx="3">
                  <c:v>298</c:v>
                </c:pt>
                <c:pt idx="4">
                  <c:v>89</c:v>
                </c:pt>
                <c:pt idx="5">
                  <c:v>91</c:v>
                </c:pt>
                <c:pt idx="6">
                  <c:v>3</c:v>
                </c:pt>
                <c:pt idx="7">
                  <c:v>137</c:v>
                </c:pt>
                <c:pt idx="8">
                  <c:v>77</c:v>
                </c:pt>
                <c:pt idx="9">
                  <c:v>9</c:v>
                </c:pt>
                <c:pt idx="10">
                  <c:v>6</c:v>
                </c:pt>
                <c:pt idx="11">
                  <c:v>21</c:v>
                </c:pt>
                <c:pt idx="12">
                  <c:v>0</c:v>
                </c:pt>
              </c:numCache>
            </c:numRef>
          </c:val>
          <c:extLst>
            <c:ext xmlns:c16="http://schemas.microsoft.com/office/drawing/2014/chart" uri="{C3380CC4-5D6E-409C-BE32-E72D297353CC}">
              <c16:uniqueId val="{00000000-5C3F-E34B-900F-494B3945AFB9}"/>
            </c:ext>
          </c:extLst>
        </c:ser>
        <c:dLbls>
          <c:showLegendKey val="0"/>
          <c:showVal val="0"/>
          <c:showCatName val="0"/>
          <c:showSerName val="0"/>
          <c:showPercent val="1"/>
          <c:showBubbleSize val="0"/>
          <c:showLeaderLines val="1"/>
        </c:dLbls>
      </c:pie3DChart>
    </c:plotArea>
    <c:legend>
      <c:legendPos val="r"/>
      <c:layout>
        <c:manualLayout>
          <c:xMode val="edge"/>
          <c:yMode val="edge"/>
          <c:x val="0.73411788456064653"/>
          <c:y val="5.1993500153777315E-2"/>
          <c:w val="0.26314956293598113"/>
          <c:h val="0.94772697005031059"/>
        </c:manualLayout>
      </c:layout>
      <c:overlay val="0"/>
    </c:legend>
    <c:plotVisOnly val="1"/>
    <c:dispBlanksAs val="gap"/>
    <c:showDLblsOverMax val="0"/>
  </c:chart>
  <c:txPr>
    <a:bodyPr/>
    <a:lstStyle/>
    <a:p>
      <a:pPr>
        <a:defRPr sz="1200" b="1"/>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a:t>Cluster of Accepted Referrals</a:t>
            </a:r>
          </a:p>
        </c:rich>
      </c:tx>
      <c:layout>
        <c:manualLayout>
          <c:xMode val="edge"/>
          <c:yMode val="edge"/>
          <c:x val="0.38492814944252401"/>
          <c:y val="5.253556492278926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8105448414070734E-2"/>
          <c:y val="3.3272524451099871E-2"/>
          <c:w val="0.96007081714446574"/>
          <c:h val="0.67349100437612519"/>
        </c:manualLayout>
      </c:layout>
      <c:barChart>
        <c:barDir val="col"/>
        <c:grouping val="clustered"/>
        <c:varyColors val="0"/>
        <c:ser>
          <c:idx val="0"/>
          <c:order val="0"/>
          <c:tx>
            <c:strRef>
              <c:f>Sheet1!$A$9</c:f>
              <c:strCache>
                <c:ptCount val="1"/>
                <c:pt idx="0">
                  <c:v>NPT GP</c:v>
                </c:pt>
              </c:strCache>
            </c:strRef>
          </c:tx>
          <c:spPr>
            <a:solidFill>
              <a:srgbClr val="00B050"/>
            </a:solidFill>
            <a:ln>
              <a:noFill/>
            </a:ln>
            <a:effectLst/>
          </c:spPr>
          <c:invertIfNegative val="0"/>
          <c:cat>
            <c:numRef>
              <c:f>Sheet1!$B$2:$AJ$2</c:f>
              <c:numCache>
                <c:formatCode>mmm\-yy</c:formatCode>
                <c:ptCount val="35"/>
                <c:pt idx="0">
                  <c:v>42856</c:v>
                </c:pt>
                <c:pt idx="1">
                  <c:v>42887</c:v>
                </c:pt>
                <c:pt idx="2">
                  <c:v>42917</c:v>
                </c:pt>
                <c:pt idx="3">
                  <c:v>42948</c:v>
                </c:pt>
                <c:pt idx="4">
                  <c:v>42979</c:v>
                </c:pt>
                <c:pt idx="5">
                  <c:v>43009</c:v>
                </c:pt>
                <c:pt idx="6">
                  <c:v>43040</c:v>
                </c:pt>
                <c:pt idx="7">
                  <c:v>43070</c:v>
                </c:pt>
                <c:pt idx="8">
                  <c:v>43101</c:v>
                </c:pt>
                <c:pt idx="9">
                  <c:v>43132</c:v>
                </c:pt>
                <c:pt idx="10">
                  <c:v>43160</c:v>
                </c:pt>
                <c:pt idx="11">
                  <c:v>43191</c:v>
                </c:pt>
                <c:pt idx="12">
                  <c:v>43221</c:v>
                </c:pt>
                <c:pt idx="13">
                  <c:v>43252</c:v>
                </c:pt>
                <c:pt idx="14">
                  <c:v>43282</c:v>
                </c:pt>
                <c:pt idx="15">
                  <c:v>43313</c:v>
                </c:pt>
                <c:pt idx="16">
                  <c:v>43344</c:v>
                </c:pt>
                <c:pt idx="17">
                  <c:v>43374</c:v>
                </c:pt>
                <c:pt idx="18">
                  <c:v>43405</c:v>
                </c:pt>
                <c:pt idx="19">
                  <c:v>43435</c:v>
                </c:pt>
                <c:pt idx="20">
                  <c:v>43466</c:v>
                </c:pt>
                <c:pt idx="21">
                  <c:v>43497</c:v>
                </c:pt>
                <c:pt idx="22">
                  <c:v>43525</c:v>
                </c:pt>
                <c:pt idx="23">
                  <c:v>43556</c:v>
                </c:pt>
                <c:pt idx="24">
                  <c:v>43586</c:v>
                </c:pt>
                <c:pt idx="25">
                  <c:v>43617</c:v>
                </c:pt>
                <c:pt idx="26">
                  <c:v>43647</c:v>
                </c:pt>
                <c:pt idx="27">
                  <c:v>43678</c:v>
                </c:pt>
                <c:pt idx="28">
                  <c:v>43709</c:v>
                </c:pt>
                <c:pt idx="29">
                  <c:v>43739</c:v>
                </c:pt>
                <c:pt idx="30">
                  <c:v>43770</c:v>
                </c:pt>
                <c:pt idx="31">
                  <c:v>43800</c:v>
                </c:pt>
                <c:pt idx="32">
                  <c:v>43831</c:v>
                </c:pt>
                <c:pt idx="33">
                  <c:v>43862</c:v>
                </c:pt>
                <c:pt idx="34">
                  <c:v>43891</c:v>
                </c:pt>
              </c:numCache>
            </c:numRef>
          </c:cat>
          <c:val>
            <c:numRef>
              <c:f>Sheet1!$B$9:$AJ$9</c:f>
              <c:numCache>
                <c:formatCode>General</c:formatCode>
                <c:ptCount val="35"/>
                <c:pt idx="0">
                  <c:v>2</c:v>
                </c:pt>
                <c:pt idx="1">
                  <c:v>5</c:v>
                </c:pt>
                <c:pt idx="2">
                  <c:v>8</c:v>
                </c:pt>
                <c:pt idx="3">
                  <c:v>10</c:v>
                </c:pt>
                <c:pt idx="4">
                  <c:v>12</c:v>
                </c:pt>
                <c:pt idx="5">
                  <c:v>8</c:v>
                </c:pt>
                <c:pt idx="6">
                  <c:v>10</c:v>
                </c:pt>
                <c:pt idx="7">
                  <c:v>12</c:v>
                </c:pt>
                <c:pt idx="8">
                  <c:v>7</c:v>
                </c:pt>
                <c:pt idx="9">
                  <c:v>12</c:v>
                </c:pt>
                <c:pt idx="10">
                  <c:v>10</c:v>
                </c:pt>
                <c:pt idx="11">
                  <c:v>14</c:v>
                </c:pt>
                <c:pt idx="12">
                  <c:v>11</c:v>
                </c:pt>
                <c:pt idx="13">
                  <c:v>13</c:v>
                </c:pt>
                <c:pt idx="14">
                  <c:v>13</c:v>
                </c:pt>
                <c:pt idx="15">
                  <c:v>15</c:v>
                </c:pt>
                <c:pt idx="16">
                  <c:v>10</c:v>
                </c:pt>
                <c:pt idx="17">
                  <c:v>10</c:v>
                </c:pt>
                <c:pt idx="18">
                  <c:v>8</c:v>
                </c:pt>
                <c:pt idx="19">
                  <c:v>15</c:v>
                </c:pt>
                <c:pt idx="20">
                  <c:v>11</c:v>
                </c:pt>
                <c:pt idx="21">
                  <c:v>11</c:v>
                </c:pt>
                <c:pt idx="22">
                  <c:v>13</c:v>
                </c:pt>
                <c:pt idx="23">
                  <c:v>14</c:v>
                </c:pt>
                <c:pt idx="24">
                  <c:v>16</c:v>
                </c:pt>
                <c:pt idx="25">
                  <c:v>10</c:v>
                </c:pt>
                <c:pt idx="26">
                  <c:v>12</c:v>
                </c:pt>
                <c:pt idx="27">
                  <c:v>13</c:v>
                </c:pt>
                <c:pt idx="28">
                  <c:v>13</c:v>
                </c:pt>
                <c:pt idx="29">
                  <c:v>15</c:v>
                </c:pt>
                <c:pt idx="30">
                  <c:v>10</c:v>
                </c:pt>
                <c:pt idx="31">
                  <c:v>10</c:v>
                </c:pt>
                <c:pt idx="32">
                  <c:v>13</c:v>
                </c:pt>
                <c:pt idx="33">
                  <c:v>8</c:v>
                </c:pt>
                <c:pt idx="34">
                  <c:v>6</c:v>
                </c:pt>
              </c:numCache>
            </c:numRef>
          </c:val>
          <c:extLst>
            <c:ext xmlns:c16="http://schemas.microsoft.com/office/drawing/2014/chart" uri="{C3380CC4-5D6E-409C-BE32-E72D297353CC}">
              <c16:uniqueId val="{00000000-2545-49F3-B587-960F746D5A4F}"/>
            </c:ext>
          </c:extLst>
        </c:ser>
        <c:ser>
          <c:idx val="1"/>
          <c:order val="1"/>
          <c:tx>
            <c:strRef>
              <c:f>Sheet1!$A$10</c:f>
              <c:strCache>
                <c:ptCount val="1"/>
                <c:pt idx="0">
                  <c:v>BN GP</c:v>
                </c:pt>
              </c:strCache>
            </c:strRef>
          </c:tx>
          <c:spPr>
            <a:solidFill>
              <a:srgbClr val="FF0000"/>
            </a:solidFill>
            <a:ln>
              <a:noFill/>
            </a:ln>
            <a:effectLst/>
          </c:spPr>
          <c:invertIfNegative val="0"/>
          <c:cat>
            <c:numRef>
              <c:f>Sheet1!$B$2:$AJ$2</c:f>
              <c:numCache>
                <c:formatCode>mmm\-yy</c:formatCode>
                <c:ptCount val="35"/>
                <c:pt idx="0">
                  <c:v>42856</c:v>
                </c:pt>
                <c:pt idx="1">
                  <c:v>42887</c:v>
                </c:pt>
                <c:pt idx="2">
                  <c:v>42917</c:v>
                </c:pt>
                <c:pt idx="3">
                  <c:v>42948</c:v>
                </c:pt>
                <c:pt idx="4">
                  <c:v>42979</c:v>
                </c:pt>
                <c:pt idx="5">
                  <c:v>43009</c:v>
                </c:pt>
                <c:pt idx="6">
                  <c:v>43040</c:v>
                </c:pt>
                <c:pt idx="7">
                  <c:v>43070</c:v>
                </c:pt>
                <c:pt idx="8">
                  <c:v>43101</c:v>
                </c:pt>
                <c:pt idx="9">
                  <c:v>43132</c:v>
                </c:pt>
                <c:pt idx="10">
                  <c:v>43160</c:v>
                </c:pt>
                <c:pt idx="11">
                  <c:v>43191</c:v>
                </c:pt>
                <c:pt idx="12">
                  <c:v>43221</c:v>
                </c:pt>
                <c:pt idx="13">
                  <c:v>43252</c:v>
                </c:pt>
                <c:pt idx="14">
                  <c:v>43282</c:v>
                </c:pt>
                <c:pt idx="15">
                  <c:v>43313</c:v>
                </c:pt>
                <c:pt idx="16">
                  <c:v>43344</c:v>
                </c:pt>
                <c:pt idx="17">
                  <c:v>43374</c:v>
                </c:pt>
                <c:pt idx="18">
                  <c:v>43405</c:v>
                </c:pt>
                <c:pt idx="19">
                  <c:v>43435</c:v>
                </c:pt>
                <c:pt idx="20">
                  <c:v>43466</c:v>
                </c:pt>
                <c:pt idx="21">
                  <c:v>43497</c:v>
                </c:pt>
                <c:pt idx="22">
                  <c:v>43525</c:v>
                </c:pt>
                <c:pt idx="23">
                  <c:v>43556</c:v>
                </c:pt>
                <c:pt idx="24">
                  <c:v>43586</c:v>
                </c:pt>
                <c:pt idx="25">
                  <c:v>43617</c:v>
                </c:pt>
                <c:pt idx="26">
                  <c:v>43647</c:v>
                </c:pt>
                <c:pt idx="27">
                  <c:v>43678</c:v>
                </c:pt>
                <c:pt idx="28">
                  <c:v>43709</c:v>
                </c:pt>
                <c:pt idx="29">
                  <c:v>43739</c:v>
                </c:pt>
                <c:pt idx="30">
                  <c:v>43770</c:v>
                </c:pt>
                <c:pt idx="31">
                  <c:v>43800</c:v>
                </c:pt>
                <c:pt idx="32">
                  <c:v>43831</c:v>
                </c:pt>
                <c:pt idx="33">
                  <c:v>43862</c:v>
                </c:pt>
                <c:pt idx="34">
                  <c:v>43891</c:v>
                </c:pt>
              </c:numCache>
            </c:numRef>
          </c:cat>
          <c:val>
            <c:numRef>
              <c:f>Sheet1!$B$10:$AJ$10</c:f>
              <c:numCache>
                <c:formatCode>General</c:formatCode>
                <c:ptCount val="35"/>
                <c:pt idx="5">
                  <c:v>3</c:v>
                </c:pt>
                <c:pt idx="6">
                  <c:v>1</c:v>
                </c:pt>
                <c:pt idx="7">
                  <c:v>4</c:v>
                </c:pt>
                <c:pt idx="8">
                  <c:v>5</c:v>
                </c:pt>
                <c:pt idx="9">
                  <c:v>3</c:v>
                </c:pt>
                <c:pt idx="10">
                  <c:v>6</c:v>
                </c:pt>
                <c:pt idx="11">
                  <c:v>7</c:v>
                </c:pt>
                <c:pt idx="12">
                  <c:v>6</c:v>
                </c:pt>
                <c:pt idx="13">
                  <c:v>4</c:v>
                </c:pt>
                <c:pt idx="14">
                  <c:v>3</c:v>
                </c:pt>
                <c:pt idx="15">
                  <c:v>8</c:v>
                </c:pt>
                <c:pt idx="16">
                  <c:v>8</c:v>
                </c:pt>
                <c:pt idx="17">
                  <c:v>12</c:v>
                </c:pt>
                <c:pt idx="18">
                  <c:v>17</c:v>
                </c:pt>
                <c:pt idx="19">
                  <c:v>13</c:v>
                </c:pt>
                <c:pt idx="20">
                  <c:v>14</c:v>
                </c:pt>
                <c:pt idx="21">
                  <c:v>9</c:v>
                </c:pt>
                <c:pt idx="22">
                  <c:v>19</c:v>
                </c:pt>
                <c:pt idx="23">
                  <c:v>10</c:v>
                </c:pt>
                <c:pt idx="24">
                  <c:v>13</c:v>
                </c:pt>
                <c:pt idx="25">
                  <c:v>13</c:v>
                </c:pt>
                <c:pt idx="26">
                  <c:v>12</c:v>
                </c:pt>
                <c:pt idx="27">
                  <c:v>11</c:v>
                </c:pt>
                <c:pt idx="28">
                  <c:v>27</c:v>
                </c:pt>
                <c:pt idx="29">
                  <c:v>12</c:v>
                </c:pt>
                <c:pt idx="30">
                  <c:v>24</c:v>
                </c:pt>
                <c:pt idx="31">
                  <c:v>11</c:v>
                </c:pt>
                <c:pt idx="32">
                  <c:v>13</c:v>
                </c:pt>
                <c:pt idx="33">
                  <c:v>9</c:v>
                </c:pt>
                <c:pt idx="34">
                  <c:v>8</c:v>
                </c:pt>
              </c:numCache>
            </c:numRef>
          </c:val>
          <c:extLst>
            <c:ext xmlns:c16="http://schemas.microsoft.com/office/drawing/2014/chart" uri="{C3380CC4-5D6E-409C-BE32-E72D297353CC}">
              <c16:uniqueId val="{00000001-2545-49F3-B587-960F746D5A4F}"/>
            </c:ext>
          </c:extLst>
        </c:ser>
        <c:ser>
          <c:idx val="2"/>
          <c:order val="2"/>
          <c:tx>
            <c:strRef>
              <c:f>Sheet1!$A$11</c:f>
              <c:strCache>
                <c:ptCount val="1"/>
                <c:pt idx="0">
                  <c:v>Swan GP</c:v>
                </c:pt>
              </c:strCache>
            </c:strRef>
          </c:tx>
          <c:spPr>
            <a:solidFill>
              <a:schemeClr val="accent1">
                <a:lumMod val="75000"/>
              </a:schemeClr>
            </a:solidFill>
            <a:ln>
              <a:noFill/>
            </a:ln>
            <a:effectLst/>
          </c:spPr>
          <c:invertIfNegative val="0"/>
          <c:cat>
            <c:numRef>
              <c:f>Sheet1!$B$2:$AJ$2</c:f>
              <c:numCache>
                <c:formatCode>mmm\-yy</c:formatCode>
                <c:ptCount val="35"/>
                <c:pt idx="0">
                  <c:v>42856</c:v>
                </c:pt>
                <c:pt idx="1">
                  <c:v>42887</c:v>
                </c:pt>
                <c:pt idx="2">
                  <c:v>42917</c:v>
                </c:pt>
                <c:pt idx="3">
                  <c:v>42948</c:v>
                </c:pt>
                <c:pt idx="4">
                  <c:v>42979</c:v>
                </c:pt>
                <c:pt idx="5">
                  <c:v>43009</c:v>
                </c:pt>
                <c:pt idx="6">
                  <c:v>43040</c:v>
                </c:pt>
                <c:pt idx="7">
                  <c:v>43070</c:v>
                </c:pt>
                <c:pt idx="8">
                  <c:v>43101</c:v>
                </c:pt>
                <c:pt idx="9">
                  <c:v>43132</c:v>
                </c:pt>
                <c:pt idx="10">
                  <c:v>43160</c:v>
                </c:pt>
                <c:pt idx="11">
                  <c:v>43191</c:v>
                </c:pt>
                <c:pt idx="12">
                  <c:v>43221</c:v>
                </c:pt>
                <c:pt idx="13">
                  <c:v>43252</c:v>
                </c:pt>
                <c:pt idx="14">
                  <c:v>43282</c:v>
                </c:pt>
                <c:pt idx="15">
                  <c:v>43313</c:v>
                </c:pt>
                <c:pt idx="16">
                  <c:v>43344</c:v>
                </c:pt>
                <c:pt idx="17">
                  <c:v>43374</c:v>
                </c:pt>
                <c:pt idx="18">
                  <c:v>43405</c:v>
                </c:pt>
                <c:pt idx="19">
                  <c:v>43435</c:v>
                </c:pt>
                <c:pt idx="20">
                  <c:v>43466</c:v>
                </c:pt>
                <c:pt idx="21">
                  <c:v>43497</c:v>
                </c:pt>
                <c:pt idx="22">
                  <c:v>43525</c:v>
                </c:pt>
                <c:pt idx="23">
                  <c:v>43556</c:v>
                </c:pt>
                <c:pt idx="24">
                  <c:v>43586</c:v>
                </c:pt>
                <c:pt idx="25">
                  <c:v>43617</c:v>
                </c:pt>
                <c:pt idx="26">
                  <c:v>43647</c:v>
                </c:pt>
                <c:pt idx="27">
                  <c:v>43678</c:v>
                </c:pt>
                <c:pt idx="28">
                  <c:v>43709</c:v>
                </c:pt>
                <c:pt idx="29">
                  <c:v>43739</c:v>
                </c:pt>
                <c:pt idx="30">
                  <c:v>43770</c:v>
                </c:pt>
                <c:pt idx="31">
                  <c:v>43800</c:v>
                </c:pt>
                <c:pt idx="32">
                  <c:v>43831</c:v>
                </c:pt>
                <c:pt idx="33">
                  <c:v>43862</c:v>
                </c:pt>
                <c:pt idx="34">
                  <c:v>43891</c:v>
                </c:pt>
              </c:numCache>
            </c:numRef>
          </c:cat>
          <c:val>
            <c:numRef>
              <c:f>Sheet1!$B$11:$AJ$11</c:f>
              <c:numCache>
                <c:formatCode>General</c:formatCode>
                <c:ptCount val="35"/>
                <c:pt idx="6">
                  <c:v>6</c:v>
                </c:pt>
                <c:pt idx="7">
                  <c:v>5</c:v>
                </c:pt>
                <c:pt idx="8">
                  <c:v>9</c:v>
                </c:pt>
                <c:pt idx="9">
                  <c:v>4</c:v>
                </c:pt>
                <c:pt idx="10">
                  <c:v>8</c:v>
                </c:pt>
                <c:pt idx="11">
                  <c:v>9</c:v>
                </c:pt>
                <c:pt idx="12">
                  <c:v>6</c:v>
                </c:pt>
                <c:pt idx="13">
                  <c:v>11</c:v>
                </c:pt>
                <c:pt idx="14">
                  <c:v>23</c:v>
                </c:pt>
                <c:pt idx="15">
                  <c:v>12</c:v>
                </c:pt>
                <c:pt idx="16">
                  <c:v>10</c:v>
                </c:pt>
                <c:pt idx="17">
                  <c:v>19</c:v>
                </c:pt>
                <c:pt idx="18">
                  <c:v>14</c:v>
                </c:pt>
                <c:pt idx="19">
                  <c:v>11</c:v>
                </c:pt>
                <c:pt idx="20">
                  <c:v>12</c:v>
                </c:pt>
                <c:pt idx="21">
                  <c:v>15</c:v>
                </c:pt>
                <c:pt idx="22">
                  <c:v>10</c:v>
                </c:pt>
                <c:pt idx="23">
                  <c:v>18</c:v>
                </c:pt>
                <c:pt idx="24">
                  <c:v>15</c:v>
                </c:pt>
                <c:pt idx="25">
                  <c:v>17</c:v>
                </c:pt>
                <c:pt idx="26">
                  <c:v>25</c:v>
                </c:pt>
                <c:pt idx="27">
                  <c:v>21</c:v>
                </c:pt>
                <c:pt idx="28">
                  <c:v>19</c:v>
                </c:pt>
                <c:pt idx="29">
                  <c:v>20</c:v>
                </c:pt>
                <c:pt idx="30">
                  <c:v>21</c:v>
                </c:pt>
                <c:pt idx="31">
                  <c:v>15</c:v>
                </c:pt>
                <c:pt idx="32">
                  <c:v>23</c:v>
                </c:pt>
                <c:pt idx="33">
                  <c:v>20</c:v>
                </c:pt>
                <c:pt idx="34">
                  <c:v>13</c:v>
                </c:pt>
              </c:numCache>
            </c:numRef>
          </c:val>
          <c:extLst>
            <c:ext xmlns:c16="http://schemas.microsoft.com/office/drawing/2014/chart" uri="{C3380CC4-5D6E-409C-BE32-E72D297353CC}">
              <c16:uniqueId val="{00000002-2545-49F3-B587-960F746D5A4F}"/>
            </c:ext>
          </c:extLst>
        </c:ser>
        <c:ser>
          <c:idx val="4"/>
          <c:order val="4"/>
          <c:tx>
            <c:strRef>
              <c:f>Sheet1!$A$13</c:f>
              <c:strCache>
                <c:ptCount val="1"/>
                <c:pt idx="0">
                  <c:v>ACT</c:v>
                </c:pt>
              </c:strCache>
            </c:strRef>
          </c:tx>
          <c:spPr>
            <a:solidFill>
              <a:schemeClr val="accent4">
                <a:lumMod val="60000"/>
                <a:lumOff val="40000"/>
              </a:schemeClr>
            </a:solidFill>
            <a:ln>
              <a:noFill/>
            </a:ln>
            <a:effectLst/>
          </c:spPr>
          <c:invertIfNegative val="0"/>
          <c:cat>
            <c:numRef>
              <c:f>Sheet1!$B$2:$AJ$2</c:f>
              <c:numCache>
                <c:formatCode>mmm\-yy</c:formatCode>
                <c:ptCount val="35"/>
                <c:pt idx="0">
                  <c:v>42856</c:v>
                </c:pt>
                <c:pt idx="1">
                  <c:v>42887</c:v>
                </c:pt>
                <c:pt idx="2">
                  <c:v>42917</c:v>
                </c:pt>
                <c:pt idx="3">
                  <c:v>42948</c:v>
                </c:pt>
                <c:pt idx="4">
                  <c:v>42979</c:v>
                </c:pt>
                <c:pt idx="5">
                  <c:v>43009</c:v>
                </c:pt>
                <c:pt idx="6">
                  <c:v>43040</c:v>
                </c:pt>
                <c:pt idx="7">
                  <c:v>43070</c:v>
                </c:pt>
                <c:pt idx="8">
                  <c:v>43101</c:v>
                </c:pt>
                <c:pt idx="9">
                  <c:v>43132</c:v>
                </c:pt>
                <c:pt idx="10">
                  <c:v>43160</c:v>
                </c:pt>
                <c:pt idx="11">
                  <c:v>43191</c:v>
                </c:pt>
                <c:pt idx="12">
                  <c:v>43221</c:v>
                </c:pt>
                <c:pt idx="13">
                  <c:v>43252</c:v>
                </c:pt>
                <c:pt idx="14">
                  <c:v>43282</c:v>
                </c:pt>
                <c:pt idx="15">
                  <c:v>43313</c:v>
                </c:pt>
                <c:pt idx="16">
                  <c:v>43344</c:v>
                </c:pt>
                <c:pt idx="17">
                  <c:v>43374</c:v>
                </c:pt>
                <c:pt idx="18">
                  <c:v>43405</c:v>
                </c:pt>
                <c:pt idx="19">
                  <c:v>43435</c:v>
                </c:pt>
                <c:pt idx="20">
                  <c:v>43466</c:v>
                </c:pt>
                <c:pt idx="21">
                  <c:v>43497</c:v>
                </c:pt>
                <c:pt idx="22">
                  <c:v>43525</c:v>
                </c:pt>
                <c:pt idx="23">
                  <c:v>43556</c:v>
                </c:pt>
                <c:pt idx="24">
                  <c:v>43586</c:v>
                </c:pt>
                <c:pt idx="25">
                  <c:v>43617</c:v>
                </c:pt>
                <c:pt idx="26">
                  <c:v>43647</c:v>
                </c:pt>
                <c:pt idx="27">
                  <c:v>43678</c:v>
                </c:pt>
                <c:pt idx="28">
                  <c:v>43709</c:v>
                </c:pt>
                <c:pt idx="29">
                  <c:v>43739</c:v>
                </c:pt>
                <c:pt idx="30">
                  <c:v>43770</c:v>
                </c:pt>
                <c:pt idx="31">
                  <c:v>43800</c:v>
                </c:pt>
                <c:pt idx="32">
                  <c:v>43831</c:v>
                </c:pt>
                <c:pt idx="33">
                  <c:v>43862</c:v>
                </c:pt>
                <c:pt idx="34">
                  <c:v>43891</c:v>
                </c:pt>
              </c:numCache>
            </c:numRef>
          </c:cat>
          <c:val>
            <c:numRef>
              <c:f>Sheet1!$B$13:$AJ$13</c:f>
              <c:numCache>
                <c:formatCode>General</c:formatCode>
                <c:ptCount val="35"/>
                <c:pt idx="3">
                  <c:v>1</c:v>
                </c:pt>
                <c:pt idx="5">
                  <c:v>1</c:v>
                </c:pt>
                <c:pt idx="8">
                  <c:v>1</c:v>
                </c:pt>
                <c:pt idx="9">
                  <c:v>1</c:v>
                </c:pt>
                <c:pt idx="10">
                  <c:v>2</c:v>
                </c:pt>
                <c:pt idx="12">
                  <c:v>1</c:v>
                </c:pt>
                <c:pt idx="13">
                  <c:v>2</c:v>
                </c:pt>
                <c:pt idx="15">
                  <c:v>1</c:v>
                </c:pt>
                <c:pt idx="17">
                  <c:v>1</c:v>
                </c:pt>
                <c:pt idx="18">
                  <c:v>1</c:v>
                </c:pt>
                <c:pt idx="19">
                  <c:v>1</c:v>
                </c:pt>
                <c:pt idx="21">
                  <c:v>1</c:v>
                </c:pt>
                <c:pt idx="23">
                  <c:v>1</c:v>
                </c:pt>
                <c:pt idx="24">
                  <c:v>1</c:v>
                </c:pt>
                <c:pt idx="25">
                  <c:v>3</c:v>
                </c:pt>
                <c:pt idx="29">
                  <c:v>1</c:v>
                </c:pt>
                <c:pt idx="32">
                  <c:v>1</c:v>
                </c:pt>
              </c:numCache>
            </c:numRef>
          </c:val>
          <c:extLst>
            <c:ext xmlns:c16="http://schemas.microsoft.com/office/drawing/2014/chart" uri="{C3380CC4-5D6E-409C-BE32-E72D297353CC}">
              <c16:uniqueId val="{00000003-2545-49F3-B587-960F746D5A4F}"/>
            </c:ext>
          </c:extLst>
        </c:ser>
        <c:dLbls>
          <c:showLegendKey val="0"/>
          <c:showVal val="0"/>
          <c:showCatName val="0"/>
          <c:showSerName val="0"/>
          <c:showPercent val="0"/>
          <c:showBubbleSize val="0"/>
        </c:dLbls>
        <c:gapWidth val="22"/>
        <c:axId val="487050136"/>
        <c:axId val="487056696"/>
        <c:extLst>
          <c:ext xmlns:c15="http://schemas.microsoft.com/office/drawing/2012/chart" uri="{02D57815-91ED-43cb-92C2-25804820EDAC}">
            <c15:filteredBarSeries>
              <c15:ser>
                <c:idx val="3"/>
                <c:order val="3"/>
                <c:tx>
                  <c:strRef>
                    <c:extLst>
                      <c:ext uri="{02D57815-91ED-43cb-92C2-25804820EDAC}">
                        <c15:formulaRef>
                          <c15:sqref>Sheet1!$A$12</c15:sqref>
                        </c15:formulaRef>
                      </c:ext>
                    </c:extLst>
                    <c:strCache>
                      <c:ptCount val="1"/>
                      <c:pt idx="0">
                        <c:v>Powys GP</c:v>
                      </c:pt>
                    </c:strCache>
                  </c:strRef>
                </c:tx>
                <c:spPr>
                  <a:solidFill>
                    <a:schemeClr val="accent4"/>
                  </a:solidFill>
                  <a:ln>
                    <a:noFill/>
                  </a:ln>
                  <a:effectLst/>
                </c:spPr>
                <c:invertIfNegative val="0"/>
                <c:cat>
                  <c:numRef>
                    <c:extLst>
                      <c:ext uri="{02D57815-91ED-43cb-92C2-25804820EDAC}">
                        <c15:formulaRef>
                          <c15:sqref>Sheet1!$B$2:$AJ$2</c15:sqref>
                        </c15:formulaRef>
                      </c:ext>
                    </c:extLst>
                    <c:numCache>
                      <c:formatCode>mmm\-yy</c:formatCode>
                      <c:ptCount val="35"/>
                      <c:pt idx="0">
                        <c:v>42856</c:v>
                      </c:pt>
                      <c:pt idx="1">
                        <c:v>42887</c:v>
                      </c:pt>
                      <c:pt idx="2">
                        <c:v>42917</c:v>
                      </c:pt>
                      <c:pt idx="3">
                        <c:v>42948</c:v>
                      </c:pt>
                      <c:pt idx="4">
                        <c:v>42979</c:v>
                      </c:pt>
                      <c:pt idx="5">
                        <c:v>43009</c:v>
                      </c:pt>
                      <c:pt idx="6">
                        <c:v>43040</c:v>
                      </c:pt>
                      <c:pt idx="7">
                        <c:v>43070</c:v>
                      </c:pt>
                      <c:pt idx="8">
                        <c:v>43101</c:v>
                      </c:pt>
                      <c:pt idx="9">
                        <c:v>43132</c:v>
                      </c:pt>
                      <c:pt idx="10">
                        <c:v>43160</c:v>
                      </c:pt>
                      <c:pt idx="11">
                        <c:v>43191</c:v>
                      </c:pt>
                      <c:pt idx="12">
                        <c:v>43221</c:v>
                      </c:pt>
                      <c:pt idx="13">
                        <c:v>43252</c:v>
                      </c:pt>
                      <c:pt idx="14">
                        <c:v>43282</c:v>
                      </c:pt>
                      <c:pt idx="15">
                        <c:v>43313</c:v>
                      </c:pt>
                      <c:pt idx="16">
                        <c:v>43344</c:v>
                      </c:pt>
                      <c:pt idx="17">
                        <c:v>43374</c:v>
                      </c:pt>
                      <c:pt idx="18">
                        <c:v>43405</c:v>
                      </c:pt>
                      <c:pt idx="19">
                        <c:v>43435</c:v>
                      </c:pt>
                      <c:pt idx="20">
                        <c:v>43466</c:v>
                      </c:pt>
                      <c:pt idx="21">
                        <c:v>43497</c:v>
                      </c:pt>
                      <c:pt idx="22">
                        <c:v>43525</c:v>
                      </c:pt>
                      <c:pt idx="23">
                        <c:v>43556</c:v>
                      </c:pt>
                      <c:pt idx="24">
                        <c:v>43586</c:v>
                      </c:pt>
                      <c:pt idx="25">
                        <c:v>43617</c:v>
                      </c:pt>
                      <c:pt idx="26">
                        <c:v>43647</c:v>
                      </c:pt>
                      <c:pt idx="27">
                        <c:v>43678</c:v>
                      </c:pt>
                      <c:pt idx="28">
                        <c:v>43709</c:v>
                      </c:pt>
                      <c:pt idx="29">
                        <c:v>43739</c:v>
                      </c:pt>
                      <c:pt idx="30">
                        <c:v>43770</c:v>
                      </c:pt>
                      <c:pt idx="31">
                        <c:v>43800</c:v>
                      </c:pt>
                      <c:pt idx="32">
                        <c:v>43831</c:v>
                      </c:pt>
                      <c:pt idx="33">
                        <c:v>43862</c:v>
                      </c:pt>
                      <c:pt idx="34">
                        <c:v>43891</c:v>
                      </c:pt>
                    </c:numCache>
                  </c:numRef>
                </c:cat>
                <c:val>
                  <c:numRef>
                    <c:extLst>
                      <c:ext uri="{02D57815-91ED-43cb-92C2-25804820EDAC}">
                        <c15:formulaRef>
                          <c15:sqref>Sheet1!$B$12:$AJ$12</c15:sqref>
                        </c15:formulaRef>
                      </c:ext>
                    </c:extLst>
                    <c:numCache>
                      <c:formatCode>General</c:formatCode>
                      <c:ptCount val="35"/>
                      <c:pt idx="14">
                        <c:v>1</c:v>
                      </c:pt>
                    </c:numCache>
                  </c:numRef>
                </c:val>
                <c:extLst>
                  <c:ext xmlns:c16="http://schemas.microsoft.com/office/drawing/2014/chart" uri="{C3380CC4-5D6E-409C-BE32-E72D297353CC}">
                    <c16:uniqueId val="{00000004-2545-49F3-B587-960F746D5A4F}"/>
                  </c:ext>
                </c:extLst>
              </c15:ser>
            </c15:filteredBarSeries>
          </c:ext>
        </c:extLst>
      </c:barChart>
      <c:dateAx>
        <c:axId val="487050136"/>
        <c:scaling>
          <c:orientation val="minMax"/>
        </c:scaling>
        <c:delete val="0"/>
        <c:axPos val="b"/>
        <c:numFmt formatCode="mmm\-yy" sourceLinked="1"/>
        <c:majorTickMark val="out"/>
        <c:minorTickMark val="cross"/>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7056696"/>
        <c:crosses val="autoZero"/>
        <c:auto val="1"/>
        <c:lblOffset val="100"/>
        <c:baseTimeUnit val="months"/>
      </c:dateAx>
      <c:valAx>
        <c:axId val="487056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7050136"/>
        <c:crosses val="autoZero"/>
        <c:crossBetween val="between"/>
      </c:valAx>
      <c:spPr>
        <a:noFill/>
        <a:ln>
          <a:noFill/>
        </a:ln>
        <a:effectLst/>
      </c:spPr>
    </c:plotArea>
    <c:legend>
      <c:legendPos val="b"/>
      <c:layout>
        <c:manualLayout>
          <c:xMode val="edge"/>
          <c:yMode val="edge"/>
          <c:x val="0.41216268713789278"/>
          <c:y val="0.83108322083919939"/>
          <c:w val="0.1756746257242143"/>
          <c:h val="4.9252436836669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Highlighting</a:t>
            </a:r>
            <a:r>
              <a:rPr lang="en-US" baseline="0"/>
              <a:t> trends of symptomology between cancer and no diagnosis patients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Sheet1!$O$1</c:f>
              <c:strCache>
                <c:ptCount val="1"/>
                <c:pt idx="0">
                  <c:v>No Diagnosis</c:v>
                </c:pt>
              </c:strCache>
            </c:strRef>
          </c:tx>
          <c:spPr>
            <a:solidFill>
              <a:schemeClr val="accent1"/>
            </a:solidFill>
            <a:ln>
              <a:noFill/>
            </a:ln>
            <a:effectLst/>
          </c:spPr>
          <c:invertIfNegative val="0"/>
          <c:cat>
            <c:strRef>
              <c:f>Sheet1!$L$2:$L$77</c:f>
              <c:strCache>
                <c:ptCount val="76"/>
                <c:pt idx="0">
                  <c:v>Other </c:v>
                </c:pt>
                <c:pt idx="1">
                  <c:v>ABDO </c:v>
                </c:pt>
                <c:pt idx="2">
                  <c:v>ABDOAPP </c:v>
                </c:pt>
                <c:pt idx="3">
                  <c:v>ABDOLAB </c:v>
                </c:pt>
                <c:pt idx="4">
                  <c:v>ABDOLABAPP </c:v>
                </c:pt>
                <c:pt idx="5">
                  <c:v>ABDONAU </c:v>
                </c:pt>
                <c:pt idx="6">
                  <c:v>ABDOPAIN </c:v>
                </c:pt>
                <c:pt idx="7">
                  <c:v>ABDOPAINFAT</c:v>
                </c:pt>
                <c:pt idx="8">
                  <c:v>ABDOPAINLAB </c:v>
                </c:pt>
                <c:pt idx="9">
                  <c:v>ANAE </c:v>
                </c:pt>
                <c:pt idx="10">
                  <c:v>ANAELAB </c:v>
                </c:pt>
                <c:pt idx="11">
                  <c:v>FAT </c:v>
                </c:pt>
                <c:pt idx="12">
                  <c:v>FATANAE </c:v>
                </c:pt>
                <c:pt idx="13">
                  <c:v>FATANAELAB</c:v>
                </c:pt>
                <c:pt idx="14">
                  <c:v>FATANAELABAPP </c:v>
                </c:pt>
                <c:pt idx="15">
                  <c:v>FATAPP </c:v>
                </c:pt>
                <c:pt idx="16">
                  <c:v>FATLAB </c:v>
                </c:pt>
                <c:pt idx="17">
                  <c:v>FATLABAPP</c:v>
                </c:pt>
                <c:pt idx="18">
                  <c:v>FATSOB </c:v>
                </c:pt>
                <c:pt idx="19">
                  <c:v>LAB </c:v>
                </c:pt>
                <c:pt idx="20">
                  <c:v>LABNAUAPP </c:v>
                </c:pt>
                <c:pt idx="21">
                  <c:v>NAUAPP </c:v>
                </c:pt>
                <c:pt idx="22">
                  <c:v>PAIN </c:v>
                </c:pt>
                <c:pt idx="23">
                  <c:v>PAINANAE</c:v>
                </c:pt>
                <c:pt idx="24">
                  <c:v>PAINANAELABSOB </c:v>
                </c:pt>
                <c:pt idx="25">
                  <c:v>PAINAPP </c:v>
                </c:pt>
                <c:pt idx="26">
                  <c:v>PAINFAT </c:v>
                </c:pt>
                <c:pt idx="27">
                  <c:v>PAINFATLAB </c:v>
                </c:pt>
                <c:pt idx="28">
                  <c:v>PAINLAB </c:v>
                </c:pt>
                <c:pt idx="29">
                  <c:v>PAINNAU </c:v>
                </c:pt>
                <c:pt idx="30">
                  <c:v>SOB </c:v>
                </c:pt>
                <c:pt idx="31">
                  <c:v>WGT </c:v>
                </c:pt>
                <c:pt idx="32">
                  <c:v>WGTABDO </c:v>
                </c:pt>
                <c:pt idx="33">
                  <c:v>WGTABDOANAELABAPP </c:v>
                </c:pt>
                <c:pt idx="34">
                  <c:v>WGTABDOAPP </c:v>
                </c:pt>
                <c:pt idx="35">
                  <c:v>WGTABDOFAT </c:v>
                </c:pt>
                <c:pt idx="36">
                  <c:v>WGTABDOFATLAB </c:v>
                </c:pt>
                <c:pt idx="37">
                  <c:v>WGTABDOFATSOB </c:v>
                </c:pt>
                <c:pt idx="38">
                  <c:v>WGTABDOLABNAUAPP</c:v>
                </c:pt>
                <c:pt idx="39">
                  <c:v>WGTABDONAU </c:v>
                </c:pt>
                <c:pt idx="40">
                  <c:v>WGTABDONAUAPP </c:v>
                </c:pt>
                <c:pt idx="41">
                  <c:v>WGTABDOPAIN </c:v>
                </c:pt>
                <c:pt idx="42">
                  <c:v>WGTABDOPAINAPP</c:v>
                </c:pt>
                <c:pt idx="43">
                  <c:v>WGTANAE </c:v>
                </c:pt>
                <c:pt idx="44">
                  <c:v>WGTANAELAB</c:v>
                </c:pt>
                <c:pt idx="45">
                  <c:v>WGTANAEAPP </c:v>
                </c:pt>
                <c:pt idx="46">
                  <c:v>WGTANAENAU </c:v>
                </c:pt>
                <c:pt idx="47">
                  <c:v>WGTAPP </c:v>
                </c:pt>
                <c:pt idx="48">
                  <c:v>WGTAPPSOB </c:v>
                </c:pt>
                <c:pt idx="49">
                  <c:v>WGTFAT </c:v>
                </c:pt>
                <c:pt idx="50">
                  <c:v>WGTFATANAE </c:v>
                </c:pt>
                <c:pt idx="51">
                  <c:v>WGTFATANAELAB </c:v>
                </c:pt>
                <c:pt idx="52">
                  <c:v>WGTFATAPP </c:v>
                </c:pt>
                <c:pt idx="53">
                  <c:v>WGTFATAPPSOB </c:v>
                </c:pt>
                <c:pt idx="54">
                  <c:v>WGTFATLAB </c:v>
                </c:pt>
                <c:pt idx="55">
                  <c:v>WGTFATLABNAU </c:v>
                </c:pt>
                <c:pt idx="56">
                  <c:v>WGTFATNAU </c:v>
                </c:pt>
                <c:pt idx="57">
                  <c:v>WGTFATNAUAPP </c:v>
                </c:pt>
                <c:pt idx="58">
                  <c:v>WGTFATSOB </c:v>
                </c:pt>
                <c:pt idx="59">
                  <c:v>WGTLAB </c:v>
                </c:pt>
                <c:pt idx="60">
                  <c:v>WGTLABAPP </c:v>
                </c:pt>
                <c:pt idx="61">
                  <c:v>WGTLABNAU </c:v>
                </c:pt>
                <c:pt idx="62">
                  <c:v>WGTLABNAUAPP</c:v>
                </c:pt>
                <c:pt idx="63">
                  <c:v>WGTLABSOB</c:v>
                </c:pt>
                <c:pt idx="64">
                  <c:v>WGTNAU </c:v>
                </c:pt>
                <c:pt idx="65">
                  <c:v>WGTNAUAPP </c:v>
                </c:pt>
                <c:pt idx="66">
                  <c:v>WGTPAIN </c:v>
                </c:pt>
                <c:pt idx="67">
                  <c:v>WGTPAINAPP </c:v>
                </c:pt>
                <c:pt idx="68">
                  <c:v>WGTPAINFAT </c:v>
                </c:pt>
                <c:pt idx="69">
                  <c:v>WGTPAINFATNAUAPP </c:v>
                </c:pt>
                <c:pt idx="70">
                  <c:v>WGTPAINANAE</c:v>
                </c:pt>
                <c:pt idx="71">
                  <c:v>WGTPAINANAELAB</c:v>
                </c:pt>
                <c:pt idx="72">
                  <c:v>WGTPAINLAB </c:v>
                </c:pt>
                <c:pt idx="73">
                  <c:v>WGTPAINNAU </c:v>
                </c:pt>
                <c:pt idx="74">
                  <c:v>WGTPAINNAUAPP </c:v>
                </c:pt>
                <c:pt idx="75">
                  <c:v>WGTSOB </c:v>
                </c:pt>
              </c:strCache>
            </c:strRef>
          </c:cat>
          <c:val>
            <c:numRef>
              <c:f>Sheet1!$O$2:$O$77</c:f>
              <c:numCache>
                <c:formatCode>General</c:formatCode>
                <c:ptCount val="76"/>
                <c:pt idx="0">
                  <c:v>3.1120331950207469</c:v>
                </c:pt>
                <c:pt idx="1">
                  <c:v>1.0373443983402488</c:v>
                </c:pt>
                <c:pt idx="2">
                  <c:v>0.2074688796680498</c:v>
                </c:pt>
                <c:pt idx="3">
                  <c:v>0.2074688796680498</c:v>
                </c:pt>
                <c:pt idx="4">
                  <c:v>0.2074688796680498</c:v>
                </c:pt>
                <c:pt idx="5">
                  <c:v>0.2074688796680498</c:v>
                </c:pt>
                <c:pt idx="6">
                  <c:v>0.62240663900414939</c:v>
                </c:pt>
                <c:pt idx="7">
                  <c:v>0</c:v>
                </c:pt>
                <c:pt idx="8">
                  <c:v>0.2074688796680498</c:v>
                </c:pt>
                <c:pt idx="9">
                  <c:v>0.41493775933609961</c:v>
                </c:pt>
                <c:pt idx="10">
                  <c:v>0.82987551867219922</c:v>
                </c:pt>
                <c:pt idx="11">
                  <c:v>2.0746887966804977</c:v>
                </c:pt>
                <c:pt idx="12">
                  <c:v>0.62240663900414939</c:v>
                </c:pt>
                <c:pt idx="13">
                  <c:v>0</c:v>
                </c:pt>
                <c:pt idx="14">
                  <c:v>0.2074688796680498</c:v>
                </c:pt>
                <c:pt idx="15">
                  <c:v>0.2074688796680498</c:v>
                </c:pt>
                <c:pt idx="16">
                  <c:v>1.4522821576763485</c:v>
                </c:pt>
                <c:pt idx="17">
                  <c:v>0</c:v>
                </c:pt>
                <c:pt idx="18">
                  <c:v>0.2074688796680498</c:v>
                </c:pt>
                <c:pt idx="19">
                  <c:v>4.9792531120331951</c:v>
                </c:pt>
                <c:pt idx="20">
                  <c:v>0.2074688796680498</c:v>
                </c:pt>
                <c:pt idx="21">
                  <c:v>0.2074688796680498</c:v>
                </c:pt>
                <c:pt idx="22">
                  <c:v>2.0746887966804977</c:v>
                </c:pt>
                <c:pt idx="23">
                  <c:v>0</c:v>
                </c:pt>
                <c:pt idx="24">
                  <c:v>0.2074688796680498</c:v>
                </c:pt>
                <c:pt idx="25">
                  <c:v>0.2074688796680498</c:v>
                </c:pt>
                <c:pt idx="26">
                  <c:v>1.0373443983402488</c:v>
                </c:pt>
                <c:pt idx="27">
                  <c:v>0.41493775933609961</c:v>
                </c:pt>
                <c:pt idx="28">
                  <c:v>1.4522821576763485</c:v>
                </c:pt>
                <c:pt idx="29">
                  <c:v>0.41493775933609961</c:v>
                </c:pt>
                <c:pt idx="30">
                  <c:v>0.41493775933609961</c:v>
                </c:pt>
                <c:pt idx="31">
                  <c:v>36.307053941908713</c:v>
                </c:pt>
                <c:pt idx="32">
                  <c:v>2.0746887966804977</c:v>
                </c:pt>
                <c:pt idx="33">
                  <c:v>0.2074688796680498</c:v>
                </c:pt>
                <c:pt idx="34">
                  <c:v>0.82987551867219922</c:v>
                </c:pt>
                <c:pt idx="35">
                  <c:v>0.2074688796680498</c:v>
                </c:pt>
                <c:pt idx="36">
                  <c:v>0.2074688796680498</c:v>
                </c:pt>
                <c:pt idx="37">
                  <c:v>0.2074688796680498</c:v>
                </c:pt>
                <c:pt idx="38">
                  <c:v>0</c:v>
                </c:pt>
                <c:pt idx="39">
                  <c:v>0.2074688796680498</c:v>
                </c:pt>
                <c:pt idx="40">
                  <c:v>0.2074688796680498</c:v>
                </c:pt>
                <c:pt idx="41">
                  <c:v>0.41493775933609961</c:v>
                </c:pt>
                <c:pt idx="42">
                  <c:v>0</c:v>
                </c:pt>
                <c:pt idx="43">
                  <c:v>2.6970954356846475</c:v>
                </c:pt>
                <c:pt idx="44">
                  <c:v>0</c:v>
                </c:pt>
                <c:pt idx="45">
                  <c:v>0.2074688796680498</c:v>
                </c:pt>
                <c:pt idx="46">
                  <c:v>0.2074688796680498</c:v>
                </c:pt>
                <c:pt idx="47">
                  <c:v>8.9211618257261414</c:v>
                </c:pt>
                <c:pt idx="48">
                  <c:v>0.62240663900414939</c:v>
                </c:pt>
                <c:pt idx="49">
                  <c:v>4.9792531120331951</c:v>
                </c:pt>
                <c:pt idx="50">
                  <c:v>1.0373443983402488</c:v>
                </c:pt>
                <c:pt idx="51">
                  <c:v>0.2074688796680498</c:v>
                </c:pt>
                <c:pt idx="52">
                  <c:v>0.62240663900414939</c:v>
                </c:pt>
                <c:pt idx="53">
                  <c:v>0.2074688796680498</c:v>
                </c:pt>
                <c:pt idx="54">
                  <c:v>0.2074688796680498</c:v>
                </c:pt>
                <c:pt idx="55">
                  <c:v>0.2074688796680498</c:v>
                </c:pt>
                <c:pt idx="56">
                  <c:v>0.2074688796680498</c:v>
                </c:pt>
                <c:pt idx="57">
                  <c:v>0.2074688796680498</c:v>
                </c:pt>
                <c:pt idx="58">
                  <c:v>0.62240663900414939</c:v>
                </c:pt>
                <c:pt idx="59">
                  <c:v>3.7344398340248963</c:v>
                </c:pt>
                <c:pt idx="60">
                  <c:v>0.62240663900414939</c:v>
                </c:pt>
                <c:pt idx="61">
                  <c:v>0.41493775933609961</c:v>
                </c:pt>
                <c:pt idx="62">
                  <c:v>0</c:v>
                </c:pt>
                <c:pt idx="63">
                  <c:v>0</c:v>
                </c:pt>
                <c:pt idx="64">
                  <c:v>2.0746887966804977</c:v>
                </c:pt>
                <c:pt idx="65">
                  <c:v>0.41493775933609961</c:v>
                </c:pt>
                <c:pt idx="66">
                  <c:v>3.9419087136929458</c:v>
                </c:pt>
                <c:pt idx="67">
                  <c:v>0.82987551867219922</c:v>
                </c:pt>
                <c:pt idx="68">
                  <c:v>0.41493775933609961</c:v>
                </c:pt>
                <c:pt idx="69">
                  <c:v>0.2074688796680498</c:v>
                </c:pt>
                <c:pt idx="70">
                  <c:v>0</c:v>
                </c:pt>
                <c:pt idx="71">
                  <c:v>0</c:v>
                </c:pt>
                <c:pt idx="72">
                  <c:v>1.0373443983402488</c:v>
                </c:pt>
                <c:pt idx="73">
                  <c:v>0.2074688796680498</c:v>
                </c:pt>
                <c:pt idx="74">
                  <c:v>0.2074688796680498</c:v>
                </c:pt>
                <c:pt idx="75">
                  <c:v>0.41493775933609961</c:v>
                </c:pt>
              </c:numCache>
            </c:numRef>
          </c:val>
          <c:extLst>
            <c:ext xmlns:c16="http://schemas.microsoft.com/office/drawing/2014/chart" uri="{C3380CC4-5D6E-409C-BE32-E72D297353CC}">
              <c16:uniqueId val="{00000000-497C-4E74-BFBA-96AE6D714595}"/>
            </c:ext>
          </c:extLst>
        </c:ser>
        <c:ser>
          <c:idx val="1"/>
          <c:order val="1"/>
          <c:tx>
            <c:strRef>
              <c:f>Sheet1!$P$1</c:f>
              <c:strCache>
                <c:ptCount val="1"/>
                <c:pt idx="0">
                  <c:v>Cancer</c:v>
                </c:pt>
              </c:strCache>
            </c:strRef>
          </c:tx>
          <c:spPr>
            <a:solidFill>
              <a:schemeClr val="accent2"/>
            </a:solidFill>
            <a:ln>
              <a:noFill/>
            </a:ln>
            <a:effectLst/>
          </c:spPr>
          <c:invertIfNegative val="0"/>
          <c:cat>
            <c:strRef>
              <c:f>Sheet1!$L$2:$L$77</c:f>
              <c:strCache>
                <c:ptCount val="76"/>
                <c:pt idx="0">
                  <c:v>Other </c:v>
                </c:pt>
                <c:pt idx="1">
                  <c:v>ABDO </c:v>
                </c:pt>
                <c:pt idx="2">
                  <c:v>ABDOAPP </c:v>
                </c:pt>
                <c:pt idx="3">
                  <c:v>ABDOLAB </c:v>
                </c:pt>
                <c:pt idx="4">
                  <c:v>ABDOLABAPP </c:v>
                </c:pt>
                <c:pt idx="5">
                  <c:v>ABDONAU </c:v>
                </c:pt>
                <c:pt idx="6">
                  <c:v>ABDOPAIN </c:v>
                </c:pt>
                <c:pt idx="7">
                  <c:v>ABDOPAINFAT</c:v>
                </c:pt>
                <c:pt idx="8">
                  <c:v>ABDOPAINLAB </c:v>
                </c:pt>
                <c:pt idx="9">
                  <c:v>ANAE </c:v>
                </c:pt>
                <c:pt idx="10">
                  <c:v>ANAELAB </c:v>
                </c:pt>
                <c:pt idx="11">
                  <c:v>FAT </c:v>
                </c:pt>
                <c:pt idx="12">
                  <c:v>FATANAE </c:v>
                </c:pt>
                <c:pt idx="13">
                  <c:v>FATANAELAB</c:v>
                </c:pt>
                <c:pt idx="14">
                  <c:v>FATANAELABAPP </c:v>
                </c:pt>
                <c:pt idx="15">
                  <c:v>FATAPP </c:v>
                </c:pt>
                <c:pt idx="16">
                  <c:v>FATLAB </c:v>
                </c:pt>
                <c:pt idx="17">
                  <c:v>FATLABAPP</c:v>
                </c:pt>
                <c:pt idx="18">
                  <c:v>FATSOB </c:v>
                </c:pt>
                <c:pt idx="19">
                  <c:v>LAB </c:v>
                </c:pt>
                <c:pt idx="20">
                  <c:v>LABNAUAPP </c:v>
                </c:pt>
                <c:pt idx="21">
                  <c:v>NAUAPP </c:v>
                </c:pt>
                <c:pt idx="22">
                  <c:v>PAIN </c:v>
                </c:pt>
                <c:pt idx="23">
                  <c:v>PAINANAE</c:v>
                </c:pt>
                <c:pt idx="24">
                  <c:v>PAINANAELABSOB </c:v>
                </c:pt>
                <c:pt idx="25">
                  <c:v>PAINAPP </c:v>
                </c:pt>
                <c:pt idx="26">
                  <c:v>PAINFAT </c:v>
                </c:pt>
                <c:pt idx="27">
                  <c:v>PAINFATLAB </c:v>
                </c:pt>
                <c:pt idx="28">
                  <c:v>PAINLAB </c:v>
                </c:pt>
                <c:pt idx="29">
                  <c:v>PAINNAU </c:v>
                </c:pt>
                <c:pt idx="30">
                  <c:v>SOB </c:v>
                </c:pt>
                <c:pt idx="31">
                  <c:v>WGT </c:v>
                </c:pt>
                <c:pt idx="32">
                  <c:v>WGTABDO </c:v>
                </c:pt>
                <c:pt idx="33">
                  <c:v>WGTABDOANAELABAPP </c:v>
                </c:pt>
                <c:pt idx="34">
                  <c:v>WGTABDOAPP </c:v>
                </c:pt>
                <c:pt idx="35">
                  <c:v>WGTABDOFAT </c:v>
                </c:pt>
                <c:pt idx="36">
                  <c:v>WGTABDOFATLAB </c:v>
                </c:pt>
                <c:pt idx="37">
                  <c:v>WGTABDOFATSOB </c:v>
                </c:pt>
                <c:pt idx="38">
                  <c:v>WGTABDOLABNAUAPP</c:v>
                </c:pt>
                <c:pt idx="39">
                  <c:v>WGTABDONAU </c:v>
                </c:pt>
                <c:pt idx="40">
                  <c:v>WGTABDONAUAPP </c:v>
                </c:pt>
                <c:pt idx="41">
                  <c:v>WGTABDOPAIN </c:v>
                </c:pt>
                <c:pt idx="42">
                  <c:v>WGTABDOPAINAPP</c:v>
                </c:pt>
                <c:pt idx="43">
                  <c:v>WGTANAE </c:v>
                </c:pt>
                <c:pt idx="44">
                  <c:v>WGTANAELAB</c:v>
                </c:pt>
                <c:pt idx="45">
                  <c:v>WGTANAEAPP </c:v>
                </c:pt>
                <c:pt idx="46">
                  <c:v>WGTANAENAU </c:v>
                </c:pt>
                <c:pt idx="47">
                  <c:v>WGTAPP </c:v>
                </c:pt>
                <c:pt idx="48">
                  <c:v>WGTAPPSOB </c:v>
                </c:pt>
                <c:pt idx="49">
                  <c:v>WGTFAT </c:v>
                </c:pt>
                <c:pt idx="50">
                  <c:v>WGTFATANAE </c:v>
                </c:pt>
                <c:pt idx="51">
                  <c:v>WGTFATANAELAB </c:v>
                </c:pt>
                <c:pt idx="52">
                  <c:v>WGTFATAPP </c:v>
                </c:pt>
                <c:pt idx="53">
                  <c:v>WGTFATAPPSOB </c:v>
                </c:pt>
                <c:pt idx="54">
                  <c:v>WGTFATLAB </c:v>
                </c:pt>
                <c:pt idx="55">
                  <c:v>WGTFATLABNAU </c:v>
                </c:pt>
                <c:pt idx="56">
                  <c:v>WGTFATNAU </c:v>
                </c:pt>
                <c:pt idx="57">
                  <c:v>WGTFATNAUAPP </c:v>
                </c:pt>
                <c:pt idx="58">
                  <c:v>WGTFATSOB </c:v>
                </c:pt>
                <c:pt idx="59">
                  <c:v>WGTLAB </c:v>
                </c:pt>
                <c:pt idx="60">
                  <c:v>WGTLABAPP </c:v>
                </c:pt>
                <c:pt idx="61">
                  <c:v>WGTLABNAU </c:v>
                </c:pt>
                <c:pt idx="62">
                  <c:v>WGTLABNAUAPP</c:v>
                </c:pt>
                <c:pt idx="63">
                  <c:v>WGTLABSOB</c:v>
                </c:pt>
                <c:pt idx="64">
                  <c:v>WGTNAU </c:v>
                </c:pt>
                <c:pt idx="65">
                  <c:v>WGTNAUAPP </c:v>
                </c:pt>
                <c:pt idx="66">
                  <c:v>WGTPAIN </c:v>
                </c:pt>
                <c:pt idx="67">
                  <c:v>WGTPAINAPP </c:v>
                </c:pt>
                <c:pt idx="68">
                  <c:v>WGTPAINFAT </c:v>
                </c:pt>
                <c:pt idx="69">
                  <c:v>WGTPAINFATNAUAPP </c:v>
                </c:pt>
                <c:pt idx="70">
                  <c:v>WGTPAINANAE</c:v>
                </c:pt>
                <c:pt idx="71">
                  <c:v>WGTPAINANAELAB</c:v>
                </c:pt>
                <c:pt idx="72">
                  <c:v>WGTPAINLAB </c:v>
                </c:pt>
                <c:pt idx="73">
                  <c:v>WGTPAINNAU </c:v>
                </c:pt>
                <c:pt idx="74">
                  <c:v>WGTPAINNAUAPP </c:v>
                </c:pt>
                <c:pt idx="75">
                  <c:v>WGTSOB </c:v>
                </c:pt>
              </c:strCache>
            </c:strRef>
          </c:cat>
          <c:val>
            <c:numRef>
              <c:f>Sheet1!$P$2:$P$77</c:f>
              <c:numCache>
                <c:formatCode>General</c:formatCode>
                <c:ptCount val="76"/>
                <c:pt idx="0">
                  <c:v>5.9322033898305087</c:v>
                </c:pt>
                <c:pt idx="1">
                  <c:v>1.6949152542372881</c:v>
                </c:pt>
                <c:pt idx="2">
                  <c:v>0</c:v>
                </c:pt>
                <c:pt idx="3">
                  <c:v>0</c:v>
                </c:pt>
                <c:pt idx="4">
                  <c:v>0</c:v>
                </c:pt>
                <c:pt idx="5">
                  <c:v>0</c:v>
                </c:pt>
                <c:pt idx="6">
                  <c:v>0.84745762711864403</c:v>
                </c:pt>
                <c:pt idx="7">
                  <c:v>0.84745762711864403</c:v>
                </c:pt>
                <c:pt idx="8">
                  <c:v>0</c:v>
                </c:pt>
                <c:pt idx="9">
                  <c:v>0</c:v>
                </c:pt>
                <c:pt idx="10">
                  <c:v>0</c:v>
                </c:pt>
                <c:pt idx="11">
                  <c:v>0.84745762711864403</c:v>
                </c:pt>
                <c:pt idx="12">
                  <c:v>0</c:v>
                </c:pt>
                <c:pt idx="13">
                  <c:v>1.6949152542372881</c:v>
                </c:pt>
                <c:pt idx="14">
                  <c:v>0</c:v>
                </c:pt>
                <c:pt idx="15">
                  <c:v>0</c:v>
                </c:pt>
                <c:pt idx="16">
                  <c:v>1.6949152542372881</c:v>
                </c:pt>
                <c:pt idx="17">
                  <c:v>0.84745762711864403</c:v>
                </c:pt>
                <c:pt idx="18">
                  <c:v>0</c:v>
                </c:pt>
                <c:pt idx="19">
                  <c:v>5.0847457627118651</c:v>
                </c:pt>
                <c:pt idx="20">
                  <c:v>0</c:v>
                </c:pt>
                <c:pt idx="21">
                  <c:v>0</c:v>
                </c:pt>
                <c:pt idx="22">
                  <c:v>5.0847457627118651</c:v>
                </c:pt>
                <c:pt idx="23">
                  <c:v>0.84745762711864403</c:v>
                </c:pt>
                <c:pt idx="24">
                  <c:v>0</c:v>
                </c:pt>
                <c:pt idx="25">
                  <c:v>0</c:v>
                </c:pt>
                <c:pt idx="26">
                  <c:v>0</c:v>
                </c:pt>
                <c:pt idx="27">
                  <c:v>0</c:v>
                </c:pt>
                <c:pt idx="28">
                  <c:v>0.84745762711864403</c:v>
                </c:pt>
                <c:pt idx="29">
                  <c:v>0</c:v>
                </c:pt>
                <c:pt idx="30">
                  <c:v>0</c:v>
                </c:pt>
                <c:pt idx="31">
                  <c:v>23.728813559322035</c:v>
                </c:pt>
                <c:pt idx="32">
                  <c:v>5.0847457627118651</c:v>
                </c:pt>
                <c:pt idx="33">
                  <c:v>0</c:v>
                </c:pt>
                <c:pt idx="34">
                  <c:v>0.84745762711864403</c:v>
                </c:pt>
                <c:pt idx="35">
                  <c:v>0</c:v>
                </c:pt>
                <c:pt idx="36">
                  <c:v>0</c:v>
                </c:pt>
                <c:pt idx="37">
                  <c:v>0</c:v>
                </c:pt>
                <c:pt idx="38">
                  <c:v>0.84745762711864403</c:v>
                </c:pt>
                <c:pt idx="39">
                  <c:v>0</c:v>
                </c:pt>
                <c:pt idx="40">
                  <c:v>0</c:v>
                </c:pt>
                <c:pt idx="41">
                  <c:v>1.6949152542372881</c:v>
                </c:pt>
                <c:pt idx="42">
                  <c:v>0.84745762711864403</c:v>
                </c:pt>
                <c:pt idx="43">
                  <c:v>6.7796610169491522</c:v>
                </c:pt>
                <c:pt idx="44">
                  <c:v>1.6949152542372881</c:v>
                </c:pt>
                <c:pt idx="45">
                  <c:v>0.84745762711864403</c:v>
                </c:pt>
                <c:pt idx="46">
                  <c:v>0</c:v>
                </c:pt>
                <c:pt idx="47">
                  <c:v>10.16949152542373</c:v>
                </c:pt>
                <c:pt idx="48">
                  <c:v>0</c:v>
                </c:pt>
                <c:pt idx="49">
                  <c:v>0.84745762711864403</c:v>
                </c:pt>
                <c:pt idx="50">
                  <c:v>0.84745762711864403</c:v>
                </c:pt>
                <c:pt idx="51">
                  <c:v>0</c:v>
                </c:pt>
                <c:pt idx="52">
                  <c:v>0</c:v>
                </c:pt>
                <c:pt idx="53">
                  <c:v>0</c:v>
                </c:pt>
                <c:pt idx="54">
                  <c:v>0</c:v>
                </c:pt>
                <c:pt idx="55">
                  <c:v>0</c:v>
                </c:pt>
                <c:pt idx="56">
                  <c:v>0</c:v>
                </c:pt>
                <c:pt idx="57">
                  <c:v>0</c:v>
                </c:pt>
                <c:pt idx="58">
                  <c:v>0</c:v>
                </c:pt>
                <c:pt idx="59">
                  <c:v>3.3898305084745761</c:v>
                </c:pt>
                <c:pt idx="60">
                  <c:v>2.5423728813559325</c:v>
                </c:pt>
                <c:pt idx="61">
                  <c:v>0</c:v>
                </c:pt>
                <c:pt idx="62">
                  <c:v>0.84745762711864403</c:v>
                </c:pt>
                <c:pt idx="63">
                  <c:v>0.84745762711864403</c:v>
                </c:pt>
                <c:pt idx="64">
                  <c:v>0</c:v>
                </c:pt>
                <c:pt idx="65">
                  <c:v>0.84745762711864403</c:v>
                </c:pt>
                <c:pt idx="66">
                  <c:v>4.2372881355932197</c:v>
                </c:pt>
                <c:pt idx="67">
                  <c:v>0.84745762711864403</c:v>
                </c:pt>
                <c:pt idx="68">
                  <c:v>0</c:v>
                </c:pt>
                <c:pt idx="69">
                  <c:v>0</c:v>
                </c:pt>
                <c:pt idx="70">
                  <c:v>0.84745762711864403</c:v>
                </c:pt>
                <c:pt idx="71">
                  <c:v>0.84745762711864403</c:v>
                </c:pt>
                <c:pt idx="72">
                  <c:v>0.84745762711864403</c:v>
                </c:pt>
                <c:pt idx="73">
                  <c:v>0.84745762711864403</c:v>
                </c:pt>
                <c:pt idx="74">
                  <c:v>0.84745762711864403</c:v>
                </c:pt>
                <c:pt idx="75">
                  <c:v>1.6949152542372881</c:v>
                </c:pt>
              </c:numCache>
            </c:numRef>
          </c:val>
          <c:extLst>
            <c:ext xmlns:c16="http://schemas.microsoft.com/office/drawing/2014/chart" uri="{C3380CC4-5D6E-409C-BE32-E72D297353CC}">
              <c16:uniqueId val="{00000001-497C-4E74-BFBA-96AE6D714595}"/>
            </c:ext>
          </c:extLst>
        </c:ser>
        <c:dLbls>
          <c:showLegendKey val="0"/>
          <c:showVal val="0"/>
          <c:showCatName val="0"/>
          <c:showSerName val="0"/>
          <c:showPercent val="0"/>
          <c:showBubbleSize val="0"/>
        </c:dLbls>
        <c:gapWidth val="219"/>
        <c:overlap val="-27"/>
        <c:axId val="1935186672"/>
        <c:axId val="1935180848"/>
      </c:barChart>
      <c:catAx>
        <c:axId val="193518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5180848"/>
        <c:crosses val="autoZero"/>
        <c:auto val="1"/>
        <c:lblAlgn val="ctr"/>
        <c:lblOffset val="100"/>
        <c:noMultiLvlLbl val="0"/>
      </c:catAx>
      <c:valAx>
        <c:axId val="1935180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5186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85A-49D6-9624-4EBE76C09A8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85A-49D6-9624-4EBE76C09A8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85A-49D6-9624-4EBE76C09A8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85A-49D6-9624-4EBE76C09A8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85A-49D6-9624-4EBE76C09A8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85A-49D6-9624-4EBE76C09A8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85A-49D6-9624-4EBE76C09A8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85A-49D6-9624-4EBE76C09A8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85A-49D6-9624-4EBE76C09A8B}"/>
              </c:ext>
            </c:extLst>
          </c:dPt>
          <c:cat>
            <c:strRef>
              <c:f>'No Diagnosis final'!$D$551:$L$551</c:f>
              <c:strCache>
                <c:ptCount val="9"/>
                <c:pt idx="0">
                  <c:v>WGT</c:v>
                </c:pt>
                <c:pt idx="1">
                  <c:v>ABDO</c:v>
                </c:pt>
                <c:pt idx="2">
                  <c:v>PAIN</c:v>
                </c:pt>
                <c:pt idx="3">
                  <c:v>FAT</c:v>
                </c:pt>
                <c:pt idx="4">
                  <c:v>ANAE</c:v>
                </c:pt>
                <c:pt idx="5">
                  <c:v>LAB</c:v>
                </c:pt>
                <c:pt idx="6">
                  <c:v>NAU</c:v>
                </c:pt>
                <c:pt idx="7">
                  <c:v>APP</c:v>
                </c:pt>
                <c:pt idx="8">
                  <c:v>SOB</c:v>
                </c:pt>
              </c:strCache>
            </c:strRef>
          </c:cat>
          <c:val>
            <c:numRef>
              <c:f>'No Diagnosis final'!$D$552:$L$552</c:f>
              <c:numCache>
                <c:formatCode>General</c:formatCode>
                <c:ptCount val="9"/>
                <c:pt idx="0">
                  <c:v>47.186700767263432</c:v>
                </c:pt>
                <c:pt idx="1">
                  <c:v>4.4757033248081841</c:v>
                </c:pt>
                <c:pt idx="2">
                  <c:v>8.5677749360613813</c:v>
                </c:pt>
                <c:pt idx="3">
                  <c:v>9.8465473145780056</c:v>
                </c:pt>
                <c:pt idx="4">
                  <c:v>4.2199488491048589</c:v>
                </c:pt>
                <c:pt idx="5">
                  <c:v>10.613810741687979</c:v>
                </c:pt>
                <c:pt idx="6">
                  <c:v>3.5805626598465472</c:v>
                </c:pt>
                <c:pt idx="7">
                  <c:v>9.7186700767263421</c:v>
                </c:pt>
                <c:pt idx="8">
                  <c:v>1.7902813299232736</c:v>
                </c:pt>
              </c:numCache>
            </c:numRef>
          </c:val>
          <c:extLst>
            <c:ext xmlns:c16="http://schemas.microsoft.com/office/drawing/2014/chart" uri="{C3380CC4-5D6E-409C-BE32-E72D297353CC}">
              <c16:uniqueId val="{00000012-685A-49D6-9624-4EBE76C09A8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8176748242876464"/>
          <c:y val="0.91692710007729694"/>
          <c:w val="0.64306365514602826"/>
          <c:h val="6.519181337214294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86-4903-86FE-1E9E696C2B1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386-4903-86FE-1E9E696C2B1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386-4903-86FE-1E9E696C2B1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386-4903-86FE-1E9E696C2B1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386-4903-86FE-1E9E696C2B1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386-4903-86FE-1E9E696C2B1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386-4903-86FE-1E9E696C2B1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386-4903-86FE-1E9E696C2B1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386-4903-86FE-1E9E696C2B12}"/>
              </c:ext>
            </c:extLst>
          </c:dPt>
          <c:cat>
            <c:strRef>
              <c:f>'Cancer final'!$D$162:$L$162</c:f>
              <c:strCache>
                <c:ptCount val="9"/>
                <c:pt idx="0">
                  <c:v>WGT</c:v>
                </c:pt>
                <c:pt idx="1">
                  <c:v>ABDO</c:v>
                </c:pt>
                <c:pt idx="2">
                  <c:v>PAIN</c:v>
                </c:pt>
                <c:pt idx="3">
                  <c:v>FAT</c:v>
                </c:pt>
                <c:pt idx="4">
                  <c:v>ANAE</c:v>
                </c:pt>
                <c:pt idx="5">
                  <c:v>LAB</c:v>
                </c:pt>
                <c:pt idx="6">
                  <c:v>NAU</c:v>
                </c:pt>
                <c:pt idx="7">
                  <c:v>APP</c:v>
                </c:pt>
                <c:pt idx="8">
                  <c:v>SOB</c:v>
                </c:pt>
              </c:strCache>
            </c:strRef>
          </c:cat>
          <c:val>
            <c:numRef>
              <c:f>'Cancer final'!$D$163:$L$163</c:f>
              <c:numCache>
                <c:formatCode>General</c:formatCode>
                <c:ptCount val="9"/>
                <c:pt idx="0">
                  <c:v>41.428571428571431</c:v>
                </c:pt>
                <c:pt idx="1">
                  <c:v>7.1428571428571423</c:v>
                </c:pt>
                <c:pt idx="2">
                  <c:v>11.428571428571429</c:v>
                </c:pt>
                <c:pt idx="3">
                  <c:v>4.2857142857142856</c:v>
                </c:pt>
                <c:pt idx="4">
                  <c:v>8.0952380952380949</c:v>
                </c:pt>
                <c:pt idx="5">
                  <c:v>12.380952380952381</c:v>
                </c:pt>
                <c:pt idx="6">
                  <c:v>2.3809523809523809</c:v>
                </c:pt>
                <c:pt idx="7">
                  <c:v>11.428571428571429</c:v>
                </c:pt>
                <c:pt idx="8">
                  <c:v>1.4285714285714286</c:v>
                </c:pt>
              </c:numCache>
            </c:numRef>
          </c:val>
          <c:extLst>
            <c:ext xmlns:c16="http://schemas.microsoft.com/office/drawing/2014/chart" uri="{C3380CC4-5D6E-409C-BE32-E72D297353CC}">
              <c16:uniqueId val="{00000012-5386-4903-86FE-1E9E696C2B1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sz="1600" dirty="0"/>
              <a:t>Breakdown</a:t>
            </a:r>
          </a:p>
        </c:rich>
      </c:tx>
      <c:overlay val="0"/>
    </c:title>
    <c:autoTitleDeleted val="0"/>
    <c:plotArea>
      <c:layout/>
      <c:barChart>
        <c:barDir val="col"/>
        <c:grouping val="clustered"/>
        <c:varyColors val="0"/>
        <c:ser>
          <c:idx val="0"/>
          <c:order val="0"/>
          <c:tx>
            <c:strRef>
              <c:f>'Ref reasons '!$A$7</c:f>
              <c:strCache>
                <c:ptCount val="1"/>
                <c:pt idx="0">
                  <c:v>UCLH</c:v>
                </c:pt>
              </c:strCache>
            </c:strRef>
          </c:tx>
          <c:invertIfNegative val="0"/>
          <c:cat>
            <c:strRef>
              <c:f>'Ref reasons '!$B$6:$G$6</c:f>
              <c:strCache>
                <c:ptCount val="6"/>
                <c:pt idx="0">
                  <c:v>Weight Loss </c:v>
                </c:pt>
                <c:pt idx="1">
                  <c:v>Abdominal Pain</c:v>
                </c:pt>
                <c:pt idx="2">
                  <c:v>Nausea / Appetite Loss </c:v>
                </c:pt>
                <c:pt idx="3">
                  <c:v>GPs' gut feeling</c:v>
                </c:pt>
                <c:pt idx="4">
                  <c:v>Jaundice</c:v>
                </c:pt>
                <c:pt idx="5">
                  <c:v>Other </c:v>
                </c:pt>
              </c:strCache>
            </c:strRef>
          </c:cat>
          <c:val>
            <c:numRef>
              <c:f>'Ref reasons '!$B$7:$G$7</c:f>
              <c:numCache>
                <c:formatCode>General</c:formatCode>
                <c:ptCount val="6"/>
                <c:pt idx="0">
                  <c:v>489</c:v>
                </c:pt>
                <c:pt idx="1">
                  <c:v>315</c:v>
                </c:pt>
                <c:pt idx="2">
                  <c:v>126</c:v>
                </c:pt>
                <c:pt idx="3">
                  <c:v>157</c:v>
                </c:pt>
                <c:pt idx="4">
                  <c:v>5</c:v>
                </c:pt>
                <c:pt idx="5">
                  <c:v>21</c:v>
                </c:pt>
              </c:numCache>
            </c:numRef>
          </c:val>
          <c:extLst>
            <c:ext xmlns:c16="http://schemas.microsoft.com/office/drawing/2014/chart" uri="{C3380CC4-5D6E-409C-BE32-E72D297353CC}">
              <c16:uniqueId val="{00000000-7719-B942-B08F-FB29FE80385C}"/>
            </c:ext>
          </c:extLst>
        </c:ser>
        <c:ser>
          <c:idx val="1"/>
          <c:order val="1"/>
          <c:tx>
            <c:strRef>
              <c:f>'Ref reasons '!$A$8</c:f>
              <c:strCache>
                <c:ptCount val="1"/>
                <c:pt idx="0">
                  <c:v>NMUH</c:v>
                </c:pt>
              </c:strCache>
            </c:strRef>
          </c:tx>
          <c:invertIfNegative val="0"/>
          <c:cat>
            <c:strRef>
              <c:f>'Ref reasons '!$B$6:$G$6</c:f>
              <c:strCache>
                <c:ptCount val="6"/>
                <c:pt idx="0">
                  <c:v>Weight Loss </c:v>
                </c:pt>
                <c:pt idx="1">
                  <c:v>Abdominal Pain</c:v>
                </c:pt>
                <c:pt idx="2">
                  <c:v>Nausea / Appetite Loss </c:v>
                </c:pt>
                <c:pt idx="3">
                  <c:v>GPs' gut feeling</c:v>
                </c:pt>
                <c:pt idx="4">
                  <c:v>Jaundice</c:v>
                </c:pt>
                <c:pt idx="5">
                  <c:v>Other </c:v>
                </c:pt>
              </c:strCache>
            </c:strRef>
          </c:cat>
          <c:val>
            <c:numRef>
              <c:f>'Ref reasons '!$B$8:$G$8</c:f>
              <c:numCache>
                <c:formatCode>General</c:formatCode>
                <c:ptCount val="6"/>
                <c:pt idx="0">
                  <c:v>200</c:v>
                </c:pt>
                <c:pt idx="1">
                  <c:v>84</c:v>
                </c:pt>
                <c:pt idx="2">
                  <c:v>62</c:v>
                </c:pt>
                <c:pt idx="3">
                  <c:v>82</c:v>
                </c:pt>
                <c:pt idx="4">
                  <c:v>4</c:v>
                </c:pt>
                <c:pt idx="5">
                  <c:v>106</c:v>
                </c:pt>
              </c:numCache>
            </c:numRef>
          </c:val>
          <c:extLst>
            <c:ext xmlns:c16="http://schemas.microsoft.com/office/drawing/2014/chart" uri="{C3380CC4-5D6E-409C-BE32-E72D297353CC}">
              <c16:uniqueId val="{00000001-7719-B942-B08F-FB29FE80385C}"/>
            </c:ext>
          </c:extLst>
        </c:ser>
        <c:ser>
          <c:idx val="2"/>
          <c:order val="2"/>
          <c:tx>
            <c:strRef>
              <c:f>'Ref reasons '!$A$9</c:f>
              <c:strCache>
                <c:ptCount val="1"/>
                <c:pt idx="0">
                  <c:v>BHRUT</c:v>
                </c:pt>
              </c:strCache>
            </c:strRef>
          </c:tx>
          <c:invertIfNegative val="0"/>
          <c:cat>
            <c:strRef>
              <c:f>'Ref reasons '!$B$6:$G$6</c:f>
              <c:strCache>
                <c:ptCount val="6"/>
                <c:pt idx="0">
                  <c:v>Weight Loss </c:v>
                </c:pt>
                <c:pt idx="1">
                  <c:v>Abdominal Pain</c:v>
                </c:pt>
                <c:pt idx="2">
                  <c:v>Nausea / Appetite Loss </c:v>
                </c:pt>
                <c:pt idx="3">
                  <c:v>GPs' gut feeling</c:v>
                </c:pt>
                <c:pt idx="4">
                  <c:v>Jaundice</c:v>
                </c:pt>
                <c:pt idx="5">
                  <c:v>Other </c:v>
                </c:pt>
              </c:strCache>
            </c:strRef>
          </c:cat>
          <c:val>
            <c:numRef>
              <c:f>'Ref reasons '!$B$9:$G$9</c:f>
              <c:numCache>
                <c:formatCode>General</c:formatCode>
                <c:ptCount val="6"/>
                <c:pt idx="0">
                  <c:v>173</c:v>
                </c:pt>
                <c:pt idx="1">
                  <c:v>123</c:v>
                </c:pt>
                <c:pt idx="2">
                  <c:v>116</c:v>
                </c:pt>
                <c:pt idx="3">
                  <c:v>73</c:v>
                </c:pt>
                <c:pt idx="4">
                  <c:v>7</c:v>
                </c:pt>
                <c:pt idx="5">
                  <c:v>169</c:v>
                </c:pt>
              </c:numCache>
            </c:numRef>
          </c:val>
          <c:extLst>
            <c:ext xmlns:c16="http://schemas.microsoft.com/office/drawing/2014/chart" uri="{C3380CC4-5D6E-409C-BE32-E72D297353CC}">
              <c16:uniqueId val="{00000002-7719-B942-B08F-FB29FE80385C}"/>
            </c:ext>
          </c:extLst>
        </c:ser>
        <c:ser>
          <c:idx val="3"/>
          <c:order val="3"/>
          <c:tx>
            <c:strRef>
              <c:f>'Ref reasons '!$A$10</c:f>
              <c:strCache>
                <c:ptCount val="1"/>
                <c:pt idx="0">
                  <c:v>RFH</c:v>
                </c:pt>
              </c:strCache>
            </c:strRef>
          </c:tx>
          <c:invertIfNegative val="0"/>
          <c:cat>
            <c:strRef>
              <c:f>'Ref reasons '!$B$6:$G$6</c:f>
              <c:strCache>
                <c:ptCount val="6"/>
                <c:pt idx="0">
                  <c:v>Weight Loss </c:v>
                </c:pt>
                <c:pt idx="1">
                  <c:v>Abdominal Pain</c:v>
                </c:pt>
                <c:pt idx="2">
                  <c:v>Nausea / Appetite Loss </c:v>
                </c:pt>
                <c:pt idx="3">
                  <c:v>GPs' gut feeling</c:v>
                </c:pt>
                <c:pt idx="4">
                  <c:v>Jaundice</c:v>
                </c:pt>
                <c:pt idx="5">
                  <c:v>Other </c:v>
                </c:pt>
              </c:strCache>
            </c:strRef>
          </c:cat>
          <c:val>
            <c:numRef>
              <c:f>'Ref reasons '!$B$10:$G$10</c:f>
              <c:numCache>
                <c:formatCode>General</c:formatCode>
                <c:ptCount val="6"/>
                <c:pt idx="0">
                  <c:v>253</c:v>
                </c:pt>
                <c:pt idx="1">
                  <c:v>86</c:v>
                </c:pt>
                <c:pt idx="2">
                  <c:v>64</c:v>
                </c:pt>
                <c:pt idx="3">
                  <c:v>83</c:v>
                </c:pt>
                <c:pt idx="4">
                  <c:v>0</c:v>
                </c:pt>
                <c:pt idx="5">
                  <c:v>5</c:v>
                </c:pt>
              </c:numCache>
            </c:numRef>
          </c:val>
          <c:extLst>
            <c:ext xmlns:c16="http://schemas.microsoft.com/office/drawing/2014/chart" uri="{C3380CC4-5D6E-409C-BE32-E72D297353CC}">
              <c16:uniqueId val="{00000003-7719-B942-B08F-FB29FE80385C}"/>
            </c:ext>
          </c:extLst>
        </c:ser>
        <c:ser>
          <c:idx val="4"/>
          <c:order val="4"/>
          <c:tx>
            <c:strRef>
              <c:f>'Ref reasons '!$A$11</c:f>
              <c:strCache>
                <c:ptCount val="1"/>
                <c:pt idx="0">
                  <c:v>SUH</c:v>
                </c:pt>
              </c:strCache>
            </c:strRef>
          </c:tx>
          <c:invertIfNegative val="0"/>
          <c:cat>
            <c:strRef>
              <c:f>'Ref reasons '!$B$6:$G$6</c:f>
              <c:strCache>
                <c:ptCount val="6"/>
                <c:pt idx="0">
                  <c:v>Weight Loss </c:v>
                </c:pt>
                <c:pt idx="1">
                  <c:v>Abdominal Pain</c:v>
                </c:pt>
                <c:pt idx="2">
                  <c:v>Nausea / Appetite Loss </c:v>
                </c:pt>
                <c:pt idx="3">
                  <c:v>GPs' gut feeling</c:v>
                </c:pt>
                <c:pt idx="4">
                  <c:v>Jaundice</c:v>
                </c:pt>
                <c:pt idx="5">
                  <c:v>Other </c:v>
                </c:pt>
              </c:strCache>
            </c:strRef>
          </c:cat>
          <c:val>
            <c:numRef>
              <c:f>'Ref reasons '!$B$11:$G$11</c:f>
              <c:numCache>
                <c:formatCode>General</c:formatCode>
                <c:ptCount val="6"/>
                <c:pt idx="0">
                  <c:v>68</c:v>
                </c:pt>
                <c:pt idx="1">
                  <c:v>32</c:v>
                </c:pt>
                <c:pt idx="2">
                  <c:v>27</c:v>
                </c:pt>
                <c:pt idx="3">
                  <c:v>37</c:v>
                </c:pt>
                <c:pt idx="4">
                  <c:v>0</c:v>
                </c:pt>
                <c:pt idx="5">
                  <c:v>22</c:v>
                </c:pt>
              </c:numCache>
            </c:numRef>
          </c:val>
          <c:extLst>
            <c:ext xmlns:c16="http://schemas.microsoft.com/office/drawing/2014/chart" uri="{C3380CC4-5D6E-409C-BE32-E72D297353CC}">
              <c16:uniqueId val="{00000004-7719-B942-B08F-FB29FE80385C}"/>
            </c:ext>
          </c:extLst>
        </c:ser>
        <c:ser>
          <c:idx val="5"/>
          <c:order val="5"/>
          <c:tx>
            <c:strRef>
              <c:f>'Ref reasons '!$A$12</c:f>
              <c:strCache>
                <c:ptCount val="1"/>
                <c:pt idx="0">
                  <c:v>Total </c:v>
                </c:pt>
              </c:strCache>
            </c:strRef>
          </c:tx>
          <c:invertIfNegative val="0"/>
          <c:cat>
            <c:strRef>
              <c:f>'Ref reasons '!$B$6:$G$6</c:f>
              <c:strCache>
                <c:ptCount val="6"/>
                <c:pt idx="0">
                  <c:v>Weight Loss </c:v>
                </c:pt>
                <c:pt idx="1">
                  <c:v>Abdominal Pain</c:v>
                </c:pt>
                <c:pt idx="2">
                  <c:v>Nausea / Appetite Loss </c:v>
                </c:pt>
                <c:pt idx="3">
                  <c:v>GPs' gut feeling</c:v>
                </c:pt>
                <c:pt idx="4">
                  <c:v>Jaundice</c:v>
                </c:pt>
                <c:pt idx="5">
                  <c:v>Other </c:v>
                </c:pt>
              </c:strCache>
            </c:strRef>
          </c:cat>
          <c:val>
            <c:numRef>
              <c:f>'Ref reasons '!$B$12:$G$12</c:f>
              <c:numCache>
                <c:formatCode>General</c:formatCode>
                <c:ptCount val="6"/>
                <c:pt idx="0">
                  <c:v>1183</c:v>
                </c:pt>
                <c:pt idx="1">
                  <c:v>640</c:v>
                </c:pt>
                <c:pt idx="2">
                  <c:v>395</c:v>
                </c:pt>
                <c:pt idx="3">
                  <c:v>432</c:v>
                </c:pt>
                <c:pt idx="4">
                  <c:v>16</c:v>
                </c:pt>
                <c:pt idx="5">
                  <c:v>323</c:v>
                </c:pt>
              </c:numCache>
            </c:numRef>
          </c:val>
          <c:extLst>
            <c:ext xmlns:c16="http://schemas.microsoft.com/office/drawing/2014/chart" uri="{C3380CC4-5D6E-409C-BE32-E72D297353CC}">
              <c16:uniqueId val="{00000005-7719-B942-B08F-FB29FE80385C}"/>
            </c:ext>
          </c:extLst>
        </c:ser>
        <c:dLbls>
          <c:showLegendKey val="0"/>
          <c:showVal val="0"/>
          <c:showCatName val="0"/>
          <c:showSerName val="0"/>
          <c:showPercent val="0"/>
          <c:showBubbleSize val="0"/>
        </c:dLbls>
        <c:gapWidth val="75"/>
        <c:overlap val="-25"/>
        <c:axId val="154770048"/>
        <c:axId val="154775936"/>
      </c:barChart>
      <c:catAx>
        <c:axId val="154770048"/>
        <c:scaling>
          <c:orientation val="minMax"/>
        </c:scaling>
        <c:delete val="0"/>
        <c:axPos val="b"/>
        <c:numFmt formatCode="General" sourceLinked="0"/>
        <c:majorTickMark val="none"/>
        <c:minorTickMark val="none"/>
        <c:tickLblPos val="nextTo"/>
        <c:crossAx val="154775936"/>
        <c:crosses val="autoZero"/>
        <c:auto val="1"/>
        <c:lblAlgn val="ctr"/>
        <c:lblOffset val="100"/>
        <c:noMultiLvlLbl val="0"/>
      </c:catAx>
      <c:valAx>
        <c:axId val="154775936"/>
        <c:scaling>
          <c:orientation val="minMax"/>
        </c:scaling>
        <c:delete val="0"/>
        <c:axPos val="l"/>
        <c:majorGridlines/>
        <c:numFmt formatCode="General" sourceLinked="1"/>
        <c:majorTickMark val="none"/>
        <c:minorTickMark val="none"/>
        <c:tickLblPos val="nextTo"/>
        <c:spPr>
          <a:ln w="9525">
            <a:noFill/>
          </a:ln>
        </c:spPr>
        <c:crossAx val="154770048"/>
        <c:crosses val="autoZero"/>
        <c:crossBetween val="between"/>
      </c:valAx>
    </c:plotArea>
    <c:legend>
      <c:legendPos val="b"/>
      <c:overlay val="0"/>
    </c:legend>
    <c:plotVisOnly val="1"/>
    <c:dispBlanksAs val="gap"/>
    <c:showDLblsOverMax val="0"/>
  </c:chart>
  <c:txPr>
    <a:bodyPr/>
    <a:lstStyle/>
    <a:p>
      <a:pPr>
        <a:defRPr sz="105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GB" sz="1600" dirty="0"/>
              <a:t>Percentage</a:t>
            </a:r>
          </a:p>
        </c:rich>
      </c:tx>
      <c:layout>
        <c:manualLayout>
          <c:xMode val="edge"/>
          <c:yMode val="edge"/>
          <c:x val="0.19292122755021673"/>
          <c:y val="2.7082208819318956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9.2141142305253554E-2"/>
          <c:y val="0.23200988790062035"/>
          <c:w val="0.52562532808398998"/>
          <c:h val="0.64767096821230696"/>
        </c:manualLayout>
      </c:layout>
      <c:pie3DChart>
        <c:varyColors val="1"/>
        <c:ser>
          <c:idx val="0"/>
          <c:order val="0"/>
          <c:explosion val="25"/>
          <c:dPt>
            <c:idx val="5"/>
            <c:bubble3D val="0"/>
            <c:explosion val="31"/>
            <c:extLst>
              <c:ext xmlns:c16="http://schemas.microsoft.com/office/drawing/2014/chart" uri="{C3380CC4-5D6E-409C-BE32-E72D297353CC}">
                <c16:uniqueId val="{00000000-D87A-D944-8413-229C577A0E64}"/>
              </c:ext>
            </c:extLst>
          </c:dPt>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'Ref reasons '!$A$18:$F$18</c:f>
              <c:strCache>
                <c:ptCount val="6"/>
                <c:pt idx="0">
                  <c:v>Weight Loss </c:v>
                </c:pt>
                <c:pt idx="1">
                  <c:v>Abdominal Pain</c:v>
                </c:pt>
                <c:pt idx="2">
                  <c:v>Nausea / Appetite Loss </c:v>
                </c:pt>
                <c:pt idx="3">
                  <c:v>GPs' gut feeling</c:v>
                </c:pt>
                <c:pt idx="4">
                  <c:v>Jaundice</c:v>
                </c:pt>
                <c:pt idx="5">
                  <c:v>Other </c:v>
                </c:pt>
              </c:strCache>
            </c:strRef>
          </c:cat>
          <c:val>
            <c:numRef>
              <c:f>'Ref reasons '!$A$19:$F$19</c:f>
              <c:numCache>
                <c:formatCode>General</c:formatCode>
                <c:ptCount val="6"/>
                <c:pt idx="0">
                  <c:v>1183</c:v>
                </c:pt>
                <c:pt idx="1">
                  <c:v>640</c:v>
                </c:pt>
                <c:pt idx="2">
                  <c:v>395</c:v>
                </c:pt>
                <c:pt idx="3">
                  <c:v>432</c:v>
                </c:pt>
                <c:pt idx="4">
                  <c:v>16</c:v>
                </c:pt>
                <c:pt idx="5">
                  <c:v>323</c:v>
                </c:pt>
              </c:numCache>
            </c:numRef>
          </c:val>
          <c:extLst>
            <c:ext xmlns:c16="http://schemas.microsoft.com/office/drawing/2014/chart" uri="{C3380CC4-5D6E-409C-BE32-E72D297353CC}">
              <c16:uniqueId val="{00000001-D87A-D944-8413-229C577A0E64}"/>
            </c:ext>
          </c:extLst>
        </c:ser>
        <c:dLbls>
          <c:showLegendKey val="0"/>
          <c:showVal val="0"/>
          <c:showCatName val="0"/>
          <c:showSerName val="0"/>
          <c:showPercent val="1"/>
          <c:showBubbleSize val="0"/>
          <c:showLeaderLines val="1"/>
        </c:dLbls>
      </c:pie3DChart>
    </c:plotArea>
    <c:legend>
      <c:legendPos val="r"/>
      <c:layout>
        <c:manualLayout>
          <c:xMode val="edge"/>
          <c:yMode val="edge"/>
          <c:x val="0.63009761372866624"/>
          <c:y val="0.1628418327036055"/>
          <c:w val="0.35184683203216449"/>
          <c:h val="0.79156712273043739"/>
        </c:manualLayout>
      </c:layout>
      <c:overlay val="0"/>
    </c:legend>
    <c:plotVisOnly val="1"/>
    <c:dispBlanksAs val="gap"/>
    <c:showDLblsOverMax val="0"/>
  </c:chart>
  <c:txPr>
    <a:bodyPr/>
    <a:lstStyle/>
    <a:p>
      <a:pPr>
        <a:defRPr sz="14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36931406599972"/>
          <c:y val="2.4808475508904731E-2"/>
          <c:w val="0.80288655291059219"/>
          <c:h val="0.49200051344216555"/>
        </c:manualLayout>
      </c:layout>
      <c:barChart>
        <c:barDir val="col"/>
        <c:grouping val="clustered"/>
        <c:varyColors val="0"/>
        <c:ser>
          <c:idx val="0"/>
          <c:order val="0"/>
          <c:tx>
            <c:strRef>
              <c:f>Diagnosis!$B$2</c:f>
              <c:strCache>
                <c:ptCount val="1"/>
                <c:pt idx="0">
                  <c:v>NMUH</c:v>
                </c:pt>
              </c:strCache>
            </c:strRef>
          </c:tx>
          <c:spPr>
            <a:solidFill>
              <a:schemeClr val="accent3"/>
            </a:solidFill>
          </c:spPr>
          <c:invertIfNegative val="0"/>
          <c:cat>
            <c:strRef>
              <c:f>Diagnosis!$A$3:$A$5</c:f>
              <c:strCache>
                <c:ptCount val="3"/>
                <c:pt idx="0">
                  <c:v>Cancers </c:v>
                </c:pt>
                <c:pt idx="1">
                  <c:v>Under investigation </c:v>
                </c:pt>
                <c:pt idx="2">
                  <c:v>Non Cancer</c:v>
                </c:pt>
              </c:strCache>
            </c:strRef>
          </c:cat>
          <c:val>
            <c:numRef>
              <c:f>Diagnosis!$B$3:$B$5</c:f>
              <c:numCache>
                <c:formatCode>General</c:formatCode>
                <c:ptCount val="3"/>
                <c:pt idx="0">
                  <c:v>13</c:v>
                </c:pt>
                <c:pt idx="1">
                  <c:v>42</c:v>
                </c:pt>
                <c:pt idx="2">
                  <c:v>257</c:v>
                </c:pt>
              </c:numCache>
            </c:numRef>
          </c:val>
          <c:extLst>
            <c:ext xmlns:c16="http://schemas.microsoft.com/office/drawing/2014/chart" uri="{C3380CC4-5D6E-409C-BE32-E72D297353CC}">
              <c16:uniqueId val="{00000000-11C6-A840-90BC-2CDDF8FBF6E8}"/>
            </c:ext>
          </c:extLst>
        </c:ser>
        <c:ser>
          <c:idx val="1"/>
          <c:order val="1"/>
          <c:tx>
            <c:strRef>
              <c:f>Diagnosis!$C$2</c:f>
              <c:strCache>
                <c:ptCount val="1"/>
                <c:pt idx="0">
                  <c:v>BHRUT </c:v>
                </c:pt>
              </c:strCache>
            </c:strRef>
          </c:tx>
          <c:spPr>
            <a:solidFill>
              <a:schemeClr val="accent2"/>
            </a:solidFill>
          </c:spPr>
          <c:invertIfNegative val="0"/>
          <c:cat>
            <c:strRef>
              <c:f>Diagnosis!$A$3:$A$5</c:f>
              <c:strCache>
                <c:ptCount val="3"/>
                <c:pt idx="0">
                  <c:v>Cancers </c:v>
                </c:pt>
                <c:pt idx="1">
                  <c:v>Under investigation </c:v>
                </c:pt>
                <c:pt idx="2">
                  <c:v>Non Cancer</c:v>
                </c:pt>
              </c:strCache>
            </c:strRef>
          </c:cat>
          <c:val>
            <c:numRef>
              <c:f>Diagnosis!$C$3:$C$5</c:f>
              <c:numCache>
                <c:formatCode>General</c:formatCode>
                <c:ptCount val="3"/>
                <c:pt idx="0">
                  <c:v>20</c:v>
                </c:pt>
                <c:pt idx="1">
                  <c:v>27</c:v>
                </c:pt>
                <c:pt idx="2">
                  <c:v>245</c:v>
                </c:pt>
              </c:numCache>
            </c:numRef>
          </c:val>
          <c:extLst>
            <c:ext xmlns:c16="http://schemas.microsoft.com/office/drawing/2014/chart" uri="{C3380CC4-5D6E-409C-BE32-E72D297353CC}">
              <c16:uniqueId val="{00000001-11C6-A840-90BC-2CDDF8FBF6E8}"/>
            </c:ext>
          </c:extLst>
        </c:ser>
        <c:ser>
          <c:idx val="2"/>
          <c:order val="2"/>
          <c:tx>
            <c:strRef>
              <c:f>Diagnosis!$D$2</c:f>
              <c:strCache>
                <c:ptCount val="1"/>
                <c:pt idx="0">
                  <c:v>UCLH </c:v>
                </c:pt>
              </c:strCache>
            </c:strRef>
          </c:tx>
          <c:spPr>
            <a:solidFill>
              <a:schemeClr val="accent1"/>
            </a:solidFill>
          </c:spPr>
          <c:invertIfNegative val="0"/>
          <c:cat>
            <c:strRef>
              <c:f>Diagnosis!$A$3:$A$5</c:f>
              <c:strCache>
                <c:ptCount val="3"/>
                <c:pt idx="0">
                  <c:v>Cancers </c:v>
                </c:pt>
                <c:pt idx="1">
                  <c:v>Under investigation </c:v>
                </c:pt>
                <c:pt idx="2">
                  <c:v>Non Cancer</c:v>
                </c:pt>
              </c:strCache>
            </c:strRef>
          </c:cat>
          <c:val>
            <c:numRef>
              <c:f>Diagnosis!$D$3:$D$5</c:f>
              <c:numCache>
                <c:formatCode>General</c:formatCode>
                <c:ptCount val="3"/>
                <c:pt idx="0">
                  <c:v>40</c:v>
                </c:pt>
                <c:pt idx="1">
                  <c:v>13</c:v>
                </c:pt>
                <c:pt idx="2">
                  <c:v>642</c:v>
                </c:pt>
              </c:numCache>
            </c:numRef>
          </c:val>
          <c:extLst>
            <c:ext xmlns:c16="http://schemas.microsoft.com/office/drawing/2014/chart" uri="{C3380CC4-5D6E-409C-BE32-E72D297353CC}">
              <c16:uniqueId val="{00000002-11C6-A840-90BC-2CDDF8FBF6E8}"/>
            </c:ext>
          </c:extLst>
        </c:ser>
        <c:ser>
          <c:idx val="3"/>
          <c:order val="3"/>
          <c:tx>
            <c:strRef>
              <c:f>Diagnosis!$E$2</c:f>
              <c:strCache>
                <c:ptCount val="1"/>
                <c:pt idx="0">
                  <c:v>RFH</c:v>
                </c:pt>
              </c:strCache>
            </c:strRef>
          </c:tx>
          <c:spPr>
            <a:solidFill>
              <a:srgbClr val="FFC000"/>
            </a:solidFill>
          </c:spPr>
          <c:invertIfNegative val="0"/>
          <c:cat>
            <c:strRef>
              <c:f>Diagnosis!$A$3:$A$5</c:f>
              <c:strCache>
                <c:ptCount val="3"/>
                <c:pt idx="0">
                  <c:v>Cancers </c:v>
                </c:pt>
                <c:pt idx="1">
                  <c:v>Under investigation </c:v>
                </c:pt>
                <c:pt idx="2">
                  <c:v>Non Cancer</c:v>
                </c:pt>
              </c:strCache>
            </c:strRef>
          </c:cat>
          <c:val>
            <c:numRef>
              <c:f>Diagnosis!$E$3:$E$5</c:f>
              <c:numCache>
                <c:formatCode>General</c:formatCode>
                <c:ptCount val="3"/>
                <c:pt idx="0">
                  <c:v>7</c:v>
                </c:pt>
                <c:pt idx="1">
                  <c:v>9</c:v>
                </c:pt>
                <c:pt idx="2">
                  <c:v>252</c:v>
                </c:pt>
              </c:numCache>
            </c:numRef>
          </c:val>
          <c:extLst>
            <c:ext xmlns:c16="http://schemas.microsoft.com/office/drawing/2014/chart" uri="{C3380CC4-5D6E-409C-BE32-E72D297353CC}">
              <c16:uniqueId val="{00000003-11C6-A840-90BC-2CDDF8FBF6E8}"/>
            </c:ext>
          </c:extLst>
        </c:ser>
        <c:ser>
          <c:idx val="4"/>
          <c:order val="4"/>
          <c:tx>
            <c:strRef>
              <c:f>Diagnosis!$F$2</c:f>
              <c:strCache>
                <c:ptCount val="1"/>
                <c:pt idx="0">
                  <c:v>SUH</c:v>
                </c:pt>
              </c:strCache>
            </c:strRef>
          </c:tx>
          <c:spPr>
            <a:solidFill>
              <a:srgbClr val="00B0F0"/>
            </a:solidFill>
            <a:ln>
              <a:solidFill>
                <a:srgbClr val="00B0F0"/>
              </a:solidFill>
            </a:ln>
          </c:spPr>
          <c:invertIfNegative val="0"/>
          <c:cat>
            <c:strRef>
              <c:f>Diagnosis!$A$3:$A$5</c:f>
              <c:strCache>
                <c:ptCount val="3"/>
                <c:pt idx="0">
                  <c:v>Cancers </c:v>
                </c:pt>
                <c:pt idx="1">
                  <c:v>Under investigation </c:v>
                </c:pt>
                <c:pt idx="2">
                  <c:v>Non Cancer</c:v>
                </c:pt>
              </c:strCache>
            </c:strRef>
          </c:cat>
          <c:val>
            <c:numRef>
              <c:f>Diagnosis!$F$3:$F$5</c:f>
              <c:numCache>
                <c:formatCode>General</c:formatCode>
                <c:ptCount val="3"/>
                <c:pt idx="0">
                  <c:v>10</c:v>
                </c:pt>
                <c:pt idx="1">
                  <c:v>4</c:v>
                </c:pt>
                <c:pt idx="2">
                  <c:v>105</c:v>
                </c:pt>
              </c:numCache>
            </c:numRef>
          </c:val>
          <c:extLst>
            <c:ext xmlns:c16="http://schemas.microsoft.com/office/drawing/2014/chart" uri="{C3380CC4-5D6E-409C-BE32-E72D297353CC}">
              <c16:uniqueId val="{00000004-11C6-A840-90BC-2CDDF8FBF6E8}"/>
            </c:ext>
          </c:extLst>
        </c:ser>
        <c:ser>
          <c:idx val="5"/>
          <c:order val="5"/>
          <c:tx>
            <c:strRef>
              <c:f>Diagnosis!$G$2</c:f>
              <c:strCache>
                <c:ptCount val="1"/>
                <c:pt idx="0">
                  <c:v>TOTAL </c:v>
                </c:pt>
              </c:strCache>
            </c:strRef>
          </c:tx>
          <c:invertIfNegative val="0"/>
          <c:cat>
            <c:strRef>
              <c:f>Diagnosis!$A$3:$A$5</c:f>
              <c:strCache>
                <c:ptCount val="3"/>
                <c:pt idx="0">
                  <c:v>Cancers </c:v>
                </c:pt>
                <c:pt idx="1">
                  <c:v>Under investigation </c:v>
                </c:pt>
                <c:pt idx="2">
                  <c:v>Non Cancer</c:v>
                </c:pt>
              </c:strCache>
            </c:strRef>
          </c:cat>
          <c:val>
            <c:numRef>
              <c:f>Diagnosis!$G$3:$G$5</c:f>
              <c:numCache>
                <c:formatCode>General</c:formatCode>
                <c:ptCount val="3"/>
                <c:pt idx="0">
                  <c:v>90</c:v>
                </c:pt>
                <c:pt idx="1">
                  <c:v>95</c:v>
                </c:pt>
                <c:pt idx="2">
                  <c:v>1501</c:v>
                </c:pt>
              </c:numCache>
            </c:numRef>
          </c:val>
          <c:extLst>
            <c:ext xmlns:c16="http://schemas.microsoft.com/office/drawing/2014/chart" uri="{C3380CC4-5D6E-409C-BE32-E72D297353CC}">
              <c16:uniqueId val="{00000005-11C6-A840-90BC-2CDDF8FBF6E8}"/>
            </c:ext>
          </c:extLst>
        </c:ser>
        <c:dLbls>
          <c:showLegendKey val="0"/>
          <c:showVal val="0"/>
          <c:showCatName val="0"/>
          <c:showSerName val="0"/>
          <c:showPercent val="0"/>
          <c:showBubbleSize val="0"/>
        </c:dLbls>
        <c:gapWidth val="150"/>
        <c:axId val="165305728"/>
        <c:axId val="165315712"/>
      </c:barChart>
      <c:catAx>
        <c:axId val="165305728"/>
        <c:scaling>
          <c:orientation val="minMax"/>
        </c:scaling>
        <c:delete val="0"/>
        <c:axPos val="b"/>
        <c:numFmt formatCode="General" sourceLinked="0"/>
        <c:majorTickMark val="none"/>
        <c:minorTickMark val="none"/>
        <c:tickLblPos val="nextTo"/>
        <c:crossAx val="165315712"/>
        <c:crosses val="autoZero"/>
        <c:auto val="1"/>
        <c:lblAlgn val="ctr"/>
        <c:lblOffset val="100"/>
        <c:noMultiLvlLbl val="0"/>
      </c:catAx>
      <c:valAx>
        <c:axId val="165315712"/>
        <c:scaling>
          <c:orientation val="minMax"/>
        </c:scaling>
        <c:delete val="0"/>
        <c:axPos val="l"/>
        <c:majorGridlines/>
        <c:numFmt formatCode="General" sourceLinked="1"/>
        <c:majorTickMark val="none"/>
        <c:minorTickMark val="none"/>
        <c:tickLblPos val="nextTo"/>
        <c:crossAx val="165305728"/>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75"/>
      <c:rotY val="0"/>
      <c:rAngAx val="0"/>
    </c:view3D>
    <c:floor>
      <c:thickness val="0"/>
    </c:floor>
    <c:sideWall>
      <c:thickness val="0"/>
    </c:sideWall>
    <c:backWall>
      <c:thickness val="0"/>
    </c:backWall>
    <c:plotArea>
      <c:layout>
        <c:manualLayout>
          <c:layoutTarget val="inner"/>
          <c:xMode val="edge"/>
          <c:yMode val="edge"/>
          <c:x val="0.12151284543089466"/>
          <c:y val="0.17006792813182123"/>
          <c:w val="0.50893321141889369"/>
          <c:h val="0.60588702032524699"/>
        </c:manualLayout>
      </c:layout>
      <c:pie3DChart>
        <c:varyColors val="1"/>
        <c:ser>
          <c:idx val="0"/>
          <c:order val="0"/>
          <c:explosion val="25"/>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'[Chart in Microsoft PowerPoint]Diagnosis'!$A$16:$A$17</c:f>
              <c:strCache>
                <c:ptCount val="2"/>
                <c:pt idx="0">
                  <c:v>Cancers </c:v>
                </c:pt>
                <c:pt idx="1">
                  <c:v>Non Cancer</c:v>
                </c:pt>
              </c:strCache>
            </c:strRef>
          </c:cat>
          <c:val>
            <c:numRef>
              <c:f>'[Chart in Microsoft PowerPoint]Diagnosis'!$B$16:$B$17</c:f>
              <c:numCache>
                <c:formatCode>General</c:formatCode>
                <c:ptCount val="2"/>
                <c:pt idx="0">
                  <c:v>90</c:v>
                </c:pt>
                <c:pt idx="1">
                  <c:v>1501</c:v>
                </c:pt>
              </c:numCache>
            </c:numRef>
          </c:val>
          <c:extLst>
            <c:ext xmlns:c16="http://schemas.microsoft.com/office/drawing/2014/chart" uri="{C3380CC4-5D6E-409C-BE32-E72D297353CC}">
              <c16:uniqueId val="{00000000-3794-2F47-ADAF-5D20BB67134F}"/>
            </c:ext>
          </c:extLst>
        </c:ser>
        <c:dLbls>
          <c:showLegendKey val="0"/>
          <c:showVal val="0"/>
          <c:showCatName val="0"/>
          <c:showSerName val="0"/>
          <c:showPercent val="1"/>
          <c:showBubbleSize val="0"/>
          <c:showLeaderLines val="1"/>
        </c:dLbls>
      </c:pie3DChart>
    </c:plotArea>
    <c:legend>
      <c:legendPos val="r"/>
      <c:layout>
        <c:manualLayout>
          <c:xMode val="edge"/>
          <c:yMode val="edge"/>
          <c:x val="0.69163864815396969"/>
          <c:y val="0.43532896099150881"/>
          <c:w val="0.21716488289671262"/>
          <c:h val="0.14542648696877916"/>
        </c:manualLayout>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manualLayout>
          <c:layoutTarget val="inner"/>
          <c:xMode val="edge"/>
          <c:yMode val="edge"/>
          <c:x val="0.34530450251139577"/>
          <c:y val="0.26762509065452117"/>
          <c:w val="0.65469549748860423"/>
          <c:h val="0.27104865842095555"/>
        </c:manualLayout>
      </c:layout>
      <c:pie3DChart>
        <c:varyColors val="1"/>
        <c:ser>
          <c:idx val="0"/>
          <c:order val="0"/>
          <c:explosion val="25"/>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cancers!$B$48:$X$48</c:f>
              <c:strCache>
                <c:ptCount val="23"/>
                <c:pt idx="0">
                  <c:v>Breast</c:v>
                </c:pt>
                <c:pt idx="1">
                  <c:v>Lung </c:v>
                </c:pt>
                <c:pt idx="2">
                  <c:v>Pancreas</c:v>
                </c:pt>
                <c:pt idx="3">
                  <c:v>Oesophagus </c:v>
                </c:pt>
                <c:pt idx="4">
                  <c:v>Stomach </c:v>
                </c:pt>
                <c:pt idx="5">
                  <c:v>Colon</c:v>
                </c:pt>
                <c:pt idx="6">
                  <c:v>Rectosigmoid</c:v>
                </c:pt>
                <c:pt idx="7">
                  <c:v>Gallbladder</c:v>
                </c:pt>
                <c:pt idx="8">
                  <c:v>Unspecified Female Genital Organs </c:v>
                </c:pt>
                <c:pt idx="9">
                  <c:v>Peripheral &amp; Cutaneous T-cell lymphomas</c:v>
                </c:pt>
                <c:pt idx="10">
                  <c:v>Non-Hodgkin's Lymphoma</c:v>
                </c:pt>
                <c:pt idx="11">
                  <c:v>Liver &amp; Intrahepatic Bile Ducts</c:v>
                </c:pt>
                <c:pt idx="12">
                  <c:v>Other &amp; Unspecified parts of the Biliary Duct</c:v>
                </c:pt>
                <c:pt idx="13">
                  <c:v>Kidney (except Renal Pelvis)</c:v>
                </c:pt>
                <c:pt idx="14">
                  <c:v>Ovarian</c:v>
                </c:pt>
                <c:pt idx="15">
                  <c:v>Bladder </c:v>
                </c:pt>
                <c:pt idx="16">
                  <c:v>Retroperitoneum and peritoneum</c:v>
                </c:pt>
                <c:pt idx="17">
                  <c:v>Other  and ill-defined sites</c:v>
                </c:pt>
                <c:pt idx="18">
                  <c:v>Neoplasm without specification of site </c:v>
                </c:pt>
                <c:pt idx="19">
                  <c:v>Ill-defined digestive organs</c:v>
                </c:pt>
                <c:pt idx="20">
                  <c:v>Mesothemlioma</c:v>
                </c:pt>
                <c:pt idx="21">
                  <c:v>Multiple Myeloma and Plasma cell Neoplasm</c:v>
                </c:pt>
                <c:pt idx="22">
                  <c:v>Malignant neoplasm of uterus, part unspecified</c:v>
                </c:pt>
              </c:strCache>
            </c:strRef>
          </c:cat>
          <c:val>
            <c:numRef>
              <c:f>cancers!$B$49:$X$49</c:f>
              <c:numCache>
                <c:formatCode>General</c:formatCode>
                <c:ptCount val="23"/>
                <c:pt idx="0">
                  <c:v>6</c:v>
                </c:pt>
                <c:pt idx="1">
                  <c:v>12</c:v>
                </c:pt>
                <c:pt idx="2">
                  <c:v>14</c:v>
                </c:pt>
                <c:pt idx="3">
                  <c:v>3</c:v>
                </c:pt>
                <c:pt idx="4">
                  <c:v>6</c:v>
                </c:pt>
                <c:pt idx="5">
                  <c:v>12</c:v>
                </c:pt>
                <c:pt idx="6">
                  <c:v>4</c:v>
                </c:pt>
                <c:pt idx="7">
                  <c:v>3</c:v>
                </c:pt>
                <c:pt idx="8">
                  <c:v>1</c:v>
                </c:pt>
                <c:pt idx="9">
                  <c:v>1</c:v>
                </c:pt>
                <c:pt idx="10">
                  <c:v>3</c:v>
                </c:pt>
                <c:pt idx="11">
                  <c:v>2</c:v>
                </c:pt>
                <c:pt idx="12">
                  <c:v>2</c:v>
                </c:pt>
                <c:pt idx="13">
                  <c:v>5</c:v>
                </c:pt>
                <c:pt idx="14">
                  <c:v>2</c:v>
                </c:pt>
                <c:pt idx="15">
                  <c:v>1</c:v>
                </c:pt>
                <c:pt idx="16">
                  <c:v>1</c:v>
                </c:pt>
                <c:pt idx="17">
                  <c:v>1</c:v>
                </c:pt>
                <c:pt idx="18">
                  <c:v>1</c:v>
                </c:pt>
                <c:pt idx="19">
                  <c:v>1</c:v>
                </c:pt>
                <c:pt idx="20">
                  <c:v>1</c:v>
                </c:pt>
                <c:pt idx="21">
                  <c:v>2</c:v>
                </c:pt>
                <c:pt idx="22">
                  <c:v>1</c:v>
                </c:pt>
              </c:numCache>
            </c:numRef>
          </c:val>
          <c:extLst>
            <c:ext xmlns:c16="http://schemas.microsoft.com/office/drawing/2014/chart" uri="{C3380CC4-5D6E-409C-BE32-E72D297353CC}">
              <c16:uniqueId val="{00000000-7579-9840-A096-3515D1B7FADC}"/>
            </c:ext>
          </c:extLst>
        </c:ser>
        <c:dLbls>
          <c:showLegendKey val="0"/>
          <c:showVal val="0"/>
          <c:showCatName val="0"/>
          <c:showSerName val="0"/>
          <c:showPercent val="1"/>
          <c:showBubbleSize val="0"/>
          <c:showLeaderLines val="1"/>
        </c:dLbls>
      </c:pie3DChart>
    </c:plotArea>
    <c:legend>
      <c:legendPos val="t"/>
      <c:layout>
        <c:manualLayout>
          <c:xMode val="edge"/>
          <c:yMode val="edge"/>
          <c:x val="1.8198846210614947E-2"/>
          <c:y val="2.3094834786742093E-2"/>
          <c:w val="0.44833538564924036"/>
          <c:h val="0.78325326491111813"/>
        </c:manualLayout>
      </c:layout>
      <c:overlay val="0"/>
    </c:legend>
    <c:plotVisOnly val="1"/>
    <c:dispBlanksAs val="gap"/>
    <c:showDLblsOverMax val="0"/>
  </c:chart>
  <c:txPr>
    <a:bodyPr/>
    <a:lstStyle/>
    <a:p>
      <a:pPr>
        <a:defRPr sz="11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1"/>
          <c:showBubbleSize val="0"/>
          <c:showLeaderLines val="0"/>
        </c:dLbls>
      </c:pie3DChart>
    </c:plotArea>
    <c:legend>
      <c:legendPos val="r"/>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pie3DChart>
        <c:varyColors val="1"/>
        <c:ser>
          <c:idx val="0"/>
          <c:order val="0"/>
          <c:explosion val="6"/>
          <c:dPt>
            <c:idx val="0"/>
            <c:bubble3D val="0"/>
            <c:explosion val="27"/>
            <c:extLst>
              <c:ext xmlns:c16="http://schemas.microsoft.com/office/drawing/2014/chart" uri="{C3380CC4-5D6E-409C-BE32-E72D297353CC}">
                <c16:uniqueId val="{00000000-D5A6-A94B-AA29-2F4855396973}"/>
              </c:ext>
            </c:extLst>
          </c:dPt>
          <c:dLbls>
            <c:dLbl>
              <c:idx val="0"/>
              <c:layout>
                <c:manualLayout>
                  <c:x val="-0.18200858909394599"/>
                  <c:y val="-0.18945117486776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5A6-A94B-AA29-2F4855396973}"/>
                </c:ext>
              </c:extLst>
            </c:dLbl>
            <c:dLbl>
              <c:idx val="1"/>
              <c:layout>
                <c:manualLayout>
                  <c:x val="9.6428295279694501E-2"/>
                  <c:y val="9.976405165709660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5A6-A94B-AA29-2F4855396973}"/>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'total '!$B$7:$C$7</c:f>
              <c:strCache>
                <c:ptCount val="2"/>
                <c:pt idx="0">
                  <c:v>Referrals  accepted</c:v>
                </c:pt>
                <c:pt idx="1">
                  <c:v>Rejected refferals </c:v>
                </c:pt>
              </c:strCache>
            </c:strRef>
          </c:cat>
          <c:val>
            <c:numRef>
              <c:f>'total '!$B$8:$C$8</c:f>
              <c:numCache>
                <c:formatCode>General</c:formatCode>
                <c:ptCount val="2"/>
                <c:pt idx="0">
                  <c:v>471</c:v>
                </c:pt>
                <c:pt idx="1">
                  <c:v>167</c:v>
                </c:pt>
              </c:numCache>
            </c:numRef>
          </c:val>
          <c:extLst>
            <c:ext xmlns:c16="http://schemas.microsoft.com/office/drawing/2014/chart" uri="{C3380CC4-5D6E-409C-BE32-E72D297353CC}">
              <c16:uniqueId val="{00000002-D5A6-A94B-AA29-2F4855396973}"/>
            </c:ext>
          </c:extLst>
        </c:ser>
        <c:dLbls>
          <c:showLegendKey val="0"/>
          <c:showVal val="0"/>
          <c:showCatName val="0"/>
          <c:showSerName val="0"/>
          <c:showPercent val="1"/>
          <c:showBubbleSize val="0"/>
          <c:showLeaderLines val="1"/>
        </c:dLbls>
      </c:pie3DChart>
    </c:plotArea>
    <c:legend>
      <c:legendPos val="r"/>
      <c:overlay val="0"/>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No of Referrals </a:t>
            </a:r>
            <a:r>
              <a:rPr lang="en-US" baseline="0" dirty="0"/>
              <a:t> by Borough </a:t>
            </a:r>
            <a:r>
              <a:rPr lang="en-US" dirty="0"/>
              <a:t> </a:t>
            </a:r>
          </a:p>
        </c:rich>
      </c:tx>
      <c:overlay val="0"/>
    </c:title>
    <c:autoTitleDeleted val="0"/>
    <c:plotArea>
      <c:layout/>
      <c:barChart>
        <c:barDir val="col"/>
        <c:grouping val="clustered"/>
        <c:varyColors val="0"/>
        <c:dLbls>
          <c:showLegendKey val="0"/>
          <c:showVal val="0"/>
          <c:showCatName val="0"/>
          <c:showSerName val="0"/>
          <c:showPercent val="0"/>
          <c:showBubbleSize val="0"/>
        </c:dLbls>
        <c:gapWidth val="150"/>
        <c:axId val="184498432"/>
        <c:axId val="184877056"/>
      </c:barChart>
      <c:catAx>
        <c:axId val="184498432"/>
        <c:scaling>
          <c:orientation val="minMax"/>
        </c:scaling>
        <c:delete val="0"/>
        <c:axPos val="b"/>
        <c:majorTickMark val="out"/>
        <c:minorTickMark val="none"/>
        <c:tickLblPos val="nextTo"/>
        <c:crossAx val="184877056"/>
        <c:crosses val="autoZero"/>
        <c:auto val="1"/>
        <c:lblAlgn val="ctr"/>
        <c:lblOffset val="100"/>
        <c:noMultiLvlLbl val="0"/>
      </c:catAx>
      <c:valAx>
        <c:axId val="184877056"/>
        <c:scaling>
          <c:orientation val="minMax"/>
        </c:scaling>
        <c:delete val="0"/>
        <c:axPos val="l"/>
        <c:majorGridlines/>
        <c:numFmt formatCode="General" sourceLinked="1"/>
        <c:majorTickMark val="out"/>
        <c:minorTickMark val="none"/>
        <c:tickLblPos val="nextTo"/>
        <c:crossAx val="184498432"/>
        <c:crosses val="autoZero"/>
        <c:crossBetween val="between"/>
      </c:valAx>
    </c:plotArea>
    <c:plotVisOnly val="1"/>
    <c:dispBlanksAs val="zero"/>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FAA3CC-2DF0-461A-B3D6-330F4B77860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03FE157B-230F-4E08-A26E-6AE47FADA9FE}">
      <dgm:prSet phldrT="[Text]" custT="1"/>
      <dgm:spPr/>
      <dgm:t>
        <a:bodyPr/>
        <a:lstStyle/>
        <a:p>
          <a:r>
            <a:rPr lang="en-GB" sz="1800" b="1" dirty="0">
              <a:latin typeface="+mj-lt"/>
            </a:rPr>
            <a:t>Consultant/ANP Vetting</a:t>
          </a:r>
        </a:p>
      </dgm:t>
    </dgm:pt>
    <dgm:pt modelId="{8AF6468D-2063-4049-985D-226CBE097253}" type="parTrans" cxnId="{A890CB48-1DF7-4D72-B4DA-524A6DB0E4B0}">
      <dgm:prSet/>
      <dgm:spPr/>
      <dgm:t>
        <a:bodyPr/>
        <a:lstStyle/>
        <a:p>
          <a:endParaRPr lang="en-GB" sz="1600" b="1">
            <a:latin typeface="+mj-lt"/>
          </a:endParaRPr>
        </a:p>
      </dgm:t>
    </dgm:pt>
    <dgm:pt modelId="{42893FF7-9AC3-4A0D-9448-98747C3D80C5}" type="sibTrans" cxnId="{A890CB48-1DF7-4D72-B4DA-524A6DB0E4B0}">
      <dgm:prSet/>
      <dgm:spPr/>
      <dgm:t>
        <a:bodyPr/>
        <a:lstStyle/>
        <a:p>
          <a:endParaRPr lang="en-GB" sz="1600" b="1">
            <a:latin typeface="+mj-lt"/>
          </a:endParaRPr>
        </a:p>
      </dgm:t>
    </dgm:pt>
    <dgm:pt modelId="{52EDF313-1F82-443D-BE02-B15D468FC820}">
      <dgm:prSet phldrT="[Text]" custT="1"/>
      <dgm:spPr/>
      <dgm:t>
        <a:bodyPr/>
        <a:lstStyle/>
        <a:p>
          <a:r>
            <a:rPr lang="en-GB" sz="1800" b="1" dirty="0">
              <a:latin typeface="+mj-lt"/>
            </a:rPr>
            <a:t>ACCEPT </a:t>
          </a:r>
        </a:p>
      </dgm:t>
    </dgm:pt>
    <dgm:pt modelId="{F59E01F3-903A-41E7-945D-61321CF567C0}" type="parTrans" cxnId="{19636867-031F-40B8-9ECB-127B2EF7FFBF}">
      <dgm:prSet/>
      <dgm:spPr/>
      <dgm:t>
        <a:bodyPr/>
        <a:lstStyle/>
        <a:p>
          <a:endParaRPr lang="en-GB" sz="1600" b="1">
            <a:latin typeface="+mj-lt"/>
          </a:endParaRPr>
        </a:p>
      </dgm:t>
    </dgm:pt>
    <dgm:pt modelId="{B50DB9C5-7770-4A90-838C-765E32FC184D}" type="sibTrans" cxnId="{19636867-031F-40B8-9ECB-127B2EF7FFBF}">
      <dgm:prSet/>
      <dgm:spPr/>
      <dgm:t>
        <a:bodyPr/>
        <a:lstStyle/>
        <a:p>
          <a:endParaRPr lang="en-GB" sz="1600" b="1">
            <a:latin typeface="+mj-lt"/>
          </a:endParaRPr>
        </a:p>
      </dgm:t>
    </dgm:pt>
    <dgm:pt modelId="{7187605B-2304-4E0D-9719-203B9CA177E1}">
      <dgm:prSet phldrT="[Text]" custT="1"/>
      <dgm:spPr/>
      <dgm:t>
        <a:bodyPr/>
        <a:lstStyle/>
        <a:p>
          <a:r>
            <a:rPr lang="en-GB" sz="1600" b="1" dirty="0">
              <a:latin typeface="+mj-lt"/>
            </a:rPr>
            <a:t>UGI FDS</a:t>
          </a:r>
        </a:p>
        <a:p>
          <a:r>
            <a:rPr lang="en-GB" sz="1600" b="1" dirty="0">
              <a:latin typeface="+mj-lt"/>
            </a:rPr>
            <a:t>STT OGD</a:t>
          </a:r>
        </a:p>
        <a:p>
          <a:r>
            <a:rPr lang="en-GB" sz="1600" b="1" dirty="0">
              <a:latin typeface="+mj-lt"/>
            </a:rPr>
            <a:t>+/- SVN Clinic</a:t>
          </a:r>
        </a:p>
      </dgm:t>
    </dgm:pt>
    <dgm:pt modelId="{5EB38503-C659-46A4-A356-DAB0F8720D78}" type="parTrans" cxnId="{1EB39909-BD32-4E5E-BB19-B39222DFE5F7}">
      <dgm:prSet/>
      <dgm:spPr/>
      <dgm:t>
        <a:bodyPr/>
        <a:lstStyle/>
        <a:p>
          <a:endParaRPr lang="en-GB" sz="1600" b="1">
            <a:latin typeface="+mj-lt"/>
          </a:endParaRPr>
        </a:p>
      </dgm:t>
    </dgm:pt>
    <dgm:pt modelId="{DDD5DE1F-F8D2-44F2-B880-B76484914610}" type="sibTrans" cxnId="{1EB39909-BD32-4E5E-BB19-B39222DFE5F7}">
      <dgm:prSet/>
      <dgm:spPr/>
      <dgm:t>
        <a:bodyPr/>
        <a:lstStyle/>
        <a:p>
          <a:endParaRPr lang="en-GB" sz="1600" b="1">
            <a:latin typeface="+mj-lt"/>
          </a:endParaRPr>
        </a:p>
      </dgm:t>
    </dgm:pt>
    <dgm:pt modelId="{6A13E6AB-DAAF-4474-8181-C46468A0825B}">
      <dgm:prSet phldrT="[Text]" custT="1"/>
      <dgm:spPr/>
      <dgm:t>
        <a:bodyPr/>
        <a:lstStyle/>
        <a:p>
          <a:r>
            <a:rPr lang="en-GB" sz="1600" b="1" dirty="0">
              <a:latin typeface="+mj-lt"/>
            </a:rPr>
            <a:t>RDC ONLY</a:t>
          </a:r>
        </a:p>
        <a:p>
          <a:r>
            <a:rPr lang="en-GB" sz="1600" b="1" dirty="0">
              <a:latin typeface="+mj-lt"/>
            </a:rPr>
            <a:t>?Telephone History</a:t>
          </a:r>
        </a:p>
        <a:p>
          <a:r>
            <a:rPr lang="en-GB" sz="1600" b="1" dirty="0">
              <a:latin typeface="+mj-lt"/>
            </a:rPr>
            <a:t>Consultant specifies tests + clinic code</a:t>
          </a:r>
        </a:p>
      </dgm:t>
    </dgm:pt>
    <dgm:pt modelId="{78635B73-86F0-44CB-8280-F33B0BF8AD3C}" type="parTrans" cxnId="{4EEC7D93-7AB0-448A-9534-38B0ECF6929F}">
      <dgm:prSet/>
      <dgm:spPr/>
      <dgm:t>
        <a:bodyPr/>
        <a:lstStyle/>
        <a:p>
          <a:endParaRPr lang="en-GB" sz="1600" b="1">
            <a:latin typeface="+mj-lt"/>
          </a:endParaRPr>
        </a:p>
      </dgm:t>
    </dgm:pt>
    <dgm:pt modelId="{74B365DF-8BF6-447D-A113-6A6D4BF6270A}" type="sibTrans" cxnId="{4EEC7D93-7AB0-448A-9534-38B0ECF6929F}">
      <dgm:prSet/>
      <dgm:spPr/>
      <dgm:t>
        <a:bodyPr/>
        <a:lstStyle/>
        <a:p>
          <a:endParaRPr lang="en-GB" sz="1600" b="1">
            <a:latin typeface="+mj-lt"/>
          </a:endParaRPr>
        </a:p>
      </dgm:t>
    </dgm:pt>
    <dgm:pt modelId="{C3A03E2A-EB4A-413A-8C6D-7FEBA229509F}">
      <dgm:prSet phldrT="[Text]" custT="1"/>
      <dgm:spPr/>
      <dgm:t>
        <a:bodyPr/>
        <a:lstStyle/>
        <a:p>
          <a:r>
            <a:rPr lang="en-GB" sz="1800" b="1" dirty="0">
              <a:latin typeface="+mj-lt"/>
            </a:rPr>
            <a:t>REDIRECT</a:t>
          </a:r>
        </a:p>
      </dgm:t>
    </dgm:pt>
    <dgm:pt modelId="{4714EF0A-EA7C-4689-AE39-5A1C5F88E4D8}" type="parTrans" cxnId="{6D9BFD02-A899-40D3-9368-80C83A47C8BE}">
      <dgm:prSet/>
      <dgm:spPr/>
      <dgm:t>
        <a:bodyPr/>
        <a:lstStyle/>
        <a:p>
          <a:endParaRPr lang="en-GB" sz="1600" b="1">
            <a:latin typeface="+mj-lt"/>
          </a:endParaRPr>
        </a:p>
      </dgm:t>
    </dgm:pt>
    <dgm:pt modelId="{CC2AB78D-8A9D-46DF-AF06-89070A0E9E88}" type="sibTrans" cxnId="{6D9BFD02-A899-40D3-9368-80C83A47C8BE}">
      <dgm:prSet/>
      <dgm:spPr/>
      <dgm:t>
        <a:bodyPr/>
        <a:lstStyle/>
        <a:p>
          <a:endParaRPr lang="en-GB" sz="1600" b="1">
            <a:latin typeface="+mj-lt"/>
          </a:endParaRPr>
        </a:p>
      </dgm:t>
    </dgm:pt>
    <dgm:pt modelId="{0662A84F-83F5-42E3-AAE2-32A3481A0A22}">
      <dgm:prSet phldrT="[Text]" custT="1"/>
      <dgm:spPr/>
      <dgm:t>
        <a:bodyPr/>
        <a:lstStyle/>
        <a:p>
          <a:r>
            <a:rPr lang="en-GB" sz="1600" b="1" dirty="0">
              <a:latin typeface="+mj-lt"/>
            </a:rPr>
            <a:t>Another Internal pathway</a:t>
          </a:r>
        </a:p>
      </dgm:t>
    </dgm:pt>
    <dgm:pt modelId="{8E38482A-15E9-4732-975E-4BAC3D469EFC}" type="parTrans" cxnId="{53C4654E-504E-4EE4-8319-F7E4F87880F9}">
      <dgm:prSet/>
      <dgm:spPr/>
      <dgm:t>
        <a:bodyPr/>
        <a:lstStyle/>
        <a:p>
          <a:endParaRPr lang="en-GB" sz="1600" b="1">
            <a:latin typeface="+mj-lt"/>
          </a:endParaRPr>
        </a:p>
      </dgm:t>
    </dgm:pt>
    <dgm:pt modelId="{CCA0E60F-2802-491F-8F18-C0334E44E311}" type="sibTrans" cxnId="{53C4654E-504E-4EE4-8319-F7E4F87880F9}">
      <dgm:prSet/>
      <dgm:spPr/>
      <dgm:t>
        <a:bodyPr/>
        <a:lstStyle/>
        <a:p>
          <a:endParaRPr lang="en-GB" sz="1600" b="1">
            <a:latin typeface="+mj-lt"/>
          </a:endParaRPr>
        </a:p>
      </dgm:t>
    </dgm:pt>
    <dgm:pt modelId="{F11A94EA-F392-4F95-8E57-1D6FDFF79524}">
      <dgm:prSet phldrT="[Text]" custT="1"/>
      <dgm:spPr/>
      <dgm:t>
        <a:bodyPr/>
        <a:lstStyle/>
        <a:p>
          <a:r>
            <a:rPr lang="en-GB" sz="1600" b="1" dirty="0">
              <a:latin typeface="+mj-lt"/>
            </a:rPr>
            <a:t>UGI FDS / RDC </a:t>
          </a:r>
        </a:p>
        <a:p>
          <a:r>
            <a:rPr lang="en-GB" sz="1600" b="1" dirty="0">
              <a:latin typeface="+mj-lt"/>
            </a:rPr>
            <a:t>Book RDC / Cancer Clinic / Target slot</a:t>
          </a:r>
        </a:p>
        <a:p>
          <a:r>
            <a:rPr lang="en-GB" sz="1600" b="1" dirty="0">
              <a:latin typeface="+mj-lt"/>
            </a:rPr>
            <a:t>Consultant books tests required and clinic code</a:t>
          </a:r>
        </a:p>
      </dgm:t>
    </dgm:pt>
    <dgm:pt modelId="{BF4BDE34-80B1-4D63-80B0-CFCB2F403165}" type="parTrans" cxnId="{12D45888-547B-4E3D-91D7-D52C2E8C338C}">
      <dgm:prSet/>
      <dgm:spPr/>
      <dgm:t>
        <a:bodyPr/>
        <a:lstStyle/>
        <a:p>
          <a:endParaRPr lang="en-GB" sz="1600" b="1">
            <a:latin typeface="+mj-lt"/>
          </a:endParaRPr>
        </a:p>
      </dgm:t>
    </dgm:pt>
    <dgm:pt modelId="{A996028E-2B15-424D-AA26-11B3F90E76C2}" type="sibTrans" cxnId="{12D45888-547B-4E3D-91D7-D52C2E8C338C}">
      <dgm:prSet/>
      <dgm:spPr/>
      <dgm:t>
        <a:bodyPr/>
        <a:lstStyle/>
        <a:p>
          <a:endParaRPr lang="en-GB" sz="1600" b="1">
            <a:latin typeface="+mj-lt"/>
          </a:endParaRPr>
        </a:p>
      </dgm:t>
    </dgm:pt>
    <dgm:pt modelId="{84D1271B-5F2B-46CE-B44F-B586EF6D733B}">
      <dgm:prSet phldrT="[Text]" custT="1"/>
      <dgm:spPr/>
      <dgm:t>
        <a:bodyPr/>
        <a:lstStyle/>
        <a:p>
          <a:r>
            <a:rPr lang="en-GB" sz="1600" b="1" dirty="0">
              <a:latin typeface="+mj-lt"/>
            </a:rPr>
            <a:t>Redirect back to GP</a:t>
          </a:r>
        </a:p>
      </dgm:t>
    </dgm:pt>
    <dgm:pt modelId="{51B76A38-0D23-48DB-BBA7-99A527FCAD86}" type="parTrans" cxnId="{4511A901-696E-4EE8-BEE5-B6A04F2C1189}">
      <dgm:prSet/>
      <dgm:spPr/>
      <dgm:t>
        <a:bodyPr/>
        <a:lstStyle/>
        <a:p>
          <a:endParaRPr lang="en-GB" sz="1600" b="1">
            <a:latin typeface="+mj-lt"/>
          </a:endParaRPr>
        </a:p>
      </dgm:t>
    </dgm:pt>
    <dgm:pt modelId="{B6D6A545-699A-444D-BDC4-87C7FF894E7C}" type="sibTrans" cxnId="{4511A901-696E-4EE8-BEE5-B6A04F2C1189}">
      <dgm:prSet/>
      <dgm:spPr/>
      <dgm:t>
        <a:bodyPr/>
        <a:lstStyle/>
        <a:p>
          <a:endParaRPr lang="en-GB" sz="1600" b="1">
            <a:latin typeface="+mj-lt"/>
          </a:endParaRPr>
        </a:p>
      </dgm:t>
    </dgm:pt>
    <dgm:pt modelId="{A88F2D39-FF6B-4DD7-9036-BF3755F2DA04}">
      <dgm:prSet custT="1"/>
      <dgm:spPr/>
      <dgm:t>
        <a:bodyPr/>
        <a:lstStyle/>
        <a:p>
          <a:r>
            <a:rPr lang="en-GB" sz="1600" b="1" dirty="0">
              <a:latin typeface="+mj-lt"/>
            </a:rPr>
            <a:t>RDC CNS takes history and proceeds with tests or revetting with RDC Consultant</a:t>
          </a:r>
        </a:p>
      </dgm:t>
    </dgm:pt>
    <dgm:pt modelId="{773864DC-F41D-42AB-9682-CCF92FA3D532}" type="parTrans" cxnId="{D8E96A15-B445-4787-A398-2BD118E5D4F5}">
      <dgm:prSet/>
      <dgm:spPr/>
      <dgm:t>
        <a:bodyPr/>
        <a:lstStyle/>
        <a:p>
          <a:endParaRPr lang="en-GB" sz="1600" b="1">
            <a:latin typeface="+mj-lt"/>
          </a:endParaRPr>
        </a:p>
      </dgm:t>
    </dgm:pt>
    <dgm:pt modelId="{8B526644-39D2-434C-BE02-808161745909}" type="sibTrans" cxnId="{D8E96A15-B445-4787-A398-2BD118E5D4F5}">
      <dgm:prSet/>
      <dgm:spPr/>
      <dgm:t>
        <a:bodyPr/>
        <a:lstStyle/>
        <a:p>
          <a:endParaRPr lang="en-GB" sz="1600" b="1">
            <a:latin typeface="+mj-lt"/>
          </a:endParaRPr>
        </a:p>
      </dgm:t>
    </dgm:pt>
    <dgm:pt modelId="{AB7A09C2-547B-41CF-AB2F-F6EDAE87A45B}">
      <dgm:prSet custT="1"/>
      <dgm:spPr/>
      <dgm:t>
        <a:bodyPr/>
        <a:lstStyle/>
        <a:p>
          <a:r>
            <a:rPr lang="en-GB" sz="1600" b="1" dirty="0">
              <a:latin typeface="+mj-lt"/>
            </a:rPr>
            <a:t>Arrange internally </a:t>
          </a:r>
          <a:r>
            <a:rPr lang="mr-IN" sz="1600" b="1" dirty="0">
              <a:latin typeface="+mj-lt"/>
            </a:rPr>
            <a:t>–</a:t>
          </a:r>
          <a:r>
            <a:rPr lang="en-GB" sz="1600" b="1" dirty="0">
              <a:latin typeface="+mj-lt"/>
            </a:rPr>
            <a:t> referral to Reg/2WW team and GP letter</a:t>
          </a:r>
        </a:p>
      </dgm:t>
    </dgm:pt>
    <dgm:pt modelId="{A23E28D2-F86A-4B75-9C2D-A00EB8AC3C7B}" type="parTrans" cxnId="{3ABB6BEE-A9F2-47D0-B329-B2A6C0773B77}">
      <dgm:prSet/>
      <dgm:spPr/>
      <dgm:t>
        <a:bodyPr/>
        <a:lstStyle/>
        <a:p>
          <a:endParaRPr lang="en-GB" sz="1600" b="1">
            <a:latin typeface="+mj-lt"/>
          </a:endParaRPr>
        </a:p>
      </dgm:t>
    </dgm:pt>
    <dgm:pt modelId="{C365AC4A-1005-4EFA-B092-22FB8CC27543}" type="sibTrans" cxnId="{3ABB6BEE-A9F2-47D0-B329-B2A6C0773B77}">
      <dgm:prSet/>
      <dgm:spPr/>
      <dgm:t>
        <a:bodyPr/>
        <a:lstStyle/>
        <a:p>
          <a:endParaRPr lang="en-GB" sz="1600" b="1">
            <a:latin typeface="+mj-lt"/>
          </a:endParaRPr>
        </a:p>
      </dgm:t>
    </dgm:pt>
    <dgm:pt modelId="{A4D904D3-03A7-4D55-B59E-9271E838BA05}">
      <dgm:prSet custT="1"/>
      <dgm:spPr/>
      <dgm:t>
        <a:bodyPr/>
        <a:lstStyle/>
        <a:p>
          <a:r>
            <a:rPr lang="en-GB" sz="1600" b="1" dirty="0">
              <a:latin typeface="+mj-lt"/>
            </a:rPr>
            <a:t>Letter to primary care </a:t>
          </a:r>
        </a:p>
      </dgm:t>
    </dgm:pt>
    <dgm:pt modelId="{32CD0688-7EC1-49A1-A327-FBFA51A0DDD9}" type="parTrans" cxnId="{E14BAEB2-0176-4A62-9723-D7125213F0C5}">
      <dgm:prSet/>
      <dgm:spPr/>
      <dgm:t>
        <a:bodyPr/>
        <a:lstStyle/>
        <a:p>
          <a:endParaRPr lang="en-GB" sz="1600" b="1">
            <a:latin typeface="+mj-lt"/>
          </a:endParaRPr>
        </a:p>
      </dgm:t>
    </dgm:pt>
    <dgm:pt modelId="{3F3444A3-6659-423A-96C4-99B507A154D7}" type="sibTrans" cxnId="{E14BAEB2-0176-4A62-9723-D7125213F0C5}">
      <dgm:prSet/>
      <dgm:spPr/>
      <dgm:t>
        <a:bodyPr/>
        <a:lstStyle/>
        <a:p>
          <a:endParaRPr lang="en-GB" sz="1600" b="1">
            <a:latin typeface="+mj-lt"/>
          </a:endParaRPr>
        </a:p>
      </dgm:t>
    </dgm:pt>
    <dgm:pt modelId="{E4D8A336-E1ED-2344-96A2-542A06494AA3}">
      <dgm:prSet custT="1"/>
      <dgm:spPr/>
      <dgm:t>
        <a:bodyPr/>
        <a:lstStyle/>
        <a:p>
          <a:r>
            <a:rPr lang="en-US" sz="1600" b="1" dirty="0">
              <a:latin typeface="+mj-lt"/>
            </a:rPr>
            <a:t>Another External pathway </a:t>
          </a:r>
        </a:p>
      </dgm:t>
    </dgm:pt>
    <dgm:pt modelId="{9FC702C8-D1D7-A04C-A9D9-863F1F6EA63F}" type="parTrans" cxnId="{C4CFA49B-C75B-9B4E-A0BD-8C9E07E0E8BA}">
      <dgm:prSet/>
      <dgm:spPr/>
      <dgm:t>
        <a:bodyPr/>
        <a:lstStyle/>
        <a:p>
          <a:endParaRPr lang="en-US" sz="1600" b="1">
            <a:latin typeface="+mj-lt"/>
          </a:endParaRPr>
        </a:p>
      </dgm:t>
    </dgm:pt>
    <dgm:pt modelId="{B8F1EAE0-19E0-DC4D-A5E1-63EE077E095C}" type="sibTrans" cxnId="{C4CFA49B-C75B-9B4E-A0BD-8C9E07E0E8BA}">
      <dgm:prSet/>
      <dgm:spPr/>
      <dgm:t>
        <a:bodyPr/>
        <a:lstStyle/>
        <a:p>
          <a:endParaRPr lang="en-US" sz="1600" b="1">
            <a:latin typeface="+mj-lt"/>
          </a:endParaRPr>
        </a:p>
      </dgm:t>
    </dgm:pt>
    <dgm:pt modelId="{E717F945-ACAE-6946-A53F-AC6C2BC9A582}">
      <dgm:prSet custT="1"/>
      <dgm:spPr/>
      <dgm:t>
        <a:bodyPr/>
        <a:lstStyle/>
        <a:p>
          <a:r>
            <a:rPr lang="en-GB" sz="1600" b="1" dirty="0">
              <a:latin typeface="+mj-lt"/>
            </a:rPr>
            <a:t>Arrange+ letter to  external agency and GP</a:t>
          </a:r>
          <a:endParaRPr lang="en-US" sz="1600" b="1" dirty="0">
            <a:latin typeface="+mj-lt"/>
          </a:endParaRPr>
        </a:p>
      </dgm:t>
    </dgm:pt>
    <dgm:pt modelId="{32BFC2C0-D2B1-9E4A-AC82-6F842C4F1468}" type="parTrans" cxnId="{909A8CD9-6C5A-B048-BE90-8C9A8FAB59BA}">
      <dgm:prSet/>
      <dgm:spPr/>
      <dgm:t>
        <a:bodyPr/>
        <a:lstStyle/>
        <a:p>
          <a:endParaRPr lang="en-US" sz="1600" b="1">
            <a:latin typeface="+mj-lt"/>
          </a:endParaRPr>
        </a:p>
      </dgm:t>
    </dgm:pt>
    <dgm:pt modelId="{7F24E016-21D6-ED4E-9FD1-0A4630B36C75}" type="sibTrans" cxnId="{909A8CD9-6C5A-B048-BE90-8C9A8FAB59BA}">
      <dgm:prSet/>
      <dgm:spPr/>
      <dgm:t>
        <a:bodyPr/>
        <a:lstStyle/>
        <a:p>
          <a:endParaRPr lang="en-US" sz="1600" b="1">
            <a:latin typeface="+mj-lt"/>
          </a:endParaRPr>
        </a:p>
      </dgm:t>
    </dgm:pt>
    <dgm:pt modelId="{F6ECF787-D16C-7A4D-8EE1-C8F395E16C99}">
      <dgm:prSet custT="1"/>
      <dgm:spPr/>
      <dgm:t>
        <a:bodyPr/>
        <a:lstStyle/>
        <a:p>
          <a:r>
            <a:rPr lang="en-GB" sz="1600" b="1" dirty="0">
              <a:latin typeface="+mj-lt"/>
            </a:rPr>
            <a:t>Navigator arranges tests and clinic appointment</a:t>
          </a:r>
          <a:endParaRPr lang="en-US" sz="1600" b="1" dirty="0"/>
        </a:p>
      </dgm:t>
    </dgm:pt>
    <dgm:pt modelId="{A57928E8-D092-4F4A-A681-581E8477FECC}" type="parTrans" cxnId="{EFDBD861-9947-7D4B-837F-0829C785CDAF}">
      <dgm:prSet/>
      <dgm:spPr/>
      <dgm:t>
        <a:bodyPr/>
        <a:lstStyle/>
        <a:p>
          <a:endParaRPr lang="en-US" sz="1600" b="1"/>
        </a:p>
      </dgm:t>
    </dgm:pt>
    <dgm:pt modelId="{8B22C410-11FB-C448-9E68-6283DA6E4A85}" type="sibTrans" cxnId="{EFDBD861-9947-7D4B-837F-0829C785CDAF}">
      <dgm:prSet/>
      <dgm:spPr/>
      <dgm:t>
        <a:bodyPr/>
        <a:lstStyle/>
        <a:p>
          <a:endParaRPr lang="en-US" sz="1600" b="1"/>
        </a:p>
      </dgm:t>
    </dgm:pt>
    <dgm:pt modelId="{8A5DF0EA-4E30-42E6-9C0E-CE16747BB970}" type="pres">
      <dgm:prSet presAssocID="{CFFAA3CC-2DF0-461A-B3D6-330F4B778601}" presName="hierChild1" presStyleCnt="0">
        <dgm:presLayoutVars>
          <dgm:chPref val="1"/>
          <dgm:dir/>
          <dgm:animOne val="branch"/>
          <dgm:animLvl val="lvl"/>
          <dgm:resizeHandles/>
        </dgm:presLayoutVars>
      </dgm:prSet>
      <dgm:spPr/>
    </dgm:pt>
    <dgm:pt modelId="{C02288B5-5004-4E77-8782-F29F330F4A4C}" type="pres">
      <dgm:prSet presAssocID="{03FE157B-230F-4E08-A26E-6AE47FADA9FE}" presName="hierRoot1" presStyleCnt="0"/>
      <dgm:spPr/>
    </dgm:pt>
    <dgm:pt modelId="{EA533B2E-575A-49AC-8A98-8DE7E16E2B3F}" type="pres">
      <dgm:prSet presAssocID="{03FE157B-230F-4E08-A26E-6AE47FADA9FE}" presName="composite" presStyleCnt="0"/>
      <dgm:spPr/>
    </dgm:pt>
    <dgm:pt modelId="{21E05AEC-7983-493D-A274-E795F3E27B5A}" type="pres">
      <dgm:prSet presAssocID="{03FE157B-230F-4E08-A26E-6AE47FADA9FE}" presName="background" presStyleLbl="node0" presStyleIdx="0" presStyleCnt="1"/>
      <dgm:spPr/>
    </dgm:pt>
    <dgm:pt modelId="{C403EAC1-0461-4DAB-977B-F8E26B25E92B}" type="pres">
      <dgm:prSet presAssocID="{03FE157B-230F-4E08-A26E-6AE47FADA9FE}" presName="text" presStyleLbl="fgAcc0" presStyleIdx="0" presStyleCnt="1" custScaleX="515346" custLinFactNeighborX="-4636" custLinFactNeighborY="2920">
        <dgm:presLayoutVars>
          <dgm:chPref val="3"/>
        </dgm:presLayoutVars>
      </dgm:prSet>
      <dgm:spPr/>
    </dgm:pt>
    <dgm:pt modelId="{E0C8C8A8-0C9E-429E-9BAC-1217D4D2E2A5}" type="pres">
      <dgm:prSet presAssocID="{03FE157B-230F-4E08-A26E-6AE47FADA9FE}" presName="hierChild2" presStyleCnt="0"/>
      <dgm:spPr/>
    </dgm:pt>
    <dgm:pt modelId="{E61DC504-7EA7-4274-BBAB-C3C2D98E25D9}" type="pres">
      <dgm:prSet presAssocID="{F59E01F3-903A-41E7-945D-61321CF567C0}" presName="Name10" presStyleLbl="parChTrans1D2" presStyleIdx="0" presStyleCnt="2"/>
      <dgm:spPr/>
    </dgm:pt>
    <dgm:pt modelId="{FDFD6530-D740-458F-B3EB-FCE5460991C6}" type="pres">
      <dgm:prSet presAssocID="{52EDF313-1F82-443D-BE02-B15D468FC820}" presName="hierRoot2" presStyleCnt="0"/>
      <dgm:spPr/>
    </dgm:pt>
    <dgm:pt modelId="{BBC53265-8E88-43C1-B99B-F3A042C4C55A}" type="pres">
      <dgm:prSet presAssocID="{52EDF313-1F82-443D-BE02-B15D468FC820}" presName="composite2" presStyleCnt="0"/>
      <dgm:spPr/>
    </dgm:pt>
    <dgm:pt modelId="{3178E12E-C1AE-47C9-BA48-D166E1210AD4}" type="pres">
      <dgm:prSet presAssocID="{52EDF313-1F82-443D-BE02-B15D468FC820}" presName="background2" presStyleLbl="node2" presStyleIdx="0" presStyleCnt="2"/>
      <dgm:spPr/>
    </dgm:pt>
    <dgm:pt modelId="{F6F55331-389D-45D2-B3DE-8DE546920222}" type="pres">
      <dgm:prSet presAssocID="{52EDF313-1F82-443D-BE02-B15D468FC820}" presName="text2" presStyleLbl="fgAcc2" presStyleIdx="0" presStyleCnt="2" custScaleX="197621">
        <dgm:presLayoutVars>
          <dgm:chPref val="3"/>
        </dgm:presLayoutVars>
      </dgm:prSet>
      <dgm:spPr/>
    </dgm:pt>
    <dgm:pt modelId="{7D6025EB-6554-4733-9C0C-AA33888EBB89}" type="pres">
      <dgm:prSet presAssocID="{52EDF313-1F82-443D-BE02-B15D468FC820}" presName="hierChild3" presStyleCnt="0"/>
      <dgm:spPr/>
    </dgm:pt>
    <dgm:pt modelId="{1E037B83-5138-49EB-AEB1-E0F011DCDFA8}" type="pres">
      <dgm:prSet presAssocID="{5EB38503-C659-46A4-A356-DAB0F8720D78}" presName="Name17" presStyleLbl="parChTrans1D3" presStyleIdx="0" presStyleCnt="6"/>
      <dgm:spPr/>
    </dgm:pt>
    <dgm:pt modelId="{8CA01348-E439-4878-A9CC-B3F7FEFFE0B6}" type="pres">
      <dgm:prSet presAssocID="{7187605B-2304-4E0D-9719-203B9CA177E1}" presName="hierRoot3" presStyleCnt="0"/>
      <dgm:spPr/>
    </dgm:pt>
    <dgm:pt modelId="{2CA1E9DD-754A-4699-9C41-17C2653794E9}" type="pres">
      <dgm:prSet presAssocID="{7187605B-2304-4E0D-9719-203B9CA177E1}" presName="composite3" presStyleCnt="0"/>
      <dgm:spPr/>
    </dgm:pt>
    <dgm:pt modelId="{76AF87B7-7042-43F1-A83B-52DCABD555EC}" type="pres">
      <dgm:prSet presAssocID="{7187605B-2304-4E0D-9719-203B9CA177E1}" presName="background3" presStyleLbl="node3" presStyleIdx="0" presStyleCnt="6"/>
      <dgm:spPr/>
    </dgm:pt>
    <dgm:pt modelId="{EB86135E-6A18-49B0-9C36-473E60B63E29}" type="pres">
      <dgm:prSet presAssocID="{7187605B-2304-4E0D-9719-203B9CA177E1}" presName="text3" presStyleLbl="fgAcc3" presStyleIdx="0" presStyleCnt="6" custScaleX="147350" custScaleY="269698">
        <dgm:presLayoutVars>
          <dgm:chPref val="3"/>
        </dgm:presLayoutVars>
      </dgm:prSet>
      <dgm:spPr/>
    </dgm:pt>
    <dgm:pt modelId="{2957D86A-B93C-4C73-AED3-F043298AA04F}" type="pres">
      <dgm:prSet presAssocID="{7187605B-2304-4E0D-9719-203B9CA177E1}" presName="hierChild4" presStyleCnt="0"/>
      <dgm:spPr/>
    </dgm:pt>
    <dgm:pt modelId="{C87DAB95-3FC7-44F8-A0AB-63D1E026FE06}" type="pres">
      <dgm:prSet presAssocID="{78635B73-86F0-44CB-8280-F33B0BF8AD3C}" presName="Name17" presStyleLbl="parChTrans1D3" presStyleIdx="1" presStyleCnt="6"/>
      <dgm:spPr/>
    </dgm:pt>
    <dgm:pt modelId="{6BC886DD-89E3-42A1-95E8-9A35D6848FEF}" type="pres">
      <dgm:prSet presAssocID="{6A13E6AB-DAAF-4474-8181-C46468A0825B}" presName="hierRoot3" presStyleCnt="0"/>
      <dgm:spPr/>
    </dgm:pt>
    <dgm:pt modelId="{5ABD0219-E2FD-46DB-B453-FB4FF010FE7C}" type="pres">
      <dgm:prSet presAssocID="{6A13E6AB-DAAF-4474-8181-C46468A0825B}" presName="composite3" presStyleCnt="0"/>
      <dgm:spPr/>
    </dgm:pt>
    <dgm:pt modelId="{F0728C7F-7FCF-4908-BFF0-69D41C6C11E9}" type="pres">
      <dgm:prSet presAssocID="{6A13E6AB-DAAF-4474-8181-C46468A0825B}" presName="background3" presStyleLbl="node3" presStyleIdx="1" presStyleCnt="6"/>
      <dgm:spPr/>
    </dgm:pt>
    <dgm:pt modelId="{B75566F3-0769-49C5-9B5D-5A67C28743BD}" type="pres">
      <dgm:prSet presAssocID="{6A13E6AB-DAAF-4474-8181-C46468A0825B}" presName="text3" presStyleLbl="fgAcc3" presStyleIdx="1" presStyleCnt="6" custScaleX="226981" custScaleY="389309">
        <dgm:presLayoutVars>
          <dgm:chPref val="3"/>
        </dgm:presLayoutVars>
      </dgm:prSet>
      <dgm:spPr/>
    </dgm:pt>
    <dgm:pt modelId="{76E7BB9C-BBCA-4B3B-B52E-CE5354F5D05B}" type="pres">
      <dgm:prSet presAssocID="{6A13E6AB-DAAF-4474-8181-C46468A0825B}" presName="hierChild4" presStyleCnt="0"/>
      <dgm:spPr/>
    </dgm:pt>
    <dgm:pt modelId="{CF84E24B-F087-405C-8FD4-4436988E0910}" type="pres">
      <dgm:prSet presAssocID="{773864DC-F41D-42AB-9682-CCF92FA3D532}" presName="Name23" presStyleLbl="parChTrans1D4" presStyleIdx="0" presStyleCnt="5"/>
      <dgm:spPr/>
    </dgm:pt>
    <dgm:pt modelId="{26BEC965-BDC8-4E3B-8CDE-2E51D7582A5D}" type="pres">
      <dgm:prSet presAssocID="{A88F2D39-FF6B-4DD7-9036-BF3755F2DA04}" presName="hierRoot4" presStyleCnt="0"/>
      <dgm:spPr/>
    </dgm:pt>
    <dgm:pt modelId="{377911CD-59A0-4909-9ACD-9D5F0A248625}" type="pres">
      <dgm:prSet presAssocID="{A88F2D39-FF6B-4DD7-9036-BF3755F2DA04}" presName="composite4" presStyleCnt="0"/>
      <dgm:spPr/>
    </dgm:pt>
    <dgm:pt modelId="{659254C7-B50C-4B0B-B950-B2D04AEBB2A6}" type="pres">
      <dgm:prSet presAssocID="{A88F2D39-FF6B-4DD7-9036-BF3755F2DA04}" presName="background4" presStyleLbl="node4" presStyleIdx="0" presStyleCnt="5"/>
      <dgm:spPr/>
    </dgm:pt>
    <dgm:pt modelId="{BDB7A2BA-904D-4A33-BF22-EF9497C883A7}" type="pres">
      <dgm:prSet presAssocID="{A88F2D39-FF6B-4DD7-9036-BF3755F2DA04}" presName="text4" presStyleLbl="fgAcc4" presStyleIdx="0" presStyleCnt="5" custScaleX="280999" custScaleY="284514" custLinFactNeighborX="-91479" custLinFactNeighborY="-3031">
        <dgm:presLayoutVars>
          <dgm:chPref val="3"/>
        </dgm:presLayoutVars>
      </dgm:prSet>
      <dgm:spPr/>
    </dgm:pt>
    <dgm:pt modelId="{79E1A82C-013C-4816-99E7-E7DC4CE3E069}" type="pres">
      <dgm:prSet presAssocID="{A88F2D39-FF6B-4DD7-9036-BF3755F2DA04}" presName="hierChild5" presStyleCnt="0"/>
      <dgm:spPr/>
    </dgm:pt>
    <dgm:pt modelId="{098F7D24-8709-4C9A-A6A0-7A949DFCD9D7}" type="pres">
      <dgm:prSet presAssocID="{BF4BDE34-80B1-4D63-80B0-CFCB2F403165}" presName="Name17" presStyleLbl="parChTrans1D3" presStyleIdx="2" presStyleCnt="6"/>
      <dgm:spPr/>
    </dgm:pt>
    <dgm:pt modelId="{B637AB3C-58FF-4DAD-8FF1-ACEE575FC19F}" type="pres">
      <dgm:prSet presAssocID="{F11A94EA-F392-4F95-8E57-1D6FDFF79524}" presName="hierRoot3" presStyleCnt="0"/>
      <dgm:spPr/>
    </dgm:pt>
    <dgm:pt modelId="{B041202D-EB4E-4B45-A114-7750A0B477D3}" type="pres">
      <dgm:prSet presAssocID="{F11A94EA-F392-4F95-8E57-1D6FDFF79524}" presName="composite3" presStyleCnt="0"/>
      <dgm:spPr/>
    </dgm:pt>
    <dgm:pt modelId="{ED5A88A5-1B16-4B65-9586-FFF4E354DF0C}" type="pres">
      <dgm:prSet presAssocID="{F11A94EA-F392-4F95-8E57-1D6FDFF79524}" presName="background3" presStyleLbl="node3" presStyleIdx="2" presStyleCnt="6"/>
      <dgm:spPr/>
    </dgm:pt>
    <dgm:pt modelId="{87E4CF0B-F9B7-460B-AC1D-F90766E7246E}" type="pres">
      <dgm:prSet presAssocID="{F11A94EA-F392-4F95-8E57-1D6FDFF79524}" presName="text3" presStyleLbl="fgAcc3" presStyleIdx="2" presStyleCnt="6" custScaleX="245454" custScaleY="375339">
        <dgm:presLayoutVars>
          <dgm:chPref val="3"/>
        </dgm:presLayoutVars>
      </dgm:prSet>
      <dgm:spPr/>
    </dgm:pt>
    <dgm:pt modelId="{A7767540-470A-4584-A5E9-D62877F70F39}" type="pres">
      <dgm:prSet presAssocID="{F11A94EA-F392-4F95-8E57-1D6FDFF79524}" presName="hierChild4" presStyleCnt="0"/>
      <dgm:spPr/>
    </dgm:pt>
    <dgm:pt modelId="{7BDB2C71-4BA3-9D4F-AB44-2D9B8BBBE981}" type="pres">
      <dgm:prSet presAssocID="{A57928E8-D092-4F4A-A681-581E8477FECC}" presName="Name23" presStyleLbl="parChTrans1D4" presStyleIdx="1" presStyleCnt="5"/>
      <dgm:spPr/>
    </dgm:pt>
    <dgm:pt modelId="{30E178C3-94D9-AA47-B35A-AA820A25BA61}" type="pres">
      <dgm:prSet presAssocID="{F6ECF787-D16C-7A4D-8EE1-C8F395E16C99}" presName="hierRoot4" presStyleCnt="0"/>
      <dgm:spPr/>
    </dgm:pt>
    <dgm:pt modelId="{B08CCAB3-E576-E340-9F98-174CFEFBAE8F}" type="pres">
      <dgm:prSet presAssocID="{F6ECF787-D16C-7A4D-8EE1-C8F395E16C99}" presName="composite4" presStyleCnt="0"/>
      <dgm:spPr/>
    </dgm:pt>
    <dgm:pt modelId="{9ADB5D78-40F5-6D4C-8C72-2ABF85DAAD16}" type="pres">
      <dgm:prSet presAssocID="{F6ECF787-D16C-7A4D-8EE1-C8F395E16C99}" presName="background4" presStyleLbl="node4" presStyleIdx="1" presStyleCnt="5"/>
      <dgm:spPr/>
    </dgm:pt>
    <dgm:pt modelId="{1CB61E8E-2111-C24A-81AC-2F0C839DB629}" type="pres">
      <dgm:prSet presAssocID="{F6ECF787-D16C-7A4D-8EE1-C8F395E16C99}" presName="text4" presStyleLbl="fgAcc4" presStyleIdx="1" presStyleCnt="5" custScaleX="233631" custScaleY="230969">
        <dgm:presLayoutVars>
          <dgm:chPref val="3"/>
        </dgm:presLayoutVars>
      </dgm:prSet>
      <dgm:spPr/>
    </dgm:pt>
    <dgm:pt modelId="{BBA22477-3C09-4A43-A4B0-6B9182462A8B}" type="pres">
      <dgm:prSet presAssocID="{F6ECF787-D16C-7A4D-8EE1-C8F395E16C99}" presName="hierChild5" presStyleCnt="0"/>
      <dgm:spPr/>
    </dgm:pt>
    <dgm:pt modelId="{83764E17-A647-4144-98F9-4D38283A2E51}" type="pres">
      <dgm:prSet presAssocID="{4714EF0A-EA7C-4689-AE39-5A1C5F88E4D8}" presName="Name10" presStyleLbl="parChTrans1D2" presStyleIdx="1" presStyleCnt="2"/>
      <dgm:spPr/>
    </dgm:pt>
    <dgm:pt modelId="{4013580E-3818-46C3-8AEA-5F33EF4E00F9}" type="pres">
      <dgm:prSet presAssocID="{C3A03E2A-EB4A-413A-8C6D-7FEBA229509F}" presName="hierRoot2" presStyleCnt="0"/>
      <dgm:spPr/>
    </dgm:pt>
    <dgm:pt modelId="{673F7517-2DED-407B-B315-87EDD023B914}" type="pres">
      <dgm:prSet presAssocID="{C3A03E2A-EB4A-413A-8C6D-7FEBA229509F}" presName="composite2" presStyleCnt="0"/>
      <dgm:spPr/>
    </dgm:pt>
    <dgm:pt modelId="{A7023CBB-52EF-4A8E-96B6-4EE7017EAF0C}" type="pres">
      <dgm:prSet presAssocID="{C3A03E2A-EB4A-413A-8C6D-7FEBA229509F}" presName="background2" presStyleLbl="node2" presStyleIdx="1" presStyleCnt="2"/>
      <dgm:spPr/>
    </dgm:pt>
    <dgm:pt modelId="{D9AD3B98-9C2E-403C-A30F-B47DAAC7EC92}" type="pres">
      <dgm:prSet presAssocID="{C3A03E2A-EB4A-413A-8C6D-7FEBA229509F}" presName="text2" presStyleLbl="fgAcc2" presStyleIdx="1" presStyleCnt="2" custScaleX="207664">
        <dgm:presLayoutVars>
          <dgm:chPref val="3"/>
        </dgm:presLayoutVars>
      </dgm:prSet>
      <dgm:spPr/>
    </dgm:pt>
    <dgm:pt modelId="{D23C15A8-2E6B-484C-A81E-526526C11702}" type="pres">
      <dgm:prSet presAssocID="{C3A03E2A-EB4A-413A-8C6D-7FEBA229509F}" presName="hierChild3" presStyleCnt="0"/>
      <dgm:spPr/>
    </dgm:pt>
    <dgm:pt modelId="{D024C2BA-6A20-427F-895C-A05EF15BFE5F}" type="pres">
      <dgm:prSet presAssocID="{8E38482A-15E9-4732-975E-4BAC3D469EFC}" presName="Name17" presStyleLbl="parChTrans1D3" presStyleIdx="3" presStyleCnt="6"/>
      <dgm:spPr/>
    </dgm:pt>
    <dgm:pt modelId="{FEFA696A-A880-4D17-8D25-067A1134F17E}" type="pres">
      <dgm:prSet presAssocID="{0662A84F-83F5-42E3-AAE2-32A3481A0A22}" presName="hierRoot3" presStyleCnt="0"/>
      <dgm:spPr/>
    </dgm:pt>
    <dgm:pt modelId="{ACE6CAF9-8FE2-4BAF-A846-19A68EB39CB6}" type="pres">
      <dgm:prSet presAssocID="{0662A84F-83F5-42E3-AAE2-32A3481A0A22}" presName="composite3" presStyleCnt="0"/>
      <dgm:spPr/>
    </dgm:pt>
    <dgm:pt modelId="{EC8E0C68-3373-4714-A3B6-18FB91A8E2BF}" type="pres">
      <dgm:prSet presAssocID="{0662A84F-83F5-42E3-AAE2-32A3481A0A22}" presName="background3" presStyleLbl="node3" presStyleIdx="3" presStyleCnt="6"/>
      <dgm:spPr/>
    </dgm:pt>
    <dgm:pt modelId="{04432908-8F4E-4E90-BF08-384C052490AC}" type="pres">
      <dgm:prSet presAssocID="{0662A84F-83F5-42E3-AAE2-32A3481A0A22}" presName="text3" presStyleLbl="fgAcc3" presStyleIdx="3" presStyleCnt="6" custScaleX="141873" custScaleY="244244">
        <dgm:presLayoutVars>
          <dgm:chPref val="3"/>
        </dgm:presLayoutVars>
      </dgm:prSet>
      <dgm:spPr/>
    </dgm:pt>
    <dgm:pt modelId="{A861C585-B9ED-4281-B4B5-1F4F2E2223D3}" type="pres">
      <dgm:prSet presAssocID="{0662A84F-83F5-42E3-AAE2-32A3481A0A22}" presName="hierChild4" presStyleCnt="0"/>
      <dgm:spPr/>
    </dgm:pt>
    <dgm:pt modelId="{EF70950F-0BF5-4115-9A84-831D76D71583}" type="pres">
      <dgm:prSet presAssocID="{A23E28D2-F86A-4B75-9C2D-A00EB8AC3C7B}" presName="Name23" presStyleLbl="parChTrans1D4" presStyleIdx="2" presStyleCnt="5"/>
      <dgm:spPr/>
    </dgm:pt>
    <dgm:pt modelId="{6A23DB02-89B0-4F39-897F-62AB5971DD0D}" type="pres">
      <dgm:prSet presAssocID="{AB7A09C2-547B-41CF-AB2F-F6EDAE87A45B}" presName="hierRoot4" presStyleCnt="0"/>
      <dgm:spPr/>
    </dgm:pt>
    <dgm:pt modelId="{D802C66E-569E-4CA2-ACA2-8AA887A65BFE}" type="pres">
      <dgm:prSet presAssocID="{AB7A09C2-547B-41CF-AB2F-F6EDAE87A45B}" presName="composite4" presStyleCnt="0"/>
      <dgm:spPr/>
    </dgm:pt>
    <dgm:pt modelId="{BCC2E23F-5188-4830-8966-2817B6C34A27}" type="pres">
      <dgm:prSet presAssocID="{AB7A09C2-547B-41CF-AB2F-F6EDAE87A45B}" presName="background4" presStyleLbl="node4" presStyleIdx="2" presStyleCnt="5"/>
      <dgm:spPr/>
    </dgm:pt>
    <dgm:pt modelId="{1A0FCCF8-16A4-493A-BFA1-E1AA26467C94}" type="pres">
      <dgm:prSet presAssocID="{AB7A09C2-547B-41CF-AB2F-F6EDAE87A45B}" presName="text4" presStyleLbl="fgAcc4" presStyleIdx="2" presStyleCnt="5" custScaleX="143552" custScaleY="406013">
        <dgm:presLayoutVars>
          <dgm:chPref val="3"/>
        </dgm:presLayoutVars>
      </dgm:prSet>
      <dgm:spPr/>
    </dgm:pt>
    <dgm:pt modelId="{33D53630-2919-4580-B0E0-A7C030190507}" type="pres">
      <dgm:prSet presAssocID="{AB7A09C2-547B-41CF-AB2F-F6EDAE87A45B}" presName="hierChild5" presStyleCnt="0"/>
      <dgm:spPr/>
    </dgm:pt>
    <dgm:pt modelId="{32A54B0B-B9B3-D947-9785-191F4CF4EBF9}" type="pres">
      <dgm:prSet presAssocID="{9FC702C8-D1D7-A04C-A9D9-863F1F6EA63F}" presName="Name17" presStyleLbl="parChTrans1D3" presStyleIdx="4" presStyleCnt="6"/>
      <dgm:spPr/>
    </dgm:pt>
    <dgm:pt modelId="{433C6AD3-14B9-5C4C-9194-401073F1A8C6}" type="pres">
      <dgm:prSet presAssocID="{E4D8A336-E1ED-2344-96A2-542A06494AA3}" presName="hierRoot3" presStyleCnt="0"/>
      <dgm:spPr/>
    </dgm:pt>
    <dgm:pt modelId="{7A088746-6ABB-FD48-8027-1276289F690B}" type="pres">
      <dgm:prSet presAssocID="{E4D8A336-E1ED-2344-96A2-542A06494AA3}" presName="composite3" presStyleCnt="0"/>
      <dgm:spPr/>
    </dgm:pt>
    <dgm:pt modelId="{B1D2E251-DBB1-044D-A540-58E8C8729CBD}" type="pres">
      <dgm:prSet presAssocID="{E4D8A336-E1ED-2344-96A2-542A06494AA3}" presName="background3" presStyleLbl="node3" presStyleIdx="4" presStyleCnt="6"/>
      <dgm:spPr/>
    </dgm:pt>
    <dgm:pt modelId="{8E890B19-8BCF-5144-9033-5DFE41731A76}" type="pres">
      <dgm:prSet presAssocID="{E4D8A336-E1ED-2344-96A2-542A06494AA3}" presName="text3" presStyleLbl="fgAcc3" presStyleIdx="4" presStyleCnt="6" custScaleX="132072" custScaleY="238916">
        <dgm:presLayoutVars>
          <dgm:chPref val="3"/>
        </dgm:presLayoutVars>
      </dgm:prSet>
      <dgm:spPr/>
    </dgm:pt>
    <dgm:pt modelId="{F744C1ED-7E0D-8246-8982-C674F72A090A}" type="pres">
      <dgm:prSet presAssocID="{E4D8A336-E1ED-2344-96A2-542A06494AA3}" presName="hierChild4" presStyleCnt="0"/>
      <dgm:spPr/>
    </dgm:pt>
    <dgm:pt modelId="{36ECA367-9171-DD4E-BE8D-5DD85ACCC8D1}" type="pres">
      <dgm:prSet presAssocID="{32BFC2C0-D2B1-9E4A-AC82-6F842C4F1468}" presName="Name23" presStyleLbl="parChTrans1D4" presStyleIdx="3" presStyleCnt="5"/>
      <dgm:spPr/>
    </dgm:pt>
    <dgm:pt modelId="{EFAE90A0-EAE0-1341-B4F6-45AB88D5CC02}" type="pres">
      <dgm:prSet presAssocID="{E717F945-ACAE-6946-A53F-AC6C2BC9A582}" presName="hierRoot4" presStyleCnt="0"/>
      <dgm:spPr/>
    </dgm:pt>
    <dgm:pt modelId="{41CDA3B9-1C3A-A144-9569-C4FF69B1AE59}" type="pres">
      <dgm:prSet presAssocID="{E717F945-ACAE-6946-A53F-AC6C2BC9A582}" presName="composite4" presStyleCnt="0"/>
      <dgm:spPr/>
    </dgm:pt>
    <dgm:pt modelId="{583A46F6-2F08-5D4E-87F6-A8D80CD215EE}" type="pres">
      <dgm:prSet presAssocID="{E717F945-ACAE-6946-A53F-AC6C2BC9A582}" presName="background4" presStyleLbl="node4" presStyleIdx="3" presStyleCnt="5"/>
      <dgm:spPr/>
    </dgm:pt>
    <dgm:pt modelId="{5EBDBF63-3A79-6C49-B809-D9DE482874F3}" type="pres">
      <dgm:prSet presAssocID="{E717F945-ACAE-6946-A53F-AC6C2BC9A582}" presName="text4" presStyleLbl="fgAcc4" presStyleIdx="3" presStyleCnt="5" custScaleX="148146" custScaleY="290466">
        <dgm:presLayoutVars>
          <dgm:chPref val="3"/>
        </dgm:presLayoutVars>
      </dgm:prSet>
      <dgm:spPr/>
    </dgm:pt>
    <dgm:pt modelId="{3C03C25D-2FE6-7046-B177-4AC1F978A18D}" type="pres">
      <dgm:prSet presAssocID="{E717F945-ACAE-6946-A53F-AC6C2BC9A582}" presName="hierChild5" presStyleCnt="0"/>
      <dgm:spPr/>
    </dgm:pt>
    <dgm:pt modelId="{772B3CB1-B248-4BFD-9319-671222B382D5}" type="pres">
      <dgm:prSet presAssocID="{51B76A38-0D23-48DB-BBA7-99A527FCAD86}" presName="Name17" presStyleLbl="parChTrans1D3" presStyleIdx="5" presStyleCnt="6"/>
      <dgm:spPr/>
    </dgm:pt>
    <dgm:pt modelId="{76A039C0-B493-4DEE-8FE1-091C4A8FCAE2}" type="pres">
      <dgm:prSet presAssocID="{84D1271B-5F2B-46CE-B44F-B586EF6D733B}" presName="hierRoot3" presStyleCnt="0"/>
      <dgm:spPr/>
    </dgm:pt>
    <dgm:pt modelId="{61648871-D127-4E03-B775-06A376E8254D}" type="pres">
      <dgm:prSet presAssocID="{84D1271B-5F2B-46CE-B44F-B586EF6D733B}" presName="composite3" presStyleCnt="0"/>
      <dgm:spPr/>
    </dgm:pt>
    <dgm:pt modelId="{D916D09C-EC64-4FB7-A8F4-809435B469B8}" type="pres">
      <dgm:prSet presAssocID="{84D1271B-5F2B-46CE-B44F-B586EF6D733B}" presName="background3" presStyleLbl="node3" presStyleIdx="5" presStyleCnt="6"/>
      <dgm:spPr/>
    </dgm:pt>
    <dgm:pt modelId="{D882AB28-C0FA-4A22-AD47-C191C918B138}" type="pres">
      <dgm:prSet presAssocID="{84D1271B-5F2B-46CE-B44F-B586EF6D733B}" presName="text3" presStyleLbl="fgAcc3" presStyleIdx="5" presStyleCnt="6" custScaleX="169531" custScaleY="348970">
        <dgm:presLayoutVars>
          <dgm:chPref val="3"/>
        </dgm:presLayoutVars>
      </dgm:prSet>
      <dgm:spPr/>
    </dgm:pt>
    <dgm:pt modelId="{95B368FA-6357-4E40-A3FB-13948EEB624D}" type="pres">
      <dgm:prSet presAssocID="{84D1271B-5F2B-46CE-B44F-B586EF6D733B}" presName="hierChild4" presStyleCnt="0"/>
      <dgm:spPr/>
    </dgm:pt>
    <dgm:pt modelId="{762B35AB-E70F-430F-9562-60371C19D78B}" type="pres">
      <dgm:prSet presAssocID="{32CD0688-7EC1-49A1-A327-FBFA51A0DDD9}" presName="Name23" presStyleLbl="parChTrans1D4" presStyleIdx="4" presStyleCnt="5"/>
      <dgm:spPr/>
    </dgm:pt>
    <dgm:pt modelId="{FD9EAB04-0106-4CDC-A103-6901CF3FCA66}" type="pres">
      <dgm:prSet presAssocID="{A4D904D3-03A7-4D55-B59E-9271E838BA05}" presName="hierRoot4" presStyleCnt="0"/>
      <dgm:spPr/>
    </dgm:pt>
    <dgm:pt modelId="{D7E5259E-21D3-471F-BBD5-1BA4E16FD380}" type="pres">
      <dgm:prSet presAssocID="{A4D904D3-03A7-4D55-B59E-9271E838BA05}" presName="composite4" presStyleCnt="0"/>
      <dgm:spPr/>
    </dgm:pt>
    <dgm:pt modelId="{6214EDF8-8491-4927-B023-EE8AD77A33A9}" type="pres">
      <dgm:prSet presAssocID="{A4D904D3-03A7-4D55-B59E-9271E838BA05}" presName="background4" presStyleLbl="node4" presStyleIdx="4" presStyleCnt="5"/>
      <dgm:spPr/>
    </dgm:pt>
    <dgm:pt modelId="{9BD482B1-40DF-410F-B044-633994B6AC9F}" type="pres">
      <dgm:prSet presAssocID="{A4D904D3-03A7-4D55-B59E-9271E838BA05}" presName="text4" presStyleLbl="fgAcc4" presStyleIdx="4" presStyleCnt="5" custScaleX="139193" custScaleY="213719">
        <dgm:presLayoutVars>
          <dgm:chPref val="3"/>
        </dgm:presLayoutVars>
      </dgm:prSet>
      <dgm:spPr/>
    </dgm:pt>
    <dgm:pt modelId="{14395A19-96B2-47AB-8A9F-C3C1A1000B58}" type="pres">
      <dgm:prSet presAssocID="{A4D904D3-03A7-4D55-B59E-9271E838BA05}" presName="hierChild5" presStyleCnt="0"/>
      <dgm:spPr/>
    </dgm:pt>
  </dgm:ptLst>
  <dgm:cxnLst>
    <dgm:cxn modelId="{4511A901-696E-4EE8-BEE5-B6A04F2C1189}" srcId="{C3A03E2A-EB4A-413A-8C6D-7FEBA229509F}" destId="{84D1271B-5F2B-46CE-B44F-B586EF6D733B}" srcOrd="2" destOrd="0" parTransId="{51B76A38-0D23-48DB-BBA7-99A527FCAD86}" sibTransId="{B6D6A545-699A-444D-BDC4-87C7FF894E7C}"/>
    <dgm:cxn modelId="{6D9BFD02-A899-40D3-9368-80C83A47C8BE}" srcId="{03FE157B-230F-4E08-A26E-6AE47FADA9FE}" destId="{C3A03E2A-EB4A-413A-8C6D-7FEBA229509F}" srcOrd="1" destOrd="0" parTransId="{4714EF0A-EA7C-4689-AE39-5A1C5F88E4D8}" sibTransId="{CC2AB78D-8A9D-46DF-AF06-89070A0E9E88}"/>
    <dgm:cxn modelId="{1EB39909-BD32-4E5E-BB19-B39222DFE5F7}" srcId="{52EDF313-1F82-443D-BE02-B15D468FC820}" destId="{7187605B-2304-4E0D-9719-203B9CA177E1}" srcOrd="0" destOrd="0" parTransId="{5EB38503-C659-46A4-A356-DAB0F8720D78}" sibTransId="{DDD5DE1F-F8D2-44F2-B880-B76484914610}"/>
    <dgm:cxn modelId="{D2886B10-3B79-854C-96BD-FF86BF079132}" type="presOf" srcId="{A4D904D3-03A7-4D55-B59E-9271E838BA05}" destId="{9BD482B1-40DF-410F-B044-633994B6AC9F}" srcOrd="0" destOrd="0" presId="urn:microsoft.com/office/officeart/2005/8/layout/hierarchy1"/>
    <dgm:cxn modelId="{D8E96A15-B445-4787-A398-2BD118E5D4F5}" srcId="{6A13E6AB-DAAF-4474-8181-C46468A0825B}" destId="{A88F2D39-FF6B-4DD7-9036-BF3755F2DA04}" srcOrd="0" destOrd="0" parTransId="{773864DC-F41D-42AB-9682-CCF92FA3D532}" sibTransId="{8B526644-39D2-434C-BE02-808161745909}"/>
    <dgm:cxn modelId="{6D2DB428-F074-A342-AE9F-3054B21C64A5}" type="presOf" srcId="{4714EF0A-EA7C-4689-AE39-5A1C5F88E4D8}" destId="{83764E17-A647-4144-98F9-4D38283A2E51}" srcOrd="0" destOrd="0" presId="urn:microsoft.com/office/officeart/2005/8/layout/hierarchy1"/>
    <dgm:cxn modelId="{F9A84A2C-AC29-6544-899D-52399651C656}" type="presOf" srcId="{51B76A38-0D23-48DB-BBA7-99A527FCAD86}" destId="{772B3CB1-B248-4BFD-9319-671222B382D5}" srcOrd="0" destOrd="0" presId="urn:microsoft.com/office/officeart/2005/8/layout/hierarchy1"/>
    <dgm:cxn modelId="{88F02A36-0744-D347-80B4-0AB5D6B51B87}" type="presOf" srcId="{84D1271B-5F2B-46CE-B44F-B586EF6D733B}" destId="{D882AB28-C0FA-4A22-AD47-C191C918B138}" srcOrd="0" destOrd="0" presId="urn:microsoft.com/office/officeart/2005/8/layout/hierarchy1"/>
    <dgm:cxn modelId="{3B13DE38-8867-C540-9F81-D3EED99C0E38}" type="presOf" srcId="{A23E28D2-F86A-4B75-9C2D-A00EB8AC3C7B}" destId="{EF70950F-0BF5-4115-9A84-831D76D71583}" srcOrd="0" destOrd="0" presId="urn:microsoft.com/office/officeart/2005/8/layout/hierarchy1"/>
    <dgm:cxn modelId="{199C1F5E-B53D-F148-8E44-6D92039F250B}" type="presOf" srcId="{6A13E6AB-DAAF-4474-8181-C46468A0825B}" destId="{B75566F3-0769-49C5-9B5D-5A67C28743BD}" srcOrd="0" destOrd="0" presId="urn:microsoft.com/office/officeart/2005/8/layout/hierarchy1"/>
    <dgm:cxn modelId="{EFDBD861-9947-7D4B-837F-0829C785CDAF}" srcId="{F11A94EA-F392-4F95-8E57-1D6FDFF79524}" destId="{F6ECF787-D16C-7A4D-8EE1-C8F395E16C99}" srcOrd="0" destOrd="0" parTransId="{A57928E8-D092-4F4A-A681-581E8477FECC}" sibTransId="{8B22C410-11FB-C448-9E68-6283DA6E4A85}"/>
    <dgm:cxn modelId="{19636867-031F-40B8-9ECB-127B2EF7FFBF}" srcId="{03FE157B-230F-4E08-A26E-6AE47FADA9FE}" destId="{52EDF313-1F82-443D-BE02-B15D468FC820}" srcOrd="0" destOrd="0" parTransId="{F59E01F3-903A-41E7-945D-61321CF567C0}" sibTransId="{B50DB9C5-7770-4A90-838C-765E32FC184D}"/>
    <dgm:cxn modelId="{A890CB48-1DF7-4D72-B4DA-524A6DB0E4B0}" srcId="{CFFAA3CC-2DF0-461A-B3D6-330F4B778601}" destId="{03FE157B-230F-4E08-A26E-6AE47FADA9FE}" srcOrd="0" destOrd="0" parTransId="{8AF6468D-2063-4049-985D-226CBE097253}" sibTransId="{42893FF7-9AC3-4A0D-9448-98747C3D80C5}"/>
    <dgm:cxn modelId="{B8A0AD6B-3295-0248-8FE2-62E884E88342}" type="presOf" srcId="{BF4BDE34-80B1-4D63-80B0-CFCB2F403165}" destId="{098F7D24-8709-4C9A-A6A0-7A949DFCD9D7}" srcOrd="0" destOrd="0" presId="urn:microsoft.com/office/officeart/2005/8/layout/hierarchy1"/>
    <dgm:cxn modelId="{C4B3CD6D-E4C1-E548-9DD3-997B7D549FFE}" type="presOf" srcId="{9FC702C8-D1D7-A04C-A9D9-863F1F6EA63F}" destId="{32A54B0B-B9B3-D947-9785-191F4CF4EBF9}" srcOrd="0" destOrd="0" presId="urn:microsoft.com/office/officeart/2005/8/layout/hierarchy1"/>
    <dgm:cxn modelId="{53C4654E-504E-4EE4-8319-F7E4F87880F9}" srcId="{C3A03E2A-EB4A-413A-8C6D-7FEBA229509F}" destId="{0662A84F-83F5-42E3-AAE2-32A3481A0A22}" srcOrd="0" destOrd="0" parTransId="{8E38482A-15E9-4732-975E-4BAC3D469EFC}" sibTransId="{CCA0E60F-2802-491F-8F18-C0334E44E311}"/>
    <dgm:cxn modelId="{12E4B977-6D12-8444-8C5C-88530375680C}" type="presOf" srcId="{C3A03E2A-EB4A-413A-8C6D-7FEBA229509F}" destId="{D9AD3B98-9C2E-403C-A30F-B47DAAC7EC92}" srcOrd="0" destOrd="0" presId="urn:microsoft.com/office/officeart/2005/8/layout/hierarchy1"/>
    <dgm:cxn modelId="{401B417B-3F01-6C4B-B1E1-54B39BBB1385}" type="presOf" srcId="{5EB38503-C659-46A4-A356-DAB0F8720D78}" destId="{1E037B83-5138-49EB-AEB1-E0F011DCDFA8}" srcOrd="0" destOrd="0" presId="urn:microsoft.com/office/officeart/2005/8/layout/hierarchy1"/>
    <dgm:cxn modelId="{9E86E67D-4A5E-334E-86AE-52545BB5E33F}" type="presOf" srcId="{773864DC-F41D-42AB-9682-CCF92FA3D532}" destId="{CF84E24B-F087-405C-8FD4-4436988E0910}" srcOrd="0" destOrd="0" presId="urn:microsoft.com/office/officeart/2005/8/layout/hierarchy1"/>
    <dgm:cxn modelId="{12D45888-547B-4E3D-91D7-D52C2E8C338C}" srcId="{52EDF313-1F82-443D-BE02-B15D468FC820}" destId="{F11A94EA-F392-4F95-8E57-1D6FDFF79524}" srcOrd="2" destOrd="0" parTransId="{BF4BDE34-80B1-4D63-80B0-CFCB2F403165}" sibTransId="{A996028E-2B15-424D-AA26-11B3F90E76C2}"/>
    <dgm:cxn modelId="{A09C0591-5E9F-884F-A557-941E95BAA01E}" type="presOf" srcId="{8E38482A-15E9-4732-975E-4BAC3D469EFC}" destId="{D024C2BA-6A20-427F-895C-A05EF15BFE5F}" srcOrd="0" destOrd="0" presId="urn:microsoft.com/office/officeart/2005/8/layout/hierarchy1"/>
    <dgm:cxn modelId="{4EEC7D93-7AB0-448A-9534-38B0ECF6929F}" srcId="{52EDF313-1F82-443D-BE02-B15D468FC820}" destId="{6A13E6AB-DAAF-4474-8181-C46468A0825B}" srcOrd="1" destOrd="0" parTransId="{78635B73-86F0-44CB-8280-F33B0BF8AD3C}" sibTransId="{74B365DF-8BF6-447D-A113-6A6D4BF6270A}"/>
    <dgm:cxn modelId="{64379993-BA63-5C43-AECF-7D1F51221BD2}" type="presOf" srcId="{CFFAA3CC-2DF0-461A-B3D6-330F4B778601}" destId="{8A5DF0EA-4E30-42E6-9C0E-CE16747BB970}" srcOrd="0" destOrd="0" presId="urn:microsoft.com/office/officeart/2005/8/layout/hierarchy1"/>
    <dgm:cxn modelId="{B785609A-40C5-F24F-ABFB-DD1ADEF8D28E}" type="presOf" srcId="{A88F2D39-FF6B-4DD7-9036-BF3755F2DA04}" destId="{BDB7A2BA-904D-4A33-BF22-EF9497C883A7}" srcOrd="0" destOrd="0" presId="urn:microsoft.com/office/officeart/2005/8/layout/hierarchy1"/>
    <dgm:cxn modelId="{C4CFA49B-C75B-9B4E-A0BD-8C9E07E0E8BA}" srcId="{C3A03E2A-EB4A-413A-8C6D-7FEBA229509F}" destId="{E4D8A336-E1ED-2344-96A2-542A06494AA3}" srcOrd="1" destOrd="0" parTransId="{9FC702C8-D1D7-A04C-A9D9-863F1F6EA63F}" sibTransId="{B8F1EAE0-19E0-DC4D-A5E1-63EE077E095C}"/>
    <dgm:cxn modelId="{D07E63A0-7081-A341-A363-0A210F04D714}" type="presOf" srcId="{03FE157B-230F-4E08-A26E-6AE47FADA9FE}" destId="{C403EAC1-0461-4DAB-977B-F8E26B25E92B}" srcOrd="0" destOrd="0" presId="urn:microsoft.com/office/officeart/2005/8/layout/hierarchy1"/>
    <dgm:cxn modelId="{E14BAEB2-0176-4A62-9723-D7125213F0C5}" srcId="{84D1271B-5F2B-46CE-B44F-B586EF6D733B}" destId="{A4D904D3-03A7-4D55-B59E-9271E838BA05}" srcOrd="0" destOrd="0" parTransId="{32CD0688-7EC1-49A1-A327-FBFA51A0DDD9}" sibTransId="{3F3444A3-6659-423A-96C4-99B507A154D7}"/>
    <dgm:cxn modelId="{4CCF16B4-AA72-E94D-B9ED-B267679E4507}" type="presOf" srcId="{7187605B-2304-4E0D-9719-203B9CA177E1}" destId="{EB86135E-6A18-49B0-9C36-473E60B63E29}" srcOrd="0" destOrd="0" presId="urn:microsoft.com/office/officeart/2005/8/layout/hierarchy1"/>
    <dgm:cxn modelId="{D38BF9C2-BD38-9F4F-A26B-774546D15D6F}" type="presOf" srcId="{F59E01F3-903A-41E7-945D-61321CF567C0}" destId="{E61DC504-7EA7-4274-BBAB-C3C2D98E25D9}" srcOrd="0" destOrd="0" presId="urn:microsoft.com/office/officeart/2005/8/layout/hierarchy1"/>
    <dgm:cxn modelId="{603A20C6-EF11-5544-A11B-735A18F08161}" type="presOf" srcId="{E4D8A336-E1ED-2344-96A2-542A06494AA3}" destId="{8E890B19-8BCF-5144-9033-5DFE41731A76}" srcOrd="0" destOrd="0" presId="urn:microsoft.com/office/officeart/2005/8/layout/hierarchy1"/>
    <dgm:cxn modelId="{5C7E43C8-8ECB-4447-90DF-C62DB499913B}" type="presOf" srcId="{78635B73-86F0-44CB-8280-F33B0BF8AD3C}" destId="{C87DAB95-3FC7-44F8-A0AB-63D1E026FE06}" srcOrd="0" destOrd="0" presId="urn:microsoft.com/office/officeart/2005/8/layout/hierarchy1"/>
    <dgm:cxn modelId="{BE6B5DD8-1C91-7049-969C-52969248F2DA}" type="presOf" srcId="{AB7A09C2-547B-41CF-AB2F-F6EDAE87A45B}" destId="{1A0FCCF8-16A4-493A-BFA1-E1AA26467C94}" srcOrd="0" destOrd="0" presId="urn:microsoft.com/office/officeart/2005/8/layout/hierarchy1"/>
    <dgm:cxn modelId="{909A8CD9-6C5A-B048-BE90-8C9A8FAB59BA}" srcId="{E4D8A336-E1ED-2344-96A2-542A06494AA3}" destId="{E717F945-ACAE-6946-A53F-AC6C2BC9A582}" srcOrd="0" destOrd="0" parTransId="{32BFC2C0-D2B1-9E4A-AC82-6F842C4F1468}" sibTransId="{7F24E016-21D6-ED4E-9FD1-0A4630B36C75}"/>
    <dgm:cxn modelId="{88E1B8DA-F94D-DE43-ABC6-B63629644D2F}" type="presOf" srcId="{0662A84F-83F5-42E3-AAE2-32A3481A0A22}" destId="{04432908-8F4E-4E90-BF08-384C052490AC}" srcOrd="0" destOrd="0" presId="urn:microsoft.com/office/officeart/2005/8/layout/hierarchy1"/>
    <dgm:cxn modelId="{1F9A05E3-5CE9-004E-AC5A-48982665099A}" type="presOf" srcId="{F11A94EA-F392-4F95-8E57-1D6FDFF79524}" destId="{87E4CF0B-F9B7-460B-AC1D-F90766E7246E}" srcOrd="0" destOrd="0" presId="urn:microsoft.com/office/officeart/2005/8/layout/hierarchy1"/>
    <dgm:cxn modelId="{8B1A53E8-6AC6-C744-BC24-2C38B730E384}" type="presOf" srcId="{A57928E8-D092-4F4A-A681-581E8477FECC}" destId="{7BDB2C71-4BA3-9D4F-AB44-2D9B8BBBE981}" srcOrd="0" destOrd="0" presId="urn:microsoft.com/office/officeart/2005/8/layout/hierarchy1"/>
    <dgm:cxn modelId="{3ABB6BEE-A9F2-47D0-B329-B2A6C0773B77}" srcId="{0662A84F-83F5-42E3-AAE2-32A3481A0A22}" destId="{AB7A09C2-547B-41CF-AB2F-F6EDAE87A45B}" srcOrd="0" destOrd="0" parTransId="{A23E28D2-F86A-4B75-9C2D-A00EB8AC3C7B}" sibTransId="{C365AC4A-1005-4EFA-B092-22FB8CC27543}"/>
    <dgm:cxn modelId="{9F6ECFF4-9138-0F4F-9616-A0C953266ABF}" type="presOf" srcId="{52EDF313-1F82-443D-BE02-B15D468FC820}" destId="{F6F55331-389D-45D2-B3DE-8DE546920222}" srcOrd="0" destOrd="0" presId="urn:microsoft.com/office/officeart/2005/8/layout/hierarchy1"/>
    <dgm:cxn modelId="{EAA21CF5-3422-224F-ACC7-60E84247371C}" type="presOf" srcId="{E717F945-ACAE-6946-A53F-AC6C2BC9A582}" destId="{5EBDBF63-3A79-6C49-B809-D9DE482874F3}" srcOrd="0" destOrd="0" presId="urn:microsoft.com/office/officeart/2005/8/layout/hierarchy1"/>
    <dgm:cxn modelId="{700062F7-1A22-D941-B7EF-0D4112AC9E21}" type="presOf" srcId="{F6ECF787-D16C-7A4D-8EE1-C8F395E16C99}" destId="{1CB61E8E-2111-C24A-81AC-2F0C839DB629}" srcOrd="0" destOrd="0" presId="urn:microsoft.com/office/officeart/2005/8/layout/hierarchy1"/>
    <dgm:cxn modelId="{2EC907FA-23E2-F344-B984-C98F7CE37667}" type="presOf" srcId="{32CD0688-7EC1-49A1-A327-FBFA51A0DDD9}" destId="{762B35AB-E70F-430F-9562-60371C19D78B}" srcOrd="0" destOrd="0" presId="urn:microsoft.com/office/officeart/2005/8/layout/hierarchy1"/>
    <dgm:cxn modelId="{21CE5FFC-0985-9143-987F-56C81539A012}" type="presOf" srcId="{32BFC2C0-D2B1-9E4A-AC82-6F842C4F1468}" destId="{36ECA367-9171-DD4E-BE8D-5DD85ACCC8D1}" srcOrd="0" destOrd="0" presId="urn:microsoft.com/office/officeart/2005/8/layout/hierarchy1"/>
    <dgm:cxn modelId="{FF5A78BE-A130-234B-BFC0-8D925843D217}" type="presParOf" srcId="{8A5DF0EA-4E30-42E6-9C0E-CE16747BB970}" destId="{C02288B5-5004-4E77-8782-F29F330F4A4C}" srcOrd="0" destOrd="0" presId="urn:microsoft.com/office/officeart/2005/8/layout/hierarchy1"/>
    <dgm:cxn modelId="{3825962D-96AD-7642-8CCF-BA5F47EBD072}" type="presParOf" srcId="{C02288B5-5004-4E77-8782-F29F330F4A4C}" destId="{EA533B2E-575A-49AC-8A98-8DE7E16E2B3F}" srcOrd="0" destOrd="0" presId="urn:microsoft.com/office/officeart/2005/8/layout/hierarchy1"/>
    <dgm:cxn modelId="{7858AE4C-00F3-E94A-AA02-C1083565D8D5}" type="presParOf" srcId="{EA533B2E-575A-49AC-8A98-8DE7E16E2B3F}" destId="{21E05AEC-7983-493D-A274-E795F3E27B5A}" srcOrd="0" destOrd="0" presId="urn:microsoft.com/office/officeart/2005/8/layout/hierarchy1"/>
    <dgm:cxn modelId="{D2EBAA19-8386-1247-A2F9-D90FBE8B6D49}" type="presParOf" srcId="{EA533B2E-575A-49AC-8A98-8DE7E16E2B3F}" destId="{C403EAC1-0461-4DAB-977B-F8E26B25E92B}" srcOrd="1" destOrd="0" presId="urn:microsoft.com/office/officeart/2005/8/layout/hierarchy1"/>
    <dgm:cxn modelId="{74E5A7F9-8CBD-D54F-8CD2-FB925585E325}" type="presParOf" srcId="{C02288B5-5004-4E77-8782-F29F330F4A4C}" destId="{E0C8C8A8-0C9E-429E-9BAC-1217D4D2E2A5}" srcOrd="1" destOrd="0" presId="urn:microsoft.com/office/officeart/2005/8/layout/hierarchy1"/>
    <dgm:cxn modelId="{3A66DB5B-1824-4841-8603-F77E60ACF9D1}" type="presParOf" srcId="{E0C8C8A8-0C9E-429E-9BAC-1217D4D2E2A5}" destId="{E61DC504-7EA7-4274-BBAB-C3C2D98E25D9}" srcOrd="0" destOrd="0" presId="urn:microsoft.com/office/officeart/2005/8/layout/hierarchy1"/>
    <dgm:cxn modelId="{E5721515-668E-C04F-8646-DBEAB8C3F70E}" type="presParOf" srcId="{E0C8C8A8-0C9E-429E-9BAC-1217D4D2E2A5}" destId="{FDFD6530-D740-458F-B3EB-FCE5460991C6}" srcOrd="1" destOrd="0" presId="urn:microsoft.com/office/officeart/2005/8/layout/hierarchy1"/>
    <dgm:cxn modelId="{116868B8-DBE8-7940-BC4B-BC92EAFC052A}" type="presParOf" srcId="{FDFD6530-D740-458F-B3EB-FCE5460991C6}" destId="{BBC53265-8E88-43C1-B99B-F3A042C4C55A}" srcOrd="0" destOrd="0" presId="urn:microsoft.com/office/officeart/2005/8/layout/hierarchy1"/>
    <dgm:cxn modelId="{906C3D7E-77EE-1541-9EC1-4DECF871DA48}" type="presParOf" srcId="{BBC53265-8E88-43C1-B99B-F3A042C4C55A}" destId="{3178E12E-C1AE-47C9-BA48-D166E1210AD4}" srcOrd="0" destOrd="0" presId="urn:microsoft.com/office/officeart/2005/8/layout/hierarchy1"/>
    <dgm:cxn modelId="{F56AAE44-2DF9-4742-A065-B639F11827AF}" type="presParOf" srcId="{BBC53265-8E88-43C1-B99B-F3A042C4C55A}" destId="{F6F55331-389D-45D2-B3DE-8DE546920222}" srcOrd="1" destOrd="0" presId="urn:microsoft.com/office/officeart/2005/8/layout/hierarchy1"/>
    <dgm:cxn modelId="{A81BFAC7-8F31-DD41-BE71-B843DD136BF8}" type="presParOf" srcId="{FDFD6530-D740-458F-B3EB-FCE5460991C6}" destId="{7D6025EB-6554-4733-9C0C-AA33888EBB89}" srcOrd="1" destOrd="0" presId="urn:microsoft.com/office/officeart/2005/8/layout/hierarchy1"/>
    <dgm:cxn modelId="{CB105D88-6A30-0142-9651-3C83EE54B79A}" type="presParOf" srcId="{7D6025EB-6554-4733-9C0C-AA33888EBB89}" destId="{1E037B83-5138-49EB-AEB1-E0F011DCDFA8}" srcOrd="0" destOrd="0" presId="urn:microsoft.com/office/officeart/2005/8/layout/hierarchy1"/>
    <dgm:cxn modelId="{9A915986-1DC5-3144-8AF4-BD2B40636735}" type="presParOf" srcId="{7D6025EB-6554-4733-9C0C-AA33888EBB89}" destId="{8CA01348-E439-4878-A9CC-B3F7FEFFE0B6}" srcOrd="1" destOrd="0" presId="urn:microsoft.com/office/officeart/2005/8/layout/hierarchy1"/>
    <dgm:cxn modelId="{50BABB94-12F5-934B-9E83-E30C208E131E}" type="presParOf" srcId="{8CA01348-E439-4878-A9CC-B3F7FEFFE0B6}" destId="{2CA1E9DD-754A-4699-9C41-17C2653794E9}" srcOrd="0" destOrd="0" presId="urn:microsoft.com/office/officeart/2005/8/layout/hierarchy1"/>
    <dgm:cxn modelId="{870AFF70-F9B1-374A-897A-E5BAF981485A}" type="presParOf" srcId="{2CA1E9DD-754A-4699-9C41-17C2653794E9}" destId="{76AF87B7-7042-43F1-A83B-52DCABD555EC}" srcOrd="0" destOrd="0" presId="urn:microsoft.com/office/officeart/2005/8/layout/hierarchy1"/>
    <dgm:cxn modelId="{7B3608A2-0C75-9A48-80F1-949963376294}" type="presParOf" srcId="{2CA1E9DD-754A-4699-9C41-17C2653794E9}" destId="{EB86135E-6A18-49B0-9C36-473E60B63E29}" srcOrd="1" destOrd="0" presId="urn:microsoft.com/office/officeart/2005/8/layout/hierarchy1"/>
    <dgm:cxn modelId="{7C3B6519-BA1F-EF40-AA39-BED37B741BC1}" type="presParOf" srcId="{8CA01348-E439-4878-A9CC-B3F7FEFFE0B6}" destId="{2957D86A-B93C-4C73-AED3-F043298AA04F}" srcOrd="1" destOrd="0" presId="urn:microsoft.com/office/officeart/2005/8/layout/hierarchy1"/>
    <dgm:cxn modelId="{A0796BB6-7B7A-AE4A-B258-ABC974FE662B}" type="presParOf" srcId="{7D6025EB-6554-4733-9C0C-AA33888EBB89}" destId="{C87DAB95-3FC7-44F8-A0AB-63D1E026FE06}" srcOrd="2" destOrd="0" presId="urn:microsoft.com/office/officeart/2005/8/layout/hierarchy1"/>
    <dgm:cxn modelId="{5F4AB3BA-6F69-1742-8587-70088F92C6EC}" type="presParOf" srcId="{7D6025EB-6554-4733-9C0C-AA33888EBB89}" destId="{6BC886DD-89E3-42A1-95E8-9A35D6848FEF}" srcOrd="3" destOrd="0" presId="urn:microsoft.com/office/officeart/2005/8/layout/hierarchy1"/>
    <dgm:cxn modelId="{BE2DA40B-F185-BB40-8CDE-EFFE55B428A7}" type="presParOf" srcId="{6BC886DD-89E3-42A1-95E8-9A35D6848FEF}" destId="{5ABD0219-E2FD-46DB-B453-FB4FF010FE7C}" srcOrd="0" destOrd="0" presId="urn:microsoft.com/office/officeart/2005/8/layout/hierarchy1"/>
    <dgm:cxn modelId="{E5CED079-9DCD-6F45-BAC2-545A37261C82}" type="presParOf" srcId="{5ABD0219-E2FD-46DB-B453-FB4FF010FE7C}" destId="{F0728C7F-7FCF-4908-BFF0-69D41C6C11E9}" srcOrd="0" destOrd="0" presId="urn:microsoft.com/office/officeart/2005/8/layout/hierarchy1"/>
    <dgm:cxn modelId="{CA0857A2-6D03-AE49-8AA0-2F273D20AC94}" type="presParOf" srcId="{5ABD0219-E2FD-46DB-B453-FB4FF010FE7C}" destId="{B75566F3-0769-49C5-9B5D-5A67C28743BD}" srcOrd="1" destOrd="0" presId="urn:microsoft.com/office/officeart/2005/8/layout/hierarchy1"/>
    <dgm:cxn modelId="{DBFC7C6A-967D-5A4B-AD50-B7FB0E0A1725}" type="presParOf" srcId="{6BC886DD-89E3-42A1-95E8-9A35D6848FEF}" destId="{76E7BB9C-BBCA-4B3B-B52E-CE5354F5D05B}" srcOrd="1" destOrd="0" presId="urn:microsoft.com/office/officeart/2005/8/layout/hierarchy1"/>
    <dgm:cxn modelId="{8963D359-78B3-204A-A1DB-7D47422BE7D7}" type="presParOf" srcId="{76E7BB9C-BBCA-4B3B-B52E-CE5354F5D05B}" destId="{CF84E24B-F087-405C-8FD4-4436988E0910}" srcOrd="0" destOrd="0" presId="urn:microsoft.com/office/officeart/2005/8/layout/hierarchy1"/>
    <dgm:cxn modelId="{D6BB27DC-04CC-A249-87B3-E1975E0A3EB7}" type="presParOf" srcId="{76E7BB9C-BBCA-4B3B-B52E-CE5354F5D05B}" destId="{26BEC965-BDC8-4E3B-8CDE-2E51D7582A5D}" srcOrd="1" destOrd="0" presId="urn:microsoft.com/office/officeart/2005/8/layout/hierarchy1"/>
    <dgm:cxn modelId="{72887CB7-C66D-5E44-A901-9E776579B6F1}" type="presParOf" srcId="{26BEC965-BDC8-4E3B-8CDE-2E51D7582A5D}" destId="{377911CD-59A0-4909-9ACD-9D5F0A248625}" srcOrd="0" destOrd="0" presId="urn:microsoft.com/office/officeart/2005/8/layout/hierarchy1"/>
    <dgm:cxn modelId="{E15776AE-E7EA-2044-BAC0-7E21138790F8}" type="presParOf" srcId="{377911CD-59A0-4909-9ACD-9D5F0A248625}" destId="{659254C7-B50C-4B0B-B950-B2D04AEBB2A6}" srcOrd="0" destOrd="0" presId="urn:microsoft.com/office/officeart/2005/8/layout/hierarchy1"/>
    <dgm:cxn modelId="{2DB4ECAE-2872-0C40-9407-0759C1C22427}" type="presParOf" srcId="{377911CD-59A0-4909-9ACD-9D5F0A248625}" destId="{BDB7A2BA-904D-4A33-BF22-EF9497C883A7}" srcOrd="1" destOrd="0" presId="urn:microsoft.com/office/officeart/2005/8/layout/hierarchy1"/>
    <dgm:cxn modelId="{25CAB01E-6560-DC4E-B24C-C35AC1130481}" type="presParOf" srcId="{26BEC965-BDC8-4E3B-8CDE-2E51D7582A5D}" destId="{79E1A82C-013C-4816-99E7-E7DC4CE3E069}" srcOrd="1" destOrd="0" presId="urn:microsoft.com/office/officeart/2005/8/layout/hierarchy1"/>
    <dgm:cxn modelId="{40A79033-142F-C847-86D8-21C5DC5ACD93}" type="presParOf" srcId="{7D6025EB-6554-4733-9C0C-AA33888EBB89}" destId="{098F7D24-8709-4C9A-A6A0-7A949DFCD9D7}" srcOrd="4" destOrd="0" presId="urn:microsoft.com/office/officeart/2005/8/layout/hierarchy1"/>
    <dgm:cxn modelId="{13610277-307F-364B-8831-ED1134AFBFB1}" type="presParOf" srcId="{7D6025EB-6554-4733-9C0C-AA33888EBB89}" destId="{B637AB3C-58FF-4DAD-8FF1-ACEE575FC19F}" srcOrd="5" destOrd="0" presId="urn:microsoft.com/office/officeart/2005/8/layout/hierarchy1"/>
    <dgm:cxn modelId="{6C2F9770-A170-CF49-80C9-03BA85552827}" type="presParOf" srcId="{B637AB3C-58FF-4DAD-8FF1-ACEE575FC19F}" destId="{B041202D-EB4E-4B45-A114-7750A0B477D3}" srcOrd="0" destOrd="0" presId="urn:microsoft.com/office/officeart/2005/8/layout/hierarchy1"/>
    <dgm:cxn modelId="{6E2D2BA9-BD3A-F342-B368-BDACC63DF0BD}" type="presParOf" srcId="{B041202D-EB4E-4B45-A114-7750A0B477D3}" destId="{ED5A88A5-1B16-4B65-9586-FFF4E354DF0C}" srcOrd="0" destOrd="0" presId="urn:microsoft.com/office/officeart/2005/8/layout/hierarchy1"/>
    <dgm:cxn modelId="{2C80E553-83CE-E048-A68F-DB0E7CE89BB0}" type="presParOf" srcId="{B041202D-EB4E-4B45-A114-7750A0B477D3}" destId="{87E4CF0B-F9B7-460B-AC1D-F90766E7246E}" srcOrd="1" destOrd="0" presId="urn:microsoft.com/office/officeart/2005/8/layout/hierarchy1"/>
    <dgm:cxn modelId="{D7876A29-38EC-7847-8EE4-CA7941A2DC76}" type="presParOf" srcId="{B637AB3C-58FF-4DAD-8FF1-ACEE575FC19F}" destId="{A7767540-470A-4584-A5E9-D62877F70F39}" srcOrd="1" destOrd="0" presId="urn:microsoft.com/office/officeart/2005/8/layout/hierarchy1"/>
    <dgm:cxn modelId="{220A4AAD-FC3B-E746-B6E3-D5714ADE1A54}" type="presParOf" srcId="{A7767540-470A-4584-A5E9-D62877F70F39}" destId="{7BDB2C71-4BA3-9D4F-AB44-2D9B8BBBE981}" srcOrd="0" destOrd="0" presId="urn:microsoft.com/office/officeart/2005/8/layout/hierarchy1"/>
    <dgm:cxn modelId="{8DC435B5-76D2-ED4A-8CF7-95DAFC9D1250}" type="presParOf" srcId="{A7767540-470A-4584-A5E9-D62877F70F39}" destId="{30E178C3-94D9-AA47-B35A-AA820A25BA61}" srcOrd="1" destOrd="0" presId="urn:microsoft.com/office/officeart/2005/8/layout/hierarchy1"/>
    <dgm:cxn modelId="{D5FDD5CF-5514-6F45-8EDD-112D837C180A}" type="presParOf" srcId="{30E178C3-94D9-AA47-B35A-AA820A25BA61}" destId="{B08CCAB3-E576-E340-9F98-174CFEFBAE8F}" srcOrd="0" destOrd="0" presId="urn:microsoft.com/office/officeart/2005/8/layout/hierarchy1"/>
    <dgm:cxn modelId="{5D40CFE1-4C95-304F-98F8-7F4ED7C0003D}" type="presParOf" srcId="{B08CCAB3-E576-E340-9F98-174CFEFBAE8F}" destId="{9ADB5D78-40F5-6D4C-8C72-2ABF85DAAD16}" srcOrd="0" destOrd="0" presId="urn:microsoft.com/office/officeart/2005/8/layout/hierarchy1"/>
    <dgm:cxn modelId="{6618AE64-56D8-BD45-B2D2-A997833844CD}" type="presParOf" srcId="{B08CCAB3-E576-E340-9F98-174CFEFBAE8F}" destId="{1CB61E8E-2111-C24A-81AC-2F0C839DB629}" srcOrd="1" destOrd="0" presId="urn:microsoft.com/office/officeart/2005/8/layout/hierarchy1"/>
    <dgm:cxn modelId="{37637734-9555-4049-8120-A7982E75DD13}" type="presParOf" srcId="{30E178C3-94D9-AA47-B35A-AA820A25BA61}" destId="{BBA22477-3C09-4A43-A4B0-6B9182462A8B}" srcOrd="1" destOrd="0" presId="urn:microsoft.com/office/officeart/2005/8/layout/hierarchy1"/>
    <dgm:cxn modelId="{EC8AA9D3-6148-4848-84E0-8BFEF10FD4C2}" type="presParOf" srcId="{E0C8C8A8-0C9E-429E-9BAC-1217D4D2E2A5}" destId="{83764E17-A647-4144-98F9-4D38283A2E51}" srcOrd="2" destOrd="0" presId="urn:microsoft.com/office/officeart/2005/8/layout/hierarchy1"/>
    <dgm:cxn modelId="{3017C07F-0DCE-964F-BB58-2C6E1359F131}" type="presParOf" srcId="{E0C8C8A8-0C9E-429E-9BAC-1217D4D2E2A5}" destId="{4013580E-3818-46C3-8AEA-5F33EF4E00F9}" srcOrd="3" destOrd="0" presId="urn:microsoft.com/office/officeart/2005/8/layout/hierarchy1"/>
    <dgm:cxn modelId="{89A90CFD-167B-D24F-84C7-A196CA24EFAE}" type="presParOf" srcId="{4013580E-3818-46C3-8AEA-5F33EF4E00F9}" destId="{673F7517-2DED-407B-B315-87EDD023B914}" srcOrd="0" destOrd="0" presId="urn:microsoft.com/office/officeart/2005/8/layout/hierarchy1"/>
    <dgm:cxn modelId="{80C23856-4D86-D045-9382-75EF6730B09E}" type="presParOf" srcId="{673F7517-2DED-407B-B315-87EDD023B914}" destId="{A7023CBB-52EF-4A8E-96B6-4EE7017EAF0C}" srcOrd="0" destOrd="0" presId="urn:microsoft.com/office/officeart/2005/8/layout/hierarchy1"/>
    <dgm:cxn modelId="{B965AA91-5CFB-0446-BA9F-28A9F27B3496}" type="presParOf" srcId="{673F7517-2DED-407B-B315-87EDD023B914}" destId="{D9AD3B98-9C2E-403C-A30F-B47DAAC7EC92}" srcOrd="1" destOrd="0" presId="urn:microsoft.com/office/officeart/2005/8/layout/hierarchy1"/>
    <dgm:cxn modelId="{ABC5DA5E-2578-AC4A-B768-5FE7B326564D}" type="presParOf" srcId="{4013580E-3818-46C3-8AEA-5F33EF4E00F9}" destId="{D23C15A8-2E6B-484C-A81E-526526C11702}" srcOrd="1" destOrd="0" presId="urn:microsoft.com/office/officeart/2005/8/layout/hierarchy1"/>
    <dgm:cxn modelId="{D6C1C6D7-0CC1-E34B-A15C-4912A2B75BBE}" type="presParOf" srcId="{D23C15A8-2E6B-484C-A81E-526526C11702}" destId="{D024C2BA-6A20-427F-895C-A05EF15BFE5F}" srcOrd="0" destOrd="0" presId="urn:microsoft.com/office/officeart/2005/8/layout/hierarchy1"/>
    <dgm:cxn modelId="{D5B212E0-00D3-BA45-A7FA-9F26DA21BE60}" type="presParOf" srcId="{D23C15A8-2E6B-484C-A81E-526526C11702}" destId="{FEFA696A-A880-4D17-8D25-067A1134F17E}" srcOrd="1" destOrd="0" presId="urn:microsoft.com/office/officeart/2005/8/layout/hierarchy1"/>
    <dgm:cxn modelId="{0546CF78-3430-BA4B-9566-C4E7807530C9}" type="presParOf" srcId="{FEFA696A-A880-4D17-8D25-067A1134F17E}" destId="{ACE6CAF9-8FE2-4BAF-A846-19A68EB39CB6}" srcOrd="0" destOrd="0" presId="urn:microsoft.com/office/officeart/2005/8/layout/hierarchy1"/>
    <dgm:cxn modelId="{EAAA7715-5F9C-6D47-8AB0-D8A838E011EA}" type="presParOf" srcId="{ACE6CAF9-8FE2-4BAF-A846-19A68EB39CB6}" destId="{EC8E0C68-3373-4714-A3B6-18FB91A8E2BF}" srcOrd="0" destOrd="0" presId="urn:microsoft.com/office/officeart/2005/8/layout/hierarchy1"/>
    <dgm:cxn modelId="{E006EB44-343C-4341-A4F7-6A2B8B322349}" type="presParOf" srcId="{ACE6CAF9-8FE2-4BAF-A846-19A68EB39CB6}" destId="{04432908-8F4E-4E90-BF08-384C052490AC}" srcOrd="1" destOrd="0" presId="urn:microsoft.com/office/officeart/2005/8/layout/hierarchy1"/>
    <dgm:cxn modelId="{9798F637-D065-DA4A-9592-D50B58BD4333}" type="presParOf" srcId="{FEFA696A-A880-4D17-8D25-067A1134F17E}" destId="{A861C585-B9ED-4281-B4B5-1F4F2E2223D3}" srcOrd="1" destOrd="0" presId="urn:microsoft.com/office/officeart/2005/8/layout/hierarchy1"/>
    <dgm:cxn modelId="{F9886E10-F910-1E47-B798-8C7563D23E2E}" type="presParOf" srcId="{A861C585-B9ED-4281-B4B5-1F4F2E2223D3}" destId="{EF70950F-0BF5-4115-9A84-831D76D71583}" srcOrd="0" destOrd="0" presId="urn:microsoft.com/office/officeart/2005/8/layout/hierarchy1"/>
    <dgm:cxn modelId="{1436A814-4382-A741-A9A7-E1252A083DB6}" type="presParOf" srcId="{A861C585-B9ED-4281-B4B5-1F4F2E2223D3}" destId="{6A23DB02-89B0-4F39-897F-62AB5971DD0D}" srcOrd="1" destOrd="0" presId="urn:microsoft.com/office/officeart/2005/8/layout/hierarchy1"/>
    <dgm:cxn modelId="{B4894F4F-E97A-1A43-88A3-FB826C6685E3}" type="presParOf" srcId="{6A23DB02-89B0-4F39-897F-62AB5971DD0D}" destId="{D802C66E-569E-4CA2-ACA2-8AA887A65BFE}" srcOrd="0" destOrd="0" presId="urn:microsoft.com/office/officeart/2005/8/layout/hierarchy1"/>
    <dgm:cxn modelId="{165201FC-5F71-7244-A265-F98C40DAD0E5}" type="presParOf" srcId="{D802C66E-569E-4CA2-ACA2-8AA887A65BFE}" destId="{BCC2E23F-5188-4830-8966-2817B6C34A27}" srcOrd="0" destOrd="0" presId="urn:microsoft.com/office/officeart/2005/8/layout/hierarchy1"/>
    <dgm:cxn modelId="{65801172-13F0-6E43-B0D3-7599E41AB78E}" type="presParOf" srcId="{D802C66E-569E-4CA2-ACA2-8AA887A65BFE}" destId="{1A0FCCF8-16A4-493A-BFA1-E1AA26467C94}" srcOrd="1" destOrd="0" presId="urn:microsoft.com/office/officeart/2005/8/layout/hierarchy1"/>
    <dgm:cxn modelId="{CB7FD316-FDFF-6049-BCA4-095FDFF7F5D9}" type="presParOf" srcId="{6A23DB02-89B0-4F39-897F-62AB5971DD0D}" destId="{33D53630-2919-4580-B0E0-A7C030190507}" srcOrd="1" destOrd="0" presId="urn:microsoft.com/office/officeart/2005/8/layout/hierarchy1"/>
    <dgm:cxn modelId="{F0C7DE79-F907-3748-8ED4-262861B9764D}" type="presParOf" srcId="{D23C15A8-2E6B-484C-A81E-526526C11702}" destId="{32A54B0B-B9B3-D947-9785-191F4CF4EBF9}" srcOrd="2" destOrd="0" presId="urn:microsoft.com/office/officeart/2005/8/layout/hierarchy1"/>
    <dgm:cxn modelId="{B680E88C-67FF-9742-826E-A57D7726C672}" type="presParOf" srcId="{D23C15A8-2E6B-484C-A81E-526526C11702}" destId="{433C6AD3-14B9-5C4C-9194-401073F1A8C6}" srcOrd="3" destOrd="0" presId="urn:microsoft.com/office/officeart/2005/8/layout/hierarchy1"/>
    <dgm:cxn modelId="{CB2B73DC-17A1-4646-A6A2-65D73B9266AF}" type="presParOf" srcId="{433C6AD3-14B9-5C4C-9194-401073F1A8C6}" destId="{7A088746-6ABB-FD48-8027-1276289F690B}" srcOrd="0" destOrd="0" presId="urn:microsoft.com/office/officeart/2005/8/layout/hierarchy1"/>
    <dgm:cxn modelId="{2F1D5669-8922-EC4A-AC6E-786751AA51D2}" type="presParOf" srcId="{7A088746-6ABB-FD48-8027-1276289F690B}" destId="{B1D2E251-DBB1-044D-A540-58E8C8729CBD}" srcOrd="0" destOrd="0" presId="urn:microsoft.com/office/officeart/2005/8/layout/hierarchy1"/>
    <dgm:cxn modelId="{927912AC-A516-A440-B099-8643649A92FD}" type="presParOf" srcId="{7A088746-6ABB-FD48-8027-1276289F690B}" destId="{8E890B19-8BCF-5144-9033-5DFE41731A76}" srcOrd="1" destOrd="0" presId="urn:microsoft.com/office/officeart/2005/8/layout/hierarchy1"/>
    <dgm:cxn modelId="{D33B772F-42C7-8445-ABE8-C2BDFCA79502}" type="presParOf" srcId="{433C6AD3-14B9-5C4C-9194-401073F1A8C6}" destId="{F744C1ED-7E0D-8246-8982-C674F72A090A}" srcOrd="1" destOrd="0" presId="urn:microsoft.com/office/officeart/2005/8/layout/hierarchy1"/>
    <dgm:cxn modelId="{35AB9694-18C1-ED41-A046-EDF9E70AB35A}" type="presParOf" srcId="{F744C1ED-7E0D-8246-8982-C674F72A090A}" destId="{36ECA367-9171-DD4E-BE8D-5DD85ACCC8D1}" srcOrd="0" destOrd="0" presId="urn:microsoft.com/office/officeart/2005/8/layout/hierarchy1"/>
    <dgm:cxn modelId="{13E01CA3-7A9D-7C46-8A40-34D887F00ED5}" type="presParOf" srcId="{F744C1ED-7E0D-8246-8982-C674F72A090A}" destId="{EFAE90A0-EAE0-1341-B4F6-45AB88D5CC02}" srcOrd="1" destOrd="0" presId="urn:microsoft.com/office/officeart/2005/8/layout/hierarchy1"/>
    <dgm:cxn modelId="{C51540B8-45A4-6940-994B-B1883690C914}" type="presParOf" srcId="{EFAE90A0-EAE0-1341-B4F6-45AB88D5CC02}" destId="{41CDA3B9-1C3A-A144-9569-C4FF69B1AE59}" srcOrd="0" destOrd="0" presId="urn:microsoft.com/office/officeart/2005/8/layout/hierarchy1"/>
    <dgm:cxn modelId="{6ECA3228-49DB-B24C-9B76-BB919E82AFB4}" type="presParOf" srcId="{41CDA3B9-1C3A-A144-9569-C4FF69B1AE59}" destId="{583A46F6-2F08-5D4E-87F6-A8D80CD215EE}" srcOrd="0" destOrd="0" presId="urn:microsoft.com/office/officeart/2005/8/layout/hierarchy1"/>
    <dgm:cxn modelId="{A5766DF0-E9DD-E345-B98E-4253DCC0BEFA}" type="presParOf" srcId="{41CDA3B9-1C3A-A144-9569-C4FF69B1AE59}" destId="{5EBDBF63-3A79-6C49-B809-D9DE482874F3}" srcOrd="1" destOrd="0" presId="urn:microsoft.com/office/officeart/2005/8/layout/hierarchy1"/>
    <dgm:cxn modelId="{2177AAC4-E9AB-A445-B38D-CB3DADBA30F3}" type="presParOf" srcId="{EFAE90A0-EAE0-1341-B4F6-45AB88D5CC02}" destId="{3C03C25D-2FE6-7046-B177-4AC1F978A18D}" srcOrd="1" destOrd="0" presId="urn:microsoft.com/office/officeart/2005/8/layout/hierarchy1"/>
    <dgm:cxn modelId="{1221B0F5-A381-CE4C-BCC9-17DC62F9A98D}" type="presParOf" srcId="{D23C15A8-2E6B-484C-A81E-526526C11702}" destId="{772B3CB1-B248-4BFD-9319-671222B382D5}" srcOrd="4" destOrd="0" presId="urn:microsoft.com/office/officeart/2005/8/layout/hierarchy1"/>
    <dgm:cxn modelId="{B3B657CC-5F49-2847-82DD-FC4805252F14}" type="presParOf" srcId="{D23C15A8-2E6B-484C-A81E-526526C11702}" destId="{76A039C0-B493-4DEE-8FE1-091C4A8FCAE2}" srcOrd="5" destOrd="0" presId="urn:microsoft.com/office/officeart/2005/8/layout/hierarchy1"/>
    <dgm:cxn modelId="{3F56AF57-509C-A94F-9F9A-9149255020E1}" type="presParOf" srcId="{76A039C0-B493-4DEE-8FE1-091C4A8FCAE2}" destId="{61648871-D127-4E03-B775-06A376E8254D}" srcOrd="0" destOrd="0" presId="urn:microsoft.com/office/officeart/2005/8/layout/hierarchy1"/>
    <dgm:cxn modelId="{ECE0787D-D253-6B41-9602-9201FF86157D}" type="presParOf" srcId="{61648871-D127-4E03-B775-06A376E8254D}" destId="{D916D09C-EC64-4FB7-A8F4-809435B469B8}" srcOrd="0" destOrd="0" presId="urn:microsoft.com/office/officeart/2005/8/layout/hierarchy1"/>
    <dgm:cxn modelId="{9946E3FC-FFD0-2F4C-BA69-321F4B04CDE8}" type="presParOf" srcId="{61648871-D127-4E03-B775-06A376E8254D}" destId="{D882AB28-C0FA-4A22-AD47-C191C918B138}" srcOrd="1" destOrd="0" presId="urn:microsoft.com/office/officeart/2005/8/layout/hierarchy1"/>
    <dgm:cxn modelId="{6F6E69D8-FDD0-AE40-BD5D-3BDFFD72F681}" type="presParOf" srcId="{76A039C0-B493-4DEE-8FE1-091C4A8FCAE2}" destId="{95B368FA-6357-4E40-A3FB-13948EEB624D}" srcOrd="1" destOrd="0" presId="urn:microsoft.com/office/officeart/2005/8/layout/hierarchy1"/>
    <dgm:cxn modelId="{031B92B6-0181-EC4D-B229-7C1FA13E5917}" type="presParOf" srcId="{95B368FA-6357-4E40-A3FB-13948EEB624D}" destId="{762B35AB-E70F-430F-9562-60371C19D78B}" srcOrd="0" destOrd="0" presId="urn:microsoft.com/office/officeart/2005/8/layout/hierarchy1"/>
    <dgm:cxn modelId="{6CB269C7-324C-3246-A07F-205378A0084E}" type="presParOf" srcId="{95B368FA-6357-4E40-A3FB-13948EEB624D}" destId="{FD9EAB04-0106-4CDC-A103-6901CF3FCA66}" srcOrd="1" destOrd="0" presId="urn:microsoft.com/office/officeart/2005/8/layout/hierarchy1"/>
    <dgm:cxn modelId="{39849017-F848-B447-9EC5-962190CE07AC}" type="presParOf" srcId="{FD9EAB04-0106-4CDC-A103-6901CF3FCA66}" destId="{D7E5259E-21D3-471F-BBD5-1BA4E16FD380}" srcOrd="0" destOrd="0" presId="urn:microsoft.com/office/officeart/2005/8/layout/hierarchy1"/>
    <dgm:cxn modelId="{6FAAB1E5-17A6-254E-81EC-56C38CB7C54B}" type="presParOf" srcId="{D7E5259E-21D3-471F-BBD5-1BA4E16FD380}" destId="{6214EDF8-8491-4927-B023-EE8AD77A33A9}" srcOrd="0" destOrd="0" presId="urn:microsoft.com/office/officeart/2005/8/layout/hierarchy1"/>
    <dgm:cxn modelId="{BDCE4EEA-6FBE-4D43-97B0-08D1F781D1B1}" type="presParOf" srcId="{D7E5259E-21D3-471F-BBD5-1BA4E16FD380}" destId="{9BD482B1-40DF-410F-B044-633994B6AC9F}" srcOrd="1" destOrd="0" presId="urn:microsoft.com/office/officeart/2005/8/layout/hierarchy1"/>
    <dgm:cxn modelId="{F8AE0872-BE66-7046-9A9A-361892FE3F44}" type="presParOf" srcId="{FD9EAB04-0106-4CDC-A103-6901CF3FCA66}" destId="{14395A19-96B2-47AB-8A9F-C3C1A1000B5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06E269-41D8-4559-81CB-9B1E3B42F080}" type="doc">
      <dgm:prSet loTypeId="urn:diagrams.loki3.com/VaryingWidthList" loCatId="list" qsTypeId="urn:microsoft.com/office/officeart/2005/8/quickstyle/simple1" qsCatId="simple" csTypeId="urn:microsoft.com/office/officeart/2005/8/colors/accent1_2" csCatId="accent1" phldr="1"/>
      <dgm:spPr/>
    </dgm:pt>
    <dgm:pt modelId="{B9C08502-FDFC-4608-BE6A-AE42B83B77A7}">
      <dgm:prSet phldrT="[Text]" custT="1"/>
      <dgm:spPr>
        <a:solidFill>
          <a:srgbClr val="00A9CE"/>
        </a:solidFill>
      </dgm:spPr>
      <dgm:t>
        <a:bodyPr/>
        <a:lstStyle/>
        <a:p>
          <a:r>
            <a:rPr lang="en-GB" sz="1400" dirty="0">
              <a:latin typeface="Arial" panose="020B0604020202020204" pitchFamily="34" charset="0"/>
              <a:cs typeface="Arial" panose="020B0604020202020204" pitchFamily="34" charset="0"/>
            </a:rPr>
            <a:t>Two Planned RDC pathways</a:t>
          </a:r>
        </a:p>
      </dgm:t>
    </dgm:pt>
    <dgm:pt modelId="{5E03C456-6B82-4FC1-8638-74B7AF755F1B}" type="parTrans" cxnId="{432E47DF-FC3A-468C-8534-D41A58B0FF02}">
      <dgm:prSet/>
      <dgm:spPr/>
      <dgm:t>
        <a:bodyPr/>
        <a:lstStyle/>
        <a:p>
          <a:endParaRPr lang="en-GB"/>
        </a:p>
      </dgm:t>
    </dgm:pt>
    <dgm:pt modelId="{86CFF642-AEC0-4488-B658-A2FAB1D059CF}" type="sibTrans" cxnId="{432E47DF-FC3A-468C-8534-D41A58B0FF02}">
      <dgm:prSet/>
      <dgm:spPr/>
      <dgm:t>
        <a:bodyPr/>
        <a:lstStyle/>
        <a:p>
          <a:endParaRPr lang="en-GB"/>
        </a:p>
      </dgm:t>
    </dgm:pt>
    <dgm:pt modelId="{34D9E1CB-2BE7-4CCB-8F03-DF8C2823AE77}">
      <dgm:prSet phldrT="[Text]" custT="1"/>
      <dgm:spPr/>
      <dgm:t>
        <a:bodyPr/>
        <a:lstStyle/>
        <a:p>
          <a:r>
            <a:rPr lang="en-GB" sz="1400" dirty="0">
              <a:latin typeface="Arial" panose="020B0604020202020204" pitchFamily="34" charset="0"/>
              <a:cs typeface="Arial" panose="020B0604020202020204" pitchFamily="34" charset="0"/>
            </a:rPr>
            <a:t>Non-specific Symptoms</a:t>
          </a:r>
        </a:p>
      </dgm:t>
    </dgm:pt>
    <dgm:pt modelId="{311DB3C0-9EAC-4DEB-A4DE-1834F5A8DA26}" type="parTrans" cxnId="{1D80F4A0-46C6-4F7F-AEAF-947166349C48}">
      <dgm:prSet/>
      <dgm:spPr/>
      <dgm:t>
        <a:bodyPr/>
        <a:lstStyle/>
        <a:p>
          <a:endParaRPr lang="en-GB"/>
        </a:p>
      </dgm:t>
    </dgm:pt>
    <dgm:pt modelId="{622A77BB-84FE-4342-8988-9564E7409606}" type="sibTrans" cxnId="{1D80F4A0-46C6-4F7F-AEAF-947166349C48}">
      <dgm:prSet/>
      <dgm:spPr/>
      <dgm:t>
        <a:bodyPr/>
        <a:lstStyle/>
        <a:p>
          <a:endParaRPr lang="en-GB"/>
        </a:p>
      </dgm:t>
    </dgm:pt>
    <dgm:pt modelId="{3D1F3649-B696-4D01-A592-CC5E695E3243}">
      <dgm:prSet phldrT="[Text]" custT="1"/>
      <dgm:spPr/>
      <dgm:t>
        <a:bodyPr/>
        <a:lstStyle/>
        <a:p>
          <a:r>
            <a:rPr lang="en-GB" sz="1400" dirty="0">
              <a:latin typeface="Arial" panose="020B0604020202020204" pitchFamily="34" charset="0"/>
              <a:cs typeface="Arial" panose="020B0604020202020204" pitchFamily="34" charset="0"/>
            </a:rPr>
            <a:t>Upper GI</a:t>
          </a:r>
        </a:p>
      </dgm:t>
    </dgm:pt>
    <dgm:pt modelId="{B0D4ED7E-715F-488C-9233-3A1756A4A03C}" type="parTrans" cxnId="{FC92FC86-0561-4109-9A5F-37F1013C7400}">
      <dgm:prSet/>
      <dgm:spPr/>
      <dgm:t>
        <a:bodyPr/>
        <a:lstStyle/>
        <a:p>
          <a:endParaRPr lang="en-GB"/>
        </a:p>
      </dgm:t>
    </dgm:pt>
    <dgm:pt modelId="{218B9992-0907-4DEB-A2A9-6EB7350AC6B8}" type="sibTrans" cxnId="{FC92FC86-0561-4109-9A5F-37F1013C7400}">
      <dgm:prSet/>
      <dgm:spPr/>
      <dgm:t>
        <a:bodyPr/>
        <a:lstStyle/>
        <a:p>
          <a:endParaRPr lang="en-GB"/>
        </a:p>
      </dgm:t>
    </dgm:pt>
    <dgm:pt modelId="{A8F30BC5-2399-4B6A-B3C8-61FB888D939D}" type="pres">
      <dgm:prSet presAssocID="{1906E269-41D8-4559-81CB-9B1E3B42F080}" presName="Name0" presStyleCnt="0">
        <dgm:presLayoutVars>
          <dgm:resizeHandles/>
        </dgm:presLayoutVars>
      </dgm:prSet>
      <dgm:spPr/>
    </dgm:pt>
    <dgm:pt modelId="{BA749BDD-8BEE-47CC-9426-AF00D143867A}" type="pres">
      <dgm:prSet presAssocID="{B9C08502-FDFC-4608-BE6A-AE42B83B77A7}" presName="text" presStyleLbl="node1" presStyleIdx="0" presStyleCnt="3" custScaleX="319222" custScaleY="39398">
        <dgm:presLayoutVars>
          <dgm:bulletEnabled val="1"/>
        </dgm:presLayoutVars>
      </dgm:prSet>
      <dgm:spPr/>
    </dgm:pt>
    <dgm:pt modelId="{D81C7CF8-15CE-4285-80CC-56648D52AF9C}" type="pres">
      <dgm:prSet presAssocID="{86CFF642-AEC0-4488-B658-A2FAB1D059CF}" presName="space" presStyleCnt="0"/>
      <dgm:spPr/>
    </dgm:pt>
    <dgm:pt modelId="{43F2D91C-6330-414E-B5BB-AD2E813C9248}" type="pres">
      <dgm:prSet presAssocID="{34D9E1CB-2BE7-4CCB-8F03-DF8C2823AE77}" presName="text" presStyleLbl="node1" presStyleIdx="1" presStyleCnt="3" custScaleX="283579" custScaleY="39398">
        <dgm:presLayoutVars>
          <dgm:bulletEnabled val="1"/>
        </dgm:presLayoutVars>
      </dgm:prSet>
      <dgm:spPr/>
    </dgm:pt>
    <dgm:pt modelId="{7352F73C-EE04-4924-B4D0-CE636B54A71E}" type="pres">
      <dgm:prSet presAssocID="{622A77BB-84FE-4342-8988-9564E7409606}" presName="space" presStyleCnt="0"/>
      <dgm:spPr/>
    </dgm:pt>
    <dgm:pt modelId="{9B49A1ED-D846-4D72-AA47-AE250FF2C120}" type="pres">
      <dgm:prSet presAssocID="{3D1F3649-B696-4D01-A592-CC5E695E3243}" presName="text" presStyleLbl="node1" presStyleIdx="2" presStyleCnt="3" custScaleX="363335" custScaleY="39398">
        <dgm:presLayoutVars>
          <dgm:bulletEnabled val="1"/>
        </dgm:presLayoutVars>
      </dgm:prSet>
      <dgm:spPr/>
    </dgm:pt>
  </dgm:ptLst>
  <dgm:cxnLst>
    <dgm:cxn modelId="{EC52FA52-02AB-4949-BBCF-A79939FA5F8B}" type="presOf" srcId="{B9C08502-FDFC-4608-BE6A-AE42B83B77A7}" destId="{BA749BDD-8BEE-47CC-9426-AF00D143867A}" srcOrd="0" destOrd="0" presId="urn:diagrams.loki3.com/VaryingWidthList"/>
    <dgm:cxn modelId="{FC92FC86-0561-4109-9A5F-37F1013C7400}" srcId="{1906E269-41D8-4559-81CB-9B1E3B42F080}" destId="{3D1F3649-B696-4D01-A592-CC5E695E3243}" srcOrd="2" destOrd="0" parTransId="{B0D4ED7E-715F-488C-9233-3A1756A4A03C}" sibTransId="{218B9992-0907-4DEB-A2A9-6EB7350AC6B8}"/>
    <dgm:cxn modelId="{41648A9E-AA4F-48BA-A7E3-3875AA9F7099}" type="presOf" srcId="{34D9E1CB-2BE7-4CCB-8F03-DF8C2823AE77}" destId="{43F2D91C-6330-414E-B5BB-AD2E813C9248}" srcOrd="0" destOrd="0" presId="urn:diagrams.loki3.com/VaryingWidthList"/>
    <dgm:cxn modelId="{1D80F4A0-46C6-4F7F-AEAF-947166349C48}" srcId="{1906E269-41D8-4559-81CB-9B1E3B42F080}" destId="{34D9E1CB-2BE7-4CCB-8F03-DF8C2823AE77}" srcOrd="1" destOrd="0" parTransId="{311DB3C0-9EAC-4DEB-A4DE-1834F5A8DA26}" sibTransId="{622A77BB-84FE-4342-8988-9564E7409606}"/>
    <dgm:cxn modelId="{05CCB3BD-2535-4BFE-9476-AE390D3099E8}" type="presOf" srcId="{3D1F3649-B696-4D01-A592-CC5E695E3243}" destId="{9B49A1ED-D846-4D72-AA47-AE250FF2C120}" srcOrd="0" destOrd="0" presId="urn:diagrams.loki3.com/VaryingWidthList"/>
    <dgm:cxn modelId="{432E47DF-FC3A-468C-8534-D41A58B0FF02}" srcId="{1906E269-41D8-4559-81CB-9B1E3B42F080}" destId="{B9C08502-FDFC-4608-BE6A-AE42B83B77A7}" srcOrd="0" destOrd="0" parTransId="{5E03C456-6B82-4FC1-8638-74B7AF755F1B}" sibTransId="{86CFF642-AEC0-4488-B658-A2FAB1D059CF}"/>
    <dgm:cxn modelId="{63E309F6-3DA3-46F6-8BC2-0673CB6A35D0}" type="presOf" srcId="{1906E269-41D8-4559-81CB-9B1E3B42F080}" destId="{A8F30BC5-2399-4B6A-B3C8-61FB888D939D}" srcOrd="0" destOrd="0" presId="urn:diagrams.loki3.com/VaryingWidthList"/>
    <dgm:cxn modelId="{58754051-7F64-40D1-B952-CB9427B7633E}" type="presParOf" srcId="{A8F30BC5-2399-4B6A-B3C8-61FB888D939D}" destId="{BA749BDD-8BEE-47CC-9426-AF00D143867A}" srcOrd="0" destOrd="0" presId="urn:diagrams.loki3.com/VaryingWidthList"/>
    <dgm:cxn modelId="{26637DC8-F8FC-4316-9D33-491A073F4934}" type="presParOf" srcId="{A8F30BC5-2399-4B6A-B3C8-61FB888D939D}" destId="{D81C7CF8-15CE-4285-80CC-56648D52AF9C}" srcOrd="1" destOrd="0" presId="urn:diagrams.loki3.com/VaryingWidthList"/>
    <dgm:cxn modelId="{EA8B8553-A7D2-487C-9147-4A80B3BBD0D8}" type="presParOf" srcId="{A8F30BC5-2399-4B6A-B3C8-61FB888D939D}" destId="{43F2D91C-6330-414E-B5BB-AD2E813C9248}" srcOrd="2" destOrd="0" presId="urn:diagrams.loki3.com/VaryingWidthList"/>
    <dgm:cxn modelId="{59349220-3826-488A-BC47-6A5D0BC528CB}" type="presParOf" srcId="{A8F30BC5-2399-4B6A-B3C8-61FB888D939D}" destId="{7352F73C-EE04-4924-B4D0-CE636B54A71E}" srcOrd="3" destOrd="0" presId="urn:diagrams.loki3.com/VaryingWidthList"/>
    <dgm:cxn modelId="{BABEFF35-98CB-4534-972C-081347C783B8}" type="presParOf" srcId="{A8F30BC5-2399-4B6A-B3C8-61FB888D939D}" destId="{9B49A1ED-D846-4D72-AA47-AE250FF2C120}" srcOrd="4" destOrd="0" presId="urn:diagrams.loki3.com/VaryingWidth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FAA3CC-2DF0-461A-B3D6-330F4B77860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03FE157B-230F-4E08-A26E-6AE47FADA9FE}">
      <dgm:prSet phldrT="[Text]" custT="1"/>
      <dgm:spPr/>
      <dgm:t>
        <a:bodyPr/>
        <a:lstStyle/>
        <a:p>
          <a:r>
            <a:rPr lang="en-GB" sz="2000" b="1" dirty="0">
              <a:latin typeface="+mj-lt"/>
            </a:rPr>
            <a:t>ERS 2WW Referral Received </a:t>
          </a:r>
        </a:p>
      </dgm:t>
    </dgm:pt>
    <dgm:pt modelId="{8AF6468D-2063-4049-985D-226CBE097253}" type="parTrans" cxnId="{A890CB48-1DF7-4D72-B4DA-524A6DB0E4B0}">
      <dgm:prSet/>
      <dgm:spPr/>
      <dgm:t>
        <a:bodyPr/>
        <a:lstStyle/>
        <a:p>
          <a:endParaRPr lang="en-GB" sz="2800" b="1">
            <a:latin typeface="+mj-lt"/>
          </a:endParaRPr>
        </a:p>
      </dgm:t>
    </dgm:pt>
    <dgm:pt modelId="{42893FF7-9AC3-4A0D-9448-98747C3D80C5}" type="sibTrans" cxnId="{A890CB48-1DF7-4D72-B4DA-524A6DB0E4B0}">
      <dgm:prSet/>
      <dgm:spPr/>
      <dgm:t>
        <a:bodyPr/>
        <a:lstStyle/>
        <a:p>
          <a:endParaRPr lang="en-GB" sz="2800" b="1">
            <a:latin typeface="+mj-lt"/>
          </a:endParaRPr>
        </a:p>
      </dgm:t>
    </dgm:pt>
    <dgm:pt modelId="{52EDF313-1F82-443D-BE02-B15D468FC820}">
      <dgm:prSet phldrT="[Text]" custT="1"/>
      <dgm:spPr/>
      <dgm:t>
        <a:bodyPr/>
        <a:lstStyle/>
        <a:p>
          <a:r>
            <a:rPr lang="en-GB" sz="2000" b="1" dirty="0">
              <a:latin typeface="+mj-lt"/>
            </a:rPr>
            <a:t>TC 2WW appointment made</a:t>
          </a:r>
        </a:p>
      </dgm:t>
    </dgm:pt>
    <dgm:pt modelId="{F59E01F3-903A-41E7-945D-61321CF567C0}" type="parTrans" cxnId="{19636867-031F-40B8-9ECB-127B2EF7FFBF}">
      <dgm:prSet/>
      <dgm:spPr/>
      <dgm:t>
        <a:bodyPr/>
        <a:lstStyle/>
        <a:p>
          <a:endParaRPr lang="en-GB" sz="2800" b="1">
            <a:latin typeface="+mj-lt"/>
          </a:endParaRPr>
        </a:p>
      </dgm:t>
    </dgm:pt>
    <dgm:pt modelId="{B50DB9C5-7770-4A90-838C-765E32FC184D}" type="sibTrans" cxnId="{19636867-031F-40B8-9ECB-127B2EF7FFBF}">
      <dgm:prSet/>
      <dgm:spPr/>
      <dgm:t>
        <a:bodyPr/>
        <a:lstStyle/>
        <a:p>
          <a:endParaRPr lang="en-GB" sz="2800" b="1">
            <a:latin typeface="+mj-lt"/>
          </a:endParaRPr>
        </a:p>
      </dgm:t>
    </dgm:pt>
    <dgm:pt modelId="{7187605B-2304-4E0D-9719-203B9CA177E1}">
      <dgm:prSet phldrT="[Text]" custT="1"/>
      <dgm:spPr/>
      <dgm:t>
        <a:bodyPr/>
        <a:lstStyle/>
        <a:p>
          <a:r>
            <a:rPr lang="en-GB" sz="1200" b="1" dirty="0">
              <a:latin typeface="+mj-lt"/>
            </a:rPr>
            <a:t>Patient discharged at first OPA with letter (Covid-19 agreement)</a:t>
          </a:r>
        </a:p>
      </dgm:t>
    </dgm:pt>
    <dgm:pt modelId="{5EB38503-C659-46A4-A356-DAB0F8720D78}" type="parTrans" cxnId="{1EB39909-BD32-4E5E-BB19-B39222DFE5F7}">
      <dgm:prSet/>
      <dgm:spPr/>
      <dgm:t>
        <a:bodyPr/>
        <a:lstStyle/>
        <a:p>
          <a:endParaRPr lang="en-GB" sz="2800" b="1">
            <a:latin typeface="+mj-lt"/>
          </a:endParaRPr>
        </a:p>
      </dgm:t>
    </dgm:pt>
    <dgm:pt modelId="{DDD5DE1F-F8D2-44F2-B880-B76484914610}" type="sibTrans" cxnId="{1EB39909-BD32-4E5E-BB19-B39222DFE5F7}">
      <dgm:prSet/>
      <dgm:spPr/>
      <dgm:t>
        <a:bodyPr/>
        <a:lstStyle/>
        <a:p>
          <a:endParaRPr lang="en-GB" sz="2800" b="1">
            <a:latin typeface="+mj-lt"/>
          </a:endParaRPr>
        </a:p>
      </dgm:t>
    </dgm:pt>
    <dgm:pt modelId="{6A13E6AB-DAAF-4474-8181-C46468A0825B}">
      <dgm:prSet phldrT="[Text]" custT="1"/>
      <dgm:spPr/>
      <dgm:t>
        <a:bodyPr/>
        <a:lstStyle/>
        <a:p>
          <a:r>
            <a:rPr lang="en-GB" sz="1200" b="1" dirty="0">
              <a:latin typeface="+mj-lt"/>
            </a:rPr>
            <a:t>Investigations requested by consultant - no staff facilitation</a:t>
          </a:r>
        </a:p>
      </dgm:t>
    </dgm:pt>
    <dgm:pt modelId="{78635B73-86F0-44CB-8280-F33B0BF8AD3C}" type="parTrans" cxnId="{4EEC7D93-7AB0-448A-9534-38B0ECF6929F}">
      <dgm:prSet/>
      <dgm:spPr/>
      <dgm:t>
        <a:bodyPr/>
        <a:lstStyle/>
        <a:p>
          <a:endParaRPr lang="en-GB" sz="2800" b="1">
            <a:latin typeface="+mj-lt"/>
          </a:endParaRPr>
        </a:p>
      </dgm:t>
    </dgm:pt>
    <dgm:pt modelId="{74B365DF-8BF6-447D-A113-6A6D4BF6270A}" type="sibTrans" cxnId="{4EEC7D93-7AB0-448A-9534-38B0ECF6929F}">
      <dgm:prSet/>
      <dgm:spPr/>
      <dgm:t>
        <a:bodyPr/>
        <a:lstStyle/>
        <a:p>
          <a:endParaRPr lang="en-GB" sz="2800" b="1">
            <a:latin typeface="+mj-lt"/>
          </a:endParaRPr>
        </a:p>
      </dgm:t>
    </dgm:pt>
    <dgm:pt modelId="{F11A94EA-F392-4F95-8E57-1D6FDFF79524}">
      <dgm:prSet phldrT="[Text]" custT="1"/>
      <dgm:spPr/>
      <dgm:t>
        <a:bodyPr/>
        <a:lstStyle/>
        <a:p>
          <a:r>
            <a:rPr lang="en-GB" sz="1200" b="1" dirty="0">
              <a:latin typeface="+mj-lt"/>
            </a:rPr>
            <a:t>DNA</a:t>
          </a:r>
        </a:p>
      </dgm:t>
    </dgm:pt>
    <dgm:pt modelId="{BF4BDE34-80B1-4D63-80B0-CFCB2F403165}" type="parTrans" cxnId="{12D45888-547B-4E3D-91D7-D52C2E8C338C}">
      <dgm:prSet/>
      <dgm:spPr/>
      <dgm:t>
        <a:bodyPr/>
        <a:lstStyle/>
        <a:p>
          <a:endParaRPr lang="en-GB" sz="2800" b="1">
            <a:latin typeface="+mj-lt"/>
          </a:endParaRPr>
        </a:p>
      </dgm:t>
    </dgm:pt>
    <dgm:pt modelId="{A996028E-2B15-424D-AA26-11B3F90E76C2}" type="sibTrans" cxnId="{12D45888-547B-4E3D-91D7-D52C2E8C338C}">
      <dgm:prSet/>
      <dgm:spPr/>
      <dgm:t>
        <a:bodyPr/>
        <a:lstStyle/>
        <a:p>
          <a:endParaRPr lang="en-GB" sz="2800" b="1">
            <a:latin typeface="+mj-lt"/>
          </a:endParaRPr>
        </a:p>
      </dgm:t>
    </dgm:pt>
    <dgm:pt modelId="{A88F2D39-FF6B-4DD7-9036-BF3755F2DA04}">
      <dgm:prSet custT="1"/>
      <dgm:spPr/>
      <dgm:t>
        <a:bodyPr/>
        <a:lstStyle/>
        <a:p>
          <a:r>
            <a:rPr lang="en-GB" sz="1600" b="1" dirty="0">
              <a:latin typeface="+mj-lt"/>
            </a:rPr>
            <a:t>Follow up appointment TC/F2F/VC</a:t>
          </a:r>
        </a:p>
      </dgm:t>
    </dgm:pt>
    <dgm:pt modelId="{773864DC-F41D-42AB-9682-CCF92FA3D532}" type="parTrans" cxnId="{D8E96A15-B445-4787-A398-2BD118E5D4F5}">
      <dgm:prSet/>
      <dgm:spPr/>
      <dgm:t>
        <a:bodyPr/>
        <a:lstStyle/>
        <a:p>
          <a:endParaRPr lang="en-GB" sz="2800" b="1">
            <a:latin typeface="+mj-lt"/>
          </a:endParaRPr>
        </a:p>
      </dgm:t>
    </dgm:pt>
    <dgm:pt modelId="{8B526644-39D2-434C-BE02-808161745909}" type="sibTrans" cxnId="{D8E96A15-B445-4787-A398-2BD118E5D4F5}">
      <dgm:prSet/>
      <dgm:spPr/>
      <dgm:t>
        <a:bodyPr/>
        <a:lstStyle/>
        <a:p>
          <a:endParaRPr lang="en-GB" sz="2800" b="1">
            <a:latin typeface="+mj-lt"/>
          </a:endParaRPr>
        </a:p>
      </dgm:t>
    </dgm:pt>
    <dgm:pt modelId="{F6ECF787-D16C-7A4D-8EE1-C8F395E16C99}">
      <dgm:prSet custT="1"/>
      <dgm:spPr/>
      <dgm:t>
        <a:bodyPr/>
        <a:lstStyle/>
        <a:p>
          <a:r>
            <a:rPr lang="en-GB" sz="1200" b="1" dirty="0">
              <a:latin typeface="+mj-lt"/>
            </a:rPr>
            <a:t>Second appointment offered</a:t>
          </a:r>
          <a:endParaRPr lang="en-US" sz="1200" b="1" dirty="0">
            <a:latin typeface="+mj-lt"/>
          </a:endParaRPr>
        </a:p>
      </dgm:t>
    </dgm:pt>
    <dgm:pt modelId="{A57928E8-D092-4F4A-A681-581E8477FECC}" type="parTrans" cxnId="{EFDBD861-9947-7D4B-837F-0829C785CDAF}">
      <dgm:prSet/>
      <dgm:spPr/>
      <dgm:t>
        <a:bodyPr/>
        <a:lstStyle/>
        <a:p>
          <a:endParaRPr lang="en-US" sz="2800" b="1">
            <a:latin typeface="+mj-lt"/>
          </a:endParaRPr>
        </a:p>
      </dgm:t>
    </dgm:pt>
    <dgm:pt modelId="{8B22C410-11FB-C448-9E68-6283DA6E4A85}" type="sibTrans" cxnId="{EFDBD861-9947-7D4B-837F-0829C785CDAF}">
      <dgm:prSet/>
      <dgm:spPr/>
      <dgm:t>
        <a:bodyPr/>
        <a:lstStyle/>
        <a:p>
          <a:endParaRPr lang="en-US" sz="2800" b="1"/>
        </a:p>
      </dgm:t>
    </dgm:pt>
    <dgm:pt modelId="{3DA894DB-084E-7D4C-9075-29DE139FB718}">
      <dgm:prSet custT="1"/>
      <dgm:spPr/>
      <dgm:t>
        <a:bodyPr/>
        <a:lstStyle/>
        <a:p>
          <a:r>
            <a:rPr lang="en-GB" sz="1200" b="1" dirty="0">
              <a:latin typeface="+mj-lt"/>
            </a:rPr>
            <a:t>Endoscopy only - referrer indicates discharge if normal</a:t>
          </a:r>
        </a:p>
      </dgm:t>
    </dgm:pt>
    <dgm:pt modelId="{35EE8148-C001-B945-9A15-367D4AAC59F6}" type="parTrans" cxnId="{E06F63CC-396E-B946-8688-EC2E4CDDF78A}">
      <dgm:prSet/>
      <dgm:spPr/>
      <dgm:t>
        <a:bodyPr/>
        <a:lstStyle/>
        <a:p>
          <a:endParaRPr lang="en-GB" sz="2800" b="1">
            <a:latin typeface="+mj-lt"/>
          </a:endParaRPr>
        </a:p>
      </dgm:t>
    </dgm:pt>
    <dgm:pt modelId="{C03C597F-6628-264D-867B-485065108662}" type="sibTrans" cxnId="{E06F63CC-396E-B946-8688-EC2E4CDDF78A}">
      <dgm:prSet/>
      <dgm:spPr/>
      <dgm:t>
        <a:bodyPr/>
        <a:lstStyle/>
        <a:p>
          <a:endParaRPr lang="en-GB" sz="2800" b="1"/>
        </a:p>
      </dgm:t>
    </dgm:pt>
    <dgm:pt modelId="{8A5DF0EA-4E30-42E6-9C0E-CE16747BB970}" type="pres">
      <dgm:prSet presAssocID="{CFFAA3CC-2DF0-461A-B3D6-330F4B778601}" presName="hierChild1" presStyleCnt="0">
        <dgm:presLayoutVars>
          <dgm:chPref val="1"/>
          <dgm:dir/>
          <dgm:animOne val="branch"/>
          <dgm:animLvl val="lvl"/>
          <dgm:resizeHandles/>
        </dgm:presLayoutVars>
      </dgm:prSet>
      <dgm:spPr/>
    </dgm:pt>
    <dgm:pt modelId="{C02288B5-5004-4E77-8782-F29F330F4A4C}" type="pres">
      <dgm:prSet presAssocID="{03FE157B-230F-4E08-A26E-6AE47FADA9FE}" presName="hierRoot1" presStyleCnt="0"/>
      <dgm:spPr/>
    </dgm:pt>
    <dgm:pt modelId="{EA533B2E-575A-49AC-8A98-8DE7E16E2B3F}" type="pres">
      <dgm:prSet presAssocID="{03FE157B-230F-4E08-A26E-6AE47FADA9FE}" presName="composite" presStyleCnt="0"/>
      <dgm:spPr/>
    </dgm:pt>
    <dgm:pt modelId="{21E05AEC-7983-493D-A274-E795F3E27B5A}" type="pres">
      <dgm:prSet presAssocID="{03FE157B-230F-4E08-A26E-6AE47FADA9FE}" presName="background" presStyleLbl="node0" presStyleIdx="0" presStyleCnt="1"/>
      <dgm:spPr/>
    </dgm:pt>
    <dgm:pt modelId="{C403EAC1-0461-4DAB-977B-F8E26B25E92B}" type="pres">
      <dgm:prSet presAssocID="{03FE157B-230F-4E08-A26E-6AE47FADA9FE}" presName="text" presStyleLbl="fgAcc0" presStyleIdx="0" presStyleCnt="1" custScaleX="377321" custScaleY="182581" custLinFactNeighborX="-4636" custLinFactNeighborY="2920">
        <dgm:presLayoutVars>
          <dgm:chPref val="3"/>
        </dgm:presLayoutVars>
      </dgm:prSet>
      <dgm:spPr/>
    </dgm:pt>
    <dgm:pt modelId="{E0C8C8A8-0C9E-429E-9BAC-1217D4D2E2A5}" type="pres">
      <dgm:prSet presAssocID="{03FE157B-230F-4E08-A26E-6AE47FADA9FE}" presName="hierChild2" presStyleCnt="0"/>
      <dgm:spPr/>
    </dgm:pt>
    <dgm:pt modelId="{E61DC504-7EA7-4274-BBAB-C3C2D98E25D9}" type="pres">
      <dgm:prSet presAssocID="{F59E01F3-903A-41E7-945D-61321CF567C0}" presName="Name10" presStyleLbl="parChTrans1D2" presStyleIdx="0" presStyleCnt="1"/>
      <dgm:spPr/>
    </dgm:pt>
    <dgm:pt modelId="{FDFD6530-D740-458F-B3EB-FCE5460991C6}" type="pres">
      <dgm:prSet presAssocID="{52EDF313-1F82-443D-BE02-B15D468FC820}" presName="hierRoot2" presStyleCnt="0"/>
      <dgm:spPr/>
    </dgm:pt>
    <dgm:pt modelId="{BBC53265-8E88-43C1-B99B-F3A042C4C55A}" type="pres">
      <dgm:prSet presAssocID="{52EDF313-1F82-443D-BE02-B15D468FC820}" presName="composite2" presStyleCnt="0"/>
      <dgm:spPr/>
    </dgm:pt>
    <dgm:pt modelId="{3178E12E-C1AE-47C9-BA48-D166E1210AD4}" type="pres">
      <dgm:prSet presAssocID="{52EDF313-1F82-443D-BE02-B15D468FC820}" presName="background2" presStyleLbl="node2" presStyleIdx="0" presStyleCnt="1"/>
      <dgm:spPr/>
    </dgm:pt>
    <dgm:pt modelId="{F6F55331-389D-45D2-B3DE-8DE546920222}" type="pres">
      <dgm:prSet presAssocID="{52EDF313-1F82-443D-BE02-B15D468FC820}" presName="text2" presStyleLbl="fgAcc2" presStyleIdx="0" presStyleCnt="1" custScaleX="398314" custScaleY="132287">
        <dgm:presLayoutVars>
          <dgm:chPref val="3"/>
        </dgm:presLayoutVars>
      </dgm:prSet>
      <dgm:spPr/>
    </dgm:pt>
    <dgm:pt modelId="{7D6025EB-6554-4733-9C0C-AA33888EBB89}" type="pres">
      <dgm:prSet presAssocID="{52EDF313-1F82-443D-BE02-B15D468FC820}" presName="hierChild3" presStyleCnt="0"/>
      <dgm:spPr/>
    </dgm:pt>
    <dgm:pt modelId="{1E037B83-5138-49EB-AEB1-E0F011DCDFA8}" type="pres">
      <dgm:prSet presAssocID="{5EB38503-C659-46A4-A356-DAB0F8720D78}" presName="Name17" presStyleLbl="parChTrans1D3" presStyleIdx="0" presStyleCnt="3"/>
      <dgm:spPr/>
    </dgm:pt>
    <dgm:pt modelId="{8CA01348-E439-4878-A9CC-B3F7FEFFE0B6}" type="pres">
      <dgm:prSet presAssocID="{7187605B-2304-4E0D-9719-203B9CA177E1}" presName="hierRoot3" presStyleCnt="0"/>
      <dgm:spPr/>
    </dgm:pt>
    <dgm:pt modelId="{2CA1E9DD-754A-4699-9C41-17C2653794E9}" type="pres">
      <dgm:prSet presAssocID="{7187605B-2304-4E0D-9719-203B9CA177E1}" presName="composite3" presStyleCnt="0"/>
      <dgm:spPr/>
    </dgm:pt>
    <dgm:pt modelId="{76AF87B7-7042-43F1-A83B-52DCABD555EC}" type="pres">
      <dgm:prSet presAssocID="{7187605B-2304-4E0D-9719-203B9CA177E1}" presName="background3" presStyleLbl="node3" presStyleIdx="0" presStyleCnt="3"/>
      <dgm:spPr/>
    </dgm:pt>
    <dgm:pt modelId="{EB86135E-6A18-49B0-9C36-473E60B63E29}" type="pres">
      <dgm:prSet presAssocID="{7187605B-2304-4E0D-9719-203B9CA177E1}" presName="text3" presStyleLbl="fgAcc3" presStyleIdx="0" presStyleCnt="3" custScaleX="237178" custScaleY="257434">
        <dgm:presLayoutVars>
          <dgm:chPref val="3"/>
        </dgm:presLayoutVars>
      </dgm:prSet>
      <dgm:spPr/>
    </dgm:pt>
    <dgm:pt modelId="{2957D86A-B93C-4C73-AED3-F043298AA04F}" type="pres">
      <dgm:prSet presAssocID="{7187605B-2304-4E0D-9719-203B9CA177E1}" presName="hierChild4" presStyleCnt="0"/>
      <dgm:spPr/>
    </dgm:pt>
    <dgm:pt modelId="{C87DAB95-3FC7-44F8-A0AB-63D1E026FE06}" type="pres">
      <dgm:prSet presAssocID="{78635B73-86F0-44CB-8280-F33B0BF8AD3C}" presName="Name17" presStyleLbl="parChTrans1D3" presStyleIdx="1" presStyleCnt="3"/>
      <dgm:spPr/>
    </dgm:pt>
    <dgm:pt modelId="{6BC886DD-89E3-42A1-95E8-9A35D6848FEF}" type="pres">
      <dgm:prSet presAssocID="{6A13E6AB-DAAF-4474-8181-C46468A0825B}" presName="hierRoot3" presStyleCnt="0"/>
      <dgm:spPr/>
    </dgm:pt>
    <dgm:pt modelId="{5ABD0219-E2FD-46DB-B453-FB4FF010FE7C}" type="pres">
      <dgm:prSet presAssocID="{6A13E6AB-DAAF-4474-8181-C46468A0825B}" presName="composite3" presStyleCnt="0"/>
      <dgm:spPr/>
    </dgm:pt>
    <dgm:pt modelId="{F0728C7F-7FCF-4908-BFF0-69D41C6C11E9}" type="pres">
      <dgm:prSet presAssocID="{6A13E6AB-DAAF-4474-8181-C46468A0825B}" presName="background3" presStyleLbl="node3" presStyleIdx="1" presStyleCnt="3"/>
      <dgm:spPr/>
    </dgm:pt>
    <dgm:pt modelId="{B75566F3-0769-49C5-9B5D-5A67C28743BD}" type="pres">
      <dgm:prSet presAssocID="{6A13E6AB-DAAF-4474-8181-C46468A0825B}" presName="text3" presStyleLbl="fgAcc3" presStyleIdx="1" presStyleCnt="3" custScaleX="400208" custScaleY="121920">
        <dgm:presLayoutVars>
          <dgm:chPref val="3"/>
        </dgm:presLayoutVars>
      </dgm:prSet>
      <dgm:spPr/>
    </dgm:pt>
    <dgm:pt modelId="{76E7BB9C-BBCA-4B3B-B52E-CE5354F5D05B}" type="pres">
      <dgm:prSet presAssocID="{6A13E6AB-DAAF-4474-8181-C46468A0825B}" presName="hierChild4" presStyleCnt="0"/>
      <dgm:spPr/>
    </dgm:pt>
    <dgm:pt modelId="{DB2F2E78-574E-E545-8C08-8CE0798937C8}" type="pres">
      <dgm:prSet presAssocID="{35EE8148-C001-B945-9A15-367D4AAC59F6}" presName="Name23" presStyleLbl="parChTrans1D4" presStyleIdx="0" presStyleCnt="3"/>
      <dgm:spPr/>
    </dgm:pt>
    <dgm:pt modelId="{11B92C21-CAA1-AE42-9F63-A1A8FA59F5D2}" type="pres">
      <dgm:prSet presAssocID="{3DA894DB-084E-7D4C-9075-29DE139FB718}" presName="hierRoot4" presStyleCnt="0"/>
      <dgm:spPr/>
    </dgm:pt>
    <dgm:pt modelId="{78999A89-0DAD-0945-B0B2-5455847D22A1}" type="pres">
      <dgm:prSet presAssocID="{3DA894DB-084E-7D4C-9075-29DE139FB718}" presName="composite4" presStyleCnt="0"/>
      <dgm:spPr/>
    </dgm:pt>
    <dgm:pt modelId="{45702001-8D42-8649-A8E6-16C909D6AF47}" type="pres">
      <dgm:prSet presAssocID="{3DA894DB-084E-7D4C-9075-29DE139FB718}" presName="background4" presStyleLbl="node4" presStyleIdx="0" presStyleCnt="3"/>
      <dgm:spPr/>
    </dgm:pt>
    <dgm:pt modelId="{F75DEE10-4F57-4A42-8530-A1A05D00796F}" type="pres">
      <dgm:prSet presAssocID="{3DA894DB-084E-7D4C-9075-29DE139FB718}" presName="text4" presStyleLbl="fgAcc4" presStyleIdx="0" presStyleCnt="3" custScaleX="253675" custScaleY="217007" custLinFactNeighborY="10024">
        <dgm:presLayoutVars>
          <dgm:chPref val="3"/>
        </dgm:presLayoutVars>
      </dgm:prSet>
      <dgm:spPr/>
    </dgm:pt>
    <dgm:pt modelId="{ADFFF3D3-4D8D-9D4E-B208-6C3258EFBC7A}" type="pres">
      <dgm:prSet presAssocID="{3DA894DB-084E-7D4C-9075-29DE139FB718}" presName="hierChild5" presStyleCnt="0"/>
      <dgm:spPr/>
    </dgm:pt>
    <dgm:pt modelId="{CF84E24B-F087-405C-8FD4-4436988E0910}" type="pres">
      <dgm:prSet presAssocID="{773864DC-F41D-42AB-9682-CCF92FA3D532}" presName="Name23" presStyleLbl="parChTrans1D4" presStyleIdx="1" presStyleCnt="3"/>
      <dgm:spPr/>
    </dgm:pt>
    <dgm:pt modelId="{26BEC965-BDC8-4E3B-8CDE-2E51D7582A5D}" type="pres">
      <dgm:prSet presAssocID="{A88F2D39-FF6B-4DD7-9036-BF3755F2DA04}" presName="hierRoot4" presStyleCnt="0"/>
      <dgm:spPr/>
    </dgm:pt>
    <dgm:pt modelId="{377911CD-59A0-4909-9ACD-9D5F0A248625}" type="pres">
      <dgm:prSet presAssocID="{A88F2D39-FF6B-4DD7-9036-BF3755F2DA04}" presName="composite4" presStyleCnt="0"/>
      <dgm:spPr/>
    </dgm:pt>
    <dgm:pt modelId="{659254C7-B50C-4B0B-B950-B2D04AEBB2A6}" type="pres">
      <dgm:prSet presAssocID="{A88F2D39-FF6B-4DD7-9036-BF3755F2DA04}" presName="background4" presStyleLbl="node4" presStyleIdx="1" presStyleCnt="3"/>
      <dgm:spPr/>
    </dgm:pt>
    <dgm:pt modelId="{BDB7A2BA-904D-4A33-BF22-EF9497C883A7}" type="pres">
      <dgm:prSet presAssocID="{A88F2D39-FF6B-4DD7-9036-BF3755F2DA04}" presName="text4" presStyleLbl="fgAcc4" presStyleIdx="1" presStyleCnt="3" custScaleX="280999" custScaleY="105803" custLinFactNeighborX="13146" custLinFactNeighborY="6625">
        <dgm:presLayoutVars>
          <dgm:chPref val="3"/>
        </dgm:presLayoutVars>
      </dgm:prSet>
      <dgm:spPr/>
    </dgm:pt>
    <dgm:pt modelId="{79E1A82C-013C-4816-99E7-E7DC4CE3E069}" type="pres">
      <dgm:prSet presAssocID="{A88F2D39-FF6B-4DD7-9036-BF3755F2DA04}" presName="hierChild5" presStyleCnt="0"/>
      <dgm:spPr/>
    </dgm:pt>
    <dgm:pt modelId="{098F7D24-8709-4C9A-A6A0-7A949DFCD9D7}" type="pres">
      <dgm:prSet presAssocID="{BF4BDE34-80B1-4D63-80B0-CFCB2F403165}" presName="Name17" presStyleLbl="parChTrans1D3" presStyleIdx="2" presStyleCnt="3"/>
      <dgm:spPr/>
    </dgm:pt>
    <dgm:pt modelId="{B637AB3C-58FF-4DAD-8FF1-ACEE575FC19F}" type="pres">
      <dgm:prSet presAssocID="{F11A94EA-F392-4F95-8E57-1D6FDFF79524}" presName="hierRoot3" presStyleCnt="0"/>
      <dgm:spPr/>
    </dgm:pt>
    <dgm:pt modelId="{B041202D-EB4E-4B45-A114-7750A0B477D3}" type="pres">
      <dgm:prSet presAssocID="{F11A94EA-F392-4F95-8E57-1D6FDFF79524}" presName="composite3" presStyleCnt="0"/>
      <dgm:spPr/>
    </dgm:pt>
    <dgm:pt modelId="{ED5A88A5-1B16-4B65-9586-FFF4E354DF0C}" type="pres">
      <dgm:prSet presAssocID="{F11A94EA-F392-4F95-8E57-1D6FDFF79524}" presName="background3" presStyleLbl="node3" presStyleIdx="2" presStyleCnt="3"/>
      <dgm:spPr/>
    </dgm:pt>
    <dgm:pt modelId="{87E4CF0B-F9B7-460B-AC1D-F90766E7246E}" type="pres">
      <dgm:prSet presAssocID="{F11A94EA-F392-4F95-8E57-1D6FDFF79524}" presName="text3" presStyleLbl="fgAcc3" presStyleIdx="2" presStyleCnt="3" custScaleX="161477" custScaleY="100125">
        <dgm:presLayoutVars>
          <dgm:chPref val="3"/>
        </dgm:presLayoutVars>
      </dgm:prSet>
      <dgm:spPr/>
    </dgm:pt>
    <dgm:pt modelId="{A7767540-470A-4584-A5E9-D62877F70F39}" type="pres">
      <dgm:prSet presAssocID="{F11A94EA-F392-4F95-8E57-1D6FDFF79524}" presName="hierChild4" presStyleCnt="0"/>
      <dgm:spPr/>
    </dgm:pt>
    <dgm:pt modelId="{7BDB2C71-4BA3-9D4F-AB44-2D9B8BBBE981}" type="pres">
      <dgm:prSet presAssocID="{A57928E8-D092-4F4A-A681-581E8477FECC}" presName="Name23" presStyleLbl="parChTrans1D4" presStyleIdx="2" presStyleCnt="3"/>
      <dgm:spPr/>
    </dgm:pt>
    <dgm:pt modelId="{30E178C3-94D9-AA47-B35A-AA820A25BA61}" type="pres">
      <dgm:prSet presAssocID="{F6ECF787-D16C-7A4D-8EE1-C8F395E16C99}" presName="hierRoot4" presStyleCnt="0"/>
      <dgm:spPr/>
    </dgm:pt>
    <dgm:pt modelId="{B08CCAB3-E576-E340-9F98-174CFEFBAE8F}" type="pres">
      <dgm:prSet presAssocID="{F6ECF787-D16C-7A4D-8EE1-C8F395E16C99}" presName="composite4" presStyleCnt="0"/>
      <dgm:spPr/>
    </dgm:pt>
    <dgm:pt modelId="{9ADB5D78-40F5-6D4C-8C72-2ABF85DAAD16}" type="pres">
      <dgm:prSet presAssocID="{F6ECF787-D16C-7A4D-8EE1-C8F395E16C99}" presName="background4" presStyleLbl="node4" presStyleIdx="2" presStyleCnt="3"/>
      <dgm:spPr/>
    </dgm:pt>
    <dgm:pt modelId="{1CB61E8E-2111-C24A-81AC-2F0C839DB629}" type="pres">
      <dgm:prSet presAssocID="{F6ECF787-D16C-7A4D-8EE1-C8F395E16C99}" presName="text4" presStyleLbl="fgAcc4" presStyleIdx="2" presStyleCnt="3" custScaleX="169391" custScaleY="246861">
        <dgm:presLayoutVars>
          <dgm:chPref val="3"/>
        </dgm:presLayoutVars>
      </dgm:prSet>
      <dgm:spPr/>
    </dgm:pt>
    <dgm:pt modelId="{BBA22477-3C09-4A43-A4B0-6B9182462A8B}" type="pres">
      <dgm:prSet presAssocID="{F6ECF787-D16C-7A4D-8EE1-C8F395E16C99}" presName="hierChild5" presStyleCnt="0"/>
      <dgm:spPr/>
    </dgm:pt>
  </dgm:ptLst>
  <dgm:cxnLst>
    <dgm:cxn modelId="{8E13A301-0A8A-6B45-A568-8145951A5E19}" type="presOf" srcId="{6A13E6AB-DAAF-4474-8181-C46468A0825B}" destId="{B75566F3-0769-49C5-9B5D-5A67C28743BD}" srcOrd="0" destOrd="0" presId="urn:microsoft.com/office/officeart/2005/8/layout/hierarchy1"/>
    <dgm:cxn modelId="{2AAD0A03-1768-C146-8C98-013A5872D816}" type="presOf" srcId="{773864DC-F41D-42AB-9682-CCF92FA3D532}" destId="{CF84E24B-F087-405C-8FD4-4436988E0910}" srcOrd="0" destOrd="0" presId="urn:microsoft.com/office/officeart/2005/8/layout/hierarchy1"/>
    <dgm:cxn modelId="{1EB39909-BD32-4E5E-BB19-B39222DFE5F7}" srcId="{52EDF313-1F82-443D-BE02-B15D468FC820}" destId="{7187605B-2304-4E0D-9719-203B9CA177E1}" srcOrd="0" destOrd="0" parTransId="{5EB38503-C659-46A4-A356-DAB0F8720D78}" sibTransId="{DDD5DE1F-F8D2-44F2-B880-B76484914610}"/>
    <dgm:cxn modelId="{D8E96A15-B445-4787-A398-2BD118E5D4F5}" srcId="{6A13E6AB-DAAF-4474-8181-C46468A0825B}" destId="{A88F2D39-FF6B-4DD7-9036-BF3755F2DA04}" srcOrd="1" destOrd="0" parTransId="{773864DC-F41D-42AB-9682-CCF92FA3D532}" sibTransId="{8B526644-39D2-434C-BE02-808161745909}"/>
    <dgm:cxn modelId="{2171591C-988F-1E45-A1CF-9577D59B1901}" type="presOf" srcId="{52EDF313-1F82-443D-BE02-B15D468FC820}" destId="{F6F55331-389D-45D2-B3DE-8DE546920222}" srcOrd="0" destOrd="0" presId="urn:microsoft.com/office/officeart/2005/8/layout/hierarchy1"/>
    <dgm:cxn modelId="{C6D76032-9DE7-F84F-93BE-C8143EC9E08B}" type="presOf" srcId="{5EB38503-C659-46A4-A356-DAB0F8720D78}" destId="{1E037B83-5138-49EB-AEB1-E0F011DCDFA8}" srcOrd="0" destOrd="0" presId="urn:microsoft.com/office/officeart/2005/8/layout/hierarchy1"/>
    <dgm:cxn modelId="{B8A9BA3E-5BAC-E943-A473-AC843F04B119}" type="presOf" srcId="{CFFAA3CC-2DF0-461A-B3D6-330F4B778601}" destId="{8A5DF0EA-4E30-42E6-9C0E-CE16747BB970}" srcOrd="0" destOrd="0" presId="urn:microsoft.com/office/officeart/2005/8/layout/hierarchy1"/>
    <dgm:cxn modelId="{EFDBD861-9947-7D4B-837F-0829C785CDAF}" srcId="{F11A94EA-F392-4F95-8E57-1D6FDFF79524}" destId="{F6ECF787-D16C-7A4D-8EE1-C8F395E16C99}" srcOrd="0" destOrd="0" parTransId="{A57928E8-D092-4F4A-A681-581E8477FECC}" sibTransId="{8B22C410-11FB-C448-9E68-6283DA6E4A85}"/>
    <dgm:cxn modelId="{19636867-031F-40B8-9ECB-127B2EF7FFBF}" srcId="{03FE157B-230F-4E08-A26E-6AE47FADA9FE}" destId="{52EDF313-1F82-443D-BE02-B15D468FC820}" srcOrd="0" destOrd="0" parTransId="{F59E01F3-903A-41E7-945D-61321CF567C0}" sibTransId="{B50DB9C5-7770-4A90-838C-765E32FC184D}"/>
    <dgm:cxn modelId="{A890CB48-1DF7-4D72-B4DA-524A6DB0E4B0}" srcId="{CFFAA3CC-2DF0-461A-B3D6-330F4B778601}" destId="{03FE157B-230F-4E08-A26E-6AE47FADA9FE}" srcOrd="0" destOrd="0" parTransId="{8AF6468D-2063-4049-985D-226CBE097253}" sibTransId="{42893FF7-9AC3-4A0D-9448-98747C3D80C5}"/>
    <dgm:cxn modelId="{A2C9D84E-5A5A-3A46-8B6B-EB64E3C802B5}" type="presOf" srcId="{03FE157B-230F-4E08-A26E-6AE47FADA9FE}" destId="{C403EAC1-0461-4DAB-977B-F8E26B25E92B}" srcOrd="0" destOrd="0" presId="urn:microsoft.com/office/officeart/2005/8/layout/hierarchy1"/>
    <dgm:cxn modelId="{0EA0B073-3CBD-0D4D-B0D0-857656DCAE46}" type="presOf" srcId="{F11A94EA-F392-4F95-8E57-1D6FDFF79524}" destId="{87E4CF0B-F9B7-460B-AC1D-F90766E7246E}" srcOrd="0" destOrd="0" presId="urn:microsoft.com/office/officeart/2005/8/layout/hierarchy1"/>
    <dgm:cxn modelId="{9DED8175-E40F-A04A-9E0C-90C3A869087B}" type="presOf" srcId="{78635B73-86F0-44CB-8280-F33B0BF8AD3C}" destId="{C87DAB95-3FC7-44F8-A0AB-63D1E026FE06}" srcOrd="0" destOrd="0" presId="urn:microsoft.com/office/officeart/2005/8/layout/hierarchy1"/>
    <dgm:cxn modelId="{70EF0688-F8FE-FB47-92B3-61A98CBF2708}" type="presOf" srcId="{3DA894DB-084E-7D4C-9075-29DE139FB718}" destId="{F75DEE10-4F57-4A42-8530-A1A05D00796F}" srcOrd="0" destOrd="0" presId="urn:microsoft.com/office/officeart/2005/8/layout/hierarchy1"/>
    <dgm:cxn modelId="{12D45888-547B-4E3D-91D7-D52C2E8C338C}" srcId="{52EDF313-1F82-443D-BE02-B15D468FC820}" destId="{F11A94EA-F392-4F95-8E57-1D6FDFF79524}" srcOrd="2" destOrd="0" parTransId="{BF4BDE34-80B1-4D63-80B0-CFCB2F403165}" sibTransId="{A996028E-2B15-424D-AA26-11B3F90E76C2}"/>
    <dgm:cxn modelId="{06043892-54CC-6740-AEAA-C685280109F8}" type="presOf" srcId="{7187605B-2304-4E0D-9719-203B9CA177E1}" destId="{EB86135E-6A18-49B0-9C36-473E60B63E29}" srcOrd="0" destOrd="0" presId="urn:microsoft.com/office/officeart/2005/8/layout/hierarchy1"/>
    <dgm:cxn modelId="{4EEC7D93-7AB0-448A-9534-38B0ECF6929F}" srcId="{52EDF313-1F82-443D-BE02-B15D468FC820}" destId="{6A13E6AB-DAAF-4474-8181-C46468A0825B}" srcOrd="1" destOrd="0" parTransId="{78635B73-86F0-44CB-8280-F33B0BF8AD3C}" sibTransId="{74B365DF-8BF6-447D-A113-6A6D4BF6270A}"/>
    <dgm:cxn modelId="{5547EC95-184E-6D47-A8ED-B20D629A68C3}" type="presOf" srcId="{F6ECF787-D16C-7A4D-8EE1-C8F395E16C99}" destId="{1CB61E8E-2111-C24A-81AC-2F0C839DB629}" srcOrd="0" destOrd="0" presId="urn:microsoft.com/office/officeart/2005/8/layout/hierarchy1"/>
    <dgm:cxn modelId="{E06F63CC-396E-B946-8688-EC2E4CDDF78A}" srcId="{6A13E6AB-DAAF-4474-8181-C46468A0825B}" destId="{3DA894DB-084E-7D4C-9075-29DE139FB718}" srcOrd="0" destOrd="0" parTransId="{35EE8148-C001-B945-9A15-367D4AAC59F6}" sibTransId="{C03C597F-6628-264D-867B-485065108662}"/>
    <dgm:cxn modelId="{A5E0EEE7-23B5-1544-87BE-34F35A74DA2E}" type="presOf" srcId="{A88F2D39-FF6B-4DD7-9036-BF3755F2DA04}" destId="{BDB7A2BA-904D-4A33-BF22-EF9497C883A7}" srcOrd="0" destOrd="0" presId="urn:microsoft.com/office/officeart/2005/8/layout/hierarchy1"/>
    <dgm:cxn modelId="{9D01C0F4-D82D-1646-9B66-15132536E5A3}" type="presOf" srcId="{35EE8148-C001-B945-9A15-367D4AAC59F6}" destId="{DB2F2E78-574E-E545-8C08-8CE0798937C8}" srcOrd="0" destOrd="0" presId="urn:microsoft.com/office/officeart/2005/8/layout/hierarchy1"/>
    <dgm:cxn modelId="{F7CA5FF7-63F7-8A4E-A949-633DD04B9415}" type="presOf" srcId="{A57928E8-D092-4F4A-A681-581E8477FECC}" destId="{7BDB2C71-4BA3-9D4F-AB44-2D9B8BBBE981}" srcOrd="0" destOrd="0" presId="urn:microsoft.com/office/officeart/2005/8/layout/hierarchy1"/>
    <dgm:cxn modelId="{C26922FD-758F-C74C-8BAF-9420B645B813}" type="presOf" srcId="{F59E01F3-903A-41E7-945D-61321CF567C0}" destId="{E61DC504-7EA7-4274-BBAB-C3C2D98E25D9}" srcOrd="0" destOrd="0" presId="urn:microsoft.com/office/officeart/2005/8/layout/hierarchy1"/>
    <dgm:cxn modelId="{337EF9FE-8E03-DB4E-BE6F-5F0557F53EF4}" type="presOf" srcId="{BF4BDE34-80B1-4D63-80B0-CFCB2F403165}" destId="{098F7D24-8709-4C9A-A6A0-7A949DFCD9D7}" srcOrd="0" destOrd="0" presId="urn:microsoft.com/office/officeart/2005/8/layout/hierarchy1"/>
    <dgm:cxn modelId="{A4D4B6AC-FF8C-C042-BCB4-9969DA3C7EDD}" type="presParOf" srcId="{8A5DF0EA-4E30-42E6-9C0E-CE16747BB970}" destId="{C02288B5-5004-4E77-8782-F29F330F4A4C}" srcOrd="0" destOrd="0" presId="urn:microsoft.com/office/officeart/2005/8/layout/hierarchy1"/>
    <dgm:cxn modelId="{D2A3C80F-F3C1-754D-8A85-9B1F0431EE2F}" type="presParOf" srcId="{C02288B5-5004-4E77-8782-F29F330F4A4C}" destId="{EA533B2E-575A-49AC-8A98-8DE7E16E2B3F}" srcOrd="0" destOrd="0" presId="urn:microsoft.com/office/officeart/2005/8/layout/hierarchy1"/>
    <dgm:cxn modelId="{E013DE93-69E9-0A48-92F5-6196B6AE930B}" type="presParOf" srcId="{EA533B2E-575A-49AC-8A98-8DE7E16E2B3F}" destId="{21E05AEC-7983-493D-A274-E795F3E27B5A}" srcOrd="0" destOrd="0" presId="urn:microsoft.com/office/officeart/2005/8/layout/hierarchy1"/>
    <dgm:cxn modelId="{462380E1-7004-9F41-BB04-89775FA3A8D7}" type="presParOf" srcId="{EA533B2E-575A-49AC-8A98-8DE7E16E2B3F}" destId="{C403EAC1-0461-4DAB-977B-F8E26B25E92B}" srcOrd="1" destOrd="0" presId="urn:microsoft.com/office/officeart/2005/8/layout/hierarchy1"/>
    <dgm:cxn modelId="{A96682B3-83A0-C647-83DF-9504FFF42CD8}" type="presParOf" srcId="{C02288B5-5004-4E77-8782-F29F330F4A4C}" destId="{E0C8C8A8-0C9E-429E-9BAC-1217D4D2E2A5}" srcOrd="1" destOrd="0" presId="urn:microsoft.com/office/officeart/2005/8/layout/hierarchy1"/>
    <dgm:cxn modelId="{8AC71149-3050-5540-8E10-DFF722AF1EAC}" type="presParOf" srcId="{E0C8C8A8-0C9E-429E-9BAC-1217D4D2E2A5}" destId="{E61DC504-7EA7-4274-BBAB-C3C2D98E25D9}" srcOrd="0" destOrd="0" presId="urn:microsoft.com/office/officeart/2005/8/layout/hierarchy1"/>
    <dgm:cxn modelId="{1297AECA-C396-E54B-AF35-7AFD8CD2239A}" type="presParOf" srcId="{E0C8C8A8-0C9E-429E-9BAC-1217D4D2E2A5}" destId="{FDFD6530-D740-458F-B3EB-FCE5460991C6}" srcOrd="1" destOrd="0" presId="urn:microsoft.com/office/officeart/2005/8/layout/hierarchy1"/>
    <dgm:cxn modelId="{FFFC0034-906B-F840-A526-49F342974470}" type="presParOf" srcId="{FDFD6530-D740-458F-B3EB-FCE5460991C6}" destId="{BBC53265-8E88-43C1-B99B-F3A042C4C55A}" srcOrd="0" destOrd="0" presId="urn:microsoft.com/office/officeart/2005/8/layout/hierarchy1"/>
    <dgm:cxn modelId="{168BEFC1-D994-F94A-ABA1-5EB1A1697159}" type="presParOf" srcId="{BBC53265-8E88-43C1-B99B-F3A042C4C55A}" destId="{3178E12E-C1AE-47C9-BA48-D166E1210AD4}" srcOrd="0" destOrd="0" presId="urn:microsoft.com/office/officeart/2005/8/layout/hierarchy1"/>
    <dgm:cxn modelId="{469C053B-BD49-C841-AB78-9000E774C584}" type="presParOf" srcId="{BBC53265-8E88-43C1-B99B-F3A042C4C55A}" destId="{F6F55331-389D-45D2-B3DE-8DE546920222}" srcOrd="1" destOrd="0" presId="urn:microsoft.com/office/officeart/2005/8/layout/hierarchy1"/>
    <dgm:cxn modelId="{C6E5DEA0-667C-804F-AE88-2251EF2A2586}" type="presParOf" srcId="{FDFD6530-D740-458F-B3EB-FCE5460991C6}" destId="{7D6025EB-6554-4733-9C0C-AA33888EBB89}" srcOrd="1" destOrd="0" presId="urn:microsoft.com/office/officeart/2005/8/layout/hierarchy1"/>
    <dgm:cxn modelId="{DF009BE1-7725-474C-A48A-BAACA39444D3}" type="presParOf" srcId="{7D6025EB-6554-4733-9C0C-AA33888EBB89}" destId="{1E037B83-5138-49EB-AEB1-E0F011DCDFA8}" srcOrd="0" destOrd="0" presId="urn:microsoft.com/office/officeart/2005/8/layout/hierarchy1"/>
    <dgm:cxn modelId="{2A3C06D1-BCEC-814F-B5FD-CA218E9AAAE5}" type="presParOf" srcId="{7D6025EB-6554-4733-9C0C-AA33888EBB89}" destId="{8CA01348-E439-4878-A9CC-B3F7FEFFE0B6}" srcOrd="1" destOrd="0" presId="urn:microsoft.com/office/officeart/2005/8/layout/hierarchy1"/>
    <dgm:cxn modelId="{DFC8852F-20E9-EF42-94D0-65B2DBA2B186}" type="presParOf" srcId="{8CA01348-E439-4878-A9CC-B3F7FEFFE0B6}" destId="{2CA1E9DD-754A-4699-9C41-17C2653794E9}" srcOrd="0" destOrd="0" presId="urn:microsoft.com/office/officeart/2005/8/layout/hierarchy1"/>
    <dgm:cxn modelId="{12C82D69-2D91-E34F-AFD1-786D98033FBB}" type="presParOf" srcId="{2CA1E9DD-754A-4699-9C41-17C2653794E9}" destId="{76AF87B7-7042-43F1-A83B-52DCABD555EC}" srcOrd="0" destOrd="0" presId="urn:microsoft.com/office/officeart/2005/8/layout/hierarchy1"/>
    <dgm:cxn modelId="{50CB2827-BA29-2240-BCA9-183FA27C0CE2}" type="presParOf" srcId="{2CA1E9DD-754A-4699-9C41-17C2653794E9}" destId="{EB86135E-6A18-49B0-9C36-473E60B63E29}" srcOrd="1" destOrd="0" presId="urn:microsoft.com/office/officeart/2005/8/layout/hierarchy1"/>
    <dgm:cxn modelId="{8486944F-AAC0-6849-A2D3-48662A1D0DBA}" type="presParOf" srcId="{8CA01348-E439-4878-A9CC-B3F7FEFFE0B6}" destId="{2957D86A-B93C-4C73-AED3-F043298AA04F}" srcOrd="1" destOrd="0" presId="urn:microsoft.com/office/officeart/2005/8/layout/hierarchy1"/>
    <dgm:cxn modelId="{830D1E5F-17E9-0A49-8D03-13780B34F14E}" type="presParOf" srcId="{7D6025EB-6554-4733-9C0C-AA33888EBB89}" destId="{C87DAB95-3FC7-44F8-A0AB-63D1E026FE06}" srcOrd="2" destOrd="0" presId="urn:microsoft.com/office/officeart/2005/8/layout/hierarchy1"/>
    <dgm:cxn modelId="{98B702BF-E73C-5B4C-B273-DABA3E7FF802}" type="presParOf" srcId="{7D6025EB-6554-4733-9C0C-AA33888EBB89}" destId="{6BC886DD-89E3-42A1-95E8-9A35D6848FEF}" srcOrd="3" destOrd="0" presId="urn:microsoft.com/office/officeart/2005/8/layout/hierarchy1"/>
    <dgm:cxn modelId="{EA67C1EA-8AFC-EA41-A3B6-2850553B5908}" type="presParOf" srcId="{6BC886DD-89E3-42A1-95E8-9A35D6848FEF}" destId="{5ABD0219-E2FD-46DB-B453-FB4FF010FE7C}" srcOrd="0" destOrd="0" presId="urn:microsoft.com/office/officeart/2005/8/layout/hierarchy1"/>
    <dgm:cxn modelId="{7185FED8-DBB7-484A-A511-64BFCD2F51F6}" type="presParOf" srcId="{5ABD0219-E2FD-46DB-B453-FB4FF010FE7C}" destId="{F0728C7F-7FCF-4908-BFF0-69D41C6C11E9}" srcOrd="0" destOrd="0" presId="urn:microsoft.com/office/officeart/2005/8/layout/hierarchy1"/>
    <dgm:cxn modelId="{87A2BB23-89BA-F44B-B78F-DFE34CED6472}" type="presParOf" srcId="{5ABD0219-E2FD-46DB-B453-FB4FF010FE7C}" destId="{B75566F3-0769-49C5-9B5D-5A67C28743BD}" srcOrd="1" destOrd="0" presId="urn:microsoft.com/office/officeart/2005/8/layout/hierarchy1"/>
    <dgm:cxn modelId="{8B026B15-1EA9-DD4C-B60B-E24C3AEED6DB}" type="presParOf" srcId="{6BC886DD-89E3-42A1-95E8-9A35D6848FEF}" destId="{76E7BB9C-BBCA-4B3B-B52E-CE5354F5D05B}" srcOrd="1" destOrd="0" presId="urn:microsoft.com/office/officeart/2005/8/layout/hierarchy1"/>
    <dgm:cxn modelId="{7243BC79-D5D4-AD4F-8206-2D0AF45D7831}" type="presParOf" srcId="{76E7BB9C-BBCA-4B3B-B52E-CE5354F5D05B}" destId="{DB2F2E78-574E-E545-8C08-8CE0798937C8}" srcOrd="0" destOrd="0" presId="urn:microsoft.com/office/officeart/2005/8/layout/hierarchy1"/>
    <dgm:cxn modelId="{E053A7B0-83F5-9846-BD7B-F53831BF3CF1}" type="presParOf" srcId="{76E7BB9C-BBCA-4B3B-B52E-CE5354F5D05B}" destId="{11B92C21-CAA1-AE42-9F63-A1A8FA59F5D2}" srcOrd="1" destOrd="0" presId="urn:microsoft.com/office/officeart/2005/8/layout/hierarchy1"/>
    <dgm:cxn modelId="{147A858C-3209-8248-BBA5-90C520F0DCDD}" type="presParOf" srcId="{11B92C21-CAA1-AE42-9F63-A1A8FA59F5D2}" destId="{78999A89-0DAD-0945-B0B2-5455847D22A1}" srcOrd="0" destOrd="0" presId="urn:microsoft.com/office/officeart/2005/8/layout/hierarchy1"/>
    <dgm:cxn modelId="{34DD07FB-C37E-4D4B-B2C0-4AAE12385570}" type="presParOf" srcId="{78999A89-0DAD-0945-B0B2-5455847D22A1}" destId="{45702001-8D42-8649-A8E6-16C909D6AF47}" srcOrd="0" destOrd="0" presId="urn:microsoft.com/office/officeart/2005/8/layout/hierarchy1"/>
    <dgm:cxn modelId="{2891C326-3682-9044-B888-DE22F5B8464C}" type="presParOf" srcId="{78999A89-0DAD-0945-B0B2-5455847D22A1}" destId="{F75DEE10-4F57-4A42-8530-A1A05D00796F}" srcOrd="1" destOrd="0" presId="urn:microsoft.com/office/officeart/2005/8/layout/hierarchy1"/>
    <dgm:cxn modelId="{95592064-D7DE-384F-94F1-CFF2D85BF135}" type="presParOf" srcId="{11B92C21-CAA1-AE42-9F63-A1A8FA59F5D2}" destId="{ADFFF3D3-4D8D-9D4E-B208-6C3258EFBC7A}" srcOrd="1" destOrd="0" presId="urn:microsoft.com/office/officeart/2005/8/layout/hierarchy1"/>
    <dgm:cxn modelId="{21B62804-3182-0543-8C13-6BA3C184ABBC}" type="presParOf" srcId="{76E7BB9C-BBCA-4B3B-B52E-CE5354F5D05B}" destId="{CF84E24B-F087-405C-8FD4-4436988E0910}" srcOrd="2" destOrd="0" presId="urn:microsoft.com/office/officeart/2005/8/layout/hierarchy1"/>
    <dgm:cxn modelId="{B77CD232-8754-F44C-8EE5-BEB53FA175F1}" type="presParOf" srcId="{76E7BB9C-BBCA-4B3B-B52E-CE5354F5D05B}" destId="{26BEC965-BDC8-4E3B-8CDE-2E51D7582A5D}" srcOrd="3" destOrd="0" presId="urn:microsoft.com/office/officeart/2005/8/layout/hierarchy1"/>
    <dgm:cxn modelId="{A0E6D28A-9984-5844-B253-18F59F15DD7E}" type="presParOf" srcId="{26BEC965-BDC8-4E3B-8CDE-2E51D7582A5D}" destId="{377911CD-59A0-4909-9ACD-9D5F0A248625}" srcOrd="0" destOrd="0" presId="urn:microsoft.com/office/officeart/2005/8/layout/hierarchy1"/>
    <dgm:cxn modelId="{A834A137-56EC-6840-8AFF-43D696B209E3}" type="presParOf" srcId="{377911CD-59A0-4909-9ACD-9D5F0A248625}" destId="{659254C7-B50C-4B0B-B950-B2D04AEBB2A6}" srcOrd="0" destOrd="0" presId="urn:microsoft.com/office/officeart/2005/8/layout/hierarchy1"/>
    <dgm:cxn modelId="{FA010727-42AD-B54D-A865-ADBF67BD6656}" type="presParOf" srcId="{377911CD-59A0-4909-9ACD-9D5F0A248625}" destId="{BDB7A2BA-904D-4A33-BF22-EF9497C883A7}" srcOrd="1" destOrd="0" presId="urn:microsoft.com/office/officeart/2005/8/layout/hierarchy1"/>
    <dgm:cxn modelId="{9956A83A-5B95-8A40-B0E8-0AF0BB14524F}" type="presParOf" srcId="{26BEC965-BDC8-4E3B-8CDE-2E51D7582A5D}" destId="{79E1A82C-013C-4816-99E7-E7DC4CE3E069}" srcOrd="1" destOrd="0" presId="urn:microsoft.com/office/officeart/2005/8/layout/hierarchy1"/>
    <dgm:cxn modelId="{DFB566FC-0DB1-5B46-BB1D-D027A78E342A}" type="presParOf" srcId="{7D6025EB-6554-4733-9C0C-AA33888EBB89}" destId="{098F7D24-8709-4C9A-A6A0-7A949DFCD9D7}" srcOrd="4" destOrd="0" presId="urn:microsoft.com/office/officeart/2005/8/layout/hierarchy1"/>
    <dgm:cxn modelId="{BAD3CCF3-D779-A046-8D5A-03EDC94C51E1}" type="presParOf" srcId="{7D6025EB-6554-4733-9C0C-AA33888EBB89}" destId="{B637AB3C-58FF-4DAD-8FF1-ACEE575FC19F}" srcOrd="5" destOrd="0" presId="urn:microsoft.com/office/officeart/2005/8/layout/hierarchy1"/>
    <dgm:cxn modelId="{4E36A5E5-4C8F-5148-9AED-2D9C0640EACD}" type="presParOf" srcId="{B637AB3C-58FF-4DAD-8FF1-ACEE575FC19F}" destId="{B041202D-EB4E-4B45-A114-7750A0B477D3}" srcOrd="0" destOrd="0" presId="urn:microsoft.com/office/officeart/2005/8/layout/hierarchy1"/>
    <dgm:cxn modelId="{79518F2D-1243-6640-8CA2-F0A47ADE099B}" type="presParOf" srcId="{B041202D-EB4E-4B45-A114-7750A0B477D3}" destId="{ED5A88A5-1B16-4B65-9586-FFF4E354DF0C}" srcOrd="0" destOrd="0" presId="urn:microsoft.com/office/officeart/2005/8/layout/hierarchy1"/>
    <dgm:cxn modelId="{CE587DA5-5D3E-1F45-8986-DCE2A3A7579F}" type="presParOf" srcId="{B041202D-EB4E-4B45-A114-7750A0B477D3}" destId="{87E4CF0B-F9B7-460B-AC1D-F90766E7246E}" srcOrd="1" destOrd="0" presId="urn:microsoft.com/office/officeart/2005/8/layout/hierarchy1"/>
    <dgm:cxn modelId="{95B0650C-6E1A-A64B-8E7B-61A6098B1355}" type="presParOf" srcId="{B637AB3C-58FF-4DAD-8FF1-ACEE575FC19F}" destId="{A7767540-470A-4584-A5E9-D62877F70F39}" srcOrd="1" destOrd="0" presId="urn:microsoft.com/office/officeart/2005/8/layout/hierarchy1"/>
    <dgm:cxn modelId="{826AE144-30DD-4F48-A4FA-BE2476D0FDC3}" type="presParOf" srcId="{A7767540-470A-4584-A5E9-D62877F70F39}" destId="{7BDB2C71-4BA3-9D4F-AB44-2D9B8BBBE981}" srcOrd="0" destOrd="0" presId="urn:microsoft.com/office/officeart/2005/8/layout/hierarchy1"/>
    <dgm:cxn modelId="{6463E7E9-3D18-7646-8252-9178A1BEFCFD}" type="presParOf" srcId="{A7767540-470A-4584-A5E9-D62877F70F39}" destId="{30E178C3-94D9-AA47-B35A-AA820A25BA61}" srcOrd="1" destOrd="0" presId="urn:microsoft.com/office/officeart/2005/8/layout/hierarchy1"/>
    <dgm:cxn modelId="{9D8E429D-9F8C-084F-B079-316250E9BD4C}" type="presParOf" srcId="{30E178C3-94D9-AA47-B35A-AA820A25BA61}" destId="{B08CCAB3-E576-E340-9F98-174CFEFBAE8F}" srcOrd="0" destOrd="0" presId="urn:microsoft.com/office/officeart/2005/8/layout/hierarchy1"/>
    <dgm:cxn modelId="{9A0C1553-34C8-0046-B414-F8C32FE15855}" type="presParOf" srcId="{B08CCAB3-E576-E340-9F98-174CFEFBAE8F}" destId="{9ADB5D78-40F5-6D4C-8C72-2ABF85DAAD16}" srcOrd="0" destOrd="0" presId="urn:microsoft.com/office/officeart/2005/8/layout/hierarchy1"/>
    <dgm:cxn modelId="{B28A77BD-AA25-F344-91EA-FF9337E8DDD4}" type="presParOf" srcId="{B08CCAB3-E576-E340-9F98-174CFEFBAE8F}" destId="{1CB61E8E-2111-C24A-81AC-2F0C839DB629}" srcOrd="1" destOrd="0" presId="urn:microsoft.com/office/officeart/2005/8/layout/hierarchy1"/>
    <dgm:cxn modelId="{69213E22-4358-DC48-BA11-55B6B10AC0FB}" type="presParOf" srcId="{30E178C3-94D9-AA47-B35A-AA820A25BA61}" destId="{BBA22477-3C09-4A43-A4B0-6B9182462A8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AA3CC-2DF0-461A-B3D6-330F4B77860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03FE157B-230F-4E08-A26E-6AE47FADA9FE}">
      <dgm:prSet phldrT="[Text]" custT="1"/>
      <dgm:spPr/>
      <dgm:t>
        <a:bodyPr/>
        <a:lstStyle/>
        <a:p>
          <a:r>
            <a:rPr lang="en-GB" sz="1600" b="1" dirty="0">
              <a:latin typeface="+mj-lt"/>
            </a:rPr>
            <a:t>UGI 2WW / Suspected Pancreatic cancer reviewed in daily Consultant led assessment</a:t>
          </a:r>
        </a:p>
      </dgm:t>
    </dgm:pt>
    <dgm:pt modelId="{8AF6468D-2063-4049-985D-226CBE097253}" type="parTrans" cxnId="{A890CB48-1DF7-4D72-B4DA-524A6DB0E4B0}">
      <dgm:prSet/>
      <dgm:spPr/>
      <dgm:t>
        <a:bodyPr/>
        <a:lstStyle/>
        <a:p>
          <a:endParaRPr lang="en-GB" sz="2000" b="1">
            <a:latin typeface="+mj-lt"/>
          </a:endParaRPr>
        </a:p>
      </dgm:t>
    </dgm:pt>
    <dgm:pt modelId="{42893FF7-9AC3-4A0D-9448-98747C3D80C5}" type="sibTrans" cxnId="{A890CB48-1DF7-4D72-B4DA-524A6DB0E4B0}">
      <dgm:prSet/>
      <dgm:spPr/>
      <dgm:t>
        <a:bodyPr/>
        <a:lstStyle/>
        <a:p>
          <a:endParaRPr lang="en-GB" sz="2000" b="1">
            <a:latin typeface="+mj-lt"/>
          </a:endParaRPr>
        </a:p>
      </dgm:t>
    </dgm:pt>
    <dgm:pt modelId="{52EDF313-1F82-443D-BE02-B15D468FC820}">
      <dgm:prSet phldrT="[Text]" custT="1"/>
      <dgm:spPr/>
      <dgm:t>
        <a:bodyPr/>
        <a:lstStyle/>
        <a:p>
          <a:r>
            <a:rPr lang="en-GB" sz="1600" b="1" dirty="0">
              <a:latin typeface="+mj-lt"/>
            </a:rPr>
            <a:t>ACCEPT </a:t>
          </a:r>
        </a:p>
      </dgm:t>
    </dgm:pt>
    <dgm:pt modelId="{F59E01F3-903A-41E7-945D-61321CF567C0}" type="parTrans" cxnId="{19636867-031F-40B8-9ECB-127B2EF7FFBF}">
      <dgm:prSet/>
      <dgm:spPr/>
      <dgm:t>
        <a:bodyPr/>
        <a:lstStyle/>
        <a:p>
          <a:endParaRPr lang="en-GB" sz="2000" b="1">
            <a:latin typeface="+mj-lt"/>
          </a:endParaRPr>
        </a:p>
      </dgm:t>
    </dgm:pt>
    <dgm:pt modelId="{B50DB9C5-7770-4A90-838C-765E32FC184D}" type="sibTrans" cxnId="{19636867-031F-40B8-9ECB-127B2EF7FFBF}">
      <dgm:prSet/>
      <dgm:spPr/>
      <dgm:t>
        <a:bodyPr/>
        <a:lstStyle/>
        <a:p>
          <a:endParaRPr lang="en-GB" sz="2000" b="1">
            <a:latin typeface="+mj-lt"/>
          </a:endParaRPr>
        </a:p>
      </dgm:t>
    </dgm:pt>
    <dgm:pt modelId="{7187605B-2304-4E0D-9719-203B9CA177E1}">
      <dgm:prSet phldrT="[Text]" custT="1"/>
      <dgm:spPr/>
      <dgm:t>
        <a:bodyPr/>
        <a:lstStyle/>
        <a:p>
          <a:r>
            <a:rPr lang="en-GB" sz="1050" b="1" dirty="0">
              <a:latin typeface="+mj-lt"/>
            </a:rPr>
            <a:t>STT Endoscopy - supported by Navigator Discharge if NAD</a:t>
          </a:r>
        </a:p>
      </dgm:t>
    </dgm:pt>
    <dgm:pt modelId="{5EB38503-C659-46A4-A356-DAB0F8720D78}" type="parTrans" cxnId="{1EB39909-BD32-4E5E-BB19-B39222DFE5F7}">
      <dgm:prSet/>
      <dgm:spPr/>
      <dgm:t>
        <a:bodyPr/>
        <a:lstStyle/>
        <a:p>
          <a:endParaRPr lang="en-GB" sz="2000" b="1">
            <a:latin typeface="+mj-lt"/>
          </a:endParaRPr>
        </a:p>
      </dgm:t>
    </dgm:pt>
    <dgm:pt modelId="{DDD5DE1F-F8D2-44F2-B880-B76484914610}" type="sibTrans" cxnId="{1EB39909-BD32-4E5E-BB19-B39222DFE5F7}">
      <dgm:prSet/>
      <dgm:spPr/>
      <dgm:t>
        <a:bodyPr/>
        <a:lstStyle/>
        <a:p>
          <a:endParaRPr lang="en-GB" sz="2000" b="1">
            <a:latin typeface="+mj-lt"/>
          </a:endParaRPr>
        </a:p>
      </dgm:t>
    </dgm:pt>
    <dgm:pt modelId="{6A13E6AB-DAAF-4474-8181-C46468A0825B}">
      <dgm:prSet phldrT="[Text]" custT="1"/>
      <dgm:spPr/>
      <dgm:t>
        <a:bodyPr/>
        <a:lstStyle/>
        <a:p>
          <a:r>
            <a:rPr lang="en-GB" sz="1050" b="1" dirty="0">
              <a:latin typeface="+mj-lt"/>
            </a:rPr>
            <a:t>Consultant</a:t>
          </a:r>
        </a:p>
        <a:p>
          <a:r>
            <a:rPr lang="en-GB" sz="1050" b="1" dirty="0">
              <a:latin typeface="+mj-lt"/>
            </a:rPr>
            <a:t>TC/F2F OPA</a:t>
          </a:r>
        </a:p>
      </dgm:t>
    </dgm:pt>
    <dgm:pt modelId="{78635B73-86F0-44CB-8280-F33B0BF8AD3C}" type="parTrans" cxnId="{4EEC7D93-7AB0-448A-9534-38B0ECF6929F}">
      <dgm:prSet/>
      <dgm:spPr/>
      <dgm:t>
        <a:bodyPr/>
        <a:lstStyle/>
        <a:p>
          <a:endParaRPr lang="en-GB" sz="2000" b="1">
            <a:latin typeface="+mj-lt"/>
          </a:endParaRPr>
        </a:p>
      </dgm:t>
    </dgm:pt>
    <dgm:pt modelId="{74B365DF-8BF6-447D-A113-6A6D4BF6270A}" type="sibTrans" cxnId="{4EEC7D93-7AB0-448A-9534-38B0ECF6929F}">
      <dgm:prSet/>
      <dgm:spPr/>
      <dgm:t>
        <a:bodyPr/>
        <a:lstStyle/>
        <a:p>
          <a:endParaRPr lang="en-GB" sz="2000" b="1">
            <a:latin typeface="+mj-lt"/>
          </a:endParaRPr>
        </a:p>
      </dgm:t>
    </dgm:pt>
    <dgm:pt modelId="{C3A03E2A-EB4A-413A-8C6D-7FEBA229509F}">
      <dgm:prSet phldrT="[Text]" custT="1"/>
      <dgm:spPr/>
      <dgm:t>
        <a:bodyPr/>
        <a:lstStyle/>
        <a:p>
          <a:r>
            <a:rPr lang="en-GB" sz="1600" b="1" dirty="0">
              <a:latin typeface="+mj-lt"/>
            </a:rPr>
            <a:t>REJECT / REDIRECT</a:t>
          </a:r>
          <a:endParaRPr lang="en-GB" sz="1050" b="1" dirty="0">
            <a:latin typeface="+mj-lt"/>
          </a:endParaRPr>
        </a:p>
      </dgm:t>
    </dgm:pt>
    <dgm:pt modelId="{4714EF0A-EA7C-4689-AE39-5A1C5F88E4D8}" type="parTrans" cxnId="{6D9BFD02-A899-40D3-9368-80C83A47C8BE}">
      <dgm:prSet/>
      <dgm:spPr/>
      <dgm:t>
        <a:bodyPr/>
        <a:lstStyle/>
        <a:p>
          <a:endParaRPr lang="en-GB" sz="2000" b="1">
            <a:latin typeface="+mj-lt"/>
          </a:endParaRPr>
        </a:p>
      </dgm:t>
    </dgm:pt>
    <dgm:pt modelId="{CC2AB78D-8A9D-46DF-AF06-89070A0E9E88}" type="sibTrans" cxnId="{6D9BFD02-A899-40D3-9368-80C83A47C8BE}">
      <dgm:prSet/>
      <dgm:spPr/>
      <dgm:t>
        <a:bodyPr/>
        <a:lstStyle/>
        <a:p>
          <a:endParaRPr lang="en-GB" sz="2000" b="1">
            <a:latin typeface="+mj-lt"/>
          </a:endParaRPr>
        </a:p>
      </dgm:t>
    </dgm:pt>
    <dgm:pt modelId="{0662A84F-83F5-42E3-AAE2-32A3481A0A22}">
      <dgm:prSet phldrT="[Text]" custT="1"/>
      <dgm:spPr/>
      <dgm:t>
        <a:bodyPr/>
        <a:lstStyle/>
        <a:p>
          <a:r>
            <a:rPr lang="en-GB" sz="1050" b="1" dirty="0">
              <a:latin typeface="+mj-lt"/>
            </a:rPr>
            <a:t>Suitable for another Secondary care pathway</a:t>
          </a:r>
        </a:p>
      </dgm:t>
    </dgm:pt>
    <dgm:pt modelId="{8E38482A-15E9-4732-975E-4BAC3D469EFC}" type="parTrans" cxnId="{53C4654E-504E-4EE4-8319-F7E4F87880F9}">
      <dgm:prSet/>
      <dgm:spPr/>
      <dgm:t>
        <a:bodyPr/>
        <a:lstStyle/>
        <a:p>
          <a:endParaRPr lang="en-GB" sz="2000" b="1">
            <a:latin typeface="+mj-lt"/>
          </a:endParaRPr>
        </a:p>
      </dgm:t>
    </dgm:pt>
    <dgm:pt modelId="{CCA0E60F-2802-491F-8F18-C0334E44E311}" type="sibTrans" cxnId="{53C4654E-504E-4EE4-8319-F7E4F87880F9}">
      <dgm:prSet/>
      <dgm:spPr/>
      <dgm:t>
        <a:bodyPr/>
        <a:lstStyle/>
        <a:p>
          <a:endParaRPr lang="en-GB" sz="2000" b="1">
            <a:latin typeface="+mj-lt"/>
          </a:endParaRPr>
        </a:p>
      </dgm:t>
    </dgm:pt>
    <dgm:pt modelId="{F11A94EA-F392-4F95-8E57-1D6FDFF79524}">
      <dgm:prSet phldrT="[Text]" custT="1"/>
      <dgm:spPr/>
      <dgm:t>
        <a:bodyPr/>
        <a:lstStyle/>
        <a:p>
          <a:pPr>
            <a:spcAft>
              <a:spcPts val="0"/>
            </a:spcAft>
          </a:pPr>
          <a:r>
            <a:rPr lang="en-GB" sz="1050" b="1" dirty="0">
              <a:latin typeface="+mj-lt"/>
            </a:rPr>
            <a:t>Nurse appointment (with consultant if pancreatic cancer with jaundice) - additional history - tests arranged +/- navigator support</a:t>
          </a:r>
        </a:p>
      </dgm:t>
    </dgm:pt>
    <dgm:pt modelId="{BF4BDE34-80B1-4D63-80B0-CFCB2F403165}" type="parTrans" cxnId="{12D45888-547B-4E3D-91D7-D52C2E8C338C}">
      <dgm:prSet/>
      <dgm:spPr/>
      <dgm:t>
        <a:bodyPr/>
        <a:lstStyle/>
        <a:p>
          <a:endParaRPr lang="en-GB" sz="2000" b="1">
            <a:latin typeface="+mj-lt"/>
          </a:endParaRPr>
        </a:p>
      </dgm:t>
    </dgm:pt>
    <dgm:pt modelId="{A996028E-2B15-424D-AA26-11B3F90E76C2}" type="sibTrans" cxnId="{12D45888-547B-4E3D-91D7-D52C2E8C338C}">
      <dgm:prSet/>
      <dgm:spPr/>
      <dgm:t>
        <a:bodyPr/>
        <a:lstStyle/>
        <a:p>
          <a:endParaRPr lang="en-GB" sz="2000" b="1">
            <a:latin typeface="+mj-lt"/>
          </a:endParaRPr>
        </a:p>
      </dgm:t>
    </dgm:pt>
    <dgm:pt modelId="{84D1271B-5F2B-46CE-B44F-B586EF6D733B}">
      <dgm:prSet phldrT="[Text]" custT="1"/>
      <dgm:spPr/>
      <dgm:t>
        <a:bodyPr/>
        <a:lstStyle/>
        <a:p>
          <a:r>
            <a:rPr lang="en-GB" sz="1050" b="1" dirty="0">
              <a:latin typeface="+mj-lt"/>
            </a:rPr>
            <a:t>Suitable for primary care</a:t>
          </a:r>
        </a:p>
      </dgm:t>
    </dgm:pt>
    <dgm:pt modelId="{51B76A38-0D23-48DB-BBA7-99A527FCAD86}" type="parTrans" cxnId="{4511A901-696E-4EE8-BEE5-B6A04F2C1189}">
      <dgm:prSet/>
      <dgm:spPr/>
      <dgm:t>
        <a:bodyPr/>
        <a:lstStyle/>
        <a:p>
          <a:endParaRPr lang="en-GB" sz="2000" b="1">
            <a:latin typeface="+mj-lt"/>
          </a:endParaRPr>
        </a:p>
      </dgm:t>
    </dgm:pt>
    <dgm:pt modelId="{B6D6A545-699A-444D-BDC4-87C7FF894E7C}" type="sibTrans" cxnId="{4511A901-696E-4EE8-BEE5-B6A04F2C1189}">
      <dgm:prSet/>
      <dgm:spPr/>
      <dgm:t>
        <a:bodyPr/>
        <a:lstStyle/>
        <a:p>
          <a:endParaRPr lang="en-GB" sz="2000" b="1">
            <a:latin typeface="+mj-lt"/>
          </a:endParaRPr>
        </a:p>
      </dgm:t>
    </dgm:pt>
    <dgm:pt modelId="{AB7A09C2-547B-41CF-AB2F-F6EDAE87A45B}">
      <dgm:prSet custT="1"/>
      <dgm:spPr/>
      <dgm:t>
        <a:bodyPr/>
        <a:lstStyle/>
        <a:p>
          <a:r>
            <a:rPr lang="en-GB" sz="1050" b="1" dirty="0">
              <a:latin typeface="+mj-lt"/>
            </a:rPr>
            <a:t>Indicate which and letter to GP written</a:t>
          </a:r>
        </a:p>
      </dgm:t>
    </dgm:pt>
    <dgm:pt modelId="{A23E28D2-F86A-4B75-9C2D-A00EB8AC3C7B}" type="parTrans" cxnId="{3ABB6BEE-A9F2-47D0-B329-B2A6C0773B77}">
      <dgm:prSet/>
      <dgm:spPr/>
      <dgm:t>
        <a:bodyPr/>
        <a:lstStyle/>
        <a:p>
          <a:endParaRPr lang="en-GB" sz="2000" b="1">
            <a:latin typeface="+mj-lt"/>
          </a:endParaRPr>
        </a:p>
      </dgm:t>
    </dgm:pt>
    <dgm:pt modelId="{C365AC4A-1005-4EFA-B092-22FB8CC27543}" type="sibTrans" cxnId="{3ABB6BEE-A9F2-47D0-B329-B2A6C0773B77}">
      <dgm:prSet/>
      <dgm:spPr/>
      <dgm:t>
        <a:bodyPr/>
        <a:lstStyle/>
        <a:p>
          <a:endParaRPr lang="en-GB" sz="2000" b="1">
            <a:latin typeface="+mj-lt"/>
          </a:endParaRPr>
        </a:p>
      </dgm:t>
    </dgm:pt>
    <dgm:pt modelId="{A4D904D3-03A7-4D55-B59E-9271E838BA05}">
      <dgm:prSet custT="1"/>
      <dgm:spPr/>
      <dgm:t>
        <a:bodyPr/>
        <a:lstStyle/>
        <a:p>
          <a:r>
            <a:rPr lang="en-GB" sz="1050" b="1" dirty="0">
              <a:latin typeface="+mj-lt"/>
            </a:rPr>
            <a:t>Letter to primary care</a:t>
          </a:r>
        </a:p>
      </dgm:t>
    </dgm:pt>
    <dgm:pt modelId="{32CD0688-7EC1-49A1-A327-FBFA51A0DDD9}" type="parTrans" cxnId="{E14BAEB2-0176-4A62-9723-D7125213F0C5}">
      <dgm:prSet/>
      <dgm:spPr/>
      <dgm:t>
        <a:bodyPr/>
        <a:lstStyle/>
        <a:p>
          <a:endParaRPr lang="en-GB" sz="2000" b="1">
            <a:latin typeface="+mj-lt"/>
          </a:endParaRPr>
        </a:p>
      </dgm:t>
    </dgm:pt>
    <dgm:pt modelId="{3F3444A3-6659-423A-96C4-99B507A154D7}" type="sibTrans" cxnId="{E14BAEB2-0176-4A62-9723-D7125213F0C5}">
      <dgm:prSet/>
      <dgm:spPr/>
      <dgm:t>
        <a:bodyPr/>
        <a:lstStyle/>
        <a:p>
          <a:endParaRPr lang="en-GB" sz="2000" b="1">
            <a:latin typeface="+mj-lt"/>
          </a:endParaRPr>
        </a:p>
      </dgm:t>
    </dgm:pt>
    <dgm:pt modelId="{F6ECF787-D16C-7A4D-8EE1-C8F395E16C99}">
      <dgm:prSet custT="1"/>
      <dgm:spPr/>
      <dgm:t>
        <a:bodyPr/>
        <a:lstStyle/>
        <a:p>
          <a:r>
            <a:rPr lang="en-GB" sz="1050" b="1" dirty="0">
              <a:latin typeface="+mj-lt"/>
            </a:rPr>
            <a:t>STT CNS monitors and facilitates tests</a:t>
          </a:r>
          <a:endParaRPr lang="en-US" sz="1050" b="1" dirty="0"/>
        </a:p>
      </dgm:t>
    </dgm:pt>
    <dgm:pt modelId="{A57928E8-D092-4F4A-A681-581E8477FECC}" type="parTrans" cxnId="{EFDBD861-9947-7D4B-837F-0829C785CDAF}">
      <dgm:prSet/>
      <dgm:spPr/>
      <dgm:t>
        <a:bodyPr/>
        <a:lstStyle/>
        <a:p>
          <a:endParaRPr lang="en-US" sz="2000" b="1"/>
        </a:p>
      </dgm:t>
    </dgm:pt>
    <dgm:pt modelId="{8B22C410-11FB-C448-9E68-6283DA6E4A85}" type="sibTrans" cxnId="{EFDBD861-9947-7D4B-837F-0829C785CDAF}">
      <dgm:prSet/>
      <dgm:spPr/>
      <dgm:t>
        <a:bodyPr/>
        <a:lstStyle/>
        <a:p>
          <a:endParaRPr lang="en-US" sz="2000" b="1"/>
        </a:p>
      </dgm:t>
    </dgm:pt>
    <dgm:pt modelId="{0ABF1EEB-7D7E-7E4A-BDD0-56FED9CBD0AF}">
      <dgm:prSet custT="1"/>
      <dgm:spPr/>
      <dgm:t>
        <a:bodyPr/>
        <a:lstStyle/>
        <a:p>
          <a:r>
            <a:rPr lang="en-GB" sz="1400" b="1" dirty="0">
              <a:latin typeface="+mj-lt"/>
            </a:rPr>
            <a:t>ERS 2WW Referral Received - new DOS </a:t>
          </a:r>
        </a:p>
        <a:p>
          <a:r>
            <a:rPr lang="en-GB" sz="1050" b="1" dirty="0">
              <a:latin typeface="+mj-lt"/>
            </a:rPr>
            <a:t>(including filter function tests*) </a:t>
          </a:r>
          <a:endParaRPr lang="en-GB" sz="1050" b="1" dirty="0"/>
        </a:p>
      </dgm:t>
    </dgm:pt>
    <dgm:pt modelId="{E903247A-746D-3240-9108-651BC4264EDC}" type="parTrans" cxnId="{954123D5-ECE0-A543-9BBB-B86D5B8863E5}">
      <dgm:prSet/>
      <dgm:spPr/>
      <dgm:t>
        <a:bodyPr/>
        <a:lstStyle/>
        <a:p>
          <a:endParaRPr lang="en-GB" sz="2000" b="1"/>
        </a:p>
      </dgm:t>
    </dgm:pt>
    <dgm:pt modelId="{89CF971E-BD5A-E14C-86DE-81623B1C8DBE}" type="sibTrans" cxnId="{954123D5-ECE0-A543-9BBB-B86D5B8863E5}">
      <dgm:prSet/>
      <dgm:spPr/>
      <dgm:t>
        <a:bodyPr/>
        <a:lstStyle/>
        <a:p>
          <a:endParaRPr lang="en-GB" sz="2000" b="1"/>
        </a:p>
      </dgm:t>
    </dgm:pt>
    <dgm:pt modelId="{30C2AAA2-05FA-694A-A9AA-2A02A677ECA5}">
      <dgm:prSet custT="1"/>
      <dgm:spPr/>
      <dgm:t>
        <a:bodyPr/>
        <a:lstStyle/>
        <a:p>
          <a:r>
            <a:rPr lang="en-GB" sz="1050" b="1" dirty="0">
              <a:latin typeface="+mj-lt"/>
            </a:rPr>
            <a:t>Discussed at MDT or Consultant VC/TC/F2F</a:t>
          </a:r>
        </a:p>
      </dgm:t>
    </dgm:pt>
    <dgm:pt modelId="{F7C362D3-A684-8B45-BCC3-B275DEBBFC10}" type="parTrans" cxnId="{F72B258F-607D-FC4A-B6C5-DAB66460038D}">
      <dgm:prSet/>
      <dgm:spPr/>
      <dgm:t>
        <a:bodyPr/>
        <a:lstStyle/>
        <a:p>
          <a:endParaRPr lang="en-GB" sz="2000" b="1"/>
        </a:p>
      </dgm:t>
    </dgm:pt>
    <dgm:pt modelId="{6CBD8AE3-AA68-2A45-B63A-580B239DFF5F}" type="sibTrans" cxnId="{F72B258F-607D-FC4A-B6C5-DAB66460038D}">
      <dgm:prSet/>
      <dgm:spPr/>
      <dgm:t>
        <a:bodyPr/>
        <a:lstStyle/>
        <a:p>
          <a:endParaRPr lang="en-GB" sz="2000" b="1"/>
        </a:p>
      </dgm:t>
    </dgm:pt>
    <dgm:pt modelId="{E6933FAB-FAB3-6844-B06C-CA57C8938B8A}">
      <dgm:prSet custT="1"/>
      <dgm:spPr/>
      <dgm:t>
        <a:bodyPr/>
        <a:lstStyle/>
        <a:p>
          <a:r>
            <a:rPr lang="en-GB" sz="1200" b="1" dirty="0">
              <a:latin typeface="+mj-lt"/>
            </a:rPr>
            <a:t>STT CNS Discharges patient</a:t>
          </a:r>
        </a:p>
      </dgm:t>
    </dgm:pt>
    <dgm:pt modelId="{52A95F5B-3CF2-7343-BECB-897F82C03405}" type="parTrans" cxnId="{A20095F3-22DC-D543-BE11-016FD0AF07D7}">
      <dgm:prSet/>
      <dgm:spPr/>
      <dgm:t>
        <a:bodyPr/>
        <a:lstStyle/>
        <a:p>
          <a:endParaRPr lang="en-GB" sz="2000" b="1"/>
        </a:p>
      </dgm:t>
    </dgm:pt>
    <dgm:pt modelId="{1CC63AB6-B96E-354F-9EA4-94F7BE4443CA}" type="sibTrans" cxnId="{A20095F3-22DC-D543-BE11-016FD0AF07D7}">
      <dgm:prSet/>
      <dgm:spPr/>
      <dgm:t>
        <a:bodyPr/>
        <a:lstStyle/>
        <a:p>
          <a:endParaRPr lang="en-GB" sz="2000" b="1"/>
        </a:p>
      </dgm:t>
    </dgm:pt>
    <dgm:pt modelId="{5AFF91BC-1737-9342-B37C-84BE7052D949}">
      <dgm:prSet custT="1"/>
      <dgm:spPr/>
      <dgm:t>
        <a:bodyPr/>
        <a:lstStyle/>
        <a:p>
          <a:r>
            <a:rPr lang="en-GB" sz="1100" b="1" dirty="0">
              <a:latin typeface="+mj-lt"/>
            </a:rPr>
            <a:t>Cancer Diagnosed - referred to MDT</a:t>
          </a:r>
        </a:p>
      </dgm:t>
    </dgm:pt>
    <dgm:pt modelId="{338C8CE5-827F-704A-8571-FF9FADB05BA8}" type="parTrans" cxnId="{508951CE-E84C-9D44-BEF9-BFB024AD453F}">
      <dgm:prSet/>
      <dgm:spPr/>
      <dgm:t>
        <a:bodyPr/>
        <a:lstStyle/>
        <a:p>
          <a:endParaRPr lang="en-GB" sz="2000" b="1"/>
        </a:p>
      </dgm:t>
    </dgm:pt>
    <dgm:pt modelId="{079ED72D-62DC-6446-B606-B11373C2F041}" type="sibTrans" cxnId="{508951CE-E84C-9D44-BEF9-BFB024AD453F}">
      <dgm:prSet/>
      <dgm:spPr/>
      <dgm:t>
        <a:bodyPr/>
        <a:lstStyle/>
        <a:p>
          <a:endParaRPr lang="en-GB" sz="2000" b="1"/>
        </a:p>
      </dgm:t>
    </dgm:pt>
    <dgm:pt modelId="{C9FC698B-1851-5A40-9B39-2DD7212A34CA}">
      <dgm:prSet custT="1"/>
      <dgm:spPr/>
      <dgm:t>
        <a:bodyPr/>
        <a:lstStyle/>
        <a:p>
          <a:r>
            <a:rPr lang="en-GB" sz="1050" b="1" dirty="0">
              <a:latin typeface="+mj-lt"/>
            </a:rPr>
            <a:t>Discharge from 2WW pathway to primary care or 18 week secondary care pathway</a:t>
          </a:r>
        </a:p>
      </dgm:t>
    </dgm:pt>
    <dgm:pt modelId="{F3EC5DA4-11BA-624A-B8FF-B5C02B7EE27F}" type="parTrans" cxnId="{6E3D2DA2-270B-2045-80A7-521C1C583281}">
      <dgm:prSet/>
      <dgm:spPr/>
      <dgm:t>
        <a:bodyPr/>
        <a:lstStyle/>
        <a:p>
          <a:endParaRPr lang="en-GB" sz="2000" b="1"/>
        </a:p>
      </dgm:t>
    </dgm:pt>
    <dgm:pt modelId="{C46D2F2A-588C-8745-8C85-4415EA764C84}" type="sibTrans" cxnId="{6E3D2DA2-270B-2045-80A7-521C1C583281}">
      <dgm:prSet/>
      <dgm:spPr/>
      <dgm:t>
        <a:bodyPr/>
        <a:lstStyle/>
        <a:p>
          <a:endParaRPr lang="en-GB" sz="2000" b="1"/>
        </a:p>
      </dgm:t>
    </dgm:pt>
    <dgm:pt modelId="{8A5DF0EA-4E30-42E6-9C0E-CE16747BB970}" type="pres">
      <dgm:prSet presAssocID="{CFFAA3CC-2DF0-461A-B3D6-330F4B778601}" presName="hierChild1" presStyleCnt="0">
        <dgm:presLayoutVars>
          <dgm:chPref val="1"/>
          <dgm:dir/>
          <dgm:animOne val="branch"/>
          <dgm:animLvl val="lvl"/>
          <dgm:resizeHandles/>
        </dgm:presLayoutVars>
      </dgm:prSet>
      <dgm:spPr/>
    </dgm:pt>
    <dgm:pt modelId="{3388F46D-2D8D-2A4C-BAA1-D529FF050FD5}" type="pres">
      <dgm:prSet presAssocID="{0ABF1EEB-7D7E-7E4A-BDD0-56FED9CBD0AF}" presName="hierRoot1" presStyleCnt="0"/>
      <dgm:spPr/>
    </dgm:pt>
    <dgm:pt modelId="{369F9732-AEC1-CA41-845E-B453BDBB7CBB}" type="pres">
      <dgm:prSet presAssocID="{0ABF1EEB-7D7E-7E4A-BDD0-56FED9CBD0AF}" presName="composite" presStyleCnt="0"/>
      <dgm:spPr/>
    </dgm:pt>
    <dgm:pt modelId="{28B15ADF-A2A1-104A-8395-970A46C3478C}" type="pres">
      <dgm:prSet presAssocID="{0ABF1EEB-7D7E-7E4A-BDD0-56FED9CBD0AF}" presName="background" presStyleLbl="node0" presStyleIdx="0" presStyleCnt="1"/>
      <dgm:spPr/>
    </dgm:pt>
    <dgm:pt modelId="{C4EF7BBF-BE48-8440-BEFB-CDAABEBD27B6}" type="pres">
      <dgm:prSet presAssocID="{0ABF1EEB-7D7E-7E4A-BDD0-56FED9CBD0AF}" presName="text" presStyleLbl="fgAcc0" presStyleIdx="0" presStyleCnt="1" custScaleX="586069">
        <dgm:presLayoutVars>
          <dgm:chPref val="3"/>
        </dgm:presLayoutVars>
      </dgm:prSet>
      <dgm:spPr/>
    </dgm:pt>
    <dgm:pt modelId="{9088F333-0672-DA46-929B-D5D6F59E0011}" type="pres">
      <dgm:prSet presAssocID="{0ABF1EEB-7D7E-7E4A-BDD0-56FED9CBD0AF}" presName="hierChild2" presStyleCnt="0"/>
      <dgm:spPr/>
    </dgm:pt>
    <dgm:pt modelId="{04FA698D-5DDA-824E-8261-C073D3486E02}" type="pres">
      <dgm:prSet presAssocID="{8AF6468D-2063-4049-985D-226CBE097253}" presName="Name10" presStyleLbl="parChTrans1D2" presStyleIdx="0" presStyleCnt="1"/>
      <dgm:spPr/>
    </dgm:pt>
    <dgm:pt modelId="{30A9BB23-3F3E-DE49-B95C-71D9A4F5DFB7}" type="pres">
      <dgm:prSet presAssocID="{03FE157B-230F-4E08-A26E-6AE47FADA9FE}" presName="hierRoot2" presStyleCnt="0"/>
      <dgm:spPr/>
    </dgm:pt>
    <dgm:pt modelId="{7209565E-F240-D84C-A061-0034C7CFCFED}" type="pres">
      <dgm:prSet presAssocID="{03FE157B-230F-4E08-A26E-6AE47FADA9FE}" presName="composite2" presStyleCnt="0"/>
      <dgm:spPr/>
    </dgm:pt>
    <dgm:pt modelId="{C16C26A7-2F79-2B43-9688-D910B8FC1C98}" type="pres">
      <dgm:prSet presAssocID="{03FE157B-230F-4E08-A26E-6AE47FADA9FE}" presName="background2" presStyleLbl="node2" presStyleIdx="0" presStyleCnt="1"/>
      <dgm:spPr/>
    </dgm:pt>
    <dgm:pt modelId="{BC8B745A-1328-7248-BF10-39A9C62F5748}" type="pres">
      <dgm:prSet presAssocID="{03FE157B-230F-4E08-A26E-6AE47FADA9FE}" presName="text2" presStyleLbl="fgAcc2" presStyleIdx="0" presStyleCnt="1" custScaleX="757433">
        <dgm:presLayoutVars>
          <dgm:chPref val="3"/>
        </dgm:presLayoutVars>
      </dgm:prSet>
      <dgm:spPr/>
    </dgm:pt>
    <dgm:pt modelId="{E5A1491A-DE32-4442-B2ED-CA3F5CF9C70D}" type="pres">
      <dgm:prSet presAssocID="{03FE157B-230F-4E08-A26E-6AE47FADA9FE}" presName="hierChild3" presStyleCnt="0"/>
      <dgm:spPr/>
    </dgm:pt>
    <dgm:pt modelId="{6A81665C-F05F-0149-97A0-41B979B0CDCE}" type="pres">
      <dgm:prSet presAssocID="{F59E01F3-903A-41E7-945D-61321CF567C0}" presName="Name17" presStyleLbl="parChTrans1D3" presStyleIdx="0" presStyleCnt="2"/>
      <dgm:spPr/>
    </dgm:pt>
    <dgm:pt modelId="{E95C0FEC-3E6A-964C-BA7F-E88EC5A63043}" type="pres">
      <dgm:prSet presAssocID="{52EDF313-1F82-443D-BE02-B15D468FC820}" presName="hierRoot3" presStyleCnt="0"/>
      <dgm:spPr/>
    </dgm:pt>
    <dgm:pt modelId="{9F177598-C843-AE49-B9AA-DF45F11AA326}" type="pres">
      <dgm:prSet presAssocID="{52EDF313-1F82-443D-BE02-B15D468FC820}" presName="composite3" presStyleCnt="0"/>
      <dgm:spPr/>
    </dgm:pt>
    <dgm:pt modelId="{88900D0E-23FF-3545-826E-8D5771CE3E67}" type="pres">
      <dgm:prSet presAssocID="{52EDF313-1F82-443D-BE02-B15D468FC820}" presName="background3" presStyleLbl="node3" presStyleIdx="0" presStyleCnt="2"/>
      <dgm:spPr/>
    </dgm:pt>
    <dgm:pt modelId="{D99C304F-33A7-764C-8967-7CF40BA90A67}" type="pres">
      <dgm:prSet presAssocID="{52EDF313-1F82-443D-BE02-B15D468FC820}" presName="text3" presStyleLbl="fgAcc3" presStyleIdx="0" presStyleCnt="2" custScaleX="252021" custScaleY="78133">
        <dgm:presLayoutVars>
          <dgm:chPref val="3"/>
        </dgm:presLayoutVars>
      </dgm:prSet>
      <dgm:spPr/>
    </dgm:pt>
    <dgm:pt modelId="{537CD8F2-753F-114F-AE42-F922912D2E2F}" type="pres">
      <dgm:prSet presAssocID="{52EDF313-1F82-443D-BE02-B15D468FC820}" presName="hierChild4" presStyleCnt="0"/>
      <dgm:spPr/>
    </dgm:pt>
    <dgm:pt modelId="{2A73B056-8FE1-7942-BE1C-B45F63D14A15}" type="pres">
      <dgm:prSet presAssocID="{5EB38503-C659-46A4-A356-DAB0F8720D78}" presName="Name23" presStyleLbl="parChTrans1D4" presStyleIdx="0" presStyleCnt="12"/>
      <dgm:spPr/>
    </dgm:pt>
    <dgm:pt modelId="{FF5C117E-1BC1-0A4C-AB42-19BF79D2DBB9}" type="pres">
      <dgm:prSet presAssocID="{7187605B-2304-4E0D-9719-203B9CA177E1}" presName="hierRoot4" presStyleCnt="0"/>
      <dgm:spPr/>
    </dgm:pt>
    <dgm:pt modelId="{F583261B-727E-E348-BABF-3AB1A24E23FB}" type="pres">
      <dgm:prSet presAssocID="{7187605B-2304-4E0D-9719-203B9CA177E1}" presName="composite4" presStyleCnt="0"/>
      <dgm:spPr/>
    </dgm:pt>
    <dgm:pt modelId="{E83F07DD-E904-1F4A-8AC0-B189F43D9609}" type="pres">
      <dgm:prSet presAssocID="{7187605B-2304-4E0D-9719-203B9CA177E1}" presName="background4" presStyleLbl="node4" presStyleIdx="0" presStyleCnt="12"/>
      <dgm:spPr/>
    </dgm:pt>
    <dgm:pt modelId="{8626E763-2C00-D64E-BC66-6C95009AB271}" type="pres">
      <dgm:prSet presAssocID="{7187605B-2304-4E0D-9719-203B9CA177E1}" presName="text4" presStyleLbl="fgAcc4" presStyleIdx="0" presStyleCnt="12" custScaleX="161994" custScaleY="168543">
        <dgm:presLayoutVars>
          <dgm:chPref val="3"/>
        </dgm:presLayoutVars>
      </dgm:prSet>
      <dgm:spPr/>
    </dgm:pt>
    <dgm:pt modelId="{02B155F9-C9DA-2143-9730-DE29CF8F1FB5}" type="pres">
      <dgm:prSet presAssocID="{7187605B-2304-4E0D-9719-203B9CA177E1}" presName="hierChild5" presStyleCnt="0"/>
      <dgm:spPr/>
    </dgm:pt>
    <dgm:pt modelId="{08F05CCB-FA61-9248-9A6A-0FC59AA9A11D}" type="pres">
      <dgm:prSet presAssocID="{78635B73-86F0-44CB-8280-F33B0BF8AD3C}" presName="Name23" presStyleLbl="parChTrans1D4" presStyleIdx="1" presStyleCnt="12"/>
      <dgm:spPr/>
    </dgm:pt>
    <dgm:pt modelId="{A6BFF0AC-3F9C-8F49-A597-61544C086218}" type="pres">
      <dgm:prSet presAssocID="{6A13E6AB-DAAF-4474-8181-C46468A0825B}" presName="hierRoot4" presStyleCnt="0"/>
      <dgm:spPr/>
    </dgm:pt>
    <dgm:pt modelId="{6AFC1B21-B322-3A47-AD42-69AE9F6187D1}" type="pres">
      <dgm:prSet presAssocID="{6A13E6AB-DAAF-4474-8181-C46468A0825B}" presName="composite4" presStyleCnt="0"/>
      <dgm:spPr/>
    </dgm:pt>
    <dgm:pt modelId="{5A1E2291-0ABA-854C-8269-E1DB7400CF9F}" type="pres">
      <dgm:prSet presAssocID="{6A13E6AB-DAAF-4474-8181-C46468A0825B}" presName="background4" presStyleLbl="node4" presStyleIdx="1" presStyleCnt="12"/>
      <dgm:spPr/>
    </dgm:pt>
    <dgm:pt modelId="{FB26AF12-1839-674C-B35A-8B4DAFC9DC2A}" type="pres">
      <dgm:prSet presAssocID="{6A13E6AB-DAAF-4474-8181-C46468A0825B}" presName="text4" presStyleLbl="fgAcc4" presStyleIdx="1" presStyleCnt="12" custScaleX="197642" custScaleY="130458">
        <dgm:presLayoutVars>
          <dgm:chPref val="3"/>
        </dgm:presLayoutVars>
      </dgm:prSet>
      <dgm:spPr/>
    </dgm:pt>
    <dgm:pt modelId="{B55F8FBC-EB54-9747-A94E-DA63CB4D5724}" type="pres">
      <dgm:prSet presAssocID="{6A13E6AB-DAAF-4474-8181-C46468A0825B}" presName="hierChild5" presStyleCnt="0"/>
      <dgm:spPr/>
    </dgm:pt>
    <dgm:pt modelId="{51F55161-A2A8-624F-8F0F-BA7D7DD0F026}" type="pres">
      <dgm:prSet presAssocID="{F3EC5DA4-11BA-624A-B8FF-B5C02B7EE27F}" presName="Name23" presStyleLbl="parChTrans1D4" presStyleIdx="2" presStyleCnt="12"/>
      <dgm:spPr/>
    </dgm:pt>
    <dgm:pt modelId="{1889AF0A-1B2F-3B40-8E14-5BF1DB09F19B}" type="pres">
      <dgm:prSet presAssocID="{C9FC698B-1851-5A40-9B39-2DD7212A34CA}" presName="hierRoot4" presStyleCnt="0"/>
      <dgm:spPr/>
    </dgm:pt>
    <dgm:pt modelId="{A9C0D5A4-DF8A-9A4C-AE87-89F88590664D}" type="pres">
      <dgm:prSet presAssocID="{C9FC698B-1851-5A40-9B39-2DD7212A34CA}" presName="composite4" presStyleCnt="0"/>
      <dgm:spPr/>
    </dgm:pt>
    <dgm:pt modelId="{69CC4989-D4F3-0149-AF52-9D7C4AA8A01B}" type="pres">
      <dgm:prSet presAssocID="{C9FC698B-1851-5A40-9B39-2DD7212A34CA}" presName="background4" presStyleLbl="node4" presStyleIdx="2" presStyleCnt="12"/>
      <dgm:spPr/>
    </dgm:pt>
    <dgm:pt modelId="{EA4924D7-09F7-4847-9D99-20A74C95F42D}" type="pres">
      <dgm:prSet presAssocID="{C9FC698B-1851-5A40-9B39-2DD7212A34CA}" presName="text4" presStyleLbl="fgAcc4" presStyleIdx="2" presStyleCnt="12" custScaleX="245936" custScaleY="170098" custLinFactX="-36903" custLinFactY="15140" custLinFactNeighborX="-100000" custLinFactNeighborY="100000">
        <dgm:presLayoutVars>
          <dgm:chPref val="3"/>
        </dgm:presLayoutVars>
      </dgm:prSet>
      <dgm:spPr/>
    </dgm:pt>
    <dgm:pt modelId="{495F63EC-79C1-0A43-A93F-D6D868E76BAD}" type="pres">
      <dgm:prSet presAssocID="{C9FC698B-1851-5A40-9B39-2DD7212A34CA}" presName="hierChild5" presStyleCnt="0"/>
      <dgm:spPr/>
    </dgm:pt>
    <dgm:pt modelId="{A66B2FBC-0961-144E-B28C-F97E2979B450}" type="pres">
      <dgm:prSet presAssocID="{BF4BDE34-80B1-4D63-80B0-CFCB2F403165}" presName="Name23" presStyleLbl="parChTrans1D4" presStyleIdx="3" presStyleCnt="12"/>
      <dgm:spPr/>
    </dgm:pt>
    <dgm:pt modelId="{07C7C313-3A1A-A04B-9178-182C30DD4010}" type="pres">
      <dgm:prSet presAssocID="{F11A94EA-F392-4F95-8E57-1D6FDFF79524}" presName="hierRoot4" presStyleCnt="0"/>
      <dgm:spPr/>
    </dgm:pt>
    <dgm:pt modelId="{BF468098-95CA-F649-A78C-13F49D069626}" type="pres">
      <dgm:prSet presAssocID="{F11A94EA-F392-4F95-8E57-1D6FDFF79524}" presName="composite4" presStyleCnt="0"/>
      <dgm:spPr/>
    </dgm:pt>
    <dgm:pt modelId="{556C9A71-DDA2-0440-945A-26303D003A46}" type="pres">
      <dgm:prSet presAssocID="{F11A94EA-F392-4F95-8E57-1D6FDFF79524}" presName="background4" presStyleLbl="node4" presStyleIdx="3" presStyleCnt="12"/>
      <dgm:spPr/>
    </dgm:pt>
    <dgm:pt modelId="{8613690D-7937-0A41-87B1-35800384BF42}" type="pres">
      <dgm:prSet presAssocID="{F11A94EA-F392-4F95-8E57-1D6FDFF79524}" presName="text4" presStyleLbl="fgAcc4" presStyleIdx="3" presStyleCnt="12" custScaleX="351022" custScaleY="202141">
        <dgm:presLayoutVars>
          <dgm:chPref val="3"/>
        </dgm:presLayoutVars>
      </dgm:prSet>
      <dgm:spPr/>
    </dgm:pt>
    <dgm:pt modelId="{C9AB9F24-6886-584A-9D61-1EDBF077FC58}" type="pres">
      <dgm:prSet presAssocID="{F11A94EA-F392-4F95-8E57-1D6FDFF79524}" presName="hierChild5" presStyleCnt="0"/>
      <dgm:spPr/>
    </dgm:pt>
    <dgm:pt modelId="{7BDB2C71-4BA3-9D4F-AB44-2D9B8BBBE981}" type="pres">
      <dgm:prSet presAssocID="{A57928E8-D092-4F4A-A681-581E8477FECC}" presName="Name23" presStyleLbl="parChTrans1D4" presStyleIdx="4" presStyleCnt="12"/>
      <dgm:spPr/>
    </dgm:pt>
    <dgm:pt modelId="{30E178C3-94D9-AA47-B35A-AA820A25BA61}" type="pres">
      <dgm:prSet presAssocID="{F6ECF787-D16C-7A4D-8EE1-C8F395E16C99}" presName="hierRoot4" presStyleCnt="0"/>
      <dgm:spPr/>
    </dgm:pt>
    <dgm:pt modelId="{B08CCAB3-E576-E340-9F98-174CFEFBAE8F}" type="pres">
      <dgm:prSet presAssocID="{F6ECF787-D16C-7A4D-8EE1-C8F395E16C99}" presName="composite4" presStyleCnt="0"/>
      <dgm:spPr/>
    </dgm:pt>
    <dgm:pt modelId="{9ADB5D78-40F5-6D4C-8C72-2ABF85DAAD16}" type="pres">
      <dgm:prSet presAssocID="{F6ECF787-D16C-7A4D-8EE1-C8F395E16C99}" presName="background4" presStyleLbl="node4" presStyleIdx="4" presStyleCnt="12"/>
      <dgm:spPr/>
    </dgm:pt>
    <dgm:pt modelId="{1CB61E8E-2111-C24A-81AC-2F0C839DB629}" type="pres">
      <dgm:prSet presAssocID="{F6ECF787-D16C-7A4D-8EE1-C8F395E16C99}" presName="text4" presStyleLbl="fgAcc4" presStyleIdx="4" presStyleCnt="12" custScaleX="320618" custScaleY="83419">
        <dgm:presLayoutVars>
          <dgm:chPref val="3"/>
        </dgm:presLayoutVars>
      </dgm:prSet>
      <dgm:spPr/>
    </dgm:pt>
    <dgm:pt modelId="{BBA22477-3C09-4A43-A4B0-6B9182462A8B}" type="pres">
      <dgm:prSet presAssocID="{F6ECF787-D16C-7A4D-8EE1-C8F395E16C99}" presName="hierChild5" presStyleCnt="0"/>
      <dgm:spPr/>
    </dgm:pt>
    <dgm:pt modelId="{D924B0D0-20D7-7344-9A50-6A0D2FF3A743}" type="pres">
      <dgm:prSet presAssocID="{F7C362D3-A684-8B45-BCC3-B275DEBBFC10}" presName="Name23" presStyleLbl="parChTrans1D4" presStyleIdx="5" presStyleCnt="12"/>
      <dgm:spPr/>
    </dgm:pt>
    <dgm:pt modelId="{172298C6-F762-DF44-9392-F4A526CAFBDA}" type="pres">
      <dgm:prSet presAssocID="{30C2AAA2-05FA-694A-A9AA-2A02A677ECA5}" presName="hierRoot4" presStyleCnt="0"/>
      <dgm:spPr/>
    </dgm:pt>
    <dgm:pt modelId="{8C22FC1F-B46A-F541-A2A3-2CE39AD51F29}" type="pres">
      <dgm:prSet presAssocID="{30C2AAA2-05FA-694A-A9AA-2A02A677ECA5}" presName="composite4" presStyleCnt="0"/>
      <dgm:spPr/>
    </dgm:pt>
    <dgm:pt modelId="{E8455949-00AA-7344-ABC1-BC20053B0AB8}" type="pres">
      <dgm:prSet presAssocID="{30C2AAA2-05FA-694A-A9AA-2A02A677ECA5}" presName="background4" presStyleLbl="node4" presStyleIdx="5" presStyleCnt="12"/>
      <dgm:spPr/>
    </dgm:pt>
    <dgm:pt modelId="{CCFB4234-828F-ED47-AAAB-A0AA025A6904}" type="pres">
      <dgm:prSet presAssocID="{30C2AAA2-05FA-694A-A9AA-2A02A677ECA5}" presName="text4" presStyleLbl="fgAcc4" presStyleIdx="5" presStyleCnt="12" custScaleX="123042" custScaleY="214114">
        <dgm:presLayoutVars>
          <dgm:chPref val="3"/>
        </dgm:presLayoutVars>
      </dgm:prSet>
      <dgm:spPr/>
    </dgm:pt>
    <dgm:pt modelId="{4CAFB6CF-F89D-9942-AFD4-AA6A0843A6BE}" type="pres">
      <dgm:prSet presAssocID="{30C2AAA2-05FA-694A-A9AA-2A02A677ECA5}" presName="hierChild5" presStyleCnt="0"/>
      <dgm:spPr/>
    </dgm:pt>
    <dgm:pt modelId="{B5906E81-F13F-C142-B7F4-3BF734D57EB3}" type="pres">
      <dgm:prSet presAssocID="{52A95F5B-3CF2-7343-BECB-897F82C03405}" presName="Name23" presStyleLbl="parChTrans1D4" presStyleIdx="6" presStyleCnt="12"/>
      <dgm:spPr/>
    </dgm:pt>
    <dgm:pt modelId="{4FD6E93A-A29F-414C-8CD3-6A2E6EAFB6AC}" type="pres">
      <dgm:prSet presAssocID="{E6933FAB-FAB3-6844-B06C-CA57C8938B8A}" presName="hierRoot4" presStyleCnt="0"/>
      <dgm:spPr/>
    </dgm:pt>
    <dgm:pt modelId="{79B5FCE9-7C77-1B43-B829-E95AD683DC55}" type="pres">
      <dgm:prSet presAssocID="{E6933FAB-FAB3-6844-B06C-CA57C8938B8A}" presName="composite4" presStyleCnt="0"/>
      <dgm:spPr/>
    </dgm:pt>
    <dgm:pt modelId="{3A5DE1B7-A9B4-D74C-9412-73B8D6E125FF}" type="pres">
      <dgm:prSet presAssocID="{E6933FAB-FAB3-6844-B06C-CA57C8938B8A}" presName="background4" presStyleLbl="node4" presStyleIdx="6" presStyleCnt="12"/>
      <dgm:spPr/>
    </dgm:pt>
    <dgm:pt modelId="{DF5367D6-2E4F-484A-92CC-6B8FAFA8F6BB}" type="pres">
      <dgm:prSet presAssocID="{E6933FAB-FAB3-6844-B06C-CA57C8938B8A}" presName="text4" presStyleLbl="fgAcc4" presStyleIdx="6" presStyleCnt="12" custScaleX="120978" custScaleY="211628">
        <dgm:presLayoutVars>
          <dgm:chPref val="3"/>
        </dgm:presLayoutVars>
      </dgm:prSet>
      <dgm:spPr/>
    </dgm:pt>
    <dgm:pt modelId="{0EC68A2F-91DE-B64F-8111-5AF51F7FEEB7}" type="pres">
      <dgm:prSet presAssocID="{E6933FAB-FAB3-6844-B06C-CA57C8938B8A}" presName="hierChild5" presStyleCnt="0"/>
      <dgm:spPr/>
    </dgm:pt>
    <dgm:pt modelId="{78BC645D-9673-2B49-98F1-FFEC9A68D982}" type="pres">
      <dgm:prSet presAssocID="{338C8CE5-827F-704A-8571-FF9FADB05BA8}" presName="Name23" presStyleLbl="parChTrans1D4" presStyleIdx="7" presStyleCnt="12"/>
      <dgm:spPr/>
    </dgm:pt>
    <dgm:pt modelId="{DF47F3C3-AAF9-324B-9F3B-7CE97777D7B3}" type="pres">
      <dgm:prSet presAssocID="{5AFF91BC-1737-9342-B37C-84BE7052D949}" presName="hierRoot4" presStyleCnt="0"/>
      <dgm:spPr/>
    </dgm:pt>
    <dgm:pt modelId="{9F87F968-5515-BC40-82B0-917D33308781}" type="pres">
      <dgm:prSet presAssocID="{5AFF91BC-1737-9342-B37C-84BE7052D949}" presName="composite4" presStyleCnt="0"/>
      <dgm:spPr/>
    </dgm:pt>
    <dgm:pt modelId="{6FD6D045-3C4E-7447-8762-6F0C807C1C07}" type="pres">
      <dgm:prSet presAssocID="{5AFF91BC-1737-9342-B37C-84BE7052D949}" presName="background4" presStyleLbl="node4" presStyleIdx="7" presStyleCnt="12"/>
      <dgm:spPr/>
    </dgm:pt>
    <dgm:pt modelId="{062F3CEA-C067-574D-A18B-B4CB25DB229D}" type="pres">
      <dgm:prSet presAssocID="{5AFF91BC-1737-9342-B37C-84BE7052D949}" presName="text4" presStyleLbl="fgAcc4" presStyleIdx="7" presStyleCnt="12" custScaleX="128381" custScaleY="219686">
        <dgm:presLayoutVars>
          <dgm:chPref val="3"/>
        </dgm:presLayoutVars>
      </dgm:prSet>
      <dgm:spPr/>
    </dgm:pt>
    <dgm:pt modelId="{86F62EC2-535C-D749-BAD2-C3CB1DF9DF9C}" type="pres">
      <dgm:prSet presAssocID="{5AFF91BC-1737-9342-B37C-84BE7052D949}" presName="hierChild5" presStyleCnt="0"/>
      <dgm:spPr/>
    </dgm:pt>
    <dgm:pt modelId="{9D7DD358-73BD-3B4A-A3FC-0BAD4CFBE04A}" type="pres">
      <dgm:prSet presAssocID="{4714EF0A-EA7C-4689-AE39-5A1C5F88E4D8}" presName="Name17" presStyleLbl="parChTrans1D3" presStyleIdx="1" presStyleCnt="2"/>
      <dgm:spPr/>
    </dgm:pt>
    <dgm:pt modelId="{5BDB61A3-D97B-BE45-A6DE-8C1D7FCEBB94}" type="pres">
      <dgm:prSet presAssocID="{C3A03E2A-EB4A-413A-8C6D-7FEBA229509F}" presName="hierRoot3" presStyleCnt="0"/>
      <dgm:spPr/>
    </dgm:pt>
    <dgm:pt modelId="{9E2F2EC8-DBFC-744A-90F0-81AB75711820}" type="pres">
      <dgm:prSet presAssocID="{C3A03E2A-EB4A-413A-8C6D-7FEBA229509F}" presName="composite3" presStyleCnt="0"/>
      <dgm:spPr/>
    </dgm:pt>
    <dgm:pt modelId="{7F64B22D-68F0-3C4C-A6EE-DCFEE90F6015}" type="pres">
      <dgm:prSet presAssocID="{C3A03E2A-EB4A-413A-8C6D-7FEBA229509F}" presName="background3" presStyleLbl="node3" presStyleIdx="1" presStyleCnt="2"/>
      <dgm:spPr/>
    </dgm:pt>
    <dgm:pt modelId="{A5E1B9E5-EBBB-0A41-9430-E6C600ADA2D3}" type="pres">
      <dgm:prSet presAssocID="{C3A03E2A-EB4A-413A-8C6D-7FEBA229509F}" presName="text3" presStyleLbl="fgAcc3" presStyleIdx="1" presStyleCnt="2" custScaleX="293805" custScaleY="86225">
        <dgm:presLayoutVars>
          <dgm:chPref val="3"/>
        </dgm:presLayoutVars>
      </dgm:prSet>
      <dgm:spPr/>
    </dgm:pt>
    <dgm:pt modelId="{90EEB7B0-EF65-9A47-BF93-22EFF068E4C5}" type="pres">
      <dgm:prSet presAssocID="{C3A03E2A-EB4A-413A-8C6D-7FEBA229509F}" presName="hierChild4" presStyleCnt="0"/>
      <dgm:spPr/>
    </dgm:pt>
    <dgm:pt modelId="{51F2C95A-2333-304F-A718-15C41C1458DC}" type="pres">
      <dgm:prSet presAssocID="{8E38482A-15E9-4732-975E-4BAC3D469EFC}" presName="Name23" presStyleLbl="parChTrans1D4" presStyleIdx="8" presStyleCnt="12"/>
      <dgm:spPr/>
    </dgm:pt>
    <dgm:pt modelId="{59C38815-F038-BA4C-8D85-38B507B21CB7}" type="pres">
      <dgm:prSet presAssocID="{0662A84F-83F5-42E3-AAE2-32A3481A0A22}" presName="hierRoot4" presStyleCnt="0"/>
      <dgm:spPr/>
    </dgm:pt>
    <dgm:pt modelId="{D87824E8-97C3-BB4E-AD2A-FC9FCCD70CC1}" type="pres">
      <dgm:prSet presAssocID="{0662A84F-83F5-42E3-AAE2-32A3481A0A22}" presName="composite4" presStyleCnt="0"/>
      <dgm:spPr/>
    </dgm:pt>
    <dgm:pt modelId="{9DE884A0-2D59-C54F-ACA4-D980072EA869}" type="pres">
      <dgm:prSet presAssocID="{0662A84F-83F5-42E3-AAE2-32A3481A0A22}" presName="background4" presStyleLbl="node4" presStyleIdx="8" presStyleCnt="12"/>
      <dgm:spPr/>
    </dgm:pt>
    <dgm:pt modelId="{22CC8A7D-F6E3-8B42-8DB7-3914F0D8B9BA}" type="pres">
      <dgm:prSet presAssocID="{0662A84F-83F5-42E3-AAE2-32A3481A0A22}" presName="text4" presStyleLbl="fgAcc4" presStyleIdx="8" presStyleCnt="12" custScaleX="171070" custScaleY="154204">
        <dgm:presLayoutVars>
          <dgm:chPref val="3"/>
        </dgm:presLayoutVars>
      </dgm:prSet>
      <dgm:spPr/>
    </dgm:pt>
    <dgm:pt modelId="{50EA9572-6CAF-4D44-A5E8-22CA60815671}" type="pres">
      <dgm:prSet presAssocID="{0662A84F-83F5-42E3-AAE2-32A3481A0A22}" presName="hierChild5" presStyleCnt="0"/>
      <dgm:spPr/>
    </dgm:pt>
    <dgm:pt modelId="{EF70950F-0BF5-4115-9A84-831D76D71583}" type="pres">
      <dgm:prSet presAssocID="{A23E28D2-F86A-4B75-9C2D-A00EB8AC3C7B}" presName="Name23" presStyleLbl="parChTrans1D4" presStyleIdx="9" presStyleCnt="12"/>
      <dgm:spPr/>
    </dgm:pt>
    <dgm:pt modelId="{6A23DB02-89B0-4F39-897F-62AB5971DD0D}" type="pres">
      <dgm:prSet presAssocID="{AB7A09C2-547B-41CF-AB2F-F6EDAE87A45B}" presName="hierRoot4" presStyleCnt="0"/>
      <dgm:spPr/>
    </dgm:pt>
    <dgm:pt modelId="{D802C66E-569E-4CA2-ACA2-8AA887A65BFE}" type="pres">
      <dgm:prSet presAssocID="{AB7A09C2-547B-41CF-AB2F-F6EDAE87A45B}" presName="composite4" presStyleCnt="0"/>
      <dgm:spPr/>
    </dgm:pt>
    <dgm:pt modelId="{BCC2E23F-5188-4830-8966-2817B6C34A27}" type="pres">
      <dgm:prSet presAssocID="{AB7A09C2-547B-41CF-AB2F-F6EDAE87A45B}" presName="background4" presStyleLbl="node4" presStyleIdx="9" presStyleCnt="12"/>
      <dgm:spPr/>
    </dgm:pt>
    <dgm:pt modelId="{1A0FCCF8-16A4-493A-BFA1-E1AA26467C94}" type="pres">
      <dgm:prSet presAssocID="{AB7A09C2-547B-41CF-AB2F-F6EDAE87A45B}" presName="text4" presStyleLbl="fgAcc4" presStyleIdx="9" presStyleCnt="12" custScaleX="143552" custScaleY="152414">
        <dgm:presLayoutVars>
          <dgm:chPref val="3"/>
        </dgm:presLayoutVars>
      </dgm:prSet>
      <dgm:spPr/>
    </dgm:pt>
    <dgm:pt modelId="{33D53630-2919-4580-B0E0-A7C030190507}" type="pres">
      <dgm:prSet presAssocID="{AB7A09C2-547B-41CF-AB2F-F6EDAE87A45B}" presName="hierChild5" presStyleCnt="0"/>
      <dgm:spPr/>
    </dgm:pt>
    <dgm:pt modelId="{62AF3D38-1E6E-A545-A6C2-F5EE8E622B0D}" type="pres">
      <dgm:prSet presAssocID="{51B76A38-0D23-48DB-BBA7-99A527FCAD86}" presName="Name23" presStyleLbl="parChTrans1D4" presStyleIdx="10" presStyleCnt="12"/>
      <dgm:spPr/>
    </dgm:pt>
    <dgm:pt modelId="{71D7F44B-91D3-5D42-9A36-13491FE5B06A}" type="pres">
      <dgm:prSet presAssocID="{84D1271B-5F2B-46CE-B44F-B586EF6D733B}" presName="hierRoot4" presStyleCnt="0"/>
      <dgm:spPr/>
    </dgm:pt>
    <dgm:pt modelId="{867281D7-556E-0043-83AC-FEC9FB126B91}" type="pres">
      <dgm:prSet presAssocID="{84D1271B-5F2B-46CE-B44F-B586EF6D733B}" presName="composite4" presStyleCnt="0"/>
      <dgm:spPr/>
    </dgm:pt>
    <dgm:pt modelId="{462EE7FC-192A-FA4E-B957-38B6C5B72B48}" type="pres">
      <dgm:prSet presAssocID="{84D1271B-5F2B-46CE-B44F-B586EF6D733B}" presName="background4" presStyleLbl="node4" presStyleIdx="10" presStyleCnt="12"/>
      <dgm:spPr/>
    </dgm:pt>
    <dgm:pt modelId="{FEE28FD5-91C1-8846-8B45-CFB6B844696D}" type="pres">
      <dgm:prSet presAssocID="{84D1271B-5F2B-46CE-B44F-B586EF6D733B}" presName="text4" presStyleLbl="fgAcc4" presStyleIdx="10" presStyleCnt="12" custScaleX="126799">
        <dgm:presLayoutVars>
          <dgm:chPref val="3"/>
        </dgm:presLayoutVars>
      </dgm:prSet>
      <dgm:spPr/>
    </dgm:pt>
    <dgm:pt modelId="{2266345C-8373-7D48-99E3-C67013E3E9FD}" type="pres">
      <dgm:prSet presAssocID="{84D1271B-5F2B-46CE-B44F-B586EF6D733B}" presName="hierChild5" presStyleCnt="0"/>
      <dgm:spPr/>
    </dgm:pt>
    <dgm:pt modelId="{762B35AB-E70F-430F-9562-60371C19D78B}" type="pres">
      <dgm:prSet presAssocID="{32CD0688-7EC1-49A1-A327-FBFA51A0DDD9}" presName="Name23" presStyleLbl="parChTrans1D4" presStyleIdx="11" presStyleCnt="12"/>
      <dgm:spPr/>
    </dgm:pt>
    <dgm:pt modelId="{FD9EAB04-0106-4CDC-A103-6901CF3FCA66}" type="pres">
      <dgm:prSet presAssocID="{A4D904D3-03A7-4D55-B59E-9271E838BA05}" presName="hierRoot4" presStyleCnt="0"/>
      <dgm:spPr/>
    </dgm:pt>
    <dgm:pt modelId="{D7E5259E-21D3-471F-BBD5-1BA4E16FD380}" type="pres">
      <dgm:prSet presAssocID="{A4D904D3-03A7-4D55-B59E-9271E838BA05}" presName="composite4" presStyleCnt="0"/>
      <dgm:spPr/>
    </dgm:pt>
    <dgm:pt modelId="{6214EDF8-8491-4927-B023-EE8AD77A33A9}" type="pres">
      <dgm:prSet presAssocID="{A4D904D3-03A7-4D55-B59E-9271E838BA05}" presName="background4" presStyleLbl="node4" presStyleIdx="11" presStyleCnt="12"/>
      <dgm:spPr/>
    </dgm:pt>
    <dgm:pt modelId="{9BD482B1-40DF-410F-B044-633994B6AC9F}" type="pres">
      <dgm:prSet presAssocID="{A4D904D3-03A7-4D55-B59E-9271E838BA05}" presName="text4" presStyleLbl="fgAcc4" presStyleIdx="11" presStyleCnt="12" custScaleX="139193" custScaleY="135594">
        <dgm:presLayoutVars>
          <dgm:chPref val="3"/>
        </dgm:presLayoutVars>
      </dgm:prSet>
      <dgm:spPr/>
    </dgm:pt>
    <dgm:pt modelId="{14395A19-96B2-47AB-8A9F-C3C1A1000B58}" type="pres">
      <dgm:prSet presAssocID="{A4D904D3-03A7-4D55-B59E-9271E838BA05}" presName="hierChild5" presStyleCnt="0"/>
      <dgm:spPr/>
    </dgm:pt>
  </dgm:ptLst>
  <dgm:cxnLst>
    <dgm:cxn modelId="{4511A901-696E-4EE8-BEE5-B6A04F2C1189}" srcId="{C3A03E2A-EB4A-413A-8C6D-7FEBA229509F}" destId="{84D1271B-5F2B-46CE-B44F-B586EF6D733B}" srcOrd="1" destOrd="0" parTransId="{51B76A38-0D23-48DB-BBA7-99A527FCAD86}" sibTransId="{B6D6A545-699A-444D-BDC4-87C7FF894E7C}"/>
    <dgm:cxn modelId="{6D9BFD02-A899-40D3-9368-80C83A47C8BE}" srcId="{03FE157B-230F-4E08-A26E-6AE47FADA9FE}" destId="{C3A03E2A-EB4A-413A-8C6D-7FEBA229509F}" srcOrd="1" destOrd="0" parTransId="{4714EF0A-EA7C-4689-AE39-5A1C5F88E4D8}" sibTransId="{CC2AB78D-8A9D-46DF-AF06-89070A0E9E88}"/>
    <dgm:cxn modelId="{72FE7109-C638-CC43-99B8-DFEB53E17D3B}" type="presOf" srcId="{78635B73-86F0-44CB-8280-F33B0BF8AD3C}" destId="{08F05CCB-FA61-9248-9A6A-0FC59AA9A11D}" srcOrd="0" destOrd="0" presId="urn:microsoft.com/office/officeart/2005/8/layout/hierarchy1"/>
    <dgm:cxn modelId="{1EB39909-BD32-4E5E-BB19-B39222DFE5F7}" srcId="{52EDF313-1F82-443D-BE02-B15D468FC820}" destId="{7187605B-2304-4E0D-9719-203B9CA177E1}" srcOrd="0" destOrd="0" parTransId="{5EB38503-C659-46A4-A356-DAB0F8720D78}" sibTransId="{DDD5DE1F-F8D2-44F2-B880-B76484914610}"/>
    <dgm:cxn modelId="{1815030D-6037-534D-BA11-13BED08E71A7}" type="presOf" srcId="{F7C362D3-A684-8B45-BCC3-B275DEBBFC10}" destId="{D924B0D0-20D7-7344-9A50-6A0D2FF3A743}" srcOrd="0" destOrd="0" presId="urn:microsoft.com/office/officeart/2005/8/layout/hierarchy1"/>
    <dgm:cxn modelId="{FF668332-AB73-6140-B28A-571551344EDB}" type="presOf" srcId="{AB7A09C2-547B-41CF-AB2F-F6EDAE87A45B}" destId="{1A0FCCF8-16A4-493A-BFA1-E1AA26467C94}" srcOrd="0" destOrd="0" presId="urn:microsoft.com/office/officeart/2005/8/layout/hierarchy1"/>
    <dgm:cxn modelId="{52FB1B35-79E3-D942-8E95-C1D06B99D10A}" type="presOf" srcId="{F6ECF787-D16C-7A4D-8EE1-C8F395E16C99}" destId="{1CB61E8E-2111-C24A-81AC-2F0C839DB629}" srcOrd="0" destOrd="0" presId="urn:microsoft.com/office/officeart/2005/8/layout/hierarchy1"/>
    <dgm:cxn modelId="{45DA863D-2787-9146-9E07-8F2510C218C8}" type="presOf" srcId="{5EB38503-C659-46A4-A356-DAB0F8720D78}" destId="{2A73B056-8FE1-7942-BE1C-B45F63D14A15}" srcOrd="0" destOrd="0" presId="urn:microsoft.com/office/officeart/2005/8/layout/hierarchy1"/>
    <dgm:cxn modelId="{EA28BA3D-4DA2-6844-98DA-2E5D74C40BB8}" type="presOf" srcId="{4714EF0A-EA7C-4689-AE39-5A1C5F88E4D8}" destId="{9D7DD358-73BD-3B4A-A3FC-0BAD4CFBE04A}" srcOrd="0" destOrd="0" presId="urn:microsoft.com/office/officeart/2005/8/layout/hierarchy1"/>
    <dgm:cxn modelId="{B8A9BA3E-5BAC-E943-A473-AC843F04B119}" type="presOf" srcId="{CFFAA3CC-2DF0-461A-B3D6-330F4B778601}" destId="{8A5DF0EA-4E30-42E6-9C0E-CE16747BB970}" srcOrd="0" destOrd="0" presId="urn:microsoft.com/office/officeart/2005/8/layout/hierarchy1"/>
    <dgm:cxn modelId="{60248C60-0024-9741-8C1F-6034C4E470CF}" type="presOf" srcId="{E6933FAB-FAB3-6844-B06C-CA57C8938B8A}" destId="{DF5367D6-2E4F-484A-92CC-6B8FAFA8F6BB}" srcOrd="0" destOrd="0" presId="urn:microsoft.com/office/officeart/2005/8/layout/hierarchy1"/>
    <dgm:cxn modelId="{EFDBD861-9947-7D4B-837F-0829C785CDAF}" srcId="{F11A94EA-F392-4F95-8E57-1D6FDFF79524}" destId="{F6ECF787-D16C-7A4D-8EE1-C8F395E16C99}" srcOrd="0" destOrd="0" parTransId="{A57928E8-D092-4F4A-A681-581E8477FECC}" sibTransId="{8B22C410-11FB-C448-9E68-6283DA6E4A85}"/>
    <dgm:cxn modelId="{C4ADEA45-453D-0446-894C-B912DD9BC251}" type="presOf" srcId="{BF4BDE34-80B1-4D63-80B0-CFCB2F403165}" destId="{A66B2FBC-0961-144E-B28C-F97E2979B450}" srcOrd="0" destOrd="0" presId="urn:microsoft.com/office/officeart/2005/8/layout/hierarchy1"/>
    <dgm:cxn modelId="{15E84367-7799-3243-A6AE-EDBF2239511E}" type="presOf" srcId="{F3EC5DA4-11BA-624A-B8FF-B5C02B7EE27F}" destId="{51F55161-A2A8-624F-8F0F-BA7D7DD0F026}" srcOrd="0" destOrd="0" presId="urn:microsoft.com/office/officeart/2005/8/layout/hierarchy1"/>
    <dgm:cxn modelId="{19636867-031F-40B8-9ECB-127B2EF7FFBF}" srcId="{03FE157B-230F-4E08-A26E-6AE47FADA9FE}" destId="{52EDF313-1F82-443D-BE02-B15D468FC820}" srcOrd="0" destOrd="0" parTransId="{F59E01F3-903A-41E7-945D-61321CF567C0}" sibTransId="{B50DB9C5-7770-4A90-838C-765E32FC184D}"/>
    <dgm:cxn modelId="{A890CB48-1DF7-4D72-B4DA-524A6DB0E4B0}" srcId="{0ABF1EEB-7D7E-7E4A-BDD0-56FED9CBD0AF}" destId="{03FE157B-230F-4E08-A26E-6AE47FADA9FE}" srcOrd="0" destOrd="0" parTransId="{8AF6468D-2063-4049-985D-226CBE097253}" sibTransId="{42893FF7-9AC3-4A0D-9448-98747C3D80C5}"/>
    <dgm:cxn modelId="{6A3B656B-18DB-6A41-B81E-FFC76E255570}" type="presOf" srcId="{0ABF1EEB-7D7E-7E4A-BDD0-56FED9CBD0AF}" destId="{C4EF7BBF-BE48-8440-BEFB-CDAABEBD27B6}" srcOrd="0" destOrd="0" presId="urn:microsoft.com/office/officeart/2005/8/layout/hierarchy1"/>
    <dgm:cxn modelId="{53C4654E-504E-4EE4-8319-F7E4F87880F9}" srcId="{C3A03E2A-EB4A-413A-8C6D-7FEBA229509F}" destId="{0662A84F-83F5-42E3-AAE2-32A3481A0A22}" srcOrd="0" destOrd="0" parTransId="{8E38482A-15E9-4732-975E-4BAC3D469EFC}" sibTransId="{CCA0E60F-2802-491F-8F18-C0334E44E311}"/>
    <dgm:cxn modelId="{6E9F2E72-E0CE-794C-B29D-6DFBCB3E9FC1}" type="presOf" srcId="{84D1271B-5F2B-46CE-B44F-B586EF6D733B}" destId="{FEE28FD5-91C1-8846-8B45-CFB6B844696D}" srcOrd="0" destOrd="0" presId="urn:microsoft.com/office/officeart/2005/8/layout/hierarchy1"/>
    <dgm:cxn modelId="{DAB49F75-1C22-D74E-BAB8-B86A4707DB49}" type="presOf" srcId="{6A13E6AB-DAAF-4474-8181-C46468A0825B}" destId="{FB26AF12-1839-674C-B35A-8B4DAFC9DC2A}" srcOrd="0" destOrd="0" presId="urn:microsoft.com/office/officeart/2005/8/layout/hierarchy1"/>
    <dgm:cxn modelId="{0D99A155-68D9-B74C-A177-45868ACBE775}" type="presOf" srcId="{51B76A38-0D23-48DB-BBA7-99A527FCAD86}" destId="{62AF3D38-1E6E-A545-A6C2-F5EE8E622B0D}" srcOrd="0" destOrd="0" presId="urn:microsoft.com/office/officeart/2005/8/layout/hierarchy1"/>
    <dgm:cxn modelId="{4F959358-B792-8243-A42D-3FA3E435CCA3}" type="presOf" srcId="{C9FC698B-1851-5A40-9B39-2DD7212A34CA}" destId="{EA4924D7-09F7-4847-9D99-20A74C95F42D}" srcOrd="0" destOrd="0" presId="urn:microsoft.com/office/officeart/2005/8/layout/hierarchy1"/>
    <dgm:cxn modelId="{34B86B79-DC7A-7745-AF55-DE604E03397E}" type="presOf" srcId="{F59E01F3-903A-41E7-945D-61321CF567C0}" destId="{6A81665C-F05F-0149-97A0-41B979B0CDCE}" srcOrd="0" destOrd="0" presId="urn:microsoft.com/office/officeart/2005/8/layout/hierarchy1"/>
    <dgm:cxn modelId="{12D45888-547B-4E3D-91D7-D52C2E8C338C}" srcId="{52EDF313-1F82-443D-BE02-B15D468FC820}" destId="{F11A94EA-F392-4F95-8E57-1D6FDFF79524}" srcOrd="2" destOrd="0" parTransId="{BF4BDE34-80B1-4D63-80B0-CFCB2F403165}" sibTransId="{A996028E-2B15-424D-AA26-11B3F90E76C2}"/>
    <dgm:cxn modelId="{F72B258F-607D-FC4A-B6C5-DAB66460038D}" srcId="{F6ECF787-D16C-7A4D-8EE1-C8F395E16C99}" destId="{30C2AAA2-05FA-694A-A9AA-2A02A677ECA5}" srcOrd="0" destOrd="0" parTransId="{F7C362D3-A684-8B45-BCC3-B275DEBBFC10}" sibTransId="{6CBD8AE3-AA68-2A45-B63A-580B239DFF5F}"/>
    <dgm:cxn modelId="{4EEC7D93-7AB0-448A-9534-38B0ECF6929F}" srcId="{52EDF313-1F82-443D-BE02-B15D468FC820}" destId="{6A13E6AB-DAAF-4474-8181-C46468A0825B}" srcOrd="1" destOrd="0" parTransId="{78635B73-86F0-44CB-8280-F33B0BF8AD3C}" sibTransId="{74B365DF-8BF6-447D-A113-6A6D4BF6270A}"/>
    <dgm:cxn modelId="{CA05A49B-7BD5-F147-82E8-27EADA60E95D}" type="presOf" srcId="{338C8CE5-827F-704A-8571-FF9FADB05BA8}" destId="{78BC645D-9673-2B49-98F1-FFEC9A68D982}" srcOrd="0" destOrd="0" presId="urn:microsoft.com/office/officeart/2005/8/layout/hierarchy1"/>
    <dgm:cxn modelId="{9DEDCA9D-0853-F243-B78E-AE37D16791BB}" type="presOf" srcId="{52EDF313-1F82-443D-BE02-B15D468FC820}" destId="{D99C304F-33A7-764C-8967-7CF40BA90A67}" srcOrd="0" destOrd="0" presId="urn:microsoft.com/office/officeart/2005/8/layout/hierarchy1"/>
    <dgm:cxn modelId="{6E3D2DA2-270B-2045-80A7-521C1C583281}" srcId="{6A13E6AB-DAAF-4474-8181-C46468A0825B}" destId="{C9FC698B-1851-5A40-9B39-2DD7212A34CA}" srcOrd="0" destOrd="0" parTransId="{F3EC5DA4-11BA-624A-B8FF-B5C02B7EE27F}" sibTransId="{C46D2F2A-588C-8745-8C85-4415EA764C84}"/>
    <dgm:cxn modelId="{CF419CA5-4937-514B-ACBB-B68C814999E2}" type="presOf" srcId="{0662A84F-83F5-42E3-AAE2-32A3481A0A22}" destId="{22CC8A7D-F6E3-8B42-8DB7-3914F0D8B9BA}" srcOrd="0" destOrd="0" presId="urn:microsoft.com/office/officeart/2005/8/layout/hierarchy1"/>
    <dgm:cxn modelId="{902610A6-A6CD-DB47-AAB8-31D9BE5E50FB}" type="presOf" srcId="{F11A94EA-F392-4F95-8E57-1D6FDFF79524}" destId="{8613690D-7937-0A41-87B1-35800384BF42}" srcOrd="0" destOrd="0" presId="urn:microsoft.com/office/officeart/2005/8/layout/hierarchy1"/>
    <dgm:cxn modelId="{07DFABA6-B4E4-A045-A9B8-899400E78336}" type="presOf" srcId="{A23E28D2-F86A-4B75-9C2D-A00EB8AC3C7B}" destId="{EF70950F-0BF5-4115-9A84-831D76D71583}" srcOrd="0" destOrd="0" presId="urn:microsoft.com/office/officeart/2005/8/layout/hierarchy1"/>
    <dgm:cxn modelId="{E14BAEB2-0176-4A62-9723-D7125213F0C5}" srcId="{84D1271B-5F2B-46CE-B44F-B586EF6D733B}" destId="{A4D904D3-03A7-4D55-B59E-9271E838BA05}" srcOrd="0" destOrd="0" parTransId="{32CD0688-7EC1-49A1-A327-FBFA51A0DDD9}" sibTransId="{3F3444A3-6659-423A-96C4-99B507A154D7}"/>
    <dgm:cxn modelId="{51109BC4-7F8A-6045-A14C-DD56E514ED8A}" type="presOf" srcId="{32CD0688-7EC1-49A1-A327-FBFA51A0DDD9}" destId="{762B35AB-E70F-430F-9562-60371C19D78B}" srcOrd="0" destOrd="0" presId="urn:microsoft.com/office/officeart/2005/8/layout/hierarchy1"/>
    <dgm:cxn modelId="{C94622CB-5843-4A43-980F-446A94886E2C}" type="presOf" srcId="{A57928E8-D092-4F4A-A681-581E8477FECC}" destId="{7BDB2C71-4BA3-9D4F-AB44-2D9B8BBBE981}" srcOrd="0" destOrd="0" presId="urn:microsoft.com/office/officeart/2005/8/layout/hierarchy1"/>
    <dgm:cxn modelId="{508951CE-E84C-9D44-BEF9-BFB024AD453F}" srcId="{F6ECF787-D16C-7A4D-8EE1-C8F395E16C99}" destId="{5AFF91BC-1737-9342-B37C-84BE7052D949}" srcOrd="2" destOrd="0" parTransId="{338C8CE5-827F-704A-8571-FF9FADB05BA8}" sibTransId="{079ED72D-62DC-6446-B606-B11373C2F041}"/>
    <dgm:cxn modelId="{954123D5-ECE0-A543-9BBB-B86D5B8863E5}" srcId="{CFFAA3CC-2DF0-461A-B3D6-330F4B778601}" destId="{0ABF1EEB-7D7E-7E4A-BDD0-56FED9CBD0AF}" srcOrd="0" destOrd="0" parTransId="{E903247A-746D-3240-9108-651BC4264EDC}" sibTransId="{89CF971E-BD5A-E14C-86DE-81623B1C8DBE}"/>
    <dgm:cxn modelId="{ADB385DB-2B54-EC4D-AF97-1FFC1FD198E2}" type="presOf" srcId="{30C2AAA2-05FA-694A-A9AA-2A02A677ECA5}" destId="{CCFB4234-828F-ED47-AAAB-A0AA025A6904}" srcOrd="0" destOrd="0" presId="urn:microsoft.com/office/officeart/2005/8/layout/hierarchy1"/>
    <dgm:cxn modelId="{360969E0-E77B-B94F-BB60-0D5025215D54}" type="presOf" srcId="{8AF6468D-2063-4049-985D-226CBE097253}" destId="{04FA698D-5DDA-824E-8261-C073D3486E02}" srcOrd="0" destOrd="0" presId="urn:microsoft.com/office/officeart/2005/8/layout/hierarchy1"/>
    <dgm:cxn modelId="{8C3BABE3-239F-3D46-8778-375D464D0999}" type="presOf" srcId="{C3A03E2A-EB4A-413A-8C6D-7FEBA229509F}" destId="{A5E1B9E5-EBBB-0A41-9430-E6C600ADA2D3}" srcOrd="0" destOrd="0" presId="urn:microsoft.com/office/officeart/2005/8/layout/hierarchy1"/>
    <dgm:cxn modelId="{A59F43E5-E86E-B147-9D21-5F34F4740D0F}" type="presOf" srcId="{7187605B-2304-4E0D-9719-203B9CA177E1}" destId="{8626E763-2C00-D64E-BC66-6C95009AB271}" srcOrd="0" destOrd="0" presId="urn:microsoft.com/office/officeart/2005/8/layout/hierarchy1"/>
    <dgm:cxn modelId="{59A4BCE7-CE72-C24A-AAAD-F2142B4367C9}" type="presOf" srcId="{8E38482A-15E9-4732-975E-4BAC3D469EFC}" destId="{51F2C95A-2333-304F-A718-15C41C1458DC}" srcOrd="0" destOrd="0" presId="urn:microsoft.com/office/officeart/2005/8/layout/hierarchy1"/>
    <dgm:cxn modelId="{3ABB6BEE-A9F2-47D0-B329-B2A6C0773B77}" srcId="{0662A84F-83F5-42E3-AAE2-32A3481A0A22}" destId="{AB7A09C2-547B-41CF-AB2F-F6EDAE87A45B}" srcOrd="0" destOrd="0" parTransId="{A23E28D2-F86A-4B75-9C2D-A00EB8AC3C7B}" sibTransId="{C365AC4A-1005-4EFA-B092-22FB8CC27543}"/>
    <dgm:cxn modelId="{A20095F3-22DC-D543-BE11-016FD0AF07D7}" srcId="{F6ECF787-D16C-7A4D-8EE1-C8F395E16C99}" destId="{E6933FAB-FAB3-6844-B06C-CA57C8938B8A}" srcOrd="1" destOrd="0" parTransId="{52A95F5B-3CF2-7343-BECB-897F82C03405}" sibTransId="{1CC63AB6-B96E-354F-9EA4-94F7BE4443CA}"/>
    <dgm:cxn modelId="{566B18F4-0832-5741-9182-E05E7E090CCC}" type="presOf" srcId="{A4D904D3-03A7-4D55-B59E-9271E838BA05}" destId="{9BD482B1-40DF-410F-B044-633994B6AC9F}" srcOrd="0" destOrd="0" presId="urn:microsoft.com/office/officeart/2005/8/layout/hierarchy1"/>
    <dgm:cxn modelId="{F6A06DF5-01FE-B545-82BE-B147678E19E2}" type="presOf" srcId="{03FE157B-230F-4E08-A26E-6AE47FADA9FE}" destId="{BC8B745A-1328-7248-BF10-39A9C62F5748}" srcOrd="0" destOrd="0" presId="urn:microsoft.com/office/officeart/2005/8/layout/hierarchy1"/>
    <dgm:cxn modelId="{DB961EF9-35A5-FF4D-8973-8F2AC089E873}" type="presOf" srcId="{5AFF91BC-1737-9342-B37C-84BE7052D949}" destId="{062F3CEA-C067-574D-A18B-B4CB25DB229D}" srcOrd="0" destOrd="0" presId="urn:microsoft.com/office/officeart/2005/8/layout/hierarchy1"/>
    <dgm:cxn modelId="{5330E3FB-9E07-2B48-B567-C891C351D7FB}" type="presOf" srcId="{52A95F5B-3CF2-7343-BECB-897F82C03405}" destId="{B5906E81-F13F-C142-B7F4-3BF734D57EB3}" srcOrd="0" destOrd="0" presId="urn:microsoft.com/office/officeart/2005/8/layout/hierarchy1"/>
    <dgm:cxn modelId="{6D40F01D-4EBB-104C-BCFC-5D8E5F81F535}" type="presParOf" srcId="{8A5DF0EA-4E30-42E6-9C0E-CE16747BB970}" destId="{3388F46D-2D8D-2A4C-BAA1-D529FF050FD5}" srcOrd="0" destOrd="0" presId="urn:microsoft.com/office/officeart/2005/8/layout/hierarchy1"/>
    <dgm:cxn modelId="{5AD4AA31-5706-2748-A40E-08DFD713FCE8}" type="presParOf" srcId="{3388F46D-2D8D-2A4C-BAA1-D529FF050FD5}" destId="{369F9732-AEC1-CA41-845E-B453BDBB7CBB}" srcOrd="0" destOrd="0" presId="urn:microsoft.com/office/officeart/2005/8/layout/hierarchy1"/>
    <dgm:cxn modelId="{6A40D94A-E453-B84B-80F6-785DD681A06F}" type="presParOf" srcId="{369F9732-AEC1-CA41-845E-B453BDBB7CBB}" destId="{28B15ADF-A2A1-104A-8395-970A46C3478C}" srcOrd="0" destOrd="0" presId="urn:microsoft.com/office/officeart/2005/8/layout/hierarchy1"/>
    <dgm:cxn modelId="{2F164BDC-0A94-9E43-BF2D-1E8B7B5B9742}" type="presParOf" srcId="{369F9732-AEC1-CA41-845E-B453BDBB7CBB}" destId="{C4EF7BBF-BE48-8440-BEFB-CDAABEBD27B6}" srcOrd="1" destOrd="0" presId="urn:microsoft.com/office/officeart/2005/8/layout/hierarchy1"/>
    <dgm:cxn modelId="{4921AAD7-A362-AC45-AD80-4C44DA83BA94}" type="presParOf" srcId="{3388F46D-2D8D-2A4C-BAA1-D529FF050FD5}" destId="{9088F333-0672-DA46-929B-D5D6F59E0011}" srcOrd="1" destOrd="0" presId="urn:microsoft.com/office/officeart/2005/8/layout/hierarchy1"/>
    <dgm:cxn modelId="{FCD19DB8-C1B3-1543-97D7-3D8D958E421A}" type="presParOf" srcId="{9088F333-0672-DA46-929B-D5D6F59E0011}" destId="{04FA698D-5DDA-824E-8261-C073D3486E02}" srcOrd="0" destOrd="0" presId="urn:microsoft.com/office/officeart/2005/8/layout/hierarchy1"/>
    <dgm:cxn modelId="{D2EB932E-8984-6E4E-9B36-7C65DE4D9812}" type="presParOf" srcId="{9088F333-0672-DA46-929B-D5D6F59E0011}" destId="{30A9BB23-3F3E-DE49-B95C-71D9A4F5DFB7}" srcOrd="1" destOrd="0" presId="urn:microsoft.com/office/officeart/2005/8/layout/hierarchy1"/>
    <dgm:cxn modelId="{BAB922AA-BD39-594B-9959-E5CA601EF44A}" type="presParOf" srcId="{30A9BB23-3F3E-DE49-B95C-71D9A4F5DFB7}" destId="{7209565E-F240-D84C-A061-0034C7CFCFED}" srcOrd="0" destOrd="0" presId="urn:microsoft.com/office/officeart/2005/8/layout/hierarchy1"/>
    <dgm:cxn modelId="{EE965B5C-4568-FA42-96AB-A8BF694B9B76}" type="presParOf" srcId="{7209565E-F240-D84C-A061-0034C7CFCFED}" destId="{C16C26A7-2F79-2B43-9688-D910B8FC1C98}" srcOrd="0" destOrd="0" presId="urn:microsoft.com/office/officeart/2005/8/layout/hierarchy1"/>
    <dgm:cxn modelId="{29E26B4C-7071-CC49-8EBC-BE4FDCE6E5BD}" type="presParOf" srcId="{7209565E-F240-D84C-A061-0034C7CFCFED}" destId="{BC8B745A-1328-7248-BF10-39A9C62F5748}" srcOrd="1" destOrd="0" presId="urn:microsoft.com/office/officeart/2005/8/layout/hierarchy1"/>
    <dgm:cxn modelId="{914BCD7F-6C11-704B-9CE5-ED75A5CEE835}" type="presParOf" srcId="{30A9BB23-3F3E-DE49-B95C-71D9A4F5DFB7}" destId="{E5A1491A-DE32-4442-B2ED-CA3F5CF9C70D}" srcOrd="1" destOrd="0" presId="urn:microsoft.com/office/officeart/2005/8/layout/hierarchy1"/>
    <dgm:cxn modelId="{A321E9B3-789B-FC47-AC23-E20468B8FE4E}" type="presParOf" srcId="{E5A1491A-DE32-4442-B2ED-CA3F5CF9C70D}" destId="{6A81665C-F05F-0149-97A0-41B979B0CDCE}" srcOrd="0" destOrd="0" presId="urn:microsoft.com/office/officeart/2005/8/layout/hierarchy1"/>
    <dgm:cxn modelId="{B247EE17-78F8-EF48-833C-DADDC226B19E}" type="presParOf" srcId="{E5A1491A-DE32-4442-B2ED-CA3F5CF9C70D}" destId="{E95C0FEC-3E6A-964C-BA7F-E88EC5A63043}" srcOrd="1" destOrd="0" presId="urn:microsoft.com/office/officeart/2005/8/layout/hierarchy1"/>
    <dgm:cxn modelId="{99EE3880-BB18-E24B-8862-03C5D57B6F60}" type="presParOf" srcId="{E95C0FEC-3E6A-964C-BA7F-E88EC5A63043}" destId="{9F177598-C843-AE49-B9AA-DF45F11AA326}" srcOrd="0" destOrd="0" presId="urn:microsoft.com/office/officeart/2005/8/layout/hierarchy1"/>
    <dgm:cxn modelId="{4BE9D4A3-F7B4-8D44-BAAF-A4A244E9FDEC}" type="presParOf" srcId="{9F177598-C843-AE49-B9AA-DF45F11AA326}" destId="{88900D0E-23FF-3545-826E-8D5771CE3E67}" srcOrd="0" destOrd="0" presId="urn:microsoft.com/office/officeart/2005/8/layout/hierarchy1"/>
    <dgm:cxn modelId="{06278C38-FCAE-614F-9D02-EE842B758854}" type="presParOf" srcId="{9F177598-C843-AE49-B9AA-DF45F11AA326}" destId="{D99C304F-33A7-764C-8967-7CF40BA90A67}" srcOrd="1" destOrd="0" presId="urn:microsoft.com/office/officeart/2005/8/layout/hierarchy1"/>
    <dgm:cxn modelId="{AE073E2A-59AC-9741-9D91-5F89454774CA}" type="presParOf" srcId="{E95C0FEC-3E6A-964C-BA7F-E88EC5A63043}" destId="{537CD8F2-753F-114F-AE42-F922912D2E2F}" srcOrd="1" destOrd="0" presId="urn:microsoft.com/office/officeart/2005/8/layout/hierarchy1"/>
    <dgm:cxn modelId="{8D79045A-6945-D54C-8B45-EF42B6F386BD}" type="presParOf" srcId="{537CD8F2-753F-114F-AE42-F922912D2E2F}" destId="{2A73B056-8FE1-7942-BE1C-B45F63D14A15}" srcOrd="0" destOrd="0" presId="urn:microsoft.com/office/officeart/2005/8/layout/hierarchy1"/>
    <dgm:cxn modelId="{6F7D82C8-4A2A-F642-A207-0D251755E622}" type="presParOf" srcId="{537CD8F2-753F-114F-AE42-F922912D2E2F}" destId="{FF5C117E-1BC1-0A4C-AB42-19BF79D2DBB9}" srcOrd="1" destOrd="0" presId="urn:microsoft.com/office/officeart/2005/8/layout/hierarchy1"/>
    <dgm:cxn modelId="{257A8F4C-A893-DE43-834A-DE839BE4B8D7}" type="presParOf" srcId="{FF5C117E-1BC1-0A4C-AB42-19BF79D2DBB9}" destId="{F583261B-727E-E348-BABF-3AB1A24E23FB}" srcOrd="0" destOrd="0" presId="urn:microsoft.com/office/officeart/2005/8/layout/hierarchy1"/>
    <dgm:cxn modelId="{0CBD575A-2D3A-6048-9F82-A0980B753235}" type="presParOf" srcId="{F583261B-727E-E348-BABF-3AB1A24E23FB}" destId="{E83F07DD-E904-1F4A-8AC0-B189F43D9609}" srcOrd="0" destOrd="0" presId="urn:microsoft.com/office/officeart/2005/8/layout/hierarchy1"/>
    <dgm:cxn modelId="{95387C0E-939D-7343-B187-BC33D0E8A2FA}" type="presParOf" srcId="{F583261B-727E-E348-BABF-3AB1A24E23FB}" destId="{8626E763-2C00-D64E-BC66-6C95009AB271}" srcOrd="1" destOrd="0" presId="urn:microsoft.com/office/officeart/2005/8/layout/hierarchy1"/>
    <dgm:cxn modelId="{7AA9A324-AE70-CB48-82BC-CBF74D511D9D}" type="presParOf" srcId="{FF5C117E-1BC1-0A4C-AB42-19BF79D2DBB9}" destId="{02B155F9-C9DA-2143-9730-DE29CF8F1FB5}" srcOrd="1" destOrd="0" presId="urn:microsoft.com/office/officeart/2005/8/layout/hierarchy1"/>
    <dgm:cxn modelId="{66A60703-D55B-654C-9A92-DFD52A5B446E}" type="presParOf" srcId="{537CD8F2-753F-114F-AE42-F922912D2E2F}" destId="{08F05CCB-FA61-9248-9A6A-0FC59AA9A11D}" srcOrd="2" destOrd="0" presId="urn:microsoft.com/office/officeart/2005/8/layout/hierarchy1"/>
    <dgm:cxn modelId="{C139642A-CCE9-6441-A5D5-DD14B3F41D7E}" type="presParOf" srcId="{537CD8F2-753F-114F-AE42-F922912D2E2F}" destId="{A6BFF0AC-3F9C-8F49-A597-61544C086218}" srcOrd="3" destOrd="0" presId="urn:microsoft.com/office/officeart/2005/8/layout/hierarchy1"/>
    <dgm:cxn modelId="{5E15C7BC-C3A2-7543-8C5D-575C919DC860}" type="presParOf" srcId="{A6BFF0AC-3F9C-8F49-A597-61544C086218}" destId="{6AFC1B21-B322-3A47-AD42-69AE9F6187D1}" srcOrd="0" destOrd="0" presId="urn:microsoft.com/office/officeart/2005/8/layout/hierarchy1"/>
    <dgm:cxn modelId="{E90D1A91-CC1E-2C45-A07F-162EC885C3C9}" type="presParOf" srcId="{6AFC1B21-B322-3A47-AD42-69AE9F6187D1}" destId="{5A1E2291-0ABA-854C-8269-E1DB7400CF9F}" srcOrd="0" destOrd="0" presId="urn:microsoft.com/office/officeart/2005/8/layout/hierarchy1"/>
    <dgm:cxn modelId="{709C79E1-670E-9D43-B0F6-ED8F4128BB83}" type="presParOf" srcId="{6AFC1B21-B322-3A47-AD42-69AE9F6187D1}" destId="{FB26AF12-1839-674C-B35A-8B4DAFC9DC2A}" srcOrd="1" destOrd="0" presId="urn:microsoft.com/office/officeart/2005/8/layout/hierarchy1"/>
    <dgm:cxn modelId="{3B0347DC-6C88-784A-8947-EB8393841139}" type="presParOf" srcId="{A6BFF0AC-3F9C-8F49-A597-61544C086218}" destId="{B55F8FBC-EB54-9747-A94E-DA63CB4D5724}" srcOrd="1" destOrd="0" presId="urn:microsoft.com/office/officeart/2005/8/layout/hierarchy1"/>
    <dgm:cxn modelId="{72FABBDA-4684-3D4B-96FC-74CF206FB2B1}" type="presParOf" srcId="{B55F8FBC-EB54-9747-A94E-DA63CB4D5724}" destId="{51F55161-A2A8-624F-8F0F-BA7D7DD0F026}" srcOrd="0" destOrd="0" presId="urn:microsoft.com/office/officeart/2005/8/layout/hierarchy1"/>
    <dgm:cxn modelId="{368768C1-334F-D846-80EF-BC0AA7E16F91}" type="presParOf" srcId="{B55F8FBC-EB54-9747-A94E-DA63CB4D5724}" destId="{1889AF0A-1B2F-3B40-8E14-5BF1DB09F19B}" srcOrd="1" destOrd="0" presId="urn:microsoft.com/office/officeart/2005/8/layout/hierarchy1"/>
    <dgm:cxn modelId="{A474ADC4-1275-5F4A-8783-8BB3F5D1700E}" type="presParOf" srcId="{1889AF0A-1B2F-3B40-8E14-5BF1DB09F19B}" destId="{A9C0D5A4-DF8A-9A4C-AE87-89F88590664D}" srcOrd="0" destOrd="0" presId="urn:microsoft.com/office/officeart/2005/8/layout/hierarchy1"/>
    <dgm:cxn modelId="{22051DAE-3932-1D43-BB30-9E497BA883A7}" type="presParOf" srcId="{A9C0D5A4-DF8A-9A4C-AE87-89F88590664D}" destId="{69CC4989-D4F3-0149-AF52-9D7C4AA8A01B}" srcOrd="0" destOrd="0" presId="urn:microsoft.com/office/officeart/2005/8/layout/hierarchy1"/>
    <dgm:cxn modelId="{9CD0A9F5-C703-CA42-8674-6C16F661C3DC}" type="presParOf" srcId="{A9C0D5A4-DF8A-9A4C-AE87-89F88590664D}" destId="{EA4924D7-09F7-4847-9D99-20A74C95F42D}" srcOrd="1" destOrd="0" presId="urn:microsoft.com/office/officeart/2005/8/layout/hierarchy1"/>
    <dgm:cxn modelId="{32D46658-519D-4341-BD42-BD11E985A801}" type="presParOf" srcId="{1889AF0A-1B2F-3B40-8E14-5BF1DB09F19B}" destId="{495F63EC-79C1-0A43-A93F-D6D868E76BAD}" srcOrd="1" destOrd="0" presId="urn:microsoft.com/office/officeart/2005/8/layout/hierarchy1"/>
    <dgm:cxn modelId="{255CE36A-B335-B946-904D-E85AB128BC1B}" type="presParOf" srcId="{537CD8F2-753F-114F-AE42-F922912D2E2F}" destId="{A66B2FBC-0961-144E-B28C-F97E2979B450}" srcOrd="4" destOrd="0" presId="urn:microsoft.com/office/officeart/2005/8/layout/hierarchy1"/>
    <dgm:cxn modelId="{AFA12A1D-DF43-6642-A762-0D7F5ECAB5D0}" type="presParOf" srcId="{537CD8F2-753F-114F-AE42-F922912D2E2F}" destId="{07C7C313-3A1A-A04B-9178-182C30DD4010}" srcOrd="5" destOrd="0" presId="urn:microsoft.com/office/officeart/2005/8/layout/hierarchy1"/>
    <dgm:cxn modelId="{67611018-DDBE-0F47-B8BC-CC7E0900E259}" type="presParOf" srcId="{07C7C313-3A1A-A04B-9178-182C30DD4010}" destId="{BF468098-95CA-F649-A78C-13F49D069626}" srcOrd="0" destOrd="0" presId="urn:microsoft.com/office/officeart/2005/8/layout/hierarchy1"/>
    <dgm:cxn modelId="{C8974552-38C9-2D47-AC17-81FA47B4183A}" type="presParOf" srcId="{BF468098-95CA-F649-A78C-13F49D069626}" destId="{556C9A71-DDA2-0440-945A-26303D003A46}" srcOrd="0" destOrd="0" presId="urn:microsoft.com/office/officeart/2005/8/layout/hierarchy1"/>
    <dgm:cxn modelId="{765B673D-DFD5-BF4D-8565-9DFE7E109AAB}" type="presParOf" srcId="{BF468098-95CA-F649-A78C-13F49D069626}" destId="{8613690D-7937-0A41-87B1-35800384BF42}" srcOrd="1" destOrd="0" presId="urn:microsoft.com/office/officeart/2005/8/layout/hierarchy1"/>
    <dgm:cxn modelId="{7E2717E8-9B51-6245-A40B-24867F5669E5}" type="presParOf" srcId="{07C7C313-3A1A-A04B-9178-182C30DD4010}" destId="{C9AB9F24-6886-584A-9D61-1EDBF077FC58}" srcOrd="1" destOrd="0" presId="urn:microsoft.com/office/officeart/2005/8/layout/hierarchy1"/>
    <dgm:cxn modelId="{82BA394D-A783-7345-9870-838A606731AC}" type="presParOf" srcId="{C9AB9F24-6886-584A-9D61-1EDBF077FC58}" destId="{7BDB2C71-4BA3-9D4F-AB44-2D9B8BBBE981}" srcOrd="0" destOrd="0" presId="urn:microsoft.com/office/officeart/2005/8/layout/hierarchy1"/>
    <dgm:cxn modelId="{BBF7CF69-5901-9D4E-A4F1-6BDE8F2BB99C}" type="presParOf" srcId="{C9AB9F24-6886-584A-9D61-1EDBF077FC58}" destId="{30E178C3-94D9-AA47-B35A-AA820A25BA61}" srcOrd="1" destOrd="0" presId="urn:microsoft.com/office/officeart/2005/8/layout/hierarchy1"/>
    <dgm:cxn modelId="{1CD58692-C38B-6040-BD2D-DEA85D259BF8}" type="presParOf" srcId="{30E178C3-94D9-AA47-B35A-AA820A25BA61}" destId="{B08CCAB3-E576-E340-9F98-174CFEFBAE8F}" srcOrd="0" destOrd="0" presId="urn:microsoft.com/office/officeart/2005/8/layout/hierarchy1"/>
    <dgm:cxn modelId="{0B3E0E4D-1CAB-774C-B330-DD212536366E}" type="presParOf" srcId="{B08CCAB3-E576-E340-9F98-174CFEFBAE8F}" destId="{9ADB5D78-40F5-6D4C-8C72-2ABF85DAAD16}" srcOrd="0" destOrd="0" presId="urn:microsoft.com/office/officeart/2005/8/layout/hierarchy1"/>
    <dgm:cxn modelId="{F089CE7F-51A9-D647-9F39-91BCE6C929B4}" type="presParOf" srcId="{B08CCAB3-E576-E340-9F98-174CFEFBAE8F}" destId="{1CB61E8E-2111-C24A-81AC-2F0C839DB629}" srcOrd="1" destOrd="0" presId="urn:microsoft.com/office/officeart/2005/8/layout/hierarchy1"/>
    <dgm:cxn modelId="{8A3416EB-6062-3742-9EC2-8B0B80E11AD7}" type="presParOf" srcId="{30E178C3-94D9-AA47-B35A-AA820A25BA61}" destId="{BBA22477-3C09-4A43-A4B0-6B9182462A8B}" srcOrd="1" destOrd="0" presId="urn:microsoft.com/office/officeart/2005/8/layout/hierarchy1"/>
    <dgm:cxn modelId="{99715EE0-3B28-1341-B70C-965C35C29E66}" type="presParOf" srcId="{BBA22477-3C09-4A43-A4B0-6B9182462A8B}" destId="{D924B0D0-20D7-7344-9A50-6A0D2FF3A743}" srcOrd="0" destOrd="0" presId="urn:microsoft.com/office/officeart/2005/8/layout/hierarchy1"/>
    <dgm:cxn modelId="{009F0BB3-B55B-054B-877D-1FE588FCC435}" type="presParOf" srcId="{BBA22477-3C09-4A43-A4B0-6B9182462A8B}" destId="{172298C6-F762-DF44-9392-F4A526CAFBDA}" srcOrd="1" destOrd="0" presId="urn:microsoft.com/office/officeart/2005/8/layout/hierarchy1"/>
    <dgm:cxn modelId="{2CFE0B08-300C-A747-8EEC-4C4D0A71900F}" type="presParOf" srcId="{172298C6-F762-DF44-9392-F4A526CAFBDA}" destId="{8C22FC1F-B46A-F541-A2A3-2CE39AD51F29}" srcOrd="0" destOrd="0" presId="urn:microsoft.com/office/officeart/2005/8/layout/hierarchy1"/>
    <dgm:cxn modelId="{F782FCF4-DED1-0740-AD82-747B5DDE03D8}" type="presParOf" srcId="{8C22FC1F-B46A-F541-A2A3-2CE39AD51F29}" destId="{E8455949-00AA-7344-ABC1-BC20053B0AB8}" srcOrd="0" destOrd="0" presId="urn:microsoft.com/office/officeart/2005/8/layout/hierarchy1"/>
    <dgm:cxn modelId="{B3FD134F-A762-114D-8DFC-EAEA16FA15BE}" type="presParOf" srcId="{8C22FC1F-B46A-F541-A2A3-2CE39AD51F29}" destId="{CCFB4234-828F-ED47-AAAB-A0AA025A6904}" srcOrd="1" destOrd="0" presId="urn:microsoft.com/office/officeart/2005/8/layout/hierarchy1"/>
    <dgm:cxn modelId="{99BE5B7F-09FF-2B4F-A495-E4625F6FA7F2}" type="presParOf" srcId="{172298C6-F762-DF44-9392-F4A526CAFBDA}" destId="{4CAFB6CF-F89D-9942-AFD4-AA6A0843A6BE}" srcOrd="1" destOrd="0" presId="urn:microsoft.com/office/officeart/2005/8/layout/hierarchy1"/>
    <dgm:cxn modelId="{A9A718DE-1E27-E045-9CDD-3553A2B4E965}" type="presParOf" srcId="{BBA22477-3C09-4A43-A4B0-6B9182462A8B}" destId="{B5906E81-F13F-C142-B7F4-3BF734D57EB3}" srcOrd="2" destOrd="0" presId="urn:microsoft.com/office/officeart/2005/8/layout/hierarchy1"/>
    <dgm:cxn modelId="{F40F5685-C0F2-464C-B2FE-92FFA4988625}" type="presParOf" srcId="{BBA22477-3C09-4A43-A4B0-6B9182462A8B}" destId="{4FD6E93A-A29F-414C-8CD3-6A2E6EAFB6AC}" srcOrd="3" destOrd="0" presId="urn:microsoft.com/office/officeart/2005/8/layout/hierarchy1"/>
    <dgm:cxn modelId="{BB44A915-F9C9-BE41-B782-6343ADDA489A}" type="presParOf" srcId="{4FD6E93A-A29F-414C-8CD3-6A2E6EAFB6AC}" destId="{79B5FCE9-7C77-1B43-B829-E95AD683DC55}" srcOrd="0" destOrd="0" presId="urn:microsoft.com/office/officeart/2005/8/layout/hierarchy1"/>
    <dgm:cxn modelId="{F6F7A219-2786-3843-A659-87D0826FA20B}" type="presParOf" srcId="{79B5FCE9-7C77-1B43-B829-E95AD683DC55}" destId="{3A5DE1B7-A9B4-D74C-9412-73B8D6E125FF}" srcOrd="0" destOrd="0" presId="urn:microsoft.com/office/officeart/2005/8/layout/hierarchy1"/>
    <dgm:cxn modelId="{0BB81F6D-B964-BB4A-8F8E-3308513EE633}" type="presParOf" srcId="{79B5FCE9-7C77-1B43-B829-E95AD683DC55}" destId="{DF5367D6-2E4F-484A-92CC-6B8FAFA8F6BB}" srcOrd="1" destOrd="0" presId="urn:microsoft.com/office/officeart/2005/8/layout/hierarchy1"/>
    <dgm:cxn modelId="{D5115F16-2618-2542-9E40-7BB691BF09FD}" type="presParOf" srcId="{4FD6E93A-A29F-414C-8CD3-6A2E6EAFB6AC}" destId="{0EC68A2F-91DE-B64F-8111-5AF51F7FEEB7}" srcOrd="1" destOrd="0" presId="urn:microsoft.com/office/officeart/2005/8/layout/hierarchy1"/>
    <dgm:cxn modelId="{11BBEA88-865D-3E40-9E4C-65E72AA969DF}" type="presParOf" srcId="{BBA22477-3C09-4A43-A4B0-6B9182462A8B}" destId="{78BC645D-9673-2B49-98F1-FFEC9A68D982}" srcOrd="4" destOrd="0" presId="urn:microsoft.com/office/officeart/2005/8/layout/hierarchy1"/>
    <dgm:cxn modelId="{64788A04-CEB8-2B4E-AEBD-F35E6D5A9DAE}" type="presParOf" srcId="{BBA22477-3C09-4A43-A4B0-6B9182462A8B}" destId="{DF47F3C3-AAF9-324B-9F3B-7CE97777D7B3}" srcOrd="5" destOrd="0" presId="urn:microsoft.com/office/officeart/2005/8/layout/hierarchy1"/>
    <dgm:cxn modelId="{A80F7E0B-36C5-7641-BAF7-EC7085447E87}" type="presParOf" srcId="{DF47F3C3-AAF9-324B-9F3B-7CE97777D7B3}" destId="{9F87F968-5515-BC40-82B0-917D33308781}" srcOrd="0" destOrd="0" presId="urn:microsoft.com/office/officeart/2005/8/layout/hierarchy1"/>
    <dgm:cxn modelId="{D4642557-A897-DF4A-96E6-8B13AD648411}" type="presParOf" srcId="{9F87F968-5515-BC40-82B0-917D33308781}" destId="{6FD6D045-3C4E-7447-8762-6F0C807C1C07}" srcOrd="0" destOrd="0" presId="urn:microsoft.com/office/officeart/2005/8/layout/hierarchy1"/>
    <dgm:cxn modelId="{09175235-22C2-914A-955D-F9D18EF594EB}" type="presParOf" srcId="{9F87F968-5515-BC40-82B0-917D33308781}" destId="{062F3CEA-C067-574D-A18B-B4CB25DB229D}" srcOrd="1" destOrd="0" presId="urn:microsoft.com/office/officeart/2005/8/layout/hierarchy1"/>
    <dgm:cxn modelId="{6C90B86B-37C6-DE41-AD82-647A085A2A91}" type="presParOf" srcId="{DF47F3C3-AAF9-324B-9F3B-7CE97777D7B3}" destId="{86F62EC2-535C-D749-BAD2-C3CB1DF9DF9C}" srcOrd="1" destOrd="0" presId="urn:microsoft.com/office/officeart/2005/8/layout/hierarchy1"/>
    <dgm:cxn modelId="{263DFC1E-C0F1-9D4F-8C99-926460771692}" type="presParOf" srcId="{E5A1491A-DE32-4442-B2ED-CA3F5CF9C70D}" destId="{9D7DD358-73BD-3B4A-A3FC-0BAD4CFBE04A}" srcOrd="2" destOrd="0" presId="urn:microsoft.com/office/officeart/2005/8/layout/hierarchy1"/>
    <dgm:cxn modelId="{192D3A7C-A3DB-1149-A083-BB600C4B1C3F}" type="presParOf" srcId="{E5A1491A-DE32-4442-B2ED-CA3F5CF9C70D}" destId="{5BDB61A3-D97B-BE45-A6DE-8C1D7FCEBB94}" srcOrd="3" destOrd="0" presId="urn:microsoft.com/office/officeart/2005/8/layout/hierarchy1"/>
    <dgm:cxn modelId="{6BCF6335-EF67-EB49-B950-74FE24279C71}" type="presParOf" srcId="{5BDB61A3-D97B-BE45-A6DE-8C1D7FCEBB94}" destId="{9E2F2EC8-DBFC-744A-90F0-81AB75711820}" srcOrd="0" destOrd="0" presId="urn:microsoft.com/office/officeart/2005/8/layout/hierarchy1"/>
    <dgm:cxn modelId="{280AA60B-CA25-574E-9EBB-94BB85E57790}" type="presParOf" srcId="{9E2F2EC8-DBFC-744A-90F0-81AB75711820}" destId="{7F64B22D-68F0-3C4C-A6EE-DCFEE90F6015}" srcOrd="0" destOrd="0" presId="urn:microsoft.com/office/officeart/2005/8/layout/hierarchy1"/>
    <dgm:cxn modelId="{4E1B2B6D-C753-1A4A-B12F-95D36625C382}" type="presParOf" srcId="{9E2F2EC8-DBFC-744A-90F0-81AB75711820}" destId="{A5E1B9E5-EBBB-0A41-9430-E6C600ADA2D3}" srcOrd="1" destOrd="0" presId="urn:microsoft.com/office/officeart/2005/8/layout/hierarchy1"/>
    <dgm:cxn modelId="{6413B18C-EB0C-B34C-B65F-F35621843BAD}" type="presParOf" srcId="{5BDB61A3-D97B-BE45-A6DE-8C1D7FCEBB94}" destId="{90EEB7B0-EF65-9A47-BF93-22EFF068E4C5}" srcOrd="1" destOrd="0" presId="urn:microsoft.com/office/officeart/2005/8/layout/hierarchy1"/>
    <dgm:cxn modelId="{F4CFC90D-3564-3441-96F7-5FC66D740BB7}" type="presParOf" srcId="{90EEB7B0-EF65-9A47-BF93-22EFF068E4C5}" destId="{51F2C95A-2333-304F-A718-15C41C1458DC}" srcOrd="0" destOrd="0" presId="urn:microsoft.com/office/officeart/2005/8/layout/hierarchy1"/>
    <dgm:cxn modelId="{2FDB8B6D-5CFE-7844-AD6F-575D2C7E4C83}" type="presParOf" srcId="{90EEB7B0-EF65-9A47-BF93-22EFF068E4C5}" destId="{59C38815-F038-BA4C-8D85-38B507B21CB7}" srcOrd="1" destOrd="0" presId="urn:microsoft.com/office/officeart/2005/8/layout/hierarchy1"/>
    <dgm:cxn modelId="{B9EEBC65-15C7-9F4C-A67D-271C6FAF5FD5}" type="presParOf" srcId="{59C38815-F038-BA4C-8D85-38B507B21CB7}" destId="{D87824E8-97C3-BB4E-AD2A-FC9FCCD70CC1}" srcOrd="0" destOrd="0" presId="urn:microsoft.com/office/officeart/2005/8/layout/hierarchy1"/>
    <dgm:cxn modelId="{0B6C1D19-2D45-0642-9B1C-52B6680C6E92}" type="presParOf" srcId="{D87824E8-97C3-BB4E-AD2A-FC9FCCD70CC1}" destId="{9DE884A0-2D59-C54F-ACA4-D980072EA869}" srcOrd="0" destOrd="0" presId="urn:microsoft.com/office/officeart/2005/8/layout/hierarchy1"/>
    <dgm:cxn modelId="{9829DA3E-9381-264C-A771-83E8637E5FC6}" type="presParOf" srcId="{D87824E8-97C3-BB4E-AD2A-FC9FCCD70CC1}" destId="{22CC8A7D-F6E3-8B42-8DB7-3914F0D8B9BA}" srcOrd="1" destOrd="0" presId="urn:microsoft.com/office/officeart/2005/8/layout/hierarchy1"/>
    <dgm:cxn modelId="{6D57FC79-9CB1-374E-A4F6-362C2F89C784}" type="presParOf" srcId="{59C38815-F038-BA4C-8D85-38B507B21CB7}" destId="{50EA9572-6CAF-4D44-A5E8-22CA60815671}" srcOrd="1" destOrd="0" presId="urn:microsoft.com/office/officeart/2005/8/layout/hierarchy1"/>
    <dgm:cxn modelId="{FD91D96F-857D-2040-981C-B79747E95C62}" type="presParOf" srcId="{50EA9572-6CAF-4D44-A5E8-22CA60815671}" destId="{EF70950F-0BF5-4115-9A84-831D76D71583}" srcOrd="0" destOrd="0" presId="urn:microsoft.com/office/officeart/2005/8/layout/hierarchy1"/>
    <dgm:cxn modelId="{BA1C58A1-9B86-A640-BE26-526B5ADE79A9}" type="presParOf" srcId="{50EA9572-6CAF-4D44-A5E8-22CA60815671}" destId="{6A23DB02-89B0-4F39-897F-62AB5971DD0D}" srcOrd="1" destOrd="0" presId="urn:microsoft.com/office/officeart/2005/8/layout/hierarchy1"/>
    <dgm:cxn modelId="{8D40F863-2BA6-EB41-B459-3FA345193329}" type="presParOf" srcId="{6A23DB02-89B0-4F39-897F-62AB5971DD0D}" destId="{D802C66E-569E-4CA2-ACA2-8AA887A65BFE}" srcOrd="0" destOrd="0" presId="urn:microsoft.com/office/officeart/2005/8/layout/hierarchy1"/>
    <dgm:cxn modelId="{D029365E-133B-8845-B8BD-406FFA2DEEDD}" type="presParOf" srcId="{D802C66E-569E-4CA2-ACA2-8AA887A65BFE}" destId="{BCC2E23F-5188-4830-8966-2817B6C34A27}" srcOrd="0" destOrd="0" presId="urn:microsoft.com/office/officeart/2005/8/layout/hierarchy1"/>
    <dgm:cxn modelId="{ABB1AB7A-A291-D943-8D24-045777E0E4CB}" type="presParOf" srcId="{D802C66E-569E-4CA2-ACA2-8AA887A65BFE}" destId="{1A0FCCF8-16A4-493A-BFA1-E1AA26467C94}" srcOrd="1" destOrd="0" presId="urn:microsoft.com/office/officeart/2005/8/layout/hierarchy1"/>
    <dgm:cxn modelId="{CAF2F299-5927-2D40-9308-6BA7EEDA9C64}" type="presParOf" srcId="{6A23DB02-89B0-4F39-897F-62AB5971DD0D}" destId="{33D53630-2919-4580-B0E0-A7C030190507}" srcOrd="1" destOrd="0" presId="urn:microsoft.com/office/officeart/2005/8/layout/hierarchy1"/>
    <dgm:cxn modelId="{922A0752-3D42-4F4B-B962-1D1280CBC9A0}" type="presParOf" srcId="{90EEB7B0-EF65-9A47-BF93-22EFF068E4C5}" destId="{62AF3D38-1E6E-A545-A6C2-F5EE8E622B0D}" srcOrd="2" destOrd="0" presId="urn:microsoft.com/office/officeart/2005/8/layout/hierarchy1"/>
    <dgm:cxn modelId="{B7044EDF-16DD-4D4C-B121-1BD619777601}" type="presParOf" srcId="{90EEB7B0-EF65-9A47-BF93-22EFF068E4C5}" destId="{71D7F44B-91D3-5D42-9A36-13491FE5B06A}" srcOrd="3" destOrd="0" presId="urn:microsoft.com/office/officeart/2005/8/layout/hierarchy1"/>
    <dgm:cxn modelId="{95D40F04-52CD-CE4E-B081-82C164387558}" type="presParOf" srcId="{71D7F44B-91D3-5D42-9A36-13491FE5B06A}" destId="{867281D7-556E-0043-83AC-FEC9FB126B91}" srcOrd="0" destOrd="0" presId="urn:microsoft.com/office/officeart/2005/8/layout/hierarchy1"/>
    <dgm:cxn modelId="{5B461DC2-C728-8D4A-B2B3-B4950504A29C}" type="presParOf" srcId="{867281D7-556E-0043-83AC-FEC9FB126B91}" destId="{462EE7FC-192A-FA4E-B957-38B6C5B72B48}" srcOrd="0" destOrd="0" presId="urn:microsoft.com/office/officeart/2005/8/layout/hierarchy1"/>
    <dgm:cxn modelId="{3AE2BFF7-441E-A44F-B51E-D153CD2181FF}" type="presParOf" srcId="{867281D7-556E-0043-83AC-FEC9FB126B91}" destId="{FEE28FD5-91C1-8846-8B45-CFB6B844696D}" srcOrd="1" destOrd="0" presId="urn:microsoft.com/office/officeart/2005/8/layout/hierarchy1"/>
    <dgm:cxn modelId="{8B5EAF55-2908-F84C-B0BD-3173930FC153}" type="presParOf" srcId="{71D7F44B-91D3-5D42-9A36-13491FE5B06A}" destId="{2266345C-8373-7D48-99E3-C67013E3E9FD}" srcOrd="1" destOrd="0" presId="urn:microsoft.com/office/officeart/2005/8/layout/hierarchy1"/>
    <dgm:cxn modelId="{1EC2673C-2342-FF41-AEBD-93DEA4CC16AB}" type="presParOf" srcId="{2266345C-8373-7D48-99E3-C67013E3E9FD}" destId="{762B35AB-E70F-430F-9562-60371C19D78B}" srcOrd="0" destOrd="0" presId="urn:microsoft.com/office/officeart/2005/8/layout/hierarchy1"/>
    <dgm:cxn modelId="{05D37C6B-48F6-0D42-87EF-77E05E766F5B}" type="presParOf" srcId="{2266345C-8373-7D48-99E3-C67013E3E9FD}" destId="{FD9EAB04-0106-4CDC-A103-6901CF3FCA66}" srcOrd="1" destOrd="0" presId="urn:microsoft.com/office/officeart/2005/8/layout/hierarchy1"/>
    <dgm:cxn modelId="{76ED6E97-6087-E44A-9B1D-C01BC4D07C1F}" type="presParOf" srcId="{FD9EAB04-0106-4CDC-A103-6901CF3FCA66}" destId="{D7E5259E-21D3-471F-BBD5-1BA4E16FD380}" srcOrd="0" destOrd="0" presId="urn:microsoft.com/office/officeart/2005/8/layout/hierarchy1"/>
    <dgm:cxn modelId="{B964C97D-9F8E-C74D-B1E1-B4A3119C25AE}" type="presParOf" srcId="{D7E5259E-21D3-471F-BBD5-1BA4E16FD380}" destId="{6214EDF8-8491-4927-B023-EE8AD77A33A9}" srcOrd="0" destOrd="0" presId="urn:microsoft.com/office/officeart/2005/8/layout/hierarchy1"/>
    <dgm:cxn modelId="{8948A7C5-A379-C747-88AF-F887E819608E}" type="presParOf" srcId="{D7E5259E-21D3-471F-BBD5-1BA4E16FD380}" destId="{9BD482B1-40DF-410F-B044-633994B6AC9F}" srcOrd="1" destOrd="0" presId="urn:microsoft.com/office/officeart/2005/8/layout/hierarchy1"/>
    <dgm:cxn modelId="{EAA1EF26-A75E-3A49-BA2F-05435CEF8DB8}" type="presParOf" srcId="{FD9EAB04-0106-4CDC-A103-6901CF3FCA66}" destId="{14395A19-96B2-47AB-8A9F-C3C1A1000B58}" srcOrd="1" destOrd="0" presId="urn:microsoft.com/office/officeart/2005/8/layout/hierarchy1"/>
  </dgm:cxnLst>
  <dgm:bg/>
  <dgm:whole>
    <a:ln w="3810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7443DD-E741-4241-A819-85B8349518A5}"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GB"/>
        </a:p>
      </dgm:t>
    </dgm:pt>
    <dgm:pt modelId="{53123BBA-7466-4EF3-8CAE-46B7F537135F}">
      <dgm:prSet phldrT="[Text]"/>
      <dgm:spPr/>
      <dgm:t>
        <a:bodyPr/>
        <a:lstStyle/>
        <a:p>
          <a:r>
            <a:rPr lang="en-GB" dirty="0"/>
            <a:t>12 Referrals</a:t>
          </a:r>
        </a:p>
      </dgm:t>
    </dgm:pt>
    <dgm:pt modelId="{C1DE237F-2871-4B40-9C1E-815359EEB0E5}" type="parTrans" cxnId="{1E96733D-BBD4-4E44-A1C5-62F686A09724}">
      <dgm:prSet/>
      <dgm:spPr/>
      <dgm:t>
        <a:bodyPr/>
        <a:lstStyle/>
        <a:p>
          <a:endParaRPr lang="en-GB"/>
        </a:p>
      </dgm:t>
    </dgm:pt>
    <dgm:pt modelId="{90E572F3-E674-486B-B70C-AE0CC011487D}" type="sibTrans" cxnId="{1E96733D-BBD4-4E44-A1C5-62F686A09724}">
      <dgm:prSet/>
      <dgm:spPr/>
      <dgm:t>
        <a:bodyPr/>
        <a:lstStyle/>
        <a:p>
          <a:endParaRPr lang="en-GB"/>
        </a:p>
      </dgm:t>
    </dgm:pt>
    <dgm:pt modelId="{7776115F-1A0C-4902-85F6-ED312E88C443}">
      <dgm:prSet phldrT="[Text]"/>
      <dgm:spPr/>
      <dgm:t>
        <a:bodyPr/>
        <a:lstStyle/>
        <a:p>
          <a:r>
            <a:rPr lang="en-GB" dirty="0"/>
            <a:t>11 CT</a:t>
          </a:r>
        </a:p>
      </dgm:t>
    </dgm:pt>
    <dgm:pt modelId="{39AB97C9-F3A5-4D9F-BA51-5886589E8220}" type="parTrans" cxnId="{F6C6909F-A2A5-4E97-B103-A0B088A68283}">
      <dgm:prSet/>
      <dgm:spPr/>
      <dgm:t>
        <a:bodyPr/>
        <a:lstStyle/>
        <a:p>
          <a:endParaRPr lang="en-GB"/>
        </a:p>
      </dgm:t>
    </dgm:pt>
    <dgm:pt modelId="{2AA792F4-A5C6-46EF-8378-506DC6E5763F}" type="sibTrans" cxnId="{F6C6909F-A2A5-4E97-B103-A0B088A68283}">
      <dgm:prSet/>
      <dgm:spPr/>
      <dgm:t>
        <a:bodyPr/>
        <a:lstStyle/>
        <a:p>
          <a:endParaRPr lang="en-GB"/>
        </a:p>
      </dgm:t>
    </dgm:pt>
    <dgm:pt modelId="{D6EC0D10-A2DD-488B-89FC-213E522F67BE}">
      <dgm:prSet phldrT="[Text]"/>
      <dgm:spPr/>
      <dgm:t>
        <a:bodyPr/>
        <a:lstStyle/>
        <a:p>
          <a:r>
            <a:rPr lang="en-GB" dirty="0"/>
            <a:t>2 Cancer</a:t>
          </a:r>
        </a:p>
      </dgm:t>
    </dgm:pt>
    <dgm:pt modelId="{F660E608-32DD-434A-BE64-E356002662FD}" type="parTrans" cxnId="{2A34DE47-1535-40E6-95BA-5B321C378C5D}">
      <dgm:prSet/>
      <dgm:spPr/>
      <dgm:t>
        <a:bodyPr/>
        <a:lstStyle/>
        <a:p>
          <a:endParaRPr lang="en-GB"/>
        </a:p>
      </dgm:t>
    </dgm:pt>
    <dgm:pt modelId="{5D6F4A22-A1C4-4B87-AD7A-17AFB5E4A47E}" type="sibTrans" cxnId="{2A34DE47-1535-40E6-95BA-5B321C378C5D}">
      <dgm:prSet/>
      <dgm:spPr/>
      <dgm:t>
        <a:bodyPr/>
        <a:lstStyle/>
        <a:p>
          <a:endParaRPr lang="en-GB"/>
        </a:p>
      </dgm:t>
    </dgm:pt>
    <dgm:pt modelId="{872425AE-BA14-48AD-85D7-CE72E2A8C6F6}">
      <dgm:prSet phldrT="[Text]"/>
      <dgm:spPr/>
      <dgm:t>
        <a:bodyPr/>
        <a:lstStyle/>
        <a:p>
          <a:r>
            <a:rPr lang="en-GB" dirty="0"/>
            <a:t>2 Other</a:t>
          </a:r>
        </a:p>
      </dgm:t>
    </dgm:pt>
    <dgm:pt modelId="{C3B8B9D3-0CE3-4FF8-86F5-71B038513C27}" type="parTrans" cxnId="{41AC3FEF-A1B0-4345-B78E-2DF7486AA83E}">
      <dgm:prSet/>
      <dgm:spPr/>
      <dgm:t>
        <a:bodyPr/>
        <a:lstStyle/>
        <a:p>
          <a:endParaRPr lang="en-GB"/>
        </a:p>
      </dgm:t>
    </dgm:pt>
    <dgm:pt modelId="{C33D85B3-95AF-49A7-8EC8-B5A49AC3686E}" type="sibTrans" cxnId="{41AC3FEF-A1B0-4345-B78E-2DF7486AA83E}">
      <dgm:prSet/>
      <dgm:spPr/>
      <dgm:t>
        <a:bodyPr/>
        <a:lstStyle/>
        <a:p>
          <a:endParaRPr lang="en-GB"/>
        </a:p>
      </dgm:t>
    </dgm:pt>
    <dgm:pt modelId="{DAEDAFAD-51C6-4645-A309-4FB9C568021B}">
      <dgm:prSet phldrT="[Text]"/>
      <dgm:spPr/>
      <dgm:t>
        <a:bodyPr/>
        <a:lstStyle/>
        <a:p>
          <a:r>
            <a:rPr lang="en-GB" dirty="0"/>
            <a:t>5 FIT</a:t>
          </a:r>
        </a:p>
      </dgm:t>
    </dgm:pt>
    <dgm:pt modelId="{4425983D-12F2-4BF3-9E2F-6C7140AE2700}" type="parTrans" cxnId="{7A4EADD2-8516-4090-91A7-0E76E51C329A}">
      <dgm:prSet/>
      <dgm:spPr/>
      <dgm:t>
        <a:bodyPr/>
        <a:lstStyle/>
        <a:p>
          <a:endParaRPr lang="en-GB"/>
        </a:p>
      </dgm:t>
    </dgm:pt>
    <dgm:pt modelId="{4826FEB7-3DEA-4BCC-96B8-5202A9755D05}" type="sibTrans" cxnId="{7A4EADD2-8516-4090-91A7-0E76E51C329A}">
      <dgm:prSet/>
      <dgm:spPr/>
      <dgm:t>
        <a:bodyPr/>
        <a:lstStyle/>
        <a:p>
          <a:endParaRPr lang="en-GB"/>
        </a:p>
      </dgm:t>
    </dgm:pt>
    <dgm:pt modelId="{297348EF-FCF7-45B8-9B25-370461449FD5}">
      <dgm:prSet phldrT="[Text]"/>
      <dgm:spPr/>
      <dgm:t>
        <a:bodyPr/>
        <a:lstStyle/>
        <a:p>
          <a:r>
            <a:rPr lang="en-GB" dirty="0"/>
            <a:t>5 Normal</a:t>
          </a:r>
        </a:p>
      </dgm:t>
    </dgm:pt>
    <dgm:pt modelId="{E4DD6555-43A0-4BD7-8930-90B819DFA278}" type="parTrans" cxnId="{0F0B514E-B623-4256-A429-8B3E8BA2555A}">
      <dgm:prSet/>
      <dgm:spPr/>
      <dgm:t>
        <a:bodyPr/>
        <a:lstStyle/>
        <a:p>
          <a:endParaRPr lang="en-GB"/>
        </a:p>
      </dgm:t>
    </dgm:pt>
    <dgm:pt modelId="{A0344843-18C1-4494-82D7-4CEB264611B6}" type="sibTrans" cxnId="{0F0B514E-B623-4256-A429-8B3E8BA2555A}">
      <dgm:prSet/>
      <dgm:spPr/>
      <dgm:t>
        <a:bodyPr/>
        <a:lstStyle/>
        <a:p>
          <a:endParaRPr lang="en-GB"/>
        </a:p>
      </dgm:t>
    </dgm:pt>
    <dgm:pt modelId="{1CE02A43-9A45-48EA-8C6F-9933D4FDABC9}">
      <dgm:prSet/>
      <dgm:spPr/>
      <dgm:t>
        <a:bodyPr/>
        <a:lstStyle/>
        <a:p>
          <a:r>
            <a:rPr lang="en-GB" dirty="0"/>
            <a:t>1 No Investigation</a:t>
          </a:r>
        </a:p>
      </dgm:t>
    </dgm:pt>
    <dgm:pt modelId="{0A2A1417-1708-4BA2-AB3B-578AD47291C2}" type="parTrans" cxnId="{8AD74425-FFE2-4102-9DB9-A0B326D5D94E}">
      <dgm:prSet/>
      <dgm:spPr/>
      <dgm:t>
        <a:bodyPr/>
        <a:lstStyle/>
        <a:p>
          <a:endParaRPr lang="en-GB"/>
        </a:p>
      </dgm:t>
    </dgm:pt>
    <dgm:pt modelId="{6FA73D35-1A81-4715-9025-996274B3C2F2}" type="sibTrans" cxnId="{8AD74425-FFE2-4102-9DB9-A0B326D5D94E}">
      <dgm:prSet/>
      <dgm:spPr/>
      <dgm:t>
        <a:bodyPr/>
        <a:lstStyle/>
        <a:p>
          <a:endParaRPr lang="en-GB"/>
        </a:p>
      </dgm:t>
    </dgm:pt>
    <dgm:pt modelId="{D277F834-0196-4FE9-98C7-5F1515818874}">
      <dgm:prSet/>
      <dgm:spPr/>
      <dgm:t>
        <a:bodyPr/>
        <a:lstStyle/>
        <a:p>
          <a:r>
            <a:rPr lang="en-GB" dirty="0"/>
            <a:t>Other </a:t>
          </a:r>
        </a:p>
      </dgm:t>
    </dgm:pt>
    <dgm:pt modelId="{ECEA0F50-B1A7-4B95-B361-C4F4CEAB32F9}" type="parTrans" cxnId="{DD4DF04A-2BFD-4E7B-857E-0B1C9D7AEE39}">
      <dgm:prSet/>
      <dgm:spPr/>
      <dgm:t>
        <a:bodyPr/>
        <a:lstStyle/>
        <a:p>
          <a:endParaRPr lang="en-GB"/>
        </a:p>
      </dgm:t>
    </dgm:pt>
    <dgm:pt modelId="{B696111A-E184-4C0A-8C33-042D5B349F47}" type="sibTrans" cxnId="{DD4DF04A-2BFD-4E7B-857E-0B1C9D7AEE39}">
      <dgm:prSet/>
      <dgm:spPr/>
      <dgm:t>
        <a:bodyPr/>
        <a:lstStyle/>
        <a:p>
          <a:endParaRPr lang="en-GB"/>
        </a:p>
      </dgm:t>
    </dgm:pt>
    <dgm:pt modelId="{3DE7B5A0-0EFE-49EE-B9D0-A56394F48023}" type="pres">
      <dgm:prSet presAssocID="{9F7443DD-E741-4241-A819-85B8349518A5}" presName="hierChild1" presStyleCnt="0">
        <dgm:presLayoutVars>
          <dgm:orgChart val="1"/>
          <dgm:chPref val="1"/>
          <dgm:dir/>
          <dgm:animOne val="branch"/>
          <dgm:animLvl val="lvl"/>
          <dgm:resizeHandles/>
        </dgm:presLayoutVars>
      </dgm:prSet>
      <dgm:spPr/>
    </dgm:pt>
    <dgm:pt modelId="{8C12E270-E453-4D59-81F2-F95727CED4B6}" type="pres">
      <dgm:prSet presAssocID="{53123BBA-7466-4EF3-8CAE-46B7F537135F}" presName="hierRoot1" presStyleCnt="0">
        <dgm:presLayoutVars>
          <dgm:hierBranch val="init"/>
        </dgm:presLayoutVars>
      </dgm:prSet>
      <dgm:spPr/>
    </dgm:pt>
    <dgm:pt modelId="{B70EA5E6-F619-4522-821D-52017F915172}" type="pres">
      <dgm:prSet presAssocID="{53123BBA-7466-4EF3-8CAE-46B7F537135F}" presName="rootComposite1" presStyleCnt="0"/>
      <dgm:spPr/>
    </dgm:pt>
    <dgm:pt modelId="{9C2F9E30-0235-4E3D-99F9-3DAF1C357075}" type="pres">
      <dgm:prSet presAssocID="{53123BBA-7466-4EF3-8CAE-46B7F537135F}" presName="rootText1" presStyleLbl="node0" presStyleIdx="0" presStyleCnt="1">
        <dgm:presLayoutVars>
          <dgm:chPref val="3"/>
        </dgm:presLayoutVars>
      </dgm:prSet>
      <dgm:spPr/>
    </dgm:pt>
    <dgm:pt modelId="{8B7987B5-C1BB-4344-BA0C-F947C4642B21}" type="pres">
      <dgm:prSet presAssocID="{53123BBA-7466-4EF3-8CAE-46B7F537135F}" presName="rootConnector1" presStyleLbl="node1" presStyleIdx="0" presStyleCnt="0"/>
      <dgm:spPr/>
    </dgm:pt>
    <dgm:pt modelId="{BF04DBDE-FB7F-45E7-A727-081369EE2ACF}" type="pres">
      <dgm:prSet presAssocID="{53123BBA-7466-4EF3-8CAE-46B7F537135F}" presName="hierChild2" presStyleCnt="0"/>
      <dgm:spPr/>
    </dgm:pt>
    <dgm:pt modelId="{B827107D-EDAD-4E74-9432-FFD106D574EA}" type="pres">
      <dgm:prSet presAssocID="{39AB97C9-F3A5-4D9F-BA51-5886589E8220}" presName="Name64" presStyleLbl="parChTrans1D2" presStyleIdx="0" presStyleCnt="3"/>
      <dgm:spPr/>
    </dgm:pt>
    <dgm:pt modelId="{F6BC1B0D-F830-4E2D-B1CA-753FCD88DBE6}" type="pres">
      <dgm:prSet presAssocID="{7776115F-1A0C-4902-85F6-ED312E88C443}" presName="hierRoot2" presStyleCnt="0">
        <dgm:presLayoutVars>
          <dgm:hierBranch val="init"/>
        </dgm:presLayoutVars>
      </dgm:prSet>
      <dgm:spPr/>
    </dgm:pt>
    <dgm:pt modelId="{9F66F409-A100-4D82-A375-55F7DA04BCE2}" type="pres">
      <dgm:prSet presAssocID="{7776115F-1A0C-4902-85F6-ED312E88C443}" presName="rootComposite" presStyleCnt="0"/>
      <dgm:spPr/>
    </dgm:pt>
    <dgm:pt modelId="{40DA4069-1322-4D20-8454-A2B180DAE216}" type="pres">
      <dgm:prSet presAssocID="{7776115F-1A0C-4902-85F6-ED312E88C443}" presName="rootText" presStyleLbl="node2" presStyleIdx="0" presStyleCnt="3">
        <dgm:presLayoutVars>
          <dgm:chPref val="3"/>
        </dgm:presLayoutVars>
      </dgm:prSet>
      <dgm:spPr/>
    </dgm:pt>
    <dgm:pt modelId="{70233D10-04E2-437B-BD65-7FA4619064C7}" type="pres">
      <dgm:prSet presAssocID="{7776115F-1A0C-4902-85F6-ED312E88C443}" presName="rootConnector" presStyleLbl="node2" presStyleIdx="0" presStyleCnt="3"/>
      <dgm:spPr/>
    </dgm:pt>
    <dgm:pt modelId="{870CE278-58F1-4CA3-AF2C-296AF66160CF}" type="pres">
      <dgm:prSet presAssocID="{7776115F-1A0C-4902-85F6-ED312E88C443}" presName="hierChild4" presStyleCnt="0"/>
      <dgm:spPr/>
    </dgm:pt>
    <dgm:pt modelId="{DCD38986-338C-4B88-A2AD-A1BBF2200524}" type="pres">
      <dgm:prSet presAssocID="{F660E608-32DD-434A-BE64-E356002662FD}" presName="Name64" presStyleLbl="parChTrans1D3" presStyleIdx="0" presStyleCnt="4"/>
      <dgm:spPr/>
    </dgm:pt>
    <dgm:pt modelId="{1959E253-6E92-4F75-976A-F4F36F6EF1CC}" type="pres">
      <dgm:prSet presAssocID="{D6EC0D10-A2DD-488B-89FC-213E522F67BE}" presName="hierRoot2" presStyleCnt="0">
        <dgm:presLayoutVars>
          <dgm:hierBranch val="init"/>
        </dgm:presLayoutVars>
      </dgm:prSet>
      <dgm:spPr/>
    </dgm:pt>
    <dgm:pt modelId="{AA9BD454-CEEA-4E55-B2A2-E53927FC8B99}" type="pres">
      <dgm:prSet presAssocID="{D6EC0D10-A2DD-488B-89FC-213E522F67BE}" presName="rootComposite" presStyleCnt="0"/>
      <dgm:spPr/>
    </dgm:pt>
    <dgm:pt modelId="{D62EF71A-75F0-493E-ADCC-B7DF1E52CAA2}" type="pres">
      <dgm:prSet presAssocID="{D6EC0D10-A2DD-488B-89FC-213E522F67BE}" presName="rootText" presStyleLbl="node3" presStyleIdx="0" presStyleCnt="4">
        <dgm:presLayoutVars>
          <dgm:chPref val="3"/>
        </dgm:presLayoutVars>
      </dgm:prSet>
      <dgm:spPr/>
    </dgm:pt>
    <dgm:pt modelId="{CAC25422-BE64-48BB-977C-34D13010B3BB}" type="pres">
      <dgm:prSet presAssocID="{D6EC0D10-A2DD-488B-89FC-213E522F67BE}" presName="rootConnector" presStyleLbl="node3" presStyleIdx="0" presStyleCnt="4"/>
      <dgm:spPr/>
    </dgm:pt>
    <dgm:pt modelId="{435A8E2F-CA00-4D4D-A78F-A41EC592AAFE}" type="pres">
      <dgm:prSet presAssocID="{D6EC0D10-A2DD-488B-89FC-213E522F67BE}" presName="hierChild4" presStyleCnt="0"/>
      <dgm:spPr/>
    </dgm:pt>
    <dgm:pt modelId="{19D1B8B2-7D4C-42B0-9B67-7F5EDC4CA066}" type="pres">
      <dgm:prSet presAssocID="{D6EC0D10-A2DD-488B-89FC-213E522F67BE}" presName="hierChild5" presStyleCnt="0"/>
      <dgm:spPr/>
    </dgm:pt>
    <dgm:pt modelId="{15894151-F81F-4052-A27D-021F568D43E0}" type="pres">
      <dgm:prSet presAssocID="{C3B8B9D3-0CE3-4FF8-86F5-71B038513C27}" presName="Name64" presStyleLbl="parChTrans1D3" presStyleIdx="1" presStyleCnt="4"/>
      <dgm:spPr/>
    </dgm:pt>
    <dgm:pt modelId="{3CAB277D-4554-4F7A-BC85-0F3A2B3A4A3F}" type="pres">
      <dgm:prSet presAssocID="{872425AE-BA14-48AD-85D7-CE72E2A8C6F6}" presName="hierRoot2" presStyleCnt="0">
        <dgm:presLayoutVars>
          <dgm:hierBranch val="init"/>
        </dgm:presLayoutVars>
      </dgm:prSet>
      <dgm:spPr/>
    </dgm:pt>
    <dgm:pt modelId="{1F27B4F9-20E0-47CC-95D4-7D8A5157CAFB}" type="pres">
      <dgm:prSet presAssocID="{872425AE-BA14-48AD-85D7-CE72E2A8C6F6}" presName="rootComposite" presStyleCnt="0"/>
      <dgm:spPr/>
    </dgm:pt>
    <dgm:pt modelId="{7954E618-76A4-4CE7-A453-CB123F2417C2}" type="pres">
      <dgm:prSet presAssocID="{872425AE-BA14-48AD-85D7-CE72E2A8C6F6}" presName="rootText" presStyleLbl="node3" presStyleIdx="1" presStyleCnt="4">
        <dgm:presLayoutVars>
          <dgm:chPref val="3"/>
        </dgm:presLayoutVars>
      </dgm:prSet>
      <dgm:spPr/>
    </dgm:pt>
    <dgm:pt modelId="{66763ADF-F6A4-4BCC-95E0-C97B83188732}" type="pres">
      <dgm:prSet presAssocID="{872425AE-BA14-48AD-85D7-CE72E2A8C6F6}" presName="rootConnector" presStyleLbl="node3" presStyleIdx="1" presStyleCnt="4"/>
      <dgm:spPr/>
    </dgm:pt>
    <dgm:pt modelId="{AA2317C1-3AB4-4EFE-A55B-49C9A37704CA}" type="pres">
      <dgm:prSet presAssocID="{872425AE-BA14-48AD-85D7-CE72E2A8C6F6}" presName="hierChild4" presStyleCnt="0"/>
      <dgm:spPr/>
    </dgm:pt>
    <dgm:pt modelId="{4D9A5016-6567-4C22-B178-B4240BACED41}" type="pres">
      <dgm:prSet presAssocID="{872425AE-BA14-48AD-85D7-CE72E2A8C6F6}" presName="hierChild5" presStyleCnt="0"/>
      <dgm:spPr/>
    </dgm:pt>
    <dgm:pt modelId="{B4D2D128-97AB-4AF6-A526-C64EAB301178}" type="pres">
      <dgm:prSet presAssocID="{7776115F-1A0C-4902-85F6-ED312E88C443}" presName="hierChild5" presStyleCnt="0"/>
      <dgm:spPr/>
    </dgm:pt>
    <dgm:pt modelId="{760B7EF7-5284-45FD-87F5-A0849F37F15E}" type="pres">
      <dgm:prSet presAssocID="{4425983D-12F2-4BF3-9E2F-6C7140AE2700}" presName="Name64" presStyleLbl="parChTrans1D2" presStyleIdx="1" presStyleCnt="3"/>
      <dgm:spPr/>
    </dgm:pt>
    <dgm:pt modelId="{C8062BD7-4FB6-4E3E-ACE0-9224633B1AE4}" type="pres">
      <dgm:prSet presAssocID="{DAEDAFAD-51C6-4645-A309-4FB9C568021B}" presName="hierRoot2" presStyleCnt="0">
        <dgm:presLayoutVars>
          <dgm:hierBranch val="init"/>
        </dgm:presLayoutVars>
      </dgm:prSet>
      <dgm:spPr/>
    </dgm:pt>
    <dgm:pt modelId="{B6822FD1-3FBB-4465-9788-C09FF04B8E8F}" type="pres">
      <dgm:prSet presAssocID="{DAEDAFAD-51C6-4645-A309-4FB9C568021B}" presName="rootComposite" presStyleCnt="0"/>
      <dgm:spPr/>
    </dgm:pt>
    <dgm:pt modelId="{E03FD6C4-D3E7-4A3C-ABD2-3612DB104AF7}" type="pres">
      <dgm:prSet presAssocID="{DAEDAFAD-51C6-4645-A309-4FB9C568021B}" presName="rootText" presStyleLbl="node2" presStyleIdx="1" presStyleCnt="3">
        <dgm:presLayoutVars>
          <dgm:chPref val="3"/>
        </dgm:presLayoutVars>
      </dgm:prSet>
      <dgm:spPr/>
    </dgm:pt>
    <dgm:pt modelId="{61E14098-DEA9-465C-BAF5-C93D474FC6C5}" type="pres">
      <dgm:prSet presAssocID="{DAEDAFAD-51C6-4645-A309-4FB9C568021B}" presName="rootConnector" presStyleLbl="node2" presStyleIdx="1" presStyleCnt="3"/>
      <dgm:spPr/>
    </dgm:pt>
    <dgm:pt modelId="{675246DF-A231-4DB2-9237-6562FB67940B}" type="pres">
      <dgm:prSet presAssocID="{DAEDAFAD-51C6-4645-A309-4FB9C568021B}" presName="hierChild4" presStyleCnt="0"/>
      <dgm:spPr/>
    </dgm:pt>
    <dgm:pt modelId="{6E1D1382-4EF6-430D-BC6F-D4944C449170}" type="pres">
      <dgm:prSet presAssocID="{E4DD6555-43A0-4BD7-8930-90B819DFA278}" presName="Name64" presStyleLbl="parChTrans1D3" presStyleIdx="2" presStyleCnt="4"/>
      <dgm:spPr/>
    </dgm:pt>
    <dgm:pt modelId="{297592C6-F28D-40AC-AB84-84B2326B80FD}" type="pres">
      <dgm:prSet presAssocID="{297348EF-FCF7-45B8-9B25-370461449FD5}" presName="hierRoot2" presStyleCnt="0">
        <dgm:presLayoutVars>
          <dgm:hierBranch val="init"/>
        </dgm:presLayoutVars>
      </dgm:prSet>
      <dgm:spPr/>
    </dgm:pt>
    <dgm:pt modelId="{1D416B7C-7DF2-4FB7-91F0-AAD86FD910D8}" type="pres">
      <dgm:prSet presAssocID="{297348EF-FCF7-45B8-9B25-370461449FD5}" presName="rootComposite" presStyleCnt="0"/>
      <dgm:spPr/>
    </dgm:pt>
    <dgm:pt modelId="{25B97B3A-EE65-403B-94A5-C2F3BD12C783}" type="pres">
      <dgm:prSet presAssocID="{297348EF-FCF7-45B8-9B25-370461449FD5}" presName="rootText" presStyleLbl="node3" presStyleIdx="2" presStyleCnt="4">
        <dgm:presLayoutVars>
          <dgm:chPref val="3"/>
        </dgm:presLayoutVars>
      </dgm:prSet>
      <dgm:spPr/>
    </dgm:pt>
    <dgm:pt modelId="{62EA2BCA-5F0F-416E-87EE-68BDC292CA97}" type="pres">
      <dgm:prSet presAssocID="{297348EF-FCF7-45B8-9B25-370461449FD5}" presName="rootConnector" presStyleLbl="node3" presStyleIdx="2" presStyleCnt="4"/>
      <dgm:spPr/>
    </dgm:pt>
    <dgm:pt modelId="{5584F7F4-C52A-4CC7-A083-F9B140DFEC0A}" type="pres">
      <dgm:prSet presAssocID="{297348EF-FCF7-45B8-9B25-370461449FD5}" presName="hierChild4" presStyleCnt="0"/>
      <dgm:spPr/>
    </dgm:pt>
    <dgm:pt modelId="{B27CE167-11F8-4E5B-A545-EAC427ED8622}" type="pres">
      <dgm:prSet presAssocID="{297348EF-FCF7-45B8-9B25-370461449FD5}" presName="hierChild5" presStyleCnt="0"/>
      <dgm:spPr/>
    </dgm:pt>
    <dgm:pt modelId="{BA198B07-7D21-4A88-8DD1-5528DD9B5536}" type="pres">
      <dgm:prSet presAssocID="{DAEDAFAD-51C6-4645-A309-4FB9C568021B}" presName="hierChild5" presStyleCnt="0"/>
      <dgm:spPr/>
    </dgm:pt>
    <dgm:pt modelId="{598A0159-9CC9-483D-9FC9-8C3407712D8F}" type="pres">
      <dgm:prSet presAssocID="{0A2A1417-1708-4BA2-AB3B-578AD47291C2}" presName="Name64" presStyleLbl="parChTrans1D2" presStyleIdx="2" presStyleCnt="3"/>
      <dgm:spPr/>
    </dgm:pt>
    <dgm:pt modelId="{52B61854-3C78-411B-8D12-83B6B6C8A185}" type="pres">
      <dgm:prSet presAssocID="{1CE02A43-9A45-48EA-8C6F-9933D4FDABC9}" presName="hierRoot2" presStyleCnt="0">
        <dgm:presLayoutVars>
          <dgm:hierBranch val="init"/>
        </dgm:presLayoutVars>
      </dgm:prSet>
      <dgm:spPr/>
    </dgm:pt>
    <dgm:pt modelId="{225CF228-2ADF-4AE6-BDB7-F003226158DD}" type="pres">
      <dgm:prSet presAssocID="{1CE02A43-9A45-48EA-8C6F-9933D4FDABC9}" presName="rootComposite" presStyleCnt="0"/>
      <dgm:spPr/>
    </dgm:pt>
    <dgm:pt modelId="{6F7FBC96-544F-4770-8487-C8532CD63C52}" type="pres">
      <dgm:prSet presAssocID="{1CE02A43-9A45-48EA-8C6F-9933D4FDABC9}" presName="rootText" presStyleLbl="node2" presStyleIdx="2" presStyleCnt="3">
        <dgm:presLayoutVars>
          <dgm:chPref val="3"/>
        </dgm:presLayoutVars>
      </dgm:prSet>
      <dgm:spPr/>
    </dgm:pt>
    <dgm:pt modelId="{D561E1F0-EA46-4D00-BAAE-5E789FA44318}" type="pres">
      <dgm:prSet presAssocID="{1CE02A43-9A45-48EA-8C6F-9933D4FDABC9}" presName="rootConnector" presStyleLbl="node2" presStyleIdx="2" presStyleCnt="3"/>
      <dgm:spPr/>
    </dgm:pt>
    <dgm:pt modelId="{6F623C74-3D88-4BDF-8F0F-24674A052B8B}" type="pres">
      <dgm:prSet presAssocID="{1CE02A43-9A45-48EA-8C6F-9933D4FDABC9}" presName="hierChild4" presStyleCnt="0"/>
      <dgm:spPr/>
    </dgm:pt>
    <dgm:pt modelId="{32FC4F02-4300-4D84-9038-450CDE2CE585}" type="pres">
      <dgm:prSet presAssocID="{ECEA0F50-B1A7-4B95-B361-C4F4CEAB32F9}" presName="Name64" presStyleLbl="parChTrans1D3" presStyleIdx="3" presStyleCnt="4"/>
      <dgm:spPr/>
    </dgm:pt>
    <dgm:pt modelId="{DE690F23-1BCE-41E8-BAD9-170DFD29C9C4}" type="pres">
      <dgm:prSet presAssocID="{D277F834-0196-4FE9-98C7-5F1515818874}" presName="hierRoot2" presStyleCnt="0">
        <dgm:presLayoutVars>
          <dgm:hierBranch val="init"/>
        </dgm:presLayoutVars>
      </dgm:prSet>
      <dgm:spPr/>
    </dgm:pt>
    <dgm:pt modelId="{D6CDB38A-3D56-442B-86E1-96BA5F2172BE}" type="pres">
      <dgm:prSet presAssocID="{D277F834-0196-4FE9-98C7-5F1515818874}" presName="rootComposite" presStyleCnt="0"/>
      <dgm:spPr/>
    </dgm:pt>
    <dgm:pt modelId="{01171042-B31E-46B4-878A-2EB302AA8516}" type="pres">
      <dgm:prSet presAssocID="{D277F834-0196-4FE9-98C7-5F1515818874}" presName="rootText" presStyleLbl="node3" presStyleIdx="3" presStyleCnt="4">
        <dgm:presLayoutVars>
          <dgm:chPref val="3"/>
        </dgm:presLayoutVars>
      </dgm:prSet>
      <dgm:spPr/>
    </dgm:pt>
    <dgm:pt modelId="{0EE19A53-3982-42A0-BA68-DD4C6C8D7A45}" type="pres">
      <dgm:prSet presAssocID="{D277F834-0196-4FE9-98C7-5F1515818874}" presName="rootConnector" presStyleLbl="node3" presStyleIdx="3" presStyleCnt="4"/>
      <dgm:spPr/>
    </dgm:pt>
    <dgm:pt modelId="{A11B1C46-1502-4CA0-81A0-D272DA97E1FA}" type="pres">
      <dgm:prSet presAssocID="{D277F834-0196-4FE9-98C7-5F1515818874}" presName="hierChild4" presStyleCnt="0"/>
      <dgm:spPr/>
    </dgm:pt>
    <dgm:pt modelId="{A6B03F64-50CD-4EC4-8E71-D10CF42BDB75}" type="pres">
      <dgm:prSet presAssocID="{D277F834-0196-4FE9-98C7-5F1515818874}" presName="hierChild5" presStyleCnt="0"/>
      <dgm:spPr/>
    </dgm:pt>
    <dgm:pt modelId="{94F5DEC8-B755-4004-AFE4-CB462DF5FFE3}" type="pres">
      <dgm:prSet presAssocID="{1CE02A43-9A45-48EA-8C6F-9933D4FDABC9}" presName="hierChild5" presStyleCnt="0"/>
      <dgm:spPr/>
    </dgm:pt>
    <dgm:pt modelId="{3358DB19-F833-4784-B501-BBE622405FA3}" type="pres">
      <dgm:prSet presAssocID="{53123BBA-7466-4EF3-8CAE-46B7F537135F}" presName="hierChild3" presStyleCnt="0"/>
      <dgm:spPr/>
    </dgm:pt>
  </dgm:ptLst>
  <dgm:cxnLst>
    <dgm:cxn modelId="{58CA4917-22BA-4CDE-8934-5CBD304CFCBC}" type="presOf" srcId="{39AB97C9-F3A5-4D9F-BA51-5886589E8220}" destId="{B827107D-EDAD-4E74-9432-FFD106D574EA}" srcOrd="0" destOrd="0" presId="urn:microsoft.com/office/officeart/2009/3/layout/HorizontalOrganizationChart"/>
    <dgm:cxn modelId="{2F00E81E-7539-4A7C-B437-FA6CFC520346}" type="presOf" srcId="{D277F834-0196-4FE9-98C7-5F1515818874}" destId="{0EE19A53-3982-42A0-BA68-DD4C6C8D7A45}" srcOrd="1" destOrd="0" presId="urn:microsoft.com/office/officeart/2009/3/layout/HorizontalOrganizationChart"/>
    <dgm:cxn modelId="{5621B81F-562F-44A0-ACBC-9745BEC06E5C}" type="presOf" srcId="{1CE02A43-9A45-48EA-8C6F-9933D4FDABC9}" destId="{D561E1F0-EA46-4D00-BAAE-5E789FA44318}" srcOrd="1" destOrd="0" presId="urn:microsoft.com/office/officeart/2009/3/layout/HorizontalOrganizationChart"/>
    <dgm:cxn modelId="{EF020824-DE76-4244-AD54-6E122AFBECCD}" type="presOf" srcId="{D6EC0D10-A2DD-488B-89FC-213E522F67BE}" destId="{CAC25422-BE64-48BB-977C-34D13010B3BB}" srcOrd="1" destOrd="0" presId="urn:microsoft.com/office/officeart/2009/3/layout/HorizontalOrganizationChart"/>
    <dgm:cxn modelId="{8AD74425-FFE2-4102-9DB9-A0B326D5D94E}" srcId="{53123BBA-7466-4EF3-8CAE-46B7F537135F}" destId="{1CE02A43-9A45-48EA-8C6F-9933D4FDABC9}" srcOrd="2" destOrd="0" parTransId="{0A2A1417-1708-4BA2-AB3B-578AD47291C2}" sibTransId="{6FA73D35-1A81-4715-9025-996274B3C2F2}"/>
    <dgm:cxn modelId="{9EF21229-8DC1-4A34-BD89-CD279C4F5870}" type="presOf" srcId="{D6EC0D10-A2DD-488B-89FC-213E522F67BE}" destId="{D62EF71A-75F0-493E-ADCC-B7DF1E52CAA2}" srcOrd="0" destOrd="0" presId="urn:microsoft.com/office/officeart/2009/3/layout/HorizontalOrganizationChart"/>
    <dgm:cxn modelId="{D59B9C33-992A-46EA-B78F-5C290633DA51}" type="presOf" srcId="{7776115F-1A0C-4902-85F6-ED312E88C443}" destId="{40DA4069-1322-4D20-8454-A2B180DAE216}" srcOrd="0" destOrd="0" presId="urn:microsoft.com/office/officeart/2009/3/layout/HorizontalOrganizationChart"/>
    <dgm:cxn modelId="{B6BB4737-3D61-4489-990A-E2B0EEC6D04A}" type="presOf" srcId="{1CE02A43-9A45-48EA-8C6F-9933D4FDABC9}" destId="{6F7FBC96-544F-4770-8487-C8532CD63C52}" srcOrd="0" destOrd="0" presId="urn:microsoft.com/office/officeart/2009/3/layout/HorizontalOrganizationChart"/>
    <dgm:cxn modelId="{CCFF5839-6DD7-4C42-8C30-78771ACEC6AB}" type="presOf" srcId="{4425983D-12F2-4BF3-9E2F-6C7140AE2700}" destId="{760B7EF7-5284-45FD-87F5-A0849F37F15E}" srcOrd="0" destOrd="0" presId="urn:microsoft.com/office/officeart/2009/3/layout/HorizontalOrganizationChart"/>
    <dgm:cxn modelId="{1E96733D-BBD4-4E44-A1C5-62F686A09724}" srcId="{9F7443DD-E741-4241-A819-85B8349518A5}" destId="{53123BBA-7466-4EF3-8CAE-46B7F537135F}" srcOrd="0" destOrd="0" parTransId="{C1DE237F-2871-4B40-9C1E-815359EEB0E5}" sibTransId="{90E572F3-E674-486B-B70C-AE0CC011487D}"/>
    <dgm:cxn modelId="{C9413644-4A37-42E1-94E2-DC8FEC928F4F}" type="presOf" srcId="{E4DD6555-43A0-4BD7-8930-90B819DFA278}" destId="{6E1D1382-4EF6-430D-BC6F-D4944C449170}" srcOrd="0" destOrd="0" presId="urn:microsoft.com/office/officeart/2009/3/layout/HorizontalOrganizationChart"/>
    <dgm:cxn modelId="{D8D10B46-0BED-4CEB-8FEE-2089C07CF4FB}" type="presOf" srcId="{D277F834-0196-4FE9-98C7-5F1515818874}" destId="{01171042-B31E-46B4-878A-2EB302AA8516}" srcOrd="0" destOrd="0" presId="urn:microsoft.com/office/officeart/2009/3/layout/HorizontalOrganizationChart"/>
    <dgm:cxn modelId="{2A34DE47-1535-40E6-95BA-5B321C378C5D}" srcId="{7776115F-1A0C-4902-85F6-ED312E88C443}" destId="{D6EC0D10-A2DD-488B-89FC-213E522F67BE}" srcOrd="0" destOrd="0" parTransId="{F660E608-32DD-434A-BE64-E356002662FD}" sibTransId="{5D6F4A22-A1C4-4B87-AD7A-17AFB5E4A47E}"/>
    <dgm:cxn modelId="{86650649-0795-4382-9AFC-942A6B2C5609}" type="presOf" srcId="{53123BBA-7466-4EF3-8CAE-46B7F537135F}" destId="{9C2F9E30-0235-4E3D-99F9-3DAF1C357075}" srcOrd="0" destOrd="0" presId="urn:microsoft.com/office/officeart/2009/3/layout/HorizontalOrganizationChart"/>
    <dgm:cxn modelId="{DD4DF04A-2BFD-4E7B-857E-0B1C9D7AEE39}" srcId="{1CE02A43-9A45-48EA-8C6F-9933D4FDABC9}" destId="{D277F834-0196-4FE9-98C7-5F1515818874}" srcOrd="0" destOrd="0" parTransId="{ECEA0F50-B1A7-4B95-B361-C4F4CEAB32F9}" sibTransId="{B696111A-E184-4C0A-8C33-042D5B349F47}"/>
    <dgm:cxn modelId="{0F0B514E-B623-4256-A429-8B3E8BA2555A}" srcId="{DAEDAFAD-51C6-4645-A309-4FB9C568021B}" destId="{297348EF-FCF7-45B8-9B25-370461449FD5}" srcOrd="0" destOrd="0" parTransId="{E4DD6555-43A0-4BD7-8930-90B819DFA278}" sibTransId="{A0344843-18C1-4494-82D7-4CEB264611B6}"/>
    <dgm:cxn modelId="{2AD0E050-127A-48AF-8A6B-0CD089CCFF26}" type="presOf" srcId="{ECEA0F50-B1A7-4B95-B361-C4F4CEAB32F9}" destId="{32FC4F02-4300-4D84-9038-450CDE2CE585}" srcOrd="0" destOrd="0" presId="urn:microsoft.com/office/officeart/2009/3/layout/HorizontalOrganizationChart"/>
    <dgm:cxn modelId="{BFDCE359-441B-403D-A5EE-420F63129EFA}" type="presOf" srcId="{297348EF-FCF7-45B8-9B25-370461449FD5}" destId="{25B97B3A-EE65-403B-94A5-C2F3BD12C783}" srcOrd="0" destOrd="0" presId="urn:microsoft.com/office/officeart/2009/3/layout/HorizontalOrganizationChart"/>
    <dgm:cxn modelId="{48750C5A-5C8B-4EF8-9EA1-7F3AF513674B}" type="presOf" srcId="{C3B8B9D3-0CE3-4FF8-86F5-71B038513C27}" destId="{15894151-F81F-4052-A27D-021F568D43E0}" srcOrd="0" destOrd="0" presId="urn:microsoft.com/office/officeart/2009/3/layout/HorizontalOrganizationChart"/>
    <dgm:cxn modelId="{1483887E-492F-4535-BBD2-19D73475AE06}" type="presOf" srcId="{9F7443DD-E741-4241-A819-85B8349518A5}" destId="{3DE7B5A0-0EFE-49EE-B9D0-A56394F48023}" srcOrd="0" destOrd="0" presId="urn:microsoft.com/office/officeart/2009/3/layout/HorizontalOrganizationChart"/>
    <dgm:cxn modelId="{32F39D84-4075-488C-9279-84CF97074E6B}" type="presOf" srcId="{872425AE-BA14-48AD-85D7-CE72E2A8C6F6}" destId="{66763ADF-F6A4-4BCC-95E0-C97B83188732}" srcOrd="1" destOrd="0" presId="urn:microsoft.com/office/officeart/2009/3/layout/HorizontalOrganizationChart"/>
    <dgm:cxn modelId="{88C5C186-AD14-44D0-A1F2-A0D9F9D8F0D2}" type="presOf" srcId="{7776115F-1A0C-4902-85F6-ED312E88C443}" destId="{70233D10-04E2-437B-BD65-7FA4619064C7}" srcOrd="1" destOrd="0" presId="urn:microsoft.com/office/officeart/2009/3/layout/HorizontalOrganizationChart"/>
    <dgm:cxn modelId="{BFD9C88B-27F0-4694-A154-A44D97F6A582}" type="presOf" srcId="{872425AE-BA14-48AD-85D7-CE72E2A8C6F6}" destId="{7954E618-76A4-4CE7-A453-CB123F2417C2}" srcOrd="0" destOrd="0" presId="urn:microsoft.com/office/officeart/2009/3/layout/HorizontalOrganizationChart"/>
    <dgm:cxn modelId="{137FA28D-0379-419F-9DAB-A08D5DCA1F4E}" type="presOf" srcId="{F660E608-32DD-434A-BE64-E356002662FD}" destId="{DCD38986-338C-4B88-A2AD-A1BBF2200524}" srcOrd="0" destOrd="0" presId="urn:microsoft.com/office/officeart/2009/3/layout/HorizontalOrganizationChart"/>
    <dgm:cxn modelId="{AC28A69B-81AC-4B10-8447-7C71F85B4E55}" type="presOf" srcId="{DAEDAFAD-51C6-4645-A309-4FB9C568021B}" destId="{E03FD6C4-D3E7-4A3C-ABD2-3612DB104AF7}" srcOrd="0" destOrd="0" presId="urn:microsoft.com/office/officeart/2009/3/layout/HorizontalOrganizationChart"/>
    <dgm:cxn modelId="{F6C6909F-A2A5-4E97-B103-A0B088A68283}" srcId="{53123BBA-7466-4EF3-8CAE-46B7F537135F}" destId="{7776115F-1A0C-4902-85F6-ED312E88C443}" srcOrd="0" destOrd="0" parTransId="{39AB97C9-F3A5-4D9F-BA51-5886589E8220}" sibTransId="{2AA792F4-A5C6-46EF-8378-506DC6E5763F}"/>
    <dgm:cxn modelId="{7A4EADD2-8516-4090-91A7-0E76E51C329A}" srcId="{53123BBA-7466-4EF3-8CAE-46B7F537135F}" destId="{DAEDAFAD-51C6-4645-A309-4FB9C568021B}" srcOrd="1" destOrd="0" parTransId="{4425983D-12F2-4BF3-9E2F-6C7140AE2700}" sibTransId="{4826FEB7-3DEA-4BCC-96B8-5202A9755D05}"/>
    <dgm:cxn modelId="{6751B7E7-F1BD-4D99-8DD4-D90FDDD8B53E}" type="presOf" srcId="{53123BBA-7466-4EF3-8CAE-46B7F537135F}" destId="{8B7987B5-C1BB-4344-BA0C-F947C4642B21}" srcOrd="1" destOrd="0" presId="urn:microsoft.com/office/officeart/2009/3/layout/HorizontalOrganizationChart"/>
    <dgm:cxn modelId="{41AC3FEF-A1B0-4345-B78E-2DF7486AA83E}" srcId="{7776115F-1A0C-4902-85F6-ED312E88C443}" destId="{872425AE-BA14-48AD-85D7-CE72E2A8C6F6}" srcOrd="1" destOrd="0" parTransId="{C3B8B9D3-0CE3-4FF8-86F5-71B038513C27}" sibTransId="{C33D85B3-95AF-49A7-8EC8-B5A49AC3686E}"/>
    <dgm:cxn modelId="{A1D916F6-7403-4BDF-B019-5D0D9D432CFC}" type="presOf" srcId="{0A2A1417-1708-4BA2-AB3B-578AD47291C2}" destId="{598A0159-9CC9-483D-9FC9-8C3407712D8F}" srcOrd="0" destOrd="0" presId="urn:microsoft.com/office/officeart/2009/3/layout/HorizontalOrganizationChart"/>
    <dgm:cxn modelId="{67436FF6-6287-4FD8-BBFC-313AC95E4D27}" type="presOf" srcId="{DAEDAFAD-51C6-4645-A309-4FB9C568021B}" destId="{61E14098-DEA9-465C-BAF5-C93D474FC6C5}" srcOrd="1" destOrd="0" presId="urn:microsoft.com/office/officeart/2009/3/layout/HorizontalOrganizationChart"/>
    <dgm:cxn modelId="{C48D44FC-B0D0-48F2-9D13-C62DB1AF8A75}" type="presOf" srcId="{297348EF-FCF7-45B8-9B25-370461449FD5}" destId="{62EA2BCA-5F0F-416E-87EE-68BDC292CA97}" srcOrd="1" destOrd="0" presId="urn:microsoft.com/office/officeart/2009/3/layout/HorizontalOrganizationChart"/>
    <dgm:cxn modelId="{2D929B98-875F-4506-9154-728B2DF8131E}" type="presParOf" srcId="{3DE7B5A0-0EFE-49EE-B9D0-A56394F48023}" destId="{8C12E270-E453-4D59-81F2-F95727CED4B6}" srcOrd="0" destOrd="0" presId="urn:microsoft.com/office/officeart/2009/3/layout/HorizontalOrganizationChart"/>
    <dgm:cxn modelId="{42F36C07-C252-4B66-9358-3A3911F93123}" type="presParOf" srcId="{8C12E270-E453-4D59-81F2-F95727CED4B6}" destId="{B70EA5E6-F619-4522-821D-52017F915172}" srcOrd="0" destOrd="0" presId="urn:microsoft.com/office/officeart/2009/3/layout/HorizontalOrganizationChart"/>
    <dgm:cxn modelId="{3AB6CDF8-38E1-4660-A691-6BDD996CE0AE}" type="presParOf" srcId="{B70EA5E6-F619-4522-821D-52017F915172}" destId="{9C2F9E30-0235-4E3D-99F9-3DAF1C357075}" srcOrd="0" destOrd="0" presId="urn:microsoft.com/office/officeart/2009/3/layout/HorizontalOrganizationChart"/>
    <dgm:cxn modelId="{308B5D78-63D8-40EF-95C8-6E8ECDBA6836}" type="presParOf" srcId="{B70EA5E6-F619-4522-821D-52017F915172}" destId="{8B7987B5-C1BB-4344-BA0C-F947C4642B21}" srcOrd="1" destOrd="0" presId="urn:microsoft.com/office/officeart/2009/3/layout/HorizontalOrganizationChart"/>
    <dgm:cxn modelId="{A0F6D205-2166-4CB1-8C53-B9068E4A9084}" type="presParOf" srcId="{8C12E270-E453-4D59-81F2-F95727CED4B6}" destId="{BF04DBDE-FB7F-45E7-A727-081369EE2ACF}" srcOrd="1" destOrd="0" presId="urn:microsoft.com/office/officeart/2009/3/layout/HorizontalOrganizationChart"/>
    <dgm:cxn modelId="{B2753F40-00D1-4209-9BE0-78C26654F551}" type="presParOf" srcId="{BF04DBDE-FB7F-45E7-A727-081369EE2ACF}" destId="{B827107D-EDAD-4E74-9432-FFD106D574EA}" srcOrd="0" destOrd="0" presId="urn:microsoft.com/office/officeart/2009/3/layout/HorizontalOrganizationChart"/>
    <dgm:cxn modelId="{47FDA33A-EA88-4305-8395-C6E1D526A44D}" type="presParOf" srcId="{BF04DBDE-FB7F-45E7-A727-081369EE2ACF}" destId="{F6BC1B0D-F830-4E2D-B1CA-753FCD88DBE6}" srcOrd="1" destOrd="0" presId="urn:microsoft.com/office/officeart/2009/3/layout/HorizontalOrganizationChart"/>
    <dgm:cxn modelId="{778BD1F5-204F-4EF7-B88E-140FECE29D65}" type="presParOf" srcId="{F6BC1B0D-F830-4E2D-B1CA-753FCD88DBE6}" destId="{9F66F409-A100-4D82-A375-55F7DA04BCE2}" srcOrd="0" destOrd="0" presId="urn:microsoft.com/office/officeart/2009/3/layout/HorizontalOrganizationChart"/>
    <dgm:cxn modelId="{373B1AD3-D3AE-46F6-BAC6-C107A81C0A36}" type="presParOf" srcId="{9F66F409-A100-4D82-A375-55F7DA04BCE2}" destId="{40DA4069-1322-4D20-8454-A2B180DAE216}" srcOrd="0" destOrd="0" presId="urn:microsoft.com/office/officeart/2009/3/layout/HorizontalOrganizationChart"/>
    <dgm:cxn modelId="{56A02F2A-460B-4C5D-A5FE-FD7A294712E5}" type="presParOf" srcId="{9F66F409-A100-4D82-A375-55F7DA04BCE2}" destId="{70233D10-04E2-437B-BD65-7FA4619064C7}" srcOrd="1" destOrd="0" presId="urn:microsoft.com/office/officeart/2009/3/layout/HorizontalOrganizationChart"/>
    <dgm:cxn modelId="{74323149-1F24-4DA0-8EC2-7892F658C813}" type="presParOf" srcId="{F6BC1B0D-F830-4E2D-B1CA-753FCD88DBE6}" destId="{870CE278-58F1-4CA3-AF2C-296AF66160CF}" srcOrd="1" destOrd="0" presId="urn:microsoft.com/office/officeart/2009/3/layout/HorizontalOrganizationChart"/>
    <dgm:cxn modelId="{79F0FE43-61FB-44E1-AC56-B0FAA1E51A84}" type="presParOf" srcId="{870CE278-58F1-4CA3-AF2C-296AF66160CF}" destId="{DCD38986-338C-4B88-A2AD-A1BBF2200524}" srcOrd="0" destOrd="0" presId="urn:microsoft.com/office/officeart/2009/3/layout/HorizontalOrganizationChart"/>
    <dgm:cxn modelId="{BEA823CA-5F00-4246-92DE-A9C3BF34637E}" type="presParOf" srcId="{870CE278-58F1-4CA3-AF2C-296AF66160CF}" destId="{1959E253-6E92-4F75-976A-F4F36F6EF1CC}" srcOrd="1" destOrd="0" presId="urn:microsoft.com/office/officeart/2009/3/layout/HorizontalOrganizationChart"/>
    <dgm:cxn modelId="{7C2CA59A-1436-4462-B8E5-85FDCC85412E}" type="presParOf" srcId="{1959E253-6E92-4F75-976A-F4F36F6EF1CC}" destId="{AA9BD454-CEEA-4E55-B2A2-E53927FC8B99}" srcOrd="0" destOrd="0" presId="urn:microsoft.com/office/officeart/2009/3/layout/HorizontalOrganizationChart"/>
    <dgm:cxn modelId="{0C483080-3D16-4223-947E-9217CF024F14}" type="presParOf" srcId="{AA9BD454-CEEA-4E55-B2A2-E53927FC8B99}" destId="{D62EF71A-75F0-493E-ADCC-B7DF1E52CAA2}" srcOrd="0" destOrd="0" presId="urn:microsoft.com/office/officeart/2009/3/layout/HorizontalOrganizationChart"/>
    <dgm:cxn modelId="{785F82A1-AED0-4558-91FF-B8DE2ADAE137}" type="presParOf" srcId="{AA9BD454-CEEA-4E55-B2A2-E53927FC8B99}" destId="{CAC25422-BE64-48BB-977C-34D13010B3BB}" srcOrd="1" destOrd="0" presId="urn:microsoft.com/office/officeart/2009/3/layout/HorizontalOrganizationChart"/>
    <dgm:cxn modelId="{826BF588-EEA9-48B0-A2AA-A05D5CF9FBF3}" type="presParOf" srcId="{1959E253-6E92-4F75-976A-F4F36F6EF1CC}" destId="{435A8E2F-CA00-4D4D-A78F-A41EC592AAFE}" srcOrd="1" destOrd="0" presId="urn:microsoft.com/office/officeart/2009/3/layout/HorizontalOrganizationChart"/>
    <dgm:cxn modelId="{53356E76-19FC-4025-A79E-8A83BABDF0B1}" type="presParOf" srcId="{1959E253-6E92-4F75-976A-F4F36F6EF1CC}" destId="{19D1B8B2-7D4C-42B0-9B67-7F5EDC4CA066}" srcOrd="2" destOrd="0" presId="urn:microsoft.com/office/officeart/2009/3/layout/HorizontalOrganizationChart"/>
    <dgm:cxn modelId="{D7352633-CC21-41E8-B774-2BA2FD061F50}" type="presParOf" srcId="{870CE278-58F1-4CA3-AF2C-296AF66160CF}" destId="{15894151-F81F-4052-A27D-021F568D43E0}" srcOrd="2" destOrd="0" presId="urn:microsoft.com/office/officeart/2009/3/layout/HorizontalOrganizationChart"/>
    <dgm:cxn modelId="{93CC62B0-05B2-4F16-90D6-2173159A72BD}" type="presParOf" srcId="{870CE278-58F1-4CA3-AF2C-296AF66160CF}" destId="{3CAB277D-4554-4F7A-BC85-0F3A2B3A4A3F}" srcOrd="3" destOrd="0" presId="urn:microsoft.com/office/officeart/2009/3/layout/HorizontalOrganizationChart"/>
    <dgm:cxn modelId="{32CA4CCA-6BF5-4EA1-A748-3A7781680D4B}" type="presParOf" srcId="{3CAB277D-4554-4F7A-BC85-0F3A2B3A4A3F}" destId="{1F27B4F9-20E0-47CC-95D4-7D8A5157CAFB}" srcOrd="0" destOrd="0" presId="urn:microsoft.com/office/officeart/2009/3/layout/HorizontalOrganizationChart"/>
    <dgm:cxn modelId="{5070A76D-3AAA-4F8A-AB52-C15AC67F7904}" type="presParOf" srcId="{1F27B4F9-20E0-47CC-95D4-7D8A5157CAFB}" destId="{7954E618-76A4-4CE7-A453-CB123F2417C2}" srcOrd="0" destOrd="0" presId="urn:microsoft.com/office/officeart/2009/3/layout/HorizontalOrganizationChart"/>
    <dgm:cxn modelId="{663787D1-EA84-43D2-937F-25D0F016F127}" type="presParOf" srcId="{1F27B4F9-20E0-47CC-95D4-7D8A5157CAFB}" destId="{66763ADF-F6A4-4BCC-95E0-C97B83188732}" srcOrd="1" destOrd="0" presId="urn:microsoft.com/office/officeart/2009/3/layout/HorizontalOrganizationChart"/>
    <dgm:cxn modelId="{282882C7-8526-4B26-94DE-B80A859873C9}" type="presParOf" srcId="{3CAB277D-4554-4F7A-BC85-0F3A2B3A4A3F}" destId="{AA2317C1-3AB4-4EFE-A55B-49C9A37704CA}" srcOrd="1" destOrd="0" presId="urn:microsoft.com/office/officeart/2009/3/layout/HorizontalOrganizationChart"/>
    <dgm:cxn modelId="{6FA3F11F-A5AA-468F-958E-64DC386633F6}" type="presParOf" srcId="{3CAB277D-4554-4F7A-BC85-0F3A2B3A4A3F}" destId="{4D9A5016-6567-4C22-B178-B4240BACED41}" srcOrd="2" destOrd="0" presId="urn:microsoft.com/office/officeart/2009/3/layout/HorizontalOrganizationChart"/>
    <dgm:cxn modelId="{5A7C2453-3119-4C3F-A5FA-E335DB00F766}" type="presParOf" srcId="{F6BC1B0D-F830-4E2D-B1CA-753FCD88DBE6}" destId="{B4D2D128-97AB-4AF6-A526-C64EAB301178}" srcOrd="2" destOrd="0" presId="urn:microsoft.com/office/officeart/2009/3/layout/HorizontalOrganizationChart"/>
    <dgm:cxn modelId="{C193D9F5-C719-4164-B504-616E710339B6}" type="presParOf" srcId="{BF04DBDE-FB7F-45E7-A727-081369EE2ACF}" destId="{760B7EF7-5284-45FD-87F5-A0849F37F15E}" srcOrd="2" destOrd="0" presId="urn:microsoft.com/office/officeart/2009/3/layout/HorizontalOrganizationChart"/>
    <dgm:cxn modelId="{83451174-026F-4B30-94ED-D20EE8A0DFDF}" type="presParOf" srcId="{BF04DBDE-FB7F-45E7-A727-081369EE2ACF}" destId="{C8062BD7-4FB6-4E3E-ACE0-9224633B1AE4}" srcOrd="3" destOrd="0" presId="urn:microsoft.com/office/officeart/2009/3/layout/HorizontalOrganizationChart"/>
    <dgm:cxn modelId="{4E9D4205-637D-46E1-8A06-C1D167557BE5}" type="presParOf" srcId="{C8062BD7-4FB6-4E3E-ACE0-9224633B1AE4}" destId="{B6822FD1-3FBB-4465-9788-C09FF04B8E8F}" srcOrd="0" destOrd="0" presId="urn:microsoft.com/office/officeart/2009/3/layout/HorizontalOrganizationChart"/>
    <dgm:cxn modelId="{F8812466-5446-42FE-AC6F-300D52861017}" type="presParOf" srcId="{B6822FD1-3FBB-4465-9788-C09FF04B8E8F}" destId="{E03FD6C4-D3E7-4A3C-ABD2-3612DB104AF7}" srcOrd="0" destOrd="0" presId="urn:microsoft.com/office/officeart/2009/3/layout/HorizontalOrganizationChart"/>
    <dgm:cxn modelId="{DEFE7C5F-B7C2-4E18-A71A-E76501BAAFCF}" type="presParOf" srcId="{B6822FD1-3FBB-4465-9788-C09FF04B8E8F}" destId="{61E14098-DEA9-465C-BAF5-C93D474FC6C5}" srcOrd="1" destOrd="0" presId="urn:microsoft.com/office/officeart/2009/3/layout/HorizontalOrganizationChart"/>
    <dgm:cxn modelId="{06790A55-B978-4FE1-BD98-7338CFB3D62B}" type="presParOf" srcId="{C8062BD7-4FB6-4E3E-ACE0-9224633B1AE4}" destId="{675246DF-A231-4DB2-9237-6562FB67940B}" srcOrd="1" destOrd="0" presId="urn:microsoft.com/office/officeart/2009/3/layout/HorizontalOrganizationChart"/>
    <dgm:cxn modelId="{D164A941-D0F3-470D-B10F-1CE8CA90F7AC}" type="presParOf" srcId="{675246DF-A231-4DB2-9237-6562FB67940B}" destId="{6E1D1382-4EF6-430D-BC6F-D4944C449170}" srcOrd="0" destOrd="0" presId="urn:microsoft.com/office/officeart/2009/3/layout/HorizontalOrganizationChart"/>
    <dgm:cxn modelId="{9A9BF1F4-31CB-4434-AABB-643B646F261B}" type="presParOf" srcId="{675246DF-A231-4DB2-9237-6562FB67940B}" destId="{297592C6-F28D-40AC-AB84-84B2326B80FD}" srcOrd="1" destOrd="0" presId="urn:microsoft.com/office/officeart/2009/3/layout/HorizontalOrganizationChart"/>
    <dgm:cxn modelId="{766481BF-09B7-4B1E-B1E8-F6757472ECF1}" type="presParOf" srcId="{297592C6-F28D-40AC-AB84-84B2326B80FD}" destId="{1D416B7C-7DF2-4FB7-91F0-AAD86FD910D8}" srcOrd="0" destOrd="0" presId="urn:microsoft.com/office/officeart/2009/3/layout/HorizontalOrganizationChart"/>
    <dgm:cxn modelId="{3C846FBA-CAE9-41AE-8056-58EE9F19C4ED}" type="presParOf" srcId="{1D416B7C-7DF2-4FB7-91F0-AAD86FD910D8}" destId="{25B97B3A-EE65-403B-94A5-C2F3BD12C783}" srcOrd="0" destOrd="0" presId="urn:microsoft.com/office/officeart/2009/3/layout/HorizontalOrganizationChart"/>
    <dgm:cxn modelId="{B291B8E2-4154-4602-A9D9-3A0C51829046}" type="presParOf" srcId="{1D416B7C-7DF2-4FB7-91F0-AAD86FD910D8}" destId="{62EA2BCA-5F0F-416E-87EE-68BDC292CA97}" srcOrd="1" destOrd="0" presId="urn:microsoft.com/office/officeart/2009/3/layout/HorizontalOrganizationChart"/>
    <dgm:cxn modelId="{FB2359A0-A8D1-48A7-8917-7FB108061532}" type="presParOf" srcId="{297592C6-F28D-40AC-AB84-84B2326B80FD}" destId="{5584F7F4-C52A-4CC7-A083-F9B140DFEC0A}" srcOrd="1" destOrd="0" presId="urn:microsoft.com/office/officeart/2009/3/layout/HorizontalOrganizationChart"/>
    <dgm:cxn modelId="{4F5C0D3F-3C59-428D-984C-DDD15AD5DE34}" type="presParOf" srcId="{297592C6-F28D-40AC-AB84-84B2326B80FD}" destId="{B27CE167-11F8-4E5B-A545-EAC427ED8622}" srcOrd="2" destOrd="0" presId="urn:microsoft.com/office/officeart/2009/3/layout/HorizontalOrganizationChart"/>
    <dgm:cxn modelId="{99777C87-85D6-4529-AC40-D7E5D8E5E1BB}" type="presParOf" srcId="{C8062BD7-4FB6-4E3E-ACE0-9224633B1AE4}" destId="{BA198B07-7D21-4A88-8DD1-5528DD9B5536}" srcOrd="2" destOrd="0" presId="urn:microsoft.com/office/officeart/2009/3/layout/HorizontalOrganizationChart"/>
    <dgm:cxn modelId="{6893BD99-DEEF-450C-921E-CC006FC64C0A}" type="presParOf" srcId="{BF04DBDE-FB7F-45E7-A727-081369EE2ACF}" destId="{598A0159-9CC9-483D-9FC9-8C3407712D8F}" srcOrd="4" destOrd="0" presId="urn:microsoft.com/office/officeart/2009/3/layout/HorizontalOrganizationChart"/>
    <dgm:cxn modelId="{9F0B47D7-4DA0-464A-8584-CC8B46B91F47}" type="presParOf" srcId="{BF04DBDE-FB7F-45E7-A727-081369EE2ACF}" destId="{52B61854-3C78-411B-8D12-83B6B6C8A185}" srcOrd="5" destOrd="0" presId="urn:microsoft.com/office/officeart/2009/3/layout/HorizontalOrganizationChart"/>
    <dgm:cxn modelId="{73957EA0-C60A-4317-B57F-B93F391B6BEF}" type="presParOf" srcId="{52B61854-3C78-411B-8D12-83B6B6C8A185}" destId="{225CF228-2ADF-4AE6-BDB7-F003226158DD}" srcOrd="0" destOrd="0" presId="urn:microsoft.com/office/officeart/2009/3/layout/HorizontalOrganizationChart"/>
    <dgm:cxn modelId="{7AAE7DBB-2DB1-4467-8EB8-D772E7B3EDFA}" type="presParOf" srcId="{225CF228-2ADF-4AE6-BDB7-F003226158DD}" destId="{6F7FBC96-544F-4770-8487-C8532CD63C52}" srcOrd="0" destOrd="0" presId="urn:microsoft.com/office/officeart/2009/3/layout/HorizontalOrganizationChart"/>
    <dgm:cxn modelId="{4D014D0D-9D90-4F74-9ADD-CE8E45245BAF}" type="presParOf" srcId="{225CF228-2ADF-4AE6-BDB7-F003226158DD}" destId="{D561E1F0-EA46-4D00-BAAE-5E789FA44318}" srcOrd="1" destOrd="0" presId="urn:microsoft.com/office/officeart/2009/3/layout/HorizontalOrganizationChart"/>
    <dgm:cxn modelId="{58BA7A65-7EA3-425A-917A-47EADD81B148}" type="presParOf" srcId="{52B61854-3C78-411B-8D12-83B6B6C8A185}" destId="{6F623C74-3D88-4BDF-8F0F-24674A052B8B}" srcOrd="1" destOrd="0" presId="urn:microsoft.com/office/officeart/2009/3/layout/HorizontalOrganizationChart"/>
    <dgm:cxn modelId="{449306A8-BA3E-4711-84F9-46D248E1A52E}" type="presParOf" srcId="{6F623C74-3D88-4BDF-8F0F-24674A052B8B}" destId="{32FC4F02-4300-4D84-9038-450CDE2CE585}" srcOrd="0" destOrd="0" presId="urn:microsoft.com/office/officeart/2009/3/layout/HorizontalOrganizationChart"/>
    <dgm:cxn modelId="{A9E0AF67-28A6-43DA-AA44-68803C683BAA}" type="presParOf" srcId="{6F623C74-3D88-4BDF-8F0F-24674A052B8B}" destId="{DE690F23-1BCE-41E8-BAD9-170DFD29C9C4}" srcOrd="1" destOrd="0" presId="urn:microsoft.com/office/officeart/2009/3/layout/HorizontalOrganizationChart"/>
    <dgm:cxn modelId="{A3D643E8-8EBC-4818-A299-3575B19D496D}" type="presParOf" srcId="{DE690F23-1BCE-41E8-BAD9-170DFD29C9C4}" destId="{D6CDB38A-3D56-442B-86E1-96BA5F2172BE}" srcOrd="0" destOrd="0" presId="urn:microsoft.com/office/officeart/2009/3/layout/HorizontalOrganizationChart"/>
    <dgm:cxn modelId="{D0675E50-8D80-4499-9598-8BC573E6F3BE}" type="presParOf" srcId="{D6CDB38A-3D56-442B-86E1-96BA5F2172BE}" destId="{01171042-B31E-46B4-878A-2EB302AA8516}" srcOrd="0" destOrd="0" presId="urn:microsoft.com/office/officeart/2009/3/layout/HorizontalOrganizationChart"/>
    <dgm:cxn modelId="{2519FF3B-6DF4-4F84-A8A5-882F3188E926}" type="presParOf" srcId="{D6CDB38A-3D56-442B-86E1-96BA5F2172BE}" destId="{0EE19A53-3982-42A0-BA68-DD4C6C8D7A45}" srcOrd="1" destOrd="0" presId="urn:microsoft.com/office/officeart/2009/3/layout/HorizontalOrganizationChart"/>
    <dgm:cxn modelId="{64F8402A-D9A1-4DB6-8A59-1613DC4F1942}" type="presParOf" srcId="{DE690F23-1BCE-41E8-BAD9-170DFD29C9C4}" destId="{A11B1C46-1502-4CA0-81A0-D272DA97E1FA}" srcOrd="1" destOrd="0" presId="urn:microsoft.com/office/officeart/2009/3/layout/HorizontalOrganizationChart"/>
    <dgm:cxn modelId="{53C86005-02AC-430A-B685-BCD83D7724D5}" type="presParOf" srcId="{DE690F23-1BCE-41E8-BAD9-170DFD29C9C4}" destId="{A6B03F64-50CD-4EC4-8E71-D10CF42BDB75}" srcOrd="2" destOrd="0" presId="urn:microsoft.com/office/officeart/2009/3/layout/HorizontalOrganizationChart"/>
    <dgm:cxn modelId="{1B71BC71-DA20-445A-AF91-267A2CB985B6}" type="presParOf" srcId="{52B61854-3C78-411B-8D12-83B6B6C8A185}" destId="{94F5DEC8-B755-4004-AFE4-CB462DF5FFE3}" srcOrd="2" destOrd="0" presId="urn:microsoft.com/office/officeart/2009/3/layout/HorizontalOrganizationChart"/>
    <dgm:cxn modelId="{76E87C7F-7C96-478D-9D50-E171B8DCB3A7}" type="presParOf" srcId="{8C12E270-E453-4D59-81F2-F95727CED4B6}" destId="{3358DB19-F833-4784-B501-BBE622405FA3}"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D33B29-C071-42D8-B456-918ABAA147A6}" type="doc">
      <dgm:prSet loTypeId="urn:microsoft.com/office/officeart/2005/8/layout/process1" loCatId="process" qsTypeId="urn:microsoft.com/office/officeart/2005/8/quickstyle/simple1" qsCatId="simple" csTypeId="urn:microsoft.com/office/officeart/2005/8/colors/accent1_2" csCatId="accent1" phldr="1"/>
      <dgm:spPr/>
    </dgm:pt>
    <dgm:pt modelId="{0579107D-671C-4068-9C6F-0A3BA7E2444F}">
      <dgm:prSet phldrT="[Text]"/>
      <dgm:spPr/>
      <dgm:t>
        <a:bodyPr/>
        <a:lstStyle/>
        <a:p>
          <a:r>
            <a:rPr lang="en-GB" dirty="0"/>
            <a:t>March 2020 – QMs / 32 ideas and 8 assessment questions developed and approved</a:t>
          </a:r>
        </a:p>
      </dgm:t>
    </dgm:pt>
    <dgm:pt modelId="{A781D86B-CDCB-40DC-9B2B-D698AA49C9E3}" type="parTrans" cxnId="{EBA8960E-8E11-44E7-B02F-47F12425333A}">
      <dgm:prSet/>
      <dgm:spPr/>
      <dgm:t>
        <a:bodyPr/>
        <a:lstStyle/>
        <a:p>
          <a:endParaRPr lang="en-GB"/>
        </a:p>
      </dgm:t>
    </dgm:pt>
    <dgm:pt modelId="{44969152-E74C-4F6A-BC1B-446E4CB7BF6E}" type="sibTrans" cxnId="{EBA8960E-8E11-44E7-B02F-47F12425333A}">
      <dgm:prSet/>
      <dgm:spPr/>
      <dgm:t>
        <a:bodyPr/>
        <a:lstStyle/>
        <a:p>
          <a:endParaRPr lang="en-GB"/>
        </a:p>
      </dgm:t>
    </dgm:pt>
    <dgm:pt modelId="{1489A862-1531-4076-A2EB-B3632BF5C2F8}">
      <dgm:prSet phldrT="[Text]"/>
      <dgm:spPr/>
      <dgm:t>
        <a:bodyPr/>
        <a:lstStyle/>
        <a:p>
          <a:r>
            <a:rPr lang="en-GB" dirty="0"/>
            <a:t>June 2020 – QM approach redefined for the response to the pandemic</a:t>
          </a:r>
        </a:p>
      </dgm:t>
    </dgm:pt>
    <dgm:pt modelId="{4C712B4A-F8DB-481D-9BBB-DD9376AC31E3}" type="parTrans" cxnId="{0033F2E6-91DE-4A4D-87CA-A9EADA35C937}">
      <dgm:prSet/>
      <dgm:spPr/>
      <dgm:t>
        <a:bodyPr/>
        <a:lstStyle/>
        <a:p>
          <a:endParaRPr lang="en-GB"/>
        </a:p>
      </dgm:t>
    </dgm:pt>
    <dgm:pt modelId="{DDF7767C-24DF-4CD1-AA43-2712A4061658}" type="sibTrans" cxnId="{0033F2E6-91DE-4A4D-87CA-A9EADA35C937}">
      <dgm:prSet/>
      <dgm:spPr/>
      <dgm:t>
        <a:bodyPr/>
        <a:lstStyle/>
        <a:p>
          <a:endParaRPr lang="en-GB"/>
        </a:p>
      </dgm:t>
    </dgm:pt>
    <dgm:pt modelId="{D959F1F5-DF2C-417E-985C-BD2AB26C4FFB}">
      <dgm:prSet phldrT="[Text]"/>
      <dgm:spPr/>
      <dgm:t>
        <a:bodyPr/>
        <a:lstStyle/>
        <a:p>
          <a:r>
            <a:rPr lang="en-GB" dirty="0"/>
            <a:t>July  2020 - 9 ideas from the QM processes included in the Urgent Cancer Diagnostic Services Guidance</a:t>
          </a:r>
        </a:p>
      </dgm:t>
    </dgm:pt>
    <dgm:pt modelId="{7137E22A-3397-445F-9BED-1D7904824D9C}" type="parTrans" cxnId="{F745E544-8B0A-4A17-8948-9F1809BEF59B}">
      <dgm:prSet/>
      <dgm:spPr/>
      <dgm:t>
        <a:bodyPr/>
        <a:lstStyle/>
        <a:p>
          <a:endParaRPr lang="en-GB"/>
        </a:p>
      </dgm:t>
    </dgm:pt>
    <dgm:pt modelId="{C44B91B0-9488-47D0-99C3-1CFE8E5CE509}" type="sibTrans" cxnId="{F745E544-8B0A-4A17-8948-9F1809BEF59B}">
      <dgm:prSet/>
      <dgm:spPr/>
      <dgm:t>
        <a:bodyPr/>
        <a:lstStyle/>
        <a:p>
          <a:endParaRPr lang="en-GB"/>
        </a:p>
      </dgm:t>
    </dgm:pt>
    <dgm:pt modelId="{8A59F999-4C44-4C45-9589-C59F34D9E2B2}">
      <dgm:prSet phldrT="[Text]"/>
      <dgm:spPr/>
      <dgm:t>
        <a:bodyPr/>
        <a:lstStyle/>
        <a:p>
          <a:r>
            <a:rPr lang="en-GB"/>
            <a:t>August </a:t>
          </a:r>
          <a:r>
            <a:rPr lang="en-GB" dirty="0"/>
            <a:t>2020 – Experience of </a:t>
          </a:r>
          <a:r>
            <a:rPr lang="en-GB"/>
            <a:t>Care Hub </a:t>
          </a:r>
          <a:r>
            <a:rPr lang="en-GB" dirty="0"/>
            <a:t>developed in the Futures Platform to support sharing, learning and collaboration on how these ideas ( and others) can support the Experience of care on the RDC pathway </a:t>
          </a:r>
        </a:p>
      </dgm:t>
    </dgm:pt>
    <dgm:pt modelId="{84E4F7E9-F596-478C-8096-F76D4ACFA8DD}" type="parTrans" cxnId="{CD318B63-980C-4D5C-A95F-C6E09D7F4F8F}">
      <dgm:prSet/>
      <dgm:spPr/>
      <dgm:t>
        <a:bodyPr/>
        <a:lstStyle/>
        <a:p>
          <a:endParaRPr lang="en-GB"/>
        </a:p>
      </dgm:t>
    </dgm:pt>
    <dgm:pt modelId="{257065D1-C5C2-4C7F-863D-63FF181CDA15}" type="sibTrans" cxnId="{CD318B63-980C-4D5C-A95F-C6E09D7F4F8F}">
      <dgm:prSet/>
      <dgm:spPr/>
      <dgm:t>
        <a:bodyPr/>
        <a:lstStyle/>
        <a:p>
          <a:endParaRPr lang="en-GB"/>
        </a:p>
      </dgm:t>
    </dgm:pt>
    <dgm:pt modelId="{7A1C64CB-B7AE-466D-824E-000777203338}" type="pres">
      <dgm:prSet presAssocID="{A9D33B29-C071-42D8-B456-918ABAA147A6}" presName="Name0" presStyleCnt="0">
        <dgm:presLayoutVars>
          <dgm:dir/>
          <dgm:resizeHandles val="exact"/>
        </dgm:presLayoutVars>
      </dgm:prSet>
      <dgm:spPr/>
    </dgm:pt>
    <dgm:pt modelId="{FC0F9C74-4ADC-4D57-9AA8-7DABC7548C21}" type="pres">
      <dgm:prSet presAssocID="{0579107D-671C-4068-9C6F-0A3BA7E2444F}" presName="node" presStyleLbl="node1" presStyleIdx="0" presStyleCnt="4">
        <dgm:presLayoutVars>
          <dgm:bulletEnabled val="1"/>
        </dgm:presLayoutVars>
      </dgm:prSet>
      <dgm:spPr/>
    </dgm:pt>
    <dgm:pt modelId="{6C08A357-BFF2-4CEF-A1E3-0EE609D091B0}" type="pres">
      <dgm:prSet presAssocID="{44969152-E74C-4F6A-BC1B-446E4CB7BF6E}" presName="sibTrans" presStyleLbl="sibTrans2D1" presStyleIdx="0" presStyleCnt="3"/>
      <dgm:spPr/>
    </dgm:pt>
    <dgm:pt modelId="{2B6D913D-7826-4278-B41C-8F254858C3A1}" type="pres">
      <dgm:prSet presAssocID="{44969152-E74C-4F6A-BC1B-446E4CB7BF6E}" presName="connectorText" presStyleLbl="sibTrans2D1" presStyleIdx="0" presStyleCnt="3"/>
      <dgm:spPr/>
    </dgm:pt>
    <dgm:pt modelId="{57814FB8-9A06-4035-AE4B-0DB6D3B99C69}" type="pres">
      <dgm:prSet presAssocID="{1489A862-1531-4076-A2EB-B3632BF5C2F8}" presName="node" presStyleLbl="node1" presStyleIdx="1" presStyleCnt="4">
        <dgm:presLayoutVars>
          <dgm:bulletEnabled val="1"/>
        </dgm:presLayoutVars>
      </dgm:prSet>
      <dgm:spPr/>
    </dgm:pt>
    <dgm:pt modelId="{C94E175B-70A4-49A5-893D-A8DE90C5A0C0}" type="pres">
      <dgm:prSet presAssocID="{DDF7767C-24DF-4CD1-AA43-2712A4061658}" presName="sibTrans" presStyleLbl="sibTrans2D1" presStyleIdx="1" presStyleCnt="3"/>
      <dgm:spPr/>
    </dgm:pt>
    <dgm:pt modelId="{08B32BC8-FF2B-4266-B9C4-F4379319B4D0}" type="pres">
      <dgm:prSet presAssocID="{DDF7767C-24DF-4CD1-AA43-2712A4061658}" presName="connectorText" presStyleLbl="sibTrans2D1" presStyleIdx="1" presStyleCnt="3"/>
      <dgm:spPr/>
    </dgm:pt>
    <dgm:pt modelId="{ADFBAA04-EB55-4FF7-9E88-8C0050B14F22}" type="pres">
      <dgm:prSet presAssocID="{D959F1F5-DF2C-417E-985C-BD2AB26C4FFB}" presName="node" presStyleLbl="node1" presStyleIdx="2" presStyleCnt="4">
        <dgm:presLayoutVars>
          <dgm:bulletEnabled val="1"/>
        </dgm:presLayoutVars>
      </dgm:prSet>
      <dgm:spPr/>
    </dgm:pt>
    <dgm:pt modelId="{662401BE-4137-47A7-8DAB-A2310D89E3C9}" type="pres">
      <dgm:prSet presAssocID="{C44B91B0-9488-47D0-99C3-1CFE8E5CE509}" presName="sibTrans" presStyleLbl="sibTrans2D1" presStyleIdx="2" presStyleCnt="3"/>
      <dgm:spPr/>
    </dgm:pt>
    <dgm:pt modelId="{BC6F80C7-773D-499B-954C-D5EE2901534F}" type="pres">
      <dgm:prSet presAssocID="{C44B91B0-9488-47D0-99C3-1CFE8E5CE509}" presName="connectorText" presStyleLbl="sibTrans2D1" presStyleIdx="2" presStyleCnt="3"/>
      <dgm:spPr/>
    </dgm:pt>
    <dgm:pt modelId="{9A27C943-8849-4F32-8BE9-56A736F78A39}" type="pres">
      <dgm:prSet presAssocID="{8A59F999-4C44-4C45-9589-C59F34D9E2B2}" presName="node" presStyleLbl="node1" presStyleIdx="3" presStyleCnt="4">
        <dgm:presLayoutVars>
          <dgm:bulletEnabled val="1"/>
        </dgm:presLayoutVars>
      </dgm:prSet>
      <dgm:spPr/>
    </dgm:pt>
  </dgm:ptLst>
  <dgm:cxnLst>
    <dgm:cxn modelId="{CEE3590E-7F69-44D4-BAD5-6E2ECDB27C6D}" type="presOf" srcId="{1489A862-1531-4076-A2EB-B3632BF5C2F8}" destId="{57814FB8-9A06-4035-AE4B-0DB6D3B99C69}" srcOrd="0" destOrd="0" presId="urn:microsoft.com/office/officeart/2005/8/layout/process1"/>
    <dgm:cxn modelId="{EBA8960E-8E11-44E7-B02F-47F12425333A}" srcId="{A9D33B29-C071-42D8-B456-918ABAA147A6}" destId="{0579107D-671C-4068-9C6F-0A3BA7E2444F}" srcOrd="0" destOrd="0" parTransId="{A781D86B-CDCB-40DC-9B2B-D698AA49C9E3}" sibTransId="{44969152-E74C-4F6A-BC1B-446E4CB7BF6E}"/>
    <dgm:cxn modelId="{39DC315F-43B6-471E-8136-3D25872F8F94}" type="presOf" srcId="{C44B91B0-9488-47D0-99C3-1CFE8E5CE509}" destId="{662401BE-4137-47A7-8DAB-A2310D89E3C9}" srcOrd="0" destOrd="0" presId="urn:microsoft.com/office/officeart/2005/8/layout/process1"/>
    <dgm:cxn modelId="{CD318B63-980C-4D5C-A95F-C6E09D7F4F8F}" srcId="{A9D33B29-C071-42D8-B456-918ABAA147A6}" destId="{8A59F999-4C44-4C45-9589-C59F34D9E2B2}" srcOrd="3" destOrd="0" parTransId="{84E4F7E9-F596-478C-8096-F76D4ACFA8DD}" sibTransId="{257065D1-C5C2-4C7F-863D-63FF181CDA15}"/>
    <dgm:cxn modelId="{F745E544-8B0A-4A17-8948-9F1809BEF59B}" srcId="{A9D33B29-C071-42D8-B456-918ABAA147A6}" destId="{D959F1F5-DF2C-417E-985C-BD2AB26C4FFB}" srcOrd="2" destOrd="0" parTransId="{7137E22A-3397-445F-9BED-1D7904824D9C}" sibTransId="{C44B91B0-9488-47D0-99C3-1CFE8E5CE509}"/>
    <dgm:cxn modelId="{E324A04A-32FA-4AC4-AC6D-91FA0424779F}" type="presOf" srcId="{44969152-E74C-4F6A-BC1B-446E4CB7BF6E}" destId="{2B6D913D-7826-4278-B41C-8F254858C3A1}" srcOrd="1" destOrd="0" presId="urn:microsoft.com/office/officeart/2005/8/layout/process1"/>
    <dgm:cxn modelId="{FC38436C-C754-4279-B07D-1F15CE492887}" type="presOf" srcId="{0579107D-671C-4068-9C6F-0A3BA7E2444F}" destId="{FC0F9C74-4ADC-4D57-9AA8-7DABC7548C21}" srcOrd="0" destOrd="0" presId="urn:microsoft.com/office/officeart/2005/8/layout/process1"/>
    <dgm:cxn modelId="{7B8B778E-30C3-496E-858A-E0A430B1C13C}" type="presOf" srcId="{A9D33B29-C071-42D8-B456-918ABAA147A6}" destId="{7A1C64CB-B7AE-466D-824E-000777203338}" srcOrd="0" destOrd="0" presId="urn:microsoft.com/office/officeart/2005/8/layout/process1"/>
    <dgm:cxn modelId="{8A3A32A2-84C0-41CB-908D-F949C8730ED4}" type="presOf" srcId="{DDF7767C-24DF-4CD1-AA43-2712A4061658}" destId="{08B32BC8-FF2B-4266-B9C4-F4379319B4D0}" srcOrd="1" destOrd="0" presId="urn:microsoft.com/office/officeart/2005/8/layout/process1"/>
    <dgm:cxn modelId="{1E2787C9-ED90-4A5F-9CD0-DB391AE3204F}" type="presOf" srcId="{D959F1F5-DF2C-417E-985C-BD2AB26C4FFB}" destId="{ADFBAA04-EB55-4FF7-9E88-8C0050B14F22}" srcOrd="0" destOrd="0" presId="urn:microsoft.com/office/officeart/2005/8/layout/process1"/>
    <dgm:cxn modelId="{A670A1D9-5D42-45A7-BFCB-1ED69287444A}" type="presOf" srcId="{8A59F999-4C44-4C45-9589-C59F34D9E2B2}" destId="{9A27C943-8849-4F32-8BE9-56A736F78A39}" srcOrd="0" destOrd="0" presId="urn:microsoft.com/office/officeart/2005/8/layout/process1"/>
    <dgm:cxn modelId="{413C29DF-254A-4900-AB8F-650F69946465}" type="presOf" srcId="{DDF7767C-24DF-4CD1-AA43-2712A4061658}" destId="{C94E175B-70A4-49A5-893D-A8DE90C5A0C0}" srcOrd="0" destOrd="0" presId="urn:microsoft.com/office/officeart/2005/8/layout/process1"/>
    <dgm:cxn modelId="{F11D5BE1-C208-4FCF-8B23-1DA5C8BE4CBB}" type="presOf" srcId="{44969152-E74C-4F6A-BC1B-446E4CB7BF6E}" destId="{6C08A357-BFF2-4CEF-A1E3-0EE609D091B0}" srcOrd="0" destOrd="0" presId="urn:microsoft.com/office/officeart/2005/8/layout/process1"/>
    <dgm:cxn modelId="{0033F2E6-91DE-4A4D-87CA-A9EADA35C937}" srcId="{A9D33B29-C071-42D8-B456-918ABAA147A6}" destId="{1489A862-1531-4076-A2EB-B3632BF5C2F8}" srcOrd="1" destOrd="0" parTransId="{4C712B4A-F8DB-481D-9BBB-DD9376AC31E3}" sibTransId="{DDF7767C-24DF-4CD1-AA43-2712A4061658}"/>
    <dgm:cxn modelId="{4930B6EF-E871-4894-B7D6-0E0FF4492602}" type="presOf" srcId="{C44B91B0-9488-47D0-99C3-1CFE8E5CE509}" destId="{BC6F80C7-773D-499B-954C-D5EE2901534F}" srcOrd="1" destOrd="0" presId="urn:microsoft.com/office/officeart/2005/8/layout/process1"/>
    <dgm:cxn modelId="{0CC3EF6D-E8AE-43FB-926C-57FF4C39573C}" type="presParOf" srcId="{7A1C64CB-B7AE-466D-824E-000777203338}" destId="{FC0F9C74-4ADC-4D57-9AA8-7DABC7548C21}" srcOrd="0" destOrd="0" presId="urn:microsoft.com/office/officeart/2005/8/layout/process1"/>
    <dgm:cxn modelId="{DCAAA402-F1F5-429C-AE1F-4A8CEFB62D2C}" type="presParOf" srcId="{7A1C64CB-B7AE-466D-824E-000777203338}" destId="{6C08A357-BFF2-4CEF-A1E3-0EE609D091B0}" srcOrd="1" destOrd="0" presId="urn:microsoft.com/office/officeart/2005/8/layout/process1"/>
    <dgm:cxn modelId="{00394DB5-8991-4E08-8753-9C6757EF3888}" type="presParOf" srcId="{6C08A357-BFF2-4CEF-A1E3-0EE609D091B0}" destId="{2B6D913D-7826-4278-B41C-8F254858C3A1}" srcOrd="0" destOrd="0" presId="urn:microsoft.com/office/officeart/2005/8/layout/process1"/>
    <dgm:cxn modelId="{20201460-5DAB-43AA-8D2E-FF068FE107E7}" type="presParOf" srcId="{7A1C64CB-B7AE-466D-824E-000777203338}" destId="{57814FB8-9A06-4035-AE4B-0DB6D3B99C69}" srcOrd="2" destOrd="0" presId="urn:microsoft.com/office/officeart/2005/8/layout/process1"/>
    <dgm:cxn modelId="{6CA39E3B-93D0-4582-A1CA-71C842AF1F6C}" type="presParOf" srcId="{7A1C64CB-B7AE-466D-824E-000777203338}" destId="{C94E175B-70A4-49A5-893D-A8DE90C5A0C0}" srcOrd="3" destOrd="0" presId="urn:microsoft.com/office/officeart/2005/8/layout/process1"/>
    <dgm:cxn modelId="{9DE1D531-DEE5-4289-B658-464E72BF97DE}" type="presParOf" srcId="{C94E175B-70A4-49A5-893D-A8DE90C5A0C0}" destId="{08B32BC8-FF2B-4266-B9C4-F4379319B4D0}" srcOrd="0" destOrd="0" presId="urn:microsoft.com/office/officeart/2005/8/layout/process1"/>
    <dgm:cxn modelId="{59DDB7C9-976E-4D63-9245-362FCC9ED09C}" type="presParOf" srcId="{7A1C64CB-B7AE-466D-824E-000777203338}" destId="{ADFBAA04-EB55-4FF7-9E88-8C0050B14F22}" srcOrd="4" destOrd="0" presId="urn:microsoft.com/office/officeart/2005/8/layout/process1"/>
    <dgm:cxn modelId="{EC099D09-2FF7-4086-869D-C17E221866A6}" type="presParOf" srcId="{7A1C64CB-B7AE-466D-824E-000777203338}" destId="{662401BE-4137-47A7-8DAB-A2310D89E3C9}" srcOrd="5" destOrd="0" presId="urn:microsoft.com/office/officeart/2005/8/layout/process1"/>
    <dgm:cxn modelId="{2BA5F12D-A87B-400F-A05D-9D1AA69502E3}" type="presParOf" srcId="{662401BE-4137-47A7-8DAB-A2310D89E3C9}" destId="{BC6F80C7-773D-499B-954C-D5EE2901534F}" srcOrd="0" destOrd="0" presId="urn:microsoft.com/office/officeart/2005/8/layout/process1"/>
    <dgm:cxn modelId="{666032AD-C82D-49E6-84B7-23750F20C9D9}" type="presParOf" srcId="{7A1C64CB-B7AE-466D-824E-000777203338}" destId="{9A27C943-8849-4F32-8BE9-56A736F78A3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B35AB-E70F-430F-9562-60371C19D78B}">
      <dsp:nvSpPr>
        <dsp:cNvPr id="0" name=""/>
        <dsp:cNvSpPr/>
      </dsp:nvSpPr>
      <dsp:spPr>
        <a:xfrm>
          <a:off x="8037631" y="3022222"/>
          <a:ext cx="91440" cy="208262"/>
        </a:xfrm>
        <a:custGeom>
          <a:avLst/>
          <a:gdLst/>
          <a:ahLst/>
          <a:cxnLst/>
          <a:rect l="0" t="0" r="0" b="0"/>
          <a:pathLst>
            <a:path>
              <a:moveTo>
                <a:pt x="45720" y="0"/>
              </a:moveTo>
              <a:lnTo>
                <a:pt x="45720" y="208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2B3CB1-B248-4BFD-9319-671222B382D5}">
      <dsp:nvSpPr>
        <dsp:cNvPr id="0" name=""/>
        <dsp:cNvSpPr/>
      </dsp:nvSpPr>
      <dsp:spPr>
        <a:xfrm>
          <a:off x="6882820" y="1227140"/>
          <a:ext cx="1200530" cy="208262"/>
        </a:xfrm>
        <a:custGeom>
          <a:avLst/>
          <a:gdLst/>
          <a:ahLst/>
          <a:cxnLst/>
          <a:rect l="0" t="0" r="0" b="0"/>
          <a:pathLst>
            <a:path>
              <a:moveTo>
                <a:pt x="0" y="0"/>
              </a:moveTo>
              <a:lnTo>
                <a:pt x="0" y="141924"/>
              </a:lnTo>
              <a:lnTo>
                <a:pt x="1200530" y="141924"/>
              </a:lnTo>
              <a:lnTo>
                <a:pt x="1200530" y="208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ECA367-9171-DD4E-BE8D-5DD85ACCC8D1}">
      <dsp:nvSpPr>
        <dsp:cNvPr id="0" name=""/>
        <dsp:cNvSpPr/>
      </dsp:nvSpPr>
      <dsp:spPr>
        <a:xfrm>
          <a:off x="6741078" y="2521790"/>
          <a:ext cx="91440" cy="208262"/>
        </a:xfrm>
        <a:custGeom>
          <a:avLst/>
          <a:gdLst/>
          <a:ahLst/>
          <a:cxnLst/>
          <a:rect l="0" t="0" r="0" b="0"/>
          <a:pathLst>
            <a:path>
              <a:moveTo>
                <a:pt x="45720" y="0"/>
              </a:moveTo>
              <a:lnTo>
                <a:pt x="45720" y="208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A54B0B-B9B3-D947-9785-191F4CF4EBF9}">
      <dsp:nvSpPr>
        <dsp:cNvPr id="0" name=""/>
        <dsp:cNvSpPr/>
      </dsp:nvSpPr>
      <dsp:spPr>
        <a:xfrm>
          <a:off x="6786798" y="1227140"/>
          <a:ext cx="96021" cy="208262"/>
        </a:xfrm>
        <a:custGeom>
          <a:avLst/>
          <a:gdLst/>
          <a:ahLst/>
          <a:cxnLst/>
          <a:rect l="0" t="0" r="0" b="0"/>
          <a:pathLst>
            <a:path>
              <a:moveTo>
                <a:pt x="96021" y="0"/>
              </a:moveTo>
              <a:lnTo>
                <a:pt x="96021" y="141924"/>
              </a:lnTo>
              <a:lnTo>
                <a:pt x="0" y="141924"/>
              </a:lnTo>
              <a:lnTo>
                <a:pt x="0" y="208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70950F-0BF5-4115-9A84-831D76D71583}">
      <dsp:nvSpPr>
        <dsp:cNvPr id="0" name=""/>
        <dsp:cNvSpPr/>
      </dsp:nvSpPr>
      <dsp:spPr>
        <a:xfrm>
          <a:off x="5537541" y="2546017"/>
          <a:ext cx="91440" cy="208262"/>
        </a:xfrm>
        <a:custGeom>
          <a:avLst/>
          <a:gdLst/>
          <a:ahLst/>
          <a:cxnLst/>
          <a:rect l="0" t="0" r="0" b="0"/>
          <a:pathLst>
            <a:path>
              <a:moveTo>
                <a:pt x="45720" y="0"/>
              </a:moveTo>
              <a:lnTo>
                <a:pt x="45720" y="208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24C2BA-6A20-427F-895C-A05EF15BFE5F}">
      <dsp:nvSpPr>
        <dsp:cNvPr id="0" name=""/>
        <dsp:cNvSpPr/>
      </dsp:nvSpPr>
      <dsp:spPr>
        <a:xfrm>
          <a:off x="5583261" y="1227140"/>
          <a:ext cx="1299558" cy="208262"/>
        </a:xfrm>
        <a:custGeom>
          <a:avLst/>
          <a:gdLst/>
          <a:ahLst/>
          <a:cxnLst/>
          <a:rect l="0" t="0" r="0" b="0"/>
          <a:pathLst>
            <a:path>
              <a:moveTo>
                <a:pt x="1299558" y="0"/>
              </a:moveTo>
              <a:lnTo>
                <a:pt x="1299558" y="141924"/>
              </a:lnTo>
              <a:lnTo>
                <a:pt x="0" y="141924"/>
              </a:lnTo>
              <a:lnTo>
                <a:pt x="0" y="208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764E17-A647-4144-98F9-4D38283A2E51}">
      <dsp:nvSpPr>
        <dsp:cNvPr id="0" name=""/>
        <dsp:cNvSpPr/>
      </dsp:nvSpPr>
      <dsp:spPr>
        <a:xfrm>
          <a:off x="4654383" y="577440"/>
          <a:ext cx="2228437" cy="194984"/>
        </a:xfrm>
        <a:custGeom>
          <a:avLst/>
          <a:gdLst/>
          <a:ahLst/>
          <a:cxnLst/>
          <a:rect l="0" t="0" r="0" b="0"/>
          <a:pathLst>
            <a:path>
              <a:moveTo>
                <a:pt x="0" y="0"/>
              </a:moveTo>
              <a:lnTo>
                <a:pt x="0" y="128646"/>
              </a:lnTo>
              <a:lnTo>
                <a:pt x="2228437" y="128646"/>
              </a:lnTo>
              <a:lnTo>
                <a:pt x="2228437" y="1949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DB2C71-4BA3-9D4F-AB44-2D9B8BBBE981}">
      <dsp:nvSpPr>
        <dsp:cNvPr id="0" name=""/>
        <dsp:cNvSpPr/>
      </dsp:nvSpPr>
      <dsp:spPr>
        <a:xfrm>
          <a:off x="3985600" y="3142126"/>
          <a:ext cx="91440" cy="208262"/>
        </a:xfrm>
        <a:custGeom>
          <a:avLst/>
          <a:gdLst/>
          <a:ahLst/>
          <a:cxnLst/>
          <a:rect l="0" t="0" r="0" b="0"/>
          <a:pathLst>
            <a:path>
              <a:moveTo>
                <a:pt x="45720" y="0"/>
              </a:moveTo>
              <a:lnTo>
                <a:pt x="45720" y="208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8F7D24-8709-4C9A-A6A0-7A949DFCD9D7}">
      <dsp:nvSpPr>
        <dsp:cNvPr id="0" name=""/>
        <dsp:cNvSpPr/>
      </dsp:nvSpPr>
      <dsp:spPr>
        <a:xfrm>
          <a:off x="2456382" y="1227140"/>
          <a:ext cx="1574937" cy="208262"/>
        </a:xfrm>
        <a:custGeom>
          <a:avLst/>
          <a:gdLst/>
          <a:ahLst/>
          <a:cxnLst/>
          <a:rect l="0" t="0" r="0" b="0"/>
          <a:pathLst>
            <a:path>
              <a:moveTo>
                <a:pt x="0" y="0"/>
              </a:moveTo>
              <a:lnTo>
                <a:pt x="0" y="141924"/>
              </a:lnTo>
              <a:lnTo>
                <a:pt x="1574937" y="141924"/>
              </a:lnTo>
              <a:lnTo>
                <a:pt x="1574937" y="208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84E24B-F087-405C-8FD4-4436988E0910}">
      <dsp:nvSpPr>
        <dsp:cNvPr id="0" name=""/>
        <dsp:cNvSpPr/>
      </dsp:nvSpPr>
      <dsp:spPr>
        <a:xfrm>
          <a:off x="1374519" y="3205650"/>
          <a:ext cx="655069" cy="194479"/>
        </a:xfrm>
        <a:custGeom>
          <a:avLst/>
          <a:gdLst/>
          <a:ahLst/>
          <a:cxnLst/>
          <a:rect l="0" t="0" r="0" b="0"/>
          <a:pathLst>
            <a:path>
              <a:moveTo>
                <a:pt x="655069" y="0"/>
              </a:moveTo>
              <a:lnTo>
                <a:pt x="655069" y="128142"/>
              </a:lnTo>
              <a:lnTo>
                <a:pt x="0" y="128142"/>
              </a:lnTo>
              <a:lnTo>
                <a:pt x="0" y="1944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7DAB95-3FC7-44F8-A0AB-63D1E026FE06}">
      <dsp:nvSpPr>
        <dsp:cNvPr id="0" name=""/>
        <dsp:cNvSpPr/>
      </dsp:nvSpPr>
      <dsp:spPr>
        <a:xfrm>
          <a:off x="2029589" y="1227140"/>
          <a:ext cx="426793" cy="208262"/>
        </a:xfrm>
        <a:custGeom>
          <a:avLst/>
          <a:gdLst/>
          <a:ahLst/>
          <a:cxnLst/>
          <a:rect l="0" t="0" r="0" b="0"/>
          <a:pathLst>
            <a:path>
              <a:moveTo>
                <a:pt x="426793" y="0"/>
              </a:moveTo>
              <a:lnTo>
                <a:pt x="426793" y="141924"/>
              </a:lnTo>
              <a:lnTo>
                <a:pt x="0" y="141924"/>
              </a:lnTo>
              <a:lnTo>
                <a:pt x="0" y="208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037B83-5138-49EB-AEB1-E0F011DCDFA8}">
      <dsp:nvSpPr>
        <dsp:cNvPr id="0" name=""/>
        <dsp:cNvSpPr/>
      </dsp:nvSpPr>
      <dsp:spPr>
        <a:xfrm>
          <a:off x="530190" y="1227140"/>
          <a:ext cx="1926192" cy="208262"/>
        </a:xfrm>
        <a:custGeom>
          <a:avLst/>
          <a:gdLst/>
          <a:ahLst/>
          <a:cxnLst/>
          <a:rect l="0" t="0" r="0" b="0"/>
          <a:pathLst>
            <a:path>
              <a:moveTo>
                <a:pt x="1926192" y="0"/>
              </a:moveTo>
              <a:lnTo>
                <a:pt x="1926192" y="141924"/>
              </a:lnTo>
              <a:lnTo>
                <a:pt x="0" y="141924"/>
              </a:lnTo>
              <a:lnTo>
                <a:pt x="0" y="208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1DC504-7EA7-4274-BBAB-C3C2D98E25D9}">
      <dsp:nvSpPr>
        <dsp:cNvPr id="0" name=""/>
        <dsp:cNvSpPr/>
      </dsp:nvSpPr>
      <dsp:spPr>
        <a:xfrm>
          <a:off x="2456382" y="577440"/>
          <a:ext cx="2198000" cy="194984"/>
        </a:xfrm>
        <a:custGeom>
          <a:avLst/>
          <a:gdLst/>
          <a:ahLst/>
          <a:cxnLst/>
          <a:rect l="0" t="0" r="0" b="0"/>
          <a:pathLst>
            <a:path>
              <a:moveTo>
                <a:pt x="2198000" y="0"/>
              </a:moveTo>
              <a:lnTo>
                <a:pt x="2198000" y="128646"/>
              </a:lnTo>
              <a:lnTo>
                <a:pt x="0" y="128646"/>
              </a:lnTo>
              <a:lnTo>
                <a:pt x="0" y="1949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E05AEC-7983-493D-A274-E795F3E27B5A}">
      <dsp:nvSpPr>
        <dsp:cNvPr id="0" name=""/>
        <dsp:cNvSpPr/>
      </dsp:nvSpPr>
      <dsp:spPr>
        <a:xfrm>
          <a:off x="2809219" y="122724"/>
          <a:ext cx="3690327" cy="454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3EAC1-0461-4DAB-977B-F8E26B25E92B}">
      <dsp:nvSpPr>
        <dsp:cNvPr id="0" name=""/>
        <dsp:cNvSpPr/>
      </dsp:nvSpPr>
      <dsp:spPr>
        <a:xfrm>
          <a:off x="2888784" y="198311"/>
          <a:ext cx="3690327" cy="4547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Consultant/ANP Vetting</a:t>
          </a:r>
        </a:p>
      </dsp:txBody>
      <dsp:txXfrm>
        <a:off x="2902102" y="211629"/>
        <a:ext cx="3663691" cy="428079"/>
      </dsp:txXfrm>
    </dsp:sp>
    <dsp:sp modelId="{3178E12E-C1AE-47C9-BA48-D166E1210AD4}">
      <dsp:nvSpPr>
        <dsp:cNvPr id="0" name=""/>
        <dsp:cNvSpPr/>
      </dsp:nvSpPr>
      <dsp:spPr>
        <a:xfrm>
          <a:off x="1748813" y="772424"/>
          <a:ext cx="1415138" cy="454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F55331-389D-45D2-B3DE-8DE546920222}">
      <dsp:nvSpPr>
        <dsp:cNvPr id="0" name=""/>
        <dsp:cNvSpPr/>
      </dsp:nvSpPr>
      <dsp:spPr>
        <a:xfrm>
          <a:off x="1828378" y="848011"/>
          <a:ext cx="1415138" cy="4547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ACCEPT </a:t>
          </a:r>
        </a:p>
      </dsp:txBody>
      <dsp:txXfrm>
        <a:off x="1841696" y="861329"/>
        <a:ext cx="1388502" cy="428079"/>
      </dsp:txXfrm>
    </dsp:sp>
    <dsp:sp modelId="{76AF87B7-7042-43F1-A83B-52DCABD555EC}">
      <dsp:nvSpPr>
        <dsp:cNvPr id="0" name=""/>
        <dsp:cNvSpPr/>
      </dsp:nvSpPr>
      <dsp:spPr>
        <a:xfrm>
          <a:off x="2613" y="1435402"/>
          <a:ext cx="1055154" cy="1226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86135E-6A18-49B0-9C36-473E60B63E29}">
      <dsp:nvSpPr>
        <dsp:cNvPr id="0" name=""/>
        <dsp:cNvSpPr/>
      </dsp:nvSpPr>
      <dsp:spPr>
        <a:xfrm>
          <a:off x="82178" y="1510989"/>
          <a:ext cx="1055154" cy="12263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UGI FDS</a:t>
          </a:r>
        </a:p>
        <a:p>
          <a:pPr marL="0" lvl="0" indent="0" algn="ctr" defTabSz="711200">
            <a:lnSpc>
              <a:spcPct val="90000"/>
            </a:lnSpc>
            <a:spcBef>
              <a:spcPct val="0"/>
            </a:spcBef>
            <a:spcAft>
              <a:spcPct val="35000"/>
            </a:spcAft>
            <a:buNone/>
          </a:pPr>
          <a:r>
            <a:rPr lang="en-GB" sz="1600" b="1" kern="1200" dirty="0">
              <a:latin typeface="+mj-lt"/>
            </a:rPr>
            <a:t>STT OGD</a:t>
          </a:r>
        </a:p>
        <a:p>
          <a:pPr marL="0" lvl="0" indent="0" algn="ctr" defTabSz="711200">
            <a:lnSpc>
              <a:spcPct val="90000"/>
            </a:lnSpc>
            <a:spcBef>
              <a:spcPct val="0"/>
            </a:spcBef>
            <a:spcAft>
              <a:spcPct val="35000"/>
            </a:spcAft>
            <a:buNone/>
          </a:pPr>
          <a:r>
            <a:rPr lang="en-GB" sz="1600" b="1" kern="1200" dirty="0">
              <a:latin typeface="+mj-lt"/>
            </a:rPr>
            <a:t>+/- SVN Clinic</a:t>
          </a:r>
        </a:p>
      </dsp:txBody>
      <dsp:txXfrm>
        <a:off x="113082" y="1541893"/>
        <a:ext cx="993346" cy="1164550"/>
      </dsp:txXfrm>
    </dsp:sp>
    <dsp:sp modelId="{F0728C7F-7FCF-4908-BFF0-69D41C6C11E9}">
      <dsp:nvSpPr>
        <dsp:cNvPr id="0" name=""/>
        <dsp:cNvSpPr/>
      </dsp:nvSpPr>
      <dsp:spPr>
        <a:xfrm>
          <a:off x="1216898" y="1435402"/>
          <a:ext cx="1625382" cy="17702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5566F3-0769-49C5-9B5D-5A67C28743BD}">
      <dsp:nvSpPr>
        <dsp:cNvPr id="0" name=""/>
        <dsp:cNvSpPr/>
      </dsp:nvSpPr>
      <dsp:spPr>
        <a:xfrm>
          <a:off x="1296463" y="1510989"/>
          <a:ext cx="1625382" cy="17702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RDC ONLY</a:t>
          </a:r>
        </a:p>
        <a:p>
          <a:pPr marL="0" lvl="0" indent="0" algn="ctr" defTabSz="711200">
            <a:lnSpc>
              <a:spcPct val="90000"/>
            </a:lnSpc>
            <a:spcBef>
              <a:spcPct val="0"/>
            </a:spcBef>
            <a:spcAft>
              <a:spcPct val="35000"/>
            </a:spcAft>
            <a:buNone/>
          </a:pPr>
          <a:r>
            <a:rPr lang="en-GB" sz="1600" b="1" kern="1200" dirty="0">
              <a:latin typeface="+mj-lt"/>
            </a:rPr>
            <a:t>?Telephone History</a:t>
          </a:r>
        </a:p>
        <a:p>
          <a:pPr marL="0" lvl="0" indent="0" algn="ctr" defTabSz="711200">
            <a:lnSpc>
              <a:spcPct val="90000"/>
            </a:lnSpc>
            <a:spcBef>
              <a:spcPct val="0"/>
            </a:spcBef>
            <a:spcAft>
              <a:spcPct val="35000"/>
            </a:spcAft>
            <a:buNone/>
          </a:pPr>
          <a:r>
            <a:rPr lang="en-GB" sz="1600" b="1" kern="1200" dirty="0">
              <a:latin typeface="+mj-lt"/>
            </a:rPr>
            <a:t>Consultant specifies tests + clinic code</a:t>
          </a:r>
        </a:p>
      </dsp:txBody>
      <dsp:txXfrm>
        <a:off x="1344069" y="1558595"/>
        <a:ext cx="1530170" cy="1675036"/>
      </dsp:txXfrm>
    </dsp:sp>
    <dsp:sp modelId="{659254C7-B50C-4B0B-B950-B2D04AEBB2A6}">
      <dsp:nvSpPr>
        <dsp:cNvPr id="0" name=""/>
        <dsp:cNvSpPr/>
      </dsp:nvSpPr>
      <dsp:spPr>
        <a:xfrm>
          <a:off x="368420" y="3400130"/>
          <a:ext cx="2012198" cy="1293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B7A2BA-904D-4A33-BF22-EF9497C883A7}">
      <dsp:nvSpPr>
        <dsp:cNvPr id="0" name=""/>
        <dsp:cNvSpPr/>
      </dsp:nvSpPr>
      <dsp:spPr>
        <a:xfrm>
          <a:off x="447986" y="3475717"/>
          <a:ext cx="2012198" cy="12937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RDC CNS takes history and proceeds with tests or revetting with RDC Consultant</a:t>
          </a:r>
        </a:p>
      </dsp:txBody>
      <dsp:txXfrm>
        <a:off x="485878" y="3513609"/>
        <a:ext cx="1936414" cy="1217945"/>
      </dsp:txXfrm>
    </dsp:sp>
    <dsp:sp modelId="{ED5A88A5-1B16-4B65-9586-FFF4E354DF0C}">
      <dsp:nvSpPr>
        <dsp:cNvPr id="0" name=""/>
        <dsp:cNvSpPr/>
      </dsp:nvSpPr>
      <dsp:spPr>
        <a:xfrm>
          <a:off x="3152487" y="1435402"/>
          <a:ext cx="1757665" cy="17067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E4CF0B-F9B7-460B-AC1D-F90766E7246E}">
      <dsp:nvSpPr>
        <dsp:cNvPr id="0" name=""/>
        <dsp:cNvSpPr/>
      </dsp:nvSpPr>
      <dsp:spPr>
        <a:xfrm>
          <a:off x="3232052" y="1510989"/>
          <a:ext cx="1757665" cy="17067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UGI FDS / RDC </a:t>
          </a:r>
        </a:p>
        <a:p>
          <a:pPr marL="0" lvl="0" indent="0" algn="ctr" defTabSz="711200">
            <a:lnSpc>
              <a:spcPct val="90000"/>
            </a:lnSpc>
            <a:spcBef>
              <a:spcPct val="0"/>
            </a:spcBef>
            <a:spcAft>
              <a:spcPct val="35000"/>
            </a:spcAft>
            <a:buNone/>
          </a:pPr>
          <a:r>
            <a:rPr lang="en-GB" sz="1600" b="1" kern="1200" dirty="0">
              <a:latin typeface="+mj-lt"/>
            </a:rPr>
            <a:t>Book RDC / Cancer Clinic / Target slot</a:t>
          </a:r>
        </a:p>
        <a:p>
          <a:pPr marL="0" lvl="0" indent="0" algn="ctr" defTabSz="711200">
            <a:lnSpc>
              <a:spcPct val="90000"/>
            </a:lnSpc>
            <a:spcBef>
              <a:spcPct val="0"/>
            </a:spcBef>
            <a:spcAft>
              <a:spcPct val="35000"/>
            </a:spcAft>
            <a:buNone/>
          </a:pPr>
          <a:r>
            <a:rPr lang="en-GB" sz="1600" b="1" kern="1200" dirty="0">
              <a:latin typeface="+mj-lt"/>
            </a:rPr>
            <a:t>Consultant books tests required and clinic code</a:t>
          </a:r>
        </a:p>
      </dsp:txBody>
      <dsp:txXfrm>
        <a:off x="3282040" y="1560977"/>
        <a:ext cx="1657689" cy="1606748"/>
      </dsp:txXfrm>
    </dsp:sp>
    <dsp:sp modelId="{9ADB5D78-40F5-6D4C-8C72-2ABF85DAAD16}">
      <dsp:nvSpPr>
        <dsp:cNvPr id="0" name=""/>
        <dsp:cNvSpPr/>
      </dsp:nvSpPr>
      <dsp:spPr>
        <a:xfrm>
          <a:off x="3194819" y="3350388"/>
          <a:ext cx="1673002" cy="10502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61E8E-2111-C24A-81AC-2F0C839DB629}">
      <dsp:nvSpPr>
        <dsp:cNvPr id="0" name=""/>
        <dsp:cNvSpPr/>
      </dsp:nvSpPr>
      <dsp:spPr>
        <a:xfrm>
          <a:off x="3274384" y="3425975"/>
          <a:ext cx="1673002" cy="10502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Navigator arranges tests and clinic appointment</a:t>
          </a:r>
          <a:endParaRPr lang="en-US" sz="1600" b="1" kern="1200" dirty="0"/>
        </a:p>
      </dsp:txBody>
      <dsp:txXfrm>
        <a:off x="3305145" y="3456736"/>
        <a:ext cx="1611480" cy="988729"/>
      </dsp:txXfrm>
    </dsp:sp>
    <dsp:sp modelId="{A7023CBB-52EF-4A8E-96B6-4EE7017EAF0C}">
      <dsp:nvSpPr>
        <dsp:cNvPr id="0" name=""/>
        <dsp:cNvSpPr/>
      </dsp:nvSpPr>
      <dsp:spPr>
        <a:xfrm>
          <a:off x="6139292" y="772424"/>
          <a:ext cx="1487055" cy="454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D3B98-9C2E-403C-A30F-B47DAAC7EC92}">
      <dsp:nvSpPr>
        <dsp:cNvPr id="0" name=""/>
        <dsp:cNvSpPr/>
      </dsp:nvSpPr>
      <dsp:spPr>
        <a:xfrm>
          <a:off x="6218858" y="848011"/>
          <a:ext cx="1487055" cy="4547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mj-lt"/>
            </a:rPr>
            <a:t>REDIRECT</a:t>
          </a:r>
        </a:p>
      </dsp:txBody>
      <dsp:txXfrm>
        <a:off x="6232176" y="861329"/>
        <a:ext cx="1460419" cy="428079"/>
      </dsp:txXfrm>
    </dsp:sp>
    <dsp:sp modelId="{EC8E0C68-3373-4714-A3B6-18FB91A8E2BF}">
      <dsp:nvSpPr>
        <dsp:cNvPr id="0" name=""/>
        <dsp:cNvSpPr/>
      </dsp:nvSpPr>
      <dsp:spPr>
        <a:xfrm>
          <a:off x="5075294" y="1435402"/>
          <a:ext cx="1015934" cy="11106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432908-8F4E-4E90-BF08-384C052490AC}">
      <dsp:nvSpPr>
        <dsp:cNvPr id="0" name=""/>
        <dsp:cNvSpPr/>
      </dsp:nvSpPr>
      <dsp:spPr>
        <a:xfrm>
          <a:off x="5154859" y="1510989"/>
          <a:ext cx="1015934" cy="11106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Another Internal pathway</a:t>
          </a:r>
        </a:p>
      </dsp:txBody>
      <dsp:txXfrm>
        <a:off x="5184615" y="1540745"/>
        <a:ext cx="956422" cy="1051103"/>
      </dsp:txXfrm>
    </dsp:sp>
    <dsp:sp modelId="{BCC2E23F-5188-4830-8966-2817B6C34A27}">
      <dsp:nvSpPr>
        <dsp:cNvPr id="0" name=""/>
        <dsp:cNvSpPr/>
      </dsp:nvSpPr>
      <dsp:spPr>
        <a:xfrm>
          <a:off x="5069283" y="2754279"/>
          <a:ext cx="1027957" cy="18462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FCCF8-16A4-493A-BFA1-E1AA26467C94}">
      <dsp:nvSpPr>
        <dsp:cNvPr id="0" name=""/>
        <dsp:cNvSpPr/>
      </dsp:nvSpPr>
      <dsp:spPr>
        <a:xfrm>
          <a:off x="5148848" y="2829866"/>
          <a:ext cx="1027957" cy="18462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Arrange internally </a:t>
          </a:r>
          <a:r>
            <a:rPr lang="mr-IN" sz="1600" b="1" kern="1200" dirty="0">
              <a:latin typeface="+mj-lt"/>
            </a:rPr>
            <a:t>–</a:t>
          </a:r>
          <a:r>
            <a:rPr lang="en-GB" sz="1600" b="1" kern="1200" dirty="0">
              <a:latin typeface="+mj-lt"/>
            </a:rPr>
            <a:t> referral to Reg/2WW team and GP letter</a:t>
          </a:r>
        </a:p>
      </dsp:txBody>
      <dsp:txXfrm>
        <a:off x="5178956" y="2859974"/>
        <a:ext cx="967741" cy="1785987"/>
      </dsp:txXfrm>
    </dsp:sp>
    <dsp:sp modelId="{B1D2E251-DBB1-044D-A540-58E8C8729CBD}">
      <dsp:nvSpPr>
        <dsp:cNvPr id="0" name=""/>
        <dsp:cNvSpPr/>
      </dsp:nvSpPr>
      <dsp:spPr>
        <a:xfrm>
          <a:off x="6313923" y="1435402"/>
          <a:ext cx="945750" cy="10863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90B19-8BCF-5144-9033-5DFE41731A76}">
      <dsp:nvSpPr>
        <dsp:cNvPr id="0" name=""/>
        <dsp:cNvSpPr/>
      </dsp:nvSpPr>
      <dsp:spPr>
        <a:xfrm>
          <a:off x="6393488" y="1510989"/>
          <a:ext cx="945750" cy="1086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Another External pathway </a:t>
          </a:r>
        </a:p>
      </dsp:txBody>
      <dsp:txXfrm>
        <a:off x="6421188" y="1538689"/>
        <a:ext cx="890350" cy="1030987"/>
      </dsp:txXfrm>
    </dsp:sp>
    <dsp:sp modelId="{583A46F6-2F08-5D4E-87F6-A8D80CD215EE}">
      <dsp:nvSpPr>
        <dsp:cNvPr id="0" name=""/>
        <dsp:cNvSpPr/>
      </dsp:nvSpPr>
      <dsp:spPr>
        <a:xfrm>
          <a:off x="6256371" y="2730052"/>
          <a:ext cx="1060854" cy="1320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DBF63-3A79-6C49-B809-D9DE482874F3}">
      <dsp:nvSpPr>
        <dsp:cNvPr id="0" name=""/>
        <dsp:cNvSpPr/>
      </dsp:nvSpPr>
      <dsp:spPr>
        <a:xfrm>
          <a:off x="6335936" y="2805639"/>
          <a:ext cx="1060854" cy="13207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Arrange+ letter to  external agency and GP</a:t>
          </a:r>
          <a:endParaRPr lang="en-US" sz="1600" b="1" kern="1200" dirty="0">
            <a:latin typeface="+mj-lt"/>
          </a:endParaRPr>
        </a:p>
      </dsp:txBody>
      <dsp:txXfrm>
        <a:off x="6367007" y="2836710"/>
        <a:ext cx="998712" cy="1258651"/>
      </dsp:txXfrm>
    </dsp:sp>
    <dsp:sp modelId="{D916D09C-EC64-4FB7-A8F4-809435B469B8}">
      <dsp:nvSpPr>
        <dsp:cNvPr id="0" name=""/>
        <dsp:cNvSpPr/>
      </dsp:nvSpPr>
      <dsp:spPr>
        <a:xfrm>
          <a:off x="7476356" y="1435402"/>
          <a:ext cx="1213990" cy="15868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82AB28-C0FA-4A22-AD47-C191C918B138}">
      <dsp:nvSpPr>
        <dsp:cNvPr id="0" name=""/>
        <dsp:cNvSpPr/>
      </dsp:nvSpPr>
      <dsp:spPr>
        <a:xfrm>
          <a:off x="7555921" y="1510989"/>
          <a:ext cx="1213990" cy="15868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Redirect back to GP</a:t>
          </a:r>
        </a:p>
      </dsp:txBody>
      <dsp:txXfrm>
        <a:off x="7591478" y="1546546"/>
        <a:ext cx="1142876" cy="1515706"/>
      </dsp:txXfrm>
    </dsp:sp>
    <dsp:sp modelId="{6214EDF8-8491-4927-B023-EE8AD77A33A9}">
      <dsp:nvSpPr>
        <dsp:cNvPr id="0" name=""/>
        <dsp:cNvSpPr/>
      </dsp:nvSpPr>
      <dsp:spPr>
        <a:xfrm>
          <a:off x="7584979" y="3230484"/>
          <a:ext cx="996743" cy="971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D482B1-40DF-410F-B044-633994B6AC9F}">
      <dsp:nvSpPr>
        <dsp:cNvPr id="0" name=""/>
        <dsp:cNvSpPr/>
      </dsp:nvSpPr>
      <dsp:spPr>
        <a:xfrm>
          <a:off x="7664545" y="3306071"/>
          <a:ext cx="996743" cy="9718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Letter to primary care </a:t>
          </a:r>
        </a:p>
      </dsp:txBody>
      <dsp:txXfrm>
        <a:off x="7693008" y="3334534"/>
        <a:ext cx="939817" cy="914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49BDD-8BEE-47CC-9426-AF00D143867A}">
      <dsp:nvSpPr>
        <dsp:cNvPr id="0" name=""/>
        <dsp:cNvSpPr/>
      </dsp:nvSpPr>
      <dsp:spPr>
        <a:xfrm>
          <a:off x="0" y="1194"/>
          <a:ext cx="2616013" cy="742324"/>
        </a:xfrm>
        <a:prstGeom prst="rect">
          <a:avLst/>
        </a:prstGeom>
        <a:solidFill>
          <a:srgbClr val="00A9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Two Planned RDC pathways</a:t>
          </a:r>
        </a:p>
      </dsp:txBody>
      <dsp:txXfrm>
        <a:off x="0" y="1194"/>
        <a:ext cx="2616013" cy="742324"/>
      </dsp:txXfrm>
    </dsp:sp>
    <dsp:sp modelId="{43F2D91C-6330-414E-B5BB-AD2E813C9248}">
      <dsp:nvSpPr>
        <dsp:cNvPr id="0" name=""/>
        <dsp:cNvSpPr/>
      </dsp:nvSpPr>
      <dsp:spPr>
        <a:xfrm>
          <a:off x="0" y="837727"/>
          <a:ext cx="2616013" cy="742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Non-specific Symptoms</a:t>
          </a:r>
        </a:p>
      </dsp:txBody>
      <dsp:txXfrm>
        <a:off x="0" y="837727"/>
        <a:ext cx="2616013" cy="742324"/>
      </dsp:txXfrm>
    </dsp:sp>
    <dsp:sp modelId="{9B49A1ED-D846-4D72-AA47-AE250FF2C120}">
      <dsp:nvSpPr>
        <dsp:cNvPr id="0" name=""/>
        <dsp:cNvSpPr/>
      </dsp:nvSpPr>
      <dsp:spPr>
        <a:xfrm>
          <a:off x="1" y="1674260"/>
          <a:ext cx="2616011" cy="742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Upper GI</a:t>
          </a:r>
        </a:p>
      </dsp:txBody>
      <dsp:txXfrm>
        <a:off x="1" y="1674260"/>
        <a:ext cx="2616011" cy="742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B2C71-4BA3-9D4F-AB44-2D9B8BBBE981}">
      <dsp:nvSpPr>
        <dsp:cNvPr id="0" name=""/>
        <dsp:cNvSpPr/>
      </dsp:nvSpPr>
      <dsp:spPr>
        <a:xfrm>
          <a:off x="6689088" y="2522595"/>
          <a:ext cx="91440" cy="212131"/>
        </a:xfrm>
        <a:custGeom>
          <a:avLst/>
          <a:gdLst/>
          <a:ahLst/>
          <a:cxnLst/>
          <a:rect l="0" t="0" r="0" b="0"/>
          <a:pathLst>
            <a:path>
              <a:moveTo>
                <a:pt x="45720" y="0"/>
              </a:moveTo>
              <a:lnTo>
                <a:pt x="45720" y="2121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8F7D24-8709-4C9A-A6A0-7A949DFCD9D7}">
      <dsp:nvSpPr>
        <dsp:cNvPr id="0" name=""/>
        <dsp:cNvSpPr/>
      </dsp:nvSpPr>
      <dsp:spPr>
        <a:xfrm>
          <a:off x="3662337" y="1846721"/>
          <a:ext cx="3072471" cy="212131"/>
        </a:xfrm>
        <a:custGeom>
          <a:avLst/>
          <a:gdLst/>
          <a:ahLst/>
          <a:cxnLst/>
          <a:rect l="0" t="0" r="0" b="0"/>
          <a:pathLst>
            <a:path>
              <a:moveTo>
                <a:pt x="0" y="0"/>
              </a:moveTo>
              <a:lnTo>
                <a:pt x="0" y="144561"/>
              </a:lnTo>
              <a:lnTo>
                <a:pt x="3072471" y="144561"/>
              </a:lnTo>
              <a:lnTo>
                <a:pt x="3072471" y="2121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84E24B-F087-405C-8FD4-4436988E0910}">
      <dsp:nvSpPr>
        <dsp:cNvPr id="0" name=""/>
        <dsp:cNvSpPr/>
      </dsp:nvSpPr>
      <dsp:spPr>
        <a:xfrm>
          <a:off x="3923984" y="2623541"/>
          <a:ext cx="1102070" cy="242815"/>
        </a:xfrm>
        <a:custGeom>
          <a:avLst/>
          <a:gdLst/>
          <a:ahLst/>
          <a:cxnLst/>
          <a:rect l="0" t="0" r="0" b="0"/>
          <a:pathLst>
            <a:path>
              <a:moveTo>
                <a:pt x="0" y="0"/>
              </a:moveTo>
              <a:lnTo>
                <a:pt x="0" y="175245"/>
              </a:lnTo>
              <a:lnTo>
                <a:pt x="1102070" y="175245"/>
              </a:lnTo>
              <a:lnTo>
                <a:pt x="1102070" y="2428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2F2E78-574E-E545-8C08-8CE0798937C8}">
      <dsp:nvSpPr>
        <dsp:cNvPr id="0" name=""/>
        <dsp:cNvSpPr/>
      </dsp:nvSpPr>
      <dsp:spPr>
        <a:xfrm>
          <a:off x="2818150" y="2623541"/>
          <a:ext cx="1105834" cy="258558"/>
        </a:xfrm>
        <a:custGeom>
          <a:avLst/>
          <a:gdLst/>
          <a:ahLst/>
          <a:cxnLst/>
          <a:rect l="0" t="0" r="0" b="0"/>
          <a:pathLst>
            <a:path>
              <a:moveTo>
                <a:pt x="1105834" y="0"/>
              </a:moveTo>
              <a:lnTo>
                <a:pt x="1105834" y="190988"/>
              </a:lnTo>
              <a:lnTo>
                <a:pt x="0" y="190988"/>
              </a:lnTo>
              <a:lnTo>
                <a:pt x="0" y="2585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7DAB95-3FC7-44F8-A0AB-63D1E026FE06}">
      <dsp:nvSpPr>
        <dsp:cNvPr id="0" name=""/>
        <dsp:cNvSpPr/>
      </dsp:nvSpPr>
      <dsp:spPr>
        <a:xfrm>
          <a:off x="3662337" y="1846721"/>
          <a:ext cx="261647" cy="212131"/>
        </a:xfrm>
        <a:custGeom>
          <a:avLst/>
          <a:gdLst/>
          <a:ahLst/>
          <a:cxnLst/>
          <a:rect l="0" t="0" r="0" b="0"/>
          <a:pathLst>
            <a:path>
              <a:moveTo>
                <a:pt x="0" y="0"/>
              </a:moveTo>
              <a:lnTo>
                <a:pt x="0" y="144561"/>
              </a:lnTo>
              <a:lnTo>
                <a:pt x="261647" y="144561"/>
              </a:lnTo>
              <a:lnTo>
                <a:pt x="261647" y="2121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037B83-5138-49EB-AEB1-E0F011DCDFA8}">
      <dsp:nvSpPr>
        <dsp:cNvPr id="0" name=""/>
        <dsp:cNvSpPr/>
      </dsp:nvSpPr>
      <dsp:spPr>
        <a:xfrm>
          <a:off x="865944" y="1846721"/>
          <a:ext cx="2796393" cy="212131"/>
        </a:xfrm>
        <a:custGeom>
          <a:avLst/>
          <a:gdLst/>
          <a:ahLst/>
          <a:cxnLst/>
          <a:rect l="0" t="0" r="0" b="0"/>
          <a:pathLst>
            <a:path>
              <a:moveTo>
                <a:pt x="2796393" y="0"/>
              </a:moveTo>
              <a:lnTo>
                <a:pt x="2796393" y="144561"/>
              </a:lnTo>
              <a:lnTo>
                <a:pt x="0" y="144561"/>
              </a:lnTo>
              <a:lnTo>
                <a:pt x="0" y="2121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1DC504-7EA7-4274-BBAB-C3C2D98E25D9}">
      <dsp:nvSpPr>
        <dsp:cNvPr id="0" name=""/>
        <dsp:cNvSpPr/>
      </dsp:nvSpPr>
      <dsp:spPr>
        <a:xfrm>
          <a:off x="3582802" y="1035410"/>
          <a:ext cx="91440" cy="198606"/>
        </a:xfrm>
        <a:custGeom>
          <a:avLst/>
          <a:gdLst/>
          <a:ahLst/>
          <a:cxnLst/>
          <a:rect l="0" t="0" r="0" b="0"/>
          <a:pathLst>
            <a:path>
              <a:moveTo>
                <a:pt x="45720" y="0"/>
              </a:moveTo>
              <a:lnTo>
                <a:pt x="45720" y="131036"/>
              </a:lnTo>
              <a:lnTo>
                <a:pt x="79534" y="131036"/>
              </a:lnTo>
              <a:lnTo>
                <a:pt x="79534" y="1986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E05AEC-7983-493D-A274-E795F3E27B5A}">
      <dsp:nvSpPr>
        <dsp:cNvPr id="0" name=""/>
        <dsp:cNvSpPr/>
      </dsp:nvSpPr>
      <dsp:spPr>
        <a:xfrm>
          <a:off x="2252449" y="189761"/>
          <a:ext cx="2752145" cy="8456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3EAC1-0461-4DAB-977B-F8E26B25E92B}">
      <dsp:nvSpPr>
        <dsp:cNvPr id="0" name=""/>
        <dsp:cNvSpPr/>
      </dsp:nvSpPr>
      <dsp:spPr>
        <a:xfrm>
          <a:off x="2333493" y="266753"/>
          <a:ext cx="2752145" cy="8456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mj-lt"/>
            </a:rPr>
            <a:t>ERS 2WW Referral Received </a:t>
          </a:r>
        </a:p>
      </dsp:txBody>
      <dsp:txXfrm>
        <a:off x="2358261" y="291521"/>
        <a:ext cx="2702609" cy="796112"/>
      </dsp:txXfrm>
    </dsp:sp>
    <dsp:sp modelId="{3178E12E-C1AE-47C9-BA48-D166E1210AD4}">
      <dsp:nvSpPr>
        <dsp:cNvPr id="0" name=""/>
        <dsp:cNvSpPr/>
      </dsp:nvSpPr>
      <dsp:spPr>
        <a:xfrm>
          <a:off x="2209703" y="1234016"/>
          <a:ext cx="2905266" cy="6127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F55331-389D-45D2-B3DE-8DE546920222}">
      <dsp:nvSpPr>
        <dsp:cNvPr id="0" name=""/>
        <dsp:cNvSpPr/>
      </dsp:nvSpPr>
      <dsp:spPr>
        <a:xfrm>
          <a:off x="2290747" y="1311008"/>
          <a:ext cx="2905266" cy="6127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mj-lt"/>
            </a:rPr>
            <a:t>TC 2WW appointment made</a:t>
          </a:r>
        </a:p>
      </dsp:txBody>
      <dsp:txXfrm>
        <a:off x="2308692" y="1328953"/>
        <a:ext cx="2869376" cy="576814"/>
      </dsp:txXfrm>
    </dsp:sp>
    <dsp:sp modelId="{76AF87B7-7042-43F1-A83B-52DCABD555EC}">
      <dsp:nvSpPr>
        <dsp:cNvPr id="0" name=""/>
        <dsp:cNvSpPr/>
      </dsp:nvSpPr>
      <dsp:spPr>
        <a:xfrm>
          <a:off x="966" y="2058853"/>
          <a:ext cx="1729955" cy="11923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86135E-6A18-49B0-9C36-473E60B63E29}">
      <dsp:nvSpPr>
        <dsp:cNvPr id="0" name=""/>
        <dsp:cNvSpPr/>
      </dsp:nvSpPr>
      <dsp:spPr>
        <a:xfrm>
          <a:off x="82009" y="2135844"/>
          <a:ext cx="1729955" cy="11923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mj-lt"/>
            </a:rPr>
            <a:t>Patient discharged at first OPA with letter (Covid-19 agreement)</a:t>
          </a:r>
        </a:p>
      </dsp:txBody>
      <dsp:txXfrm>
        <a:off x="116931" y="2170766"/>
        <a:ext cx="1660111" cy="1122495"/>
      </dsp:txXfrm>
    </dsp:sp>
    <dsp:sp modelId="{F0728C7F-7FCF-4908-BFF0-69D41C6C11E9}">
      <dsp:nvSpPr>
        <dsp:cNvPr id="0" name=""/>
        <dsp:cNvSpPr/>
      </dsp:nvSpPr>
      <dsp:spPr>
        <a:xfrm>
          <a:off x="2464443" y="2058853"/>
          <a:ext cx="2919081" cy="5646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5566F3-0769-49C5-9B5D-5A67C28743BD}">
      <dsp:nvSpPr>
        <dsp:cNvPr id="0" name=""/>
        <dsp:cNvSpPr/>
      </dsp:nvSpPr>
      <dsp:spPr>
        <a:xfrm>
          <a:off x="2545487" y="2135844"/>
          <a:ext cx="2919081" cy="5646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mj-lt"/>
            </a:rPr>
            <a:t>Investigations requested by consultant - no staff facilitation</a:t>
          </a:r>
        </a:p>
      </dsp:txBody>
      <dsp:txXfrm>
        <a:off x="2562026" y="2152383"/>
        <a:ext cx="2886003" cy="531610"/>
      </dsp:txXfrm>
    </dsp:sp>
    <dsp:sp modelId="{45702001-8D42-8649-A8E6-16C909D6AF47}">
      <dsp:nvSpPr>
        <dsp:cNvPr id="0" name=""/>
        <dsp:cNvSpPr/>
      </dsp:nvSpPr>
      <dsp:spPr>
        <a:xfrm>
          <a:off x="1893008" y="2882100"/>
          <a:ext cx="1850282" cy="10050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5DEE10-4F57-4A42-8530-A1A05D00796F}">
      <dsp:nvSpPr>
        <dsp:cNvPr id="0" name=""/>
        <dsp:cNvSpPr/>
      </dsp:nvSpPr>
      <dsp:spPr>
        <a:xfrm>
          <a:off x="1974052" y="2959091"/>
          <a:ext cx="1850282" cy="10050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mj-lt"/>
            </a:rPr>
            <a:t>Endoscopy only - referrer indicates discharge if normal</a:t>
          </a:r>
        </a:p>
      </dsp:txBody>
      <dsp:txXfrm>
        <a:off x="2003490" y="2988529"/>
        <a:ext cx="1791406" cy="946220"/>
      </dsp:txXfrm>
    </dsp:sp>
    <dsp:sp modelId="{659254C7-B50C-4B0B-B950-B2D04AEBB2A6}">
      <dsp:nvSpPr>
        <dsp:cNvPr id="0" name=""/>
        <dsp:cNvSpPr/>
      </dsp:nvSpPr>
      <dsp:spPr>
        <a:xfrm>
          <a:off x="4001264" y="2866357"/>
          <a:ext cx="2049581" cy="4900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B7A2BA-904D-4A33-BF22-EF9497C883A7}">
      <dsp:nvSpPr>
        <dsp:cNvPr id="0" name=""/>
        <dsp:cNvSpPr/>
      </dsp:nvSpPr>
      <dsp:spPr>
        <a:xfrm>
          <a:off x="4082307" y="2943348"/>
          <a:ext cx="2049581" cy="490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Follow up appointment TC/F2F/VC</a:t>
          </a:r>
        </a:p>
      </dsp:txBody>
      <dsp:txXfrm>
        <a:off x="4096660" y="2957701"/>
        <a:ext cx="2020875" cy="461334"/>
      </dsp:txXfrm>
    </dsp:sp>
    <dsp:sp modelId="{ED5A88A5-1B16-4B65-9586-FFF4E354DF0C}">
      <dsp:nvSpPr>
        <dsp:cNvPr id="0" name=""/>
        <dsp:cNvSpPr/>
      </dsp:nvSpPr>
      <dsp:spPr>
        <a:xfrm>
          <a:off x="6145909" y="2058853"/>
          <a:ext cx="1177798" cy="4637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E4CF0B-F9B7-460B-AC1D-F90766E7246E}">
      <dsp:nvSpPr>
        <dsp:cNvPr id="0" name=""/>
        <dsp:cNvSpPr/>
      </dsp:nvSpPr>
      <dsp:spPr>
        <a:xfrm>
          <a:off x="6226952" y="2135844"/>
          <a:ext cx="1177798" cy="46374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mj-lt"/>
            </a:rPr>
            <a:t>DNA</a:t>
          </a:r>
        </a:p>
      </dsp:txBody>
      <dsp:txXfrm>
        <a:off x="6240535" y="2149427"/>
        <a:ext cx="1150632" cy="436576"/>
      </dsp:txXfrm>
    </dsp:sp>
    <dsp:sp modelId="{9ADB5D78-40F5-6D4C-8C72-2ABF85DAAD16}">
      <dsp:nvSpPr>
        <dsp:cNvPr id="0" name=""/>
        <dsp:cNvSpPr/>
      </dsp:nvSpPr>
      <dsp:spPr>
        <a:xfrm>
          <a:off x="6117047" y="2734726"/>
          <a:ext cx="1235522" cy="11433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61E8E-2111-C24A-81AC-2F0C839DB629}">
      <dsp:nvSpPr>
        <dsp:cNvPr id="0" name=""/>
        <dsp:cNvSpPr/>
      </dsp:nvSpPr>
      <dsp:spPr>
        <a:xfrm>
          <a:off x="6198090" y="2811717"/>
          <a:ext cx="1235522" cy="11433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mj-lt"/>
            </a:rPr>
            <a:t>Second appointment offered</a:t>
          </a:r>
          <a:endParaRPr lang="en-US" sz="1200" b="1" kern="1200" dirty="0">
            <a:latin typeface="+mj-lt"/>
          </a:endParaRPr>
        </a:p>
      </dsp:txBody>
      <dsp:txXfrm>
        <a:off x="6231578" y="2845205"/>
        <a:ext cx="1168546" cy="1076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B35AB-E70F-430F-9562-60371C19D78B}">
      <dsp:nvSpPr>
        <dsp:cNvPr id="0" name=""/>
        <dsp:cNvSpPr/>
      </dsp:nvSpPr>
      <dsp:spPr>
        <a:xfrm>
          <a:off x="7357680" y="2554933"/>
          <a:ext cx="91440" cy="197741"/>
        </a:xfrm>
        <a:custGeom>
          <a:avLst/>
          <a:gdLst/>
          <a:ahLst/>
          <a:cxnLst/>
          <a:rect l="0" t="0" r="0" b="0"/>
          <a:pathLst>
            <a:path>
              <a:moveTo>
                <a:pt x="45720" y="0"/>
              </a:moveTo>
              <a:lnTo>
                <a:pt x="45720"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AF3D38-1E6E-A545-A6C2-F5EE8E622B0D}">
      <dsp:nvSpPr>
        <dsp:cNvPr id="0" name=""/>
        <dsp:cNvSpPr/>
      </dsp:nvSpPr>
      <dsp:spPr>
        <a:xfrm>
          <a:off x="6725224" y="1925447"/>
          <a:ext cx="678175" cy="197741"/>
        </a:xfrm>
        <a:custGeom>
          <a:avLst/>
          <a:gdLst/>
          <a:ahLst/>
          <a:cxnLst/>
          <a:rect l="0" t="0" r="0" b="0"/>
          <a:pathLst>
            <a:path>
              <a:moveTo>
                <a:pt x="0" y="0"/>
              </a:moveTo>
              <a:lnTo>
                <a:pt x="0" y="134754"/>
              </a:lnTo>
              <a:lnTo>
                <a:pt x="678175" y="134754"/>
              </a:lnTo>
              <a:lnTo>
                <a:pt x="678175"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70950F-0BF5-4115-9A84-831D76D71583}">
      <dsp:nvSpPr>
        <dsp:cNvPr id="0" name=""/>
        <dsp:cNvSpPr/>
      </dsp:nvSpPr>
      <dsp:spPr>
        <a:xfrm>
          <a:off x="6151830" y="2788955"/>
          <a:ext cx="91440" cy="197741"/>
        </a:xfrm>
        <a:custGeom>
          <a:avLst/>
          <a:gdLst/>
          <a:ahLst/>
          <a:cxnLst/>
          <a:rect l="0" t="0" r="0" b="0"/>
          <a:pathLst>
            <a:path>
              <a:moveTo>
                <a:pt x="45720" y="0"/>
              </a:moveTo>
              <a:lnTo>
                <a:pt x="45720"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F2C95A-2333-304F-A718-15C41C1458DC}">
      <dsp:nvSpPr>
        <dsp:cNvPr id="0" name=""/>
        <dsp:cNvSpPr/>
      </dsp:nvSpPr>
      <dsp:spPr>
        <a:xfrm>
          <a:off x="6197550" y="1925447"/>
          <a:ext cx="527673" cy="197741"/>
        </a:xfrm>
        <a:custGeom>
          <a:avLst/>
          <a:gdLst/>
          <a:ahLst/>
          <a:cxnLst/>
          <a:rect l="0" t="0" r="0" b="0"/>
          <a:pathLst>
            <a:path>
              <a:moveTo>
                <a:pt x="527673" y="0"/>
              </a:moveTo>
              <a:lnTo>
                <a:pt x="527673" y="134754"/>
              </a:lnTo>
              <a:lnTo>
                <a:pt x="0" y="134754"/>
              </a:lnTo>
              <a:lnTo>
                <a:pt x="0"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7DD358-73BD-3B4A-A3FC-0BAD4CFBE04A}">
      <dsp:nvSpPr>
        <dsp:cNvPr id="0" name=""/>
        <dsp:cNvSpPr/>
      </dsp:nvSpPr>
      <dsp:spPr>
        <a:xfrm>
          <a:off x="4800485" y="1355434"/>
          <a:ext cx="1924738" cy="197741"/>
        </a:xfrm>
        <a:custGeom>
          <a:avLst/>
          <a:gdLst/>
          <a:ahLst/>
          <a:cxnLst/>
          <a:rect l="0" t="0" r="0" b="0"/>
          <a:pathLst>
            <a:path>
              <a:moveTo>
                <a:pt x="0" y="0"/>
              </a:moveTo>
              <a:lnTo>
                <a:pt x="0" y="134754"/>
              </a:lnTo>
              <a:lnTo>
                <a:pt x="1924738" y="134754"/>
              </a:lnTo>
              <a:lnTo>
                <a:pt x="1924738"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BC645D-9673-2B49-98F1-FFEC9A68D982}">
      <dsp:nvSpPr>
        <dsp:cNvPr id="0" name=""/>
        <dsp:cNvSpPr/>
      </dsp:nvSpPr>
      <dsp:spPr>
        <a:xfrm>
          <a:off x="4271574" y="3518882"/>
          <a:ext cx="980652" cy="197741"/>
        </a:xfrm>
        <a:custGeom>
          <a:avLst/>
          <a:gdLst/>
          <a:ahLst/>
          <a:cxnLst/>
          <a:rect l="0" t="0" r="0" b="0"/>
          <a:pathLst>
            <a:path>
              <a:moveTo>
                <a:pt x="0" y="0"/>
              </a:moveTo>
              <a:lnTo>
                <a:pt x="0" y="134754"/>
              </a:lnTo>
              <a:lnTo>
                <a:pt x="980652" y="134754"/>
              </a:lnTo>
              <a:lnTo>
                <a:pt x="980652"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906E81-F13F-C142-B7F4-3BF734D57EB3}">
      <dsp:nvSpPr>
        <dsp:cNvPr id="0" name=""/>
        <dsp:cNvSpPr/>
      </dsp:nvSpPr>
      <dsp:spPr>
        <a:xfrm>
          <a:off x="4207704" y="3518882"/>
          <a:ext cx="91440" cy="197741"/>
        </a:xfrm>
        <a:custGeom>
          <a:avLst/>
          <a:gdLst/>
          <a:ahLst/>
          <a:cxnLst/>
          <a:rect l="0" t="0" r="0" b="0"/>
          <a:pathLst>
            <a:path>
              <a:moveTo>
                <a:pt x="63870" y="0"/>
              </a:moveTo>
              <a:lnTo>
                <a:pt x="63870" y="134754"/>
              </a:lnTo>
              <a:lnTo>
                <a:pt x="45720" y="134754"/>
              </a:lnTo>
              <a:lnTo>
                <a:pt x="45720"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24B0D0-20D7-7344-9A50-6A0D2FF3A743}">
      <dsp:nvSpPr>
        <dsp:cNvPr id="0" name=""/>
        <dsp:cNvSpPr/>
      </dsp:nvSpPr>
      <dsp:spPr>
        <a:xfrm>
          <a:off x="3272771" y="3518882"/>
          <a:ext cx="998803" cy="197741"/>
        </a:xfrm>
        <a:custGeom>
          <a:avLst/>
          <a:gdLst/>
          <a:ahLst/>
          <a:cxnLst/>
          <a:rect l="0" t="0" r="0" b="0"/>
          <a:pathLst>
            <a:path>
              <a:moveTo>
                <a:pt x="998803" y="0"/>
              </a:moveTo>
              <a:lnTo>
                <a:pt x="998803" y="134754"/>
              </a:lnTo>
              <a:lnTo>
                <a:pt x="0" y="134754"/>
              </a:lnTo>
              <a:lnTo>
                <a:pt x="0"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DB2C71-4BA3-9D4F-AB44-2D9B8BBBE981}">
      <dsp:nvSpPr>
        <dsp:cNvPr id="0" name=""/>
        <dsp:cNvSpPr/>
      </dsp:nvSpPr>
      <dsp:spPr>
        <a:xfrm>
          <a:off x="4225854" y="2960984"/>
          <a:ext cx="91440" cy="197741"/>
        </a:xfrm>
        <a:custGeom>
          <a:avLst/>
          <a:gdLst/>
          <a:ahLst/>
          <a:cxnLst/>
          <a:rect l="0" t="0" r="0" b="0"/>
          <a:pathLst>
            <a:path>
              <a:moveTo>
                <a:pt x="45720" y="0"/>
              </a:moveTo>
              <a:lnTo>
                <a:pt x="45720"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6B2FBC-0961-144E-B28C-F97E2979B450}">
      <dsp:nvSpPr>
        <dsp:cNvPr id="0" name=""/>
        <dsp:cNvSpPr/>
      </dsp:nvSpPr>
      <dsp:spPr>
        <a:xfrm>
          <a:off x="2733699" y="1890510"/>
          <a:ext cx="1537874" cy="197741"/>
        </a:xfrm>
        <a:custGeom>
          <a:avLst/>
          <a:gdLst/>
          <a:ahLst/>
          <a:cxnLst/>
          <a:rect l="0" t="0" r="0" b="0"/>
          <a:pathLst>
            <a:path>
              <a:moveTo>
                <a:pt x="0" y="0"/>
              </a:moveTo>
              <a:lnTo>
                <a:pt x="0" y="134754"/>
              </a:lnTo>
              <a:lnTo>
                <a:pt x="1537874" y="134754"/>
              </a:lnTo>
              <a:lnTo>
                <a:pt x="1537874"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F55161-A2A8-624F-8F0F-BA7D7DD0F026}">
      <dsp:nvSpPr>
        <dsp:cNvPr id="0" name=""/>
        <dsp:cNvSpPr/>
      </dsp:nvSpPr>
      <dsp:spPr>
        <a:xfrm>
          <a:off x="1160266" y="2651497"/>
          <a:ext cx="930820" cy="694851"/>
        </a:xfrm>
        <a:custGeom>
          <a:avLst/>
          <a:gdLst/>
          <a:ahLst/>
          <a:cxnLst/>
          <a:rect l="0" t="0" r="0" b="0"/>
          <a:pathLst>
            <a:path>
              <a:moveTo>
                <a:pt x="930820" y="0"/>
              </a:moveTo>
              <a:lnTo>
                <a:pt x="930820" y="631865"/>
              </a:lnTo>
              <a:lnTo>
                <a:pt x="0" y="631865"/>
              </a:lnTo>
              <a:lnTo>
                <a:pt x="0" y="6948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F05CCB-FA61-9248-9A6A-0FC59AA9A11D}">
      <dsp:nvSpPr>
        <dsp:cNvPr id="0" name=""/>
        <dsp:cNvSpPr/>
      </dsp:nvSpPr>
      <dsp:spPr>
        <a:xfrm>
          <a:off x="2091087" y="1890510"/>
          <a:ext cx="642612" cy="197741"/>
        </a:xfrm>
        <a:custGeom>
          <a:avLst/>
          <a:gdLst/>
          <a:ahLst/>
          <a:cxnLst/>
          <a:rect l="0" t="0" r="0" b="0"/>
          <a:pathLst>
            <a:path>
              <a:moveTo>
                <a:pt x="642612" y="0"/>
              </a:moveTo>
              <a:lnTo>
                <a:pt x="642612" y="134754"/>
              </a:lnTo>
              <a:lnTo>
                <a:pt x="0" y="134754"/>
              </a:lnTo>
              <a:lnTo>
                <a:pt x="0"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73B056-8FE1-7942-BE1C-B45F63D14A15}">
      <dsp:nvSpPr>
        <dsp:cNvPr id="0" name=""/>
        <dsp:cNvSpPr/>
      </dsp:nvSpPr>
      <dsp:spPr>
        <a:xfrm>
          <a:off x="553212" y="1890510"/>
          <a:ext cx="2180487" cy="197741"/>
        </a:xfrm>
        <a:custGeom>
          <a:avLst/>
          <a:gdLst/>
          <a:ahLst/>
          <a:cxnLst/>
          <a:rect l="0" t="0" r="0" b="0"/>
          <a:pathLst>
            <a:path>
              <a:moveTo>
                <a:pt x="2180487" y="0"/>
              </a:moveTo>
              <a:lnTo>
                <a:pt x="2180487" y="134754"/>
              </a:lnTo>
              <a:lnTo>
                <a:pt x="0" y="134754"/>
              </a:lnTo>
              <a:lnTo>
                <a:pt x="0"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81665C-F05F-0149-97A0-41B979B0CDCE}">
      <dsp:nvSpPr>
        <dsp:cNvPr id="0" name=""/>
        <dsp:cNvSpPr/>
      </dsp:nvSpPr>
      <dsp:spPr>
        <a:xfrm>
          <a:off x="2733699" y="1355434"/>
          <a:ext cx="2066786" cy="197741"/>
        </a:xfrm>
        <a:custGeom>
          <a:avLst/>
          <a:gdLst/>
          <a:ahLst/>
          <a:cxnLst/>
          <a:rect l="0" t="0" r="0" b="0"/>
          <a:pathLst>
            <a:path>
              <a:moveTo>
                <a:pt x="2066786" y="0"/>
              </a:moveTo>
              <a:lnTo>
                <a:pt x="2066786" y="134754"/>
              </a:lnTo>
              <a:lnTo>
                <a:pt x="0" y="134754"/>
              </a:lnTo>
              <a:lnTo>
                <a:pt x="0" y="197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FA698D-5DDA-824E-8261-C073D3486E02}">
      <dsp:nvSpPr>
        <dsp:cNvPr id="0" name=""/>
        <dsp:cNvSpPr/>
      </dsp:nvSpPr>
      <dsp:spPr>
        <a:xfrm>
          <a:off x="4754765" y="725949"/>
          <a:ext cx="91440" cy="197741"/>
        </a:xfrm>
        <a:custGeom>
          <a:avLst/>
          <a:gdLst/>
          <a:ahLst/>
          <a:cxnLst/>
          <a:rect l="0" t="0" r="0" b="0"/>
          <a:pathLst>
            <a:path>
              <a:moveTo>
                <a:pt x="45720" y="0"/>
              </a:moveTo>
              <a:lnTo>
                <a:pt x="45720" y="1977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B15ADF-A2A1-104A-8395-970A46C3478C}">
      <dsp:nvSpPr>
        <dsp:cNvPr id="0" name=""/>
        <dsp:cNvSpPr/>
      </dsp:nvSpPr>
      <dsp:spPr>
        <a:xfrm>
          <a:off x="2808107" y="294204"/>
          <a:ext cx="3984755" cy="431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EF7BBF-BE48-8440-BEFB-CDAABEBD27B6}">
      <dsp:nvSpPr>
        <dsp:cNvPr id="0" name=""/>
        <dsp:cNvSpPr/>
      </dsp:nvSpPr>
      <dsp:spPr>
        <a:xfrm>
          <a:off x="2883653" y="365973"/>
          <a:ext cx="3984755" cy="431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j-lt"/>
            </a:rPr>
            <a:t>ERS 2WW Referral Received - new DOS </a:t>
          </a:r>
        </a:p>
        <a:p>
          <a:pPr marL="0" lvl="0" indent="0" algn="ctr" defTabSz="622300">
            <a:lnSpc>
              <a:spcPct val="90000"/>
            </a:lnSpc>
            <a:spcBef>
              <a:spcPct val="0"/>
            </a:spcBef>
            <a:spcAft>
              <a:spcPct val="35000"/>
            </a:spcAft>
            <a:buNone/>
          </a:pPr>
          <a:r>
            <a:rPr lang="en-GB" sz="1050" b="1" kern="1200" dirty="0">
              <a:latin typeface="+mj-lt"/>
            </a:rPr>
            <a:t>(including filter function tests*) </a:t>
          </a:r>
          <a:endParaRPr lang="en-GB" sz="1050" b="1" kern="1200" dirty="0"/>
        </a:p>
      </dsp:txBody>
      <dsp:txXfrm>
        <a:off x="2896298" y="378618"/>
        <a:ext cx="3959465" cy="406454"/>
      </dsp:txXfrm>
    </dsp:sp>
    <dsp:sp modelId="{C16C26A7-2F79-2B43-9688-D910B8FC1C98}">
      <dsp:nvSpPr>
        <dsp:cNvPr id="0" name=""/>
        <dsp:cNvSpPr/>
      </dsp:nvSpPr>
      <dsp:spPr>
        <a:xfrm>
          <a:off x="2225545" y="923690"/>
          <a:ext cx="5149880" cy="431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B745A-1328-7248-BF10-39A9C62F5748}">
      <dsp:nvSpPr>
        <dsp:cNvPr id="0" name=""/>
        <dsp:cNvSpPr/>
      </dsp:nvSpPr>
      <dsp:spPr>
        <a:xfrm>
          <a:off x="2301091" y="995458"/>
          <a:ext cx="5149880" cy="431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UGI 2WW / Suspected Pancreatic cancer reviewed in daily Consultant led assessment</a:t>
          </a:r>
        </a:p>
      </dsp:txBody>
      <dsp:txXfrm>
        <a:off x="2313736" y="1008103"/>
        <a:ext cx="5124590" cy="406454"/>
      </dsp:txXfrm>
    </dsp:sp>
    <dsp:sp modelId="{88900D0E-23FF-3545-826E-8D5771CE3E67}">
      <dsp:nvSpPr>
        <dsp:cNvPr id="0" name=""/>
        <dsp:cNvSpPr/>
      </dsp:nvSpPr>
      <dsp:spPr>
        <a:xfrm>
          <a:off x="1876938" y="1553175"/>
          <a:ext cx="1713522" cy="3373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9C304F-33A7-764C-8967-7CF40BA90A67}">
      <dsp:nvSpPr>
        <dsp:cNvPr id="0" name=""/>
        <dsp:cNvSpPr/>
      </dsp:nvSpPr>
      <dsp:spPr>
        <a:xfrm>
          <a:off x="1952484" y="1624944"/>
          <a:ext cx="1713522" cy="3373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ACCEPT </a:t>
          </a:r>
        </a:p>
      </dsp:txBody>
      <dsp:txXfrm>
        <a:off x="1962364" y="1634824"/>
        <a:ext cx="1693762" cy="317574"/>
      </dsp:txXfrm>
    </dsp:sp>
    <dsp:sp modelId="{E83F07DD-E904-1F4A-8AC0-B189F43D9609}">
      <dsp:nvSpPr>
        <dsp:cNvPr id="0" name=""/>
        <dsp:cNvSpPr/>
      </dsp:nvSpPr>
      <dsp:spPr>
        <a:xfrm>
          <a:off x="2503" y="2088252"/>
          <a:ext cx="1101417" cy="7276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26E763-2C00-D64E-BC66-6C95009AB271}">
      <dsp:nvSpPr>
        <dsp:cNvPr id="0" name=""/>
        <dsp:cNvSpPr/>
      </dsp:nvSpPr>
      <dsp:spPr>
        <a:xfrm>
          <a:off x="78049" y="2160020"/>
          <a:ext cx="1101417" cy="7276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1" kern="1200" dirty="0">
              <a:latin typeface="+mj-lt"/>
            </a:rPr>
            <a:t>STT Endoscopy - supported by Navigator Discharge if NAD</a:t>
          </a:r>
        </a:p>
      </dsp:txBody>
      <dsp:txXfrm>
        <a:off x="99362" y="2181333"/>
        <a:ext cx="1058791" cy="685048"/>
      </dsp:txXfrm>
    </dsp:sp>
    <dsp:sp modelId="{5A1E2291-0ABA-854C-8269-E1DB7400CF9F}">
      <dsp:nvSpPr>
        <dsp:cNvPr id="0" name=""/>
        <dsp:cNvSpPr/>
      </dsp:nvSpPr>
      <dsp:spPr>
        <a:xfrm>
          <a:off x="1419190" y="2088252"/>
          <a:ext cx="1343792" cy="563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26AF12-1839-674C-B35A-8B4DAFC9DC2A}">
      <dsp:nvSpPr>
        <dsp:cNvPr id="0" name=""/>
        <dsp:cNvSpPr/>
      </dsp:nvSpPr>
      <dsp:spPr>
        <a:xfrm>
          <a:off x="1494736" y="2160020"/>
          <a:ext cx="1343792" cy="5632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1" kern="1200" dirty="0">
              <a:latin typeface="+mj-lt"/>
            </a:rPr>
            <a:t>Consultant</a:t>
          </a:r>
        </a:p>
        <a:p>
          <a:pPr marL="0" lvl="0" indent="0" algn="ctr" defTabSz="466725">
            <a:lnSpc>
              <a:spcPct val="90000"/>
            </a:lnSpc>
            <a:spcBef>
              <a:spcPct val="0"/>
            </a:spcBef>
            <a:spcAft>
              <a:spcPct val="35000"/>
            </a:spcAft>
            <a:buNone/>
          </a:pPr>
          <a:r>
            <a:rPr lang="en-GB" sz="1050" b="1" kern="1200" dirty="0">
              <a:latin typeface="+mj-lt"/>
            </a:rPr>
            <a:t>TC/F2F OPA</a:t>
          </a:r>
        </a:p>
      </dsp:txBody>
      <dsp:txXfrm>
        <a:off x="1511233" y="2176517"/>
        <a:ext cx="1310798" cy="530251"/>
      </dsp:txXfrm>
    </dsp:sp>
    <dsp:sp modelId="{69CC4989-D4F3-0149-AF52-9D7C4AA8A01B}">
      <dsp:nvSpPr>
        <dsp:cNvPr id="0" name=""/>
        <dsp:cNvSpPr/>
      </dsp:nvSpPr>
      <dsp:spPr>
        <a:xfrm>
          <a:off x="324192" y="3346348"/>
          <a:ext cx="1672149" cy="7343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4924D7-09F7-4847-9D99-20A74C95F42D}">
      <dsp:nvSpPr>
        <dsp:cNvPr id="0" name=""/>
        <dsp:cNvSpPr/>
      </dsp:nvSpPr>
      <dsp:spPr>
        <a:xfrm>
          <a:off x="399737" y="3418117"/>
          <a:ext cx="1672149" cy="7343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1" kern="1200" dirty="0">
              <a:latin typeface="+mj-lt"/>
            </a:rPr>
            <a:t>Discharge from 2WW pathway to primary care or 18 week secondary care pathway</a:t>
          </a:r>
        </a:p>
      </dsp:txBody>
      <dsp:txXfrm>
        <a:off x="421246" y="3439626"/>
        <a:ext cx="1629131" cy="691370"/>
      </dsp:txXfrm>
    </dsp:sp>
    <dsp:sp modelId="{556C9A71-DDA2-0440-945A-26303D003A46}">
      <dsp:nvSpPr>
        <dsp:cNvPr id="0" name=""/>
        <dsp:cNvSpPr/>
      </dsp:nvSpPr>
      <dsp:spPr>
        <a:xfrm>
          <a:off x="3078253" y="2088252"/>
          <a:ext cx="2386642" cy="8727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13690D-7937-0A41-87B1-35800384BF42}">
      <dsp:nvSpPr>
        <dsp:cNvPr id="0" name=""/>
        <dsp:cNvSpPr/>
      </dsp:nvSpPr>
      <dsp:spPr>
        <a:xfrm>
          <a:off x="3153799" y="2160020"/>
          <a:ext cx="2386642" cy="8727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ts val="0"/>
            </a:spcAft>
            <a:buNone/>
          </a:pPr>
          <a:r>
            <a:rPr lang="en-GB" sz="1050" b="1" kern="1200" dirty="0">
              <a:latin typeface="+mj-lt"/>
            </a:rPr>
            <a:t>Nurse appointment (with consultant if pancreatic cancer with jaundice) - additional history - tests arranged +/- navigator support</a:t>
          </a:r>
        </a:p>
      </dsp:txBody>
      <dsp:txXfrm>
        <a:off x="3179360" y="2185581"/>
        <a:ext cx="2335520" cy="821610"/>
      </dsp:txXfrm>
    </dsp:sp>
    <dsp:sp modelId="{9ADB5D78-40F5-6D4C-8C72-2ABF85DAAD16}">
      <dsp:nvSpPr>
        <dsp:cNvPr id="0" name=""/>
        <dsp:cNvSpPr/>
      </dsp:nvSpPr>
      <dsp:spPr>
        <a:xfrm>
          <a:off x="3181613" y="3158725"/>
          <a:ext cx="2179921" cy="3601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61E8E-2111-C24A-81AC-2F0C839DB629}">
      <dsp:nvSpPr>
        <dsp:cNvPr id="0" name=""/>
        <dsp:cNvSpPr/>
      </dsp:nvSpPr>
      <dsp:spPr>
        <a:xfrm>
          <a:off x="3257159" y="3230494"/>
          <a:ext cx="2179921" cy="3601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1" kern="1200" dirty="0">
              <a:latin typeface="+mj-lt"/>
            </a:rPr>
            <a:t>STT CNS monitors and facilitates tests</a:t>
          </a:r>
          <a:endParaRPr lang="en-US" sz="1050" b="1" kern="1200" dirty="0"/>
        </a:p>
      </dsp:txBody>
      <dsp:txXfrm>
        <a:off x="3267708" y="3241043"/>
        <a:ext cx="2158823" cy="339058"/>
      </dsp:txXfrm>
    </dsp:sp>
    <dsp:sp modelId="{E8455949-00AA-7344-ABC1-BC20053B0AB8}">
      <dsp:nvSpPr>
        <dsp:cNvPr id="0" name=""/>
        <dsp:cNvSpPr/>
      </dsp:nvSpPr>
      <dsp:spPr>
        <a:xfrm>
          <a:off x="2854482" y="3716623"/>
          <a:ext cx="836577" cy="9244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FB4234-828F-ED47-AAAB-A0AA025A6904}">
      <dsp:nvSpPr>
        <dsp:cNvPr id="0" name=""/>
        <dsp:cNvSpPr/>
      </dsp:nvSpPr>
      <dsp:spPr>
        <a:xfrm>
          <a:off x="2930028" y="3788392"/>
          <a:ext cx="836577" cy="9244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1" kern="1200" dirty="0">
              <a:latin typeface="+mj-lt"/>
            </a:rPr>
            <a:t>Discussed at MDT or Consultant VC/TC/F2F</a:t>
          </a:r>
        </a:p>
      </dsp:txBody>
      <dsp:txXfrm>
        <a:off x="2954531" y="3812895"/>
        <a:ext cx="787571" cy="875419"/>
      </dsp:txXfrm>
    </dsp:sp>
    <dsp:sp modelId="{3A5DE1B7-A9B4-D74C-9412-73B8D6E125FF}">
      <dsp:nvSpPr>
        <dsp:cNvPr id="0" name=""/>
        <dsp:cNvSpPr/>
      </dsp:nvSpPr>
      <dsp:spPr>
        <a:xfrm>
          <a:off x="3842152" y="3716623"/>
          <a:ext cx="822544" cy="9136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5367D6-2E4F-484A-92CC-6B8FAFA8F6BB}">
      <dsp:nvSpPr>
        <dsp:cNvPr id="0" name=""/>
        <dsp:cNvSpPr/>
      </dsp:nvSpPr>
      <dsp:spPr>
        <a:xfrm>
          <a:off x="3917697" y="3788392"/>
          <a:ext cx="822544" cy="9136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mj-lt"/>
            </a:rPr>
            <a:t>STT CNS Discharges patient</a:t>
          </a:r>
        </a:p>
      </dsp:txBody>
      <dsp:txXfrm>
        <a:off x="3941788" y="3812483"/>
        <a:ext cx="774362" cy="865509"/>
      </dsp:txXfrm>
    </dsp:sp>
    <dsp:sp modelId="{6FD6D045-3C4E-7447-8762-6F0C807C1C07}">
      <dsp:nvSpPr>
        <dsp:cNvPr id="0" name=""/>
        <dsp:cNvSpPr/>
      </dsp:nvSpPr>
      <dsp:spPr>
        <a:xfrm>
          <a:off x="4815788" y="3716623"/>
          <a:ext cx="872878" cy="9484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2F3CEA-C067-574D-A18B-B4CB25DB229D}">
      <dsp:nvSpPr>
        <dsp:cNvPr id="0" name=""/>
        <dsp:cNvSpPr/>
      </dsp:nvSpPr>
      <dsp:spPr>
        <a:xfrm>
          <a:off x="4891334" y="3788392"/>
          <a:ext cx="872878" cy="9484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a:latin typeface="+mj-lt"/>
            </a:rPr>
            <a:t>Cancer Diagnosed - referred to MDT</a:t>
          </a:r>
        </a:p>
      </dsp:txBody>
      <dsp:txXfrm>
        <a:off x="4916900" y="3813958"/>
        <a:ext cx="821746" cy="897349"/>
      </dsp:txXfrm>
    </dsp:sp>
    <dsp:sp modelId="{7F64B22D-68F0-3C4C-A6EE-DCFEE90F6015}">
      <dsp:nvSpPr>
        <dsp:cNvPr id="0" name=""/>
        <dsp:cNvSpPr/>
      </dsp:nvSpPr>
      <dsp:spPr>
        <a:xfrm>
          <a:off x="5726416" y="1553175"/>
          <a:ext cx="1997616" cy="372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1B9E5-EBBB-0A41-9430-E6C600ADA2D3}">
      <dsp:nvSpPr>
        <dsp:cNvPr id="0" name=""/>
        <dsp:cNvSpPr/>
      </dsp:nvSpPr>
      <dsp:spPr>
        <a:xfrm>
          <a:off x="5801961" y="1624944"/>
          <a:ext cx="1997616" cy="372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REJECT / REDIRECT</a:t>
          </a:r>
          <a:endParaRPr lang="en-GB" sz="1050" b="1" kern="1200" dirty="0">
            <a:latin typeface="+mj-lt"/>
          </a:endParaRPr>
        </a:p>
      </dsp:txBody>
      <dsp:txXfrm>
        <a:off x="5812864" y="1635847"/>
        <a:ext cx="1975810" cy="350465"/>
      </dsp:txXfrm>
    </dsp:sp>
    <dsp:sp modelId="{9DE884A0-2D59-C54F-ACA4-D980072EA869}">
      <dsp:nvSpPr>
        <dsp:cNvPr id="0" name=""/>
        <dsp:cNvSpPr/>
      </dsp:nvSpPr>
      <dsp:spPr>
        <a:xfrm>
          <a:off x="5615987" y="2123188"/>
          <a:ext cx="1163126" cy="6657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C8A7D-F6E3-8B42-8DB7-3914F0D8B9BA}">
      <dsp:nvSpPr>
        <dsp:cNvPr id="0" name=""/>
        <dsp:cNvSpPr/>
      </dsp:nvSpPr>
      <dsp:spPr>
        <a:xfrm>
          <a:off x="5691533" y="2194957"/>
          <a:ext cx="1163126" cy="6657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1" kern="1200" dirty="0">
              <a:latin typeface="+mj-lt"/>
            </a:rPr>
            <a:t>Suitable for another Secondary care pathway</a:t>
          </a:r>
        </a:p>
      </dsp:txBody>
      <dsp:txXfrm>
        <a:off x="5711033" y="2214457"/>
        <a:ext cx="1124126" cy="626767"/>
      </dsp:txXfrm>
    </dsp:sp>
    <dsp:sp modelId="{BCC2E23F-5188-4830-8966-2817B6C34A27}">
      <dsp:nvSpPr>
        <dsp:cNvPr id="0" name=""/>
        <dsp:cNvSpPr/>
      </dsp:nvSpPr>
      <dsp:spPr>
        <a:xfrm>
          <a:off x="5709536" y="2986697"/>
          <a:ext cx="976027" cy="6580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FCCF8-16A4-493A-BFA1-E1AA26467C94}">
      <dsp:nvSpPr>
        <dsp:cNvPr id="0" name=""/>
        <dsp:cNvSpPr/>
      </dsp:nvSpPr>
      <dsp:spPr>
        <a:xfrm>
          <a:off x="5785082" y="3058465"/>
          <a:ext cx="976027" cy="6580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1" kern="1200" dirty="0">
              <a:latin typeface="+mj-lt"/>
            </a:rPr>
            <a:t>Indicate which and letter to GP written</a:t>
          </a:r>
        </a:p>
      </dsp:txBody>
      <dsp:txXfrm>
        <a:off x="5804355" y="3077738"/>
        <a:ext cx="937481" cy="619492"/>
      </dsp:txXfrm>
    </dsp:sp>
    <dsp:sp modelId="{462EE7FC-192A-FA4E-B957-38B6C5B72B48}">
      <dsp:nvSpPr>
        <dsp:cNvPr id="0" name=""/>
        <dsp:cNvSpPr/>
      </dsp:nvSpPr>
      <dsp:spPr>
        <a:xfrm>
          <a:off x="6972339" y="2123188"/>
          <a:ext cx="862122" cy="431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28FD5-91C1-8846-8B45-CFB6B844696D}">
      <dsp:nvSpPr>
        <dsp:cNvPr id="0" name=""/>
        <dsp:cNvSpPr/>
      </dsp:nvSpPr>
      <dsp:spPr>
        <a:xfrm>
          <a:off x="7047885" y="2194957"/>
          <a:ext cx="862122" cy="431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1" kern="1200" dirty="0">
              <a:latin typeface="+mj-lt"/>
            </a:rPr>
            <a:t>Suitable for primary care</a:t>
          </a:r>
        </a:p>
      </dsp:txBody>
      <dsp:txXfrm>
        <a:off x="7060530" y="2207602"/>
        <a:ext cx="836832" cy="406454"/>
      </dsp:txXfrm>
    </dsp:sp>
    <dsp:sp modelId="{6214EDF8-8491-4927-B023-EE8AD77A33A9}">
      <dsp:nvSpPr>
        <dsp:cNvPr id="0" name=""/>
        <dsp:cNvSpPr/>
      </dsp:nvSpPr>
      <dsp:spPr>
        <a:xfrm>
          <a:off x="6930205" y="2752674"/>
          <a:ext cx="946390" cy="5854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D482B1-40DF-410F-B044-633994B6AC9F}">
      <dsp:nvSpPr>
        <dsp:cNvPr id="0" name=""/>
        <dsp:cNvSpPr/>
      </dsp:nvSpPr>
      <dsp:spPr>
        <a:xfrm>
          <a:off x="7005750" y="2824442"/>
          <a:ext cx="946390" cy="5854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1" kern="1200" dirty="0">
              <a:latin typeface="+mj-lt"/>
            </a:rPr>
            <a:t>Letter to primary care</a:t>
          </a:r>
        </a:p>
      </dsp:txBody>
      <dsp:txXfrm>
        <a:off x="7022896" y="2841588"/>
        <a:ext cx="912098" cy="5511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C4F02-4300-4D84-9038-450CDE2CE585}">
      <dsp:nvSpPr>
        <dsp:cNvPr id="0" name=""/>
        <dsp:cNvSpPr/>
      </dsp:nvSpPr>
      <dsp:spPr>
        <a:xfrm>
          <a:off x="5324075" y="3777226"/>
          <a:ext cx="483710" cy="91440"/>
        </a:xfrm>
        <a:custGeom>
          <a:avLst/>
          <a:gdLst/>
          <a:ahLst/>
          <a:cxnLst/>
          <a:rect l="0" t="0" r="0" b="0"/>
          <a:pathLst>
            <a:path>
              <a:moveTo>
                <a:pt x="0" y="45720"/>
              </a:moveTo>
              <a:lnTo>
                <a:pt x="483710"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8A0159-9CC9-483D-9FC9-8C3407712D8F}">
      <dsp:nvSpPr>
        <dsp:cNvPr id="0" name=""/>
        <dsp:cNvSpPr/>
      </dsp:nvSpPr>
      <dsp:spPr>
        <a:xfrm>
          <a:off x="2421814" y="2522975"/>
          <a:ext cx="483710" cy="1299970"/>
        </a:xfrm>
        <a:custGeom>
          <a:avLst/>
          <a:gdLst/>
          <a:ahLst/>
          <a:cxnLst/>
          <a:rect l="0" t="0" r="0" b="0"/>
          <a:pathLst>
            <a:path>
              <a:moveTo>
                <a:pt x="0" y="0"/>
              </a:moveTo>
              <a:lnTo>
                <a:pt x="241855" y="0"/>
              </a:lnTo>
              <a:lnTo>
                <a:pt x="241855" y="1299970"/>
              </a:lnTo>
              <a:lnTo>
                <a:pt x="483710" y="12999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1D1382-4EF6-430D-BC6F-D4944C449170}">
      <dsp:nvSpPr>
        <dsp:cNvPr id="0" name=""/>
        <dsp:cNvSpPr/>
      </dsp:nvSpPr>
      <dsp:spPr>
        <a:xfrm>
          <a:off x="5324075" y="2737249"/>
          <a:ext cx="483710" cy="91440"/>
        </a:xfrm>
        <a:custGeom>
          <a:avLst/>
          <a:gdLst/>
          <a:ahLst/>
          <a:cxnLst/>
          <a:rect l="0" t="0" r="0" b="0"/>
          <a:pathLst>
            <a:path>
              <a:moveTo>
                <a:pt x="0" y="45720"/>
              </a:moveTo>
              <a:lnTo>
                <a:pt x="483710"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0B7EF7-5284-45FD-87F5-A0849F37F15E}">
      <dsp:nvSpPr>
        <dsp:cNvPr id="0" name=""/>
        <dsp:cNvSpPr/>
      </dsp:nvSpPr>
      <dsp:spPr>
        <a:xfrm>
          <a:off x="2421814" y="2522975"/>
          <a:ext cx="483710" cy="259994"/>
        </a:xfrm>
        <a:custGeom>
          <a:avLst/>
          <a:gdLst/>
          <a:ahLst/>
          <a:cxnLst/>
          <a:rect l="0" t="0" r="0" b="0"/>
          <a:pathLst>
            <a:path>
              <a:moveTo>
                <a:pt x="0" y="0"/>
              </a:moveTo>
              <a:lnTo>
                <a:pt x="241855" y="0"/>
              </a:lnTo>
              <a:lnTo>
                <a:pt x="241855" y="259994"/>
              </a:lnTo>
              <a:lnTo>
                <a:pt x="483710" y="2599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894151-F81F-4052-A27D-021F568D43E0}">
      <dsp:nvSpPr>
        <dsp:cNvPr id="0" name=""/>
        <dsp:cNvSpPr/>
      </dsp:nvSpPr>
      <dsp:spPr>
        <a:xfrm>
          <a:off x="5324075" y="1223004"/>
          <a:ext cx="483710" cy="519988"/>
        </a:xfrm>
        <a:custGeom>
          <a:avLst/>
          <a:gdLst/>
          <a:ahLst/>
          <a:cxnLst/>
          <a:rect l="0" t="0" r="0" b="0"/>
          <a:pathLst>
            <a:path>
              <a:moveTo>
                <a:pt x="0" y="0"/>
              </a:moveTo>
              <a:lnTo>
                <a:pt x="241855" y="0"/>
              </a:lnTo>
              <a:lnTo>
                <a:pt x="241855" y="519988"/>
              </a:lnTo>
              <a:lnTo>
                <a:pt x="483710" y="5199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D38986-338C-4B88-A2AD-A1BBF2200524}">
      <dsp:nvSpPr>
        <dsp:cNvPr id="0" name=""/>
        <dsp:cNvSpPr/>
      </dsp:nvSpPr>
      <dsp:spPr>
        <a:xfrm>
          <a:off x="5324075" y="703016"/>
          <a:ext cx="483710" cy="519988"/>
        </a:xfrm>
        <a:custGeom>
          <a:avLst/>
          <a:gdLst/>
          <a:ahLst/>
          <a:cxnLst/>
          <a:rect l="0" t="0" r="0" b="0"/>
          <a:pathLst>
            <a:path>
              <a:moveTo>
                <a:pt x="0" y="519988"/>
              </a:moveTo>
              <a:lnTo>
                <a:pt x="241855" y="519988"/>
              </a:lnTo>
              <a:lnTo>
                <a:pt x="241855" y="0"/>
              </a:lnTo>
              <a:lnTo>
                <a:pt x="48371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27107D-EDAD-4E74-9432-FFD106D574EA}">
      <dsp:nvSpPr>
        <dsp:cNvPr id="0" name=""/>
        <dsp:cNvSpPr/>
      </dsp:nvSpPr>
      <dsp:spPr>
        <a:xfrm>
          <a:off x="2421814" y="1223004"/>
          <a:ext cx="483710" cy="1299970"/>
        </a:xfrm>
        <a:custGeom>
          <a:avLst/>
          <a:gdLst/>
          <a:ahLst/>
          <a:cxnLst/>
          <a:rect l="0" t="0" r="0" b="0"/>
          <a:pathLst>
            <a:path>
              <a:moveTo>
                <a:pt x="0" y="1299970"/>
              </a:moveTo>
              <a:lnTo>
                <a:pt x="241855" y="1299970"/>
              </a:lnTo>
              <a:lnTo>
                <a:pt x="241855" y="0"/>
              </a:lnTo>
              <a:lnTo>
                <a:pt x="48371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2F9E30-0235-4E3D-99F9-3DAF1C357075}">
      <dsp:nvSpPr>
        <dsp:cNvPr id="0" name=""/>
        <dsp:cNvSpPr/>
      </dsp:nvSpPr>
      <dsp:spPr>
        <a:xfrm>
          <a:off x="3264" y="2154146"/>
          <a:ext cx="2418550" cy="7376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12 Referrals</a:t>
          </a:r>
        </a:p>
      </dsp:txBody>
      <dsp:txXfrm>
        <a:off x="3264" y="2154146"/>
        <a:ext cx="2418550" cy="737657"/>
      </dsp:txXfrm>
    </dsp:sp>
    <dsp:sp modelId="{40DA4069-1322-4D20-8454-A2B180DAE216}">
      <dsp:nvSpPr>
        <dsp:cNvPr id="0" name=""/>
        <dsp:cNvSpPr/>
      </dsp:nvSpPr>
      <dsp:spPr>
        <a:xfrm>
          <a:off x="2905524" y="854176"/>
          <a:ext cx="2418550" cy="7376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11 CT</a:t>
          </a:r>
        </a:p>
      </dsp:txBody>
      <dsp:txXfrm>
        <a:off x="2905524" y="854176"/>
        <a:ext cx="2418550" cy="737657"/>
      </dsp:txXfrm>
    </dsp:sp>
    <dsp:sp modelId="{D62EF71A-75F0-493E-ADCC-B7DF1E52CAA2}">
      <dsp:nvSpPr>
        <dsp:cNvPr id="0" name=""/>
        <dsp:cNvSpPr/>
      </dsp:nvSpPr>
      <dsp:spPr>
        <a:xfrm>
          <a:off x="5807785" y="334187"/>
          <a:ext cx="2418550" cy="7376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2 Cancer</a:t>
          </a:r>
        </a:p>
      </dsp:txBody>
      <dsp:txXfrm>
        <a:off x="5807785" y="334187"/>
        <a:ext cx="2418550" cy="737657"/>
      </dsp:txXfrm>
    </dsp:sp>
    <dsp:sp modelId="{7954E618-76A4-4CE7-A453-CB123F2417C2}">
      <dsp:nvSpPr>
        <dsp:cNvPr id="0" name=""/>
        <dsp:cNvSpPr/>
      </dsp:nvSpPr>
      <dsp:spPr>
        <a:xfrm>
          <a:off x="5807785" y="1374164"/>
          <a:ext cx="2418550" cy="7376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2 Other</a:t>
          </a:r>
        </a:p>
      </dsp:txBody>
      <dsp:txXfrm>
        <a:off x="5807785" y="1374164"/>
        <a:ext cx="2418550" cy="737657"/>
      </dsp:txXfrm>
    </dsp:sp>
    <dsp:sp modelId="{E03FD6C4-D3E7-4A3C-ABD2-3612DB104AF7}">
      <dsp:nvSpPr>
        <dsp:cNvPr id="0" name=""/>
        <dsp:cNvSpPr/>
      </dsp:nvSpPr>
      <dsp:spPr>
        <a:xfrm>
          <a:off x="2905524" y="2414140"/>
          <a:ext cx="2418550" cy="7376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5 FIT</a:t>
          </a:r>
        </a:p>
      </dsp:txBody>
      <dsp:txXfrm>
        <a:off x="2905524" y="2414140"/>
        <a:ext cx="2418550" cy="737657"/>
      </dsp:txXfrm>
    </dsp:sp>
    <dsp:sp modelId="{25B97B3A-EE65-403B-94A5-C2F3BD12C783}">
      <dsp:nvSpPr>
        <dsp:cNvPr id="0" name=""/>
        <dsp:cNvSpPr/>
      </dsp:nvSpPr>
      <dsp:spPr>
        <a:xfrm>
          <a:off x="5807785" y="2414140"/>
          <a:ext cx="2418550" cy="7376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5 Normal</a:t>
          </a:r>
        </a:p>
      </dsp:txBody>
      <dsp:txXfrm>
        <a:off x="5807785" y="2414140"/>
        <a:ext cx="2418550" cy="737657"/>
      </dsp:txXfrm>
    </dsp:sp>
    <dsp:sp modelId="{6F7FBC96-544F-4770-8487-C8532CD63C52}">
      <dsp:nvSpPr>
        <dsp:cNvPr id="0" name=""/>
        <dsp:cNvSpPr/>
      </dsp:nvSpPr>
      <dsp:spPr>
        <a:xfrm>
          <a:off x="2905524" y="3454117"/>
          <a:ext cx="2418550" cy="7376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1 No Investigation</a:t>
          </a:r>
        </a:p>
      </dsp:txBody>
      <dsp:txXfrm>
        <a:off x="2905524" y="3454117"/>
        <a:ext cx="2418550" cy="737657"/>
      </dsp:txXfrm>
    </dsp:sp>
    <dsp:sp modelId="{01171042-B31E-46B4-878A-2EB302AA8516}">
      <dsp:nvSpPr>
        <dsp:cNvPr id="0" name=""/>
        <dsp:cNvSpPr/>
      </dsp:nvSpPr>
      <dsp:spPr>
        <a:xfrm>
          <a:off x="5807785" y="3454117"/>
          <a:ext cx="2418550" cy="7376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Other </a:t>
          </a:r>
        </a:p>
      </dsp:txBody>
      <dsp:txXfrm>
        <a:off x="5807785" y="3454117"/>
        <a:ext cx="2418550" cy="7376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F9C74-4ADC-4D57-9AA8-7DABC7548C21}">
      <dsp:nvSpPr>
        <dsp:cNvPr id="0" name=""/>
        <dsp:cNvSpPr/>
      </dsp:nvSpPr>
      <dsp:spPr>
        <a:xfrm>
          <a:off x="3582" y="1627270"/>
          <a:ext cx="1566339" cy="20604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March 2020 – QMs / 32 ideas and 8 assessment questions developed and approved</a:t>
          </a:r>
        </a:p>
      </dsp:txBody>
      <dsp:txXfrm>
        <a:off x="49459" y="1673147"/>
        <a:ext cx="1474585" cy="1968655"/>
      </dsp:txXfrm>
    </dsp:sp>
    <dsp:sp modelId="{6C08A357-BFF2-4CEF-A1E3-0EE609D091B0}">
      <dsp:nvSpPr>
        <dsp:cNvPr id="0" name=""/>
        <dsp:cNvSpPr/>
      </dsp:nvSpPr>
      <dsp:spPr>
        <a:xfrm>
          <a:off x="1726556" y="2463248"/>
          <a:ext cx="332064" cy="3884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1726556" y="2540938"/>
        <a:ext cx="232445" cy="233072"/>
      </dsp:txXfrm>
    </dsp:sp>
    <dsp:sp modelId="{57814FB8-9A06-4035-AE4B-0DB6D3B99C69}">
      <dsp:nvSpPr>
        <dsp:cNvPr id="0" name=""/>
        <dsp:cNvSpPr/>
      </dsp:nvSpPr>
      <dsp:spPr>
        <a:xfrm>
          <a:off x="2196457" y="1627270"/>
          <a:ext cx="1566339" cy="20604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June 2020 – QM approach redefined for the response to the pandemic</a:t>
          </a:r>
        </a:p>
      </dsp:txBody>
      <dsp:txXfrm>
        <a:off x="2242334" y="1673147"/>
        <a:ext cx="1474585" cy="1968655"/>
      </dsp:txXfrm>
    </dsp:sp>
    <dsp:sp modelId="{C94E175B-70A4-49A5-893D-A8DE90C5A0C0}">
      <dsp:nvSpPr>
        <dsp:cNvPr id="0" name=""/>
        <dsp:cNvSpPr/>
      </dsp:nvSpPr>
      <dsp:spPr>
        <a:xfrm>
          <a:off x="3919431" y="2463248"/>
          <a:ext cx="332064" cy="3884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3919431" y="2540938"/>
        <a:ext cx="232445" cy="233072"/>
      </dsp:txXfrm>
    </dsp:sp>
    <dsp:sp modelId="{ADFBAA04-EB55-4FF7-9E88-8C0050B14F22}">
      <dsp:nvSpPr>
        <dsp:cNvPr id="0" name=""/>
        <dsp:cNvSpPr/>
      </dsp:nvSpPr>
      <dsp:spPr>
        <a:xfrm>
          <a:off x="4389333" y="1627270"/>
          <a:ext cx="1566339" cy="20604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July  2020 - 9 ideas from the QM processes included in the Urgent Cancer Diagnostic Services Guidance</a:t>
          </a:r>
        </a:p>
      </dsp:txBody>
      <dsp:txXfrm>
        <a:off x="4435210" y="1673147"/>
        <a:ext cx="1474585" cy="1968655"/>
      </dsp:txXfrm>
    </dsp:sp>
    <dsp:sp modelId="{662401BE-4137-47A7-8DAB-A2310D89E3C9}">
      <dsp:nvSpPr>
        <dsp:cNvPr id="0" name=""/>
        <dsp:cNvSpPr/>
      </dsp:nvSpPr>
      <dsp:spPr>
        <a:xfrm>
          <a:off x="6112307" y="2463248"/>
          <a:ext cx="332064" cy="3884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6112307" y="2540938"/>
        <a:ext cx="232445" cy="233072"/>
      </dsp:txXfrm>
    </dsp:sp>
    <dsp:sp modelId="{9A27C943-8849-4F32-8BE9-56A736F78A39}">
      <dsp:nvSpPr>
        <dsp:cNvPr id="0" name=""/>
        <dsp:cNvSpPr/>
      </dsp:nvSpPr>
      <dsp:spPr>
        <a:xfrm>
          <a:off x="6582208" y="1627270"/>
          <a:ext cx="1566339" cy="20604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August </a:t>
          </a:r>
          <a:r>
            <a:rPr lang="en-GB" sz="1200" kern="1200" dirty="0"/>
            <a:t>2020 – Experience of </a:t>
          </a:r>
          <a:r>
            <a:rPr lang="en-GB" sz="1200" kern="1200"/>
            <a:t>Care Hub </a:t>
          </a:r>
          <a:r>
            <a:rPr lang="en-GB" sz="1200" kern="1200" dirty="0"/>
            <a:t>developed in the Futures Platform to support sharing, learning and collaboration on how these ideas ( and others) can support the Experience of care on the RDC pathway </a:t>
          </a:r>
        </a:p>
      </dsp:txBody>
      <dsp:txXfrm>
        <a:off x="6628085" y="1673147"/>
        <a:ext cx="1474585" cy="19686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7F4EC0-D43D-4FDE-AF9F-3A526B2C91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26635E18-32FA-4C95-8D8D-8214EA98CE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D79A7AD-555C-4FD3-905A-116AC3F088E5}" type="datetimeFigureOut">
              <a:rPr lang="en-GB"/>
              <a:pPr>
                <a:defRPr/>
              </a:pPr>
              <a:t>08/09/2020</a:t>
            </a:fld>
            <a:endParaRPr lang="en-GB"/>
          </a:p>
        </p:txBody>
      </p:sp>
      <p:sp>
        <p:nvSpPr>
          <p:cNvPr id="4" name="Footer Placeholder 3">
            <a:extLst>
              <a:ext uri="{FF2B5EF4-FFF2-40B4-BE49-F238E27FC236}">
                <a16:creationId xmlns:a16="http://schemas.microsoft.com/office/drawing/2014/main" id="{09DD37F1-CBD5-49C1-B1F7-E9A35665EC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7AFE85CE-06A0-461B-8B0E-E2E5C03407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C47F568-1C7E-4DAB-8099-6937DAA35312}"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CDF21-9CEE-4AFA-A889-B9FDB7645B4F}" type="datetimeFigureOut">
              <a:rPr lang="en-GB" smtClean="0"/>
              <a:t>08/09/2020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E4ADA3-7A26-4254-9CF7-636711998A86}" type="slidenum">
              <a:rPr lang="en-GB" smtClean="0"/>
              <a:t>‹#›</a:t>
            </a:fld>
            <a:endParaRPr lang="en-GB"/>
          </a:p>
        </p:txBody>
      </p:sp>
    </p:spTree>
    <p:extLst>
      <p:ext uri="{BB962C8B-B14F-4D97-AF65-F5344CB8AC3E}">
        <p14:creationId xmlns:p14="http://schemas.microsoft.com/office/powerpoint/2010/main" val="403827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85660C-85E2-4610-AF7D-598B9935D4B7}" type="slidenum">
              <a:rPr lang="en-GB" smtClean="0">
                <a:solidFill>
                  <a:prstClr val="black"/>
                </a:solidFill>
                <a:latin typeface="Calibri"/>
              </a:rPr>
              <a:pPr/>
              <a:t>11</a:t>
            </a:fld>
            <a:endParaRPr lang="en-GB" dirty="0">
              <a:solidFill>
                <a:prstClr val="black"/>
              </a:solidFill>
              <a:latin typeface="Calibri"/>
            </a:endParaRPr>
          </a:p>
        </p:txBody>
      </p:sp>
    </p:spTree>
    <p:extLst>
      <p:ext uri="{BB962C8B-B14F-4D97-AF65-F5344CB8AC3E}">
        <p14:creationId xmlns:p14="http://schemas.microsoft.com/office/powerpoint/2010/main" val="4197145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B042918C-BCA9-6742-BAE6-08B728DF5A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5B74C65F-8237-6844-A3FD-00B1FB85D9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6341DFC7-41BC-1948-BF87-FB0A9C65D4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EC2608B2-8B58-F743-A8DC-7EC3C1B98C8F}" type="slidenum">
              <a:rPr lang="en-GB" altLang="en-US" sz="1200"/>
              <a:pPr eaLnBrk="1" hangingPunct="1"/>
              <a:t>27</a:t>
            </a:fld>
            <a:endParaRPr lang="en-GB" altLang="en-US" sz="1200" dirty="0"/>
          </a:p>
        </p:txBody>
      </p:sp>
    </p:spTree>
    <p:extLst>
      <p:ext uri="{BB962C8B-B14F-4D97-AF65-F5344CB8AC3E}">
        <p14:creationId xmlns:p14="http://schemas.microsoft.com/office/powerpoint/2010/main" val="262558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4FA07E07-E9DE-8E47-A260-40258FA39C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58E84EC7-BB32-5145-8B2E-213F02649D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ea typeface="ＭＳ Ｐゴシック" panose="020B0600070205080204" pitchFamily="34" charset="-128"/>
              </a:rPr>
              <a:t>Keep to broad GI.</a:t>
            </a:r>
          </a:p>
          <a:p>
            <a:endParaRPr lang="en-GB" altLang="en-US" dirty="0">
              <a:ea typeface="ＭＳ Ｐゴシック" panose="020B0600070205080204" pitchFamily="34" charset="-128"/>
            </a:endParaRPr>
          </a:p>
          <a:p>
            <a:r>
              <a:rPr lang="en-GB" altLang="en-US" dirty="0">
                <a:ea typeface="ＭＳ Ｐゴシック" panose="020B0600070205080204" pitchFamily="34" charset="-128"/>
              </a:rPr>
              <a:t>Action: confirm data source</a:t>
            </a:r>
          </a:p>
        </p:txBody>
      </p:sp>
      <p:sp>
        <p:nvSpPr>
          <p:cNvPr id="45059" name="Slide Number Placeholder 3">
            <a:extLst>
              <a:ext uri="{FF2B5EF4-FFF2-40B4-BE49-F238E27FC236}">
                <a16:creationId xmlns:a16="http://schemas.microsoft.com/office/drawing/2014/main" id="{CFBB5D16-8891-3147-B799-F1AE9F310A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AB7CF5-FF96-B24C-9C3A-4C7C0B0B6307}"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24282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80FD8156-3D2C-E74F-9F58-0CCC7289C9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20FA9B68-8D3C-D040-9538-9CEEE2FA54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6E03E3EF-59DF-3945-9B35-0C0EF42760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356F04-9C31-6644-B3D3-0D4317F9D44B}"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61967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3F76413C-4612-7849-82AB-B0A3579F39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74DDB81E-E05F-924B-BF18-6DE7FBD6E0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ea typeface="ＭＳ Ｐゴシック" panose="020B0600070205080204" pitchFamily="34" charset="-128"/>
              </a:rPr>
              <a:t>Example patient journey with costs</a:t>
            </a:r>
          </a:p>
          <a:p>
            <a:endParaRPr lang="en-GB" altLang="en-US" dirty="0">
              <a:ea typeface="ＭＳ Ｐゴシック" panose="020B0600070205080204" pitchFamily="34" charset="-128"/>
            </a:endParaRPr>
          </a:p>
          <a:p>
            <a:r>
              <a:rPr lang="en-GB" altLang="en-US" dirty="0">
                <a:ea typeface="ＭＳ Ｐゴシック" panose="020B0600070205080204" pitchFamily="34" charset="-128"/>
              </a:rPr>
              <a:t>Show diagnostic cost per patients</a:t>
            </a:r>
          </a:p>
          <a:p>
            <a:endParaRPr lang="en-GB" altLang="en-US" dirty="0">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1106FCA3-BD85-0C48-9297-3AD55DE4D4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30B95B-331C-EA48-B0AE-6B6DA81C3FE7}"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40790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02060CD-D768-BF40-B0F7-5ADD393FC0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243FC5A-0EDD-6B49-A89A-F7BBF761F13F}"/>
              </a:ext>
            </a:extLst>
          </p:cNvPr>
          <p:cNvSpPr>
            <a:spLocks noGrp="1"/>
          </p:cNvSpPr>
          <p:nvPr>
            <p:ph type="body" idx="1"/>
          </p:nvPr>
        </p:nvSpPr>
        <p:spPr/>
        <p:txBody>
          <a:bodyPr/>
          <a:lstStyle/>
          <a:p>
            <a:pPr>
              <a:defRPr/>
            </a:pPr>
            <a:r>
              <a:rPr lang="en-GB" dirty="0">
                <a:ea typeface="+mn-ea"/>
              </a:rPr>
              <a:t>To deliver the benefits of a faster and more definitive diagnosis process for patients, RDCs oadopted the above staffing model for the following reasons:</a:t>
            </a:r>
          </a:p>
          <a:p>
            <a:pPr marL="171450" indent="-171450">
              <a:buFontTx/>
              <a:buChar char="-"/>
              <a:defRPr/>
            </a:pPr>
            <a:r>
              <a:rPr lang="en-GB" dirty="0">
                <a:ea typeface="+mn-ea"/>
              </a:rPr>
              <a:t>Consultant and/or GP led clinics ensure that clinicians with the experience and understanding of a range of conditions. This is a higher mix than a traditional 2WW clinic where given the less complex/ more specific nature of patient symptoms fu</a:t>
            </a:r>
          </a:p>
          <a:p>
            <a:pPr marL="171450" indent="-171450">
              <a:buFontTx/>
              <a:buChar char="-"/>
              <a:defRPr/>
            </a:pPr>
            <a:r>
              <a:rPr lang="en-GB" dirty="0">
                <a:ea typeface="+mn-ea"/>
              </a:rPr>
              <a:t>Staffing levels allow for 2-3 clinics to run each week, ensuring that c. 20 patients can been assessed effectively</a:t>
            </a:r>
          </a:p>
          <a:p>
            <a:pPr marL="171450" indent="-171450">
              <a:buFontTx/>
              <a:buChar char="-"/>
              <a:defRPr/>
            </a:pPr>
            <a:r>
              <a:rPr lang="en-GB" dirty="0">
                <a:ea typeface="+mn-ea"/>
              </a:rPr>
              <a:t>Formalised input from specialty consultants ensures that a clinical expertise from a wide range of clinical disciplines can be sought quickly</a:t>
            </a:r>
          </a:p>
          <a:p>
            <a:pPr marL="171450" indent="-171450">
              <a:buFontTx/>
              <a:buChar char="-"/>
              <a:defRPr/>
            </a:pPr>
            <a:r>
              <a:rPr lang="en-GB" dirty="0">
                <a:ea typeface="+mn-ea"/>
              </a:rPr>
              <a:t>GP input will support engagement with primary care to drive appropriate referrals and provide advice about the detail of any diagnoses and advice for management plans</a:t>
            </a:r>
          </a:p>
          <a:p>
            <a:pPr marL="171450" indent="-171450">
              <a:buFontTx/>
              <a:buChar char="-"/>
              <a:defRPr/>
            </a:pPr>
            <a:r>
              <a:rPr lang="en-GB" dirty="0">
                <a:ea typeface="+mn-ea"/>
              </a:rPr>
              <a:t>Sufficient CNS support to provide patients with advice and guidance related to the diagnosis process</a:t>
            </a:r>
          </a:p>
          <a:p>
            <a:pPr marL="171450" indent="-171450">
              <a:buFontTx/>
              <a:buChar char="-"/>
              <a:defRPr/>
            </a:pPr>
            <a:r>
              <a:rPr lang="en-GB" dirty="0">
                <a:ea typeface="+mn-ea"/>
              </a:rPr>
              <a:t>Dedicated radiologist time will ensure that images are read and reported on quickly enough to meet the FDS standards, and that radiologist expertise can attend MDTs</a:t>
            </a:r>
          </a:p>
          <a:p>
            <a:pPr marL="171450" indent="-171450">
              <a:buFontTx/>
              <a:buChar char="-"/>
              <a:defRPr/>
            </a:pPr>
            <a:r>
              <a:rPr lang="en-GB" dirty="0">
                <a:ea typeface="+mn-ea"/>
              </a:rPr>
              <a:t>Dedicated patient navigator to ensures that patients have a co-ordinated experience that ensures that appointments and diagnostic tests are scheduled quickly and efficiently</a:t>
            </a:r>
          </a:p>
          <a:p>
            <a:pPr marL="171450" indent="-171450">
              <a:buFontTx/>
              <a:buChar char="-"/>
              <a:defRPr/>
            </a:pPr>
            <a:endParaRPr lang="en-GB" dirty="0">
              <a:ea typeface="+mn-ea"/>
            </a:endParaRPr>
          </a:p>
          <a:p>
            <a:pPr>
              <a:defRPr/>
            </a:pPr>
            <a:r>
              <a:rPr lang="en-GB" dirty="0">
                <a:ea typeface="+mn-ea"/>
              </a:rPr>
              <a:t>Learning from the MDC model suggests that the staffing model needs sufficient dedicated capacity and formalisation to remain sustainable, otherwise the service becomes </a:t>
            </a:r>
          </a:p>
        </p:txBody>
      </p:sp>
      <p:sp>
        <p:nvSpPr>
          <p:cNvPr id="37891" name="Slide Number Placeholder 3">
            <a:extLst>
              <a:ext uri="{FF2B5EF4-FFF2-40B4-BE49-F238E27FC236}">
                <a16:creationId xmlns:a16="http://schemas.microsoft.com/office/drawing/2014/main" id="{9D106D75-8C1C-4242-90C3-6A4AF6EC4E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177082-0804-E243-B859-95E8B5679FB0}"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29576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C813DAC1-DCA9-7B43-9806-8250FD1AC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EB83AC05-49AD-8740-B018-44EDB33016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882656B5-868D-6849-933D-9119EB4A7E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68DF35-8EAB-F145-9E04-347DDBB6BB31}"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29828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652E3FF6-DD3F-D548-8F69-2DD699F92C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639C4D67-42F9-7D41-88D9-D6F8EE03B9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endParaRPr>
          </a:p>
        </p:txBody>
      </p:sp>
      <p:sp>
        <p:nvSpPr>
          <p:cNvPr id="39939" name="Slide Number Placeholder 3">
            <a:extLst>
              <a:ext uri="{FF2B5EF4-FFF2-40B4-BE49-F238E27FC236}">
                <a16:creationId xmlns:a16="http://schemas.microsoft.com/office/drawing/2014/main" id="{49EF602B-9C7B-7B46-8B77-46B11D5B0C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ADD40D-3BF9-3C46-9A02-7FFA903CA86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27759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dirty="0"/>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43</a:t>
            </a:fld>
            <a:endParaRPr lang="en-GB" dirty="0"/>
          </a:p>
        </p:txBody>
      </p:sp>
    </p:spTree>
    <p:extLst>
      <p:ext uri="{BB962C8B-B14F-4D97-AF65-F5344CB8AC3E}">
        <p14:creationId xmlns:p14="http://schemas.microsoft.com/office/powerpoint/2010/main" val="1082143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a:t>Patients with cancer often present late or present with common, non specific symptoms. </a:t>
            </a:r>
          </a:p>
          <a:p>
            <a:r>
              <a:rPr lang="en-GB" dirty="0"/>
              <a:t>Up to 50% of patients that are later diagnosed with a cancer DO NOT initially present with the traditional cancer red flags</a:t>
            </a:r>
          </a:p>
          <a:p>
            <a:pPr eaLnBrk="1" hangingPunct="1">
              <a:spcBef>
                <a:spcPct val="0"/>
              </a:spcBef>
            </a:pPr>
            <a:endParaRPr lang="en-GB" dirty="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862DEE-E5EC-4E3F-98EC-17587368AE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001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a:t>Patients with cancer often present late or present with common, non specific symptoms. </a:t>
            </a:r>
          </a:p>
          <a:p>
            <a:r>
              <a:rPr lang="en-GB" dirty="0"/>
              <a:t>Up to 50% of patients that are later diagnosed with a cancer DO NOT initially present with the traditional cancer red flags</a:t>
            </a:r>
          </a:p>
          <a:p>
            <a:pPr eaLnBrk="1" hangingPunct="1">
              <a:spcBef>
                <a:spcPct val="0"/>
              </a:spcBef>
            </a:pPr>
            <a:endParaRPr lang="en-GB" dirty="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862DEE-E5EC-4E3F-98EC-17587368AE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30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85660C-85E2-4610-AF7D-598B9935D4B7}" type="slidenum">
              <a:rPr lang="en-GB" smtClean="0">
                <a:solidFill>
                  <a:prstClr val="black"/>
                </a:solidFill>
                <a:latin typeface="Calibri"/>
              </a:rPr>
              <a:pPr/>
              <a:t>13</a:t>
            </a:fld>
            <a:endParaRPr lang="en-GB" dirty="0">
              <a:solidFill>
                <a:prstClr val="black"/>
              </a:solidFill>
              <a:latin typeface="Calibri"/>
            </a:endParaRPr>
          </a:p>
        </p:txBody>
      </p:sp>
    </p:spTree>
    <p:extLst>
      <p:ext uri="{BB962C8B-B14F-4D97-AF65-F5344CB8AC3E}">
        <p14:creationId xmlns:p14="http://schemas.microsoft.com/office/powerpoint/2010/main" val="2313025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a:t>Patients with cancer often present late or present with common, non specific symptoms. </a:t>
            </a:r>
          </a:p>
          <a:p>
            <a:r>
              <a:rPr lang="en-GB" dirty="0"/>
              <a:t>Up to 50% of patients that are later diagnosed with a cancer DO NOT initially present with the traditional cancer red flags</a:t>
            </a:r>
          </a:p>
          <a:p>
            <a:pPr eaLnBrk="1" hangingPunct="1">
              <a:spcBef>
                <a:spcPct val="0"/>
              </a:spcBef>
            </a:pPr>
            <a:endParaRPr lang="en-GB" dirty="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862DEE-E5EC-4E3F-98EC-17587368AE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635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Biggest</a:t>
            </a:r>
            <a:r>
              <a:rPr lang="en-GB" baseline="0" dirty="0"/>
              <a:t> influence in this area due to Lead GP from this area.</a:t>
            </a:r>
          </a:p>
          <a:p>
            <a:r>
              <a:rPr lang="en-GB" baseline="0" dirty="0"/>
              <a:t>Didn’t want to be overwhelmed as not sure what would happen.</a:t>
            </a:r>
          </a:p>
          <a:p>
            <a:r>
              <a:rPr lang="en-GB" baseline="0" dirty="0"/>
              <a:t>Red flags normally mean site specific so stay on USC pathway. RED flags come from NICE guidelines/Wales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8650C7-DC89-4851-9418-80F857768E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26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B18BEF-7BE1-47AC-89B0-7BA1170C1D8A}" type="slidenum">
              <a:rPr lang="en-GB" smtClean="0"/>
              <a:t>75</a:t>
            </a:fld>
            <a:endParaRPr lang="en-GB" dirty="0"/>
          </a:p>
        </p:txBody>
      </p:sp>
    </p:spTree>
    <p:extLst>
      <p:ext uri="{BB962C8B-B14F-4D97-AF65-F5344CB8AC3E}">
        <p14:creationId xmlns:p14="http://schemas.microsoft.com/office/powerpoint/2010/main" val="2810762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B18BEF-7BE1-47AC-89B0-7BA1170C1D8A}" type="slidenum">
              <a:rPr lang="en-GB" smtClean="0"/>
              <a:t>76</a:t>
            </a:fld>
            <a:endParaRPr lang="en-GB" dirty="0"/>
          </a:p>
        </p:txBody>
      </p:sp>
    </p:spTree>
    <p:extLst>
      <p:ext uri="{BB962C8B-B14F-4D97-AF65-F5344CB8AC3E}">
        <p14:creationId xmlns:p14="http://schemas.microsoft.com/office/powerpoint/2010/main" val="2810762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B18BEF-7BE1-47AC-89B0-7BA1170C1D8A}" type="slidenum">
              <a:rPr lang="en-GB" smtClean="0"/>
              <a:t>77</a:t>
            </a:fld>
            <a:endParaRPr lang="en-GB" dirty="0"/>
          </a:p>
        </p:txBody>
      </p:sp>
    </p:spTree>
    <p:extLst>
      <p:ext uri="{BB962C8B-B14F-4D97-AF65-F5344CB8AC3E}">
        <p14:creationId xmlns:p14="http://schemas.microsoft.com/office/powerpoint/2010/main" val="2810762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B18BEF-7BE1-47AC-89B0-7BA1170C1D8A}" type="slidenum">
              <a:rPr lang="en-GB" smtClean="0"/>
              <a:t>78</a:t>
            </a:fld>
            <a:endParaRPr lang="en-GB" dirty="0"/>
          </a:p>
        </p:txBody>
      </p:sp>
    </p:spTree>
    <p:extLst>
      <p:ext uri="{BB962C8B-B14F-4D97-AF65-F5344CB8AC3E}">
        <p14:creationId xmlns:p14="http://schemas.microsoft.com/office/powerpoint/2010/main" val="2810762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B18BEF-7BE1-47AC-89B0-7BA1170C1D8A}" type="slidenum">
              <a:rPr lang="en-GB" smtClean="0"/>
              <a:t>79</a:t>
            </a:fld>
            <a:endParaRPr lang="en-GB" dirty="0"/>
          </a:p>
        </p:txBody>
      </p:sp>
    </p:spTree>
    <p:extLst>
      <p:ext uri="{BB962C8B-B14F-4D97-AF65-F5344CB8AC3E}">
        <p14:creationId xmlns:p14="http://schemas.microsoft.com/office/powerpoint/2010/main" val="2810762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B18BEF-7BE1-47AC-89B0-7BA1170C1D8A}" type="slidenum">
              <a:rPr lang="en-GB" smtClean="0"/>
              <a:t>80</a:t>
            </a:fld>
            <a:endParaRPr lang="en-GB" dirty="0"/>
          </a:p>
        </p:txBody>
      </p:sp>
    </p:spTree>
    <p:extLst>
      <p:ext uri="{BB962C8B-B14F-4D97-AF65-F5344CB8AC3E}">
        <p14:creationId xmlns:p14="http://schemas.microsoft.com/office/powerpoint/2010/main" val="2810762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B18BEF-7BE1-47AC-89B0-7BA1170C1D8A}" type="slidenum">
              <a:rPr lang="en-GB" smtClean="0"/>
              <a:t>81</a:t>
            </a:fld>
            <a:endParaRPr lang="en-GB" dirty="0"/>
          </a:p>
        </p:txBody>
      </p:sp>
    </p:spTree>
    <p:extLst>
      <p:ext uri="{BB962C8B-B14F-4D97-AF65-F5344CB8AC3E}">
        <p14:creationId xmlns:p14="http://schemas.microsoft.com/office/powerpoint/2010/main" val="281076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B18BEF-7BE1-47AC-89B0-7BA1170C1D8A}" type="slidenum">
              <a:rPr lang="en-GB" smtClean="0"/>
              <a:t>82</a:t>
            </a:fld>
            <a:endParaRPr lang="en-GB" dirty="0"/>
          </a:p>
        </p:txBody>
      </p:sp>
    </p:spTree>
    <p:extLst>
      <p:ext uri="{BB962C8B-B14F-4D97-AF65-F5344CB8AC3E}">
        <p14:creationId xmlns:p14="http://schemas.microsoft.com/office/powerpoint/2010/main" val="281076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85660C-85E2-4610-AF7D-598B9935D4B7}" type="slidenum">
              <a:rPr lang="en-GB" smtClean="0">
                <a:solidFill>
                  <a:prstClr val="black"/>
                </a:solidFill>
                <a:latin typeface="Calibri"/>
              </a:rPr>
              <a:pPr/>
              <a:t>14</a:t>
            </a:fld>
            <a:endParaRPr lang="en-GB" dirty="0">
              <a:solidFill>
                <a:prstClr val="black"/>
              </a:solidFill>
              <a:latin typeface="Calibri"/>
            </a:endParaRPr>
          </a:p>
        </p:txBody>
      </p:sp>
    </p:spTree>
    <p:extLst>
      <p:ext uri="{BB962C8B-B14F-4D97-AF65-F5344CB8AC3E}">
        <p14:creationId xmlns:p14="http://schemas.microsoft.com/office/powerpoint/2010/main" val="3715029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107</a:t>
            </a:fld>
            <a:endParaRPr lang="en-GB"/>
          </a:p>
        </p:txBody>
      </p:sp>
    </p:spTree>
    <p:extLst>
      <p:ext uri="{BB962C8B-B14F-4D97-AF65-F5344CB8AC3E}">
        <p14:creationId xmlns:p14="http://schemas.microsoft.com/office/powerpoint/2010/main" val="1196874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108</a:t>
            </a:fld>
            <a:endParaRPr lang="en-GB"/>
          </a:p>
        </p:txBody>
      </p:sp>
    </p:spTree>
    <p:extLst>
      <p:ext uri="{BB962C8B-B14F-4D97-AF65-F5344CB8AC3E}">
        <p14:creationId xmlns:p14="http://schemas.microsoft.com/office/powerpoint/2010/main" val="2802163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109</a:t>
            </a:fld>
            <a:endParaRPr lang="en-GB"/>
          </a:p>
        </p:txBody>
      </p:sp>
    </p:spTree>
    <p:extLst>
      <p:ext uri="{BB962C8B-B14F-4D97-AF65-F5344CB8AC3E}">
        <p14:creationId xmlns:p14="http://schemas.microsoft.com/office/powerpoint/2010/main" val="897969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110</a:t>
            </a:fld>
            <a:endParaRPr lang="en-GB"/>
          </a:p>
        </p:txBody>
      </p:sp>
    </p:spTree>
    <p:extLst>
      <p:ext uri="{BB962C8B-B14F-4D97-AF65-F5344CB8AC3E}">
        <p14:creationId xmlns:p14="http://schemas.microsoft.com/office/powerpoint/2010/main" val="84456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111</a:t>
            </a:fld>
            <a:endParaRPr lang="en-GB"/>
          </a:p>
        </p:txBody>
      </p:sp>
    </p:spTree>
    <p:extLst>
      <p:ext uri="{BB962C8B-B14F-4D97-AF65-F5344CB8AC3E}">
        <p14:creationId xmlns:p14="http://schemas.microsoft.com/office/powerpoint/2010/main" val="1019612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David </a:t>
            </a:r>
            <a:r>
              <a:rPr lang="en-GB" dirty="0" err="1"/>
              <a:t>McN</a:t>
            </a:r>
            <a:r>
              <a:rPr lang="en-GB" dirty="0"/>
              <a:t> to welcome delegates, cover house keeping and deliver introductions</a:t>
            </a:r>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112</a:t>
            </a:fld>
            <a:endParaRPr lang="en-GB"/>
          </a:p>
        </p:txBody>
      </p:sp>
    </p:spTree>
    <p:extLst>
      <p:ext uri="{BB962C8B-B14F-4D97-AF65-F5344CB8AC3E}">
        <p14:creationId xmlns:p14="http://schemas.microsoft.com/office/powerpoint/2010/main" val="1161844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113</a:t>
            </a:fld>
            <a:endParaRPr lang="en-GB"/>
          </a:p>
        </p:txBody>
      </p:sp>
    </p:spTree>
    <p:extLst>
      <p:ext uri="{BB962C8B-B14F-4D97-AF65-F5344CB8AC3E}">
        <p14:creationId xmlns:p14="http://schemas.microsoft.com/office/powerpoint/2010/main" val="1022327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85660C-85E2-4610-AF7D-598B9935D4B7}" type="slidenum">
              <a:rPr lang="en-GB" smtClean="0">
                <a:solidFill>
                  <a:prstClr val="black"/>
                </a:solidFill>
                <a:latin typeface="Calibri"/>
              </a:rPr>
              <a:pPr/>
              <a:t>15</a:t>
            </a:fld>
            <a:endParaRPr lang="en-GB" dirty="0">
              <a:solidFill>
                <a:prstClr val="black"/>
              </a:solidFill>
              <a:latin typeface="Calibri"/>
            </a:endParaRPr>
          </a:p>
        </p:txBody>
      </p:sp>
    </p:spTree>
    <p:extLst>
      <p:ext uri="{BB962C8B-B14F-4D97-AF65-F5344CB8AC3E}">
        <p14:creationId xmlns:p14="http://schemas.microsoft.com/office/powerpoint/2010/main" val="2661847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85660C-85E2-4610-AF7D-598B9935D4B7}" type="slidenum">
              <a:rPr lang="en-GB" smtClean="0">
                <a:solidFill>
                  <a:prstClr val="black"/>
                </a:solidFill>
                <a:latin typeface="Calibri"/>
              </a:rPr>
              <a:pPr/>
              <a:t>17</a:t>
            </a:fld>
            <a:endParaRPr lang="en-GB" dirty="0">
              <a:solidFill>
                <a:prstClr val="black"/>
              </a:solidFill>
              <a:latin typeface="Calibri"/>
            </a:endParaRPr>
          </a:p>
        </p:txBody>
      </p:sp>
    </p:spTree>
    <p:extLst>
      <p:ext uri="{BB962C8B-B14F-4D97-AF65-F5344CB8AC3E}">
        <p14:creationId xmlns:p14="http://schemas.microsoft.com/office/powerpoint/2010/main" val="351296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85660C-85E2-4610-AF7D-598B9935D4B7}" type="slidenum">
              <a:rPr lang="en-GB" smtClean="0">
                <a:solidFill>
                  <a:prstClr val="black"/>
                </a:solidFill>
                <a:latin typeface="Calibri"/>
              </a:rPr>
              <a:pPr/>
              <a:t>21</a:t>
            </a:fld>
            <a:endParaRPr lang="en-GB" dirty="0">
              <a:solidFill>
                <a:prstClr val="black"/>
              </a:solidFill>
              <a:latin typeface="Calibri"/>
            </a:endParaRPr>
          </a:p>
        </p:txBody>
      </p:sp>
    </p:spTree>
    <p:extLst>
      <p:ext uri="{BB962C8B-B14F-4D97-AF65-F5344CB8AC3E}">
        <p14:creationId xmlns:p14="http://schemas.microsoft.com/office/powerpoint/2010/main" val="1007716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22</a:t>
            </a:fld>
            <a:endParaRPr lang="en-GB"/>
          </a:p>
        </p:txBody>
      </p:sp>
    </p:spTree>
    <p:extLst>
      <p:ext uri="{BB962C8B-B14F-4D97-AF65-F5344CB8AC3E}">
        <p14:creationId xmlns:p14="http://schemas.microsoft.com/office/powerpoint/2010/main" val="1067489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F34AEC78-BB80-294E-8B94-88E5CDE13A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6E78F3E-93FC-2940-8306-97748EACF9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88A6F6EE-32B7-B54D-9AF5-FF87E4BAC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620A72EE-DFAE-1B4A-A1B0-BC51532090AE}" type="slidenum">
              <a:rPr lang="en-GB" altLang="en-US" sz="1200"/>
              <a:pPr eaLnBrk="1" hangingPunct="1"/>
              <a:t>25</a:t>
            </a:fld>
            <a:endParaRPr lang="en-GB" altLang="en-US" sz="1200" dirty="0"/>
          </a:p>
        </p:txBody>
      </p:sp>
    </p:spTree>
    <p:extLst>
      <p:ext uri="{BB962C8B-B14F-4D97-AF65-F5344CB8AC3E}">
        <p14:creationId xmlns:p14="http://schemas.microsoft.com/office/powerpoint/2010/main" val="4157882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1BE2567A-E361-A24C-A16B-65918D06CF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948B02FE-5F7C-1440-882E-296D0EFE15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ea typeface="ＭＳ Ｐゴシック" panose="020B0600070205080204" pitchFamily="34" charset="-128"/>
              </a:rPr>
              <a:t>Clarify CT scan</a:t>
            </a:r>
          </a:p>
        </p:txBody>
      </p:sp>
      <p:sp>
        <p:nvSpPr>
          <p:cNvPr id="51203" name="Slide Number Placeholder 3">
            <a:extLst>
              <a:ext uri="{FF2B5EF4-FFF2-40B4-BE49-F238E27FC236}">
                <a16:creationId xmlns:a16="http://schemas.microsoft.com/office/drawing/2014/main" id="{D77BEA08-48D7-9B4A-9030-CB0F557658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E86795-422A-EF47-832F-381F201D3129}"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37806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6" descr="A picture containing knife&#10;&#10;Description automatically generated">
            <a:extLst>
              <a:ext uri="{FF2B5EF4-FFF2-40B4-BE49-F238E27FC236}">
                <a16:creationId xmlns:a16="http://schemas.microsoft.com/office/drawing/2014/main" id="{76E4527E-063B-4D6C-B547-A723E6066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2550" y="53975"/>
            <a:ext cx="19494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B2921B-370C-4D91-A2FA-5B431B8FB68E}"/>
              </a:ext>
            </a:extLst>
          </p:cNvPr>
          <p:cNvSpPr>
            <a:spLocks noGrp="1"/>
          </p:cNvSpPr>
          <p:nvPr>
            <p:ph type="ctrTitle"/>
          </p:nvPr>
        </p:nvSpPr>
        <p:spPr>
          <a:xfrm>
            <a:off x="1995054" y="2720585"/>
            <a:ext cx="8201892" cy="708415"/>
          </a:xfrm>
          <a:prstGeom prst="rect">
            <a:avLst/>
          </a:prstGeom>
        </p:spPr>
        <p:txBody>
          <a:bodyPr anchor="b">
            <a:noAutofit/>
          </a:bodyPr>
          <a:lstStyle>
            <a:lvl1pPr algn="ctr">
              <a:defRPr sz="4000" b="1">
                <a:solidFill>
                  <a:srgbClr val="0070C0"/>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B00FB84A-0F5E-4CA1-9075-6D1E419E9760}"/>
              </a:ext>
            </a:extLst>
          </p:cNvPr>
          <p:cNvSpPr>
            <a:spLocks noGrp="1"/>
          </p:cNvSpPr>
          <p:nvPr>
            <p:ph type="body" sz="quarter" idx="10"/>
          </p:nvPr>
        </p:nvSpPr>
        <p:spPr>
          <a:xfrm>
            <a:off x="1995054" y="3607724"/>
            <a:ext cx="8201025" cy="357447"/>
          </a:xfrm>
          <a:prstGeom prst="rect">
            <a:avLst/>
          </a:prstGeom>
        </p:spPr>
        <p:txBody>
          <a:bodyPr>
            <a:normAutofit/>
          </a:bodyPr>
          <a:lstStyle>
            <a:lvl1pPr marL="0" indent="0" algn="ctr">
              <a:buNone/>
              <a:defRPr sz="1800">
                <a:solidFill>
                  <a:srgbClr val="0070C0"/>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92041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0"/>
          <p:cNvSpPr>
            <a:spLocks noGrp="1"/>
          </p:cNvSpPr>
          <p:nvPr>
            <p:ph type="title"/>
          </p:nvPr>
        </p:nvSpPr>
        <p:spPr>
          <a:xfrm>
            <a:off x="609600" y="548641"/>
            <a:ext cx="10744200"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dirty="0">
              <a:solidFill>
                <a:srgbClr val="005EB8"/>
              </a:solidFill>
              <a:latin typeface="Arial" charset="0"/>
              <a:ea typeface="Arial" charset="0"/>
              <a:cs typeface="Arial" charset="0"/>
            </a:endParaRPr>
          </a:p>
        </p:txBody>
      </p:sp>
      <p:pic>
        <p:nvPicPr>
          <p:cNvPr id="4" name="Picture 3"/>
          <p:cNvPicPr>
            <a:picLocks noChangeAspect="1"/>
          </p:cNvPicPr>
          <p:nvPr userDrawn="1"/>
        </p:nvPicPr>
        <p:blipFill>
          <a:blip r:embed="rId2"/>
          <a:stretch>
            <a:fillRect/>
          </a:stretch>
        </p:blipFill>
        <p:spPr>
          <a:xfrm>
            <a:off x="10237212" y="295675"/>
            <a:ext cx="1538705" cy="502978"/>
          </a:xfrm>
          <a:prstGeom prst="rect">
            <a:avLst/>
          </a:prstGeom>
        </p:spPr>
      </p:pic>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26874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0891" y="1628801"/>
            <a:ext cx="10783436" cy="4534428"/>
          </a:xfrm>
        </p:spPr>
        <p:txBody>
          <a:bodyPr>
            <a:noAutofit/>
          </a:bodyPr>
          <a:lstStyle>
            <a:lvl1pPr marL="265081" indent="-265081">
              <a:defRPr sz="1401"/>
            </a:lvl1pPr>
            <a:lvl2pPr>
              <a:defRPr sz="1401"/>
            </a:lvl2pPr>
            <a:lvl3pPr>
              <a:defRPr sz="1401"/>
            </a:lvl3pPr>
            <a:lvl4pPr>
              <a:defRPr sz="1401"/>
            </a:lvl4pPr>
            <a:lvl5pPr>
              <a:defRPr sz="1401"/>
            </a:lvl5pPr>
            <a:lvl6pPr>
              <a:defRPr sz="1801"/>
            </a:lvl6pPr>
            <a:lvl7pPr>
              <a:defRPr sz="1801"/>
            </a:lvl7pPr>
            <a:lvl8pPr>
              <a:defRPr sz="1801"/>
            </a:lvl8pPr>
            <a:lvl9pPr>
              <a:defRPr sz="18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0" hasCustomPrompt="1"/>
          </p:nvPr>
        </p:nvSpPr>
        <p:spPr>
          <a:xfrm>
            <a:off x="775597" y="6604760"/>
            <a:ext cx="9936841" cy="215602"/>
          </a:xfrm>
        </p:spPr>
        <p:txBody>
          <a:bodyPr anchor="b">
            <a:noAutofit/>
          </a:bodyPr>
          <a:lstStyle>
            <a:lvl1pPr marL="0" indent="0">
              <a:buNone/>
              <a:defRPr sz="900"/>
            </a:lvl1pPr>
            <a:lvl2pPr marL="457146" indent="0">
              <a:buNone/>
              <a:defRPr sz="900"/>
            </a:lvl2pPr>
            <a:lvl3pPr marL="914292" indent="0">
              <a:buNone/>
              <a:defRPr sz="900"/>
            </a:lvl3pPr>
            <a:lvl4pPr marL="1371439" indent="0">
              <a:buNone/>
              <a:defRPr sz="900"/>
            </a:lvl4pPr>
            <a:lvl5pPr marL="1828585" indent="0">
              <a:buNone/>
              <a:defRPr sz="900"/>
            </a:lvl5pPr>
          </a:lstStyle>
          <a:p>
            <a:pPr lvl="0"/>
            <a:r>
              <a:rPr lang="en-US" dirty="0"/>
              <a:t>Source / Notes</a:t>
            </a:r>
            <a:endParaRPr lang="en-GB" dirty="0"/>
          </a:p>
        </p:txBody>
      </p:sp>
      <p:sp>
        <p:nvSpPr>
          <p:cNvPr id="10" name="Title 9"/>
          <p:cNvSpPr>
            <a:spLocks noGrp="1"/>
          </p:cNvSpPr>
          <p:nvPr>
            <p:ph type="title"/>
          </p:nvPr>
        </p:nvSpPr>
        <p:spPr>
          <a:xfrm>
            <a:off x="690881" y="124610"/>
            <a:ext cx="10826857" cy="576064"/>
          </a:xfrm>
        </p:spPr>
        <p:txBody>
          <a:bodyPr anchor="t"/>
          <a:lstStyle>
            <a:lvl1pPr>
              <a:defRPr sz="2499"/>
            </a:lvl1pPr>
          </a:lstStyle>
          <a:p>
            <a:r>
              <a:rPr lang="en-US" dirty="0"/>
              <a:t>Click to edit Master title style</a:t>
            </a:r>
            <a:endParaRPr lang="en-GB" dirty="0"/>
          </a:p>
        </p:txBody>
      </p:sp>
      <p:sp>
        <p:nvSpPr>
          <p:cNvPr id="9" name="TextBox 8"/>
          <p:cNvSpPr txBox="1"/>
          <p:nvPr userDrawn="1"/>
        </p:nvSpPr>
        <p:spPr>
          <a:xfrm>
            <a:off x="11500192" y="6563927"/>
            <a:ext cx="598649" cy="245901"/>
          </a:xfrm>
          <a:prstGeom prst="rect">
            <a:avLst/>
          </a:prstGeom>
          <a:noFill/>
        </p:spPr>
        <p:txBody>
          <a:bodyPr wrap="square" rtlCol="0">
            <a:spAutoFit/>
          </a:bodyPr>
          <a:lstStyle/>
          <a:p>
            <a:pPr algn="r" defTabSz="945971"/>
            <a:fld id="{169794FA-9427-4715-8AC5-73086DB4D641}" type="slidenum">
              <a:rPr lang="en-GB" sz="998">
                <a:solidFill>
                  <a:prstClr val="black"/>
                </a:solidFill>
                <a:latin typeface="Calibri"/>
              </a:rPr>
              <a:pPr algn="r" defTabSz="945971"/>
              <a:t>‹#›</a:t>
            </a:fld>
            <a:endParaRPr lang="en-GB" sz="907" dirty="0">
              <a:solidFill>
                <a:prstClr val="black"/>
              </a:solidFill>
              <a:latin typeface="Calibri"/>
            </a:endParaRPr>
          </a:p>
        </p:txBody>
      </p:sp>
    </p:spTree>
    <p:extLst>
      <p:ext uri="{BB962C8B-B14F-4D97-AF65-F5344CB8AC3E}">
        <p14:creationId xmlns:p14="http://schemas.microsoft.com/office/powerpoint/2010/main" val="3484962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0891" y="1628801"/>
            <a:ext cx="10783436" cy="4534428"/>
          </a:xfrm>
        </p:spPr>
        <p:txBody>
          <a:bodyPr>
            <a:noAutofit/>
          </a:bodyPr>
          <a:lstStyle>
            <a:lvl1pPr marL="265081" indent="-265081">
              <a:defRPr sz="1401"/>
            </a:lvl1pPr>
            <a:lvl2pPr>
              <a:defRPr sz="1401"/>
            </a:lvl2pPr>
            <a:lvl3pPr>
              <a:defRPr sz="1401"/>
            </a:lvl3pPr>
            <a:lvl4pPr>
              <a:defRPr sz="1401"/>
            </a:lvl4pPr>
            <a:lvl5pPr>
              <a:defRPr sz="1401"/>
            </a:lvl5pPr>
            <a:lvl6pPr>
              <a:defRPr sz="1801"/>
            </a:lvl6pPr>
            <a:lvl7pPr>
              <a:defRPr sz="1801"/>
            </a:lvl7pPr>
            <a:lvl8pPr>
              <a:defRPr sz="1801"/>
            </a:lvl8pPr>
            <a:lvl9pPr>
              <a:defRPr sz="18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0" hasCustomPrompt="1"/>
          </p:nvPr>
        </p:nvSpPr>
        <p:spPr>
          <a:xfrm>
            <a:off x="775597" y="6604760"/>
            <a:ext cx="9936841" cy="215602"/>
          </a:xfrm>
        </p:spPr>
        <p:txBody>
          <a:bodyPr anchor="b">
            <a:noAutofit/>
          </a:bodyPr>
          <a:lstStyle>
            <a:lvl1pPr marL="0" indent="0">
              <a:buNone/>
              <a:defRPr sz="900"/>
            </a:lvl1pPr>
            <a:lvl2pPr marL="457146" indent="0">
              <a:buNone/>
              <a:defRPr sz="900"/>
            </a:lvl2pPr>
            <a:lvl3pPr marL="914292" indent="0">
              <a:buNone/>
              <a:defRPr sz="900"/>
            </a:lvl3pPr>
            <a:lvl4pPr marL="1371439" indent="0">
              <a:buNone/>
              <a:defRPr sz="900"/>
            </a:lvl4pPr>
            <a:lvl5pPr marL="1828585" indent="0">
              <a:buNone/>
              <a:defRPr sz="900"/>
            </a:lvl5pPr>
          </a:lstStyle>
          <a:p>
            <a:pPr lvl="0"/>
            <a:r>
              <a:rPr lang="en-US" dirty="0"/>
              <a:t>Source / Notes</a:t>
            </a:r>
            <a:endParaRPr lang="en-GB" dirty="0"/>
          </a:p>
        </p:txBody>
      </p:sp>
      <p:sp>
        <p:nvSpPr>
          <p:cNvPr id="10" name="Title 9"/>
          <p:cNvSpPr>
            <a:spLocks noGrp="1"/>
          </p:cNvSpPr>
          <p:nvPr>
            <p:ph type="title"/>
          </p:nvPr>
        </p:nvSpPr>
        <p:spPr>
          <a:xfrm>
            <a:off x="690881" y="124610"/>
            <a:ext cx="10826857" cy="576064"/>
          </a:xfrm>
        </p:spPr>
        <p:txBody>
          <a:bodyPr anchor="t"/>
          <a:lstStyle>
            <a:lvl1pPr>
              <a:defRPr sz="2499"/>
            </a:lvl1pPr>
          </a:lstStyle>
          <a:p>
            <a:r>
              <a:rPr lang="en-US" dirty="0"/>
              <a:t>Click to edit Master title style</a:t>
            </a:r>
            <a:endParaRPr lang="en-GB" dirty="0"/>
          </a:p>
        </p:txBody>
      </p:sp>
      <p:sp>
        <p:nvSpPr>
          <p:cNvPr id="9" name="TextBox 8"/>
          <p:cNvSpPr txBox="1"/>
          <p:nvPr userDrawn="1"/>
        </p:nvSpPr>
        <p:spPr>
          <a:xfrm>
            <a:off x="11500192" y="6563927"/>
            <a:ext cx="598649" cy="245901"/>
          </a:xfrm>
          <a:prstGeom prst="rect">
            <a:avLst/>
          </a:prstGeom>
          <a:noFill/>
        </p:spPr>
        <p:txBody>
          <a:bodyPr wrap="square" rtlCol="0">
            <a:spAutoFit/>
          </a:bodyPr>
          <a:lstStyle/>
          <a:p>
            <a:pPr algn="r" defTabSz="945971"/>
            <a:fld id="{169794FA-9427-4715-8AC5-73086DB4D641}" type="slidenum">
              <a:rPr lang="en-GB" sz="998">
                <a:solidFill>
                  <a:prstClr val="black"/>
                </a:solidFill>
                <a:latin typeface="Calibri"/>
              </a:rPr>
              <a:pPr algn="r" defTabSz="945971"/>
              <a:t>‹#›</a:t>
            </a:fld>
            <a:endParaRPr lang="en-GB" sz="907" dirty="0">
              <a:solidFill>
                <a:prstClr val="black"/>
              </a:solidFill>
              <a:latin typeface="Calibri"/>
            </a:endParaRPr>
          </a:p>
        </p:txBody>
      </p:sp>
    </p:spTree>
    <p:extLst>
      <p:ext uri="{BB962C8B-B14F-4D97-AF65-F5344CB8AC3E}">
        <p14:creationId xmlns:p14="http://schemas.microsoft.com/office/powerpoint/2010/main" val="3702214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0891" y="1628801"/>
            <a:ext cx="10783436" cy="4534428"/>
          </a:xfrm>
        </p:spPr>
        <p:txBody>
          <a:bodyPr>
            <a:noAutofit/>
          </a:bodyPr>
          <a:lstStyle>
            <a:lvl1pPr marL="265081" indent="-265081">
              <a:defRPr sz="1401"/>
            </a:lvl1pPr>
            <a:lvl2pPr>
              <a:defRPr sz="1401"/>
            </a:lvl2pPr>
            <a:lvl3pPr>
              <a:defRPr sz="1401"/>
            </a:lvl3pPr>
            <a:lvl4pPr>
              <a:defRPr sz="1401"/>
            </a:lvl4pPr>
            <a:lvl5pPr>
              <a:defRPr sz="1401"/>
            </a:lvl5pPr>
            <a:lvl6pPr>
              <a:defRPr sz="1801"/>
            </a:lvl6pPr>
            <a:lvl7pPr>
              <a:defRPr sz="1801"/>
            </a:lvl7pPr>
            <a:lvl8pPr>
              <a:defRPr sz="1801"/>
            </a:lvl8pPr>
            <a:lvl9pPr>
              <a:defRPr sz="18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0" hasCustomPrompt="1"/>
          </p:nvPr>
        </p:nvSpPr>
        <p:spPr>
          <a:xfrm>
            <a:off x="775597" y="6604760"/>
            <a:ext cx="9936841" cy="215602"/>
          </a:xfrm>
        </p:spPr>
        <p:txBody>
          <a:bodyPr anchor="b">
            <a:noAutofit/>
          </a:bodyPr>
          <a:lstStyle>
            <a:lvl1pPr marL="0" indent="0">
              <a:buNone/>
              <a:defRPr sz="900"/>
            </a:lvl1pPr>
            <a:lvl2pPr marL="457146" indent="0">
              <a:buNone/>
              <a:defRPr sz="900"/>
            </a:lvl2pPr>
            <a:lvl3pPr marL="914292" indent="0">
              <a:buNone/>
              <a:defRPr sz="900"/>
            </a:lvl3pPr>
            <a:lvl4pPr marL="1371439" indent="0">
              <a:buNone/>
              <a:defRPr sz="900"/>
            </a:lvl4pPr>
            <a:lvl5pPr marL="1828585" indent="0">
              <a:buNone/>
              <a:defRPr sz="900"/>
            </a:lvl5pPr>
          </a:lstStyle>
          <a:p>
            <a:pPr lvl="0"/>
            <a:r>
              <a:rPr lang="en-US" dirty="0"/>
              <a:t>Source / Notes</a:t>
            </a:r>
            <a:endParaRPr lang="en-GB" dirty="0"/>
          </a:p>
        </p:txBody>
      </p:sp>
      <p:sp>
        <p:nvSpPr>
          <p:cNvPr id="10" name="Title 9"/>
          <p:cNvSpPr>
            <a:spLocks noGrp="1"/>
          </p:cNvSpPr>
          <p:nvPr>
            <p:ph type="title"/>
          </p:nvPr>
        </p:nvSpPr>
        <p:spPr>
          <a:xfrm>
            <a:off x="690881" y="124610"/>
            <a:ext cx="10826857" cy="576064"/>
          </a:xfrm>
        </p:spPr>
        <p:txBody>
          <a:bodyPr anchor="t"/>
          <a:lstStyle>
            <a:lvl1pPr>
              <a:defRPr sz="2499"/>
            </a:lvl1pPr>
          </a:lstStyle>
          <a:p>
            <a:r>
              <a:rPr lang="en-US" dirty="0"/>
              <a:t>Click to edit Master title style</a:t>
            </a:r>
            <a:endParaRPr lang="en-GB" dirty="0"/>
          </a:p>
        </p:txBody>
      </p:sp>
      <p:sp>
        <p:nvSpPr>
          <p:cNvPr id="9" name="TextBox 8"/>
          <p:cNvSpPr txBox="1"/>
          <p:nvPr userDrawn="1"/>
        </p:nvSpPr>
        <p:spPr>
          <a:xfrm>
            <a:off x="11500192" y="6563927"/>
            <a:ext cx="598649" cy="245901"/>
          </a:xfrm>
          <a:prstGeom prst="rect">
            <a:avLst/>
          </a:prstGeom>
          <a:noFill/>
        </p:spPr>
        <p:txBody>
          <a:bodyPr wrap="square" rtlCol="0">
            <a:spAutoFit/>
          </a:bodyPr>
          <a:lstStyle/>
          <a:p>
            <a:pPr algn="r" defTabSz="945971"/>
            <a:fld id="{169794FA-9427-4715-8AC5-73086DB4D641}" type="slidenum">
              <a:rPr lang="en-GB" sz="998">
                <a:solidFill>
                  <a:prstClr val="black"/>
                </a:solidFill>
                <a:latin typeface="Calibri"/>
              </a:rPr>
              <a:pPr algn="r" defTabSz="945971"/>
              <a:t>‹#›</a:t>
            </a:fld>
            <a:endParaRPr lang="en-GB" sz="907" dirty="0">
              <a:solidFill>
                <a:prstClr val="black"/>
              </a:solidFill>
              <a:latin typeface="Calibri"/>
            </a:endParaRPr>
          </a:p>
        </p:txBody>
      </p:sp>
    </p:spTree>
    <p:extLst>
      <p:ext uri="{BB962C8B-B14F-4D97-AF65-F5344CB8AC3E}">
        <p14:creationId xmlns:p14="http://schemas.microsoft.com/office/powerpoint/2010/main" val="873874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0891" y="1628801"/>
            <a:ext cx="10783436" cy="4534428"/>
          </a:xfrm>
        </p:spPr>
        <p:txBody>
          <a:bodyPr>
            <a:noAutofit/>
          </a:bodyPr>
          <a:lstStyle>
            <a:lvl1pPr marL="265081" indent="-265081">
              <a:defRPr sz="1401"/>
            </a:lvl1pPr>
            <a:lvl2pPr>
              <a:defRPr sz="1401"/>
            </a:lvl2pPr>
            <a:lvl3pPr>
              <a:defRPr sz="1401"/>
            </a:lvl3pPr>
            <a:lvl4pPr>
              <a:defRPr sz="1401"/>
            </a:lvl4pPr>
            <a:lvl5pPr>
              <a:defRPr sz="1401"/>
            </a:lvl5pPr>
            <a:lvl6pPr>
              <a:defRPr sz="1801"/>
            </a:lvl6pPr>
            <a:lvl7pPr>
              <a:defRPr sz="1801"/>
            </a:lvl7pPr>
            <a:lvl8pPr>
              <a:defRPr sz="1801"/>
            </a:lvl8pPr>
            <a:lvl9pPr>
              <a:defRPr sz="18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0" hasCustomPrompt="1"/>
          </p:nvPr>
        </p:nvSpPr>
        <p:spPr>
          <a:xfrm>
            <a:off x="775597" y="6604760"/>
            <a:ext cx="9936841" cy="215602"/>
          </a:xfrm>
        </p:spPr>
        <p:txBody>
          <a:bodyPr anchor="b">
            <a:noAutofit/>
          </a:bodyPr>
          <a:lstStyle>
            <a:lvl1pPr marL="0" indent="0">
              <a:buNone/>
              <a:defRPr sz="900"/>
            </a:lvl1pPr>
            <a:lvl2pPr marL="457146" indent="0">
              <a:buNone/>
              <a:defRPr sz="900"/>
            </a:lvl2pPr>
            <a:lvl3pPr marL="914292" indent="0">
              <a:buNone/>
              <a:defRPr sz="900"/>
            </a:lvl3pPr>
            <a:lvl4pPr marL="1371439" indent="0">
              <a:buNone/>
              <a:defRPr sz="900"/>
            </a:lvl4pPr>
            <a:lvl5pPr marL="1828585" indent="0">
              <a:buNone/>
              <a:defRPr sz="900"/>
            </a:lvl5pPr>
          </a:lstStyle>
          <a:p>
            <a:pPr lvl="0"/>
            <a:r>
              <a:rPr lang="en-US" dirty="0"/>
              <a:t>Source / Notes</a:t>
            </a:r>
            <a:endParaRPr lang="en-GB" dirty="0"/>
          </a:p>
        </p:txBody>
      </p:sp>
      <p:sp>
        <p:nvSpPr>
          <p:cNvPr id="10" name="Title 9"/>
          <p:cNvSpPr>
            <a:spLocks noGrp="1"/>
          </p:cNvSpPr>
          <p:nvPr>
            <p:ph type="title"/>
          </p:nvPr>
        </p:nvSpPr>
        <p:spPr>
          <a:xfrm>
            <a:off x="690881" y="124610"/>
            <a:ext cx="10826857" cy="576064"/>
          </a:xfrm>
        </p:spPr>
        <p:txBody>
          <a:bodyPr anchor="t"/>
          <a:lstStyle>
            <a:lvl1pPr>
              <a:defRPr sz="2499"/>
            </a:lvl1pPr>
          </a:lstStyle>
          <a:p>
            <a:r>
              <a:rPr lang="en-US" dirty="0"/>
              <a:t>Click to edit Master title style</a:t>
            </a:r>
            <a:endParaRPr lang="en-GB" dirty="0"/>
          </a:p>
        </p:txBody>
      </p:sp>
      <p:sp>
        <p:nvSpPr>
          <p:cNvPr id="9" name="TextBox 8"/>
          <p:cNvSpPr txBox="1"/>
          <p:nvPr userDrawn="1"/>
        </p:nvSpPr>
        <p:spPr>
          <a:xfrm>
            <a:off x="11500192" y="6563927"/>
            <a:ext cx="598649" cy="245901"/>
          </a:xfrm>
          <a:prstGeom prst="rect">
            <a:avLst/>
          </a:prstGeom>
          <a:noFill/>
        </p:spPr>
        <p:txBody>
          <a:bodyPr wrap="square" rtlCol="0">
            <a:spAutoFit/>
          </a:bodyPr>
          <a:lstStyle/>
          <a:p>
            <a:pPr algn="r" defTabSz="945971"/>
            <a:fld id="{169794FA-9427-4715-8AC5-73086DB4D641}" type="slidenum">
              <a:rPr lang="en-GB" sz="998">
                <a:solidFill>
                  <a:prstClr val="black"/>
                </a:solidFill>
                <a:latin typeface="Calibri"/>
              </a:rPr>
              <a:pPr algn="r" defTabSz="945971"/>
              <a:t>‹#›</a:t>
            </a:fld>
            <a:endParaRPr lang="en-GB" sz="907" dirty="0">
              <a:solidFill>
                <a:prstClr val="black"/>
              </a:solidFill>
              <a:latin typeface="Calibri"/>
            </a:endParaRPr>
          </a:p>
        </p:txBody>
      </p:sp>
    </p:spTree>
    <p:extLst>
      <p:ext uri="{BB962C8B-B14F-4D97-AF65-F5344CB8AC3E}">
        <p14:creationId xmlns:p14="http://schemas.microsoft.com/office/powerpoint/2010/main" val="3561115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0891" y="1628801"/>
            <a:ext cx="10783436" cy="4534428"/>
          </a:xfrm>
        </p:spPr>
        <p:txBody>
          <a:bodyPr>
            <a:noAutofit/>
          </a:bodyPr>
          <a:lstStyle>
            <a:lvl1pPr marL="265081" indent="-265081">
              <a:defRPr sz="1401"/>
            </a:lvl1pPr>
            <a:lvl2pPr>
              <a:defRPr sz="1401"/>
            </a:lvl2pPr>
            <a:lvl3pPr>
              <a:defRPr sz="1401"/>
            </a:lvl3pPr>
            <a:lvl4pPr>
              <a:defRPr sz="1401"/>
            </a:lvl4pPr>
            <a:lvl5pPr>
              <a:defRPr sz="1401"/>
            </a:lvl5pPr>
            <a:lvl6pPr>
              <a:defRPr sz="1801"/>
            </a:lvl6pPr>
            <a:lvl7pPr>
              <a:defRPr sz="1801"/>
            </a:lvl7pPr>
            <a:lvl8pPr>
              <a:defRPr sz="1801"/>
            </a:lvl8pPr>
            <a:lvl9pPr>
              <a:defRPr sz="18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0" hasCustomPrompt="1"/>
          </p:nvPr>
        </p:nvSpPr>
        <p:spPr>
          <a:xfrm>
            <a:off x="775597" y="6604760"/>
            <a:ext cx="9936841" cy="215602"/>
          </a:xfrm>
        </p:spPr>
        <p:txBody>
          <a:bodyPr anchor="b">
            <a:noAutofit/>
          </a:bodyPr>
          <a:lstStyle>
            <a:lvl1pPr marL="0" indent="0">
              <a:buNone/>
              <a:defRPr sz="900"/>
            </a:lvl1pPr>
            <a:lvl2pPr marL="457146" indent="0">
              <a:buNone/>
              <a:defRPr sz="900"/>
            </a:lvl2pPr>
            <a:lvl3pPr marL="914292" indent="0">
              <a:buNone/>
              <a:defRPr sz="900"/>
            </a:lvl3pPr>
            <a:lvl4pPr marL="1371439" indent="0">
              <a:buNone/>
              <a:defRPr sz="900"/>
            </a:lvl4pPr>
            <a:lvl5pPr marL="1828585" indent="0">
              <a:buNone/>
              <a:defRPr sz="900"/>
            </a:lvl5pPr>
          </a:lstStyle>
          <a:p>
            <a:pPr lvl="0"/>
            <a:r>
              <a:rPr lang="en-US" dirty="0"/>
              <a:t>Source / Notes</a:t>
            </a:r>
            <a:endParaRPr lang="en-GB" dirty="0"/>
          </a:p>
        </p:txBody>
      </p:sp>
      <p:sp>
        <p:nvSpPr>
          <p:cNvPr id="10" name="Title 9"/>
          <p:cNvSpPr>
            <a:spLocks noGrp="1"/>
          </p:cNvSpPr>
          <p:nvPr>
            <p:ph type="title"/>
          </p:nvPr>
        </p:nvSpPr>
        <p:spPr>
          <a:xfrm>
            <a:off x="690881" y="124610"/>
            <a:ext cx="10826857" cy="576064"/>
          </a:xfrm>
        </p:spPr>
        <p:txBody>
          <a:bodyPr anchor="t"/>
          <a:lstStyle>
            <a:lvl1pPr>
              <a:defRPr sz="2499"/>
            </a:lvl1pPr>
          </a:lstStyle>
          <a:p>
            <a:r>
              <a:rPr lang="en-US" dirty="0"/>
              <a:t>Click to edit Master title style</a:t>
            </a:r>
            <a:endParaRPr lang="en-GB" dirty="0"/>
          </a:p>
        </p:txBody>
      </p:sp>
      <p:sp>
        <p:nvSpPr>
          <p:cNvPr id="9" name="TextBox 8"/>
          <p:cNvSpPr txBox="1"/>
          <p:nvPr userDrawn="1"/>
        </p:nvSpPr>
        <p:spPr>
          <a:xfrm>
            <a:off x="11500192" y="6563927"/>
            <a:ext cx="598649" cy="245901"/>
          </a:xfrm>
          <a:prstGeom prst="rect">
            <a:avLst/>
          </a:prstGeom>
          <a:noFill/>
        </p:spPr>
        <p:txBody>
          <a:bodyPr wrap="square" rtlCol="0">
            <a:spAutoFit/>
          </a:bodyPr>
          <a:lstStyle/>
          <a:p>
            <a:pPr algn="r" defTabSz="945971"/>
            <a:fld id="{169794FA-9427-4715-8AC5-73086DB4D641}" type="slidenum">
              <a:rPr lang="en-GB" sz="998">
                <a:solidFill>
                  <a:prstClr val="black"/>
                </a:solidFill>
                <a:latin typeface="Calibri"/>
              </a:rPr>
              <a:pPr algn="r" defTabSz="945971"/>
              <a:t>‹#›</a:t>
            </a:fld>
            <a:endParaRPr lang="en-GB" sz="907" dirty="0">
              <a:solidFill>
                <a:prstClr val="black"/>
              </a:solidFill>
              <a:latin typeface="Calibri"/>
            </a:endParaRPr>
          </a:p>
        </p:txBody>
      </p:sp>
    </p:spTree>
    <p:extLst>
      <p:ext uri="{BB962C8B-B14F-4D97-AF65-F5344CB8AC3E}">
        <p14:creationId xmlns:p14="http://schemas.microsoft.com/office/powerpoint/2010/main" val="400148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0891" y="1628801"/>
            <a:ext cx="10783436" cy="4534428"/>
          </a:xfrm>
        </p:spPr>
        <p:txBody>
          <a:bodyPr>
            <a:noAutofit/>
          </a:bodyPr>
          <a:lstStyle>
            <a:lvl1pPr marL="265081" indent="-265081">
              <a:defRPr sz="1401"/>
            </a:lvl1pPr>
            <a:lvl2pPr>
              <a:defRPr sz="1401"/>
            </a:lvl2pPr>
            <a:lvl3pPr>
              <a:defRPr sz="1401"/>
            </a:lvl3pPr>
            <a:lvl4pPr>
              <a:defRPr sz="1401"/>
            </a:lvl4pPr>
            <a:lvl5pPr>
              <a:defRPr sz="1401"/>
            </a:lvl5pPr>
            <a:lvl6pPr>
              <a:defRPr sz="1801"/>
            </a:lvl6pPr>
            <a:lvl7pPr>
              <a:defRPr sz="1801"/>
            </a:lvl7pPr>
            <a:lvl8pPr>
              <a:defRPr sz="1801"/>
            </a:lvl8pPr>
            <a:lvl9pPr>
              <a:defRPr sz="18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0" hasCustomPrompt="1"/>
          </p:nvPr>
        </p:nvSpPr>
        <p:spPr>
          <a:xfrm>
            <a:off x="775597" y="6604760"/>
            <a:ext cx="9936841" cy="215602"/>
          </a:xfrm>
        </p:spPr>
        <p:txBody>
          <a:bodyPr anchor="b">
            <a:noAutofit/>
          </a:bodyPr>
          <a:lstStyle>
            <a:lvl1pPr marL="0" indent="0">
              <a:buNone/>
              <a:defRPr sz="900"/>
            </a:lvl1pPr>
            <a:lvl2pPr marL="457146" indent="0">
              <a:buNone/>
              <a:defRPr sz="900"/>
            </a:lvl2pPr>
            <a:lvl3pPr marL="914292" indent="0">
              <a:buNone/>
              <a:defRPr sz="900"/>
            </a:lvl3pPr>
            <a:lvl4pPr marL="1371439" indent="0">
              <a:buNone/>
              <a:defRPr sz="900"/>
            </a:lvl4pPr>
            <a:lvl5pPr marL="1828585" indent="0">
              <a:buNone/>
              <a:defRPr sz="900"/>
            </a:lvl5pPr>
          </a:lstStyle>
          <a:p>
            <a:pPr lvl="0"/>
            <a:r>
              <a:rPr lang="en-US" dirty="0"/>
              <a:t>Source / Notes</a:t>
            </a:r>
            <a:endParaRPr lang="en-GB" dirty="0"/>
          </a:p>
        </p:txBody>
      </p:sp>
      <p:sp>
        <p:nvSpPr>
          <p:cNvPr id="10" name="Title 9"/>
          <p:cNvSpPr>
            <a:spLocks noGrp="1"/>
          </p:cNvSpPr>
          <p:nvPr>
            <p:ph type="title"/>
          </p:nvPr>
        </p:nvSpPr>
        <p:spPr>
          <a:xfrm>
            <a:off x="690881" y="124610"/>
            <a:ext cx="10826857" cy="576064"/>
          </a:xfrm>
        </p:spPr>
        <p:txBody>
          <a:bodyPr anchor="t"/>
          <a:lstStyle>
            <a:lvl1pPr>
              <a:defRPr sz="2499"/>
            </a:lvl1pPr>
          </a:lstStyle>
          <a:p>
            <a:r>
              <a:rPr lang="en-US" dirty="0"/>
              <a:t>Click to edit Master title style</a:t>
            </a:r>
            <a:endParaRPr lang="en-GB" dirty="0"/>
          </a:p>
        </p:txBody>
      </p:sp>
      <p:sp>
        <p:nvSpPr>
          <p:cNvPr id="9" name="TextBox 8"/>
          <p:cNvSpPr txBox="1"/>
          <p:nvPr userDrawn="1"/>
        </p:nvSpPr>
        <p:spPr>
          <a:xfrm>
            <a:off x="11500192" y="6563927"/>
            <a:ext cx="598649" cy="245901"/>
          </a:xfrm>
          <a:prstGeom prst="rect">
            <a:avLst/>
          </a:prstGeom>
          <a:noFill/>
        </p:spPr>
        <p:txBody>
          <a:bodyPr wrap="square" rtlCol="0">
            <a:spAutoFit/>
          </a:bodyPr>
          <a:lstStyle/>
          <a:p>
            <a:pPr algn="r" defTabSz="945971"/>
            <a:fld id="{169794FA-9427-4715-8AC5-73086DB4D641}" type="slidenum">
              <a:rPr lang="en-GB" sz="998">
                <a:solidFill>
                  <a:prstClr val="black"/>
                </a:solidFill>
                <a:latin typeface="Calibri"/>
              </a:rPr>
              <a:pPr algn="r" defTabSz="945971"/>
              <a:t>‹#›</a:t>
            </a:fld>
            <a:endParaRPr lang="en-GB" sz="907" dirty="0">
              <a:solidFill>
                <a:prstClr val="black"/>
              </a:solidFill>
              <a:latin typeface="Calibri"/>
            </a:endParaRPr>
          </a:p>
        </p:txBody>
      </p:sp>
    </p:spTree>
    <p:extLst>
      <p:ext uri="{BB962C8B-B14F-4D97-AF65-F5344CB8AC3E}">
        <p14:creationId xmlns:p14="http://schemas.microsoft.com/office/powerpoint/2010/main" val="2885352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pic>
        <p:nvPicPr>
          <p:cNvPr id="3" name="Picture 2">
            <a:extLst>
              <a:ext uri="{FF2B5EF4-FFF2-40B4-BE49-F238E27FC236}">
                <a16:creationId xmlns:a16="http://schemas.microsoft.com/office/drawing/2014/main" id="{BB488F5E-220E-4D41-99FE-917FB77588D3}"/>
              </a:ext>
            </a:extLst>
          </p:cNvPr>
          <p:cNvPicPr>
            <a:picLocks noChangeAspect="1"/>
          </p:cNvPicPr>
          <p:nvPr userDrawn="1"/>
        </p:nvPicPr>
        <p:blipFill>
          <a:blip r:embed="rId3"/>
          <a:stretch>
            <a:fillRect/>
          </a:stretch>
        </p:blipFill>
        <p:spPr>
          <a:xfrm>
            <a:off x="11030309" y="6004365"/>
            <a:ext cx="922096" cy="691572"/>
          </a:xfrm>
          <a:prstGeom prst="rect">
            <a:avLst/>
          </a:prstGeom>
        </p:spPr>
      </p:pic>
      <p:sp>
        <p:nvSpPr>
          <p:cNvPr id="7" name="Footer Placeholder 2">
            <a:extLst>
              <a:ext uri="{FF2B5EF4-FFF2-40B4-BE49-F238E27FC236}">
                <a16:creationId xmlns:a16="http://schemas.microsoft.com/office/drawing/2014/main" id="{FF70E2D0-5188-4DA5-9159-BE85B3366359}"/>
              </a:ext>
            </a:extLst>
          </p:cNvPr>
          <p:cNvSpPr>
            <a:spLocks noGrp="1"/>
          </p:cNvSpPr>
          <p:nvPr>
            <p:ph type="ftr" sz="quarter" idx="11"/>
          </p:nvPr>
        </p:nvSpPr>
        <p:spPr>
          <a:xfrm>
            <a:off x="920902" y="6333440"/>
            <a:ext cx="7630885" cy="365125"/>
          </a:xfrm>
        </p:spPr>
        <p:txBody>
          <a:bodyPr/>
          <a:lstStyle>
            <a:lvl1pPr>
              <a:defRPr/>
            </a:lvl1pPr>
          </a:lstStyle>
          <a:p>
            <a:r>
              <a:rPr lang="en-US" dirty="0"/>
              <a:t>Rapid Diagnostic Centre Delivery 2020-2024</a:t>
            </a:r>
          </a:p>
        </p:txBody>
      </p:sp>
    </p:spTree>
    <p:extLst>
      <p:ext uri="{BB962C8B-B14F-4D97-AF65-F5344CB8AC3E}">
        <p14:creationId xmlns:p14="http://schemas.microsoft.com/office/powerpoint/2010/main" val="35097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27049" y="692696"/>
            <a:ext cx="11281832" cy="648072"/>
          </a:xfrm>
        </p:spPr>
        <p:txBody>
          <a:bodyPr/>
          <a:lstStyle/>
          <a:p>
            <a:r>
              <a:rPr lang="en-US" dirty="0"/>
              <a:t>Click to edit Master title style</a:t>
            </a:r>
          </a:p>
        </p:txBody>
      </p:sp>
      <p:sp>
        <p:nvSpPr>
          <p:cNvPr id="7" name="Text Placeholder 6"/>
          <p:cNvSpPr>
            <a:spLocks noGrp="1"/>
          </p:cNvSpPr>
          <p:nvPr>
            <p:ph type="body" sz="quarter" idx="13"/>
          </p:nvPr>
        </p:nvSpPr>
        <p:spPr>
          <a:xfrm>
            <a:off x="527052" y="1556792"/>
            <a:ext cx="11281833" cy="4320480"/>
          </a:xfrm>
        </p:spPr>
        <p:txBody>
          <a:bodyPr>
            <a:normAutofit/>
          </a:bodyPr>
          <a:lstStyle>
            <a:lvl1pPr marL="342900" indent="-342900">
              <a:buFont typeface="Arial" panose="020B0604020202020204" pitchFamily="34" charset="0"/>
              <a:buChar char="•"/>
              <a:defRPr sz="20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5"/>
          </p:nvPr>
        </p:nvSpPr>
        <p:spPr/>
        <p:txBody>
          <a:bodyPr/>
          <a:lstStyle>
            <a:lvl1pPr>
              <a:defRPr smtClean="0"/>
            </a:lvl1pPr>
          </a:lstStyle>
          <a:p>
            <a:pPr>
              <a:defRPr/>
            </a:pPr>
            <a:fld id="{C5E53A39-F920-EC44-BF7E-9FFBC07D030B}" type="slidenum">
              <a:rPr lang="en-US">
                <a:solidFill>
                  <a:srgbClr val="3F3F3F"/>
                </a:solidFill>
              </a:rPr>
              <a:pPr>
                <a:defRPr/>
              </a:pPr>
              <a:t>‹#›</a:t>
            </a:fld>
            <a:endParaRPr lang="en-US" dirty="0">
              <a:solidFill>
                <a:srgbClr val="3F3F3F"/>
              </a:solidFill>
            </a:endParaRPr>
          </a:p>
        </p:txBody>
      </p:sp>
    </p:spTree>
    <p:extLst>
      <p:ext uri="{BB962C8B-B14F-4D97-AF65-F5344CB8AC3E}">
        <p14:creationId xmlns:p14="http://schemas.microsoft.com/office/powerpoint/2010/main" val="304399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0"/>
          <p:cNvSpPr>
            <a:spLocks noGrp="1"/>
          </p:cNvSpPr>
          <p:nvPr>
            <p:ph type="title"/>
          </p:nvPr>
        </p:nvSpPr>
        <p:spPr>
          <a:xfrm>
            <a:off x="609600" y="548641"/>
            <a:ext cx="10744200"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dirty="0">
              <a:solidFill>
                <a:srgbClr val="005EB8"/>
              </a:solidFill>
              <a:latin typeface="Arial" charset="0"/>
              <a:ea typeface="Arial" charset="0"/>
              <a:cs typeface="Arial" charset="0"/>
            </a:endParaRPr>
          </a:p>
        </p:txBody>
      </p:sp>
      <p:pic>
        <p:nvPicPr>
          <p:cNvPr id="4" name="Picture 3"/>
          <p:cNvPicPr>
            <a:picLocks noChangeAspect="1"/>
          </p:cNvPicPr>
          <p:nvPr userDrawn="1"/>
        </p:nvPicPr>
        <p:blipFill>
          <a:blip r:embed="rId2"/>
          <a:stretch>
            <a:fillRect/>
          </a:stretch>
        </p:blipFill>
        <p:spPr>
          <a:xfrm>
            <a:off x="10237212" y="295675"/>
            <a:ext cx="1538705" cy="502978"/>
          </a:xfrm>
          <a:prstGeom prst="rect">
            <a:avLst/>
          </a:prstGeom>
        </p:spPr>
      </p:pic>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233032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ext Slide">
    <p:spTree>
      <p:nvGrpSpPr>
        <p:cNvPr id="1" name=""/>
        <p:cNvGrpSpPr/>
        <p:nvPr/>
      </p:nvGrpSpPr>
      <p:grpSpPr>
        <a:xfrm>
          <a:off x="0" y="0"/>
          <a:ext cx="0" cy="0"/>
          <a:chOff x="0" y="0"/>
          <a:chExt cx="0" cy="0"/>
        </a:xfrm>
      </p:grpSpPr>
      <p:pic>
        <p:nvPicPr>
          <p:cNvPr id="4" name="Picture 6" descr="A picture containing knife&#10;&#10;Description automatically generated">
            <a:extLst>
              <a:ext uri="{FF2B5EF4-FFF2-40B4-BE49-F238E27FC236}">
                <a16:creationId xmlns:a16="http://schemas.microsoft.com/office/drawing/2014/main" id="{15772A4F-A001-4CD5-ADEE-2B7D6DDFF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2550" y="53975"/>
            <a:ext cx="19494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B2921B-370C-4D91-A2FA-5B431B8FB68E}"/>
              </a:ext>
            </a:extLst>
          </p:cNvPr>
          <p:cNvSpPr>
            <a:spLocks noGrp="1"/>
          </p:cNvSpPr>
          <p:nvPr>
            <p:ph type="ctrTitle"/>
          </p:nvPr>
        </p:nvSpPr>
        <p:spPr>
          <a:xfrm>
            <a:off x="127461" y="136525"/>
            <a:ext cx="9989128" cy="708415"/>
          </a:xfrm>
          <a:prstGeom prst="rect">
            <a:avLst/>
          </a:prstGeom>
        </p:spPr>
        <p:txBody>
          <a:bodyPr anchor="b">
            <a:noAutofit/>
          </a:bodyPr>
          <a:lstStyle>
            <a:lvl1pPr algn="l">
              <a:defRPr sz="4000" b="1">
                <a:solidFill>
                  <a:srgbClr val="0070C0"/>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C18B991E-8081-4B5E-9D4E-77BADB21E5FD}"/>
              </a:ext>
            </a:extLst>
          </p:cNvPr>
          <p:cNvSpPr>
            <a:spLocks noGrp="1"/>
          </p:cNvSpPr>
          <p:nvPr>
            <p:ph type="subTitle" idx="1"/>
          </p:nvPr>
        </p:nvSpPr>
        <p:spPr>
          <a:xfrm>
            <a:off x="360217" y="1117002"/>
            <a:ext cx="11418917" cy="5034416"/>
          </a:xfrm>
          <a:prstGeom prst="rect">
            <a:avLst/>
          </a:prstGeom>
        </p:spPr>
        <p:txBody>
          <a:bodyPr/>
          <a:lstStyle>
            <a:lvl1pPr marL="342900" indent="-342900" algn="l">
              <a:buClr>
                <a:srgbClr val="0070C0"/>
              </a:buClr>
              <a:buFont typeface="Arial" panose="020B0604020202020204" pitchFamily="34" charset="0"/>
              <a:buChar char="•"/>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5" name="Slide Number Placeholder 5">
            <a:extLst>
              <a:ext uri="{FF2B5EF4-FFF2-40B4-BE49-F238E27FC236}">
                <a16:creationId xmlns:a16="http://schemas.microsoft.com/office/drawing/2014/main" id="{D7CCECC8-FF66-4D5A-8C55-7928CD235315}"/>
              </a:ext>
            </a:extLst>
          </p:cNvPr>
          <p:cNvSpPr>
            <a:spLocks noGrp="1"/>
          </p:cNvSpPr>
          <p:nvPr>
            <p:ph type="sldNum" sz="quarter" idx="10"/>
          </p:nvPr>
        </p:nvSpPr>
        <p:spPr>
          <a:xfrm>
            <a:off x="8610600" y="6356350"/>
            <a:ext cx="2743200" cy="365125"/>
          </a:xfrm>
          <a:prstGeom prst="rect">
            <a:avLst/>
          </a:prstGeom>
        </p:spPr>
        <p:txBody>
          <a:bodyPr/>
          <a:lstStyle>
            <a:lvl1pPr>
              <a:defRPr/>
            </a:lvl1pPr>
          </a:lstStyle>
          <a:p>
            <a:pPr>
              <a:defRPr/>
            </a:pPr>
            <a:fld id="{D5E3FE33-95C6-473E-82AB-2EBE0F1F7DDB}" type="slidenum">
              <a:rPr lang="en-GB"/>
              <a:pPr>
                <a:defRPr/>
              </a:pPr>
              <a:t>‹#›</a:t>
            </a:fld>
            <a:endParaRPr lang="en-GB"/>
          </a:p>
        </p:txBody>
      </p:sp>
    </p:spTree>
    <p:extLst>
      <p:ext uri="{BB962C8B-B14F-4D97-AF65-F5344CB8AC3E}">
        <p14:creationId xmlns:p14="http://schemas.microsoft.com/office/powerpoint/2010/main" val="1614132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GB"/>
              <a:t>Co-producing the Guidance for the RDCs Co-production process to create Quality Markers </a:t>
            </a:r>
            <a:endParaRPr lang="en-US" dirty="0"/>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898453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GB"/>
              <a:t>Co-producing the Guidance for the RDCs Co-production process to create Quality Markers </a:t>
            </a:r>
            <a:endParaRPr lang="en-US" dirty="0"/>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2382791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GB"/>
              <a:t>Co-producing the Guidance for the RDCs Co-production process to create Quality Markers </a:t>
            </a:r>
            <a:endParaRPr lang="en-US" dirty="0"/>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4038632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GB"/>
              <a:t>Co-producing the Guidance for the RDCs Co-production process to create Quality Markers </a:t>
            </a:r>
            <a:endParaRPr lang="en-US" dirty="0"/>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1560748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GB"/>
              <a:t>Co-producing the Guidance for the RDCs Co-production process to create Quality Markers </a:t>
            </a:r>
            <a:endParaRPr lang="en-US" dirty="0"/>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2907206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GB"/>
              <a:t>Co-producing the Guidance for the RDCs Co-production process to create Quality Markers </a:t>
            </a:r>
            <a:endParaRPr lang="en-US" dirty="0"/>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3261925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GB"/>
              <a:t>Co-producing the Guidance for the RDCs Co-production process to create Quality Markers </a:t>
            </a:r>
            <a:endParaRPr lang="en-US" dirty="0"/>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4197241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GB"/>
              <a:t>Co-producing the Guidance for the RDCs Co-production process to create Quality Markers </a:t>
            </a:r>
            <a:endParaRPr lang="en-US" dirty="0"/>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3261046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4" name="Picture 6" descr="A picture containing knife&#10;&#10;Description automatically generated">
            <a:extLst>
              <a:ext uri="{FF2B5EF4-FFF2-40B4-BE49-F238E27FC236}">
                <a16:creationId xmlns:a16="http://schemas.microsoft.com/office/drawing/2014/main" id="{5D3627F7-2145-438E-B0CA-92025DB4F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2550" y="53975"/>
            <a:ext cx="19494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B2921B-370C-4D91-A2FA-5B431B8FB68E}"/>
              </a:ext>
            </a:extLst>
          </p:cNvPr>
          <p:cNvSpPr>
            <a:spLocks noGrp="1"/>
          </p:cNvSpPr>
          <p:nvPr>
            <p:ph type="ctrTitle"/>
          </p:nvPr>
        </p:nvSpPr>
        <p:spPr>
          <a:xfrm>
            <a:off x="127461" y="136525"/>
            <a:ext cx="9989128" cy="708415"/>
          </a:xfrm>
          <a:prstGeom prst="rect">
            <a:avLst/>
          </a:prstGeom>
        </p:spPr>
        <p:txBody>
          <a:bodyPr anchor="b">
            <a:noAutofit/>
          </a:bodyPr>
          <a:lstStyle>
            <a:lvl1pPr algn="l">
              <a:defRPr sz="4000" b="1">
                <a:solidFill>
                  <a:srgbClr val="0070C0"/>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5" name="Picture Placeholder 4">
            <a:extLst>
              <a:ext uri="{FF2B5EF4-FFF2-40B4-BE49-F238E27FC236}">
                <a16:creationId xmlns:a16="http://schemas.microsoft.com/office/drawing/2014/main" id="{411D9E73-4545-49FF-9C96-0095D8E96B3E}"/>
              </a:ext>
            </a:extLst>
          </p:cNvPr>
          <p:cNvSpPr>
            <a:spLocks noGrp="1"/>
          </p:cNvSpPr>
          <p:nvPr>
            <p:ph type="pic" sz="quarter" idx="13"/>
          </p:nvPr>
        </p:nvSpPr>
        <p:spPr>
          <a:xfrm>
            <a:off x="127000" y="1081088"/>
            <a:ext cx="11950700" cy="5170487"/>
          </a:xfrm>
          <a:prstGeom prst="rect">
            <a:avLst/>
          </a:prstGeom>
        </p:spPr>
        <p:txBody>
          <a:bodyPr rtlCol="0">
            <a:normAutofit/>
          </a:bodyPr>
          <a:lstStyle>
            <a:lvl1pPr>
              <a:buClr>
                <a:srgbClr val="0070C0"/>
              </a:buClr>
              <a:defRPr sz="2400">
                <a:latin typeface="Arial" panose="020B0604020202020204" pitchFamily="34" charset="0"/>
                <a:cs typeface="Arial" panose="020B0604020202020204" pitchFamily="34" charset="0"/>
              </a:defRPr>
            </a:lvl1pPr>
          </a:lstStyle>
          <a:p>
            <a:pPr lvl="0"/>
            <a:r>
              <a:rPr lang="en-US" noProof="0"/>
              <a:t>Click icon to add picture</a:t>
            </a:r>
            <a:endParaRPr lang="en-GB" noProof="0" dirty="0"/>
          </a:p>
        </p:txBody>
      </p:sp>
      <p:sp>
        <p:nvSpPr>
          <p:cNvPr id="6" name="Slide Number Placeholder 5">
            <a:extLst>
              <a:ext uri="{FF2B5EF4-FFF2-40B4-BE49-F238E27FC236}">
                <a16:creationId xmlns:a16="http://schemas.microsoft.com/office/drawing/2014/main" id="{76A91A14-41BF-4866-AD11-334360AE65AB}"/>
              </a:ext>
            </a:extLst>
          </p:cNvPr>
          <p:cNvSpPr>
            <a:spLocks noGrp="1"/>
          </p:cNvSpPr>
          <p:nvPr>
            <p:ph type="sldNum" sz="quarter" idx="14"/>
          </p:nvPr>
        </p:nvSpPr>
        <p:spPr>
          <a:xfrm>
            <a:off x="8610600" y="6356350"/>
            <a:ext cx="2743200" cy="365125"/>
          </a:xfrm>
          <a:prstGeom prst="rect">
            <a:avLst/>
          </a:prstGeom>
        </p:spPr>
        <p:txBody>
          <a:bodyPr/>
          <a:lstStyle>
            <a:lvl1pPr>
              <a:defRPr/>
            </a:lvl1pPr>
          </a:lstStyle>
          <a:p>
            <a:pPr>
              <a:defRPr/>
            </a:pPr>
            <a:fld id="{FAB2B9DE-39F1-42AD-80FB-4870A93A4EE2}" type="slidenum">
              <a:rPr lang="en-GB"/>
              <a:pPr>
                <a:defRPr/>
              </a:pPr>
              <a:t>‹#›</a:t>
            </a:fld>
            <a:endParaRPr lang="en-GB"/>
          </a:p>
        </p:txBody>
      </p:sp>
    </p:spTree>
    <p:extLst>
      <p:ext uri="{BB962C8B-B14F-4D97-AF65-F5344CB8AC3E}">
        <p14:creationId xmlns:p14="http://schemas.microsoft.com/office/powerpoint/2010/main" val="892606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6" descr="A picture containing knife&#10;&#10;Description automatically generated">
            <a:extLst>
              <a:ext uri="{FF2B5EF4-FFF2-40B4-BE49-F238E27FC236}">
                <a16:creationId xmlns:a16="http://schemas.microsoft.com/office/drawing/2014/main" id="{066A6AE8-01E2-4FCD-8D5D-D7E479267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2550" y="53975"/>
            <a:ext cx="19494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B2921B-370C-4D91-A2FA-5B431B8FB68E}"/>
              </a:ext>
            </a:extLst>
          </p:cNvPr>
          <p:cNvSpPr>
            <a:spLocks noGrp="1"/>
          </p:cNvSpPr>
          <p:nvPr>
            <p:ph type="ctrTitle"/>
          </p:nvPr>
        </p:nvSpPr>
        <p:spPr>
          <a:xfrm>
            <a:off x="127461" y="136525"/>
            <a:ext cx="9989128" cy="708415"/>
          </a:xfrm>
          <a:prstGeom prst="rect">
            <a:avLst/>
          </a:prstGeom>
        </p:spPr>
        <p:txBody>
          <a:bodyPr anchor="b">
            <a:noAutofit/>
          </a:bodyPr>
          <a:lstStyle>
            <a:lvl1pPr algn="l">
              <a:defRPr sz="4000" b="1">
                <a:solidFill>
                  <a:srgbClr val="0070C0"/>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4" name="Slide Number Placeholder 5">
            <a:extLst>
              <a:ext uri="{FF2B5EF4-FFF2-40B4-BE49-F238E27FC236}">
                <a16:creationId xmlns:a16="http://schemas.microsoft.com/office/drawing/2014/main" id="{94AAAB4F-FD80-4CCC-B0E3-50686B67AA65}"/>
              </a:ext>
            </a:extLst>
          </p:cNvPr>
          <p:cNvSpPr>
            <a:spLocks noGrp="1"/>
          </p:cNvSpPr>
          <p:nvPr>
            <p:ph type="sldNum" sz="quarter" idx="10"/>
          </p:nvPr>
        </p:nvSpPr>
        <p:spPr>
          <a:xfrm>
            <a:off x="8610600" y="6356350"/>
            <a:ext cx="2743200" cy="365125"/>
          </a:xfrm>
          <a:prstGeom prst="rect">
            <a:avLst/>
          </a:prstGeom>
        </p:spPr>
        <p:txBody>
          <a:bodyPr/>
          <a:lstStyle>
            <a:lvl1pPr>
              <a:defRPr smtClean="0">
                <a:latin typeface="Arial" panose="020B0604020202020204" pitchFamily="34" charset="0"/>
                <a:cs typeface="Arial" panose="020B0604020202020204" pitchFamily="34" charset="0"/>
              </a:defRPr>
            </a:lvl1pPr>
          </a:lstStyle>
          <a:p>
            <a:pPr>
              <a:defRPr/>
            </a:pPr>
            <a:fld id="{9EAA2327-23C4-4192-8474-F2E559D40BE6}" type="slidenum">
              <a:rPr lang="en-GB"/>
              <a:pPr>
                <a:defRPr/>
              </a:pPr>
              <a:t>‹#›</a:t>
            </a:fld>
            <a:endParaRPr lang="en-GB" dirty="0"/>
          </a:p>
        </p:txBody>
      </p:sp>
    </p:spTree>
    <p:extLst>
      <p:ext uri="{BB962C8B-B14F-4D97-AF65-F5344CB8AC3E}">
        <p14:creationId xmlns:p14="http://schemas.microsoft.com/office/powerpoint/2010/main" val="3701039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 text boxes slide">
    <p:spTree>
      <p:nvGrpSpPr>
        <p:cNvPr id="1" name=""/>
        <p:cNvGrpSpPr/>
        <p:nvPr/>
      </p:nvGrpSpPr>
      <p:grpSpPr>
        <a:xfrm>
          <a:off x="0" y="0"/>
          <a:ext cx="0" cy="0"/>
          <a:chOff x="0" y="0"/>
          <a:chExt cx="0" cy="0"/>
        </a:xfrm>
      </p:grpSpPr>
      <p:pic>
        <p:nvPicPr>
          <p:cNvPr id="5" name="Picture 6" descr="A picture containing knife&#10;&#10;Description automatically generated">
            <a:extLst>
              <a:ext uri="{FF2B5EF4-FFF2-40B4-BE49-F238E27FC236}">
                <a16:creationId xmlns:a16="http://schemas.microsoft.com/office/drawing/2014/main" id="{FDAE760A-2A58-4F22-B4C8-360E0D5F3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2550" y="53975"/>
            <a:ext cx="19494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B2921B-370C-4D91-A2FA-5B431B8FB68E}"/>
              </a:ext>
            </a:extLst>
          </p:cNvPr>
          <p:cNvSpPr>
            <a:spLocks noGrp="1"/>
          </p:cNvSpPr>
          <p:nvPr>
            <p:ph type="ctrTitle"/>
          </p:nvPr>
        </p:nvSpPr>
        <p:spPr>
          <a:xfrm>
            <a:off x="127461" y="136525"/>
            <a:ext cx="9989128" cy="708415"/>
          </a:xfrm>
          <a:prstGeom prst="rect">
            <a:avLst/>
          </a:prstGeom>
        </p:spPr>
        <p:txBody>
          <a:bodyPr anchor="b">
            <a:noAutofit/>
          </a:bodyPr>
          <a:lstStyle>
            <a:lvl1pPr algn="l">
              <a:defRPr sz="4000" b="1">
                <a:solidFill>
                  <a:srgbClr val="0070C0"/>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90A7D9DB-3155-491B-8E28-BB6B90109EB1}"/>
              </a:ext>
            </a:extLst>
          </p:cNvPr>
          <p:cNvSpPr>
            <a:spLocks noGrp="1"/>
          </p:cNvSpPr>
          <p:nvPr>
            <p:ph type="body" sz="quarter" idx="13"/>
          </p:nvPr>
        </p:nvSpPr>
        <p:spPr>
          <a:xfrm>
            <a:off x="127000" y="939800"/>
            <a:ext cx="5650345" cy="5319713"/>
          </a:xfrm>
          <a:prstGeom prst="rect">
            <a:avLst/>
          </a:prstGeom>
        </p:spPr>
        <p:txBody>
          <a:bodyPr/>
          <a:lstStyle>
            <a:lvl1pPr>
              <a:buClr>
                <a:srgbClr val="0070C0"/>
              </a:buClr>
              <a:defRPr>
                <a:latin typeface="Arial" panose="020B0604020202020204" pitchFamily="34" charset="0"/>
                <a:cs typeface="Arial" panose="020B0604020202020204" pitchFamily="34" charset="0"/>
              </a:defRPr>
            </a:lvl1pPr>
            <a:lvl2pPr>
              <a:buClr>
                <a:srgbClr val="0070C0"/>
              </a:buClr>
              <a:defRPr>
                <a:latin typeface="Arial" panose="020B0604020202020204" pitchFamily="34" charset="0"/>
                <a:cs typeface="Arial" panose="020B0604020202020204" pitchFamily="34" charset="0"/>
              </a:defRPr>
            </a:lvl2pPr>
            <a:lvl3pPr>
              <a:buClr>
                <a:srgbClr val="0070C0"/>
              </a:buClr>
              <a:defRPr>
                <a:latin typeface="Arial" panose="020B0604020202020204" pitchFamily="34" charset="0"/>
                <a:cs typeface="Arial" panose="020B0604020202020204" pitchFamily="34" charset="0"/>
              </a:defRPr>
            </a:lvl3pPr>
            <a:lvl4pPr>
              <a:buClr>
                <a:srgbClr val="0070C0"/>
              </a:buClr>
              <a:defRPr>
                <a:latin typeface="Arial" panose="020B0604020202020204" pitchFamily="34" charset="0"/>
                <a:cs typeface="Arial" panose="020B0604020202020204" pitchFamily="34" charset="0"/>
              </a:defRPr>
            </a:lvl4pPr>
            <a:lvl5pPr>
              <a:buClr>
                <a:srgbClr val="0070C0"/>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6">
            <a:extLst>
              <a:ext uri="{FF2B5EF4-FFF2-40B4-BE49-F238E27FC236}">
                <a16:creationId xmlns:a16="http://schemas.microsoft.com/office/drawing/2014/main" id="{22B1613B-45B7-403B-B94E-F185551268E7}"/>
              </a:ext>
            </a:extLst>
          </p:cNvPr>
          <p:cNvSpPr>
            <a:spLocks noGrp="1"/>
          </p:cNvSpPr>
          <p:nvPr>
            <p:ph type="body" sz="quarter" idx="14"/>
          </p:nvPr>
        </p:nvSpPr>
        <p:spPr>
          <a:xfrm>
            <a:off x="6096000" y="939800"/>
            <a:ext cx="5969000" cy="5319713"/>
          </a:xfrm>
          <a:prstGeom prst="rect">
            <a:avLst/>
          </a:prstGeom>
        </p:spPr>
        <p:txBody>
          <a:bodyPr/>
          <a:lstStyle>
            <a:lvl1pPr>
              <a:buClr>
                <a:srgbClr val="0070C0"/>
              </a:buClr>
              <a:defRPr>
                <a:latin typeface="Arial" panose="020B0604020202020204" pitchFamily="34" charset="0"/>
                <a:cs typeface="Arial" panose="020B0604020202020204" pitchFamily="34" charset="0"/>
              </a:defRPr>
            </a:lvl1pPr>
            <a:lvl2pPr>
              <a:buClr>
                <a:srgbClr val="0070C0"/>
              </a:buClr>
              <a:defRPr>
                <a:latin typeface="Arial" panose="020B0604020202020204" pitchFamily="34" charset="0"/>
                <a:cs typeface="Arial" panose="020B0604020202020204" pitchFamily="34" charset="0"/>
              </a:defRPr>
            </a:lvl2pPr>
            <a:lvl3pPr>
              <a:buClr>
                <a:srgbClr val="0070C0"/>
              </a:buClr>
              <a:defRPr>
                <a:latin typeface="Arial" panose="020B0604020202020204" pitchFamily="34" charset="0"/>
                <a:cs typeface="Arial" panose="020B0604020202020204" pitchFamily="34" charset="0"/>
              </a:defRPr>
            </a:lvl3pPr>
            <a:lvl4pPr>
              <a:buClr>
                <a:srgbClr val="0070C0"/>
              </a:buClr>
              <a:defRPr>
                <a:latin typeface="Arial" panose="020B0604020202020204" pitchFamily="34" charset="0"/>
                <a:cs typeface="Arial" panose="020B0604020202020204" pitchFamily="34" charset="0"/>
              </a:defRPr>
            </a:lvl4pPr>
            <a:lvl5pPr>
              <a:buClr>
                <a:srgbClr val="0070C0"/>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776FE989-B8CC-4A9C-864A-0C613D9CD5E2}"/>
              </a:ext>
            </a:extLst>
          </p:cNvPr>
          <p:cNvSpPr>
            <a:spLocks noGrp="1"/>
          </p:cNvSpPr>
          <p:nvPr>
            <p:ph type="sldNum" sz="quarter" idx="15"/>
          </p:nvPr>
        </p:nvSpPr>
        <p:spPr>
          <a:xfrm>
            <a:off x="8610600" y="6356350"/>
            <a:ext cx="2743200" cy="365125"/>
          </a:xfrm>
          <a:prstGeom prst="rect">
            <a:avLst/>
          </a:prstGeom>
        </p:spPr>
        <p:txBody>
          <a:bodyPr/>
          <a:lstStyle>
            <a:lvl1pPr>
              <a:defRPr/>
            </a:lvl1pPr>
          </a:lstStyle>
          <a:p>
            <a:pPr>
              <a:defRPr/>
            </a:pPr>
            <a:fld id="{91561580-95C7-46A9-BC4A-4884851E0051}" type="slidenum">
              <a:rPr lang="en-GB"/>
              <a:pPr>
                <a:defRPr/>
              </a:pPr>
              <a:t>‹#›</a:t>
            </a:fld>
            <a:endParaRPr lang="en-GB"/>
          </a:p>
        </p:txBody>
      </p:sp>
    </p:spTree>
    <p:extLst>
      <p:ext uri="{BB962C8B-B14F-4D97-AF65-F5344CB8AC3E}">
        <p14:creationId xmlns:p14="http://schemas.microsoft.com/office/powerpoint/2010/main" val="2623878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2673316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655855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Ariel 44pt</a:t>
            </a:r>
            <a:endParaRPr lang="en-GB" dirty="0"/>
          </a:p>
        </p:txBody>
      </p:sp>
      <p:sp>
        <p:nvSpPr>
          <p:cNvPr id="3" name="Content Placeholder 2"/>
          <p:cNvSpPr>
            <a:spLocks noGrp="1"/>
          </p:cNvSpPr>
          <p:nvPr>
            <p:ph sz="half" idx="1" hasCustomPrompt="1"/>
          </p:nvPr>
        </p:nvSpPr>
        <p:spPr>
          <a:xfrm>
            <a:off x="838200" y="1825625"/>
            <a:ext cx="5181600" cy="4351338"/>
          </a:xfrm>
        </p:spPr>
        <p:txBody>
          <a:bodyPr/>
          <a:lstStyle>
            <a:lvl1pPr>
              <a:defRPr/>
            </a:lvl1pPr>
            <a:lvl2pPr>
              <a:defRPr/>
            </a:lvl2pPr>
          </a:lstStyle>
          <a:p>
            <a:pPr lvl="0"/>
            <a:r>
              <a:rPr lang="en-US" dirty="0"/>
              <a:t>Subtitle Ariel 28pt</a:t>
            </a:r>
          </a:p>
          <a:p>
            <a:pPr lvl="1"/>
            <a:r>
              <a:rPr lang="en-US" dirty="0"/>
              <a:t>Second level 24pt</a:t>
            </a:r>
          </a:p>
        </p:txBody>
      </p:sp>
      <p:sp>
        <p:nvSpPr>
          <p:cNvPr id="4" name="Content Placeholder 3"/>
          <p:cNvSpPr>
            <a:spLocks noGrp="1"/>
          </p:cNvSpPr>
          <p:nvPr>
            <p:ph sz="half" idx="2" hasCustomPrompt="1"/>
          </p:nvPr>
        </p:nvSpPr>
        <p:spPr>
          <a:xfrm>
            <a:off x="6172200" y="1825625"/>
            <a:ext cx="5181600" cy="4351338"/>
          </a:xfrm>
        </p:spPr>
        <p:txBody>
          <a:bodyPr/>
          <a:lstStyle>
            <a:lvl1pPr>
              <a:defRPr/>
            </a:lvl1pPr>
            <a:lvl2pPr>
              <a:defRPr/>
            </a:lvl2pPr>
          </a:lstStyle>
          <a:p>
            <a:pPr lvl="0"/>
            <a:r>
              <a:rPr lang="en-US" dirty="0"/>
              <a:t>Subtitle Ariel 28pt</a:t>
            </a:r>
          </a:p>
          <a:p>
            <a:pPr lvl="1"/>
            <a:r>
              <a:rPr lang="en-US" dirty="0"/>
              <a:t>Second level 24pt</a:t>
            </a:r>
          </a:p>
        </p:txBody>
      </p:sp>
      <p:sp>
        <p:nvSpPr>
          <p:cNvPr id="7" name="Slide Number Placeholder 6"/>
          <p:cNvSpPr>
            <a:spLocks noGrp="1"/>
          </p:cNvSpPr>
          <p:nvPr>
            <p:ph type="sldNum" sz="quarter" idx="12"/>
          </p:nvPr>
        </p:nvSpPr>
        <p:spPr/>
        <p:txBody>
          <a:bodyPr/>
          <a:lstStyle/>
          <a:p>
            <a:fld id="{428EB037-5E3B-48C4-97BB-734080DA86A8}" type="slidenum">
              <a:rPr lang="en-GB" smtClean="0"/>
              <a:t>‹#›</a:t>
            </a:fld>
            <a:endParaRPr lang="en-GB"/>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24734" y="5972175"/>
            <a:ext cx="2735466" cy="787400"/>
          </a:xfrm>
          <a:prstGeom prst="rect">
            <a:avLst/>
          </a:prstGeom>
        </p:spPr>
      </p:pic>
    </p:spTree>
    <p:extLst>
      <p:ext uri="{BB962C8B-B14F-4D97-AF65-F5344CB8AC3E}">
        <p14:creationId xmlns:p14="http://schemas.microsoft.com/office/powerpoint/2010/main" val="1061284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baseline="0"/>
            </a:lvl1pPr>
          </a:lstStyle>
          <a:p>
            <a:r>
              <a:rPr lang="en-US" dirty="0"/>
              <a:t>Title Ariel 44pt</a:t>
            </a:r>
            <a:endParaRPr lang="en-GB"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Ariel 24pt bold</a:t>
            </a:r>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stStyle>
          <a:p>
            <a:pPr lvl="0"/>
            <a:r>
              <a:rPr lang="en-US" dirty="0"/>
              <a:t>Bulletin point Ariel 28pt</a:t>
            </a:r>
          </a:p>
          <a:p>
            <a:pPr lvl="1"/>
            <a:r>
              <a:rPr lang="en-US" dirty="0"/>
              <a:t>Second level 24pt</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Ariel 24pt bold</a:t>
            </a:r>
          </a:p>
        </p:txBody>
      </p:sp>
      <p:sp>
        <p:nvSpPr>
          <p:cNvPr id="6" name="Content Placeholder 5"/>
          <p:cNvSpPr>
            <a:spLocks noGrp="1"/>
          </p:cNvSpPr>
          <p:nvPr>
            <p:ph sz="quarter" idx="4" hasCustomPrompt="1"/>
          </p:nvPr>
        </p:nvSpPr>
        <p:spPr>
          <a:xfrm>
            <a:off x="6172200" y="2505075"/>
            <a:ext cx="5183188" cy="3684588"/>
          </a:xfrm>
        </p:spPr>
        <p:txBody>
          <a:bodyPr/>
          <a:lstStyle>
            <a:lvl1pPr>
              <a:defRPr/>
            </a:lvl1pPr>
            <a:lvl2pPr>
              <a:defRPr baseline="0"/>
            </a:lvl2pPr>
          </a:lstStyle>
          <a:p>
            <a:pPr lvl="0"/>
            <a:r>
              <a:rPr lang="en-US" dirty="0"/>
              <a:t>Bulletin point Ariel 28pt</a:t>
            </a:r>
          </a:p>
          <a:p>
            <a:pPr lvl="1"/>
            <a:r>
              <a:rPr lang="en-US" dirty="0"/>
              <a:t>Second level 24pt</a:t>
            </a:r>
          </a:p>
        </p:txBody>
      </p:sp>
      <p:sp>
        <p:nvSpPr>
          <p:cNvPr id="9" name="Slide Number Placeholder 8"/>
          <p:cNvSpPr>
            <a:spLocks noGrp="1"/>
          </p:cNvSpPr>
          <p:nvPr>
            <p:ph type="sldNum" sz="quarter" idx="12"/>
          </p:nvPr>
        </p:nvSpPr>
        <p:spPr/>
        <p:txBody>
          <a:bodyPr/>
          <a:lstStyle/>
          <a:p>
            <a:fld id="{428EB037-5E3B-48C4-97BB-734080DA86A8}" type="slidenum">
              <a:rPr lang="en-GB" smtClean="0"/>
              <a:t>‹#›</a:t>
            </a:fld>
            <a:endParaRPr lang="en-GB"/>
          </a:p>
        </p:txBody>
      </p:sp>
      <p:pic>
        <p:nvPicPr>
          <p:cNvPr id="10" name="Picture 9"/>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24734" y="5972175"/>
            <a:ext cx="2735466" cy="787400"/>
          </a:xfrm>
          <a:prstGeom prst="rect">
            <a:avLst/>
          </a:prstGeom>
        </p:spPr>
      </p:pic>
    </p:spTree>
    <p:extLst>
      <p:ext uri="{BB962C8B-B14F-4D97-AF65-F5344CB8AC3E}">
        <p14:creationId xmlns:p14="http://schemas.microsoft.com/office/powerpoint/2010/main" val="2575242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3.png"/></Relationships>
</file>

<file path=ppt/slides/_rels/slide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50.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71.png"/></Relationships>
</file>

<file path=ppt/slides/_rels/slide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hyperlink" Target="https://future.nhs.uk/connect.ti/canc/view?objectId=21044496" TargetMode="External"/><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1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3" Type="http://schemas.openxmlformats.org/officeDocument/2006/relationships/hyperlink" Target="http://thelearnersway.net/ideas/2016/10/23/questions-at-the-heart-of-learning" TargetMode="External"/><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hyperlink" Target="https://www.rawpixel.com/image/573433/old-man-walking-with-cane" TargetMode="External"/><Relationship Id="rId2" Type="http://schemas.openxmlformats.org/officeDocument/2006/relationships/image" Target="../media/image77.pn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76.jpg"/></Relationships>
</file>

<file path=ppt/slides/_rels/slide1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jpg"/><Relationship Id="rId4" Type="http://schemas.openxmlformats.org/officeDocument/2006/relationships/image" Target="../media/image25.emf"/></Relationships>
</file>

<file path=ppt/slides/_rels/slide120.xml.rels><?xml version="1.0" encoding="UTF-8" standalone="yes"?>
<Relationships xmlns="http://schemas.openxmlformats.org/package/2006/relationships"><Relationship Id="rId3" Type="http://schemas.openxmlformats.org/officeDocument/2006/relationships/hyperlink" Target="http://www.express.co.uk/comment/columnists/dr-rosemary-leonard/616424/Dry-mouth-high-cholesterol-Dr-Rosemary-medical-queries" TargetMode="External"/><Relationship Id="rId2" Type="http://schemas.openxmlformats.org/officeDocument/2006/relationships/image" Target="../media/image78.jp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76.jpg"/></Relationships>
</file>

<file path=ppt/slides/_rels/slide1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hyperlink" Target="http://lahough.blogspot.com/2009_05_01_archive.html" TargetMode="External"/><Relationship Id="rId2" Type="http://schemas.openxmlformats.org/officeDocument/2006/relationships/image" Target="../media/image79.jp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76.jpg"/></Relationships>
</file>

<file path=ppt/slides/_rels/slide1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hyperlink" Target="https://www.caresearch.com.au/caresearch/tabid/1805/Default.aspx" TargetMode="External"/><Relationship Id="rId2" Type="http://schemas.openxmlformats.org/officeDocument/2006/relationships/image" Target="../media/image80.jp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76.jpg"/></Relationships>
</file>

<file path=ppt/slides/_rels/slide1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hyperlink" Target="https://healthhearty.com/lower-abdominal-pain" TargetMode="External"/><Relationship Id="rId2" Type="http://schemas.openxmlformats.org/officeDocument/2006/relationships/image" Target="../media/image81.jp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76.jpg"/></Relationships>
</file>

<file path=ppt/slides/_rels/slide1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hyperlink" Target="https://www.healthline.com/health/post-viral-cough" TargetMode="External"/><Relationship Id="rId2" Type="http://schemas.openxmlformats.org/officeDocument/2006/relationships/image" Target="../media/image82.jp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76.jpg"/></Relationships>
</file>

<file path=ppt/slides/_rels/slide129.xml.rels><?xml version="1.0" encoding="UTF-8" standalone="yes"?>
<Relationships xmlns="http://schemas.openxmlformats.org/package/2006/relationships"><Relationship Id="rId3" Type="http://schemas.openxmlformats.org/officeDocument/2006/relationships/hyperlink" Target="http://www.medscape.com/viewarticle/866188" TargetMode="External"/><Relationship Id="rId2" Type="http://schemas.openxmlformats.org/officeDocument/2006/relationships/image" Target="../media/image83.jp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76.jp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chart" Target="../charts/char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hyperlink" Target="mailto:England.swagca@nhs.net"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mailto:England.SWAGCA@nhs.net"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chart" Target="../charts/chart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4.jpeg"/><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Colors" Target="../diagrams/colors2.xml"/><Relationship Id="rId18" Type="http://schemas.openxmlformats.org/officeDocument/2006/relationships/image" Target="../media/image38.svg"/><Relationship Id="rId3" Type="http://schemas.openxmlformats.org/officeDocument/2006/relationships/image" Target="../media/image28.svg"/><Relationship Id="rId21" Type="http://schemas.openxmlformats.org/officeDocument/2006/relationships/image" Target="../media/image41.png"/><Relationship Id="rId7" Type="http://schemas.openxmlformats.org/officeDocument/2006/relationships/image" Target="../media/image32.svg"/><Relationship Id="rId12" Type="http://schemas.openxmlformats.org/officeDocument/2006/relationships/diagramQuickStyle" Target="../diagrams/quickStyle2.xml"/><Relationship Id="rId17" Type="http://schemas.openxmlformats.org/officeDocument/2006/relationships/image" Target="../media/image37.png"/><Relationship Id="rId2" Type="http://schemas.openxmlformats.org/officeDocument/2006/relationships/image" Target="../media/image27.png"/><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Layout" Target="../slideLayouts/slideLayout17.xml"/><Relationship Id="rId6" Type="http://schemas.openxmlformats.org/officeDocument/2006/relationships/image" Target="../media/image31.png"/><Relationship Id="rId11" Type="http://schemas.openxmlformats.org/officeDocument/2006/relationships/diagramLayout" Target="../diagrams/layout2.xml"/><Relationship Id="rId24" Type="http://schemas.openxmlformats.org/officeDocument/2006/relationships/image" Target="../media/image44.png"/><Relationship Id="rId5" Type="http://schemas.openxmlformats.org/officeDocument/2006/relationships/image" Target="../media/image30.sv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diagramData" Target="../diagrams/data2.xml"/><Relationship Id="rId19"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34.svg"/><Relationship Id="rId14" Type="http://schemas.microsoft.com/office/2007/relationships/diagramDrawing" Target="../diagrams/drawing2.xml"/><Relationship Id="rId22" Type="http://schemas.openxmlformats.org/officeDocument/2006/relationships/image" Target="../media/image42.svg"/></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jp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1.jp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50.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thelearnersway.net/ideas/2016/10/23/questions-at-the-heart-of-learning" TargetMode="External"/><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50.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hyperlink" Target="http://thelearnersway.net/ideas/2016/10/23/questions-at-the-heart-of-learning" TargetMode="External"/><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77B-0342-403A-917F-315D65EA0DD5}"/>
              </a:ext>
            </a:extLst>
          </p:cNvPr>
          <p:cNvSpPr>
            <a:spLocks noGrp="1"/>
          </p:cNvSpPr>
          <p:nvPr>
            <p:ph type="ctrTitle"/>
          </p:nvPr>
        </p:nvSpPr>
        <p:spPr>
          <a:xfrm>
            <a:off x="1995054" y="2822170"/>
            <a:ext cx="8201892" cy="2699085"/>
          </a:xfrm>
        </p:spPr>
        <p:txBody>
          <a:bodyPr/>
          <a:lstStyle/>
          <a:p>
            <a:r>
              <a:rPr lang="en-GB" dirty="0"/>
              <a:t>Somerset, Wiltshire, Avon &amp; Gloucestershire Cancer Alliance</a:t>
            </a:r>
            <a:br>
              <a:rPr lang="en-GB" dirty="0"/>
            </a:br>
            <a:br>
              <a:rPr lang="en-GB" sz="2000" dirty="0"/>
            </a:br>
            <a:r>
              <a:rPr lang="en-GB" sz="2000" dirty="0"/>
              <a:t>welcomes you to our inaugural</a:t>
            </a:r>
            <a:br>
              <a:rPr lang="en-GB" sz="2000" dirty="0"/>
            </a:br>
            <a:br>
              <a:rPr lang="en-GB" sz="3200" dirty="0"/>
            </a:br>
            <a:r>
              <a:rPr lang="en-GB" sz="3200" dirty="0"/>
              <a:t> </a:t>
            </a:r>
            <a:r>
              <a:rPr lang="en-GB" dirty="0"/>
              <a:t>MS Teams LIVE Event:</a:t>
            </a:r>
            <a:br>
              <a:rPr lang="en-GB" dirty="0"/>
            </a:br>
            <a:r>
              <a:rPr lang="en-GB" dirty="0"/>
              <a:t>Rapid Diagnostic Services</a:t>
            </a:r>
          </a:p>
        </p:txBody>
      </p:sp>
      <p:sp>
        <p:nvSpPr>
          <p:cNvPr id="3" name="Text Placeholder 2">
            <a:extLst>
              <a:ext uri="{FF2B5EF4-FFF2-40B4-BE49-F238E27FC236}">
                <a16:creationId xmlns:a16="http://schemas.microsoft.com/office/drawing/2014/main" id="{3219F5B5-3CAE-43E2-A68F-48F42D067F2C}"/>
              </a:ext>
            </a:extLst>
          </p:cNvPr>
          <p:cNvSpPr>
            <a:spLocks noGrp="1"/>
          </p:cNvSpPr>
          <p:nvPr>
            <p:ph type="body" sz="quarter" idx="10"/>
          </p:nvPr>
        </p:nvSpPr>
        <p:spPr>
          <a:xfrm>
            <a:off x="1931753" y="5596945"/>
            <a:ext cx="8201025" cy="357447"/>
          </a:xfrm>
        </p:spPr>
        <p:txBody>
          <a:bodyPr/>
          <a:lstStyle/>
          <a:p>
            <a:r>
              <a:rPr lang="en-GB" dirty="0"/>
              <a:t>08.09.2020</a:t>
            </a:r>
          </a:p>
        </p:txBody>
      </p:sp>
      <p:pic>
        <p:nvPicPr>
          <p:cNvPr id="5" name="Picture 4" descr="A close up of a logo&#10;&#10;Description automatically generated">
            <a:extLst>
              <a:ext uri="{FF2B5EF4-FFF2-40B4-BE49-F238E27FC236}">
                <a16:creationId xmlns:a16="http://schemas.microsoft.com/office/drawing/2014/main" id="{B7B834A8-FBAD-4BDC-B333-71BC8FBCF967}"/>
              </a:ext>
            </a:extLst>
          </p:cNvPr>
          <p:cNvPicPr>
            <a:picLocks noChangeAspect="1"/>
          </p:cNvPicPr>
          <p:nvPr/>
        </p:nvPicPr>
        <p:blipFill rotWithShape="1">
          <a:blip r:embed="rId2">
            <a:extLst>
              <a:ext uri="{28A0092B-C50C-407E-A947-70E740481C1C}">
                <a14:useLocalDpi xmlns:a14="http://schemas.microsoft.com/office/drawing/2010/main" val="0"/>
              </a:ext>
            </a:extLst>
          </a:blip>
          <a:srcRect l="28815" t="33355" r="28619" b="34408"/>
          <a:stretch/>
        </p:blipFill>
        <p:spPr>
          <a:xfrm>
            <a:off x="136358" y="104272"/>
            <a:ext cx="5189622" cy="1965159"/>
          </a:xfrm>
          <a:prstGeom prst="rect">
            <a:avLst/>
          </a:prstGeom>
        </p:spPr>
      </p:pic>
    </p:spTree>
    <p:extLst>
      <p:ext uri="{BB962C8B-B14F-4D97-AF65-F5344CB8AC3E}">
        <p14:creationId xmlns:p14="http://schemas.microsoft.com/office/powerpoint/2010/main" val="806305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4" name="Straight Arrow Connector 263">
            <a:extLst>
              <a:ext uri="{FF2B5EF4-FFF2-40B4-BE49-F238E27FC236}">
                <a16:creationId xmlns:a16="http://schemas.microsoft.com/office/drawing/2014/main" id="{A79C88B9-F7A4-461A-88D3-E15CE7A61468}"/>
              </a:ext>
            </a:extLst>
          </p:cNvPr>
          <p:cNvCxnSpPr>
            <a:cxnSpLocks/>
          </p:cNvCxnSpPr>
          <p:nvPr/>
        </p:nvCxnSpPr>
        <p:spPr>
          <a:xfrm>
            <a:off x="6886575" y="3284783"/>
            <a:ext cx="0" cy="1614849"/>
          </a:xfrm>
          <a:prstGeom prst="straightConnector1">
            <a:avLst/>
          </a:prstGeom>
          <a:ln w="60325">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76B24FA-2BA4-49AB-A1A1-C62526D03CB0}"/>
              </a:ext>
            </a:extLst>
          </p:cNvPr>
          <p:cNvSpPr/>
          <p:nvPr/>
        </p:nvSpPr>
        <p:spPr>
          <a:xfrm>
            <a:off x="8986685" y="176981"/>
            <a:ext cx="1494503" cy="786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702B556-4C7C-4A98-BCF0-BF454056B6B9}"/>
              </a:ext>
            </a:extLst>
          </p:cNvPr>
          <p:cNvSpPr/>
          <p:nvPr/>
        </p:nvSpPr>
        <p:spPr>
          <a:xfrm flipV="1">
            <a:off x="0" y="-1"/>
            <a:ext cx="12192000" cy="8400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C26D560-B1A5-4E25-A69F-0EA3E3BFE140}"/>
              </a:ext>
            </a:extLst>
          </p:cNvPr>
          <p:cNvSpPr/>
          <p:nvPr/>
        </p:nvSpPr>
        <p:spPr>
          <a:xfrm>
            <a:off x="1592826" y="49148"/>
            <a:ext cx="8008375" cy="661720"/>
          </a:xfrm>
          <a:prstGeom prst="rect">
            <a:avLst/>
          </a:prstGeom>
        </p:spPr>
        <p:txBody>
          <a:bodyPr wrap="square">
            <a:spAutoFit/>
          </a:bodyPr>
          <a:lstStyle/>
          <a:p>
            <a:pPr>
              <a:spcAft>
                <a:spcPts val="600"/>
              </a:spcAft>
            </a:pPr>
            <a:r>
              <a:rPr lang="en-GB" b="1" dirty="0">
                <a:solidFill>
                  <a:schemeClr val="bg1"/>
                </a:solidFill>
                <a:latin typeface="Arial" panose="020B0604020202020204" pitchFamily="34" charset="0"/>
                <a:cs typeface="Arial" panose="020B0604020202020204" pitchFamily="34" charset="0"/>
              </a:rPr>
              <a:t>UCL Cancer Collaborative</a:t>
            </a:r>
          </a:p>
          <a:p>
            <a:pPr>
              <a:spcAft>
                <a:spcPts val="600"/>
              </a:spcAft>
            </a:pPr>
            <a:r>
              <a:rPr lang="en-GB" sz="1400" b="1" dirty="0">
                <a:solidFill>
                  <a:schemeClr val="bg1"/>
                </a:solidFill>
                <a:latin typeface="Arial" panose="020B0604020202020204" pitchFamily="34" charset="0"/>
                <a:cs typeface="Arial" panose="020B0604020202020204" pitchFamily="34" charset="0"/>
              </a:rPr>
              <a:t>Multidisciplinary Diagnostic Centre (MDC) pathway</a:t>
            </a:r>
          </a:p>
        </p:txBody>
      </p:sp>
      <p:sp>
        <p:nvSpPr>
          <p:cNvPr id="64" name="Arrow: Pentagon 63">
            <a:extLst>
              <a:ext uri="{FF2B5EF4-FFF2-40B4-BE49-F238E27FC236}">
                <a16:creationId xmlns:a16="http://schemas.microsoft.com/office/drawing/2014/main" id="{52C3311F-47B0-4A29-A088-E4F68DD7CF02}"/>
              </a:ext>
            </a:extLst>
          </p:cNvPr>
          <p:cNvSpPr/>
          <p:nvPr/>
        </p:nvSpPr>
        <p:spPr>
          <a:xfrm>
            <a:off x="1599973" y="1433641"/>
            <a:ext cx="1584000" cy="396000"/>
          </a:xfrm>
          <a:prstGeom prst="homePlate">
            <a:avLst/>
          </a:prstGeom>
          <a:solidFill>
            <a:srgbClr val="98B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GP Visit</a:t>
            </a:r>
          </a:p>
        </p:txBody>
      </p:sp>
      <p:sp>
        <p:nvSpPr>
          <p:cNvPr id="189" name="TextBox 188">
            <a:extLst>
              <a:ext uri="{FF2B5EF4-FFF2-40B4-BE49-F238E27FC236}">
                <a16:creationId xmlns:a16="http://schemas.microsoft.com/office/drawing/2014/main" id="{C660A737-5BFD-4115-83CB-DD43FD1A8EE7}"/>
              </a:ext>
            </a:extLst>
          </p:cNvPr>
          <p:cNvSpPr txBox="1"/>
          <p:nvPr/>
        </p:nvSpPr>
        <p:spPr>
          <a:xfrm>
            <a:off x="1864008" y="1144118"/>
            <a:ext cx="1131529" cy="307777"/>
          </a:xfrm>
          <a:prstGeom prst="rect">
            <a:avLst/>
          </a:prstGeom>
          <a:noFill/>
        </p:spPr>
        <p:txBody>
          <a:bodyPr wrap="square" rtlCol="0">
            <a:spAutoFit/>
          </a:bodyPr>
          <a:lstStyle/>
          <a:p>
            <a:pPr algn="ctr"/>
            <a:r>
              <a:rPr lang="en-GB" sz="1400" b="1" dirty="0">
                <a:solidFill>
                  <a:srgbClr val="002060"/>
                </a:solidFill>
                <a:latin typeface="Arial" panose="020B0604020202020204" pitchFamily="34" charset="0"/>
                <a:cs typeface="Arial" panose="020B0604020202020204" pitchFamily="34" charset="0"/>
              </a:rPr>
              <a:t>0-2 days</a:t>
            </a:r>
          </a:p>
        </p:txBody>
      </p:sp>
      <p:sp>
        <p:nvSpPr>
          <p:cNvPr id="209" name="Rectangle 208">
            <a:extLst>
              <a:ext uri="{FF2B5EF4-FFF2-40B4-BE49-F238E27FC236}">
                <a16:creationId xmlns:a16="http://schemas.microsoft.com/office/drawing/2014/main" id="{42892308-6522-4927-B686-359942EDE924}"/>
              </a:ext>
            </a:extLst>
          </p:cNvPr>
          <p:cNvSpPr/>
          <p:nvPr/>
        </p:nvSpPr>
        <p:spPr>
          <a:xfrm>
            <a:off x="8049121" y="6401466"/>
            <a:ext cx="2163816" cy="41549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u="sng" dirty="0">
                <a:solidFill>
                  <a:schemeClr val="tx1">
                    <a:lumMod val="65000"/>
                    <a:lumOff val="35000"/>
                  </a:schemeClr>
                </a:solidFill>
                <a:latin typeface="Arial" panose="020B0604020202020204" pitchFamily="34" charset="0"/>
                <a:cs typeface="Arial" panose="020B0604020202020204" pitchFamily="34" charset="0"/>
              </a:rPr>
              <a:t>Key</a:t>
            </a:r>
            <a:endParaRPr lang="en-GB"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2" name="TextBox 211">
            <a:extLst>
              <a:ext uri="{FF2B5EF4-FFF2-40B4-BE49-F238E27FC236}">
                <a16:creationId xmlns:a16="http://schemas.microsoft.com/office/drawing/2014/main" id="{756A3DDF-A807-4C24-90A7-AC29AD0006BB}"/>
              </a:ext>
            </a:extLst>
          </p:cNvPr>
          <p:cNvSpPr txBox="1"/>
          <p:nvPr/>
        </p:nvSpPr>
        <p:spPr>
          <a:xfrm>
            <a:off x="1606346" y="816641"/>
            <a:ext cx="2516602" cy="276999"/>
          </a:xfrm>
          <a:prstGeom prst="rect">
            <a:avLst/>
          </a:prstGeom>
          <a:noFill/>
        </p:spPr>
        <p:txBody>
          <a:bodyPr wrap="square" rtlCol="0">
            <a:spAutoFit/>
          </a:bodyPr>
          <a:lstStyle/>
          <a:p>
            <a:r>
              <a:rPr lang="en-GB" sz="1200" b="1" u="sng" dirty="0">
                <a:solidFill>
                  <a:srgbClr val="002060"/>
                </a:solidFill>
                <a:latin typeface="Arial" panose="020B0604020202020204" pitchFamily="34" charset="0"/>
                <a:cs typeface="Arial" panose="020B0604020202020204" pitchFamily="34" charset="0"/>
              </a:rPr>
              <a:t>The Patient Journey: </a:t>
            </a:r>
          </a:p>
        </p:txBody>
      </p:sp>
      <p:cxnSp>
        <p:nvCxnSpPr>
          <p:cNvPr id="235" name="Straight Arrow Connector 234">
            <a:extLst>
              <a:ext uri="{FF2B5EF4-FFF2-40B4-BE49-F238E27FC236}">
                <a16:creationId xmlns:a16="http://schemas.microsoft.com/office/drawing/2014/main" id="{A9F21560-C4E6-4B26-B0DD-5F20164FDFBB}"/>
              </a:ext>
            </a:extLst>
          </p:cNvPr>
          <p:cNvCxnSpPr>
            <a:cxnSpLocks/>
          </p:cNvCxnSpPr>
          <p:nvPr/>
        </p:nvCxnSpPr>
        <p:spPr>
          <a:xfrm>
            <a:off x="8462266" y="6564866"/>
            <a:ext cx="324000" cy="0"/>
          </a:xfrm>
          <a:prstGeom prst="straightConnector1">
            <a:avLst/>
          </a:prstGeom>
          <a:ln w="34925">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6" name="TextBox 235">
            <a:extLst>
              <a:ext uri="{FF2B5EF4-FFF2-40B4-BE49-F238E27FC236}">
                <a16:creationId xmlns:a16="http://schemas.microsoft.com/office/drawing/2014/main" id="{69841778-33E4-4132-9227-56A9FD8A100D}"/>
              </a:ext>
            </a:extLst>
          </p:cNvPr>
          <p:cNvSpPr txBox="1"/>
          <p:nvPr/>
        </p:nvSpPr>
        <p:spPr>
          <a:xfrm>
            <a:off x="8674688" y="6410738"/>
            <a:ext cx="1532539" cy="446276"/>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  </a:t>
            </a:r>
            <a:r>
              <a:rPr lang="en-GB" sz="1100" b="1" dirty="0">
                <a:latin typeface="Arial" panose="020B0604020202020204" pitchFamily="34" charset="0"/>
                <a:cs typeface="Arial" panose="020B0604020202020204" pitchFamily="34" charset="0"/>
              </a:rPr>
              <a:t>If clinically necessary </a:t>
            </a:r>
            <a:endParaRPr lang="en-GB" sz="1200" b="1" dirty="0">
              <a:latin typeface="Arial" panose="020B0604020202020204" pitchFamily="34" charset="0"/>
              <a:cs typeface="Arial" panose="020B0604020202020204" pitchFamily="34" charset="0"/>
            </a:endParaRPr>
          </a:p>
        </p:txBody>
      </p:sp>
      <p:grpSp>
        <p:nvGrpSpPr>
          <p:cNvPr id="99" name="Group 98">
            <a:extLst>
              <a:ext uri="{FF2B5EF4-FFF2-40B4-BE49-F238E27FC236}">
                <a16:creationId xmlns:a16="http://schemas.microsoft.com/office/drawing/2014/main" id="{06E5D9D5-5060-4FFF-9FD6-B1E05E590206}"/>
              </a:ext>
            </a:extLst>
          </p:cNvPr>
          <p:cNvGrpSpPr/>
          <p:nvPr/>
        </p:nvGrpSpPr>
        <p:grpSpPr>
          <a:xfrm>
            <a:off x="1731385" y="2122658"/>
            <a:ext cx="1147640" cy="1030882"/>
            <a:chOff x="144735" y="1861180"/>
            <a:chExt cx="1147640" cy="1030882"/>
          </a:xfrm>
        </p:grpSpPr>
        <p:pic>
          <p:nvPicPr>
            <p:cNvPr id="100" name="Picture 99">
              <a:extLst>
                <a:ext uri="{FF2B5EF4-FFF2-40B4-BE49-F238E27FC236}">
                  <a16:creationId xmlns:a16="http://schemas.microsoft.com/office/drawing/2014/main" id="{D461C41F-1432-4C6C-820B-A308BC0F1DAB}"/>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144735" y="1861180"/>
              <a:ext cx="1147640" cy="1030882"/>
            </a:xfrm>
            <a:prstGeom prst="rect">
              <a:avLst/>
            </a:prstGeom>
          </p:spPr>
        </p:pic>
        <p:grpSp>
          <p:nvGrpSpPr>
            <p:cNvPr id="102" name="Group 101">
              <a:extLst>
                <a:ext uri="{FF2B5EF4-FFF2-40B4-BE49-F238E27FC236}">
                  <a16:creationId xmlns:a16="http://schemas.microsoft.com/office/drawing/2014/main" id="{95DC06CF-45EE-4728-9C24-20732E4ADD23}"/>
                </a:ext>
              </a:extLst>
            </p:cNvPr>
            <p:cNvGrpSpPr>
              <a:grpSpLocks noChangeAspect="1"/>
            </p:cNvGrpSpPr>
            <p:nvPr/>
          </p:nvGrpSpPr>
          <p:grpSpPr>
            <a:xfrm>
              <a:off x="352453" y="2086756"/>
              <a:ext cx="797693" cy="688189"/>
              <a:chOff x="44468" y="2964093"/>
              <a:chExt cx="953311" cy="822444"/>
            </a:xfrm>
          </p:grpSpPr>
          <p:pic>
            <p:nvPicPr>
              <p:cNvPr id="103" name="Picture 102" descr="A close up of a logo&#10;&#10;Description generated with very high confidence">
                <a:extLst>
                  <a:ext uri="{FF2B5EF4-FFF2-40B4-BE49-F238E27FC236}">
                    <a16:creationId xmlns:a16="http://schemas.microsoft.com/office/drawing/2014/main" id="{73923D34-B34E-4712-9854-48E46646EC61}"/>
                  </a:ext>
                </a:extLst>
              </p:cNvPr>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saturation sat="400000"/>
                        </a14:imgEffect>
                      </a14:imgLayer>
                    </a14:imgProps>
                  </a:ext>
                </a:extLst>
              </a:blip>
              <a:srcRect b="13728"/>
              <a:stretch/>
            </p:blipFill>
            <p:spPr>
              <a:xfrm>
                <a:off x="44468" y="2964093"/>
                <a:ext cx="953311" cy="822444"/>
              </a:xfrm>
              <a:prstGeom prst="rect">
                <a:avLst/>
              </a:prstGeom>
            </p:spPr>
          </p:pic>
          <p:grpSp>
            <p:nvGrpSpPr>
              <p:cNvPr id="104" name="Group 103">
                <a:extLst>
                  <a:ext uri="{FF2B5EF4-FFF2-40B4-BE49-F238E27FC236}">
                    <a16:creationId xmlns:a16="http://schemas.microsoft.com/office/drawing/2014/main" id="{5C773CD8-6B62-4D0A-90CB-E5FA999DE71E}"/>
                  </a:ext>
                </a:extLst>
              </p:cNvPr>
              <p:cNvGrpSpPr/>
              <p:nvPr/>
            </p:nvGrpSpPr>
            <p:grpSpPr>
              <a:xfrm>
                <a:off x="537417" y="3102517"/>
                <a:ext cx="246252" cy="212183"/>
                <a:chOff x="690676" y="3299774"/>
                <a:chExt cx="246252" cy="212183"/>
              </a:xfrm>
            </p:grpSpPr>
            <p:pic>
              <p:nvPicPr>
                <p:cNvPr id="106" name="Picture 105" descr="A close up of a logo&#10;&#10;Description generated with very high confidence">
                  <a:extLst>
                    <a:ext uri="{FF2B5EF4-FFF2-40B4-BE49-F238E27FC236}">
                      <a16:creationId xmlns:a16="http://schemas.microsoft.com/office/drawing/2014/main" id="{4AC5E6AF-2493-4A42-BDE9-425BD5723BE3}"/>
                    </a:ext>
                  </a:extLst>
                </p:cNvPr>
                <p:cNvPicPr>
                  <a:picLocks noChangeAspect="1"/>
                </p:cNvPicPr>
                <p:nvPr/>
              </p:nvPicPr>
              <p:blipFill rotWithShape="1">
                <a:blip r:embed="rId5">
                  <a:duotone>
                    <a:schemeClr val="accent3">
                      <a:shade val="45000"/>
                      <a:satMod val="135000"/>
                    </a:schemeClr>
                    <a:prstClr val="white"/>
                  </a:duotone>
                </a:blip>
                <a:srcRect b="13835"/>
                <a:stretch/>
              </p:blipFill>
              <p:spPr>
                <a:xfrm>
                  <a:off x="690676" y="3299774"/>
                  <a:ext cx="246252" cy="212183"/>
                </a:xfrm>
                <a:prstGeom prst="rect">
                  <a:avLst/>
                </a:prstGeom>
              </p:spPr>
            </p:pic>
            <p:sp>
              <p:nvSpPr>
                <p:cNvPr id="108" name="Oval 107">
                  <a:extLst>
                    <a:ext uri="{FF2B5EF4-FFF2-40B4-BE49-F238E27FC236}">
                      <a16:creationId xmlns:a16="http://schemas.microsoft.com/office/drawing/2014/main" id="{2637C258-A965-417D-9E7D-7668A9AD4A05}"/>
                    </a:ext>
                  </a:extLst>
                </p:cNvPr>
                <p:cNvSpPr>
                  <a:spLocks noChangeAspect="1"/>
                </p:cNvSpPr>
                <p:nvPr/>
              </p:nvSpPr>
              <p:spPr>
                <a:xfrm>
                  <a:off x="726012" y="3315915"/>
                  <a:ext cx="118800" cy="11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lumMod val="65000"/>
                          <a:lumOff val="35000"/>
                        </a:schemeClr>
                      </a:solidFill>
                      <a:latin typeface="Arial" panose="020B0604020202020204" pitchFamily="34" charset="0"/>
                      <a:cs typeface="Arial" panose="020B0604020202020204" pitchFamily="34" charset="0"/>
                    </a:rPr>
                    <a:t>?</a:t>
                  </a:r>
                </a:p>
              </p:txBody>
            </p:sp>
          </p:grpSp>
        </p:grpSp>
      </p:grpSp>
      <p:sp>
        <p:nvSpPr>
          <p:cNvPr id="109" name="TextBox 108">
            <a:extLst>
              <a:ext uri="{FF2B5EF4-FFF2-40B4-BE49-F238E27FC236}">
                <a16:creationId xmlns:a16="http://schemas.microsoft.com/office/drawing/2014/main" id="{B3E50666-DCDD-409A-AA93-30CE66A1A2D6}"/>
              </a:ext>
            </a:extLst>
          </p:cNvPr>
          <p:cNvSpPr txBox="1"/>
          <p:nvPr/>
        </p:nvSpPr>
        <p:spPr>
          <a:xfrm>
            <a:off x="1731387" y="1842939"/>
            <a:ext cx="1355331" cy="415498"/>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Patient presents to GP with vague symptoms or unexplained test results</a:t>
            </a:r>
          </a:p>
        </p:txBody>
      </p:sp>
      <p:grpSp>
        <p:nvGrpSpPr>
          <p:cNvPr id="111" name="Group 110">
            <a:extLst>
              <a:ext uri="{FF2B5EF4-FFF2-40B4-BE49-F238E27FC236}">
                <a16:creationId xmlns:a16="http://schemas.microsoft.com/office/drawing/2014/main" id="{CFD88958-A94D-407D-9FBF-5162B785C4D0}"/>
              </a:ext>
            </a:extLst>
          </p:cNvPr>
          <p:cNvGrpSpPr/>
          <p:nvPr/>
        </p:nvGrpSpPr>
        <p:grpSpPr>
          <a:xfrm>
            <a:off x="1731385" y="3504684"/>
            <a:ext cx="1147640" cy="1030882"/>
            <a:chOff x="1598244" y="3349940"/>
            <a:chExt cx="1147640" cy="1030882"/>
          </a:xfrm>
        </p:grpSpPr>
        <p:pic>
          <p:nvPicPr>
            <p:cNvPr id="114" name="Picture 113">
              <a:extLst>
                <a:ext uri="{FF2B5EF4-FFF2-40B4-BE49-F238E27FC236}">
                  <a16:creationId xmlns:a16="http://schemas.microsoft.com/office/drawing/2014/main" id="{A26D9DBE-C73A-494E-9FF8-42F442FCA1BD}"/>
                </a:ext>
              </a:extLst>
            </p:cNvPr>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598244" y="3349940"/>
              <a:ext cx="1147640" cy="1030882"/>
            </a:xfrm>
            <a:prstGeom prst="rect">
              <a:avLst/>
            </a:prstGeom>
          </p:spPr>
        </p:pic>
        <p:pic>
          <p:nvPicPr>
            <p:cNvPr id="115" name="Picture 114" descr="A close up of a logo&#10;&#10;Description generated with very high confidence">
              <a:extLst>
                <a:ext uri="{FF2B5EF4-FFF2-40B4-BE49-F238E27FC236}">
                  <a16:creationId xmlns:a16="http://schemas.microsoft.com/office/drawing/2014/main" id="{0CC0AF1F-BA40-427E-80C7-D30B759E8BC3}"/>
                </a:ext>
              </a:extLst>
            </p:cNvPr>
            <p:cNvPicPr>
              <a:picLocks noChangeAspect="1"/>
            </p:cNvPicPr>
            <p:nvPr/>
          </p:nvPicPr>
          <p:blipFill rotWithShape="1">
            <a:blip r:embed="rId6">
              <a:lum bright="70000" contrast="-70000"/>
            </a:blip>
            <a:srcRect b="23708"/>
            <a:stretch/>
          </p:blipFill>
          <p:spPr>
            <a:xfrm>
              <a:off x="1836440" y="3601815"/>
              <a:ext cx="728404" cy="555710"/>
            </a:xfrm>
            <a:prstGeom prst="rect">
              <a:avLst/>
            </a:prstGeom>
          </p:spPr>
        </p:pic>
      </p:grpSp>
      <p:sp>
        <p:nvSpPr>
          <p:cNvPr id="116" name="TextBox 115">
            <a:extLst>
              <a:ext uri="{FF2B5EF4-FFF2-40B4-BE49-F238E27FC236}">
                <a16:creationId xmlns:a16="http://schemas.microsoft.com/office/drawing/2014/main" id="{3B991A02-207C-441F-9C38-0F354C655190}"/>
              </a:ext>
            </a:extLst>
          </p:cNvPr>
          <p:cNvSpPr txBox="1"/>
          <p:nvPr/>
        </p:nvSpPr>
        <p:spPr>
          <a:xfrm>
            <a:off x="1787330" y="4629677"/>
            <a:ext cx="1186940" cy="830997"/>
          </a:xfrm>
          <a:prstGeom prst="flowChartOnlineStorage">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GP organise 1</a:t>
            </a:r>
            <a:r>
              <a:rPr lang="en-GB" sz="900" b="1" baseline="30000" dirty="0">
                <a:latin typeface="Arial" panose="020B0604020202020204" pitchFamily="34" charset="0"/>
                <a:cs typeface="Arial" panose="020B0604020202020204" pitchFamily="34" charset="0"/>
              </a:rPr>
              <a:t>st</a:t>
            </a:r>
            <a:r>
              <a:rPr lang="en-GB" sz="900" b="1" dirty="0">
                <a:latin typeface="Arial" panose="020B0604020202020204" pitchFamily="34" charset="0"/>
                <a:cs typeface="Arial" panose="020B0604020202020204" pitchFamily="34" charset="0"/>
              </a:rPr>
              <a:t> tier investigation (bloods, urine, chest x-ray, etc)</a:t>
            </a:r>
          </a:p>
        </p:txBody>
      </p:sp>
      <p:cxnSp>
        <p:nvCxnSpPr>
          <p:cNvPr id="121" name="Straight Arrow Connector 120">
            <a:extLst>
              <a:ext uri="{FF2B5EF4-FFF2-40B4-BE49-F238E27FC236}">
                <a16:creationId xmlns:a16="http://schemas.microsoft.com/office/drawing/2014/main" id="{1813A0A5-A787-4100-AB78-DBFCD794E3C9}"/>
              </a:ext>
            </a:extLst>
          </p:cNvPr>
          <p:cNvCxnSpPr>
            <a:cxnSpLocks/>
            <a:stCxn id="100" idx="2"/>
            <a:endCxn id="114" idx="0"/>
          </p:cNvCxnSpPr>
          <p:nvPr/>
        </p:nvCxnSpPr>
        <p:spPr>
          <a:xfrm>
            <a:off x="2305205" y="3153540"/>
            <a:ext cx="0" cy="351144"/>
          </a:xfrm>
          <a:prstGeom prst="straightConnector1">
            <a:avLst/>
          </a:prstGeom>
          <a:ln w="60325">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4" name="Arrow: Chevron 123">
            <a:extLst>
              <a:ext uri="{FF2B5EF4-FFF2-40B4-BE49-F238E27FC236}">
                <a16:creationId xmlns:a16="http://schemas.microsoft.com/office/drawing/2014/main" id="{3DD928AF-69B9-4B02-89C7-3BF023BC6235}"/>
              </a:ext>
            </a:extLst>
          </p:cNvPr>
          <p:cNvSpPr/>
          <p:nvPr/>
        </p:nvSpPr>
        <p:spPr>
          <a:xfrm>
            <a:off x="3086718" y="1433641"/>
            <a:ext cx="1584000" cy="396000"/>
          </a:xfrm>
          <a:prstGeom prst="chevron">
            <a:avLst/>
          </a:prstGeom>
          <a:solidFill>
            <a:srgbClr val="4F8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Triage</a:t>
            </a:r>
          </a:p>
        </p:txBody>
      </p:sp>
      <p:grpSp>
        <p:nvGrpSpPr>
          <p:cNvPr id="128" name="Group 127">
            <a:extLst>
              <a:ext uri="{FF2B5EF4-FFF2-40B4-BE49-F238E27FC236}">
                <a16:creationId xmlns:a16="http://schemas.microsoft.com/office/drawing/2014/main" id="{B6E6A537-089E-4B6C-B3F6-1D9E0DC061DD}"/>
              </a:ext>
            </a:extLst>
          </p:cNvPr>
          <p:cNvGrpSpPr/>
          <p:nvPr/>
        </p:nvGrpSpPr>
        <p:grpSpPr>
          <a:xfrm>
            <a:off x="3266213" y="2820490"/>
            <a:ext cx="1147640" cy="1030882"/>
            <a:chOff x="2145544" y="2135188"/>
            <a:chExt cx="1147640" cy="1030882"/>
          </a:xfrm>
        </p:grpSpPr>
        <p:pic>
          <p:nvPicPr>
            <p:cNvPr id="130" name="Picture 129">
              <a:extLst>
                <a:ext uri="{FF2B5EF4-FFF2-40B4-BE49-F238E27FC236}">
                  <a16:creationId xmlns:a16="http://schemas.microsoft.com/office/drawing/2014/main" id="{E8FF922A-A504-41EC-862A-965A075D9E4A}"/>
                </a:ext>
              </a:extLst>
            </p:cNvPr>
            <p:cNvPicPr>
              <a:picLocks noChangeAspect="1"/>
            </p:cNvPicPr>
            <p:nvPr/>
          </p:nvPicPr>
          <p:blipFill>
            <a:blip r:embed="rId2">
              <a:clrChange>
                <a:clrFrom>
                  <a:srgbClr val="FFFFFF"/>
                </a:clrFrom>
                <a:clrTo>
                  <a:srgbClr val="FFFFFF">
                    <a:alpha val="0"/>
                  </a:srgbClr>
                </a:clrTo>
              </a:clrChange>
              <a:duotone>
                <a:prstClr val="black"/>
                <a:schemeClr val="accent2">
                  <a:tint val="45000"/>
                  <a:satMod val="400000"/>
                </a:schemeClr>
              </a:duotone>
            </a:blip>
            <a:stretch>
              <a:fillRect/>
            </a:stretch>
          </p:blipFill>
          <p:spPr>
            <a:xfrm>
              <a:off x="2145544" y="2135188"/>
              <a:ext cx="1147640" cy="1030882"/>
            </a:xfrm>
            <a:prstGeom prst="rect">
              <a:avLst/>
            </a:prstGeom>
          </p:spPr>
        </p:pic>
        <p:pic>
          <p:nvPicPr>
            <p:cNvPr id="132" name="Picture 131" descr="A close up of a logo&#10;&#10;Description generated with very high confidence">
              <a:extLst>
                <a:ext uri="{FF2B5EF4-FFF2-40B4-BE49-F238E27FC236}">
                  <a16:creationId xmlns:a16="http://schemas.microsoft.com/office/drawing/2014/main" id="{5AB32417-E36D-43D8-B936-7587BAF587B1}"/>
                </a:ext>
              </a:extLst>
            </p:cNvPr>
            <p:cNvPicPr>
              <a:picLocks noChangeAspect="1"/>
            </p:cNvPicPr>
            <p:nvPr/>
          </p:nvPicPr>
          <p:blipFill rotWithShape="1">
            <a:blip r:embed="rId7">
              <a:lum bright="70000" contrast="-70000"/>
            </a:blip>
            <a:srcRect b="13258"/>
            <a:stretch/>
          </p:blipFill>
          <p:spPr>
            <a:xfrm>
              <a:off x="2464798" y="2467103"/>
              <a:ext cx="528893" cy="458774"/>
            </a:xfrm>
            <a:prstGeom prst="rect">
              <a:avLst/>
            </a:prstGeom>
          </p:spPr>
        </p:pic>
      </p:grpSp>
      <p:sp>
        <p:nvSpPr>
          <p:cNvPr id="137" name="TextBox 136">
            <a:extLst>
              <a:ext uri="{FF2B5EF4-FFF2-40B4-BE49-F238E27FC236}">
                <a16:creationId xmlns:a16="http://schemas.microsoft.com/office/drawing/2014/main" id="{FBCE84A1-4207-4888-83B3-90AD22DB714B}"/>
              </a:ext>
            </a:extLst>
          </p:cNvPr>
          <p:cNvSpPr txBox="1"/>
          <p:nvPr/>
        </p:nvSpPr>
        <p:spPr>
          <a:xfrm>
            <a:off x="3209937" y="3909553"/>
            <a:ext cx="1260192" cy="830997"/>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Initial call with CNS, for a holistic patient history (including mental health and social factors) and book tests</a:t>
            </a:r>
          </a:p>
        </p:txBody>
      </p:sp>
      <p:sp>
        <p:nvSpPr>
          <p:cNvPr id="140" name="Arrow: Chevron 139">
            <a:extLst>
              <a:ext uri="{FF2B5EF4-FFF2-40B4-BE49-F238E27FC236}">
                <a16:creationId xmlns:a16="http://schemas.microsoft.com/office/drawing/2014/main" id="{0E421FCB-F7B3-4E75-9060-E92773F9239D}"/>
              </a:ext>
            </a:extLst>
          </p:cNvPr>
          <p:cNvSpPr/>
          <p:nvPr/>
        </p:nvSpPr>
        <p:spPr>
          <a:xfrm>
            <a:off x="4571908" y="1433641"/>
            <a:ext cx="1584000" cy="396000"/>
          </a:xfrm>
          <a:prstGeom prst="chevron">
            <a:avLst/>
          </a:prstGeom>
          <a:solidFill>
            <a:srgbClr val="596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Hospital Visit 1</a:t>
            </a:r>
          </a:p>
        </p:txBody>
      </p:sp>
      <p:grpSp>
        <p:nvGrpSpPr>
          <p:cNvPr id="143" name="Group 142">
            <a:extLst>
              <a:ext uri="{FF2B5EF4-FFF2-40B4-BE49-F238E27FC236}">
                <a16:creationId xmlns:a16="http://schemas.microsoft.com/office/drawing/2014/main" id="{CDD3519E-7CF8-4D4A-B084-DB3ED242D811}"/>
              </a:ext>
            </a:extLst>
          </p:cNvPr>
          <p:cNvGrpSpPr/>
          <p:nvPr/>
        </p:nvGrpSpPr>
        <p:grpSpPr>
          <a:xfrm>
            <a:off x="6273521" y="2122658"/>
            <a:ext cx="1147640" cy="1030882"/>
            <a:chOff x="3729800" y="2216649"/>
            <a:chExt cx="1147640" cy="1030882"/>
          </a:xfrm>
        </p:grpSpPr>
        <p:pic>
          <p:nvPicPr>
            <p:cNvPr id="144" name="Picture 143">
              <a:extLst>
                <a:ext uri="{FF2B5EF4-FFF2-40B4-BE49-F238E27FC236}">
                  <a16:creationId xmlns:a16="http://schemas.microsoft.com/office/drawing/2014/main" id="{2025F7E2-5E83-4258-B1DF-53B122D816E5}"/>
                </a:ext>
              </a:extLst>
            </p:cNvPr>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tretch>
              <a:fillRect/>
            </a:stretch>
          </p:blipFill>
          <p:spPr>
            <a:xfrm>
              <a:off x="3729800" y="2216649"/>
              <a:ext cx="1147640" cy="1030882"/>
            </a:xfrm>
            <a:prstGeom prst="rect">
              <a:avLst/>
            </a:prstGeom>
          </p:spPr>
        </p:pic>
        <p:pic>
          <p:nvPicPr>
            <p:cNvPr id="150" name="Picture 149" descr="A close up of a logo&#10;&#10;Description generated with very high confidence">
              <a:extLst>
                <a:ext uri="{FF2B5EF4-FFF2-40B4-BE49-F238E27FC236}">
                  <a16:creationId xmlns:a16="http://schemas.microsoft.com/office/drawing/2014/main" id="{D972B3B2-0E94-4657-AE8E-D88D5A2677AE}"/>
                </a:ext>
              </a:extLst>
            </p:cNvPr>
            <p:cNvPicPr>
              <a:picLocks noChangeAspect="1"/>
            </p:cNvPicPr>
            <p:nvPr/>
          </p:nvPicPr>
          <p:blipFill>
            <a:blip r:embed="rId8">
              <a:lum bright="70000" contrast="-70000"/>
            </a:blip>
            <a:stretch>
              <a:fillRect/>
            </a:stretch>
          </p:blipFill>
          <p:spPr>
            <a:xfrm>
              <a:off x="4058978" y="2534444"/>
              <a:ext cx="543915" cy="543915"/>
            </a:xfrm>
            <a:prstGeom prst="rect">
              <a:avLst/>
            </a:prstGeom>
          </p:spPr>
        </p:pic>
      </p:grpSp>
      <p:grpSp>
        <p:nvGrpSpPr>
          <p:cNvPr id="6" name="Group 5">
            <a:extLst>
              <a:ext uri="{FF2B5EF4-FFF2-40B4-BE49-F238E27FC236}">
                <a16:creationId xmlns:a16="http://schemas.microsoft.com/office/drawing/2014/main" id="{C0192A15-3519-4F05-8566-A4600B85BC4C}"/>
              </a:ext>
            </a:extLst>
          </p:cNvPr>
          <p:cNvGrpSpPr/>
          <p:nvPr/>
        </p:nvGrpSpPr>
        <p:grpSpPr>
          <a:xfrm>
            <a:off x="4661180" y="2820490"/>
            <a:ext cx="1147640" cy="1030882"/>
            <a:chOff x="3762975" y="2884724"/>
            <a:chExt cx="1147640" cy="1030882"/>
          </a:xfrm>
        </p:grpSpPr>
        <p:pic>
          <p:nvPicPr>
            <p:cNvPr id="161" name="Picture 160">
              <a:extLst>
                <a:ext uri="{FF2B5EF4-FFF2-40B4-BE49-F238E27FC236}">
                  <a16:creationId xmlns:a16="http://schemas.microsoft.com/office/drawing/2014/main" id="{028C536D-C22E-4563-887A-DA008F63212A}"/>
                </a:ext>
              </a:extLst>
            </p:cNvPr>
            <p:cNvPicPr>
              <a:picLocks noChangeAspect="1"/>
            </p:cNvPicPr>
            <p:nvPr/>
          </p:nvPicPr>
          <p:blipFill>
            <a:blip r:embed="rId2">
              <a:clrChange>
                <a:clrFrom>
                  <a:srgbClr val="FFFFFF"/>
                </a:clrFrom>
                <a:clrTo>
                  <a:srgbClr val="FFFFFF">
                    <a:alpha val="0"/>
                  </a:srgbClr>
                </a:clrTo>
              </a:clrChange>
              <a:duotone>
                <a:prstClr val="black"/>
                <a:schemeClr val="accent1">
                  <a:tint val="45000"/>
                  <a:satMod val="400000"/>
                </a:schemeClr>
              </a:duotone>
            </a:blip>
            <a:stretch>
              <a:fillRect/>
            </a:stretch>
          </p:blipFill>
          <p:spPr>
            <a:xfrm>
              <a:off x="3762975" y="2884724"/>
              <a:ext cx="1147640" cy="1030882"/>
            </a:xfrm>
            <a:prstGeom prst="rect">
              <a:avLst/>
            </a:prstGeom>
          </p:spPr>
        </p:pic>
        <p:pic>
          <p:nvPicPr>
            <p:cNvPr id="152" name="Picture 151" descr="A close up of a logo&#10;&#10;Description generated with very high confidence">
              <a:extLst>
                <a:ext uri="{FF2B5EF4-FFF2-40B4-BE49-F238E27FC236}">
                  <a16:creationId xmlns:a16="http://schemas.microsoft.com/office/drawing/2014/main" id="{6EDE1515-90B1-44AF-B364-6A513F68068F}"/>
                </a:ext>
              </a:extLst>
            </p:cNvPr>
            <p:cNvPicPr>
              <a:picLocks noChangeAspect="1"/>
            </p:cNvPicPr>
            <p:nvPr/>
          </p:nvPicPr>
          <p:blipFill rotWithShape="1">
            <a:blip r:embed="rId9">
              <a:lum bright="70000" contrast="-70000"/>
            </a:blip>
            <a:srcRect b="13456"/>
            <a:stretch/>
          </p:blipFill>
          <p:spPr>
            <a:xfrm>
              <a:off x="4015996" y="3194537"/>
              <a:ext cx="655271" cy="567095"/>
            </a:xfrm>
            <a:prstGeom prst="rect">
              <a:avLst/>
            </a:prstGeom>
          </p:spPr>
        </p:pic>
      </p:grpSp>
      <p:grpSp>
        <p:nvGrpSpPr>
          <p:cNvPr id="14" name="Group 13">
            <a:extLst>
              <a:ext uri="{FF2B5EF4-FFF2-40B4-BE49-F238E27FC236}">
                <a16:creationId xmlns:a16="http://schemas.microsoft.com/office/drawing/2014/main" id="{BDBFF8E5-0D43-4019-8C7B-44215A948DDE}"/>
              </a:ext>
            </a:extLst>
          </p:cNvPr>
          <p:cNvGrpSpPr/>
          <p:nvPr/>
        </p:nvGrpSpPr>
        <p:grpSpPr>
          <a:xfrm>
            <a:off x="6273521" y="4827901"/>
            <a:ext cx="1147640" cy="1030882"/>
            <a:chOff x="3901456" y="3873662"/>
            <a:chExt cx="1147640" cy="1030882"/>
          </a:xfrm>
        </p:grpSpPr>
        <p:pic>
          <p:nvPicPr>
            <p:cNvPr id="162" name="Picture 161">
              <a:extLst>
                <a:ext uri="{FF2B5EF4-FFF2-40B4-BE49-F238E27FC236}">
                  <a16:creationId xmlns:a16="http://schemas.microsoft.com/office/drawing/2014/main" id="{780B92BF-1316-4326-8EBF-796AF72BE1EC}"/>
                </a:ext>
              </a:extLst>
            </p:cNvPr>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tretch>
              <a:fillRect/>
            </a:stretch>
          </p:blipFill>
          <p:spPr>
            <a:xfrm>
              <a:off x="3901456" y="3873662"/>
              <a:ext cx="1147640" cy="1030882"/>
            </a:xfrm>
            <a:prstGeom prst="rect">
              <a:avLst/>
            </a:prstGeom>
          </p:spPr>
        </p:pic>
        <p:pic>
          <p:nvPicPr>
            <p:cNvPr id="163" name="Picture 162" descr="A close up of a logo&#10;&#10;Description generated with very high confidence">
              <a:extLst>
                <a:ext uri="{FF2B5EF4-FFF2-40B4-BE49-F238E27FC236}">
                  <a16:creationId xmlns:a16="http://schemas.microsoft.com/office/drawing/2014/main" id="{FCEB6541-28BC-4A4C-8941-1C1C657B5AD5}"/>
                </a:ext>
              </a:extLst>
            </p:cNvPr>
            <p:cNvPicPr>
              <a:picLocks noChangeAspect="1"/>
            </p:cNvPicPr>
            <p:nvPr/>
          </p:nvPicPr>
          <p:blipFill rotWithShape="1">
            <a:blip r:embed="rId6">
              <a:lum bright="70000" contrast="-70000"/>
            </a:blip>
            <a:srcRect b="23708"/>
            <a:stretch/>
          </p:blipFill>
          <p:spPr>
            <a:xfrm>
              <a:off x="4145346" y="4149942"/>
              <a:ext cx="728404" cy="555710"/>
            </a:xfrm>
            <a:prstGeom prst="rect">
              <a:avLst/>
            </a:prstGeom>
          </p:spPr>
        </p:pic>
      </p:grpSp>
      <p:grpSp>
        <p:nvGrpSpPr>
          <p:cNvPr id="170" name="Group 169">
            <a:extLst>
              <a:ext uri="{FF2B5EF4-FFF2-40B4-BE49-F238E27FC236}">
                <a16:creationId xmlns:a16="http://schemas.microsoft.com/office/drawing/2014/main" id="{13172FBE-CE3D-4C24-BFA6-879418C33B5D}"/>
              </a:ext>
            </a:extLst>
          </p:cNvPr>
          <p:cNvGrpSpPr/>
          <p:nvPr/>
        </p:nvGrpSpPr>
        <p:grpSpPr>
          <a:xfrm>
            <a:off x="6273521" y="3504684"/>
            <a:ext cx="1147640" cy="1030882"/>
            <a:chOff x="3419241" y="4518812"/>
            <a:chExt cx="1147640" cy="1030882"/>
          </a:xfrm>
        </p:grpSpPr>
        <p:pic>
          <p:nvPicPr>
            <p:cNvPr id="171" name="Picture 170">
              <a:extLst>
                <a:ext uri="{FF2B5EF4-FFF2-40B4-BE49-F238E27FC236}">
                  <a16:creationId xmlns:a16="http://schemas.microsoft.com/office/drawing/2014/main" id="{211DB352-8350-4279-97AE-A893BF7BABAE}"/>
                </a:ext>
              </a:extLst>
            </p:cNvPr>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tretch>
              <a:fillRect/>
            </a:stretch>
          </p:blipFill>
          <p:spPr>
            <a:xfrm>
              <a:off x="3419241" y="4518812"/>
              <a:ext cx="1147640" cy="1030882"/>
            </a:xfrm>
            <a:prstGeom prst="rect">
              <a:avLst/>
            </a:prstGeom>
          </p:spPr>
        </p:pic>
        <p:pic>
          <p:nvPicPr>
            <p:cNvPr id="177" name="Picture 176" descr="A close up of a logo&#10;&#10;Description generated with very high confidence">
              <a:extLst>
                <a:ext uri="{FF2B5EF4-FFF2-40B4-BE49-F238E27FC236}">
                  <a16:creationId xmlns:a16="http://schemas.microsoft.com/office/drawing/2014/main" id="{55314011-809E-4F3D-86F9-77454D5A0A57}"/>
                </a:ext>
              </a:extLst>
            </p:cNvPr>
            <p:cNvPicPr>
              <a:picLocks noChangeAspect="1"/>
            </p:cNvPicPr>
            <p:nvPr/>
          </p:nvPicPr>
          <p:blipFill rotWithShape="1">
            <a:blip r:embed="rId10">
              <a:lum bright="70000" contrast="-70000"/>
            </a:blip>
            <a:srcRect b="18168"/>
            <a:stretch/>
          </p:blipFill>
          <p:spPr>
            <a:xfrm>
              <a:off x="3699383" y="4787476"/>
              <a:ext cx="679091" cy="555711"/>
            </a:xfrm>
            <a:prstGeom prst="rect">
              <a:avLst/>
            </a:prstGeom>
          </p:spPr>
        </p:pic>
      </p:grpSp>
      <p:sp>
        <p:nvSpPr>
          <p:cNvPr id="178" name="TextBox 177">
            <a:extLst>
              <a:ext uri="{FF2B5EF4-FFF2-40B4-BE49-F238E27FC236}">
                <a16:creationId xmlns:a16="http://schemas.microsoft.com/office/drawing/2014/main" id="{05467789-D42F-41C9-869C-9CA00EACA352}"/>
              </a:ext>
            </a:extLst>
          </p:cNvPr>
          <p:cNvSpPr txBox="1"/>
          <p:nvPr/>
        </p:nvSpPr>
        <p:spPr>
          <a:xfrm>
            <a:off x="7927256" y="4566443"/>
            <a:ext cx="856713" cy="553998"/>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F2F consultation to discuss results and next steps</a:t>
            </a:r>
          </a:p>
        </p:txBody>
      </p:sp>
      <p:grpSp>
        <p:nvGrpSpPr>
          <p:cNvPr id="179" name="Group 178">
            <a:extLst>
              <a:ext uri="{FF2B5EF4-FFF2-40B4-BE49-F238E27FC236}">
                <a16:creationId xmlns:a16="http://schemas.microsoft.com/office/drawing/2014/main" id="{A7EE9494-7AA8-4A0E-A5AA-27D72C72AD74}"/>
              </a:ext>
            </a:extLst>
          </p:cNvPr>
          <p:cNvGrpSpPr/>
          <p:nvPr/>
        </p:nvGrpSpPr>
        <p:grpSpPr>
          <a:xfrm>
            <a:off x="7734718" y="3504684"/>
            <a:ext cx="1147640" cy="1030882"/>
            <a:chOff x="5651954" y="3509757"/>
            <a:chExt cx="1147640" cy="1030882"/>
          </a:xfrm>
        </p:grpSpPr>
        <p:pic>
          <p:nvPicPr>
            <p:cNvPr id="181" name="Picture 180">
              <a:extLst>
                <a:ext uri="{FF2B5EF4-FFF2-40B4-BE49-F238E27FC236}">
                  <a16:creationId xmlns:a16="http://schemas.microsoft.com/office/drawing/2014/main" id="{46055D07-D8FC-4432-9784-F0A61E52BDB4}"/>
                </a:ext>
              </a:extLst>
            </p:cNvPr>
            <p:cNvPicPr>
              <a:picLocks noChangeAspect="1"/>
            </p:cNvPicPr>
            <p:nvPr/>
          </p:nvPicPr>
          <p:blipFill>
            <a:blip r:embed="rId2">
              <a:clrChange>
                <a:clrFrom>
                  <a:srgbClr val="FFFFFF"/>
                </a:clrFrom>
                <a:clrTo>
                  <a:srgbClr val="FFFFFF">
                    <a:alpha val="0"/>
                  </a:srgbClr>
                </a:clrTo>
              </a:clrChange>
              <a:duotone>
                <a:prstClr val="black"/>
                <a:schemeClr val="accent4">
                  <a:tint val="45000"/>
                  <a:satMod val="400000"/>
                </a:schemeClr>
              </a:duotone>
            </a:blip>
            <a:stretch>
              <a:fillRect/>
            </a:stretch>
          </p:blipFill>
          <p:spPr>
            <a:xfrm>
              <a:off x="5651954" y="3509757"/>
              <a:ext cx="1147640" cy="1030882"/>
            </a:xfrm>
            <a:prstGeom prst="rect">
              <a:avLst/>
            </a:prstGeom>
          </p:spPr>
        </p:pic>
        <p:pic>
          <p:nvPicPr>
            <p:cNvPr id="182" name="Picture 181" descr="A close up of a logo&#10;&#10;Description generated with very high confidence">
              <a:extLst>
                <a:ext uri="{FF2B5EF4-FFF2-40B4-BE49-F238E27FC236}">
                  <a16:creationId xmlns:a16="http://schemas.microsoft.com/office/drawing/2014/main" id="{12644356-44EF-46B6-A767-BF34D55A58EF}"/>
                </a:ext>
              </a:extLst>
            </p:cNvPr>
            <p:cNvPicPr>
              <a:picLocks noChangeAspect="1"/>
            </p:cNvPicPr>
            <p:nvPr/>
          </p:nvPicPr>
          <p:blipFill rotWithShape="1">
            <a:blip r:embed="rId11">
              <a:lum bright="70000" contrast="-70000"/>
            </a:blip>
            <a:srcRect b="23825"/>
            <a:stretch/>
          </p:blipFill>
          <p:spPr>
            <a:xfrm>
              <a:off x="5844491" y="3766277"/>
              <a:ext cx="837189" cy="637729"/>
            </a:xfrm>
            <a:prstGeom prst="rect">
              <a:avLst/>
            </a:prstGeom>
          </p:spPr>
        </p:pic>
      </p:grpSp>
      <p:sp>
        <p:nvSpPr>
          <p:cNvPr id="183" name="Arrow: Chevron 182">
            <a:extLst>
              <a:ext uri="{FF2B5EF4-FFF2-40B4-BE49-F238E27FC236}">
                <a16:creationId xmlns:a16="http://schemas.microsoft.com/office/drawing/2014/main" id="{38581B51-70B9-498F-9F65-111016F2264A}"/>
              </a:ext>
            </a:extLst>
          </p:cNvPr>
          <p:cNvSpPr/>
          <p:nvPr/>
        </p:nvSpPr>
        <p:spPr>
          <a:xfrm>
            <a:off x="6057098" y="1433641"/>
            <a:ext cx="1584000" cy="396000"/>
          </a:xfrm>
          <a:prstGeom prst="chevron">
            <a:avLst/>
          </a:prstGeom>
          <a:solidFill>
            <a:srgbClr val="767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Hospital Visit 1 +</a:t>
            </a:r>
          </a:p>
        </p:txBody>
      </p:sp>
      <p:sp>
        <p:nvSpPr>
          <p:cNvPr id="184" name="Arrow: Chevron 183">
            <a:extLst>
              <a:ext uri="{FF2B5EF4-FFF2-40B4-BE49-F238E27FC236}">
                <a16:creationId xmlns:a16="http://schemas.microsoft.com/office/drawing/2014/main" id="{ED1A6A25-65D4-46BA-B8D5-BBC0CA68FF21}"/>
              </a:ext>
            </a:extLst>
          </p:cNvPr>
          <p:cNvSpPr/>
          <p:nvPr/>
        </p:nvSpPr>
        <p:spPr>
          <a:xfrm>
            <a:off x="7542288" y="1433641"/>
            <a:ext cx="1584000" cy="396000"/>
          </a:xfrm>
          <a:prstGeom prst="chevron">
            <a:avLst/>
          </a:prstGeom>
          <a:solidFill>
            <a:srgbClr val="5F9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Follow up</a:t>
            </a:r>
          </a:p>
        </p:txBody>
      </p:sp>
      <p:sp>
        <p:nvSpPr>
          <p:cNvPr id="185" name="Arrow: Chevron 184">
            <a:extLst>
              <a:ext uri="{FF2B5EF4-FFF2-40B4-BE49-F238E27FC236}">
                <a16:creationId xmlns:a16="http://schemas.microsoft.com/office/drawing/2014/main" id="{A567A2D7-6BB3-44F2-A5B9-33D379338606}"/>
              </a:ext>
            </a:extLst>
          </p:cNvPr>
          <p:cNvSpPr/>
          <p:nvPr/>
        </p:nvSpPr>
        <p:spPr>
          <a:xfrm>
            <a:off x="9027476" y="1433641"/>
            <a:ext cx="1584000" cy="396000"/>
          </a:xfrm>
          <a:prstGeom prst="chevron">
            <a:avLst/>
          </a:prstGeom>
          <a:solidFill>
            <a:srgbClr val="7F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Onward referral</a:t>
            </a:r>
          </a:p>
        </p:txBody>
      </p:sp>
      <p:grpSp>
        <p:nvGrpSpPr>
          <p:cNvPr id="186" name="Group 185">
            <a:extLst>
              <a:ext uri="{FF2B5EF4-FFF2-40B4-BE49-F238E27FC236}">
                <a16:creationId xmlns:a16="http://schemas.microsoft.com/office/drawing/2014/main" id="{888A1615-C769-4A87-A00A-A74B3268499F}"/>
              </a:ext>
            </a:extLst>
          </p:cNvPr>
          <p:cNvGrpSpPr/>
          <p:nvPr/>
        </p:nvGrpSpPr>
        <p:grpSpPr>
          <a:xfrm>
            <a:off x="9198066" y="2148170"/>
            <a:ext cx="1147640" cy="1030882"/>
            <a:chOff x="6950199" y="1676159"/>
            <a:chExt cx="1147640" cy="1030882"/>
          </a:xfrm>
        </p:grpSpPr>
        <p:pic>
          <p:nvPicPr>
            <p:cNvPr id="188" name="Picture 187">
              <a:extLst>
                <a:ext uri="{FF2B5EF4-FFF2-40B4-BE49-F238E27FC236}">
                  <a16:creationId xmlns:a16="http://schemas.microsoft.com/office/drawing/2014/main" id="{5A39A8BF-E80F-43DE-9AF9-E2C0BD848DD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50199" y="1676159"/>
              <a:ext cx="1147640" cy="1030882"/>
            </a:xfrm>
            <a:prstGeom prst="rect">
              <a:avLst/>
            </a:prstGeom>
          </p:spPr>
        </p:pic>
        <p:pic>
          <p:nvPicPr>
            <p:cNvPr id="195" name="Picture 194" descr="A close up of a logo&#10;&#10;Description generated with very high confidence">
              <a:extLst>
                <a:ext uri="{FF2B5EF4-FFF2-40B4-BE49-F238E27FC236}">
                  <a16:creationId xmlns:a16="http://schemas.microsoft.com/office/drawing/2014/main" id="{A7A84447-CDE3-402A-A817-3A9BC67FC637}"/>
                </a:ext>
              </a:extLst>
            </p:cNvPr>
            <p:cNvPicPr>
              <a:picLocks noChangeAspect="1"/>
            </p:cNvPicPr>
            <p:nvPr/>
          </p:nvPicPr>
          <p:blipFill rotWithShape="1">
            <a:blip r:embed="rId12">
              <a:lum bright="70000" contrast="-70000"/>
            </a:blip>
            <a:srcRect b="12629"/>
            <a:stretch/>
          </p:blipFill>
          <p:spPr>
            <a:xfrm>
              <a:off x="7238341" y="1966267"/>
              <a:ext cx="653501" cy="570969"/>
            </a:xfrm>
            <a:prstGeom prst="rect">
              <a:avLst/>
            </a:prstGeom>
          </p:spPr>
        </p:pic>
      </p:grpSp>
      <p:grpSp>
        <p:nvGrpSpPr>
          <p:cNvPr id="196" name="Group 195">
            <a:extLst>
              <a:ext uri="{FF2B5EF4-FFF2-40B4-BE49-F238E27FC236}">
                <a16:creationId xmlns:a16="http://schemas.microsoft.com/office/drawing/2014/main" id="{C6BA88DB-BFBF-4871-A5E5-B95BF0FFADCB}"/>
              </a:ext>
            </a:extLst>
          </p:cNvPr>
          <p:cNvGrpSpPr/>
          <p:nvPr/>
        </p:nvGrpSpPr>
        <p:grpSpPr>
          <a:xfrm>
            <a:off x="9198066" y="3504684"/>
            <a:ext cx="1147640" cy="1030882"/>
            <a:chOff x="6961900" y="3024668"/>
            <a:chExt cx="1147640" cy="1030882"/>
          </a:xfrm>
        </p:grpSpPr>
        <p:pic>
          <p:nvPicPr>
            <p:cNvPr id="197" name="Picture 196">
              <a:extLst>
                <a:ext uri="{FF2B5EF4-FFF2-40B4-BE49-F238E27FC236}">
                  <a16:creationId xmlns:a16="http://schemas.microsoft.com/office/drawing/2014/main" id="{A55568E9-908B-4F16-A1C2-6ADB90AEB72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61900" y="3024668"/>
              <a:ext cx="1147640" cy="1030882"/>
            </a:xfrm>
            <a:prstGeom prst="rect">
              <a:avLst/>
            </a:prstGeom>
          </p:spPr>
        </p:pic>
        <p:pic>
          <p:nvPicPr>
            <p:cNvPr id="198" name="Picture 197" descr="A close up of a logo&#10;&#10;Description generated with very high confidence">
              <a:extLst>
                <a:ext uri="{FF2B5EF4-FFF2-40B4-BE49-F238E27FC236}">
                  <a16:creationId xmlns:a16="http://schemas.microsoft.com/office/drawing/2014/main" id="{E0E4C918-51B3-4B58-AAF3-E5DE16E6ED60}"/>
                </a:ext>
              </a:extLst>
            </p:cNvPr>
            <p:cNvPicPr>
              <a:picLocks noChangeAspect="1"/>
            </p:cNvPicPr>
            <p:nvPr/>
          </p:nvPicPr>
          <p:blipFill rotWithShape="1">
            <a:blip r:embed="rId13">
              <a:lum bright="70000" contrast="-70000"/>
            </a:blip>
            <a:srcRect b="14104"/>
            <a:stretch/>
          </p:blipFill>
          <p:spPr>
            <a:xfrm>
              <a:off x="7243849" y="3313899"/>
              <a:ext cx="688911" cy="591743"/>
            </a:xfrm>
            <a:prstGeom prst="rect">
              <a:avLst/>
            </a:prstGeom>
          </p:spPr>
        </p:pic>
      </p:grpSp>
      <p:grpSp>
        <p:nvGrpSpPr>
          <p:cNvPr id="199" name="Group 198">
            <a:extLst>
              <a:ext uri="{FF2B5EF4-FFF2-40B4-BE49-F238E27FC236}">
                <a16:creationId xmlns:a16="http://schemas.microsoft.com/office/drawing/2014/main" id="{3DA9E0AA-408F-41FE-A0BA-2CBD63F6A098}"/>
              </a:ext>
            </a:extLst>
          </p:cNvPr>
          <p:cNvGrpSpPr/>
          <p:nvPr/>
        </p:nvGrpSpPr>
        <p:grpSpPr>
          <a:xfrm>
            <a:off x="9245656" y="4852899"/>
            <a:ext cx="1147640" cy="1030882"/>
            <a:chOff x="6950199" y="4662408"/>
            <a:chExt cx="1147640" cy="1030882"/>
          </a:xfrm>
        </p:grpSpPr>
        <p:pic>
          <p:nvPicPr>
            <p:cNvPr id="200" name="Picture 199">
              <a:extLst>
                <a:ext uri="{FF2B5EF4-FFF2-40B4-BE49-F238E27FC236}">
                  <a16:creationId xmlns:a16="http://schemas.microsoft.com/office/drawing/2014/main" id="{74C908DC-C1F6-4B5A-92C6-1786DEDBF26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50199" y="4662408"/>
              <a:ext cx="1147640" cy="1030882"/>
            </a:xfrm>
            <a:prstGeom prst="rect">
              <a:avLst/>
            </a:prstGeom>
          </p:spPr>
        </p:pic>
        <p:pic>
          <p:nvPicPr>
            <p:cNvPr id="201" name="Picture 200" descr="A close up of a logo&#10;&#10;Description generated with very high confidence">
              <a:extLst>
                <a:ext uri="{FF2B5EF4-FFF2-40B4-BE49-F238E27FC236}">
                  <a16:creationId xmlns:a16="http://schemas.microsoft.com/office/drawing/2014/main" id="{23866DE9-8596-4136-A00F-EE31CBC39B77}"/>
                </a:ext>
              </a:extLst>
            </p:cNvPr>
            <p:cNvPicPr>
              <a:picLocks noChangeAspect="1"/>
            </p:cNvPicPr>
            <p:nvPr/>
          </p:nvPicPr>
          <p:blipFill rotWithShape="1">
            <a:blip r:embed="rId14">
              <a:lum bright="70000" contrast="-70000"/>
            </a:blip>
            <a:srcRect b="16328"/>
            <a:stretch/>
          </p:blipFill>
          <p:spPr>
            <a:xfrm>
              <a:off x="7282298" y="4974902"/>
              <a:ext cx="579874" cy="485195"/>
            </a:xfrm>
            <a:prstGeom prst="rect">
              <a:avLst/>
            </a:prstGeom>
          </p:spPr>
        </p:pic>
      </p:grpSp>
      <p:sp>
        <p:nvSpPr>
          <p:cNvPr id="202" name="TextBox 201">
            <a:extLst>
              <a:ext uri="{FF2B5EF4-FFF2-40B4-BE49-F238E27FC236}">
                <a16:creationId xmlns:a16="http://schemas.microsoft.com/office/drawing/2014/main" id="{4B7A05A3-51F1-438C-8C68-3BEE95F35AB6}"/>
              </a:ext>
            </a:extLst>
          </p:cNvPr>
          <p:cNvSpPr txBox="1"/>
          <p:nvPr/>
        </p:nvSpPr>
        <p:spPr>
          <a:xfrm>
            <a:off x="9265962" y="3153037"/>
            <a:ext cx="1046292" cy="415498"/>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Referral to 2WW pathway for  cancer</a:t>
            </a:r>
          </a:p>
        </p:txBody>
      </p:sp>
      <p:sp>
        <p:nvSpPr>
          <p:cNvPr id="203" name="TextBox 202">
            <a:extLst>
              <a:ext uri="{FF2B5EF4-FFF2-40B4-BE49-F238E27FC236}">
                <a16:creationId xmlns:a16="http://schemas.microsoft.com/office/drawing/2014/main" id="{8FEECF4B-0908-4028-89D6-4FD6D6F1CBFB}"/>
              </a:ext>
            </a:extLst>
          </p:cNvPr>
          <p:cNvSpPr txBox="1"/>
          <p:nvPr/>
        </p:nvSpPr>
        <p:spPr>
          <a:xfrm>
            <a:off x="9183215" y="4522643"/>
            <a:ext cx="1278382" cy="415498"/>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Referral to secondary specialist for serious non-cancer disease</a:t>
            </a:r>
          </a:p>
        </p:txBody>
      </p:sp>
      <p:sp>
        <p:nvSpPr>
          <p:cNvPr id="204" name="TextBox 203">
            <a:extLst>
              <a:ext uri="{FF2B5EF4-FFF2-40B4-BE49-F238E27FC236}">
                <a16:creationId xmlns:a16="http://schemas.microsoft.com/office/drawing/2014/main" id="{235586E2-A1FD-4D4E-8BC5-026C45419093}"/>
              </a:ext>
            </a:extLst>
          </p:cNvPr>
          <p:cNvSpPr txBox="1"/>
          <p:nvPr/>
        </p:nvSpPr>
        <p:spPr>
          <a:xfrm>
            <a:off x="4874670" y="3907091"/>
            <a:ext cx="740938" cy="830997"/>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F2F consultation with CNS if particularly complex or frail</a:t>
            </a:r>
          </a:p>
        </p:txBody>
      </p:sp>
      <p:sp>
        <p:nvSpPr>
          <p:cNvPr id="207" name="TextBox 206">
            <a:extLst>
              <a:ext uri="{FF2B5EF4-FFF2-40B4-BE49-F238E27FC236}">
                <a16:creationId xmlns:a16="http://schemas.microsoft.com/office/drawing/2014/main" id="{F19A5F96-E7C0-4403-BB88-B22179C88117}"/>
              </a:ext>
            </a:extLst>
          </p:cNvPr>
          <p:cNvSpPr txBox="1"/>
          <p:nvPr/>
        </p:nvSpPr>
        <p:spPr>
          <a:xfrm>
            <a:off x="9221357" y="5918947"/>
            <a:ext cx="1278382" cy="276999"/>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Referral to GP for non-serious diagnosis</a:t>
            </a:r>
          </a:p>
        </p:txBody>
      </p:sp>
      <p:sp>
        <p:nvSpPr>
          <p:cNvPr id="210" name="TextBox 209">
            <a:extLst>
              <a:ext uri="{FF2B5EF4-FFF2-40B4-BE49-F238E27FC236}">
                <a16:creationId xmlns:a16="http://schemas.microsoft.com/office/drawing/2014/main" id="{BCFD23F6-36ED-465A-99D3-0233D6AFEBC4}"/>
              </a:ext>
            </a:extLst>
          </p:cNvPr>
          <p:cNvSpPr txBox="1"/>
          <p:nvPr/>
        </p:nvSpPr>
        <p:spPr>
          <a:xfrm>
            <a:off x="3362338" y="1144118"/>
            <a:ext cx="1131529" cy="307777"/>
          </a:xfrm>
          <a:prstGeom prst="rect">
            <a:avLst/>
          </a:prstGeom>
          <a:noFill/>
        </p:spPr>
        <p:txBody>
          <a:bodyPr wrap="square" rtlCol="0">
            <a:spAutoFit/>
          </a:bodyPr>
          <a:lstStyle/>
          <a:p>
            <a:pPr algn="ctr"/>
            <a:r>
              <a:rPr lang="en-GB" sz="1400" b="1" dirty="0">
                <a:solidFill>
                  <a:srgbClr val="002060"/>
                </a:solidFill>
                <a:latin typeface="Arial" panose="020B0604020202020204" pitchFamily="34" charset="0"/>
                <a:cs typeface="Arial" panose="020B0604020202020204" pitchFamily="34" charset="0"/>
              </a:rPr>
              <a:t>0-2 days</a:t>
            </a:r>
          </a:p>
        </p:txBody>
      </p:sp>
      <p:sp>
        <p:nvSpPr>
          <p:cNvPr id="211" name="TextBox 210">
            <a:extLst>
              <a:ext uri="{FF2B5EF4-FFF2-40B4-BE49-F238E27FC236}">
                <a16:creationId xmlns:a16="http://schemas.microsoft.com/office/drawing/2014/main" id="{6CF3773E-6EE8-41BD-8613-B02ED1D46A68}"/>
              </a:ext>
            </a:extLst>
          </p:cNvPr>
          <p:cNvSpPr txBox="1"/>
          <p:nvPr/>
        </p:nvSpPr>
        <p:spPr>
          <a:xfrm>
            <a:off x="4864660" y="1144118"/>
            <a:ext cx="1131529" cy="307777"/>
          </a:xfrm>
          <a:prstGeom prst="rect">
            <a:avLst/>
          </a:prstGeom>
          <a:noFill/>
        </p:spPr>
        <p:txBody>
          <a:bodyPr wrap="square" rtlCol="0">
            <a:spAutoFit/>
          </a:bodyPr>
          <a:lstStyle/>
          <a:p>
            <a:pPr algn="ctr"/>
            <a:r>
              <a:rPr lang="en-GB" sz="1400" b="1" dirty="0">
                <a:solidFill>
                  <a:srgbClr val="002060"/>
                </a:solidFill>
                <a:latin typeface="Arial" panose="020B0604020202020204" pitchFamily="34" charset="0"/>
                <a:cs typeface="Arial" panose="020B0604020202020204" pitchFamily="34" charset="0"/>
              </a:rPr>
              <a:t>0-3 days</a:t>
            </a:r>
          </a:p>
        </p:txBody>
      </p:sp>
      <p:sp>
        <p:nvSpPr>
          <p:cNvPr id="214" name="TextBox 213">
            <a:extLst>
              <a:ext uri="{FF2B5EF4-FFF2-40B4-BE49-F238E27FC236}">
                <a16:creationId xmlns:a16="http://schemas.microsoft.com/office/drawing/2014/main" id="{46922B25-993A-4E97-BC6B-522490548A6A}"/>
              </a:ext>
            </a:extLst>
          </p:cNvPr>
          <p:cNvSpPr txBox="1"/>
          <p:nvPr/>
        </p:nvSpPr>
        <p:spPr>
          <a:xfrm>
            <a:off x="6217768" y="1144118"/>
            <a:ext cx="1256771" cy="307777"/>
          </a:xfrm>
          <a:prstGeom prst="rect">
            <a:avLst/>
          </a:prstGeom>
          <a:noFill/>
        </p:spPr>
        <p:txBody>
          <a:bodyPr wrap="square" rtlCol="0">
            <a:spAutoFit/>
          </a:bodyPr>
          <a:lstStyle/>
          <a:p>
            <a:pPr algn="ctr"/>
            <a:r>
              <a:rPr lang="en-GB" sz="1400" b="1" dirty="0">
                <a:solidFill>
                  <a:srgbClr val="002060"/>
                </a:solidFill>
                <a:latin typeface="Arial" panose="020B0604020202020204" pitchFamily="34" charset="0"/>
                <a:cs typeface="Arial" panose="020B0604020202020204" pitchFamily="34" charset="0"/>
              </a:rPr>
              <a:t>0-15 days</a:t>
            </a:r>
          </a:p>
        </p:txBody>
      </p:sp>
      <p:sp>
        <p:nvSpPr>
          <p:cNvPr id="215" name="TextBox 214">
            <a:extLst>
              <a:ext uri="{FF2B5EF4-FFF2-40B4-BE49-F238E27FC236}">
                <a16:creationId xmlns:a16="http://schemas.microsoft.com/office/drawing/2014/main" id="{1C6DEA24-F513-492F-93DB-C47EF6295F5A}"/>
              </a:ext>
            </a:extLst>
          </p:cNvPr>
          <p:cNvSpPr txBox="1"/>
          <p:nvPr/>
        </p:nvSpPr>
        <p:spPr>
          <a:xfrm>
            <a:off x="7830974" y="1144118"/>
            <a:ext cx="1131529" cy="307777"/>
          </a:xfrm>
          <a:prstGeom prst="rect">
            <a:avLst/>
          </a:prstGeom>
          <a:noFill/>
        </p:spPr>
        <p:txBody>
          <a:bodyPr wrap="square" rtlCol="0">
            <a:spAutoFit/>
          </a:bodyPr>
          <a:lstStyle/>
          <a:p>
            <a:pPr algn="ctr"/>
            <a:r>
              <a:rPr lang="en-GB" sz="1400" b="1" dirty="0">
                <a:solidFill>
                  <a:srgbClr val="002060"/>
                </a:solidFill>
                <a:latin typeface="Arial" panose="020B0604020202020204" pitchFamily="34" charset="0"/>
                <a:cs typeface="Arial" panose="020B0604020202020204" pitchFamily="34" charset="0"/>
              </a:rPr>
              <a:t>0-5 days</a:t>
            </a:r>
          </a:p>
        </p:txBody>
      </p:sp>
      <p:sp>
        <p:nvSpPr>
          <p:cNvPr id="218" name="TextBox 217">
            <a:extLst>
              <a:ext uri="{FF2B5EF4-FFF2-40B4-BE49-F238E27FC236}">
                <a16:creationId xmlns:a16="http://schemas.microsoft.com/office/drawing/2014/main" id="{BD9E75EC-437D-45BA-9B1B-14B1C6C26B10}"/>
              </a:ext>
            </a:extLst>
          </p:cNvPr>
          <p:cNvSpPr txBox="1"/>
          <p:nvPr/>
        </p:nvSpPr>
        <p:spPr>
          <a:xfrm>
            <a:off x="9325383" y="1144118"/>
            <a:ext cx="1131529" cy="307777"/>
          </a:xfrm>
          <a:prstGeom prst="rect">
            <a:avLst/>
          </a:prstGeom>
          <a:noFill/>
        </p:spPr>
        <p:txBody>
          <a:bodyPr wrap="square" rtlCol="0">
            <a:spAutoFit/>
          </a:bodyPr>
          <a:lstStyle/>
          <a:p>
            <a:pPr algn="ctr"/>
            <a:r>
              <a:rPr lang="en-GB" sz="1400" b="1" dirty="0">
                <a:solidFill>
                  <a:srgbClr val="002060"/>
                </a:solidFill>
                <a:latin typeface="Arial" panose="020B0604020202020204" pitchFamily="34" charset="0"/>
                <a:cs typeface="Arial" panose="020B0604020202020204" pitchFamily="34" charset="0"/>
              </a:rPr>
              <a:t>0+ days</a:t>
            </a:r>
          </a:p>
        </p:txBody>
      </p:sp>
      <p:sp>
        <p:nvSpPr>
          <p:cNvPr id="223" name="TextBox 222">
            <a:extLst>
              <a:ext uri="{FF2B5EF4-FFF2-40B4-BE49-F238E27FC236}">
                <a16:creationId xmlns:a16="http://schemas.microsoft.com/office/drawing/2014/main" id="{6B42C5F1-629D-48E6-8199-286EA5010391}"/>
              </a:ext>
            </a:extLst>
          </p:cNvPr>
          <p:cNvSpPr txBox="1"/>
          <p:nvPr/>
        </p:nvSpPr>
        <p:spPr>
          <a:xfrm>
            <a:off x="6305249" y="3160003"/>
            <a:ext cx="1175919" cy="138499"/>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CT Scan</a:t>
            </a:r>
          </a:p>
        </p:txBody>
      </p:sp>
      <p:sp>
        <p:nvSpPr>
          <p:cNvPr id="224" name="TextBox 223">
            <a:extLst>
              <a:ext uri="{FF2B5EF4-FFF2-40B4-BE49-F238E27FC236}">
                <a16:creationId xmlns:a16="http://schemas.microsoft.com/office/drawing/2014/main" id="{FFA5936E-2887-4F68-9F14-40999874A849}"/>
              </a:ext>
            </a:extLst>
          </p:cNvPr>
          <p:cNvSpPr txBox="1"/>
          <p:nvPr/>
        </p:nvSpPr>
        <p:spPr>
          <a:xfrm>
            <a:off x="6276903" y="4560386"/>
            <a:ext cx="1175919" cy="138499"/>
          </a:xfrm>
          <a:prstGeom prst="rect">
            <a:avLst/>
          </a:prstGeom>
          <a:solidFill>
            <a:schemeClr val="bg1"/>
          </a:solid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Endoscopy</a:t>
            </a:r>
          </a:p>
        </p:txBody>
      </p:sp>
      <p:sp>
        <p:nvSpPr>
          <p:cNvPr id="225" name="TextBox 224">
            <a:extLst>
              <a:ext uri="{FF2B5EF4-FFF2-40B4-BE49-F238E27FC236}">
                <a16:creationId xmlns:a16="http://schemas.microsoft.com/office/drawing/2014/main" id="{804B3DA9-65F7-4A9D-9A42-30031E317C90}"/>
              </a:ext>
            </a:extLst>
          </p:cNvPr>
          <p:cNvSpPr txBox="1"/>
          <p:nvPr/>
        </p:nvSpPr>
        <p:spPr>
          <a:xfrm>
            <a:off x="6029093" y="5878447"/>
            <a:ext cx="1743733" cy="415498"/>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Other investigations (colonoscopy, ultrasound, MRI, chest X Ray, etc)</a:t>
            </a:r>
          </a:p>
        </p:txBody>
      </p:sp>
      <p:cxnSp>
        <p:nvCxnSpPr>
          <p:cNvPr id="226" name="Straight Arrow Connector 225">
            <a:extLst>
              <a:ext uri="{FF2B5EF4-FFF2-40B4-BE49-F238E27FC236}">
                <a16:creationId xmlns:a16="http://schemas.microsoft.com/office/drawing/2014/main" id="{DFE3075B-11CC-4458-B17D-8F9D7812A2A5}"/>
              </a:ext>
            </a:extLst>
          </p:cNvPr>
          <p:cNvCxnSpPr>
            <a:cxnSpLocks/>
            <a:stCxn id="181" idx="3"/>
            <a:endCxn id="197" idx="1"/>
          </p:cNvCxnSpPr>
          <p:nvPr/>
        </p:nvCxnSpPr>
        <p:spPr>
          <a:xfrm>
            <a:off x="8882358" y="4020125"/>
            <a:ext cx="315708" cy="0"/>
          </a:xfrm>
          <a:prstGeom prst="straightConnector1">
            <a:avLst/>
          </a:prstGeom>
          <a:ln w="60325">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30DF7BD5-179C-4057-AF8E-2B5D146ABE98}"/>
              </a:ext>
            </a:extLst>
          </p:cNvPr>
          <p:cNvCxnSpPr>
            <a:cxnSpLocks/>
            <a:stCxn id="130" idx="0"/>
            <a:endCxn id="162" idx="1"/>
          </p:cNvCxnSpPr>
          <p:nvPr/>
        </p:nvCxnSpPr>
        <p:spPr>
          <a:xfrm rot="16200000" flipH="1">
            <a:off x="3795351" y="2865172"/>
            <a:ext cx="2522852" cy="2433488"/>
          </a:xfrm>
          <a:prstGeom prst="bentConnector4">
            <a:avLst>
              <a:gd name="adj1" fmla="val -7153"/>
              <a:gd name="adj2" fmla="val 89971"/>
            </a:avLst>
          </a:prstGeom>
          <a:ln w="60325">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9" name="Connector: Elbow 228">
            <a:extLst>
              <a:ext uri="{FF2B5EF4-FFF2-40B4-BE49-F238E27FC236}">
                <a16:creationId xmlns:a16="http://schemas.microsoft.com/office/drawing/2014/main" id="{0FB9ECF7-3696-478E-ACDB-EF093C5A59E7}"/>
              </a:ext>
            </a:extLst>
          </p:cNvPr>
          <p:cNvCxnSpPr>
            <a:cxnSpLocks/>
            <a:stCxn id="114" idx="3"/>
            <a:endCxn id="130" idx="1"/>
          </p:cNvCxnSpPr>
          <p:nvPr/>
        </p:nvCxnSpPr>
        <p:spPr>
          <a:xfrm flipV="1">
            <a:off x="2879025" y="3335931"/>
            <a:ext cx="387188" cy="684194"/>
          </a:xfrm>
          <a:prstGeom prst="bentConnector3">
            <a:avLst>
              <a:gd name="adj1" fmla="val 18019"/>
            </a:avLst>
          </a:prstGeom>
          <a:ln w="60325">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A1666182-E0B9-4444-A331-96D09FC9191C}"/>
              </a:ext>
            </a:extLst>
          </p:cNvPr>
          <p:cNvCxnSpPr>
            <a:cxnSpLocks/>
          </p:cNvCxnSpPr>
          <p:nvPr/>
        </p:nvCxnSpPr>
        <p:spPr>
          <a:xfrm>
            <a:off x="4329630" y="3335931"/>
            <a:ext cx="415775" cy="0"/>
          </a:xfrm>
          <a:prstGeom prst="straightConnector1">
            <a:avLst/>
          </a:prstGeom>
          <a:ln w="60325">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3" name="Connector: Elbow 232">
            <a:extLst>
              <a:ext uri="{FF2B5EF4-FFF2-40B4-BE49-F238E27FC236}">
                <a16:creationId xmlns:a16="http://schemas.microsoft.com/office/drawing/2014/main" id="{D41FB8FD-7C0F-459C-8809-3514961EEE32}"/>
              </a:ext>
            </a:extLst>
          </p:cNvPr>
          <p:cNvCxnSpPr>
            <a:cxnSpLocks/>
            <a:stCxn id="130" idx="0"/>
            <a:endCxn id="144" idx="1"/>
          </p:cNvCxnSpPr>
          <p:nvPr/>
        </p:nvCxnSpPr>
        <p:spPr>
          <a:xfrm rot="5400000" flipH="1" flipV="1">
            <a:off x="4965583" y="1512551"/>
            <a:ext cx="182391" cy="2433488"/>
          </a:xfrm>
          <a:prstGeom prst="bentConnector2">
            <a:avLst/>
          </a:prstGeom>
          <a:ln w="60325">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0" name="Connector: Elbow 239">
            <a:extLst>
              <a:ext uri="{FF2B5EF4-FFF2-40B4-BE49-F238E27FC236}">
                <a16:creationId xmlns:a16="http://schemas.microsoft.com/office/drawing/2014/main" id="{B2459E3B-8205-4417-BC0E-C167536015E8}"/>
              </a:ext>
            </a:extLst>
          </p:cNvPr>
          <p:cNvCxnSpPr>
            <a:cxnSpLocks/>
            <a:stCxn id="130" idx="0"/>
            <a:endCxn id="171" idx="1"/>
          </p:cNvCxnSpPr>
          <p:nvPr/>
        </p:nvCxnSpPr>
        <p:spPr>
          <a:xfrm rot="16200000" flipH="1">
            <a:off x="4456960" y="2203563"/>
            <a:ext cx="1199635" cy="2433488"/>
          </a:xfrm>
          <a:prstGeom prst="bentConnector4">
            <a:avLst>
              <a:gd name="adj1" fmla="val -15880"/>
              <a:gd name="adj2" fmla="val 90363"/>
            </a:avLst>
          </a:prstGeom>
          <a:ln w="60325">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46564028-AB1B-4CAB-82AC-C79D783C7BE2}"/>
              </a:ext>
            </a:extLst>
          </p:cNvPr>
          <p:cNvCxnSpPr>
            <a:cxnSpLocks/>
          </p:cNvCxnSpPr>
          <p:nvPr/>
        </p:nvCxnSpPr>
        <p:spPr>
          <a:xfrm>
            <a:off x="5784056" y="3360982"/>
            <a:ext cx="253283" cy="0"/>
          </a:xfrm>
          <a:prstGeom prst="straightConnector1">
            <a:avLst/>
          </a:prstGeom>
          <a:ln w="60325">
            <a:solidFill>
              <a:schemeClr val="bg1">
                <a:lumMod val="7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8" name="Connector: Elbow 257">
            <a:extLst>
              <a:ext uri="{FF2B5EF4-FFF2-40B4-BE49-F238E27FC236}">
                <a16:creationId xmlns:a16="http://schemas.microsoft.com/office/drawing/2014/main" id="{7C74BA02-75F4-4853-A2C3-1DCFD05A6123}"/>
              </a:ext>
            </a:extLst>
          </p:cNvPr>
          <p:cNvCxnSpPr>
            <a:cxnSpLocks/>
            <a:stCxn id="144" idx="3"/>
            <a:endCxn id="162" idx="3"/>
          </p:cNvCxnSpPr>
          <p:nvPr/>
        </p:nvCxnSpPr>
        <p:spPr>
          <a:xfrm>
            <a:off x="7421161" y="2638100"/>
            <a:ext cx="12700" cy="2705243"/>
          </a:xfrm>
          <a:prstGeom prst="bentConnector3">
            <a:avLst>
              <a:gd name="adj1" fmla="val 600000"/>
            </a:avLst>
          </a:prstGeom>
          <a:ln w="60325">
            <a:solidFill>
              <a:schemeClr val="bg1">
                <a:lumMod val="7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2" name="TextBox 261">
            <a:extLst>
              <a:ext uri="{FF2B5EF4-FFF2-40B4-BE49-F238E27FC236}">
                <a16:creationId xmlns:a16="http://schemas.microsoft.com/office/drawing/2014/main" id="{BF31A2E6-3E10-4191-9771-6CE51AA36359}"/>
              </a:ext>
            </a:extLst>
          </p:cNvPr>
          <p:cNvSpPr txBox="1"/>
          <p:nvPr/>
        </p:nvSpPr>
        <p:spPr>
          <a:xfrm>
            <a:off x="2847124" y="2975494"/>
            <a:ext cx="505993" cy="276999"/>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Referral to MDC</a:t>
            </a:r>
          </a:p>
        </p:txBody>
      </p:sp>
      <p:sp>
        <p:nvSpPr>
          <p:cNvPr id="263" name="TextBox 262">
            <a:extLst>
              <a:ext uri="{FF2B5EF4-FFF2-40B4-BE49-F238E27FC236}">
                <a16:creationId xmlns:a16="http://schemas.microsoft.com/office/drawing/2014/main" id="{ACB45938-6517-4928-A5A5-DC68FEE0C6E9}"/>
              </a:ext>
            </a:extLst>
          </p:cNvPr>
          <p:cNvSpPr txBox="1"/>
          <p:nvPr/>
        </p:nvSpPr>
        <p:spPr>
          <a:xfrm>
            <a:off x="4251582" y="2290121"/>
            <a:ext cx="1364027" cy="276999"/>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Clinical judgment to select first investigation</a:t>
            </a:r>
          </a:p>
        </p:txBody>
      </p:sp>
      <p:sp>
        <p:nvSpPr>
          <p:cNvPr id="265" name="TextBox 264">
            <a:extLst>
              <a:ext uri="{FF2B5EF4-FFF2-40B4-BE49-F238E27FC236}">
                <a16:creationId xmlns:a16="http://schemas.microsoft.com/office/drawing/2014/main" id="{7C25726C-34CE-428C-8EF9-0FC2B72DD7B9}"/>
              </a:ext>
            </a:extLst>
          </p:cNvPr>
          <p:cNvSpPr txBox="1"/>
          <p:nvPr/>
        </p:nvSpPr>
        <p:spPr>
          <a:xfrm>
            <a:off x="6063444" y="1873206"/>
            <a:ext cx="1623808" cy="415498"/>
          </a:xfrm>
          <a:prstGeom prst="rect">
            <a:avLst/>
          </a:prstGeom>
          <a:no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Multiple investigations possible (i.e. ultrasound then CT scan)</a:t>
            </a:r>
          </a:p>
        </p:txBody>
      </p:sp>
      <p:cxnSp>
        <p:nvCxnSpPr>
          <p:cNvPr id="267" name="Connector: Elbow 266">
            <a:extLst>
              <a:ext uri="{FF2B5EF4-FFF2-40B4-BE49-F238E27FC236}">
                <a16:creationId xmlns:a16="http://schemas.microsoft.com/office/drawing/2014/main" id="{BDE00025-6FC0-4806-AD31-202051132A71}"/>
              </a:ext>
            </a:extLst>
          </p:cNvPr>
          <p:cNvCxnSpPr>
            <a:cxnSpLocks/>
            <a:stCxn id="188" idx="1"/>
            <a:endCxn id="200" idx="1"/>
          </p:cNvCxnSpPr>
          <p:nvPr/>
        </p:nvCxnSpPr>
        <p:spPr>
          <a:xfrm rot="10800000" flipH="1" flipV="1">
            <a:off x="9198066" y="2663611"/>
            <a:ext cx="47590" cy="2704729"/>
          </a:xfrm>
          <a:prstGeom prst="bentConnector3">
            <a:avLst>
              <a:gd name="adj1" fmla="val -480353"/>
            </a:avLst>
          </a:prstGeom>
          <a:ln w="60325">
            <a:solidFill>
              <a:schemeClr val="bg1">
                <a:lumMod val="75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2D45BD27-5EBB-48E4-B83C-DD8A2B0C21F9}"/>
              </a:ext>
            </a:extLst>
          </p:cNvPr>
          <p:cNvCxnSpPr>
            <a:cxnSpLocks/>
            <a:stCxn id="171" idx="3"/>
            <a:endCxn id="181" idx="1"/>
          </p:cNvCxnSpPr>
          <p:nvPr/>
        </p:nvCxnSpPr>
        <p:spPr>
          <a:xfrm>
            <a:off x="7421162" y="4020125"/>
            <a:ext cx="313557" cy="0"/>
          </a:xfrm>
          <a:prstGeom prst="straightConnector1">
            <a:avLst/>
          </a:prstGeom>
          <a:ln w="60325">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4090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Appropriate Referrals</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642226"/>
            <a:ext cx="8229600" cy="4525963"/>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All appropriate - filter function tests and triage makes this the case.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Cancers </a:t>
            </a:r>
          </a:p>
          <a:p>
            <a:pPr lvl="1"/>
            <a:r>
              <a:rPr lang="en-GB" dirty="0">
                <a:latin typeface="Arial" panose="020B0604020202020204" pitchFamily="34" charset="0"/>
                <a:cs typeface="Arial" panose="020B0604020202020204" pitchFamily="34" charset="0"/>
              </a:rPr>
              <a:t>Head &amp; Neck/CUP may have gone through ENT or GP ordered CT scan – so although diagnosed at late stage, was still faster than non RDS route</a:t>
            </a:r>
          </a:p>
          <a:p>
            <a:pPr lvl="1"/>
            <a:r>
              <a:rPr lang="en-GB" dirty="0">
                <a:latin typeface="Arial" panose="020B0604020202020204" pitchFamily="34" charset="0"/>
                <a:cs typeface="Arial" panose="020B0604020202020204" pitchFamily="34" charset="0"/>
              </a:rPr>
              <a:t>Lymphoma – had been rejected by haematology and referring GP struggled to get her seen. She was elderly and didn’t want treatment.</a:t>
            </a:r>
          </a:p>
        </p:txBody>
      </p:sp>
      <p:pic>
        <p:nvPicPr>
          <p:cNvPr id="6" name="Picture 5" descr="A picture containing knife&#10;&#10;Description automatically generated">
            <a:extLst>
              <a:ext uri="{FF2B5EF4-FFF2-40B4-BE49-F238E27FC236}">
                <a16:creationId xmlns:a16="http://schemas.microsoft.com/office/drawing/2014/main" id="{9A345FBA-E8AB-465E-800D-0BDAD827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70399306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COVID Challenges</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17031" y="1562015"/>
            <a:ext cx="9007642" cy="4525963"/>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Reduced numbers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Staggered virtual consult followed by F2F examination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Reduced access to community CXR and CT at RUH</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Delayed follow up as a result</a:t>
            </a:r>
          </a:p>
        </p:txBody>
      </p:sp>
      <p:pic>
        <p:nvPicPr>
          <p:cNvPr id="6" name="Picture 5" descr="A picture containing knife&#10;&#10;Description automatically generated">
            <a:extLst>
              <a:ext uri="{FF2B5EF4-FFF2-40B4-BE49-F238E27FC236}">
                <a16:creationId xmlns:a16="http://schemas.microsoft.com/office/drawing/2014/main" id="{8EA35573-A06A-4DD5-9F18-77CBD5CC5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407645493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p:txBody>
          <a:bodyPr/>
          <a:lstStyle/>
          <a:p>
            <a:r>
              <a:rPr lang="en-GB" dirty="0"/>
              <a:t>Any questions?</a:t>
            </a:r>
          </a:p>
        </p:txBody>
      </p:sp>
      <p:pic>
        <p:nvPicPr>
          <p:cNvPr id="4" name="Picture 3" descr="A picture containing drawing, food, room&#10;&#10;Description automatically generated">
            <a:extLst>
              <a:ext uri="{FF2B5EF4-FFF2-40B4-BE49-F238E27FC236}">
                <a16:creationId xmlns:a16="http://schemas.microsoft.com/office/drawing/2014/main" id="{571E8ACB-37EF-45AC-AC7A-6D3939AD4E9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641" t="7551" r="12921" b="7505"/>
          <a:stretch/>
        </p:blipFill>
        <p:spPr>
          <a:xfrm>
            <a:off x="2112385" y="1085012"/>
            <a:ext cx="6941779" cy="5280974"/>
          </a:xfrm>
          <a:prstGeom prst="rect">
            <a:avLst/>
          </a:prstGeom>
        </p:spPr>
      </p:pic>
      <p:sp>
        <p:nvSpPr>
          <p:cNvPr id="5" name="TextBox 4">
            <a:extLst>
              <a:ext uri="{FF2B5EF4-FFF2-40B4-BE49-F238E27FC236}">
                <a16:creationId xmlns:a16="http://schemas.microsoft.com/office/drawing/2014/main" id="{929E9C0A-DE76-4D22-8258-CB3BE343A0F3}"/>
              </a:ext>
            </a:extLst>
          </p:cNvPr>
          <p:cNvSpPr txBox="1"/>
          <p:nvPr/>
        </p:nvSpPr>
        <p:spPr>
          <a:xfrm>
            <a:off x="9349120" y="6606059"/>
            <a:ext cx="2770691" cy="230832"/>
          </a:xfrm>
          <a:prstGeom prst="rect">
            <a:avLst/>
          </a:prstGeom>
          <a:noFill/>
        </p:spPr>
        <p:txBody>
          <a:bodyPr wrap="square" rtlCol="0">
            <a:spAutoFit/>
          </a:bodyPr>
          <a:lstStyle/>
          <a:p>
            <a:r>
              <a:rPr lang="en-GB" sz="900" dirty="0">
                <a:solidFill>
                  <a:schemeClr val="bg2"/>
                </a:solidFill>
                <a:hlinkClick r:id="rId3" tooltip="https://owl.excelsior.edu/writing-process/prewriting-strategies/prewriting-strategies-asking-defining-questions/">
                  <a:extLst>
                    <a:ext uri="{A12FA001-AC4F-418D-AE19-62706E023703}">
                      <ahyp:hlinkClr xmlns:ahyp="http://schemas.microsoft.com/office/drawing/2018/hyperlinkcolor" val="tx"/>
                    </a:ext>
                  </a:extLst>
                </a:hlinkClick>
              </a:rPr>
              <a:t>This Photo</a:t>
            </a:r>
            <a:r>
              <a:rPr lang="en-GB" sz="900" dirty="0">
                <a:solidFill>
                  <a:schemeClr val="bg2"/>
                </a:solidFill>
              </a:rPr>
              <a:t> by Unknown Author is licensed under </a:t>
            </a:r>
            <a:r>
              <a:rPr lang="en-GB" sz="900" dirty="0">
                <a:solidFill>
                  <a:schemeClr val="bg2"/>
                </a:solidFill>
                <a:hlinkClick r:id="rId4" tooltip="https://creativecommons.org/licenses/by/3.0/">
                  <a:extLst>
                    <a:ext uri="{A12FA001-AC4F-418D-AE19-62706E023703}">
                      <ahyp:hlinkClr xmlns:ahyp="http://schemas.microsoft.com/office/drawing/2018/hyperlinkcolor" val="tx"/>
                    </a:ext>
                  </a:extLst>
                </a:hlinkClick>
              </a:rPr>
              <a:t>CC BY</a:t>
            </a:r>
            <a:endParaRPr lang="en-GB" sz="900" dirty="0">
              <a:solidFill>
                <a:schemeClr val="bg2"/>
              </a:solidFill>
            </a:endParaRPr>
          </a:p>
        </p:txBody>
      </p:sp>
    </p:spTree>
    <p:extLst>
      <p:ext uri="{BB962C8B-B14F-4D97-AF65-F5344CB8AC3E}">
        <p14:creationId xmlns:p14="http://schemas.microsoft.com/office/powerpoint/2010/main" val="4982580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Referral Criteria – Appendix 1</a:t>
            </a:r>
          </a:p>
        </p:txBody>
      </p:sp>
      <p:graphicFrame>
        <p:nvGraphicFramePr>
          <p:cNvPr id="6" name="Content Placeholder 6">
            <a:extLst>
              <a:ext uri="{FF2B5EF4-FFF2-40B4-BE49-F238E27FC236}">
                <a16:creationId xmlns:a16="http://schemas.microsoft.com/office/drawing/2014/main" id="{A28D1A57-82B8-48EB-BE0D-CEC854D29716}"/>
              </a:ext>
            </a:extLst>
          </p:cNvPr>
          <p:cNvGraphicFramePr>
            <a:graphicFrameLocks/>
          </p:cNvGraphicFramePr>
          <p:nvPr/>
        </p:nvGraphicFramePr>
        <p:xfrm>
          <a:off x="2639616" y="1484785"/>
          <a:ext cx="5544616" cy="4897957"/>
        </p:xfrm>
        <a:graphic>
          <a:graphicData uri="http://schemas.openxmlformats.org/drawingml/2006/table">
            <a:tbl>
              <a:tblPr firstRow="1" firstCol="1" bandRow="1"/>
              <a:tblGrid>
                <a:gridCol w="936104">
                  <a:extLst>
                    <a:ext uri="{9D8B030D-6E8A-4147-A177-3AD203B41FA5}">
                      <a16:colId xmlns:a16="http://schemas.microsoft.com/office/drawing/2014/main" val="2544999022"/>
                    </a:ext>
                  </a:extLst>
                </a:gridCol>
                <a:gridCol w="144016">
                  <a:extLst>
                    <a:ext uri="{9D8B030D-6E8A-4147-A177-3AD203B41FA5}">
                      <a16:colId xmlns:a16="http://schemas.microsoft.com/office/drawing/2014/main" val="2116835509"/>
                    </a:ext>
                  </a:extLst>
                </a:gridCol>
                <a:gridCol w="2595359">
                  <a:extLst>
                    <a:ext uri="{9D8B030D-6E8A-4147-A177-3AD203B41FA5}">
                      <a16:colId xmlns:a16="http://schemas.microsoft.com/office/drawing/2014/main" val="2819846431"/>
                    </a:ext>
                  </a:extLst>
                </a:gridCol>
                <a:gridCol w="840856">
                  <a:extLst>
                    <a:ext uri="{9D8B030D-6E8A-4147-A177-3AD203B41FA5}">
                      <a16:colId xmlns:a16="http://schemas.microsoft.com/office/drawing/2014/main" val="1215577935"/>
                    </a:ext>
                  </a:extLst>
                </a:gridCol>
                <a:gridCol w="1028281">
                  <a:extLst>
                    <a:ext uri="{9D8B030D-6E8A-4147-A177-3AD203B41FA5}">
                      <a16:colId xmlns:a16="http://schemas.microsoft.com/office/drawing/2014/main" val="424012978"/>
                    </a:ext>
                  </a:extLst>
                </a:gridCol>
              </a:tblGrid>
              <a:tr h="388757">
                <a:tc>
                  <a:txBody>
                    <a:bodyPr/>
                    <a:lstStyle/>
                    <a:p>
                      <a:pPr>
                        <a:spcAft>
                          <a:spcPts val="0"/>
                        </a:spcAft>
                      </a:pPr>
                      <a:r>
                        <a:rPr lang="en-GB"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Essential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There is no other urgent referral pathway suitable for this clinical scenario</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38224718"/>
                  </a:ext>
                </a:extLst>
              </a:tr>
              <a:tr h="636149">
                <a:tc rowSpan="7">
                  <a:txBody>
                    <a:bodyPr/>
                    <a:lstStyle/>
                    <a:p>
                      <a:pPr>
                        <a:spcAft>
                          <a:spcPts val="0"/>
                        </a:spcAft>
                      </a:pPr>
                      <a:r>
                        <a:rPr lang="en-GB"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Essential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Tick all that still apply after primary care assessment</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Unexplained Weight Loss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Kg loss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Duration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___ kg</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__weeks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758655"/>
                  </a:ext>
                </a:extLst>
              </a:tr>
              <a:tr h="530124">
                <a:tc vMerge="1">
                  <a:txBody>
                    <a:bodyPr/>
                    <a:lstStyle/>
                    <a:p>
                      <a:endParaRPr lang="en-GB"/>
                    </a:p>
                  </a:txBody>
                  <a:tcPr/>
                </a:tc>
                <a:tc>
                  <a:txBody>
                    <a:bodyPr/>
                    <a:lstStyle/>
                    <a:p>
                      <a:pPr>
                        <a:spcAft>
                          <a:spcPts val="0"/>
                        </a:spcAf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Patient Reported Severe unexplained fatigue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TSH (within 1m)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______ miu/L</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8999440"/>
                  </a:ext>
                </a:extLst>
              </a:tr>
              <a:tr h="353416">
                <a:tc vMerge="1">
                  <a:txBody>
                    <a:bodyPr/>
                    <a:lstStyle/>
                    <a:p>
                      <a:endParaRPr lang="en-GB"/>
                    </a:p>
                  </a:txBody>
                  <a:tcPr/>
                </a:tc>
                <a:tc>
                  <a:txBody>
                    <a:bodyPr/>
                    <a:lstStyle/>
                    <a:p>
                      <a:pPr>
                        <a:spcAft>
                          <a:spcPts val="0"/>
                        </a:spcAft>
                      </a:pP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Persistent nausea or appetite loss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432719"/>
                  </a:ext>
                </a:extLst>
              </a:tr>
              <a:tr h="494781">
                <a:tc vMerge="1">
                  <a:txBody>
                    <a:bodyPr/>
                    <a:lstStyle/>
                    <a:p>
                      <a:endParaRPr lang="en-GB"/>
                    </a:p>
                  </a:txBody>
                  <a:tcPr/>
                </a:tc>
                <a:tc>
                  <a:txBody>
                    <a:bodyPr/>
                    <a:lstStyle/>
                    <a:p>
                      <a:pPr>
                        <a:spcAft>
                          <a:spcPts val="0"/>
                        </a:spcAft>
                      </a:pP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New atypical pain </a:t>
                      </a:r>
                      <a:r>
                        <a:rPr lang="en-GB" sz="1200" dirty="0">
                          <a:effectLst/>
                          <a:latin typeface="Arial" panose="020B0604020202020204" pitchFamily="34" charset="0"/>
                          <a:ea typeface="Calibri" panose="020F0502020204030204" pitchFamily="34" charset="0"/>
                          <a:cs typeface="Times New Roman" panose="02020603050405020304" pitchFamily="18" charset="0"/>
                        </a:rPr>
                        <a:t>(</a:t>
                      </a:r>
                      <a:r>
                        <a:rPr lang="en-GB" sz="1200" dirty="0" err="1">
                          <a:effectLst/>
                          <a:latin typeface="Arial" panose="020B0604020202020204" pitchFamily="34" charset="0"/>
                          <a:ea typeface="Calibri" panose="020F0502020204030204" pitchFamily="34" charset="0"/>
                          <a:cs typeface="Times New Roman" panose="02020603050405020304" pitchFamily="18" charset="0"/>
                        </a:rPr>
                        <a:t>eg.</a:t>
                      </a:r>
                      <a:r>
                        <a:rPr lang="en-GB" sz="1200" dirty="0">
                          <a:effectLst/>
                          <a:latin typeface="Arial" panose="020B0604020202020204" pitchFamily="34" charset="0"/>
                          <a:ea typeface="Calibri" panose="020F0502020204030204" pitchFamily="34" charset="0"/>
                          <a:cs typeface="Times New Roman" panose="02020603050405020304" pitchFamily="18" charset="0"/>
                        </a:rPr>
                        <a:t> diffuse abdominal pain or bone pain)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Site?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29032"/>
                  </a:ext>
                </a:extLst>
              </a:tr>
              <a:tr h="848199">
                <a:tc vMerge="1">
                  <a:txBody>
                    <a:bodyPr/>
                    <a:lstStyle/>
                    <a:p>
                      <a:endParaRPr lang="en-GB"/>
                    </a:p>
                  </a:txBody>
                  <a:tcPr/>
                </a:tc>
                <a:tc>
                  <a:txBody>
                    <a:bodyPr/>
                    <a:lstStyle/>
                    <a:p>
                      <a:pPr>
                        <a:spcAft>
                          <a:spcPts val="0"/>
                        </a:spcAft>
                      </a:pP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Unexplained laboratory test findings </a:t>
                      </a:r>
                      <a:r>
                        <a:rPr lang="en-GB" sz="1200" dirty="0">
                          <a:effectLst/>
                          <a:latin typeface="Arial" panose="020B0604020202020204" pitchFamily="34" charset="0"/>
                          <a:ea typeface="Calibri" panose="020F0502020204030204" pitchFamily="34" charset="0"/>
                          <a:cs typeface="Times New Roman" panose="02020603050405020304" pitchFamily="18" charset="0"/>
                        </a:rPr>
                        <a:t>(</a:t>
                      </a:r>
                      <a:r>
                        <a:rPr lang="en-GB" sz="1200" dirty="0" err="1">
                          <a:effectLst/>
                          <a:latin typeface="Arial" panose="020B0604020202020204" pitchFamily="34" charset="0"/>
                          <a:ea typeface="Calibri" panose="020F0502020204030204" pitchFamily="34" charset="0"/>
                          <a:cs typeface="Times New Roman" panose="02020603050405020304" pitchFamily="18" charset="0"/>
                        </a:rPr>
                        <a:t>eg.</a:t>
                      </a:r>
                      <a:r>
                        <a:rPr lang="en-GB" sz="1200" dirty="0">
                          <a:effectLst/>
                          <a:latin typeface="Arial" panose="020B0604020202020204" pitchFamily="34" charset="0"/>
                          <a:ea typeface="Calibri" panose="020F0502020204030204" pitchFamily="34" charset="0"/>
                          <a:cs typeface="Times New Roman" panose="02020603050405020304" pitchFamily="18" charset="0"/>
                        </a:rPr>
                        <a:t> anaemia</a:t>
                      </a:r>
                      <a:r>
                        <a:rPr lang="en-GB" sz="1200">
                          <a:effectLst/>
                          <a:latin typeface="Arial" panose="020B0604020202020204" pitchFamily="34" charset="0"/>
                          <a:ea typeface="Calibri" panose="020F0502020204030204" pitchFamily="34" charset="0"/>
                          <a:cs typeface="Times New Roman" panose="02020603050405020304" pitchFamily="18" charset="0"/>
                        </a:rPr>
                        <a:t>, thrombocytosis, hypercalcemia)</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Please specify</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6187548"/>
                  </a:ext>
                </a:extLst>
              </a:tr>
              <a:tr h="642933">
                <a:tc vMerge="1">
                  <a:txBody>
                    <a:bodyPr/>
                    <a:lstStyle/>
                    <a:p>
                      <a:endParaRPr lang="en-GB"/>
                    </a:p>
                  </a:txBody>
                  <a:tcPr/>
                </a:tc>
                <a:tc>
                  <a:txBody>
                    <a:bodyPr/>
                    <a:lstStyle/>
                    <a:p>
                      <a:pPr>
                        <a:spcAft>
                          <a:spcPts val="0"/>
                        </a:spcAft>
                      </a:pP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Ongoing symptoms despite one negative 2ww referral</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Site?</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0029736"/>
                  </a:ext>
                </a:extLst>
              </a:tr>
              <a:tr h="706831">
                <a:tc vMerge="1">
                  <a:txBody>
                    <a:bodyPr/>
                    <a:lstStyle/>
                    <a:p>
                      <a:endParaRPr lang="en-GB"/>
                    </a:p>
                  </a:txBody>
                  <a:tcPr/>
                </a:tc>
                <a:tc>
                  <a:txBody>
                    <a:bodyPr/>
                    <a:lstStyle/>
                    <a:p>
                      <a:pPr>
                        <a:spcAft>
                          <a:spcPts val="0"/>
                        </a:spcAft>
                      </a:pP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GP Clinical Suspicion of cancer or serious disease / GP “gut feeling”</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4" marR="456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8536497"/>
                  </a:ext>
                </a:extLst>
              </a:tr>
            </a:tbl>
          </a:graphicData>
        </a:graphic>
      </p:graphicFrame>
    </p:spTree>
    <p:extLst>
      <p:ext uri="{BB962C8B-B14F-4D97-AF65-F5344CB8AC3E}">
        <p14:creationId xmlns:p14="http://schemas.microsoft.com/office/powerpoint/2010/main" val="161765424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a:xfrm>
            <a:off x="4146446" y="3074792"/>
            <a:ext cx="3899108" cy="708415"/>
          </a:xfrm>
        </p:spPr>
        <p:txBody>
          <a:bodyPr/>
          <a:lstStyle/>
          <a:p>
            <a:r>
              <a:rPr lang="en-GB" dirty="0"/>
              <a:t>Final Summary</a:t>
            </a:r>
          </a:p>
        </p:txBody>
      </p:sp>
    </p:spTree>
    <p:extLst>
      <p:ext uri="{BB962C8B-B14F-4D97-AF65-F5344CB8AC3E}">
        <p14:creationId xmlns:p14="http://schemas.microsoft.com/office/powerpoint/2010/main" val="23078343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77B-0342-403A-917F-315D65EA0DD5}"/>
              </a:ext>
            </a:extLst>
          </p:cNvPr>
          <p:cNvSpPr>
            <a:spLocks noGrp="1"/>
          </p:cNvSpPr>
          <p:nvPr>
            <p:ph type="ctrTitle"/>
          </p:nvPr>
        </p:nvSpPr>
        <p:spPr>
          <a:xfrm>
            <a:off x="1995487" y="3096126"/>
            <a:ext cx="8201892" cy="665747"/>
          </a:xfrm>
        </p:spPr>
        <p:txBody>
          <a:bodyPr/>
          <a:lstStyle/>
          <a:p>
            <a:r>
              <a:rPr lang="en-GB" dirty="0"/>
              <a:t>RDC’s – </a:t>
            </a:r>
            <a:br>
              <a:rPr lang="en-GB" dirty="0"/>
            </a:br>
            <a:r>
              <a:rPr lang="en-GB" dirty="0"/>
              <a:t>Experiences of care</a:t>
            </a:r>
          </a:p>
        </p:txBody>
      </p:sp>
      <p:sp>
        <p:nvSpPr>
          <p:cNvPr id="3" name="Text Placeholder 2">
            <a:extLst>
              <a:ext uri="{FF2B5EF4-FFF2-40B4-BE49-F238E27FC236}">
                <a16:creationId xmlns:a16="http://schemas.microsoft.com/office/drawing/2014/main" id="{3219F5B5-3CAE-43E2-A68F-48F42D067F2C}"/>
              </a:ext>
            </a:extLst>
          </p:cNvPr>
          <p:cNvSpPr>
            <a:spLocks noGrp="1"/>
          </p:cNvSpPr>
          <p:nvPr>
            <p:ph type="body" sz="quarter" idx="10"/>
          </p:nvPr>
        </p:nvSpPr>
        <p:spPr>
          <a:xfrm>
            <a:off x="1995487" y="4153155"/>
            <a:ext cx="8201025" cy="357447"/>
          </a:xfrm>
        </p:spPr>
        <p:txBody>
          <a:bodyPr/>
          <a:lstStyle/>
          <a:p>
            <a:r>
              <a:rPr lang="en-GB" dirty="0"/>
              <a:t>Campbell McNeill, Project Manager, National Cancer Team</a:t>
            </a:r>
          </a:p>
        </p:txBody>
      </p:sp>
    </p:spTree>
    <p:extLst>
      <p:ext uri="{BB962C8B-B14F-4D97-AF65-F5344CB8AC3E}">
        <p14:creationId xmlns:p14="http://schemas.microsoft.com/office/powerpoint/2010/main" val="17498705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D0C5D4-8FF6-49DD-8DF9-25CFE76B592A}"/>
              </a:ext>
            </a:extLst>
          </p:cNvPr>
          <p:cNvSpPr>
            <a:spLocks noGrp="1"/>
          </p:cNvSpPr>
          <p:nvPr>
            <p:ph type="title"/>
          </p:nvPr>
        </p:nvSpPr>
        <p:spPr>
          <a:xfrm>
            <a:off x="1735329" y="1190137"/>
            <a:ext cx="6158211" cy="2035664"/>
          </a:xfrm>
        </p:spPr>
        <p:txBody>
          <a:bodyPr/>
          <a:lstStyle/>
          <a:p>
            <a:br>
              <a:rPr lang="en-GB" b="1" dirty="0">
                <a:solidFill>
                  <a:srgbClr val="4472C4"/>
                </a:solidFill>
              </a:rPr>
            </a:br>
            <a:r>
              <a:rPr lang="en-GB" b="1" dirty="0">
                <a:solidFill>
                  <a:srgbClr val="4472C4"/>
                </a:solidFill>
              </a:rPr>
              <a:t>The Experience of Care</a:t>
            </a:r>
            <a:br>
              <a:rPr lang="en-GB" b="1" dirty="0">
                <a:solidFill>
                  <a:schemeClr val="bg2"/>
                </a:solidFill>
              </a:rPr>
            </a:br>
            <a:br>
              <a:rPr lang="en-GB" dirty="0"/>
            </a:br>
            <a:br>
              <a:rPr lang="en-GB" dirty="0"/>
            </a:br>
            <a:br>
              <a:rPr lang="en-GB" dirty="0"/>
            </a:br>
            <a:br>
              <a:rPr lang="en-GB" sz="2400" dirty="0"/>
            </a:br>
            <a:br>
              <a:rPr lang="en-GB" sz="2400" dirty="0"/>
            </a:br>
            <a:r>
              <a:rPr lang="en-GB" sz="2400" dirty="0"/>
              <a:t>Campbell.McNeill@nhs.net</a:t>
            </a:r>
          </a:p>
        </p:txBody>
      </p:sp>
      <p:pic>
        <p:nvPicPr>
          <p:cNvPr id="5" name="Picture 4">
            <a:extLst>
              <a:ext uri="{FF2B5EF4-FFF2-40B4-BE49-F238E27FC236}">
                <a16:creationId xmlns:a16="http://schemas.microsoft.com/office/drawing/2014/main" id="{1C912013-D194-44E4-BEDE-639FA4FB7D25}"/>
              </a:ext>
            </a:extLst>
          </p:cNvPr>
          <p:cNvPicPr>
            <a:picLocks noChangeAspect="1"/>
          </p:cNvPicPr>
          <p:nvPr/>
        </p:nvPicPr>
        <p:blipFill>
          <a:blip r:embed="rId2"/>
          <a:stretch>
            <a:fillRect/>
          </a:stretch>
        </p:blipFill>
        <p:spPr>
          <a:xfrm>
            <a:off x="9784596" y="6028136"/>
            <a:ext cx="764099" cy="729367"/>
          </a:xfrm>
          <a:prstGeom prst="rect">
            <a:avLst/>
          </a:prstGeom>
        </p:spPr>
      </p:pic>
      <p:pic>
        <p:nvPicPr>
          <p:cNvPr id="2" name="Picture 1">
            <a:extLst>
              <a:ext uri="{FF2B5EF4-FFF2-40B4-BE49-F238E27FC236}">
                <a16:creationId xmlns:a16="http://schemas.microsoft.com/office/drawing/2014/main" id="{AABCD8A2-C154-4406-B96C-34613E9387B7}"/>
              </a:ext>
            </a:extLst>
          </p:cNvPr>
          <p:cNvPicPr>
            <a:picLocks noChangeAspect="1"/>
          </p:cNvPicPr>
          <p:nvPr/>
        </p:nvPicPr>
        <p:blipFill>
          <a:blip r:embed="rId3"/>
          <a:stretch>
            <a:fillRect/>
          </a:stretch>
        </p:blipFill>
        <p:spPr>
          <a:xfrm>
            <a:off x="7148270" y="1971675"/>
            <a:ext cx="3400425" cy="2914650"/>
          </a:xfrm>
          <a:prstGeom prst="rect">
            <a:avLst/>
          </a:prstGeom>
        </p:spPr>
      </p:pic>
    </p:spTree>
    <p:extLst>
      <p:ext uri="{BB962C8B-B14F-4D97-AF65-F5344CB8AC3E}">
        <p14:creationId xmlns:p14="http://schemas.microsoft.com/office/powerpoint/2010/main" val="20378073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8699EA-F115-4164-8ADC-ECA2446DBE4C}"/>
              </a:ext>
            </a:extLst>
          </p:cNvPr>
          <p:cNvSpPr>
            <a:spLocks noGrp="1"/>
          </p:cNvSpPr>
          <p:nvPr>
            <p:ph type="title"/>
          </p:nvPr>
        </p:nvSpPr>
        <p:spPr>
          <a:xfrm>
            <a:off x="1928041" y="844280"/>
            <a:ext cx="6567055" cy="611649"/>
          </a:xfrm>
        </p:spPr>
        <p:txBody>
          <a:bodyPr/>
          <a:lstStyle/>
          <a:p>
            <a:r>
              <a:rPr lang="en-GB" dirty="0"/>
              <a:t>Development Timeline</a:t>
            </a:r>
            <a:br>
              <a:rPr lang="en-GB" dirty="0"/>
            </a:br>
            <a:br>
              <a:rPr lang="en-GB" dirty="0"/>
            </a:br>
            <a:r>
              <a:rPr lang="en-GB" dirty="0"/>
              <a:t> </a:t>
            </a:r>
            <a:br>
              <a:rPr lang="en-GB" dirty="0"/>
            </a:br>
            <a:endParaRPr lang="en-GB" dirty="0"/>
          </a:p>
        </p:txBody>
      </p:sp>
      <p:graphicFrame>
        <p:nvGraphicFramePr>
          <p:cNvPr id="2" name="Diagram 1">
            <a:extLst>
              <a:ext uri="{FF2B5EF4-FFF2-40B4-BE49-F238E27FC236}">
                <a16:creationId xmlns:a16="http://schemas.microsoft.com/office/drawing/2014/main" id="{7E5BFD00-975D-43E5-B1F3-5FEEA3CC3136}"/>
              </a:ext>
            </a:extLst>
          </p:cNvPr>
          <p:cNvGraphicFramePr/>
          <p:nvPr/>
        </p:nvGraphicFramePr>
        <p:xfrm>
          <a:off x="1928041" y="1151165"/>
          <a:ext cx="8152131" cy="531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C29BE84-83B8-45B7-BB27-C10ACC048537}"/>
              </a:ext>
            </a:extLst>
          </p:cNvPr>
          <p:cNvPicPr>
            <a:picLocks noChangeAspect="1"/>
          </p:cNvPicPr>
          <p:nvPr/>
        </p:nvPicPr>
        <p:blipFill>
          <a:blip r:embed="rId8"/>
          <a:stretch>
            <a:fillRect/>
          </a:stretch>
        </p:blipFill>
        <p:spPr>
          <a:xfrm>
            <a:off x="9730722" y="6036591"/>
            <a:ext cx="771478" cy="736411"/>
          </a:xfrm>
          <a:prstGeom prst="rect">
            <a:avLst/>
          </a:prstGeom>
        </p:spPr>
      </p:pic>
    </p:spTree>
    <p:extLst>
      <p:ext uri="{BB962C8B-B14F-4D97-AF65-F5344CB8AC3E}">
        <p14:creationId xmlns:p14="http://schemas.microsoft.com/office/powerpoint/2010/main" val="8521912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2D85A-315E-4252-8F2F-8E02B8FF6F74}"/>
              </a:ext>
            </a:extLst>
          </p:cNvPr>
          <p:cNvPicPr>
            <a:picLocks noChangeAspect="1"/>
          </p:cNvPicPr>
          <p:nvPr/>
        </p:nvPicPr>
        <p:blipFill>
          <a:blip r:embed="rId3"/>
          <a:stretch>
            <a:fillRect/>
          </a:stretch>
        </p:blipFill>
        <p:spPr>
          <a:xfrm>
            <a:off x="9730722" y="6036591"/>
            <a:ext cx="771478" cy="736411"/>
          </a:xfrm>
          <a:prstGeom prst="rect">
            <a:avLst/>
          </a:prstGeom>
        </p:spPr>
      </p:pic>
      <p:sp>
        <p:nvSpPr>
          <p:cNvPr id="6" name="Title 5">
            <a:extLst>
              <a:ext uri="{FF2B5EF4-FFF2-40B4-BE49-F238E27FC236}">
                <a16:creationId xmlns:a16="http://schemas.microsoft.com/office/drawing/2014/main" id="{55FF9315-1B09-4F64-A0AE-99D8E6B3A928}"/>
              </a:ext>
            </a:extLst>
          </p:cNvPr>
          <p:cNvSpPr>
            <a:spLocks noGrp="1"/>
          </p:cNvSpPr>
          <p:nvPr>
            <p:ph type="title"/>
          </p:nvPr>
        </p:nvSpPr>
        <p:spPr>
          <a:xfrm>
            <a:off x="1727283" y="284480"/>
            <a:ext cx="7025949" cy="611649"/>
          </a:xfrm>
        </p:spPr>
        <p:txBody>
          <a:bodyPr/>
          <a:lstStyle/>
          <a:p>
            <a:r>
              <a:rPr lang="en-GB" sz="3200" dirty="0"/>
              <a:t>Experience of care – Points of Action</a:t>
            </a:r>
          </a:p>
        </p:txBody>
      </p:sp>
      <p:pic>
        <p:nvPicPr>
          <p:cNvPr id="10" name="Picture 9">
            <a:extLst>
              <a:ext uri="{FF2B5EF4-FFF2-40B4-BE49-F238E27FC236}">
                <a16:creationId xmlns:a16="http://schemas.microsoft.com/office/drawing/2014/main" id="{5E9F40D4-49B1-413C-BAB0-7B14FCC4CB4E}"/>
              </a:ext>
            </a:extLst>
          </p:cNvPr>
          <p:cNvPicPr>
            <a:picLocks noChangeAspect="1"/>
          </p:cNvPicPr>
          <p:nvPr/>
        </p:nvPicPr>
        <p:blipFill>
          <a:blip r:embed="rId4"/>
          <a:stretch>
            <a:fillRect/>
          </a:stretch>
        </p:blipFill>
        <p:spPr>
          <a:xfrm>
            <a:off x="2545304" y="989924"/>
            <a:ext cx="6508730" cy="5465584"/>
          </a:xfrm>
          <a:prstGeom prst="rect">
            <a:avLst/>
          </a:prstGeom>
        </p:spPr>
      </p:pic>
    </p:spTree>
    <p:extLst>
      <p:ext uri="{BB962C8B-B14F-4D97-AF65-F5344CB8AC3E}">
        <p14:creationId xmlns:p14="http://schemas.microsoft.com/office/powerpoint/2010/main" val="27317836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3909" y="305536"/>
            <a:ext cx="6917050" cy="611649"/>
          </a:xfrm>
        </p:spPr>
        <p:txBody>
          <a:bodyPr/>
          <a:lstStyle/>
          <a:p>
            <a:r>
              <a:rPr lang="en-GB" b="1" dirty="0">
                <a:solidFill>
                  <a:srgbClr val="4472C4"/>
                </a:solidFill>
              </a:rPr>
              <a:t>Future NHS Collaboration Platform</a:t>
            </a:r>
            <a:br>
              <a:rPr lang="en-GB" b="1" dirty="0">
                <a:solidFill>
                  <a:schemeClr val="bg2"/>
                </a:solidFill>
              </a:rPr>
            </a:br>
            <a:br>
              <a:rPr lang="en-GB" b="1" dirty="0">
                <a:solidFill>
                  <a:schemeClr val="bg2"/>
                </a:solidFill>
              </a:rPr>
            </a:br>
            <a:br>
              <a:rPr lang="en-GB" b="1" dirty="0">
                <a:solidFill>
                  <a:schemeClr val="bg2"/>
                </a:solidFill>
              </a:rPr>
            </a:br>
            <a:br>
              <a:rPr lang="en-GB" b="1" dirty="0"/>
            </a:br>
            <a:endParaRPr lang="en-GB" dirty="0"/>
          </a:p>
        </p:txBody>
      </p:sp>
      <p:pic>
        <p:nvPicPr>
          <p:cNvPr id="4" name="Picture 3">
            <a:extLst>
              <a:ext uri="{FF2B5EF4-FFF2-40B4-BE49-F238E27FC236}">
                <a16:creationId xmlns:a16="http://schemas.microsoft.com/office/drawing/2014/main" id="{CD32D85A-315E-4252-8F2F-8E02B8FF6F74}"/>
              </a:ext>
            </a:extLst>
          </p:cNvPr>
          <p:cNvPicPr>
            <a:picLocks noChangeAspect="1"/>
          </p:cNvPicPr>
          <p:nvPr/>
        </p:nvPicPr>
        <p:blipFill>
          <a:blip r:embed="rId3"/>
          <a:stretch>
            <a:fillRect/>
          </a:stretch>
        </p:blipFill>
        <p:spPr>
          <a:xfrm>
            <a:off x="9730722" y="6036591"/>
            <a:ext cx="771478" cy="736411"/>
          </a:xfrm>
          <a:prstGeom prst="rect">
            <a:avLst/>
          </a:prstGeom>
        </p:spPr>
      </p:pic>
      <p:pic>
        <p:nvPicPr>
          <p:cNvPr id="8" name="Picture 7">
            <a:extLst>
              <a:ext uri="{FF2B5EF4-FFF2-40B4-BE49-F238E27FC236}">
                <a16:creationId xmlns:a16="http://schemas.microsoft.com/office/drawing/2014/main" id="{6877A94B-62AE-40D5-B82C-E431B2106A69}"/>
              </a:ext>
            </a:extLst>
          </p:cNvPr>
          <p:cNvPicPr>
            <a:picLocks noChangeAspect="1"/>
          </p:cNvPicPr>
          <p:nvPr/>
        </p:nvPicPr>
        <p:blipFill>
          <a:blip r:embed="rId4"/>
          <a:stretch>
            <a:fillRect/>
          </a:stretch>
        </p:blipFill>
        <p:spPr>
          <a:xfrm>
            <a:off x="2103630" y="1464361"/>
            <a:ext cx="7177322" cy="3929279"/>
          </a:xfrm>
          <a:prstGeom prst="rect">
            <a:avLst/>
          </a:prstGeom>
        </p:spPr>
      </p:pic>
      <p:sp>
        <p:nvSpPr>
          <p:cNvPr id="2" name="Rectangle 1">
            <a:extLst>
              <a:ext uri="{FF2B5EF4-FFF2-40B4-BE49-F238E27FC236}">
                <a16:creationId xmlns:a16="http://schemas.microsoft.com/office/drawing/2014/main" id="{C3171B13-D0D3-426E-BFFC-8B4E969FDB77}"/>
              </a:ext>
            </a:extLst>
          </p:cNvPr>
          <p:cNvSpPr/>
          <p:nvPr/>
        </p:nvSpPr>
        <p:spPr>
          <a:xfrm>
            <a:off x="2728215" y="5643736"/>
            <a:ext cx="6367923" cy="369332"/>
          </a:xfrm>
          <a:prstGeom prst="rect">
            <a:avLst/>
          </a:prstGeom>
        </p:spPr>
        <p:txBody>
          <a:bodyPr wrap="square">
            <a:spAutoFit/>
          </a:bodyPr>
          <a:lstStyle/>
          <a:p>
            <a:r>
              <a:rPr lang="en-GB" dirty="0">
                <a:hlinkClick r:id="rId5"/>
              </a:rPr>
              <a:t>https://future.nhs.uk/connect.ti/canc/view?objectId=21044496</a:t>
            </a:r>
            <a:endParaRPr lang="en-GB" dirty="0"/>
          </a:p>
        </p:txBody>
      </p:sp>
    </p:spTree>
    <p:extLst>
      <p:ext uri="{BB962C8B-B14F-4D97-AF65-F5344CB8AC3E}">
        <p14:creationId xmlns:p14="http://schemas.microsoft.com/office/powerpoint/2010/main" val="866785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a:xfrm>
            <a:off x="1106622" y="878940"/>
            <a:ext cx="9921693" cy="582121"/>
          </a:xfrm>
        </p:spPr>
        <p:txBody>
          <a:bodyPr>
            <a:noAutofit/>
          </a:bodyPr>
          <a:lstStyle/>
          <a:p>
            <a:pPr lvl="0">
              <a:defRPr/>
            </a:pPr>
            <a:br>
              <a:rPr lang="en-GB" sz="2000" b="1" dirty="0">
                <a:solidFill>
                  <a:schemeClr val="accent1"/>
                </a:solidFill>
                <a:latin typeface="+mn-lt"/>
              </a:rPr>
            </a:br>
            <a:r>
              <a:rPr lang="en-GB" sz="2000" b="1" dirty="0">
                <a:solidFill>
                  <a:schemeClr val="accent1"/>
                </a:solidFill>
                <a:latin typeface="Arial" panose="020B0604020202020204" pitchFamily="34" charset="0"/>
                <a:cs typeface="Arial" panose="020B0604020202020204" pitchFamily="34" charset="0"/>
              </a:rPr>
              <a:t>      </a:t>
            </a:r>
            <a:r>
              <a:rPr lang="en-GB" sz="2400" b="1" kern="0" dirty="0">
                <a:solidFill>
                  <a:schemeClr val="accent1"/>
                </a:solidFill>
                <a:latin typeface="Arial" panose="020B0604020202020204" pitchFamily="34" charset="0"/>
                <a:cs typeface="Arial" panose="020B0604020202020204" pitchFamily="34" charset="0"/>
              </a:rPr>
              <a:t>Diagnostic tests performed in our MDC Sites </a:t>
            </a:r>
            <a:r>
              <a:rPr lang="en-GB" sz="2400" b="1" dirty="0">
                <a:solidFill>
                  <a:schemeClr val="accent1"/>
                </a:solidFill>
                <a:latin typeface="Arial" panose="020B0604020202020204" pitchFamily="34" charset="0"/>
                <a:cs typeface="Arial" panose="020B0604020202020204" pitchFamily="34" charset="0"/>
              </a:rPr>
              <a:t>(Apr 17 – Apr 19) </a:t>
            </a:r>
          </a:p>
        </p:txBody>
      </p:sp>
      <p:sp>
        <p:nvSpPr>
          <p:cNvPr id="478" name="Rectangle 477"/>
          <p:cNvSpPr/>
          <p:nvPr/>
        </p:nvSpPr>
        <p:spPr>
          <a:xfrm>
            <a:off x="1611886" y="6452975"/>
            <a:ext cx="8814472" cy="261610"/>
          </a:xfrm>
          <a:prstGeom prst="rect">
            <a:avLst/>
          </a:prstGeom>
        </p:spPr>
        <p:txBody>
          <a:bodyPr wrap="square">
            <a:spAutoFit/>
          </a:bodyPr>
          <a:lstStyle/>
          <a:p>
            <a:r>
              <a:rPr lang="en-US" sz="1100" dirty="0">
                <a:solidFill>
                  <a:prstClr val="black"/>
                </a:solidFill>
                <a:latin typeface="Calibri"/>
                <a:cs typeface="Arial" panose="020B0604020202020204" pitchFamily="34" charset="0"/>
                <a:sym typeface="Helvetica"/>
              </a:rPr>
              <a:t>Source: UCLH, NMUH, RFH, BHRUT and  SUH data</a:t>
            </a:r>
            <a:endParaRPr lang="en-GB" sz="1100" dirty="0">
              <a:solidFill>
                <a:prstClr val="black"/>
              </a:solidFill>
              <a:latin typeface="Arial" panose="020B0604020202020204" pitchFamily="34" charset="0"/>
              <a:cs typeface="Arial" panose="020B0604020202020204" pitchFamily="34" charset="0"/>
            </a:endParaRPr>
          </a:p>
        </p:txBody>
      </p:sp>
      <p:sp>
        <p:nvSpPr>
          <p:cNvPr id="14" name="Content Placeholder 2"/>
          <p:cNvSpPr txBox="1">
            <a:spLocks/>
          </p:cNvSpPr>
          <p:nvPr/>
        </p:nvSpPr>
        <p:spPr bwMode="auto">
          <a:xfrm>
            <a:off x="1913615" y="5784850"/>
            <a:ext cx="8307711" cy="75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3736" indent="-173736" algn="l" defTabSz="914395" rtl="0" eaLnBrk="1" latinLnBrk="0" hangingPunct="1">
              <a:spcBef>
                <a:spcPts val="200"/>
              </a:spcBef>
              <a:spcAft>
                <a:spcPts val="200"/>
              </a:spcAft>
              <a:buClr>
                <a:schemeClr val="accent2"/>
              </a:buClr>
              <a:buFont typeface="Wingdings" pitchFamily="2" charset="2"/>
              <a:buChar char=""/>
              <a:defRPr sz="1000" kern="1200" baseline="0">
                <a:solidFill>
                  <a:srgbClr val="000000"/>
                </a:solidFill>
                <a:latin typeface="Arial" panose="020B0604020202020204" pitchFamily="34" charset="0"/>
                <a:ea typeface="+mn-ea"/>
                <a:cs typeface="+mn-cs"/>
              </a:defRPr>
            </a:lvl1pPr>
            <a:lvl2pPr marL="512064"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2pPr>
            <a:lvl3pPr marL="859536"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3pPr>
            <a:lvl4pPr marL="1197864"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4pPr>
            <a:lvl5pPr marL="1545336"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5pPr>
            <a:lvl6pPr marL="2514585"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05D96"/>
              </a:buClr>
              <a:defRPr/>
            </a:pPr>
            <a:r>
              <a:rPr lang="en-GB" sz="1400" dirty="0">
                <a:solidFill>
                  <a:prstClr val="black"/>
                </a:solidFill>
              </a:rPr>
              <a:t>CT abdomen (24%), and CT chest (20 %) were the most performed diagnostic tests in MDC sites amongst known tests.</a:t>
            </a:r>
          </a:p>
        </p:txBody>
      </p:sp>
      <p:graphicFrame>
        <p:nvGraphicFramePr>
          <p:cNvPr id="12" name="Chart 11"/>
          <p:cNvGraphicFramePr>
            <a:graphicFrameLocks/>
          </p:cNvGraphicFramePr>
          <p:nvPr/>
        </p:nvGraphicFramePr>
        <p:xfrm>
          <a:off x="1791296" y="1765190"/>
          <a:ext cx="8552347" cy="3922809"/>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6B204DD9-2CF8-4DE5-90D5-4C60C4D75DE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973631" y="152076"/>
            <a:ext cx="3037840" cy="701040"/>
          </a:xfrm>
          <a:prstGeom prst="rect">
            <a:avLst/>
          </a:prstGeom>
        </p:spPr>
      </p:pic>
    </p:spTree>
    <p:extLst>
      <p:ext uri="{BB962C8B-B14F-4D97-AF65-F5344CB8AC3E}">
        <p14:creationId xmlns:p14="http://schemas.microsoft.com/office/powerpoint/2010/main" val="23193461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7037" y="611361"/>
            <a:ext cx="6567055" cy="611649"/>
          </a:xfrm>
        </p:spPr>
        <p:txBody>
          <a:bodyPr/>
          <a:lstStyle/>
          <a:p>
            <a:r>
              <a:rPr lang="en-GB" b="1" dirty="0">
                <a:solidFill>
                  <a:srgbClr val="4472C4"/>
                </a:solidFill>
              </a:rPr>
              <a:t>Banks of Ideas / Discussion</a:t>
            </a:r>
            <a:br>
              <a:rPr lang="en-GB" b="1" dirty="0">
                <a:solidFill>
                  <a:schemeClr val="bg2"/>
                </a:solidFill>
              </a:rPr>
            </a:br>
            <a:br>
              <a:rPr lang="en-GB" b="1" dirty="0">
                <a:solidFill>
                  <a:schemeClr val="bg2"/>
                </a:solidFill>
              </a:rPr>
            </a:br>
            <a:br>
              <a:rPr lang="en-GB" b="1" dirty="0">
                <a:solidFill>
                  <a:schemeClr val="bg2"/>
                </a:solidFill>
              </a:rPr>
            </a:br>
            <a:br>
              <a:rPr lang="en-GB" b="1" dirty="0"/>
            </a:br>
            <a:endParaRPr lang="en-GB" dirty="0"/>
          </a:p>
        </p:txBody>
      </p:sp>
      <p:pic>
        <p:nvPicPr>
          <p:cNvPr id="4" name="Picture 3">
            <a:extLst>
              <a:ext uri="{FF2B5EF4-FFF2-40B4-BE49-F238E27FC236}">
                <a16:creationId xmlns:a16="http://schemas.microsoft.com/office/drawing/2014/main" id="{CD32D85A-315E-4252-8F2F-8E02B8FF6F74}"/>
              </a:ext>
            </a:extLst>
          </p:cNvPr>
          <p:cNvPicPr>
            <a:picLocks noChangeAspect="1"/>
          </p:cNvPicPr>
          <p:nvPr/>
        </p:nvPicPr>
        <p:blipFill>
          <a:blip r:embed="rId3"/>
          <a:stretch>
            <a:fillRect/>
          </a:stretch>
        </p:blipFill>
        <p:spPr>
          <a:xfrm>
            <a:off x="9730722" y="6036591"/>
            <a:ext cx="771478" cy="736411"/>
          </a:xfrm>
          <a:prstGeom prst="rect">
            <a:avLst/>
          </a:prstGeom>
        </p:spPr>
      </p:pic>
      <p:pic>
        <p:nvPicPr>
          <p:cNvPr id="2" name="Picture 1">
            <a:extLst>
              <a:ext uri="{FF2B5EF4-FFF2-40B4-BE49-F238E27FC236}">
                <a16:creationId xmlns:a16="http://schemas.microsoft.com/office/drawing/2014/main" id="{CA0EF9A4-8824-4BE7-985C-7CAD79E95A55}"/>
              </a:ext>
            </a:extLst>
          </p:cNvPr>
          <p:cNvPicPr>
            <a:picLocks noChangeAspect="1"/>
          </p:cNvPicPr>
          <p:nvPr/>
        </p:nvPicPr>
        <p:blipFill>
          <a:blip r:embed="rId4"/>
          <a:stretch>
            <a:fillRect/>
          </a:stretch>
        </p:blipFill>
        <p:spPr>
          <a:xfrm>
            <a:off x="1774093" y="2332312"/>
            <a:ext cx="8643815" cy="2046049"/>
          </a:xfrm>
          <a:prstGeom prst="rect">
            <a:avLst/>
          </a:prstGeom>
        </p:spPr>
      </p:pic>
    </p:spTree>
    <p:extLst>
      <p:ext uri="{BB962C8B-B14F-4D97-AF65-F5344CB8AC3E}">
        <p14:creationId xmlns:p14="http://schemas.microsoft.com/office/powerpoint/2010/main" val="42599642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7037" y="611361"/>
            <a:ext cx="6567055" cy="611649"/>
          </a:xfrm>
        </p:spPr>
        <p:txBody>
          <a:bodyPr/>
          <a:lstStyle/>
          <a:p>
            <a:r>
              <a:rPr lang="en-GB" b="1" dirty="0">
                <a:solidFill>
                  <a:srgbClr val="4472C4"/>
                </a:solidFill>
              </a:rPr>
              <a:t>Sharing Ideas</a:t>
            </a:r>
            <a:br>
              <a:rPr lang="en-GB" b="1" dirty="0">
                <a:solidFill>
                  <a:schemeClr val="bg2"/>
                </a:solidFill>
              </a:rPr>
            </a:br>
            <a:br>
              <a:rPr lang="en-GB" b="1" dirty="0">
                <a:solidFill>
                  <a:schemeClr val="bg2"/>
                </a:solidFill>
              </a:rPr>
            </a:br>
            <a:br>
              <a:rPr lang="en-GB" b="1" dirty="0">
                <a:solidFill>
                  <a:schemeClr val="bg2"/>
                </a:solidFill>
              </a:rPr>
            </a:br>
            <a:br>
              <a:rPr lang="en-GB" b="1" dirty="0"/>
            </a:br>
            <a:endParaRPr lang="en-GB" dirty="0"/>
          </a:p>
        </p:txBody>
      </p:sp>
      <p:pic>
        <p:nvPicPr>
          <p:cNvPr id="4" name="Picture 3">
            <a:extLst>
              <a:ext uri="{FF2B5EF4-FFF2-40B4-BE49-F238E27FC236}">
                <a16:creationId xmlns:a16="http://schemas.microsoft.com/office/drawing/2014/main" id="{CD32D85A-315E-4252-8F2F-8E02B8FF6F74}"/>
              </a:ext>
            </a:extLst>
          </p:cNvPr>
          <p:cNvPicPr>
            <a:picLocks noChangeAspect="1"/>
          </p:cNvPicPr>
          <p:nvPr/>
        </p:nvPicPr>
        <p:blipFill>
          <a:blip r:embed="rId3"/>
          <a:stretch>
            <a:fillRect/>
          </a:stretch>
        </p:blipFill>
        <p:spPr>
          <a:xfrm>
            <a:off x="9730722" y="6036591"/>
            <a:ext cx="771478" cy="736411"/>
          </a:xfrm>
          <a:prstGeom prst="rect">
            <a:avLst/>
          </a:prstGeom>
        </p:spPr>
      </p:pic>
      <p:pic>
        <p:nvPicPr>
          <p:cNvPr id="5" name="Picture 4">
            <a:extLst>
              <a:ext uri="{FF2B5EF4-FFF2-40B4-BE49-F238E27FC236}">
                <a16:creationId xmlns:a16="http://schemas.microsoft.com/office/drawing/2014/main" id="{69E0EBE9-9786-44C2-A6CB-0A834E5025B1}"/>
              </a:ext>
            </a:extLst>
          </p:cNvPr>
          <p:cNvPicPr>
            <a:picLocks noChangeAspect="1"/>
          </p:cNvPicPr>
          <p:nvPr/>
        </p:nvPicPr>
        <p:blipFill>
          <a:blip r:embed="rId4"/>
          <a:stretch>
            <a:fillRect/>
          </a:stretch>
        </p:blipFill>
        <p:spPr>
          <a:xfrm>
            <a:off x="2047632" y="1473012"/>
            <a:ext cx="7096369" cy="4443997"/>
          </a:xfrm>
          <a:prstGeom prst="rect">
            <a:avLst/>
          </a:prstGeom>
        </p:spPr>
      </p:pic>
    </p:spTree>
    <p:extLst>
      <p:ext uri="{BB962C8B-B14F-4D97-AF65-F5344CB8AC3E}">
        <p14:creationId xmlns:p14="http://schemas.microsoft.com/office/powerpoint/2010/main" val="41731096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7037" y="611361"/>
            <a:ext cx="6567055" cy="611649"/>
          </a:xfrm>
        </p:spPr>
        <p:txBody>
          <a:bodyPr/>
          <a:lstStyle/>
          <a:p>
            <a:r>
              <a:rPr lang="en-GB" b="1" dirty="0">
                <a:solidFill>
                  <a:srgbClr val="4472C4"/>
                </a:solidFill>
              </a:rPr>
              <a:t>Equalities and Sustainability</a:t>
            </a:r>
            <a:br>
              <a:rPr lang="en-GB" b="1" dirty="0">
                <a:solidFill>
                  <a:schemeClr val="bg2"/>
                </a:solidFill>
              </a:rPr>
            </a:br>
            <a:br>
              <a:rPr lang="en-GB" b="1" dirty="0">
                <a:solidFill>
                  <a:schemeClr val="bg2"/>
                </a:solidFill>
              </a:rPr>
            </a:br>
            <a:br>
              <a:rPr lang="en-GB" b="1" dirty="0">
                <a:solidFill>
                  <a:schemeClr val="bg2"/>
                </a:solidFill>
              </a:rPr>
            </a:br>
            <a:br>
              <a:rPr lang="en-GB" b="1" dirty="0"/>
            </a:br>
            <a:endParaRPr lang="en-GB" dirty="0"/>
          </a:p>
        </p:txBody>
      </p:sp>
      <p:pic>
        <p:nvPicPr>
          <p:cNvPr id="4" name="Picture 3">
            <a:extLst>
              <a:ext uri="{FF2B5EF4-FFF2-40B4-BE49-F238E27FC236}">
                <a16:creationId xmlns:a16="http://schemas.microsoft.com/office/drawing/2014/main" id="{CD32D85A-315E-4252-8F2F-8E02B8FF6F74}"/>
              </a:ext>
            </a:extLst>
          </p:cNvPr>
          <p:cNvPicPr>
            <a:picLocks noChangeAspect="1"/>
          </p:cNvPicPr>
          <p:nvPr/>
        </p:nvPicPr>
        <p:blipFill>
          <a:blip r:embed="rId3"/>
          <a:stretch>
            <a:fillRect/>
          </a:stretch>
        </p:blipFill>
        <p:spPr>
          <a:xfrm>
            <a:off x="9730722" y="6036591"/>
            <a:ext cx="771478" cy="736411"/>
          </a:xfrm>
          <a:prstGeom prst="rect">
            <a:avLst/>
          </a:prstGeom>
        </p:spPr>
      </p:pic>
      <p:pic>
        <p:nvPicPr>
          <p:cNvPr id="2" name="Picture 1">
            <a:extLst>
              <a:ext uri="{FF2B5EF4-FFF2-40B4-BE49-F238E27FC236}">
                <a16:creationId xmlns:a16="http://schemas.microsoft.com/office/drawing/2014/main" id="{997998C8-E957-418C-8270-C7844F0AA5AF}"/>
              </a:ext>
            </a:extLst>
          </p:cNvPr>
          <p:cNvPicPr>
            <a:picLocks noChangeAspect="1"/>
          </p:cNvPicPr>
          <p:nvPr/>
        </p:nvPicPr>
        <p:blipFill>
          <a:blip r:embed="rId4"/>
          <a:stretch>
            <a:fillRect/>
          </a:stretch>
        </p:blipFill>
        <p:spPr>
          <a:xfrm>
            <a:off x="1907037" y="1515816"/>
            <a:ext cx="6822831" cy="4188393"/>
          </a:xfrm>
          <a:prstGeom prst="rect">
            <a:avLst/>
          </a:prstGeom>
        </p:spPr>
      </p:pic>
    </p:spTree>
    <p:extLst>
      <p:ext uri="{BB962C8B-B14F-4D97-AF65-F5344CB8AC3E}">
        <p14:creationId xmlns:p14="http://schemas.microsoft.com/office/powerpoint/2010/main" val="32978571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7037" y="611361"/>
            <a:ext cx="6567055" cy="611649"/>
          </a:xfrm>
        </p:spPr>
        <p:txBody>
          <a:bodyPr/>
          <a:lstStyle/>
          <a:p>
            <a:r>
              <a:rPr lang="en-GB" b="1" dirty="0">
                <a:solidFill>
                  <a:srgbClr val="4472C4"/>
                </a:solidFill>
              </a:rPr>
              <a:t>Next Steps</a:t>
            </a:r>
            <a:br>
              <a:rPr lang="en-GB" b="1" dirty="0">
                <a:solidFill>
                  <a:schemeClr val="bg2"/>
                </a:solidFill>
              </a:rPr>
            </a:br>
            <a:br>
              <a:rPr lang="en-GB" b="1" dirty="0">
                <a:solidFill>
                  <a:schemeClr val="bg2"/>
                </a:solidFill>
              </a:rPr>
            </a:br>
            <a:br>
              <a:rPr lang="en-GB" b="1" dirty="0">
                <a:solidFill>
                  <a:schemeClr val="bg2"/>
                </a:solidFill>
              </a:rPr>
            </a:br>
            <a:br>
              <a:rPr lang="en-GB" b="1" dirty="0"/>
            </a:br>
            <a:endParaRPr lang="en-GB" dirty="0"/>
          </a:p>
        </p:txBody>
      </p:sp>
      <p:pic>
        <p:nvPicPr>
          <p:cNvPr id="4" name="Picture 3">
            <a:extLst>
              <a:ext uri="{FF2B5EF4-FFF2-40B4-BE49-F238E27FC236}">
                <a16:creationId xmlns:a16="http://schemas.microsoft.com/office/drawing/2014/main" id="{CD32D85A-315E-4252-8F2F-8E02B8FF6F74}"/>
              </a:ext>
            </a:extLst>
          </p:cNvPr>
          <p:cNvPicPr>
            <a:picLocks noChangeAspect="1"/>
          </p:cNvPicPr>
          <p:nvPr/>
        </p:nvPicPr>
        <p:blipFill>
          <a:blip r:embed="rId3"/>
          <a:stretch>
            <a:fillRect/>
          </a:stretch>
        </p:blipFill>
        <p:spPr>
          <a:xfrm>
            <a:off x="9730722" y="6036591"/>
            <a:ext cx="771478" cy="736411"/>
          </a:xfrm>
          <a:prstGeom prst="rect">
            <a:avLst/>
          </a:prstGeom>
        </p:spPr>
      </p:pic>
      <p:sp>
        <p:nvSpPr>
          <p:cNvPr id="5" name="TextBox 4">
            <a:extLst>
              <a:ext uri="{FF2B5EF4-FFF2-40B4-BE49-F238E27FC236}">
                <a16:creationId xmlns:a16="http://schemas.microsoft.com/office/drawing/2014/main" id="{371D1318-DD88-4BF0-A000-D0325804EB61}"/>
              </a:ext>
            </a:extLst>
          </p:cNvPr>
          <p:cNvSpPr txBox="1"/>
          <p:nvPr/>
        </p:nvSpPr>
        <p:spPr>
          <a:xfrm>
            <a:off x="2133600" y="2828835"/>
            <a:ext cx="792480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Contact with Cancer Alliances to discuss the Hub</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Sharing Learning and Collaboration on ideas</a:t>
            </a:r>
            <a:endParaRPr lang="en-GB" dirty="0"/>
          </a:p>
          <a:p>
            <a:endParaRPr lang="en-GB" dirty="0"/>
          </a:p>
        </p:txBody>
      </p:sp>
    </p:spTree>
    <p:extLst>
      <p:ext uri="{BB962C8B-B14F-4D97-AF65-F5344CB8AC3E}">
        <p14:creationId xmlns:p14="http://schemas.microsoft.com/office/powerpoint/2010/main" val="25835778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p:txBody>
          <a:bodyPr/>
          <a:lstStyle/>
          <a:p>
            <a:r>
              <a:rPr lang="en-GB" dirty="0"/>
              <a:t>Any questions?</a:t>
            </a:r>
          </a:p>
        </p:txBody>
      </p:sp>
      <p:pic>
        <p:nvPicPr>
          <p:cNvPr id="6" name="Picture 5" descr="A drawing of a face&#10;&#10;Description automatically generated">
            <a:extLst>
              <a:ext uri="{FF2B5EF4-FFF2-40B4-BE49-F238E27FC236}">
                <a16:creationId xmlns:a16="http://schemas.microsoft.com/office/drawing/2014/main" id="{B781BBFC-6DCC-4096-B119-B8FEEFAA636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4062"/>
          <a:stretch/>
        </p:blipFill>
        <p:spPr>
          <a:xfrm>
            <a:off x="878926" y="2047333"/>
            <a:ext cx="10434147" cy="2763333"/>
          </a:xfrm>
          <a:prstGeom prst="rect">
            <a:avLst/>
          </a:prstGeom>
        </p:spPr>
      </p:pic>
      <p:sp>
        <p:nvSpPr>
          <p:cNvPr id="7" name="TextBox 6">
            <a:extLst>
              <a:ext uri="{FF2B5EF4-FFF2-40B4-BE49-F238E27FC236}">
                <a16:creationId xmlns:a16="http://schemas.microsoft.com/office/drawing/2014/main" id="{A78E3689-3565-419C-8209-D374A021F761}"/>
              </a:ext>
            </a:extLst>
          </p:cNvPr>
          <p:cNvSpPr txBox="1"/>
          <p:nvPr/>
        </p:nvSpPr>
        <p:spPr>
          <a:xfrm>
            <a:off x="9152020" y="6490643"/>
            <a:ext cx="2943728" cy="230832"/>
          </a:xfrm>
          <a:prstGeom prst="rect">
            <a:avLst/>
          </a:prstGeom>
          <a:noFill/>
        </p:spPr>
        <p:txBody>
          <a:bodyPr wrap="square" rtlCol="0">
            <a:spAutoFit/>
          </a:bodyPr>
          <a:lstStyle/>
          <a:p>
            <a:r>
              <a:rPr lang="en-GB" sz="900" dirty="0">
                <a:solidFill>
                  <a:schemeClr val="bg2"/>
                </a:solidFill>
                <a:hlinkClick r:id="rId3" tooltip="http://thelearnersway.net/ideas/2016/10/23/questions-at-the-heart-of-learning">
                  <a:extLst>
                    <a:ext uri="{A12FA001-AC4F-418D-AE19-62706E023703}">
                      <ahyp:hlinkClr xmlns:ahyp="http://schemas.microsoft.com/office/drawing/2018/hyperlinkcolor" val="tx"/>
                    </a:ext>
                  </a:extLst>
                </a:hlinkClick>
              </a:rPr>
              <a:t>This Photo</a:t>
            </a:r>
            <a:r>
              <a:rPr lang="en-GB" sz="900" dirty="0">
                <a:solidFill>
                  <a:schemeClr val="bg2"/>
                </a:solidFill>
              </a:rPr>
              <a:t> by Unknown Author is licensed under </a:t>
            </a:r>
            <a:r>
              <a:rPr lang="en-GB" sz="900" dirty="0">
                <a:solidFill>
                  <a:schemeClr val="bg2"/>
                </a:solidFill>
                <a:hlinkClick r:id="rId4" tooltip="https://creativecommons.org/licenses/by-sa/3.0/">
                  <a:extLst>
                    <a:ext uri="{A12FA001-AC4F-418D-AE19-62706E023703}">
                      <ahyp:hlinkClr xmlns:ahyp="http://schemas.microsoft.com/office/drawing/2018/hyperlinkcolor" val="tx"/>
                    </a:ext>
                  </a:extLst>
                </a:hlinkClick>
              </a:rPr>
              <a:t>CC BY-SA</a:t>
            </a:r>
            <a:endParaRPr lang="en-GB" sz="900" dirty="0">
              <a:solidFill>
                <a:schemeClr val="bg2"/>
              </a:solidFill>
            </a:endParaRPr>
          </a:p>
        </p:txBody>
      </p:sp>
    </p:spTree>
    <p:extLst>
      <p:ext uri="{BB962C8B-B14F-4D97-AF65-F5344CB8AC3E}">
        <p14:creationId xmlns:p14="http://schemas.microsoft.com/office/powerpoint/2010/main" val="23579769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a:xfrm>
            <a:off x="4146446" y="3074792"/>
            <a:ext cx="3899108" cy="708415"/>
          </a:xfrm>
        </p:spPr>
        <p:txBody>
          <a:bodyPr/>
          <a:lstStyle/>
          <a:p>
            <a:r>
              <a:rPr lang="en-GB" dirty="0"/>
              <a:t>Final Summary</a:t>
            </a:r>
          </a:p>
        </p:txBody>
      </p:sp>
    </p:spTree>
    <p:extLst>
      <p:ext uri="{BB962C8B-B14F-4D97-AF65-F5344CB8AC3E}">
        <p14:creationId xmlns:p14="http://schemas.microsoft.com/office/powerpoint/2010/main" val="17807620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77B-0342-403A-917F-315D65EA0DD5}"/>
              </a:ext>
            </a:extLst>
          </p:cNvPr>
          <p:cNvSpPr>
            <a:spLocks noGrp="1"/>
          </p:cNvSpPr>
          <p:nvPr>
            <p:ph type="ctrTitle"/>
          </p:nvPr>
        </p:nvSpPr>
        <p:spPr>
          <a:xfrm>
            <a:off x="1995487" y="3096126"/>
            <a:ext cx="8201892" cy="665747"/>
          </a:xfrm>
        </p:spPr>
        <p:txBody>
          <a:bodyPr/>
          <a:lstStyle/>
          <a:p>
            <a:br>
              <a:rPr lang="en-GB" dirty="0"/>
            </a:br>
            <a:r>
              <a:rPr lang="en-GB" dirty="0"/>
              <a:t>SWAG Rural RDS Pilot</a:t>
            </a:r>
          </a:p>
        </p:txBody>
      </p:sp>
      <p:sp>
        <p:nvSpPr>
          <p:cNvPr id="3" name="Text Placeholder 2">
            <a:extLst>
              <a:ext uri="{FF2B5EF4-FFF2-40B4-BE49-F238E27FC236}">
                <a16:creationId xmlns:a16="http://schemas.microsoft.com/office/drawing/2014/main" id="{3219F5B5-3CAE-43E2-A68F-48F42D067F2C}"/>
              </a:ext>
            </a:extLst>
          </p:cNvPr>
          <p:cNvSpPr>
            <a:spLocks noGrp="1"/>
          </p:cNvSpPr>
          <p:nvPr>
            <p:ph type="body" sz="quarter" idx="10"/>
          </p:nvPr>
        </p:nvSpPr>
        <p:spPr>
          <a:xfrm>
            <a:off x="1995487" y="4153155"/>
            <a:ext cx="8201025" cy="900108"/>
          </a:xfrm>
        </p:spPr>
        <p:txBody>
          <a:bodyPr>
            <a:normAutofit/>
          </a:bodyPr>
          <a:lstStyle/>
          <a:p>
            <a:r>
              <a:rPr lang="en-GB" dirty="0"/>
              <a:t>Dr Dan Perkin, RDS Clinician Mendip PCN</a:t>
            </a:r>
          </a:p>
          <a:p>
            <a:r>
              <a:rPr lang="en-GB" dirty="0"/>
              <a:t>Presented by – Dr Amelia Randle, SWAG Cancer Alliance</a:t>
            </a:r>
          </a:p>
        </p:txBody>
      </p:sp>
    </p:spTree>
    <p:extLst>
      <p:ext uri="{BB962C8B-B14F-4D97-AF65-F5344CB8AC3E}">
        <p14:creationId xmlns:p14="http://schemas.microsoft.com/office/powerpoint/2010/main" val="126993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Mendip PCN</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570036"/>
            <a:ext cx="8229600" cy="4525963"/>
          </a:xfrm>
          <a:prstGeom prst="rect">
            <a:avLst/>
          </a:prstGeom>
        </p:spPr>
        <p:txBody>
          <a:bodyPr>
            <a:normAutofit lnSpcReduction="10000"/>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5 practices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35k patients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1 session / week (pre COVID)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Open to patients from all practices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All seen by leading clinician</a:t>
            </a:r>
          </a:p>
          <a:p>
            <a:pPr marL="457200" lvl="1" indent="0">
              <a:buFont typeface="Arial" panose="020B0604020202020204" pitchFamily="34" charset="0"/>
              <a:buNone/>
            </a:pPr>
            <a:endParaRPr lang="en-GB" dirty="0"/>
          </a:p>
          <a:p>
            <a:endParaRPr lang="en-GB" dirty="0"/>
          </a:p>
        </p:txBody>
      </p:sp>
      <p:pic>
        <p:nvPicPr>
          <p:cNvPr id="7" name="Picture 6" descr="A picture containing card, envelope, umbrella, drawing&#10;&#10;Description automatically generated">
            <a:extLst>
              <a:ext uri="{FF2B5EF4-FFF2-40B4-BE49-F238E27FC236}">
                <a16:creationId xmlns:a16="http://schemas.microsoft.com/office/drawing/2014/main" id="{750E8727-24B2-49A9-8967-46DD41E344D5}"/>
              </a:ext>
            </a:extLst>
          </p:cNvPr>
          <p:cNvPicPr>
            <a:picLocks noChangeAspect="1"/>
          </p:cNvPicPr>
          <p:nvPr/>
        </p:nvPicPr>
        <p:blipFill rotWithShape="1">
          <a:blip r:embed="rId2">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8" name="Picture 7" descr="A picture containing knife&#10;&#10;Description automatically generated">
            <a:extLst>
              <a:ext uri="{FF2B5EF4-FFF2-40B4-BE49-F238E27FC236}">
                <a16:creationId xmlns:a16="http://schemas.microsoft.com/office/drawing/2014/main" id="{96D53769-C79E-4221-B0E6-E662EAC25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171609499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1</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570036"/>
            <a:ext cx="8229600" cy="4525963"/>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83 Year Old Male</a:t>
            </a:r>
          </a:p>
          <a:p>
            <a:r>
              <a:rPr lang="en-GB" dirty="0">
                <a:latin typeface="Arial" panose="020B0604020202020204" pitchFamily="34" charset="0"/>
                <a:cs typeface="Arial" panose="020B0604020202020204" pitchFamily="34" charset="0"/>
              </a:rPr>
              <a:t>Referred 06/01/2020</a:t>
            </a:r>
          </a:p>
          <a:p>
            <a:r>
              <a:rPr lang="en-GB" dirty="0">
                <a:latin typeface="Arial" panose="020B0604020202020204" pitchFamily="34" charset="0"/>
                <a:cs typeface="Arial" panose="020B0604020202020204" pitchFamily="34" charset="0"/>
              </a:rPr>
              <a:t>Triaged 07/01/2020</a:t>
            </a:r>
          </a:p>
          <a:p>
            <a:r>
              <a:rPr lang="en-GB" dirty="0">
                <a:latin typeface="Arial" panose="020B0604020202020204" pitchFamily="34" charset="0"/>
                <a:cs typeface="Arial" panose="020B0604020202020204" pitchFamily="34" charset="0"/>
              </a:rPr>
              <a:t>Seen 14/01/2020</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Main </a:t>
            </a:r>
            <a:r>
              <a:rPr lang="en-GB" dirty="0" err="1">
                <a:latin typeface="Arial" panose="020B0604020202020204" pitchFamily="34" charset="0"/>
                <a:cs typeface="Arial" panose="020B0604020202020204" pitchFamily="34" charset="0"/>
              </a:rPr>
              <a:t>sx</a:t>
            </a:r>
            <a:r>
              <a:rPr lang="en-GB" dirty="0">
                <a:latin typeface="Arial" panose="020B0604020202020204" pitchFamily="34" charset="0"/>
                <a:cs typeface="Arial" panose="020B0604020202020204" pitchFamily="34" charset="0"/>
              </a:rPr>
              <a:t> diarrhoea and fatigue / SOB</a:t>
            </a:r>
          </a:p>
          <a:p>
            <a:r>
              <a:rPr lang="en-GB" dirty="0">
                <a:latin typeface="Arial" panose="020B0604020202020204" pitchFamily="34" charset="0"/>
                <a:cs typeface="Arial" panose="020B0604020202020204" pitchFamily="34" charset="0"/>
              </a:rPr>
              <a:t>Hx of cardiac arrest and subsequent HF</a:t>
            </a:r>
          </a:p>
          <a:p>
            <a:r>
              <a:rPr lang="en-GB" dirty="0">
                <a:latin typeface="Arial" panose="020B0604020202020204" pitchFamily="34" charset="0"/>
                <a:cs typeface="Arial" panose="020B0604020202020204" pitchFamily="34" charset="0"/>
              </a:rPr>
              <a:t>Little on filter function tests</a:t>
            </a:r>
          </a:p>
          <a:p>
            <a:pPr marL="457200" lvl="1" indent="0">
              <a:buFont typeface="Arial" panose="020B0604020202020204" pitchFamily="34" charset="0"/>
              <a:buNone/>
            </a:pPr>
            <a:endParaRPr lang="en-GB" dirty="0"/>
          </a:p>
          <a:p>
            <a:endParaRPr lang="en-GB" dirty="0"/>
          </a:p>
        </p:txBody>
      </p:sp>
      <p:pic>
        <p:nvPicPr>
          <p:cNvPr id="6" name="Picture 5" descr="A drawing of a person&#10;&#10;Description automatically generated">
            <a:extLst>
              <a:ext uri="{FF2B5EF4-FFF2-40B4-BE49-F238E27FC236}">
                <a16:creationId xmlns:a16="http://schemas.microsoft.com/office/drawing/2014/main" id="{2ED6ACE3-19BF-4886-BFA6-8239ED41B63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025689" y="861362"/>
            <a:ext cx="2370221" cy="2370221"/>
          </a:xfrm>
          <a:prstGeom prst="rect">
            <a:avLst/>
          </a:prstGeom>
        </p:spPr>
      </p:pic>
      <p:pic>
        <p:nvPicPr>
          <p:cNvPr id="7" name="Picture 6" descr="A picture containing card, envelope, umbrella, drawing&#10;&#10;Description automatically generated">
            <a:extLst>
              <a:ext uri="{FF2B5EF4-FFF2-40B4-BE49-F238E27FC236}">
                <a16:creationId xmlns:a16="http://schemas.microsoft.com/office/drawing/2014/main" id="{CDBE3C9C-F0CB-42A9-8801-59B0F9A7C09C}"/>
              </a:ext>
            </a:extLst>
          </p:cNvPr>
          <p:cNvPicPr>
            <a:picLocks noChangeAspect="1"/>
          </p:cNvPicPr>
          <p:nvPr/>
        </p:nvPicPr>
        <p:blipFill rotWithShape="1">
          <a:blip r:embed="rId4">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8" name="Picture 7" descr="A picture containing knife&#10;&#10;Description automatically generated">
            <a:extLst>
              <a:ext uri="{FF2B5EF4-FFF2-40B4-BE49-F238E27FC236}">
                <a16:creationId xmlns:a16="http://schemas.microsoft.com/office/drawing/2014/main" id="{A39A82B7-8204-4AE3-B099-FA6F01E28A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37237959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1</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570036"/>
            <a:ext cx="8229600" cy="4525963"/>
          </a:xfrm>
          <a:prstGeom prst="rect">
            <a:avLst/>
          </a:prstGeom>
        </p:spPr>
        <p:txBody>
          <a:bodyPr>
            <a:normAutofit fontScale="92500" lnSpcReduction="10000"/>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Bowels longer standing</a:t>
            </a:r>
          </a:p>
          <a:p>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Sx</a:t>
            </a:r>
            <a:r>
              <a:rPr lang="en-GB" dirty="0">
                <a:latin typeface="Arial" panose="020B0604020202020204" pitchFamily="34" charset="0"/>
                <a:cs typeface="Arial" panose="020B0604020202020204" pitchFamily="34" charset="0"/>
              </a:rPr>
              <a:t> mainly since arrest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Imaging not arranged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Faecal elastase and FIT normal</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Symptoms thought to relate to HF and system effects of arrest. Improved on optimised HF treatment</a:t>
            </a:r>
            <a:endParaRPr lang="en-GB" dirty="0"/>
          </a:p>
          <a:p>
            <a:endParaRPr lang="en-GB" dirty="0"/>
          </a:p>
        </p:txBody>
      </p:sp>
      <p:pic>
        <p:nvPicPr>
          <p:cNvPr id="6" name="Picture 5" descr="A picture containing card, envelope, umbrella, drawing&#10;&#10;Description automatically generated">
            <a:extLst>
              <a:ext uri="{FF2B5EF4-FFF2-40B4-BE49-F238E27FC236}">
                <a16:creationId xmlns:a16="http://schemas.microsoft.com/office/drawing/2014/main" id="{3ACDB6B5-0FB1-4037-B8F0-BF371B26D9BC}"/>
              </a:ext>
            </a:extLst>
          </p:cNvPr>
          <p:cNvPicPr>
            <a:picLocks noChangeAspect="1"/>
          </p:cNvPicPr>
          <p:nvPr/>
        </p:nvPicPr>
        <p:blipFill rotWithShape="1">
          <a:blip r:embed="rId2">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7" name="Picture 6" descr="A picture containing knife&#10;&#10;Description automatically generated">
            <a:extLst>
              <a:ext uri="{FF2B5EF4-FFF2-40B4-BE49-F238E27FC236}">
                <a16:creationId xmlns:a16="http://schemas.microsoft.com/office/drawing/2014/main" id="{2BDD1834-DEE5-44C6-B251-CC8DF6E12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37912259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3">
            <a:extLst>
              <a:ext uri="{FF2B5EF4-FFF2-40B4-BE49-F238E27FC236}">
                <a16:creationId xmlns:a16="http://schemas.microsoft.com/office/drawing/2014/main" id="{EF50D8F2-ADB1-AE4C-9470-E4400FBFDB82}"/>
              </a:ext>
            </a:extLst>
          </p:cNvPr>
          <p:cNvSpPr txBox="1">
            <a:spLocks noChangeArrowheads="1"/>
          </p:cNvSpPr>
          <p:nvPr/>
        </p:nvSpPr>
        <p:spPr bwMode="auto">
          <a:xfrm>
            <a:off x="846138" y="401054"/>
            <a:ext cx="7669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2800" b="1" dirty="0">
                <a:solidFill>
                  <a:srgbClr val="0070C0"/>
                </a:solidFill>
                <a:latin typeface="Arial" panose="020B0604020202020204" pitchFamily="34" charset="0"/>
                <a:cs typeface="Arial" panose="020B0604020202020204" pitchFamily="34" charset="0"/>
              </a:rPr>
              <a:t>Cancer conversion rate &amp; time to diagnosis – NCEL MDCs</a:t>
            </a:r>
          </a:p>
        </p:txBody>
      </p:sp>
      <p:sp>
        <p:nvSpPr>
          <p:cNvPr id="39938" name="Slide Number Placeholder 38">
            <a:extLst>
              <a:ext uri="{FF2B5EF4-FFF2-40B4-BE49-F238E27FC236}">
                <a16:creationId xmlns:a16="http://schemas.microsoft.com/office/drawing/2014/main" id="{07F37C7C-AD25-E94C-AB5E-7A56176BEE6E}"/>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defRPr/>
            </a:pPr>
            <a:fld id="{CDF72153-A0A3-F142-AB35-CC6B1A04EEEA}" type="slidenum">
              <a:rPr lang="en-US" altLang="en-US" smtClean="0"/>
              <a:pPr algn="r" eaLnBrk="1" hangingPunct="1">
                <a:defRPr/>
              </a:pPr>
              <a:t>12</a:t>
            </a:fld>
            <a:endParaRPr lang="en-US" altLang="en-US" sz="1200" dirty="0">
              <a:solidFill>
                <a:srgbClr val="898989"/>
              </a:solidFill>
              <a:cs typeface="Arial" panose="020B0604020202020204" pitchFamily="34" charset="0"/>
            </a:endParaRPr>
          </a:p>
        </p:txBody>
      </p:sp>
      <p:graphicFrame>
        <p:nvGraphicFramePr>
          <p:cNvPr id="39939" name="Object 1">
            <a:extLst>
              <a:ext uri="{FF2B5EF4-FFF2-40B4-BE49-F238E27FC236}">
                <a16:creationId xmlns:a16="http://schemas.microsoft.com/office/drawing/2014/main" id="{84FA87DC-258E-6541-9CC9-DCC0619ABC0C}"/>
              </a:ext>
            </a:extLst>
          </p:cNvPr>
          <p:cNvGraphicFramePr>
            <a:graphicFrameLocks noChangeAspect="1"/>
          </p:cNvGraphicFramePr>
          <p:nvPr/>
        </p:nvGraphicFramePr>
        <p:xfrm>
          <a:off x="2211388" y="1825626"/>
          <a:ext cx="6780212" cy="2517775"/>
        </p:xfrm>
        <a:graphic>
          <a:graphicData uri="http://schemas.openxmlformats.org/presentationml/2006/ole">
            <mc:AlternateContent xmlns:mc="http://schemas.openxmlformats.org/markup-compatibility/2006">
              <mc:Choice xmlns:v="urn:schemas-microsoft-com:vml" Requires="v">
                <p:oleObj spid="_x0000_s2062" name="Worksheet" r:id="rId3" imgW="4343400" imgH="1993900" progId="Excel.Sheet.12">
                  <p:embed/>
                </p:oleObj>
              </mc:Choice>
              <mc:Fallback>
                <p:oleObj name="Worksheet" r:id="rId3" imgW="4343400" imgH="1993900" progId="Excel.Sheet.12">
                  <p:embed/>
                  <p:pic>
                    <p:nvPicPr>
                      <p:cNvPr id="39939" name="Object 1">
                        <a:extLst>
                          <a:ext uri="{FF2B5EF4-FFF2-40B4-BE49-F238E27FC236}">
                            <a16:creationId xmlns:a16="http://schemas.microsoft.com/office/drawing/2014/main" id="{84FA87DC-258E-6541-9CC9-DCC0619AB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388" y="1825626"/>
                        <a:ext cx="678021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0" name="Title 1">
            <a:extLst>
              <a:ext uri="{FF2B5EF4-FFF2-40B4-BE49-F238E27FC236}">
                <a16:creationId xmlns:a16="http://schemas.microsoft.com/office/drawing/2014/main" id="{869B06F3-A485-5844-AFA4-67E0D14D6C36}"/>
              </a:ext>
            </a:extLst>
          </p:cNvPr>
          <p:cNvSpPr txBox="1">
            <a:spLocks/>
          </p:cNvSpPr>
          <p:nvPr/>
        </p:nvSpPr>
        <p:spPr bwMode="auto">
          <a:xfrm>
            <a:off x="2211388" y="1446213"/>
            <a:ext cx="72120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nSpc>
                <a:spcPct val="90000"/>
              </a:lnSpc>
              <a:defRPr/>
            </a:pPr>
            <a:r>
              <a:rPr lang="en-GB" altLang="en-US" sz="2000" dirty="0">
                <a:solidFill>
                  <a:prstClr val="black"/>
                </a:solidFill>
              </a:rPr>
              <a:t>Cancer conversion rate &amp; time to diagnosis </a:t>
            </a:r>
            <a:r>
              <a:rPr lang="en-GB" altLang="en-US" sz="2000" dirty="0">
                <a:solidFill>
                  <a:srgbClr val="000000"/>
                </a:solidFill>
              </a:rPr>
              <a:t>(Apr 17 – Apr 19) </a:t>
            </a:r>
            <a:endParaRPr lang="en-GB" altLang="en-US" sz="2000" dirty="0">
              <a:solidFill>
                <a:prstClr val="black"/>
              </a:solidFill>
            </a:endParaRPr>
          </a:p>
        </p:txBody>
      </p:sp>
      <p:sp>
        <p:nvSpPr>
          <p:cNvPr id="39941" name="TextBox 40">
            <a:extLst>
              <a:ext uri="{FF2B5EF4-FFF2-40B4-BE49-F238E27FC236}">
                <a16:creationId xmlns:a16="http://schemas.microsoft.com/office/drawing/2014/main" id="{F406AA81-A84C-124B-BE4A-86F5EA8CF17E}"/>
              </a:ext>
            </a:extLst>
          </p:cNvPr>
          <p:cNvSpPr txBox="1">
            <a:spLocks noChangeArrowheads="1"/>
          </p:cNvSpPr>
          <p:nvPr/>
        </p:nvSpPr>
        <p:spPr bwMode="auto">
          <a:xfrm>
            <a:off x="2109788" y="4565651"/>
            <a:ext cx="7929562" cy="205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2000" b="1" dirty="0">
                <a:solidFill>
                  <a:prstClr val="black"/>
                </a:solidFill>
              </a:rPr>
              <a:t>Issues arising</a:t>
            </a:r>
            <a:endParaRPr lang="en-GB" altLang="en-US" sz="2000" dirty="0">
              <a:solidFill>
                <a:prstClr val="black"/>
              </a:solidFill>
            </a:endParaRPr>
          </a:p>
          <a:p>
            <a:pPr lvl="1" eaLnBrk="1" hangingPunct="1">
              <a:spcAft>
                <a:spcPts val="300"/>
              </a:spcAft>
              <a:buFont typeface="Arial" panose="020B0604020202020204" pitchFamily="34" charset="0"/>
              <a:buChar char="•"/>
              <a:defRPr/>
            </a:pPr>
            <a:r>
              <a:rPr lang="en-GB" altLang="en-US" sz="2000" dirty="0">
                <a:solidFill>
                  <a:prstClr val="black"/>
                </a:solidFill>
              </a:rPr>
              <a:t>Clinic space and availability of diagnostics a challenge</a:t>
            </a:r>
          </a:p>
          <a:p>
            <a:pPr lvl="1" eaLnBrk="1" hangingPunct="1">
              <a:spcAft>
                <a:spcPts val="300"/>
              </a:spcAft>
              <a:buFont typeface="Arial" panose="020B0604020202020204" pitchFamily="34" charset="0"/>
              <a:buChar char="•"/>
              <a:defRPr/>
            </a:pPr>
            <a:r>
              <a:rPr lang="en-GB" altLang="en-US" sz="2000" dirty="0">
                <a:solidFill>
                  <a:prstClr val="black"/>
                </a:solidFill>
              </a:rPr>
              <a:t>Inappropriate referrals an issue </a:t>
            </a:r>
            <a:r>
              <a:rPr lang="mr-IN" altLang="en-US" sz="2000" dirty="0">
                <a:solidFill>
                  <a:prstClr val="black"/>
                </a:solidFill>
                <a:cs typeface="Mangal" panose="02040503050203030202" pitchFamily="18" charset="0"/>
              </a:rPr>
              <a:t>–</a:t>
            </a:r>
            <a:r>
              <a:rPr lang="en-GB" altLang="en-US" sz="2000" dirty="0">
                <a:solidFill>
                  <a:prstClr val="black"/>
                </a:solidFill>
              </a:rPr>
              <a:t> need more redirection </a:t>
            </a:r>
          </a:p>
          <a:p>
            <a:pPr lvl="1" eaLnBrk="1" hangingPunct="1">
              <a:spcAft>
                <a:spcPts val="300"/>
              </a:spcAft>
              <a:buFont typeface="Arial" panose="020B0604020202020204" pitchFamily="34" charset="0"/>
              <a:buChar char="•"/>
              <a:defRPr/>
            </a:pPr>
            <a:r>
              <a:rPr lang="en-GB" altLang="en-US" sz="2000" dirty="0">
                <a:solidFill>
                  <a:prstClr val="black"/>
                </a:solidFill>
              </a:rPr>
              <a:t>Staff recruitment a challenge – short term posts or diverted from existing work </a:t>
            </a:r>
          </a:p>
          <a:p>
            <a:pPr algn="ctr" eaLnBrk="1" hangingPunct="1">
              <a:defRPr/>
            </a:pPr>
            <a:endParaRPr lang="en-GB" altLang="en-US" sz="2000" dirty="0">
              <a:solidFill>
                <a:prstClr val="black"/>
              </a:solidFill>
            </a:endParaRPr>
          </a:p>
        </p:txBody>
      </p:sp>
      <p:pic>
        <p:nvPicPr>
          <p:cNvPr id="8" name="Picture 7" descr="A close up of a logo&#10;&#10;Description automatically generated">
            <a:extLst>
              <a:ext uri="{FF2B5EF4-FFF2-40B4-BE49-F238E27FC236}">
                <a16:creationId xmlns:a16="http://schemas.microsoft.com/office/drawing/2014/main" id="{412EF381-ED48-48E4-B449-D47962EEB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21810581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2</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570036"/>
            <a:ext cx="8229600" cy="4525963"/>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74 Year Old Female</a:t>
            </a:r>
          </a:p>
          <a:p>
            <a:r>
              <a:rPr lang="en-GB" dirty="0">
                <a:latin typeface="Arial" panose="020B0604020202020204" pitchFamily="34" charset="0"/>
                <a:cs typeface="Arial" panose="020B0604020202020204" pitchFamily="34" charset="0"/>
              </a:rPr>
              <a:t>Referred 23/01/2020</a:t>
            </a:r>
          </a:p>
          <a:p>
            <a:r>
              <a:rPr lang="en-GB" dirty="0">
                <a:latin typeface="Arial" panose="020B0604020202020204" pitchFamily="34" charset="0"/>
                <a:cs typeface="Arial" panose="020B0604020202020204" pitchFamily="34" charset="0"/>
              </a:rPr>
              <a:t>Triaged 23/01/2020</a:t>
            </a:r>
          </a:p>
          <a:p>
            <a:r>
              <a:rPr lang="en-GB" dirty="0">
                <a:latin typeface="Arial" panose="020B0604020202020204" pitchFamily="34" charset="0"/>
                <a:cs typeface="Arial" panose="020B0604020202020204" pitchFamily="34" charset="0"/>
              </a:rPr>
              <a:t>Seen 28/01/2020</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Symptoms of fatigue and weight loss</a:t>
            </a:r>
          </a:p>
          <a:p>
            <a:r>
              <a:rPr lang="en-GB" dirty="0">
                <a:latin typeface="Arial" panose="020B0604020202020204" pitchFamily="34" charset="0"/>
                <a:cs typeface="Arial" panose="020B0604020202020204" pitchFamily="34" charset="0"/>
              </a:rPr>
              <a:t>Onset May 2019</a:t>
            </a:r>
          </a:p>
          <a:p>
            <a:pPr marL="457200" lvl="1" indent="0">
              <a:buFont typeface="Arial" panose="020B0604020202020204" pitchFamily="34" charset="0"/>
              <a:buNone/>
            </a:pPr>
            <a:endParaRPr lang="en-GB" dirty="0"/>
          </a:p>
          <a:p>
            <a:endParaRPr lang="en-GB" dirty="0"/>
          </a:p>
        </p:txBody>
      </p:sp>
      <p:pic>
        <p:nvPicPr>
          <p:cNvPr id="10" name="Picture 9" descr="A picture containing person, sitting, person, holding&#10;&#10;Description automatically generated">
            <a:extLst>
              <a:ext uri="{FF2B5EF4-FFF2-40B4-BE49-F238E27FC236}">
                <a16:creationId xmlns:a16="http://schemas.microsoft.com/office/drawing/2014/main" id="{A58839E7-8D40-4769-B820-78974D62476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64566" y="1319784"/>
            <a:ext cx="1798320" cy="2109216"/>
          </a:xfrm>
          <a:prstGeom prst="rect">
            <a:avLst/>
          </a:prstGeom>
        </p:spPr>
      </p:pic>
      <p:pic>
        <p:nvPicPr>
          <p:cNvPr id="11" name="Picture 10" descr="A picture containing card, envelope, umbrella, drawing&#10;&#10;Description automatically generated">
            <a:extLst>
              <a:ext uri="{FF2B5EF4-FFF2-40B4-BE49-F238E27FC236}">
                <a16:creationId xmlns:a16="http://schemas.microsoft.com/office/drawing/2014/main" id="{79C26C87-774F-4780-8390-9A61DC2F2684}"/>
              </a:ext>
            </a:extLst>
          </p:cNvPr>
          <p:cNvPicPr>
            <a:picLocks noChangeAspect="1"/>
          </p:cNvPicPr>
          <p:nvPr/>
        </p:nvPicPr>
        <p:blipFill rotWithShape="1">
          <a:blip r:embed="rId4">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12" name="Picture 11" descr="A picture containing knife&#10;&#10;Description automatically generated">
            <a:extLst>
              <a:ext uri="{FF2B5EF4-FFF2-40B4-BE49-F238E27FC236}">
                <a16:creationId xmlns:a16="http://schemas.microsoft.com/office/drawing/2014/main" id="{EB28A068-3A89-4947-85AB-A8BCD8A13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312644694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2</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481804"/>
            <a:ext cx="8229600" cy="4525963"/>
          </a:xfrm>
          <a:prstGeom prst="rect">
            <a:avLst/>
          </a:prstGeom>
        </p:spPr>
        <p:txBody>
          <a:bodyPr>
            <a:normAutofit fontScale="92500" lnSpcReduction="10000"/>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Hx of viral encephalitis with prolonged admission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On Keppra since</a:t>
            </a:r>
          </a:p>
          <a:p>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Sx</a:t>
            </a:r>
            <a:r>
              <a:rPr lang="en-GB" dirty="0">
                <a:latin typeface="Arial" panose="020B0604020202020204" pitchFamily="34" charset="0"/>
                <a:cs typeface="Arial" panose="020B0604020202020204" pitchFamily="34" charset="0"/>
              </a:rPr>
              <a:t> onset from then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Additional lx myeloma screen, pro-BNP, coeliac screen, haematinics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Non cancer Dx, due to recovery of significant illness</a:t>
            </a:r>
            <a:endParaRPr lang="en-GB" dirty="0"/>
          </a:p>
        </p:txBody>
      </p:sp>
      <p:pic>
        <p:nvPicPr>
          <p:cNvPr id="6" name="Picture 5" descr="A picture containing card, envelope, umbrella, drawing&#10;&#10;Description automatically generated">
            <a:extLst>
              <a:ext uri="{FF2B5EF4-FFF2-40B4-BE49-F238E27FC236}">
                <a16:creationId xmlns:a16="http://schemas.microsoft.com/office/drawing/2014/main" id="{797F88B4-B36C-40F0-BD93-AECE0B43811B}"/>
              </a:ext>
            </a:extLst>
          </p:cNvPr>
          <p:cNvPicPr>
            <a:picLocks noChangeAspect="1"/>
          </p:cNvPicPr>
          <p:nvPr/>
        </p:nvPicPr>
        <p:blipFill rotWithShape="1">
          <a:blip r:embed="rId2">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7" name="Picture 6" descr="A picture containing knife&#10;&#10;Description automatically generated">
            <a:extLst>
              <a:ext uri="{FF2B5EF4-FFF2-40B4-BE49-F238E27FC236}">
                <a16:creationId xmlns:a16="http://schemas.microsoft.com/office/drawing/2014/main" id="{100C1269-DED1-4D5C-8EAD-EBA4951FB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257563991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3</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570036"/>
            <a:ext cx="9039726" cy="4525963"/>
          </a:xfrm>
          <a:prstGeom prst="rect">
            <a:avLst/>
          </a:prstGeom>
        </p:spPr>
        <p:txBody>
          <a:bodyPr>
            <a:normAutofit lnSpcReduction="10000"/>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70 Year Old Female</a:t>
            </a:r>
          </a:p>
          <a:p>
            <a:r>
              <a:rPr lang="en-GB" dirty="0">
                <a:latin typeface="Arial" panose="020B0604020202020204" pitchFamily="34" charset="0"/>
                <a:cs typeface="Arial" panose="020B0604020202020204" pitchFamily="34" charset="0"/>
              </a:rPr>
              <a:t>Referred 23/01/2020</a:t>
            </a:r>
          </a:p>
          <a:p>
            <a:r>
              <a:rPr lang="en-GB" dirty="0">
                <a:latin typeface="Arial" panose="020B0604020202020204" pitchFamily="34" charset="0"/>
                <a:cs typeface="Arial" panose="020B0604020202020204" pitchFamily="34" charset="0"/>
              </a:rPr>
              <a:t>Triaged 23/01/2020</a:t>
            </a:r>
          </a:p>
          <a:p>
            <a:r>
              <a:rPr lang="en-GB" dirty="0">
                <a:latin typeface="Arial" panose="020B0604020202020204" pitchFamily="34" charset="0"/>
                <a:cs typeface="Arial" panose="020B0604020202020204" pitchFamily="34" charset="0"/>
              </a:rPr>
              <a:t>Seen 28/01/2020</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Acute self-limiting UGI bleed in December / fatigue</a:t>
            </a:r>
          </a:p>
          <a:p>
            <a:r>
              <a:rPr lang="en-GB" dirty="0" err="1">
                <a:latin typeface="Arial" panose="020B0604020202020204" pitchFamily="34" charset="0"/>
                <a:cs typeface="Arial" panose="020B0604020202020204" pitchFamily="34" charset="0"/>
              </a:rPr>
              <a:t>Malaena</a:t>
            </a:r>
            <a:r>
              <a:rPr lang="en-GB" dirty="0">
                <a:latin typeface="Arial" panose="020B0604020202020204" pitchFamily="34" charset="0"/>
                <a:cs typeface="Arial" panose="020B0604020202020204" pitchFamily="34" charset="0"/>
              </a:rPr>
              <a:t> and Hb drop-presented well after the event</a:t>
            </a:r>
          </a:p>
          <a:p>
            <a:r>
              <a:rPr lang="en-GB" dirty="0">
                <a:latin typeface="Arial" panose="020B0604020202020204" pitchFamily="34" charset="0"/>
                <a:cs typeface="Arial" panose="020B0604020202020204" pitchFamily="34" charset="0"/>
              </a:rPr>
              <a:t>No further</a:t>
            </a:r>
          </a:p>
          <a:p>
            <a:r>
              <a:rPr lang="en-GB" dirty="0">
                <a:latin typeface="Arial" panose="020B0604020202020204" pitchFamily="34" charset="0"/>
                <a:cs typeface="Arial" panose="020B0604020202020204" pitchFamily="34" charset="0"/>
              </a:rPr>
              <a:t>Hb came up and FIT negative</a:t>
            </a:r>
          </a:p>
          <a:p>
            <a:pPr marL="457200" lvl="1" indent="0">
              <a:buFont typeface="Arial" panose="020B0604020202020204" pitchFamily="34" charset="0"/>
              <a:buNone/>
            </a:pPr>
            <a:endParaRPr lang="en-GB" dirty="0"/>
          </a:p>
          <a:p>
            <a:endParaRPr lang="en-GB" dirty="0"/>
          </a:p>
        </p:txBody>
      </p:sp>
      <p:pic>
        <p:nvPicPr>
          <p:cNvPr id="6" name="Picture 5" descr="A picture containing drawing&#10;&#10;Description automatically generated">
            <a:extLst>
              <a:ext uri="{FF2B5EF4-FFF2-40B4-BE49-F238E27FC236}">
                <a16:creationId xmlns:a16="http://schemas.microsoft.com/office/drawing/2014/main" id="{CBC6E631-B504-4120-AE2E-467A69D0F7A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91563" y="1290810"/>
            <a:ext cx="1434164" cy="1925052"/>
          </a:xfrm>
          <a:prstGeom prst="rect">
            <a:avLst/>
          </a:prstGeom>
        </p:spPr>
      </p:pic>
      <p:pic>
        <p:nvPicPr>
          <p:cNvPr id="9" name="Picture 8" descr="A picture containing card, envelope, umbrella, drawing&#10;&#10;Description automatically generated">
            <a:extLst>
              <a:ext uri="{FF2B5EF4-FFF2-40B4-BE49-F238E27FC236}">
                <a16:creationId xmlns:a16="http://schemas.microsoft.com/office/drawing/2014/main" id="{CAD55663-A7A5-4B58-A751-07BDCA4DB85A}"/>
              </a:ext>
            </a:extLst>
          </p:cNvPr>
          <p:cNvPicPr>
            <a:picLocks noChangeAspect="1"/>
          </p:cNvPicPr>
          <p:nvPr/>
        </p:nvPicPr>
        <p:blipFill rotWithShape="1">
          <a:blip r:embed="rId4">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10" name="Picture 9" descr="A picture containing knife&#10;&#10;Description automatically generated">
            <a:extLst>
              <a:ext uri="{FF2B5EF4-FFF2-40B4-BE49-F238E27FC236}">
                <a16:creationId xmlns:a16="http://schemas.microsoft.com/office/drawing/2014/main" id="{7D317DCC-D2C3-4633-AD24-15F7339325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42700068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3</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481804"/>
            <a:ext cx="8229600" cy="4525963"/>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HRCT Chest (inflammatory changes on CXR) –</a:t>
            </a:r>
          </a:p>
          <a:p>
            <a:pPr marL="0" indent="0">
              <a:buNone/>
            </a:pPr>
            <a:r>
              <a:rPr lang="en-GB" dirty="0">
                <a:latin typeface="Arial" panose="020B0604020202020204" pitchFamily="34" charset="0"/>
                <a:cs typeface="Arial" panose="020B0604020202020204" pitchFamily="34" charset="0"/>
              </a:rPr>
              <a:t>still awaited (non 2ww and cancelled initial appt)</a:t>
            </a:r>
          </a:p>
          <a:p>
            <a:pPr marL="0" indent="0">
              <a:buNone/>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d/w gastro cons connect-for OGD non 2ww</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Healing GU being monitored</a:t>
            </a:r>
          </a:p>
        </p:txBody>
      </p:sp>
      <p:pic>
        <p:nvPicPr>
          <p:cNvPr id="6" name="Picture 5" descr="A picture containing card, envelope, umbrella, drawing&#10;&#10;Description automatically generated">
            <a:extLst>
              <a:ext uri="{FF2B5EF4-FFF2-40B4-BE49-F238E27FC236}">
                <a16:creationId xmlns:a16="http://schemas.microsoft.com/office/drawing/2014/main" id="{C9F7663F-4A67-45C3-B73B-E171590159F8}"/>
              </a:ext>
            </a:extLst>
          </p:cNvPr>
          <p:cNvPicPr>
            <a:picLocks noChangeAspect="1"/>
          </p:cNvPicPr>
          <p:nvPr/>
        </p:nvPicPr>
        <p:blipFill rotWithShape="1">
          <a:blip r:embed="rId2">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7" name="Picture 6" descr="A picture containing knife&#10;&#10;Description automatically generated">
            <a:extLst>
              <a:ext uri="{FF2B5EF4-FFF2-40B4-BE49-F238E27FC236}">
                <a16:creationId xmlns:a16="http://schemas.microsoft.com/office/drawing/2014/main" id="{FCDB50C4-FAAD-47D6-A121-5D16B5ACB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343834216"/>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4</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570036"/>
            <a:ext cx="8229600" cy="4766595"/>
          </a:xfrm>
          <a:prstGeom prst="rect">
            <a:avLst/>
          </a:prstGeom>
        </p:spPr>
        <p:txBody>
          <a:bodyPr>
            <a:normAutofit lnSpcReduction="10000"/>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81 Year Old Female</a:t>
            </a:r>
          </a:p>
          <a:p>
            <a:r>
              <a:rPr lang="en-GB" dirty="0">
                <a:latin typeface="Arial" panose="020B0604020202020204" pitchFamily="34" charset="0"/>
                <a:cs typeface="Arial" panose="020B0604020202020204" pitchFamily="34" charset="0"/>
              </a:rPr>
              <a:t>Referred 27/01/2020</a:t>
            </a:r>
          </a:p>
          <a:p>
            <a:r>
              <a:rPr lang="en-GB" dirty="0">
                <a:latin typeface="Arial" panose="020B0604020202020204" pitchFamily="34" charset="0"/>
                <a:cs typeface="Arial" panose="020B0604020202020204" pitchFamily="34" charset="0"/>
              </a:rPr>
              <a:t>Triaged 28/01/2020</a:t>
            </a:r>
          </a:p>
          <a:p>
            <a:r>
              <a:rPr lang="en-GB" dirty="0">
                <a:latin typeface="Arial" panose="020B0604020202020204" pitchFamily="34" charset="0"/>
                <a:cs typeface="Arial" panose="020B0604020202020204" pitchFamily="34" charset="0"/>
              </a:rPr>
              <a:t>Seen 04/02/2020</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Persistent nausea / vomiting / diarrhoea, weight loss, anorexia</a:t>
            </a:r>
          </a:p>
          <a:p>
            <a:r>
              <a:rPr lang="en-GB" dirty="0">
                <a:latin typeface="Arial" panose="020B0604020202020204" pitchFamily="34" charset="0"/>
                <a:cs typeface="Arial" panose="020B0604020202020204" pitchFamily="34" charset="0"/>
              </a:rPr>
              <a:t>Bloods arranged</a:t>
            </a:r>
          </a:p>
          <a:p>
            <a:r>
              <a:rPr lang="en-GB" dirty="0">
                <a:latin typeface="Arial" panose="020B0604020202020204" pitchFamily="34" charset="0"/>
                <a:cs typeface="Arial" panose="020B0604020202020204" pitchFamily="34" charset="0"/>
              </a:rPr>
              <a:t>CT C/A/P/colon + OGD as </a:t>
            </a:r>
            <a:r>
              <a:rPr lang="en-GB" dirty="0" err="1">
                <a:latin typeface="Arial" panose="020B0604020202020204" pitchFamily="34" charset="0"/>
                <a:cs typeface="Arial" panose="020B0604020202020204" pitchFamily="34" charset="0"/>
              </a:rPr>
              <a:t>fastrack</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Admitted same week with AKI</a:t>
            </a:r>
          </a:p>
          <a:p>
            <a:pPr marL="457200" lvl="1" indent="0">
              <a:buFont typeface="Arial" panose="020B0604020202020204" pitchFamily="34" charset="0"/>
              <a:buNone/>
            </a:pPr>
            <a:endParaRPr lang="en-GB" dirty="0"/>
          </a:p>
          <a:p>
            <a:endParaRPr lang="en-GB" dirty="0"/>
          </a:p>
        </p:txBody>
      </p:sp>
      <p:pic>
        <p:nvPicPr>
          <p:cNvPr id="6" name="Picture 5" descr="A picture containing person, indoor, person, table&#10;&#10;Description automatically generated">
            <a:extLst>
              <a:ext uri="{FF2B5EF4-FFF2-40B4-BE49-F238E27FC236}">
                <a16:creationId xmlns:a16="http://schemas.microsoft.com/office/drawing/2014/main" id="{B145DB35-F7EC-41FC-A8F9-A4767253C33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972842" y="1290810"/>
            <a:ext cx="1053431" cy="1580147"/>
          </a:xfrm>
          <a:prstGeom prst="rect">
            <a:avLst/>
          </a:prstGeom>
        </p:spPr>
      </p:pic>
      <p:pic>
        <p:nvPicPr>
          <p:cNvPr id="9" name="Picture 8" descr="A picture containing card, envelope, umbrella, drawing&#10;&#10;Description automatically generated">
            <a:extLst>
              <a:ext uri="{FF2B5EF4-FFF2-40B4-BE49-F238E27FC236}">
                <a16:creationId xmlns:a16="http://schemas.microsoft.com/office/drawing/2014/main" id="{887C722D-F1E5-44A4-BEDE-C214A5974BE3}"/>
              </a:ext>
            </a:extLst>
          </p:cNvPr>
          <p:cNvPicPr>
            <a:picLocks noChangeAspect="1"/>
          </p:cNvPicPr>
          <p:nvPr/>
        </p:nvPicPr>
        <p:blipFill rotWithShape="1">
          <a:blip r:embed="rId4">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10" name="Picture 9" descr="A picture containing knife&#10;&#10;Description automatically generated">
            <a:extLst>
              <a:ext uri="{FF2B5EF4-FFF2-40B4-BE49-F238E27FC236}">
                <a16:creationId xmlns:a16="http://schemas.microsoft.com/office/drawing/2014/main" id="{33BD0B6A-85DD-46D2-A88C-D67C5EDCAE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24614701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4</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199" y="1481804"/>
            <a:ext cx="9071811" cy="4525963"/>
          </a:xfrm>
          <a:prstGeom prst="rect">
            <a:avLst/>
          </a:prstGeom>
        </p:spPr>
        <p:txBody>
          <a:bodyPr>
            <a:normAutofit fontScale="92500" lnSpcReduction="20000"/>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On d/c ix re-arranged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CT lung nodule, nil else, colon not done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UGI </a:t>
            </a:r>
            <a:r>
              <a:rPr lang="en-GB" dirty="0" err="1">
                <a:latin typeface="Arial" panose="020B0604020202020204" pitchFamily="34" charset="0"/>
                <a:cs typeface="Arial" panose="020B0604020202020204" pitchFamily="34" charset="0"/>
              </a:rPr>
              <a:t>sx</a:t>
            </a:r>
            <a:r>
              <a:rPr lang="en-GB" dirty="0">
                <a:latin typeface="Arial" panose="020B0604020202020204" pitchFamily="34" charset="0"/>
                <a:cs typeface="Arial" panose="020B0604020202020204" pitchFamily="34" charset="0"/>
              </a:rPr>
              <a:t> resolved so endoscopy request not re-initiated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CT colon with nodule follow up – rectal thickening</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Nil on sigmoidoscopy (July 2020)</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Non cancer Dx (likely all </a:t>
            </a:r>
            <a:r>
              <a:rPr lang="en-GB" dirty="0" err="1">
                <a:latin typeface="Arial" panose="020B0604020202020204" pitchFamily="34" charset="0"/>
                <a:cs typeface="Arial" panose="020B0604020202020204" pitchFamily="34" charset="0"/>
              </a:rPr>
              <a:t>resp</a:t>
            </a:r>
            <a:r>
              <a:rPr lang="en-GB" dirty="0">
                <a:latin typeface="Arial" panose="020B0604020202020204" pitchFamily="34" charset="0"/>
                <a:cs typeface="Arial" panose="020B0604020202020204" pitchFamily="34" charset="0"/>
              </a:rPr>
              <a:t> infection with resolution)</a:t>
            </a:r>
            <a:endParaRPr lang="en-GB" dirty="0"/>
          </a:p>
        </p:txBody>
      </p:sp>
      <p:pic>
        <p:nvPicPr>
          <p:cNvPr id="6" name="Picture 5" descr="A picture containing card, envelope, umbrella, drawing&#10;&#10;Description automatically generated">
            <a:extLst>
              <a:ext uri="{FF2B5EF4-FFF2-40B4-BE49-F238E27FC236}">
                <a16:creationId xmlns:a16="http://schemas.microsoft.com/office/drawing/2014/main" id="{4B2E96E8-A507-40F0-A2EB-9A9CE65D624C}"/>
              </a:ext>
            </a:extLst>
          </p:cNvPr>
          <p:cNvPicPr>
            <a:picLocks noChangeAspect="1"/>
          </p:cNvPicPr>
          <p:nvPr/>
        </p:nvPicPr>
        <p:blipFill rotWithShape="1">
          <a:blip r:embed="rId2">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7" name="Picture 6" descr="A picture containing knife&#10;&#10;Description automatically generated">
            <a:extLst>
              <a:ext uri="{FF2B5EF4-FFF2-40B4-BE49-F238E27FC236}">
                <a16:creationId xmlns:a16="http://schemas.microsoft.com/office/drawing/2014/main" id="{E7AA5769-BA29-4147-9AE8-FA32D844E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173064112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5</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570036"/>
            <a:ext cx="8229600" cy="4525963"/>
          </a:xfrm>
          <a:prstGeom prst="rect">
            <a:avLst/>
          </a:prstGeom>
        </p:spPr>
        <p:txBody>
          <a:bodyPr>
            <a:normAutofit lnSpcReduction="10000"/>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69 Year Old Female</a:t>
            </a:r>
          </a:p>
          <a:p>
            <a:r>
              <a:rPr lang="en-GB" dirty="0">
                <a:latin typeface="Arial" panose="020B0604020202020204" pitchFamily="34" charset="0"/>
                <a:cs typeface="Arial" panose="020B0604020202020204" pitchFamily="34" charset="0"/>
              </a:rPr>
              <a:t>Referred 07/02/2020</a:t>
            </a:r>
          </a:p>
          <a:p>
            <a:r>
              <a:rPr lang="en-GB" dirty="0">
                <a:latin typeface="Arial" panose="020B0604020202020204" pitchFamily="34" charset="0"/>
                <a:cs typeface="Arial" panose="020B0604020202020204" pitchFamily="34" charset="0"/>
              </a:rPr>
              <a:t>Triaged 10/02/2020</a:t>
            </a:r>
          </a:p>
          <a:p>
            <a:r>
              <a:rPr lang="en-GB" dirty="0">
                <a:latin typeface="Arial" panose="020B0604020202020204" pitchFamily="34" charset="0"/>
                <a:cs typeface="Arial" panose="020B0604020202020204" pitchFamily="34" charset="0"/>
              </a:rPr>
              <a:t>Seen 11/02/2020</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Abdominal pain, anorexia and weight loss</a:t>
            </a:r>
          </a:p>
          <a:p>
            <a:r>
              <a:rPr lang="en-GB" dirty="0">
                <a:latin typeface="Arial" panose="020B0604020202020204" pitchFamily="34" charset="0"/>
                <a:cs typeface="Arial" panose="020B0604020202020204" pitchFamily="34" charset="0"/>
              </a:rPr>
              <a:t>No filter function bloods</a:t>
            </a:r>
          </a:p>
          <a:p>
            <a:r>
              <a:rPr lang="en-GB" dirty="0">
                <a:latin typeface="Arial" panose="020B0604020202020204" pitchFamily="34" charset="0"/>
                <a:cs typeface="Arial" panose="020B0604020202020204" pitchFamily="34" charset="0"/>
              </a:rPr>
              <a:t>Done when seen</a:t>
            </a:r>
          </a:p>
          <a:p>
            <a:r>
              <a:rPr lang="en-GB" dirty="0">
                <a:latin typeface="Arial" panose="020B0604020202020204" pitchFamily="34" charset="0"/>
                <a:cs typeface="Arial" panose="020B0604020202020204" pitchFamily="34" charset="0"/>
              </a:rPr>
              <a:t>CT C/A/P</a:t>
            </a:r>
          </a:p>
          <a:p>
            <a:pPr marL="457200" lvl="1" indent="0">
              <a:buFont typeface="Arial" panose="020B0604020202020204" pitchFamily="34" charset="0"/>
              <a:buNone/>
            </a:pPr>
            <a:endParaRPr lang="en-GB" dirty="0"/>
          </a:p>
          <a:p>
            <a:endParaRPr lang="en-GB" dirty="0"/>
          </a:p>
        </p:txBody>
      </p:sp>
      <p:pic>
        <p:nvPicPr>
          <p:cNvPr id="6" name="Picture 5" descr="A picture containing food, person, sitting, table&#10;&#10;Description automatically generated">
            <a:extLst>
              <a:ext uri="{FF2B5EF4-FFF2-40B4-BE49-F238E27FC236}">
                <a16:creationId xmlns:a16="http://schemas.microsoft.com/office/drawing/2014/main" id="{FC05880F-7E01-4322-B8D3-32A1ED66511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55951" y="1523376"/>
            <a:ext cx="2509698" cy="1411705"/>
          </a:xfrm>
          <a:prstGeom prst="rect">
            <a:avLst/>
          </a:prstGeom>
        </p:spPr>
      </p:pic>
      <p:pic>
        <p:nvPicPr>
          <p:cNvPr id="9" name="Picture 8" descr="A picture containing card, envelope, umbrella, drawing&#10;&#10;Description automatically generated">
            <a:extLst>
              <a:ext uri="{FF2B5EF4-FFF2-40B4-BE49-F238E27FC236}">
                <a16:creationId xmlns:a16="http://schemas.microsoft.com/office/drawing/2014/main" id="{C5F563FA-8EC9-412D-9403-FCEC863E6278}"/>
              </a:ext>
            </a:extLst>
          </p:cNvPr>
          <p:cNvPicPr>
            <a:picLocks noChangeAspect="1"/>
          </p:cNvPicPr>
          <p:nvPr/>
        </p:nvPicPr>
        <p:blipFill rotWithShape="1">
          <a:blip r:embed="rId4">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10" name="Picture 9" descr="A picture containing knife&#10;&#10;Description automatically generated">
            <a:extLst>
              <a:ext uri="{FF2B5EF4-FFF2-40B4-BE49-F238E27FC236}">
                <a16:creationId xmlns:a16="http://schemas.microsoft.com/office/drawing/2014/main" id="{76A293B2-BF09-4FE1-A81C-354EA64F1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237885484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5</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481804"/>
            <a:ext cx="8229600" cy="4525963"/>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Likely colon cancer on CT 14/02/2020</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d/w own surgery re: 2ww lower GI referral</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Admitted RUH acutely 01/03/2020 with large bowel obstruction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Cancer diagnosis (colon)</a:t>
            </a:r>
            <a:endParaRPr lang="en-GB" dirty="0"/>
          </a:p>
        </p:txBody>
      </p:sp>
      <p:pic>
        <p:nvPicPr>
          <p:cNvPr id="6" name="Picture 5" descr="A picture containing card, envelope, umbrella, drawing&#10;&#10;Description automatically generated">
            <a:extLst>
              <a:ext uri="{FF2B5EF4-FFF2-40B4-BE49-F238E27FC236}">
                <a16:creationId xmlns:a16="http://schemas.microsoft.com/office/drawing/2014/main" id="{CA68990A-F7F3-4166-9A11-0FFD27AC9FD6}"/>
              </a:ext>
            </a:extLst>
          </p:cNvPr>
          <p:cNvPicPr>
            <a:picLocks noChangeAspect="1"/>
          </p:cNvPicPr>
          <p:nvPr/>
        </p:nvPicPr>
        <p:blipFill rotWithShape="1">
          <a:blip r:embed="rId2">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7" name="Picture 6" descr="A picture containing knife&#10;&#10;Description automatically generated">
            <a:extLst>
              <a:ext uri="{FF2B5EF4-FFF2-40B4-BE49-F238E27FC236}">
                <a16:creationId xmlns:a16="http://schemas.microsoft.com/office/drawing/2014/main" id="{C3F1B660-DD8F-4343-A14D-67E6946F1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279824672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906379"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6</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570036"/>
            <a:ext cx="8229600" cy="4525963"/>
          </a:xfrm>
          <a:prstGeom prst="rect">
            <a:avLst/>
          </a:prstGeom>
        </p:spPr>
        <p:txBody>
          <a:bodyPr>
            <a:normAutofit lnSpcReduction="10000"/>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69 Year Old Female</a:t>
            </a:r>
          </a:p>
          <a:p>
            <a:r>
              <a:rPr lang="en-GB" dirty="0">
                <a:latin typeface="Arial" panose="020B0604020202020204" pitchFamily="34" charset="0"/>
                <a:cs typeface="Arial" panose="020B0604020202020204" pitchFamily="34" charset="0"/>
              </a:rPr>
              <a:t>Referred 17/02/2020</a:t>
            </a:r>
          </a:p>
          <a:p>
            <a:r>
              <a:rPr lang="en-GB" dirty="0">
                <a:latin typeface="Arial" panose="020B0604020202020204" pitchFamily="34" charset="0"/>
                <a:cs typeface="Arial" panose="020B0604020202020204" pitchFamily="34" charset="0"/>
              </a:rPr>
              <a:t>Triaged 17/02/2020</a:t>
            </a:r>
          </a:p>
          <a:p>
            <a:r>
              <a:rPr lang="en-GB" dirty="0">
                <a:latin typeface="Arial" panose="020B0604020202020204" pitchFamily="34" charset="0"/>
                <a:cs typeface="Arial" panose="020B0604020202020204" pitchFamily="34" charset="0"/>
              </a:rPr>
              <a:t>Seen 18/02/2020</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Cough, anorexia, nausea, weight loss</a:t>
            </a:r>
          </a:p>
          <a:p>
            <a:r>
              <a:rPr lang="en-GB" dirty="0">
                <a:latin typeface="Arial" panose="020B0604020202020204" pitchFamily="34" charset="0"/>
                <a:cs typeface="Arial" panose="020B0604020202020204" pitchFamily="34" charset="0"/>
              </a:rPr>
              <a:t>Background hx bronchiectasis</a:t>
            </a:r>
          </a:p>
          <a:p>
            <a:r>
              <a:rPr lang="en-GB" dirty="0">
                <a:latin typeface="Arial" panose="020B0604020202020204" pitchFamily="34" charset="0"/>
                <a:cs typeface="Arial" panose="020B0604020202020204" pitchFamily="34" charset="0"/>
              </a:rPr>
              <a:t>CT 21/2 collapse consolidation, infective changes</a:t>
            </a:r>
          </a:p>
          <a:p>
            <a:r>
              <a:rPr lang="en-GB" dirty="0">
                <a:latin typeface="Arial" panose="020B0604020202020204" pitchFamily="34" charset="0"/>
                <a:cs typeface="Arial" panose="020B0604020202020204" pitchFamily="34" charset="0"/>
              </a:rPr>
              <a:t>Prolonged </a:t>
            </a:r>
            <a:r>
              <a:rPr lang="en-GB" dirty="0" err="1">
                <a:latin typeface="Arial" panose="020B0604020202020204" pitchFamily="34" charset="0"/>
                <a:cs typeface="Arial" panose="020B0604020202020204" pitchFamily="34" charset="0"/>
              </a:rPr>
              <a:t>abx</a:t>
            </a:r>
            <a:r>
              <a:rPr lang="en-GB" dirty="0">
                <a:latin typeface="Arial" panose="020B0604020202020204" pitchFamily="34" charset="0"/>
                <a:cs typeface="Arial" panose="020B0604020202020204" pitchFamily="34" charset="0"/>
              </a:rPr>
              <a:t> and </a:t>
            </a:r>
            <a:r>
              <a:rPr lang="en-GB" dirty="0" err="1">
                <a:latin typeface="Arial" panose="020B0604020202020204" pitchFamily="34" charset="0"/>
                <a:cs typeface="Arial" panose="020B0604020202020204" pitchFamily="34" charset="0"/>
              </a:rPr>
              <a:t>resp</a:t>
            </a:r>
            <a:r>
              <a:rPr lang="en-GB" dirty="0">
                <a:latin typeface="Arial" panose="020B0604020202020204" pitchFamily="34" charset="0"/>
                <a:cs typeface="Arial" panose="020B0604020202020204" pitchFamily="34" charset="0"/>
              </a:rPr>
              <a:t> involvement</a:t>
            </a:r>
          </a:p>
          <a:p>
            <a:pPr marL="457200" lvl="1" indent="0">
              <a:buFont typeface="Arial" panose="020B0604020202020204" pitchFamily="34" charset="0"/>
              <a:buNone/>
            </a:pPr>
            <a:endParaRPr lang="en-GB" dirty="0"/>
          </a:p>
          <a:p>
            <a:endParaRPr lang="en-GB" dirty="0"/>
          </a:p>
        </p:txBody>
      </p:sp>
      <p:pic>
        <p:nvPicPr>
          <p:cNvPr id="6" name="Picture 5" descr="A close up of a person&#10;&#10;Description automatically generated">
            <a:extLst>
              <a:ext uri="{FF2B5EF4-FFF2-40B4-BE49-F238E27FC236}">
                <a16:creationId xmlns:a16="http://schemas.microsoft.com/office/drawing/2014/main" id="{09615F05-A778-4F27-A2A1-1111E56616F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34773" y="1360285"/>
            <a:ext cx="2152053" cy="1126241"/>
          </a:xfrm>
          <a:prstGeom prst="rect">
            <a:avLst/>
          </a:prstGeom>
        </p:spPr>
      </p:pic>
      <p:pic>
        <p:nvPicPr>
          <p:cNvPr id="9" name="Picture 8" descr="A picture containing card, envelope, umbrella, drawing&#10;&#10;Description automatically generated">
            <a:extLst>
              <a:ext uri="{FF2B5EF4-FFF2-40B4-BE49-F238E27FC236}">
                <a16:creationId xmlns:a16="http://schemas.microsoft.com/office/drawing/2014/main" id="{D28ADC36-DA2E-4D58-8D1D-A8E4B56A9C4A}"/>
              </a:ext>
            </a:extLst>
          </p:cNvPr>
          <p:cNvPicPr>
            <a:picLocks noChangeAspect="1"/>
          </p:cNvPicPr>
          <p:nvPr/>
        </p:nvPicPr>
        <p:blipFill rotWithShape="1">
          <a:blip r:embed="rId4">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10" name="Picture 9" descr="A picture containing knife&#10;&#10;Description automatically generated">
            <a:extLst>
              <a:ext uri="{FF2B5EF4-FFF2-40B4-BE49-F238E27FC236}">
                <a16:creationId xmlns:a16="http://schemas.microsoft.com/office/drawing/2014/main" id="{4BB842F2-9671-4BD9-9637-728956E55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394367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Patient 7</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570036"/>
            <a:ext cx="8229600" cy="5137190"/>
          </a:xfrm>
          <a:prstGeom prst="rect">
            <a:avLst/>
          </a:prstGeom>
        </p:spPr>
        <p:txBody>
          <a:bodyPr>
            <a:normAutofit fontScale="92500" lnSpcReduction="10000"/>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71 Year Old Female</a:t>
            </a:r>
          </a:p>
          <a:p>
            <a:r>
              <a:rPr lang="en-GB" dirty="0">
                <a:latin typeface="Arial" panose="020B0604020202020204" pitchFamily="34" charset="0"/>
                <a:cs typeface="Arial" panose="020B0604020202020204" pitchFamily="34" charset="0"/>
              </a:rPr>
              <a:t>Referred 09/03/2020</a:t>
            </a:r>
          </a:p>
          <a:p>
            <a:r>
              <a:rPr lang="en-GB" dirty="0">
                <a:latin typeface="Arial" panose="020B0604020202020204" pitchFamily="34" charset="0"/>
                <a:cs typeface="Arial" panose="020B0604020202020204" pitchFamily="34" charset="0"/>
              </a:rPr>
              <a:t>Triaged 09/03/2020</a:t>
            </a:r>
          </a:p>
          <a:p>
            <a:r>
              <a:rPr lang="en-GB" dirty="0">
                <a:latin typeface="Arial" panose="020B0604020202020204" pitchFamily="34" charset="0"/>
                <a:cs typeface="Arial" panose="020B0604020202020204" pitchFamily="34" charset="0"/>
              </a:rPr>
              <a:t>Seen 10/03/2020</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Abdominal pain, nausea, anorexia</a:t>
            </a:r>
          </a:p>
          <a:p>
            <a:r>
              <a:rPr lang="en-GB" dirty="0">
                <a:latin typeface="Arial" panose="020B0604020202020204" pitchFamily="34" charset="0"/>
                <a:cs typeface="Arial" panose="020B0604020202020204" pitchFamily="34" charset="0"/>
              </a:rPr>
              <a:t>CT C/A/P and endoscopy 2ww</a:t>
            </a:r>
          </a:p>
          <a:p>
            <a:r>
              <a:rPr lang="en-GB" dirty="0">
                <a:latin typeface="Arial" panose="020B0604020202020204" pitchFamily="34" charset="0"/>
                <a:cs typeface="Arial" panose="020B0604020202020204" pitchFamily="34" charset="0"/>
              </a:rPr>
              <a:t>CT nil of concern</a:t>
            </a:r>
          </a:p>
          <a:p>
            <a:r>
              <a:rPr lang="en-GB" dirty="0">
                <a:latin typeface="Arial" panose="020B0604020202020204" pitchFamily="34" charset="0"/>
                <a:cs typeface="Arial" panose="020B0604020202020204" pitchFamily="34" charset="0"/>
              </a:rPr>
              <a:t>OGD didn’t happen ?due to C-19.</a:t>
            </a:r>
          </a:p>
          <a:p>
            <a:pPr marL="0" indent="0">
              <a:buNone/>
            </a:pPr>
            <a:r>
              <a:rPr lang="en-GB" dirty="0">
                <a:latin typeface="Arial" panose="020B0604020202020204" pitchFamily="34" charset="0"/>
                <a:cs typeface="Arial" panose="020B0604020202020204" pitchFamily="34" charset="0"/>
              </a:rPr>
              <a:t>Ultimately, OGD as in-patient at RUH 15/06/20 </a:t>
            </a:r>
          </a:p>
          <a:p>
            <a:pPr marL="0" indent="0">
              <a:buNone/>
            </a:pPr>
            <a:r>
              <a:rPr lang="en-GB" dirty="0">
                <a:latin typeface="Arial" panose="020B0604020202020204" pitchFamily="34" charset="0"/>
                <a:cs typeface="Arial" panose="020B0604020202020204" pitchFamily="34" charset="0"/>
              </a:rPr>
              <a:t>showed gastric cancer</a:t>
            </a:r>
            <a:endParaRPr lang="en-GB" dirty="0"/>
          </a:p>
        </p:txBody>
      </p:sp>
      <p:pic>
        <p:nvPicPr>
          <p:cNvPr id="10" name="Picture 9" descr="A person posing for the camera&#10;&#10;Description automatically generated">
            <a:extLst>
              <a:ext uri="{FF2B5EF4-FFF2-40B4-BE49-F238E27FC236}">
                <a16:creationId xmlns:a16="http://schemas.microsoft.com/office/drawing/2014/main" id="{C42A731B-9CCD-4612-B650-1BCBB951B9A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586" b="-832"/>
          <a:stretch/>
        </p:blipFill>
        <p:spPr>
          <a:xfrm>
            <a:off x="9135979" y="1444124"/>
            <a:ext cx="1884948" cy="1233414"/>
          </a:xfrm>
          <a:prstGeom prst="rect">
            <a:avLst/>
          </a:prstGeom>
        </p:spPr>
      </p:pic>
      <p:pic>
        <p:nvPicPr>
          <p:cNvPr id="11" name="Picture 10" descr="A picture containing card, envelope, umbrella, drawing&#10;&#10;Description automatically generated">
            <a:extLst>
              <a:ext uri="{FF2B5EF4-FFF2-40B4-BE49-F238E27FC236}">
                <a16:creationId xmlns:a16="http://schemas.microsoft.com/office/drawing/2014/main" id="{54F7D5E7-A01D-470C-94BD-6B6D55947491}"/>
              </a:ext>
            </a:extLst>
          </p:cNvPr>
          <p:cNvPicPr>
            <a:picLocks noChangeAspect="1"/>
          </p:cNvPicPr>
          <p:nvPr/>
        </p:nvPicPr>
        <p:blipFill rotWithShape="1">
          <a:blip r:embed="rId4">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12" name="Picture 11" descr="A picture containing knife&#10;&#10;Description automatically generated">
            <a:extLst>
              <a:ext uri="{FF2B5EF4-FFF2-40B4-BE49-F238E27FC236}">
                <a16:creationId xmlns:a16="http://schemas.microsoft.com/office/drawing/2014/main" id="{F4A270D2-8B2B-4E47-88C3-CCE68693E6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7828454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a:xfrm>
            <a:off x="1699449" y="853116"/>
            <a:ext cx="9144000" cy="473919"/>
          </a:xfrm>
        </p:spPr>
        <p:txBody>
          <a:bodyPr>
            <a:normAutofit fontScale="90000"/>
          </a:bodyPr>
          <a:lstStyle/>
          <a:p>
            <a:pPr lvl="0">
              <a:defRPr/>
            </a:pPr>
            <a:r>
              <a:rPr lang="en-GB" sz="2800" b="1" dirty="0">
                <a:solidFill>
                  <a:schemeClr val="accent1"/>
                </a:solidFill>
                <a:latin typeface="Arial" panose="020B0604020202020204" pitchFamily="34" charset="0"/>
                <a:cs typeface="Arial" panose="020B0604020202020204" pitchFamily="34" charset="0"/>
              </a:rPr>
              <a:t>     </a:t>
            </a:r>
            <a:r>
              <a:rPr lang="en-GB" sz="2400" b="1" dirty="0">
                <a:solidFill>
                  <a:schemeClr val="accent1"/>
                </a:solidFill>
                <a:latin typeface="Arial" panose="020B0604020202020204" pitchFamily="34" charset="0"/>
                <a:cs typeface="Arial" panose="020B0604020202020204" pitchFamily="34" charset="0"/>
              </a:rPr>
              <a:t>Referral reasons (Apr 17 – Apr 19)</a:t>
            </a:r>
          </a:p>
        </p:txBody>
      </p:sp>
      <p:sp>
        <p:nvSpPr>
          <p:cNvPr id="478" name="Rectangle 477"/>
          <p:cNvSpPr/>
          <p:nvPr/>
        </p:nvSpPr>
        <p:spPr>
          <a:xfrm>
            <a:off x="1611886" y="6452975"/>
            <a:ext cx="8814472" cy="261610"/>
          </a:xfrm>
          <a:prstGeom prst="rect">
            <a:avLst/>
          </a:prstGeom>
        </p:spPr>
        <p:txBody>
          <a:bodyPr wrap="square">
            <a:spAutoFit/>
          </a:bodyPr>
          <a:lstStyle/>
          <a:p>
            <a:r>
              <a:rPr lang="en-US" sz="1100" dirty="0">
                <a:solidFill>
                  <a:prstClr val="black"/>
                </a:solidFill>
                <a:latin typeface="Calibri"/>
                <a:cs typeface="Arial" panose="020B0604020202020204" pitchFamily="34" charset="0"/>
                <a:sym typeface="Helvetica"/>
              </a:rPr>
              <a:t>Source: UCLH, NMUH,RFH, BHRUT and  SUH data</a:t>
            </a:r>
            <a:endParaRPr lang="en-GB" sz="1100"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1973441" y="4967840"/>
            <a:ext cx="8368555" cy="1200329"/>
          </a:xfrm>
          <a:prstGeom prst="rect">
            <a:avLst/>
          </a:prstGeom>
        </p:spPr>
        <p:txBody>
          <a:bodyPr wrap="square">
            <a:spAutoFit/>
          </a:bodyPr>
          <a:lstStyle/>
          <a:p>
            <a:pPr marL="285750" indent="-285750">
              <a:buClr>
                <a:srgbClr val="4F81BD"/>
              </a:buClr>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The highest proportion of referrals are associated with weight loss 40%  followed by abdominal pain 21%.</a:t>
            </a:r>
          </a:p>
          <a:p>
            <a:pPr marL="285750" indent="-285750">
              <a:buClr>
                <a:srgbClr val="4F81BD"/>
              </a:buClr>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UCLH has had 497patients with weight loss which was the highest in this category amongst all trusts.</a:t>
            </a:r>
          </a:p>
        </p:txBody>
      </p:sp>
      <p:graphicFrame>
        <p:nvGraphicFramePr>
          <p:cNvPr id="12" name="Chart 11"/>
          <p:cNvGraphicFramePr>
            <a:graphicFrameLocks/>
          </p:cNvGraphicFramePr>
          <p:nvPr/>
        </p:nvGraphicFramePr>
        <p:xfrm>
          <a:off x="2009628" y="1599662"/>
          <a:ext cx="4196418" cy="32435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nvGraphicFramePr>
        <p:xfrm>
          <a:off x="6206050" y="1599662"/>
          <a:ext cx="4220308" cy="3195825"/>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8973631" y="152076"/>
            <a:ext cx="3037840" cy="701040"/>
          </a:xfrm>
          <a:prstGeom prst="rect">
            <a:avLst/>
          </a:prstGeom>
        </p:spPr>
      </p:pic>
    </p:spTree>
    <p:extLst>
      <p:ext uri="{BB962C8B-B14F-4D97-AF65-F5344CB8AC3E}">
        <p14:creationId xmlns:p14="http://schemas.microsoft.com/office/powerpoint/2010/main" val="34283516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Summary</a:t>
            </a:r>
          </a:p>
        </p:txBody>
      </p:sp>
      <p:sp>
        <p:nvSpPr>
          <p:cNvPr id="6" name="Content Placeholder 2">
            <a:extLst>
              <a:ext uri="{FF2B5EF4-FFF2-40B4-BE49-F238E27FC236}">
                <a16:creationId xmlns:a16="http://schemas.microsoft.com/office/drawing/2014/main" id="{E9A5ECA9-8288-47E1-B377-5A72FBB13214}"/>
              </a:ext>
            </a:extLst>
          </p:cNvPr>
          <p:cNvSpPr txBox="1">
            <a:spLocks/>
          </p:cNvSpPr>
          <p:nvPr/>
        </p:nvSpPr>
        <p:spPr>
          <a:xfrm>
            <a:off x="1588168" y="1395084"/>
            <a:ext cx="11173326" cy="5077905"/>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7 patients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2 with cancer</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Both presented late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Both admitted with acute crisis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1 of which may have been prevented, had COVID-19 not</a:t>
            </a:r>
          </a:p>
          <a:p>
            <a:pPr marL="0" indent="0">
              <a:buNone/>
            </a:pPr>
            <a:r>
              <a:rPr lang="en-GB" dirty="0">
                <a:latin typeface="Arial" panose="020B0604020202020204" pitchFamily="34" charset="0"/>
                <a:cs typeface="Arial" panose="020B0604020202020204" pitchFamily="34" charset="0"/>
              </a:rPr>
              <a:t>interrupted the referral process</a:t>
            </a:r>
          </a:p>
        </p:txBody>
      </p:sp>
      <p:pic>
        <p:nvPicPr>
          <p:cNvPr id="7" name="Picture 6" descr="A picture containing card, envelope, umbrella, drawing&#10;&#10;Description automatically generated">
            <a:extLst>
              <a:ext uri="{FF2B5EF4-FFF2-40B4-BE49-F238E27FC236}">
                <a16:creationId xmlns:a16="http://schemas.microsoft.com/office/drawing/2014/main" id="{74BE3CF4-FFB1-43AC-AF66-7D4233765E2F}"/>
              </a:ext>
            </a:extLst>
          </p:cNvPr>
          <p:cNvPicPr>
            <a:picLocks noChangeAspect="1"/>
          </p:cNvPicPr>
          <p:nvPr/>
        </p:nvPicPr>
        <p:blipFill rotWithShape="1">
          <a:blip r:embed="rId2">
            <a:extLst>
              <a:ext uri="{28A0092B-C50C-407E-A947-70E740481C1C}">
                <a14:useLocalDpi xmlns:a14="http://schemas.microsoft.com/office/drawing/2010/main" val="0"/>
              </a:ext>
            </a:extLst>
          </a:blip>
          <a:srcRect t="12280" b="11111"/>
          <a:stretch/>
        </p:blipFill>
        <p:spPr>
          <a:xfrm>
            <a:off x="10299032" y="5438249"/>
            <a:ext cx="1560094" cy="1195160"/>
          </a:xfrm>
          <a:prstGeom prst="rect">
            <a:avLst/>
          </a:prstGeom>
        </p:spPr>
      </p:pic>
      <p:pic>
        <p:nvPicPr>
          <p:cNvPr id="8" name="Picture 7" descr="A picture containing knife&#10;&#10;Description automatically generated">
            <a:extLst>
              <a:ext uri="{FF2B5EF4-FFF2-40B4-BE49-F238E27FC236}">
                <a16:creationId xmlns:a16="http://schemas.microsoft.com/office/drawing/2014/main" id="{5BF4DC64-2985-4F94-B037-8A8B1AED5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373268384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77B-0342-403A-917F-315D65EA0DD5}"/>
              </a:ext>
            </a:extLst>
          </p:cNvPr>
          <p:cNvSpPr>
            <a:spLocks noGrp="1"/>
          </p:cNvSpPr>
          <p:nvPr>
            <p:ph type="ctrTitle"/>
          </p:nvPr>
        </p:nvSpPr>
        <p:spPr>
          <a:xfrm>
            <a:off x="1996788" y="2047119"/>
            <a:ext cx="8201892" cy="665747"/>
          </a:xfrm>
        </p:spPr>
        <p:txBody>
          <a:bodyPr/>
          <a:lstStyle/>
          <a:p>
            <a:r>
              <a:rPr lang="en-GB" dirty="0"/>
              <a:t>Summary of Presentations</a:t>
            </a:r>
          </a:p>
        </p:txBody>
      </p:sp>
      <p:sp>
        <p:nvSpPr>
          <p:cNvPr id="3" name="Text Placeholder 2">
            <a:extLst>
              <a:ext uri="{FF2B5EF4-FFF2-40B4-BE49-F238E27FC236}">
                <a16:creationId xmlns:a16="http://schemas.microsoft.com/office/drawing/2014/main" id="{3219F5B5-3CAE-43E2-A68F-48F42D067F2C}"/>
              </a:ext>
            </a:extLst>
          </p:cNvPr>
          <p:cNvSpPr>
            <a:spLocks noGrp="1"/>
          </p:cNvSpPr>
          <p:nvPr>
            <p:ph type="body" sz="quarter" idx="10"/>
          </p:nvPr>
        </p:nvSpPr>
        <p:spPr>
          <a:xfrm>
            <a:off x="1996788" y="4145134"/>
            <a:ext cx="8201025" cy="357447"/>
          </a:xfrm>
        </p:spPr>
        <p:txBody>
          <a:bodyPr/>
          <a:lstStyle/>
          <a:p>
            <a:r>
              <a:rPr lang="en-GB" dirty="0"/>
              <a:t>Dr Amelia Randle, Clinical Director, SWAG Cancer Alliance</a:t>
            </a:r>
          </a:p>
        </p:txBody>
      </p:sp>
    </p:spTree>
    <p:extLst>
      <p:ext uri="{BB962C8B-B14F-4D97-AF65-F5344CB8AC3E}">
        <p14:creationId xmlns:p14="http://schemas.microsoft.com/office/powerpoint/2010/main" val="2930557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5DF2-73B3-4060-AD84-64BA3B33E809}"/>
              </a:ext>
            </a:extLst>
          </p:cNvPr>
          <p:cNvSpPr>
            <a:spLocks noGrp="1"/>
          </p:cNvSpPr>
          <p:nvPr>
            <p:ph type="ctrTitle"/>
          </p:nvPr>
        </p:nvSpPr>
        <p:spPr/>
        <p:txBody>
          <a:bodyPr/>
          <a:lstStyle/>
          <a:p>
            <a:r>
              <a:rPr lang="en-GB"/>
              <a:t>SWAG Upcoming Events - Calendar</a:t>
            </a:r>
          </a:p>
        </p:txBody>
      </p:sp>
      <p:graphicFrame>
        <p:nvGraphicFramePr>
          <p:cNvPr id="4" name="Table 4">
            <a:extLst>
              <a:ext uri="{FF2B5EF4-FFF2-40B4-BE49-F238E27FC236}">
                <a16:creationId xmlns:a16="http://schemas.microsoft.com/office/drawing/2014/main" id="{235987A3-9AD7-49D4-B112-3E3F51C68B78}"/>
              </a:ext>
            </a:extLst>
          </p:cNvPr>
          <p:cNvGraphicFramePr>
            <a:graphicFrameLocks noGrp="1"/>
          </p:cNvGraphicFramePr>
          <p:nvPr>
            <p:extLst>
              <p:ext uri="{D42A27DB-BD31-4B8C-83A1-F6EECF244321}">
                <p14:modId xmlns:p14="http://schemas.microsoft.com/office/powerpoint/2010/main" val="2424758288"/>
              </p:ext>
            </p:extLst>
          </p:nvPr>
        </p:nvGraphicFramePr>
        <p:xfrm>
          <a:off x="226112" y="1087120"/>
          <a:ext cx="11739771" cy="4069080"/>
        </p:xfrm>
        <a:graphic>
          <a:graphicData uri="http://schemas.openxmlformats.org/drawingml/2006/table">
            <a:tbl>
              <a:tblPr firstRow="1" bandRow="1">
                <a:tableStyleId>{5C22544A-7EE6-4342-B048-85BDC9FD1C3A}</a:tableStyleId>
              </a:tblPr>
              <a:tblGrid>
                <a:gridCol w="2788023">
                  <a:extLst>
                    <a:ext uri="{9D8B030D-6E8A-4147-A177-3AD203B41FA5}">
                      <a16:colId xmlns:a16="http://schemas.microsoft.com/office/drawing/2014/main" val="270051314"/>
                    </a:ext>
                  </a:extLst>
                </a:gridCol>
                <a:gridCol w="1972235">
                  <a:extLst>
                    <a:ext uri="{9D8B030D-6E8A-4147-A177-3AD203B41FA5}">
                      <a16:colId xmlns:a16="http://schemas.microsoft.com/office/drawing/2014/main" val="1286875647"/>
                    </a:ext>
                  </a:extLst>
                </a:gridCol>
                <a:gridCol w="4044570">
                  <a:extLst>
                    <a:ext uri="{9D8B030D-6E8A-4147-A177-3AD203B41FA5}">
                      <a16:colId xmlns:a16="http://schemas.microsoft.com/office/drawing/2014/main" val="664064168"/>
                    </a:ext>
                  </a:extLst>
                </a:gridCol>
                <a:gridCol w="2934943">
                  <a:extLst>
                    <a:ext uri="{9D8B030D-6E8A-4147-A177-3AD203B41FA5}">
                      <a16:colId xmlns:a16="http://schemas.microsoft.com/office/drawing/2014/main" val="2675396338"/>
                    </a:ext>
                  </a:extLst>
                </a:gridCol>
              </a:tblGrid>
              <a:tr h="370840">
                <a:tc>
                  <a:txBody>
                    <a:bodyPr/>
                    <a:lstStyle/>
                    <a:p>
                      <a:r>
                        <a:rPr lang="en-GB" sz="1600">
                          <a:latin typeface="Arial"/>
                          <a:cs typeface="Arial"/>
                        </a:rPr>
                        <a:t>Date</a:t>
                      </a:r>
                    </a:p>
                  </a:txBody>
                  <a:tcPr/>
                </a:tc>
                <a:tc>
                  <a:txBody>
                    <a:bodyPr/>
                    <a:lstStyle/>
                    <a:p>
                      <a:r>
                        <a:rPr lang="en-GB" sz="1600">
                          <a:latin typeface="Arial"/>
                          <a:cs typeface="Arial"/>
                        </a:rPr>
                        <a:t>Time</a:t>
                      </a:r>
                    </a:p>
                  </a:txBody>
                  <a:tcPr/>
                </a:tc>
                <a:tc>
                  <a:txBody>
                    <a:bodyPr/>
                    <a:lstStyle/>
                    <a:p>
                      <a:r>
                        <a:rPr lang="en-GB" sz="1600">
                          <a:latin typeface="Arial"/>
                          <a:cs typeface="Arial"/>
                        </a:rPr>
                        <a:t>Event</a:t>
                      </a:r>
                    </a:p>
                  </a:txBody>
                  <a:tcPr/>
                </a:tc>
                <a:tc>
                  <a:txBody>
                    <a:bodyPr/>
                    <a:lstStyle/>
                    <a:p>
                      <a:r>
                        <a:rPr lang="en-GB" sz="1600">
                          <a:latin typeface="Arial"/>
                          <a:cs typeface="Arial"/>
                        </a:rPr>
                        <a:t>Platform</a:t>
                      </a:r>
                    </a:p>
                  </a:txBody>
                  <a:tcPr/>
                </a:tc>
                <a:extLst>
                  <a:ext uri="{0D108BD9-81ED-4DB2-BD59-A6C34878D82A}">
                    <a16:rowId xmlns:a16="http://schemas.microsoft.com/office/drawing/2014/main" val="1375323154"/>
                  </a:ext>
                </a:extLst>
              </a:tr>
              <a:tr h="370840">
                <a:tc>
                  <a:txBody>
                    <a:bodyPr/>
                    <a:lstStyle/>
                    <a:p>
                      <a:r>
                        <a:rPr lang="en-GB" sz="1600">
                          <a:latin typeface="Arial"/>
                          <a:cs typeface="Arial"/>
                        </a:rPr>
                        <a:t>Wednesday 09 September</a:t>
                      </a:r>
                    </a:p>
                  </a:txBody>
                  <a:tcPr/>
                </a:tc>
                <a:tc>
                  <a:txBody>
                    <a:bodyPr/>
                    <a:lstStyle/>
                    <a:p>
                      <a:r>
                        <a:rPr lang="en-GB" sz="1600">
                          <a:latin typeface="Arial"/>
                          <a:cs typeface="Arial"/>
                        </a:rPr>
                        <a:t>1pm – 2pm</a:t>
                      </a:r>
                    </a:p>
                  </a:txBody>
                  <a:tcPr/>
                </a:tc>
                <a:tc>
                  <a:txBody>
                    <a:bodyPr/>
                    <a:lstStyle/>
                    <a:p>
                      <a:r>
                        <a:rPr lang="en-GB" sz="1600">
                          <a:latin typeface="Arial"/>
                          <a:cs typeface="Arial"/>
                        </a:rPr>
                        <a:t>FIT &lt;10 Testing Pathway Webinar</a:t>
                      </a:r>
                    </a:p>
                  </a:txBody>
                  <a:tcPr/>
                </a:tc>
                <a:tc>
                  <a:txBody>
                    <a:bodyPr/>
                    <a:lstStyle/>
                    <a:p>
                      <a:r>
                        <a:rPr lang="en-GB" sz="1600" dirty="0">
                          <a:latin typeface="Arial"/>
                          <a:cs typeface="Arial"/>
                        </a:rPr>
                        <a:t>MS Teams Meeting</a:t>
                      </a:r>
                    </a:p>
                  </a:txBody>
                  <a:tcPr/>
                </a:tc>
                <a:extLst>
                  <a:ext uri="{0D108BD9-81ED-4DB2-BD59-A6C34878D82A}">
                    <a16:rowId xmlns:a16="http://schemas.microsoft.com/office/drawing/2014/main" val="949445342"/>
                  </a:ext>
                </a:extLst>
              </a:tr>
              <a:tr h="370840">
                <a:tc>
                  <a:txBody>
                    <a:bodyPr/>
                    <a:lstStyle/>
                    <a:p>
                      <a:r>
                        <a:rPr lang="en-GB" sz="1600">
                          <a:latin typeface="Arial"/>
                          <a:cs typeface="Arial"/>
                        </a:rPr>
                        <a:t>Wednesday 16 September</a:t>
                      </a:r>
                    </a:p>
                  </a:txBody>
                  <a:tcPr/>
                </a:tc>
                <a:tc>
                  <a:txBody>
                    <a:bodyPr/>
                    <a:lstStyle/>
                    <a:p>
                      <a:r>
                        <a:rPr lang="en-GB" sz="1600">
                          <a:latin typeface="Arial"/>
                          <a:cs typeface="Arial"/>
                        </a:rPr>
                        <a:t>1pm – 2pm</a:t>
                      </a:r>
                    </a:p>
                  </a:txBody>
                  <a:tcPr/>
                </a:tc>
                <a:tc>
                  <a:txBody>
                    <a:bodyPr/>
                    <a:lstStyle/>
                    <a:p>
                      <a:r>
                        <a:rPr lang="en-GB" sz="1600">
                          <a:latin typeface="Arial" panose="020B0604020202020204" pitchFamily="34" charset="0"/>
                          <a:cs typeface="Arial" panose="020B0604020202020204" pitchFamily="34" charset="0"/>
                        </a:rPr>
                        <a:t>PCN Cancer Early Diagnosis 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Arial" panose="020B0604020202020204" pitchFamily="34" charset="0"/>
                          <a:cs typeface="Arial" panose="020B0604020202020204" pitchFamily="34" charset="0"/>
                        </a:rPr>
                        <a:t>Reviewing referral practice for suspected cancers, including recurrent cancers</a:t>
                      </a:r>
                    </a:p>
                  </a:txBody>
                  <a:tcPr/>
                </a:tc>
                <a:tc>
                  <a:txBody>
                    <a:bodyPr/>
                    <a:lstStyle/>
                    <a:p>
                      <a:r>
                        <a:rPr lang="en-GB" sz="1600">
                          <a:latin typeface="Arial" panose="020B0604020202020204" pitchFamily="34" charset="0"/>
                          <a:cs typeface="Arial" panose="020B0604020202020204" pitchFamily="34" charset="0"/>
                        </a:rPr>
                        <a:t>MS Teams</a:t>
                      </a:r>
                    </a:p>
                  </a:txBody>
                  <a:tcPr/>
                </a:tc>
                <a:extLst>
                  <a:ext uri="{0D108BD9-81ED-4DB2-BD59-A6C34878D82A}">
                    <a16:rowId xmlns:a16="http://schemas.microsoft.com/office/drawing/2014/main" val="4099655022"/>
                  </a:ext>
                </a:extLst>
              </a:tr>
              <a:tr h="370840">
                <a:tc>
                  <a:txBody>
                    <a:bodyPr/>
                    <a:lstStyle/>
                    <a:p>
                      <a:r>
                        <a:rPr lang="en-GB" sz="1600">
                          <a:latin typeface="Arial"/>
                          <a:cs typeface="Arial"/>
                        </a:rPr>
                        <a:t>Thursday 17 September</a:t>
                      </a:r>
                    </a:p>
                  </a:txBody>
                  <a:tcPr/>
                </a:tc>
                <a:tc>
                  <a:txBody>
                    <a:bodyPr/>
                    <a:lstStyle/>
                    <a:p>
                      <a:r>
                        <a:rPr lang="en-GB" sz="1600">
                          <a:latin typeface="Arial"/>
                          <a:cs typeface="Arial"/>
                        </a:rPr>
                        <a:t>1pm – 2pm</a:t>
                      </a:r>
                    </a:p>
                  </a:txBody>
                  <a:tcPr/>
                </a:tc>
                <a:tc>
                  <a:txBody>
                    <a:bodyPr/>
                    <a:lstStyle/>
                    <a:p>
                      <a:r>
                        <a:rPr lang="en-GB" sz="1600">
                          <a:latin typeface="Arial"/>
                          <a:cs typeface="Arial"/>
                        </a:rPr>
                        <a:t>FIT &lt;10 Testing Pathway Webinar</a:t>
                      </a:r>
                    </a:p>
                  </a:txBody>
                  <a:tcPr/>
                </a:tc>
                <a:tc>
                  <a:txBody>
                    <a:bodyPr/>
                    <a:lstStyle/>
                    <a:p>
                      <a:r>
                        <a:rPr lang="en-GB" sz="1600">
                          <a:latin typeface="Arial"/>
                          <a:cs typeface="Arial"/>
                        </a:rPr>
                        <a:t>MS Teams Meeting</a:t>
                      </a:r>
                    </a:p>
                  </a:txBody>
                  <a:tcPr/>
                </a:tc>
                <a:extLst>
                  <a:ext uri="{0D108BD9-81ED-4DB2-BD59-A6C34878D82A}">
                    <a16:rowId xmlns:a16="http://schemas.microsoft.com/office/drawing/2014/main" val="1875767954"/>
                  </a:ext>
                </a:extLst>
              </a:tr>
              <a:tr h="370840">
                <a:tc>
                  <a:txBody>
                    <a:bodyPr/>
                    <a:lstStyle/>
                    <a:p>
                      <a:r>
                        <a:rPr lang="en-GB" sz="1600">
                          <a:latin typeface="Arial"/>
                          <a:cs typeface="Arial"/>
                        </a:rPr>
                        <a:t>Wednesday 23 September</a:t>
                      </a:r>
                    </a:p>
                  </a:txBody>
                  <a:tcPr/>
                </a:tc>
                <a:tc>
                  <a:txBody>
                    <a:bodyPr/>
                    <a:lstStyle/>
                    <a:p>
                      <a:r>
                        <a:rPr lang="en-GB" sz="1600">
                          <a:latin typeface="Arial"/>
                          <a:cs typeface="Arial"/>
                        </a:rPr>
                        <a:t>1pm – 2pm</a:t>
                      </a:r>
                    </a:p>
                  </a:txBody>
                  <a:tcPr/>
                </a:tc>
                <a:tc>
                  <a:txBody>
                    <a:bodyPr/>
                    <a:lstStyle/>
                    <a:p>
                      <a:r>
                        <a:rPr lang="en-GB" sz="1600">
                          <a:latin typeface="Arial"/>
                          <a:cs typeface="Arial"/>
                        </a:rPr>
                        <a:t>PCN Cancer Early Diagnosis 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Arial"/>
                          <a:cs typeface="Arial"/>
                        </a:rPr>
                        <a:t>Improving local uptake of National Cancer Screening Programmes</a:t>
                      </a:r>
                    </a:p>
                  </a:txBody>
                  <a:tcPr/>
                </a:tc>
                <a:tc>
                  <a:txBody>
                    <a:bodyPr/>
                    <a:lstStyle/>
                    <a:p>
                      <a:r>
                        <a:rPr lang="en-GB" sz="1600">
                          <a:latin typeface="Arial" panose="020B0604020202020204" pitchFamily="34" charset="0"/>
                          <a:cs typeface="Arial" panose="020B0604020202020204" pitchFamily="34" charset="0"/>
                        </a:rPr>
                        <a:t>MS Teams</a:t>
                      </a:r>
                    </a:p>
                  </a:txBody>
                  <a:tcPr/>
                </a:tc>
                <a:extLst>
                  <a:ext uri="{0D108BD9-81ED-4DB2-BD59-A6C34878D82A}">
                    <a16:rowId xmlns:a16="http://schemas.microsoft.com/office/drawing/2014/main" val="4245076614"/>
                  </a:ext>
                </a:extLst>
              </a:tr>
              <a:tr h="370840">
                <a:tc>
                  <a:txBody>
                    <a:bodyPr/>
                    <a:lstStyle/>
                    <a:p>
                      <a:r>
                        <a:rPr lang="en-GB" sz="1600">
                          <a:latin typeface="Arial"/>
                          <a:cs typeface="Arial"/>
                        </a:rPr>
                        <a:t>Wednesday 30 September</a:t>
                      </a:r>
                    </a:p>
                  </a:txBody>
                  <a:tcPr/>
                </a:tc>
                <a:tc>
                  <a:txBody>
                    <a:bodyPr/>
                    <a:lstStyle/>
                    <a:p>
                      <a:r>
                        <a:rPr lang="en-GB" sz="1600">
                          <a:latin typeface="Arial"/>
                          <a:cs typeface="Arial"/>
                        </a:rPr>
                        <a:t>1pm – 2pm</a:t>
                      </a:r>
                    </a:p>
                  </a:txBody>
                  <a:tcPr/>
                </a:tc>
                <a:tc>
                  <a:txBody>
                    <a:bodyPr/>
                    <a:lstStyle/>
                    <a:p>
                      <a:r>
                        <a:rPr lang="en-GB" sz="1600" dirty="0">
                          <a:latin typeface="Arial"/>
                          <a:cs typeface="Arial"/>
                        </a:rPr>
                        <a:t>PCN Cancer Early Diagnosis 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a:cs typeface="Arial"/>
                        </a:rPr>
                        <a:t>Establishing a community of practice between practice-level clinical staff, to support delivery of the PCN DES requirements</a:t>
                      </a:r>
                    </a:p>
                  </a:txBody>
                  <a:tcPr/>
                </a:tc>
                <a:tc>
                  <a:txBody>
                    <a:bodyPr/>
                    <a:lstStyle/>
                    <a:p>
                      <a:r>
                        <a:rPr lang="en-GB" sz="1600" dirty="0">
                          <a:latin typeface="Arial" panose="020B0604020202020204" pitchFamily="34" charset="0"/>
                          <a:cs typeface="Arial" panose="020B0604020202020204" pitchFamily="34" charset="0"/>
                        </a:rPr>
                        <a:t>MS Teams</a:t>
                      </a:r>
                    </a:p>
                  </a:txBody>
                  <a:tcPr/>
                </a:tc>
                <a:extLst>
                  <a:ext uri="{0D108BD9-81ED-4DB2-BD59-A6C34878D82A}">
                    <a16:rowId xmlns:a16="http://schemas.microsoft.com/office/drawing/2014/main" val="938497441"/>
                  </a:ext>
                </a:extLst>
              </a:tr>
            </a:tbl>
          </a:graphicData>
        </a:graphic>
      </p:graphicFrame>
      <p:sp>
        <p:nvSpPr>
          <p:cNvPr id="6" name="TextBox 5">
            <a:extLst>
              <a:ext uri="{FF2B5EF4-FFF2-40B4-BE49-F238E27FC236}">
                <a16:creationId xmlns:a16="http://schemas.microsoft.com/office/drawing/2014/main" id="{E00E78F3-F450-42EA-899F-AAEE727AA3D9}"/>
              </a:ext>
            </a:extLst>
          </p:cNvPr>
          <p:cNvSpPr txBox="1"/>
          <p:nvPr/>
        </p:nvSpPr>
        <p:spPr>
          <a:xfrm>
            <a:off x="387193" y="6013060"/>
            <a:ext cx="994695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Expressions of interest to attend any of our events should be sent to: </a:t>
            </a:r>
            <a:r>
              <a:rPr lang="en-GB">
                <a:latin typeface="Arial" panose="020B0604020202020204" pitchFamily="34" charset="0"/>
                <a:cs typeface="Arial" panose="020B0604020202020204" pitchFamily="34" charset="0"/>
                <a:hlinkClick r:id="rId2"/>
              </a:rPr>
              <a:t>England.swagca@nhs.net</a:t>
            </a:r>
            <a:r>
              <a:rPr lang="en-GB">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318550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77B-0342-403A-917F-315D65EA0DD5}"/>
              </a:ext>
            </a:extLst>
          </p:cNvPr>
          <p:cNvSpPr>
            <a:spLocks noGrp="1"/>
          </p:cNvSpPr>
          <p:nvPr>
            <p:ph type="ctrTitle"/>
          </p:nvPr>
        </p:nvSpPr>
        <p:spPr>
          <a:xfrm>
            <a:off x="1996788" y="2047119"/>
            <a:ext cx="8201892" cy="665747"/>
          </a:xfrm>
        </p:spPr>
        <p:txBody>
          <a:bodyPr/>
          <a:lstStyle/>
          <a:p>
            <a:r>
              <a:rPr lang="en-GB" dirty="0"/>
              <a:t>Closing thoughts</a:t>
            </a:r>
          </a:p>
        </p:txBody>
      </p:sp>
      <p:sp>
        <p:nvSpPr>
          <p:cNvPr id="3" name="Text Placeholder 2">
            <a:extLst>
              <a:ext uri="{FF2B5EF4-FFF2-40B4-BE49-F238E27FC236}">
                <a16:creationId xmlns:a16="http://schemas.microsoft.com/office/drawing/2014/main" id="{3219F5B5-3CAE-43E2-A68F-48F42D067F2C}"/>
              </a:ext>
            </a:extLst>
          </p:cNvPr>
          <p:cNvSpPr>
            <a:spLocks noGrp="1"/>
          </p:cNvSpPr>
          <p:nvPr>
            <p:ph type="body" sz="quarter" idx="10"/>
          </p:nvPr>
        </p:nvSpPr>
        <p:spPr>
          <a:xfrm>
            <a:off x="1996788" y="4145134"/>
            <a:ext cx="8201025" cy="357447"/>
          </a:xfrm>
        </p:spPr>
        <p:txBody>
          <a:bodyPr/>
          <a:lstStyle/>
          <a:p>
            <a:r>
              <a:rPr lang="en-GB" dirty="0"/>
              <a:t>Dr Amelia Randle, Clinical Director, SWAG Cancer Alliance</a:t>
            </a:r>
          </a:p>
        </p:txBody>
      </p:sp>
      <p:sp>
        <p:nvSpPr>
          <p:cNvPr id="5" name="Text Placeholder 2">
            <a:extLst>
              <a:ext uri="{FF2B5EF4-FFF2-40B4-BE49-F238E27FC236}">
                <a16:creationId xmlns:a16="http://schemas.microsoft.com/office/drawing/2014/main" id="{4453FE5B-673E-4C5B-BAD5-2BD75A2B1D7B}"/>
              </a:ext>
            </a:extLst>
          </p:cNvPr>
          <p:cNvSpPr txBox="1">
            <a:spLocks/>
          </p:cNvSpPr>
          <p:nvPr/>
        </p:nvSpPr>
        <p:spPr>
          <a:xfrm>
            <a:off x="152401" y="5382126"/>
            <a:ext cx="11750842" cy="1126083"/>
          </a:xfrm>
          <a:prstGeom prst="rect">
            <a:avLst/>
          </a:prstGeom>
        </p:spPr>
        <p:txBody>
          <a:bodyPr>
            <a:normAutofit/>
          </a:bodyPr>
          <a:lstStyle>
            <a:lvl1pPr marL="0" indent="0" algn="ctr" rtl="0" eaLnBrk="1" fontAlgn="base" hangingPunct="1">
              <a:lnSpc>
                <a:spcPct val="90000"/>
              </a:lnSpc>
              <a:spcBef>
                <a:spcPts val="1000"/>
              </a:spcBef>
              <a:spcAft>
                <a:spcPct val="0"/>
              </a:spcAft>
              <a:buFont typeface="Arial" panose="020B0604020202020204" pitchFamily="34" charset="0"/>
              <a:buNone/>
              <a:defRPr sz="1800" kern="1200">
                <a:solidFill>
                  <a:srgbClr val="0070C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Many thanks for joining us today, if you have any further questions</a:t>
            </a:r>
          </a:p>
          <a:p>
            <a:r>
              <a:rPr lang="en-GB" dirty="0"/>
              <a:t>or wish to get in touch about this or any future webinars we are running, please contact us:</a:t>
            </a:r>
          </a:p>
          <a:p>
            <a:r>
              <a:rPr lang="en-GB" dirty="0">
                <a:hlinkClick r:id="rId2"/>
              </a:rPr>
              <a:t>England.SWAGCA@nhs.net</a:t>
            </a:r>
            <a:r>
              <a:rPr lang="en-GB" dirty="0"/>
              <a:t> </a:t>
            </a:r>
          </a:p>
        </p:txBody>
      </p:sp>
    </p:spTree>
    <p:extLst>
      <p:ext uri="{BB962C8B-B14F-4D97-AF65-F5344CB8AC3E}">
        <p14:creationId xmlns:p14="http://schemas.microsoft.com/office/powerpoint/2010/main" val="2948176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a:xfrm>
            <a:off x="1701884" y="895350"/>
            <a:ext cx="8826634" cy="812185"/>
          </a:xfrm>
        </p:spPr>
        <p:txBody>
          <a:bodyPr>
            <a:normAutofit/>
          </a:bodyPr>
          <a:lstStyle/>
          <a:p>
            <a:pPr lvl="0">
              <a:defRPr/>
            </a:pPr>
            <a:br>
              <a:rPr lang="en-GB" sz="2400" dirty="0">
                <a:solidFill>
                  <a:srgbClr val="000000"/>
                </a:solidFill>
              </a:rPr>
            </a:br>
            <a:r>
              <a:rPr lang="en-GB" sz="2000" dirty="0">
                <a:solidFill>
                  <a:srgbClr val="000000"/>
                </a:solidFill>
                <a:latin typeface="Arial" panose="020B0604020202020204" pitchFamily="34" charset="0"/>
                <a:cs typeface="Arial" panose="020B0604020202020204" pitchFamily="34" charset="0"/>
              </a:rPr>
              <a:t>       Diagnosis (Apr 17 – Apr 19)  </a:t>
            </a:r>
          </a:p>
        </p:txBody>
      </p:sp>
      <p:sp>
        <p:nvSpPr>
          <p:cNvPr id="478" name="Rectangle 477"/>
          <p:cNvSpPr/>
          <p:nvPr/>
        </p:nvSpPr>
        <p:spPr>
          <a:xfrm>
            <a:off x="1632178" y="6450559"/>
            <a:ext cx="8814472" cy="261610"/>
          </a:xfrm>
          <a:prstGeom prst="rect">
            <a:avLst/>
          </a:prstGeom>
        </p:spPr>
        <p:txBody>
          <a:bodyPr wrap="square">
            <a:spAutoFit/>
          </a:bodyPr>
          <a:lstStyle/>
          <a:p>
            <a:r>
              <a:rPr lang="en-US" sz="1100" dirty="0">
                <a:solidFill>
                  <a:prstClr val="black"/>
                </a:solidFill>
                <a:latin typeface="Calibri"/>
                <a:cs typeface="Arial" panose="020B0604020202020204" pitchFamily="34" charset="0"/>
                <a:sym typeface="Helvetica"/>
              </a:rPr>
              <a:t>Source: UCLH, NMUH, RFH, BHRUT and  SUH data</a:t>
            </a:r>
            <a:endParaRPr lang="en-GB" sz="1100" dirty="0">
              <a:solidFill>
                <a:prstClr val="black"/>
              </a:solidFill>
              <a:latin typeface="Arial" panose="020B0604020202020204" pitchFamily="34" charset="0"/>
              <a:cs typeface="Arial" panose="020B0604020202020204" pitchFamily="34" charset="0"/>
            </a:endParaRPr>
          </a:p>
        </p:txBody>
      </p:sp>
      <p:sp>
        <p:nvSpPr>
          <p:cNvPr id="28" name="Content Placeholder 2"/>
          <p:cNvSpPr txBox="1">
            <a:spLocks/>
          </p:cNvSpPr>
          <p:nvPr/>
        </p:nvSpPr>
        <p:spPr bwMode="auto">
          <a:xfrm>
            <a:off x="6468515" y="5191363"/>
            <a:ext cx="3723158" cy="151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3736" indent="-173736" algn="l" defTabSz="914395" rtl="0" eaLnBrk="1" latinLnBrk="0" hangingPunct="1">
              <a:spcBef>
                <a:spcPts val="200"/>
              </a:spcBef>
              <a:spcAft>
                <a:spcPts val="200"/>
              </a:spcAft>
              <a:buClr>
                <a:schemeClr val="accent2"/>
              </a:buClr>
              <a:buFont typeface="Wingdings" pitchFamily="2" charset="2"/>
              <a:buChar char=""/>
              <a:defRPr sz="1000" kern="1200" baseline="0">
                <a:solidFill>
                  <a:srgbClr val="000000"/>
                </a:solidFill>
                <a:latin typeface="Arial" panose="020B0604020202020204" pitchFamily="34" charset="0"/>
                <a:ea typeface="+mn-ea"/>
                <a:cs typeface="+mn-cs"/>
              </a:defRPr>
            </a:lvl1pPr>
            <a:lvl2pPr marL="512064"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2pPr>
            <a:lvl3pPr marL="859536"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3pPr>
            <a:lvl4pPr marL="1197864"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4pPr>
            <a:lvl5pPr marL="1545336"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5pPr>
            <a:lvl6pPr marL="2514585"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7313" indent="-87313">
              <a:buClr>
                <a:srgbClr val="205D96"/>
              </a:buClr>
              <a:defRPr/>
            </a:pPr>
            <a:endParaRPr lang="en-GB" sz="1200" dirty="0">
              <a:solidFill>
                <a:prstClr val="black"/>
              </a:solidFill>
            </a:endParaRPr>
          </a:p>
        </p:txBody>
      </p:sp>
      <p:sp>
        <p:nvSpPr>
          <p:cNvPr id="14" name="Content Placeholder 2"/>
          <p:cNvSpPr txBox="1">
            <a:spLocks/>
          </p:cNvSpPr>
          <p:nvPr/>
        </p:nvSpPr>
        <p:spPr bwMode="auto">
          <a:xfrm>
            <a:off x="1979836" y="5079920"/>
            <a:ext cx="8211841" cy="141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3736" indent="-173736" algn="l" defTabSz="914395" rtl="0" eaLnBrk="1" latinLnBrk="0" hangingPunct="1">
              <a:spcBef>
                <a:spcPts val="200"/>
              </a:spcBef>
              <a:spcAft>
                <a:spcPts val="200"/>
              </a:spcAft>
              <a:buClr>
                <a:schemeClr val="accent2"/>
              </a:buClr>
              <a:buFont typeface="Wingdings" pitchFamily="2" charset="2"/>
              <a:buChar char=""/>
              <a:defRPr sz="1000" kern="1200" baseline="0">
                <a:solidFill>
                  <a:srgbClr val="000000"/>
                </a:solidFill>
                <a:latin typeface="Arial" panose="020B0604020202020204" pitchFamily="34" charset="0"/>
                <a:ea typeface="+mn-ea"/>
                <a:cs typeface="+mn-cs"/>
              </a:defRPr>
            </a:lvl1pPr>
            <a:lvl2pPr marL="512064"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2pPr>
            <a:lvl3pPr marL="859536"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3pPr>
            <a:lvl4pPr marL="1197864"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4pPr>
            <a:lvl5pPr marL="1545336"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5pPr>
            <a:lvl6pPr marL="2514585"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205D96"/>
              </a:buClr>
              <a:buNone/>
              <a:defRPr/>
            </a:pPr>
            <a:endParaRPr lang="en-GB" sz="1800" dirty="0">
              <a:solidFill>
                <a:prstClr val="black"/>
              </a:solidFill>
            </a:endParaRPr>
          </a:p>
          <a:p>
            <a:pPr>
              <a:buClr>
                <a:srgbClr val="205D96"/>
              </a:buClr>
              <a:defRPr/>
            </a:pPr>
            <a:r>
              <a:rPr lang="en-GB" sz="1800" dirty="0">
                <a:solidFill>
                  <a:prstClr val="black"/>
                </a:solidFill>
              </a:rPr>
              <a:t>94%  of patients’ outcome non cancer</a:t>
            </a:r>
          </a:p>
          <a:p>
            <a:pPr>
              <a:buClr>
                <a:srgbClr val="205D96"/>
              </a:buClr>
              <a:defRPr/>
            </a:pPr>
            <a:r>
              <a:rPr lang="en-GB" sz="1800" dirty="0">
                <a:solidFill>
                  <a:prstClr val="black"/>
                </a:solidFill>
              </a:rPr>
              <a:t>6%  the outcome cancer</a:t>
            </a:r>
          </a:p>
        </p:txBody>
      </p:sp>
      <p:sp>
        <p:nvSpPr>
          <p:cNvPr id="2" name="Rectangle 1"/>
          <p:cNvSpPr/>
          <p:nvPr/>
        </p:nvSpPr>
        <p:spPr>
          <a:xfrm>
            <a:off x="2385502" y="1587847"/>
            <a:ext cx="7307825" cy="461665"/>
          </a:xfrm>
          <a:prstGeom prst="rect">
            <a:avLst/>
          </a:prstGeom>
        </p:spPr>
        <p:txBody>
          <a:bodyPr wrap="square">
            <a:spAutoFit/>
          </a:bodyPr>
          <a:lstStyle/>
          <a:p>
            <a:r>
              <a:rPr lang="en-GB" sz="2400" b="1" dirty="0">
                <a:solidFill>
                  <a:prstClr val="black"/>
                </a:solidFill>
                <a:latin typeface="Calibri"/>
              </a:rPr>
              <a:t>        </a:t>
            </a:r>
            <a:r>
              <a:rPr lang="en-GB" sz="1600" b="1" dirty="0">
                <a:solidFill>
                  <a:prstClr val="black"/>
                </a:solidFill>
                <a:latin typeface="Calibri"/>
              </a:rPr>
              <a:t>Percentage                                                                                      Break down</a:t>
            </a:r>
          </a:p>
        </p:txBody>
      </p:sp>
      <p:graphicFrame>
        <p:nvGraphicFramePr>
          <p:cNvPr id="10" name="Chart 9"/>
          <p:cNvGraphicFramePr>
            <a:graphicFrameLocks/>
          </p:cNvGraphicFramePr>
          <p:nvPr/>
        </p:nvGraphicFramePr>
        <p:xfrm>
          <a:off x="5766812" y="2067350"/>
          <a:ext cx="4679838" cy="31240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2050695" y="2067338"/>
          <a:ext cx="3760014" cy="3158338"/>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a:extLst>
              <a:ext uri="{FF2B5EF4-FFF2-40B4-BE49-F238E27FC236}">
                <a16:creationId xmlns:a16="http://schemas.microsoft.com/office/drawing/2014/main" id="{7FB45094-8350-4B48-83FF-125E2D439BF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973631" y="152076"/>
            <a:ext cx="3037840" cy="701040"/>
          </a:xfrm>
          <a:prstGeom prst="rect">
            <a:avLst/>
          </a:prstGeom>
        </p:spPr>
      </p:pic>
    </p:spTree>
    <p:extLst>
      <p:ext uri="{BB962C8B-B14F-4D97-AF65-F5344CB8AC3E}">
        <p14:creationId xmlns:p14="http://schemas.microsoft.com/office/powerpoint/2010/main" val="3186752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1849056" y="965314"/>
          <a:ext cx="8577302" cy="5562326"/>
        </p:xfrm>
        <a:graphic>
          <a:graphicData uri="http://schemas.openxmlformats.org/drawingml/2006/chart">
            <c:chart xmlns:c="http://schemas.openxmlformats.org/drawingml/2006/chart" xmlns:r="http://schemas.openxmlformats.org/officeDocument/2006/relationships" r:id="rId3"/>
          </a:graphicData>
        </a:graphic>
      </p:graphicFrame>
      <p:sp>
        <p:nvSpPr>
          <p:cNvPr id="45" name="Title 1"/>
          <p:cNvSpPr>
            <a:spLocks noGrp="1"/>
          </p:cNvSpPr>
          <p:nvPr>
            <p:ph type="title"/>
          </p:nvPr>
        </p:nvSpPr>
        <p:spPr>
          <a:xfrm>
            <a:off x="1611881" y="173733"/>
            <a:ext cx="9144000" cy="1092200"/>
          </a:xfrm>
        </p:spPr>
        <p:txBody>
          <a:bodyPr>
            <a:normAutofit/>
          </a:bodyPr>
          <a:lstStyle/>
          <a:p>
            <a:pPr lvl="0">
              <a:defRPr/>
            </a:pPr>
            <a:br>
              <a:rPr lang="en-GB" sz="2000" b="1" dirty="0">
                <a:solidFill>
                  <a:schemeClr val="accent1"/>
                </a:solidFill>
                <a:latin typeface="Arial" panose="020B0604020202020204" pitchFamily="34" charset="0"/>
                <a:cs typeface="Arial" panose="020B0604020202020204" pitchFamily="34" charset="0"/>
              </a:rPr>
            </a:br>
            <a:r>
              <a:rPr lang="en-GB" sz="2000" b="1" dirty="0">
                <a:solidFill>
                  <a:schemeClr val="accent1"/>
                </a:solidFill>
                <a:latin typeface="Arial" panose="020B0604020202020204" pitchFamily="34" charset="0"/>
                <a:cs typeface="Arial" panose="020B0604020202020204" pitchFamily="34" charset="0"/>
              </a:rPr>
              <a:t>      </a:t>
            </a:r>
            <a:r>
              <a:rPr lang="en-GB" sz="2000" b="1" kern="0" dirty="0">
                <a:solidFill>
                  <a:schemeClr val="accent1"/>
                </a:solidFill>
                <a:latin typeface="Arial" panose="020B0604020202020204" pitchFamily="34" charset="0"/>
                <a:cs typeface="Arial" panose="020B0604020202020204" pitchFamily="34" charset="0"/>
              </a:rPr>
              <a:t>Total cancer types </a:t>
            </a:r>
            <a:r>
              <a:rPr lang="en-GB" sz="2000" b="1" dirty="0">
                <a:solidFill>
                  <a:schemeClr val="accent1"/>
                </a:solidFill>
                <a:latin typeface="Arial" panose="020B0604020202020204" pitchFamily="34" charset="0"/>
                <a:cs typeface="Arial" panose="020B0604020202020204" pitchFamily="34" charset="0"/>
              </a:rPr>
              <a:t>(Apr 17 – Apr 19) </a:t>
            </a:r>
          </a:p>
        </p:txBody>
      </p:sp>
      <p:sp>
        <p:nvSpPr>
          <p:cNvPr id="478" name="Rectangle 477"/>
          <p:cNvSpPr/>
          <p:nvPr/>
        </p:nvSpPr>
        <p:spPr>
          <a:xfrm>
            <a:off x="1611886" y="6452975"/>
            <a:ext cx="8814472" cy="261610"/>
          </a:xfrm>
          <a:prstGeom prst="rect">
            <a:avLst/>
          </a:prstGeom>
        </p:spPr>
        <p:txBody>
          <a:bodyPr wrap="square">
            <a:spAutoFit/>
          </a:bodyPr>
          <a:lstStyle/>
          <a:p>
            <a:r>
              <a:rPr lang="en-US" sz="1100" dirty="0">
                <a:solidFill>
                  <a:prstClr val="black"/>
                </a:solidFill>
                <a:latin typeface="Calibri"/>
                <a:cs typeface="Arial" panose="020B0604020202020204" pitchFamily="34" charset="0"/>
                <a:sym typeface="Helvetica"/>
              </a:rPr>
              <a:t>Source: UCLH, NMUH, RFH, BHRUT and  SUH data</a:t>
            </a:r>
            <a:endParaRPr lang="en-GB" sz="1100"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1880325" y="5579469"/>
            <a:ext cx="8062545" cy="646331"/>
          </a:xfrm>
          <a:prstGeom prst="rect">
            <a:avLst/>
          </a:prstGeom>
        </p:spPr>
        <p:txBody>
          <a:bodyPr wrap="square">
            <a:spAutoFit/>
          </a:bodyPr>
          <a:lstStyle/>
          <a:p>
            <a:pPr marL="285750" indent="-285750">
              <a:buClr>
                <a:srgbClr val="1F497D">
                  <a:lumMod val="60000"/>
                  <a:lumOff val="40000"/>
                </a:srgbClr>
              </a:buClr>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Pancreatic is the highest diagnosed cancer at 16% followed by lung and colon cancers at 14%. </a:t>
            </a:r>
          </a:p>
        </p:txBody>
      </p:sp>
      <p:graphicFrame>
        <p:nvGraphicFramePr>
          <p:cNvPr id="6" name="Chart 5"/>
          <p:cNvGraphicFramePr>
            <a:graphicFrameLocks/>
          </p:cNvGraphicFramePr>
          <p:nvPr/>
        </p:nvGraphicFramePr>
        <p:xfrm>
          <a:off x="1673468" y="1212817"/>
          <a:ext cx="8994532" cy="4691062"/>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a:extLst>
              <a:ext uri="{FF2B5EF4-FFF2-40B4-BE49-F238E27FC236}">
                <a16:creationId xmlns:a16="http://schemas.microsoft.com/office/drawing/2014/main" id="{D0BBD2EB-246E-4639-B943-2E8BE58D975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973631" y="152076"/>
            <a:ext cx="3037840" cy="701040"/>
          </a:xfrm>
          <a:prstGeom prst="rect">
            <a:avLst/>
          </a:prstGeom>
        </p:spPr>
      </p:pic>
    </p:spTree>
    <p:extLst>
      <p:ext uri="{BB962C8B-B14F-4D97-AF65-F5344CB8AC3E}">
        <p14:creationId xmlns:p14="http://schemas.microsoft.com/office/powerpoint/2010/main" val="1904294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42161" y="6604760"/>
            <a:ext cx="7452631" cy="215602"/>
          </a:xfrm>
        </p:spPr>
        <p:txBody>
          <a:bodyPr/>
          <a:lstStyle/>
          <a:p>
            <a:r>
              <a:rPr lang="en-US" dirty="0">
                <a:sym typeface="Helvetica"/>
              </a:rPr>
              <a:t>Source: </a:t>
            </a:r>
            <a:r>
              <a:rPr lang="en-US" dirty="0">
                <a:solidFill>
                  <a:prstClr val="black"/>
                </a:solidFill>
                <a:sym typeface="Helvetica"/>
              </a:rPr>
              <a:t>UCLH, RHF, and BHRUT </a:t>
            </a:r>
            <a:endParaRPr lang="en-GB" dirty="0"/>
          </a:p>
          <a:p>
            <a:endParaRPr lang="en-GB" dirty="0"/>
          </a:p>
        </p:txBody>
      </p:sp>
      <p:sp>
        <p:nvSpPr>
          <p:cNvPr id="4" name="Title 3"/>
          <p:cNvSpPr>
            <a:spLocks noGrp="1"/>
          </p:cNvSpPr>
          <p:nvPr>
            <p:ph type="title"/>
          </p:nvPr>
        </p:nvSpPr>
        <p:spPr>
          <a:xfrm>
            <a:off x="2035929" y="1226525"/>
            <a:ext cx="8120143" cy="576064"/>
          </a:xfrm>
        </p:spPr>
        <p:txBody>
          <a:bodyPr>
            <a:noAutofit/>
          </a:bodyPr>
          <a:lstStyle/>
          <a:p>
            <a:r>
              <a:rPr lang="en-GB" sz="2000" b="1" dirty="0">
                <a:solidFill>
                  <a:schemeClr val="accent1"/>
                </a:solidFill>
                <a:latin typeface="Arial" panose="020B0604020202020204" pitchFamily="34" charset="0"/>
                <a:cs typeface="Arial" panose="020B0604020202020204" pitchFamily="34" charset="0"/>
              </a:rPr>
              <a:t>Percentage of Accepted and Rejected referrals (Oct 18 – Apr 19)</a:t>
            </a:r>
            <a:br>
              <a:rPr lang="en-GB" sz="2400" b="1" kern="0" dirty="0">
                <a:solidFill>
                  <a:schemeClr val="accent1"/>
                </a:solidFill>
                <a:latin typeface="Arial" panose="020B0604020202020204" pitchFamily="34" charset="0"/>
                <a:cs typeface="Arial" panose="020B0604020202020204" pitchFamily="34" charset="0"/>
              </a:rPr>
            </a:br>
            <a:br>
              <a:rPr lang="en-GB" sz="2400" b="1" kern="0" dirty="0">
                <a:solidFill>
                  <a:schemeClr val="accent1"/>
                </a:solidFill>
                <a:latin typeface="+mn-lt"/>
              </a:rPr>
            </a:br>
            <a:br>
              <a:rPr lang="en-GB" sz="2400" b="1" kern="0" dirty="0">
                <a:solidFill>
                  <a:schemeClr val="accent1"/>
                </a:solidFill>
                <a:latin typeface="+mn-lt"/>
              </a:rPr>
            </a:br>
            <a:endParaRPr lang="en-GB" sz="1600" b="1" dirty="0">
              <a:solidFill>
                <a:schemeClr val="accent1"/>
              </a:solidFill>
              <a:latin typeface="+mn-lt"/>
            </a:endParaRPr>
          </a:p>
        </p:txBody>
      </p:sp>
      <p:sp>
        <p:nvSpPr>
          <p:cNvPr id="6" name="TextBox 5"/>
          <p:cNvSpPr txBox="1"/>
          <p:nvPr/>
        </p:nvSpPr>
        <p:spPr>
          <a:xfrm>
            <a:off x="2256963" y="5046699"/>
            <a:ext cx="7237829" cy="892552"/>
          </a:xfrm>
          <a:prstGeom prst="rect">
            <a:avLst/>
          </a:prstGeom>
          <a:noFill/>
        </p:spPr>
        <p:txBody>
          <a:bodyPr wrap="square" rtlCol="0">
            <a:spAutoFit/>
          </a:bodyPr>
          <a:lstStyle/>
          <a:p>
            <a:pPr marL="171450" indent="-171450">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171450" indent="-171450">
              <a:buClr>
                <a:srgbClr val="4F81BD"/>
              </a:buClr>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74% of the referrals accepted and 26% of the referrals rejected at UCLH, RFH, and BHRUT between October 18 and April 19.</a:t>
            </a:r>
          </a:p>
        </p:txBody>
      </p:sp>
      <p:graphicFrame>
        <p:nvGraphicFramePr>
          <p:cNvPr id="8" name="Content Placeholder 7"/>
          <p:cNvGraphicFramePr>
            <a:graphicFrameLocks noGrp="1"/>
          </p:cNvGraphicFramePr>
          <p:nvPr>
            <p:ph sz="half" idx="1"/>
          </p:nvPr>
        </p:nvGraphicFramePr>
        <p:xfrm>
          <a:off x="2464226" y="1982084"/>
          <a:ext cx="6792800" cy="3251983"/>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8EF329A7-C0E4-4C2D-8EAA-0BA74854F0E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973631" y="152076"/>
            <a:ext cx="3037840" cy="701040"/>
          </a:xfrm>
          <a:prstGeom prst="rect">
            <a:avLst/>
          </a:prstGeom>
        </p:spPr>
      </p:pic>
    </p:spTree>
    <p:extLst>
      <p:ext uri="{BB962C8B-B14F-4D97-AF65-F5344CB8AC3E}">
        <p14:creationId xmlns:p14="http://schemas.microsoft.com/office/powerpoint/2010/main" val="3889127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a:xfrm>
            <a:off x="1611886" y="307016"/>
            <a:ext cx="9144000" cy="1092200"/>
          </a:xfrm>
        </p:spPr>
        <p:txBody>
          <a:bodyPr>
            <a:normAutofit fontScale="90000"/>
          </a:bodyPr>
          <a:lstStyle/>
          <a:p>
            <a:pPr>
              <a:defRPr/>
            </a:pPr>
            <a:br>
              <a:rPr lang="en-GB" sz="2000" dirty="0">
                <a:solidFill>
                  <a:srgbClr val="A6A6A6"/>
                </a:solidFill>
              </a:rPr>
            </a:br>
            <a:r>
              <a:rPr lang="en-GB" sz="2000" dirty="0">
                <a:solidFill>
                  <a:srgbClr val="A6A6A6"/>
                </a:solidFill>
              </a:rPr>
              <a:t>        </a:t>
            </a:r>
            <a:br>
              <a:rPr lang="en-GB" sz="2000" dirty="0">
                <a:solidFill>
                  <a:srgbClr val="A6A6A6"/>
                </a:solidFill>
              </a:rPr>
            </a:br>
            <a:br>
              <a:rPr lang="en-GB" sz="2000" dirty="0">
                <a:solidFill>
                  <a:srgbClr val="A6A6A6"/>
                </a:solidFill>
              </a:rPr>
            </a:br>
            <a:r>
              <a:rPr lang="en-GB" sz="2000" dirty="0">
                <a:solidFill>
                  <a:srgbClr val="A6A6A6"/>
                </a:solidFill>
              </a:rPr>
              <a:t>    </a:t>
            </a:r>
            <a:r>
              <a:rPr lang="en-GB" sz="2200" b="1" dirty="0">
                <a:solidFill>
                  <a:schemeClr val="accent1"/>
                </a:solidFill>
                <a:latin typeface="+mn-lt"/>
              </a:rPr>
              <a:t>Percentage of Referrals by Borough (Apr 17 – Apr 19) </a:t>
            </a:r>
            <a:br>
              <a:rPr lang="en-GB" sz="2200" b="1" dirty="0">
                <a:solidFill>
                  <a:schemeClr val="accent1"/>
                </a:solidFill>
                <a:latin typeface="+mn-lt"/>
              </a:rPr>
            </a:br>
            <a:br>
              <a:rPr lang="en-GB" sz="2200" b="1" dirty="0">
                <a:solidFill>
                  <a:schemeClr val="accent1"/>
                </a:solidFill>
                <a:latin typeface="+mn-lt"/>
              </a:rPr>
            </a:br>
            <a:endParaRPr lang="en-GB" sz="2200" b="1" dirty="0">
              <a:solidFill>
                <a:schemeClr val="accent1"/>
              </a:solidFill>
              <a:latin typeface="+mn-lt"/>
            </a:endParaRPr>
          </a:p>
        </p:txBody>
      </p:sp>
      <p:sp>
        <p:nvSpPr>
          <p:cNvPr id="26" name="Rectangle 25"/>
          <p:cNvSpPr/>
          <p:nvPr/>
        </p:nvSpPr>
        <p:spPr>
          <a:xfrm>
            <a:off x="1639935" y="3985346"/>
            <a:ext cx="3436158" cy="48299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txBody>
          <a:bodyPr lIns="90000" tIns="46800" rIns="90000" bIns="46800" rtlCol="0" anchor="t"/>
          <a:lstStyle/>
          <a:p>
            <a:pPr>
              <a:spcBef>
                <a:spcPts val="200"/>
              </a:spcBef>
              <a:spcAft>
                <a:spcPts val="200"/>
              </a:spcAft>
              <a:buClr>
                <a:srgbClr val="205D96"/>
              </a:buClr>
              <a:defRPr/>
            </a:pPr>
            <a:endParaRPr lang="en-GB" sz="1200" b="1" kern="0" dirty="0">
              <a:solidFill>
                <a:srgbClr val="205D96"/>
              </a:solidFill>
              <a:latin typeface="Arial" panose="020B0604020202020204"/>
            </a:endParaRPr>
          </a:p>
        </p:txBody>
      </p:sp>
      <p:sp>
        <p:nvSpPr>
          <p:cNvPr id="31" name="Content Placeholder 2"/>
          <p:cNvSpPr txBox="1">
            <a:spLocks/>
          </p:cNvSpPr>
          <p:nvPr/>
        </p:nvSpPr>
        <p:spPr bwMode="auto">
          <a:xfrm>
            <a:off x="2576871" y="3024872"/>
            <a:ext cx="2499220" cy="588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3736" indent="-173736" algn="l" defTabSz="914395" rtl="0" eaLnBrk="1" latinLnBrk="0" hangingPunct="1">
              <a:spcBef>
                <a:spcPts val="200"/>
              </a:spcBef>
              <a:spcAft>
                <a:spcPts val="200"/>
              </a:spcAft>
              <a:buClr>
                <a:schemeClr val="accent2"/>
              </a:buClr>
              <a:buFont typeface="Wingdings" pitchFamily="2" charset="2"/>
              <a:buChar char=""/>
              <a:defRPr sz="1000" kern="1200" baseline="0">
                <a:solidFill>
                  <a:srgbClr val="000000"/>
                </a:solidFill>
                <a:latin typeface="Arial" panose="020B0604020202020204" pitchFamily="34" charset="0"/>
                <a:ea typeface="+mn-ea"/>
                <a:cs typeface="+mn-cs"/>
              </a:defRPr>
            </a:lvl1pPr>
            <a:lvl2pPr marL="512064"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2pPr>
            <a:lvl3pPr marL="859536"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3pPr>
            <a:lvl4pPr marL="1197864"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4pPr>
            <a:lvl5pPr marL="1545336" indent="-173736" algn="l" defTabSz="914395" rtl="0" eaLnBrk="1" latinLnBrk="0" hangingPunct="1">
              <a:spcBef>
                <a:spcPts val="200"/>
              </a:spcBef>
              <a:spcAft>
                <a:spcPts val="200"/>
              </a:spcAft>
              <a:buClr>
                <a:schemeClr val="accent2"/>
              </a:buClr>
              <a:buFont typeface="Arial" panose="020B0604020202020204" pitchFamily="34" charset="0"/>
              <a:buChar char="–"/>
              <a:defRPr sz="1000" kern="1200" baseline="0">
                <a:solidFill>
                  <a:srgbClr val="000000"/>
                </a:solidFill>
                <a:latin typeface="Arial" panose="020B0604020202020204" pitchFamily="34" charset="0"/>
                <a:ea typeface="+mn-ea"/>
                <a:cs typeface="+mn-cs"/>
              </a:defRPr>
            </a:lvl5pPr>
            <a:lvl6pPr marL="2514585"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9"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7313" indent="-87313">
              <a:buClr>
                <a:srgbClr val="205D96"/>
              </a:buClr>
              <a:defRPr/>
            </a:pPr>
            <a:endParaRPr lang="en-GB" dirty="0"/>
          </a:p>
        </p:txBody>
      </p:sp>
      <p:sp>
        <p:nvSpPr>
          <p:cNvPr id="35" name="Rectangle 34"/>
          <p:cNvSpPr/>
          <p:nvPr/>
        </p:nvSpPr>
        <p:spPr>
          <a:xfrm>
            <a:off x="1611886" y="6452975"/>
            <a:ext cx="8814472" cy="261610"/>
          </a:xfrm>
          <a:prstGeom prst="rect">
            <a:avLst/>
          </a:prstGeom>
        </p:spPr>
        <p:txBody>
          <a:bodyPr wrap="square">
            <a:spAutoFit/>
          </a:bodyPr>
          <a:lstStyle/>
          <a:p>
            <a:r>
              <a:rPr lang="en-US" sz="1100" dirty="0">
                <a:solidFill>
                  <a:prstClr val="black"/>
                </a:solidFill>
                <a:latin typeface="Calibri"/>
                <a:cs typeface="Arial" panose="020B0604020202020204" pitchFamily="34" charset="0"/>
                <a:sym typeface="Helvetica"/>
              </a:rPr>
              <a:t>Source: UCLH, NMUH, SUH, RFH and BHRUT data</a:t>
            </a:r>
            <a:endParaRPr lang="en-GB" sz="11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2128299" y="5641755"/>
            <a:ext cx="7830127" cy="1261884"/>
          </a:xfrm>
          <a:prstGeom prst="rect">
            <a:avLst/>
          </a:prstGeom>
          <a:noFill/>
        </p:spPr>
        <p:txBody>
          <a:bodyPr wrap="square" rtlCol="0">
            <a:spAutoFit/>
          </a:bodyPr>
          <a:lstStyle/>
          <a:p>
            <a:pPr marL="285750" indent="-285750">
              <a:buClr>
                <a:srgbClr val="4F81BD"/>
              </a:buClr>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We received the highest number of referrals from Camden, amongst all boroughs by 29%. </a:t>
            </a:r>
            <a:r>
              <a:rPr lang="en-GB" dirty="0">
                <a:solidFill>
                  <a:prstClr val="black"/>
                </a:solidFill>
                <a:latin typeface="Arial" panose="020B0604020202020204" pitchFamily="34" charset="0"/>
                <a:cs typeface="Arial" panose="020B0604020202020204" pitchFamily="34" charset="0"/>
              </a:rPr>
              <a:t>. </a:t>
            </a:r>
          </a:p>
          <a:p>
            <a:endParaRPr lang="en-GB" dirty="0">
              <a:solidFill>
                <a:prstClr val="black"/>
              </a:solidFill>
              <a:latin typeface="Arial" panose="020B0604020202020204" pitchFamily="34" charset="0"/>
              <a:cs typeface="Arial" panose="020B0604020202020204" pitchFamily="34" charset="0"/>
            </a:endParaRPr>
          </a:p>
          <a:p>
            <a:r>
              <a:rPr lang="en-GB" dirty="0">
                <a:solidFill>
                  <a:prstClr val="black"/>
                </a:solidFill>
                <a:latin typeface="Arial" panose="020B0604020202020204" pitchFamily="34" charset="0"/>
                <a:cs typeface="Arial" panose="020B0604020202020204" pitchFamily="34" charset="0"/>
              </a:rPr>
              <a:t> </a:t>
            </a:r>
          </a:p>
        </p:txBody>
      </p:sp>
      <p:graphicFrame>
        <p:nvGraphicFramePr>
          <p:cNvPr id="13" name="Chart 12"/>
          <p:cNvGraphicFramePr>
            <a:graphicFrameLocks/>
          </p:cNvGraphicFramePr>
          <p:nvPr/>
        </p:nvGraphicFramePr>
        <p:xfrm>
          <a:off x="4385495" y="1548399"/>
          <a:ext cx="5666815" cy="32062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nvGraphicFramePr>
        <p:xfrm>
          <a:off x="2201210" y="1431721"/>
          <a:ext cx="7757216" cy="4174868"/>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a:extLst>
              <a:ext uri="{FF2B5EF4-FFF2-40B4-BE49-F238E27FC236}">
                <a16:creationId xmlns:a16="http://schemas.microsoft.com/office/drawing/2014/main" id="{C0AD0986-2E9E-4BB6-BABF-294C602283E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973631" y="152076"/>
            <a:ext cx="3037840" cy="701040"/>
          </a:xfrm>
          <a:prstGeom prst="rect">
            <a:avLst/>
          </a:prstGeom>
        </p:spPr>
      </p:pic>
    </p:spTree>
    <p:extLst>
      <p:ext uri="{BB962C8B-B14F-4D97-AF65-F5344CB8AC3E}">
        <p14:creationId xmlns:p14="http://schemas.microsoft.com/office/powerpoint/2010/main" val="4216948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3">
            <a:extLst>
              <a:ext uri="{FF2B5EF4-FFF2-40B4-BE49-F238E27FC236}">
                <a16:creationId xmlns:a16="http://schemas.microsoft.com/office/drawing/2014/main" id="{0D5E1423-B3AD-8949-A8B0-124B996FCDFF}"/>
              </a:ext>
            </a:extLst>
          </p:cNvPr>
          <p:cNvSpPr txBox="1">
            <a:spLocks noChangeArrowheads="1"/>
          </p:cNvSpPr>
          <p:nvPr/>
        </p:nvSpPr>
        <p:spPr bwMode="auto">
          <a:xfrm>
            <a:off x="991437" y="607186"/>
            <a:ext cx="6171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2800" b="1" dirty="0">
                <a:solidFill>
                  <a:srgbClr val="0070C0"/>
                </a:solidFill>
                <a:latin typeface="Arial" panose="020B0604020202020204" pitchFamily="34" charset="0"/>
                <a:cs typeface="Arial" panose="020B0604020202020204" pitchFamily="34" charset="0"/>
              </a:rPr>
              <a:t>MDCs</a:t>
            </a:r>
            <a:r>
              <a:rPr lang="en-GB" altLang="en-US" sz="2800" b="1" dirty="0">
                <a:solidFill>
                  <a:srgbClr val="0070C0"/>
                </a:solidFill>
              </a:rPr>
              <a:t> in London – what we learned</a:t>
            </a:r>
          </a:p>
        </p:txBody>
      </p:sp>
      <p:sp>
        <p:nvSpPr>
          <p:cNvPr id="45058" name="Slide Number Placeholder 38">
            <a:extLst>
              <a:ext uri="{FF2B5EF4-FFF2-40B4-BE49-F238E27FC236}">
                <a16:creationId xmlns:a16="http://schemas.microsoft.com/office/drawing/2014/main" id="{9E10FCFF-DEA2-AA40-86BB-23FA97604D17}"/>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defRPr/>
            </a:pPr>
            <a:fld id="{B4AB1DD5-CF22-2048-A117-699BFAFB83CF}" type="slidenum">
              <a:rPr lang="en-US" altLang="en-US" smtClean="0"/>
              <a:pPr algn="r" eaLnBrk="1" hangingPunct="1">
                <a:defRPr/>
              </a:pPr>
              <a:t>18</a:t>
            </a:fld>
            <a:endParaRPr lang="en-US" altLang="en-US" sz="1200" dirty="0">
              <a:solidFill>
                <a:srgbClr val="898989"/>
              </a:solidFill>
              <a:cs typeface="Arial" panose="020B0604020202020204" pitchFamily="34" charset="0"/>
            </a:endParaRPr>
          </a:p>
        </p:txBody>
      </p:sp>
      <p:sp>
        <p:nvSpPr>
          <p:cNvPr id="45059" name="TextBox 40">
            <a:extLst>
              <a:ext uri="{FF2B5EF4-FFF2-40B4-BE49-F238E27FC236}">
                <a16:creationId xmlns:a16="http://schemas.microsoft.com/office/drawing/2014/main" id="{F372789E-C1EE-8A49-9567-06D59B3A91A4}"/>
              </a:ext>
            </a:extLst>
          </p:cNvPr>
          <p:cNvSpPr txBox="1">
            <a:spLocks noChangeArrowheads="1"/>
          </p:cNvSpPr>
          <p:nvPr/>
        </p:nvSpPr>
        <p:spPr bwMode="auto">
          <a:xfrm>
            <a:off x="1978026" y="1382714"/>
            <a:ext cx="806132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Font typeface="Arial" panose="020B0604020202020204" pitchFamily="34" charset="0"/>
              <a:buChar char="•"/>
              <a:defRPr/>
            </a:pPr>
            <a:r>
              <a:rPr lang="en-GB" altLang="en-US" b="1" dirty="0">
                <a:solidFill>
                  <a:prstClr val="black"/>
                </a:solidFill>
                <a:latin typeface="Arial" panose="020B0604020202020204" pitchFamily="34" charset="0"/>
                <a:cs typeface="Arial" panose="020B0604020202020204" pitchFamily="34" charset="0"/>
              </a:rPr>
              <a:t>Cancer conversion </a:t>
            </a:r>
            <a:r>
              <a:rPr lang="en-GB" altLang="en-US" dirty="0">
                <a:solidFill>
                  <a:prstClr val="black"/>
                </a:solidFill>
                <a:latin typeface="Arial" panose="020B0604020202020204" pitchFamily="34" charset="0"/>
                <a:cs typeface="Arial" panose="020B0604020202020204" pitchFamily="34" charset="0"/>
              </a:rPr>
              <a:t>rate : </a:t>
            </a:r>
            <a:r>
              <a:rPr lang="en-GB" altLang="en-US" b="1" dirty="0">
                <a:solidFill>
                  <a:prstClr val="black"/>
                </a:solidFill>
                <a:latin typeface="Arial" panose="020B0604020202020204" pitchFamily="34" charset="0"/>
                <a:cs typeface="Arial" panose="020B0604020202020204" pitchFamily="34" charset="0"/>
              </a:rPr>
              <a:t>4.62%</a:t>
            </a:r>
            <a:r>
              <a:rPr lang="en-GB" altLang="en-US" dirty="0">
                <a:solidFill>
                  <a:prstClr val="black"/>
                </a:solidFill>
                <a:latin typeface="Arial" panose="020B0604020202020204" pitchFamily="34" charset="0"/>
                <a:cs typeface="Arial" panose="020B0604020202020204" pitchFamily="34" charset="0"/>
              </a:rPr>
              <a:t> </a:t>
            </a:r>
          </a:p>
          <a:p>
            <a:pPr eaLnBrk="1" hangingPunct="1">
              <a:buFont typeface="Arial" panose="020B0604020202020204" pitchFamily="34" charset="0"/>
              <a:buChar char="•"/>
              <a:defRPr/>
            </a:pPr>
            <a:r>
              <a:rPr lang="en-GB" altLang="en-US" b="1" dirty="0">
                <a:solidFill>
                  <a:prstClr val="black"/>
                </a:solidFill>
                <a:latin typeface="Arial" panose="020B0604020202020204" pitchFamily="34" charset="0"/>
                <a:cs typeface="Arial" panose="020B0604020202020204" pitchFamily="34" charset="0"/>
              </a:rPr>
              <a:t>Diagnosis</a:t>
            </a:r>
            <a:r>
              <a:rPr lang="en-GB" altLang="en-US" dirty="0">
                <a:solidFill>
                  <a:prstClr val="black"/>
                </a:solidFill>
                <a:latin typeface="Arial" panose="020B0604020202020204" pitchFamily="34" charset="0"/>
                <a:cs typeface="Arial" panose="020B0604020202020204" pitchFamily="34" charset="0"/>
              </a:rPr>
              <a:t>:</a:t>
            </a:r>
          </a:p>
          <a:p>
            <a:pPr lvl="1" eaLnBrk="1" hangingPunct="1">
              <a:buFont typeface="Arial" panose="020B0604020202020204" pitchFamily="34" charset="0"/>
              <a:buChar char="•"/>
              <a:defRPr/>
            </a:pPr>
            <a:r>
              <a:rPr lang="en-GB" altLang="en-US" dirty="0">
                <a:solidFill>
                  <a:prstClr val="black"/>
                </a:solidFill>
                <a:latin typeface="Arial" panose="020B0604020202020204" pitchFamily="34" charset="0"/>
                <a:cs typeface="Arial" panose="020B0604020202020204" pitchFamily="34" charset="0"/>
              </a:rPr>
              <a:t>Pancreatic, lung and colon cancers + hard to diagnose cancers</a:t>
            </a:r>
          </a:p>
          <a:p>
            <a:pPr lvl="1" eaLnBrk="1" hangingPunct="1">
              <a:buFont typeface="Arial" panose="020B0604020202020204" pitchFamily="34" charset="0"/>
              <a:buChar char="•"/>
              <a:defRPr/>
            </a:pPr>
            <a:r>
              <a:rPr lang="en-GB" altLang="en-US" dirty="0">
                <a:solidFill>
                  <a:prstClr val="black"/>
                </a:solidFill>
                <a:latin typeface="Arial" panose="020B0604020202020204" pitchFamily="34" charset="0"/>
                <a:cs typeface="Arial" panose="020B0604020202020204" pitchFamily="34" charset="0"/>
              </a:rPr>
              <a:t>58.5% had significant ‘Non-cancer’ diagnosis</a:t>
            </a:r>
          </a:p>
          <a:p>
            <a:pPr eaLnBrk="1" hangingPunct="1">
              <a:buFont typeface="Arial" panose="020B0604020202020204" pitchFamily="34" charset="0"/>
              <a:buChar char="•"/>
              <a:defRPr/>
            </a:pPr>
            <a:r>
              <a:rPr lang="en-GB" altLang="en-US" b="1" dirty="0">
                <a:solidFill>
                  <a:prstClr val="black"/>
                </a:solidFill>
                <a:latin typeface="Arial" panose="020B0604020202020204" pitchFamily="34" charset="0"/>
                <a:cs typeface="Arial" panose="020B0604020202020204" pitchFamily="34" charset="0"/>
              </a:rPr>
              <a:t>Time to diagnosis: </a:t>
            </a:r>
            <a:r>
              <a:rPr lang="en-GB" altLang="en-US" dirty="0">
                <a:solidFill>
                  <a:prstClr val="black"/>
                </a:solidFill>
                <a:latin typeface="Arial" panose="020B0604020202020204" pitchFamily="34" charset="0"/>
                <a:cs typeface="Arial" panose="020B0604020202020204" pitchFamily="34" charset="0"/>
              </a:rPr>
              <a:t>50% of patients were FDS compliant </a:t>
            </a:r>
          </a:p>
          <a:p>
            <a:pPr eaLnBrk="1" hangingPunct="1">
              <a:buFont typeface="Arial" panose="020B0604020202020204" pitchFamily="34" charset="0"/>
              <a:buChar char="•"/>
              <a:defRPr/>
            </a:pPr>
            <a:r>
              <a:rPr lang="en-GB" altLang="en-US" b="1" dirty="0">
                <a:solidFill>
                  <a:prstClr val="black"/>
                </a:solidFill>
                <a:latin typeface="Arial" panose="020B0604020202020204" pitchFamily="34" charset="0"/>
                <a:cs typeface="Arial" panose="020B0604020202020204" pitchFamily="34" charset="0"/>
              </a:rPr>
              <a:t>Reason for referral</a:t>
            </a:r>
            <a:r>
              <a:rPr lang="en-GB" altLang="en-US" dirty="0">
                <a:solidFill>
                  <a:prstClr val="black"/>
                </a:solidFill>
                <a:latin typeface="Arial" panose="020B0604020202020204" pitchFamily="34" charset="0"/>
                <a:cs typeface="Arial" panose="020B0604020202020204" pitchFamily="34" charset="0"/>
              </a:rPr>
              <a:t>:</a:t>
            </a:r>
            <a:r>
              <a:rPr lang="en-GB" altLang="en-US" b="1" dirty="0">
                <a:solidFill>
                  <a:prstClr val="black"/>
                </a:solidFill>
                <a:latin typeface="Arial" panose="020B0604020202020204" pitchFamily="34" charset="0"/>
                <a:cs typeface="Arial" panose="020B0604020202020204" pitchFamily="34" charset="0"/>
              </a:rPr>
              <a:t> </a:t>
            </a:r>
            <a:r>
              <a:rPr lang="en-GB" altLang="en-US" dirty="0">
                <a:solidFill>
                  <a:prstClr val="black"/>
                </a:solidFill>
                <a:latin typeface="Arial" panose="020B0604020202020204" pitchFamily="34" charset="0"/>
                <a:cs typeface="Arial" panose="020B0604020202020204" pitchFamily="34" charset="0"/>
              </a:rPr>
              <a:t>mainly weight loss, abdominal pain</a:t>
            </a:r>
          </a:p>
          <a:p>
            <a:pPr eaLnBrk="1" hangingPunct="1">
              <a:buFont typeface="Arial" panose="020B0604020202020204" pitchFamily="34" charset="0"/>
              <a:buChar char="•"/>
              <a:defRPr/>
            </a:pPr>
            <a:r>
              <a:rPr lang="en-GB" altLang="en-US" b="1" dirty="0">
                <a:solidFill>
                  <a:prstClr val="black"/>
                </a:solidFill>
                <a:latin typeface="Arial" panose="020B0604020202020204" pitchFamily="34" charset="0"/>
                <a:cs typeface="Arial" panose="020B0604020202020204" pitchFamily="34" charset="0"/>
              </a:rPr>
              <a:t>Diagnostics: </a:t>
            </a:r>
            <a:r>
              <a:rPr lang="en-GB" altLang="en-US" dirty="0">
                <a:solidFill>
                  <a:prstClr val="black"/>
                </a:solidFill>
                <a:latin typeface="Arial" panose="020B0604020202020204" pitchFamily="34" charset="0"/>
                <a:cs typeface="Arial" panose="020B0604020202020204" pitchFamily="34" charset="0"/>
              </a:rPr>
              <a:t>CT scan and endoscopy </a:t>
            </a:r>
          </a:p>
          <a:p>
            <a:pPr eaLnBrk="1" hangingPunct="1">
              <a:buFont typeface="Arial" panose="020B0604020202020204" pitchFamily="34" charset="0"/>
              <a:buChar char="•"/>
              <a:defRPr/>
            </a:pPr>
            <a:r>
              <a:rPr lang="en-GB" altLang="en-US" b="1" dirty="0">
                <a:solidFill>
                  <a:prstClr val="black"/>
                </a:solidFill>
                <a:latin typeface="Arial" panose="020B0604020202020204" pitchFamily="34" charset="0"/>
                <a:cs typeface="Arial" panose="020B0604020202020204" pitchFamily="34" charset="0"/>
              </a:rPr>
              <a:t>Patient experience</a:t>
            </a:r>
            <a:r>
              <a:rPr lang="en-GB" altLang="en-US" dirty="0">
                <a:solidFill>
                  <a:prstClr val="black"/>
                </a:solidFill>
                <a:latin typeface="Arial" panose="020B0604020202020204" pitchFamily="34" charset="0"/>
                <a:cs typeface="Arial" panose="020B0604020202020204" pitchFamily="34" charset="0"/>
              </a:rPr>
              <a:t>: high levels of satisfaction </a:t>
            </a:r>
          </a:p>
          <a:p>
            <a:pPr eaLnBrk="1" hangingPunct="1">
              <a:buFont typeface="Arial" panose="020B0604020202020204" pitchFamily="34" charset="0"/>
              <a:buChar char="•"/>
              <a:defRPr/>
            </a:pPr>
            <a:r>
              <a:rPr lang="en-GB" altLang="en-US" b="1" dirty="0">
                <a:solidFill>
                  <a:prstClr val="black"/>
                </a:solidFill>
                <a:latin typeface="Arial" panose="020B0604020202020204" pitchFamily="34" charset="0"/>
                <a:cs typeface="Arial" panose="020B0604020202020204" pitchFamily="34" charset="0"/>
              </a:rPr>
              <a:t>Number of referrals: </a:t>
            </a:r>
            <a:r>
              <a:rPr lang="en-GB" altLang="en-US" dirty="0">
                <a:solidFill>
                  <a:prstClr val="black"/>
                </a:solidFill>
                <a:latin typeface="Arial" panose="020B0604020202020204" pitchFamily="34" charset="0"/>
                <a:cs typeface="Arial" panose="020B0604020202020204" pitchFamily="34" charset="0"/>
              </a:rPr>
              <a:t>steady increase </a:t>
            </a:r>
            <a:r>
              <a:rPr lang="mr-IN" altLang="en-US" dirty="0">
                <a:solidFill>
                  <a:prstClr val="black"/>
                </a:solidFill>
                <a:latin typeface="Arial" panose="020B0604020202020204" pitchFamily="34" charset="0"/>
                <a:cs typeface="Mangal" panose="02040503050203030202" pitchFamily="18" charset="0"/>
              </a:rPr>
              <a:t>–</a:t>
            </a:r>
            <a:r>
              <a:rPr lang="en-GB" altLang="en-US" dirty="0">
                <a:solidFill>
                  <a:prstClr val="black"/>
                </a:solidFill>
                <a:latin typeface="Arial" panose="020B0604020202020204" pitchFamily="34" charset="0"/>
                <a:cs typeface="Arial" panose="020B0604020202020204" pitchFamily="34" charset="0"/>
              </a:rPr>
              <a:t> matches pathway awareness</a:t>
            </a:r>
          </a:p>
          <a:p>
            <a:pPr algn="ctr" eaLnBrk="1" hangingPunct="1">
              <a:buFont typeface="Courier New" panose="02070309020205020404" pitchFamily="49" charset="0"/>
              <a:buChar char="o"/>
              <a:defRPr/>
            </a:pPr>
            <a:endParaRPr lang="en-GB" altLang="en-US" dirty="0">
              <a:solidFill>
                <a:prstClr val="black"/>
              </a:solidFill>
            </a:endParaRPr>
          </a:p>
        </p:txBody>
      </p:sp>
      <p:pic>
        <p:nvPicPr>
          <p:cNvPr id="6" name="Picture 5" descr="A close up of a logo&#10;&#10;Description automatically generated">
            <a:extLst>
              <a:ext uri="{FF2B5EF4-FFF2-40B4-BE49-F238E27FC236}">
                <a16:creationId xmlns:a16="http://schemas.microsoft.com/office/drawing/2014/main" id="{9B200B05-EAEE-497A-B8AA-9139362D1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1601894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591647" y="6356351"/>
            <a:ext cx="866554"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fontAlgn="auto" hangingPunct="1">
              <a:spcBef>
                <a:spcPts val="0"/>
              </a:spcBef>
              <a:spcAft>
                <a:spcPts val="0"/>
              </a:spcAft>
              <a:defRPr/>
            </a:pPr>
            <a:fld id="{82FE8CD3-1A99-9143-BC08-0AC361BD132B}" type="slidenum">
              <a:rPr lang="en-US" smtClean="0"/>
              <a:pPr algn="r" eaLnBrk="1" fontAlgn="auto" hangingPunct="1">
                <a:spcBef>
                  <a:spcPts val="0"/>
                </a:spcBef>
                <a:spcAft>
                  <a:spcPts val="0"/>
                </a:spcAft>
                <a:defRPr/>
              </a:pPr>
              <a:t>19</a:t>
            </a:fld>
            <a:endParaRPr lang="en-US" sz="1000" dirty="0">
              <a:solidFill>
                <a:prstClr val="black">
                  <a:tint val="75000"/>
                </a:prstClr>
              </a:solidFill>
              <a:latin typeface="Calibri" panose="020F0502020204030204"/>
            </a:endParaRPr>
          </a:p>
        </p:txBody>
      </p:sp>
      <p:sp>
        <p:nvSpPr>
          <p:cNvPr id="5" name="Footer Placeholder 4"/>
          <p:cNvSpPr txBox="1">
            <a:spLocks/>
          </p:cNvSpPr>
          <p:nvPr/>
        </p:nvSpPr>
        <p:spPr>
          <a:xfrm>
            <a:off x="2095500" y="6106763"/>
            <a:ext cx="7886700" cy="499177"/>
          </a:xfrm>
          <a:prstGeom prst="rect">
            <a:avLst/>
          </a:prstGeom>
        </p:spPr>
        <p:txBody>
          <a:bodyPr/>
          <a:lstStyle>
            <a:defPPr>
              <a:defRPr lang="en-US"/>
            </a:defPPr>
            <a:lvl1pPr marL="0" algn="l" defTabSz="914400" rtl="0" eaLnBrk="1" latinLnBrk="0" hangingPunct="1">
              <a:defRPr sz="1800" b="1" i="0" kern="12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4472C4"/>
                </a:solidFill>
                <a:latin typeface="Calibri" panose="020F0502020204030204"/>
              </a:rPr>
              <a:t>Bringing together hospital trusts, GPs, health service commissioners, local authorities and patients </a:t>
            </a:r>
            <a:br>
              <a:rPr lang="en-GB" sz="1200" dirty="0">
                <a:solidFill>
                  <a:srgbClr val="4472C4"/>
                </a:solidFill>
                <a:latin typeface="Calibri" panose="020F0502020204030204"/>
              </a:rPr>
            </a:br>
            <a:r>
              <a:rPr lang="en-GB" sz="1200" dirty="0">
                <a:solidFill>
                  <a:srgbClr val="4472C4"/>
                </a:solidFill>
                <a:latin typeface="Calibri" panose="020F0502020204030204"/>
              </a:rPr>
              <a:t>in north central London to transform cancer care.</a:t>
            </a:r>
          </a:p>
          <a:p>
            <a:pPr fontAlgn="auto">
              <a:spcBef>
                <a:spcPts val="0"/>
              </a:spcBef>
              <a:spcAft>
                <a:spcPts val="0"/>
              </a:spcAft>
              <a:defRPr/>
            </a:pPr>
            <a:r>
              <a:rPr lang="en-GB" sz="1200" dirty="0">
                <a:solidFill>
                  <a:srgbClr val="4472C4"/>
                </a:solidFill>
                <a:latin typeface="Calibri" panose="020F0502020204030204"/>
              </a:rPr>
              <a:t>www.nclcanceralliance.nhs.uk</a:t>
            </a:r>
          </a:p>
          <a:p>
            <a:pPr fontAlgn="auto">
              <a:spcBef>
                <a:spcPts val="0"/>
              </a:spcBef>
              <a:spcAft>
                <a:spcPts val="0"/>
              </a:spcAft>
              <a:defRPr/>
            </a:pPr>
            <a:endParaRPr lang="en-US" dirty="0">
              <a:solidFill>
                <a:srgbClr val="4472C4"/>
              </a:solidFill>
              <a:latin typeface="Calibri" panose="020F0502020204030204"/>
            </a:endParaRPr>
          </a:p>
        </p:txBody>
      </p:sp>
      <p:sp>
        <p:nvSpPr>
          <p:cNvPr id="7" name="Content Placeholder 3">
            <a:extLst>
              <a:ext uri="{FF2B5EF4-FFF2-40B4-BE49-F238E27FC236}">
                <a16:creationId xmlns:a16="http://schemas.microsoft.com/office/drawing/2014/main" id="{CE9020FB-BDF0-1A49-A26C-1E389EFAB491}"/>
              </a:ext>
            </a:extLst>
          </p:cNvPr>
          <p:cNvSpPr txBox="1">
            <a:spLocks/>
          </p:cNvSpPr>
          <p:nvPr/>
        </p:nvSpPr>
        <p:spPr>
          <a:xfrm>
            <a:off x="1924811" y="1252910"/>
            <a:ext cx="8567164" cy="510330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GB" sz="2000" dirty="0">
                <a:latin typeface="Arial" panose="020B0604020202020204" pitchFamily="34" charset="0"/>
                <a:cs typeface="Arial" panose="020B0604020202020204" pitchFamily="34" charset="0"/>
              </a:rPr>
              <a:t>Existing services stretched therefore need significant resource in staffing and diagnostic services – new or diverted capacity?</a:t>
            </a:r>
          </a:p>
          <a:p>
            <a:pPr>
              <a:lnSpc>
                <a:spcPct val="120000"/>
              </a:lnSpc>
              <a:spcBef>
                <a:spcPts val="400"/>
              </a:spcBef>
            </a:pPr>
            <a:r>
              <a:rPr lang="en-GB" sz="2000" dirty="0">
                <a:latin typeface="Arial" panose="020B0604020202020204" pitchFamily="34" charset="0"/>
                <a:cs typeface="Arial" panose="020B0604020202020204" pitchFamily="34" charset="0"/>
              </a:rPr>
              <a:t>RDC CNS role needs development program – ANP/Nurse consultant can lead pathway triage - significant role for CNS support in diagnostic pathway</a:t>
            </a:r>
          </a:p>
          <a:p>
            <a:pPr>
              <a:lnSpc>
                <a:spcPct val="120000"/>
              </a:lnSpc>
              <a:spcBef>
                <a:spcPts val="400"/>
              </a:spcBef>
            </a:pPr>
            <a:r>
              <a:rPr lang="en-GB" sz="2000" dirty="0">
                <a:latin typeface="Arial" panose="020B0604020202020204" pitchFamily="34" charset="0"/>
                <a:cs typeface="Arial" panose="020B0604020202020204" pitchFamily="34" charset="0"/>
              </a:rPr>
              <a:t>With scale a physical space needed to coordinate and deliver care</a:t>
            </a:r>
          </a:p>
          <a:p>
            <a:pPr>
              <a:lnSpc>
                <a:spcPct val="120000"/>
              </a:lnSpc>
              <a:spcBef>
                <a:spcPts val="400"/>
              </a:spcBef>
            </a:pPr>
            <a:r>
              <a:rPr lang="en-GB" sz="2000" dirty="0">
                <a:latin typeface="Arial" panose="020B0604020202020204" pitchFamily="34" charset="0"/>
                <a:cs typeface="Arial" panose="020B0604020202020204" pitchFamily="34" charset="0"/>
              </a:rPr>
              <a:t>Need better triage criteria for non-specific symptoms – Amount? Duration? Age? Pattern? Associations?</a:t>
            </a:r>
          </a:p>
          <a:p>
            <a:pPr>
              <a:lnSpc>
                <a:spcPct val="120000"/>
              </a:lnSpc>
              <a:spcBef>
                <a:spcPts val="400"/>
              </a:spcBef>
            </a:pPr>
            <a:r>
              <a:rPr lang="en-GB" sz="2000" dirty="0">
                <a:latin typeface="Arial" panose="020B0604020202020204" pitchFamily="34" charset="0"/>
                <a:cs typeface="Arial" panose="020B0604020202020204" pitchFamily="34" charset="0"/>
              </a:rPr>
              <a:t>Clear process for managing inappropriate referrals - recognition of workload of diversion process</a:t>
            </a:r>
          </a:p>
          <a:p>
            <a:pPr>
              <a:lnSpc>
                <a:spcPct val="120000"/>
              </a:lnSpc>
              <a:spcBef>
                <a:spcPts val="400"/>
              </a:spcBef>
            </a:pPr>
            <a:r>
              <a:rPr lang="en-GB" sz="2000" dirty="0">
                <a:latin typeface="Arial" panose="020B0604020202020204" pitchFamily="34" charset="0"/>
                <a:cs typeface="Arial" panose="020B0604020202020204" pitchFamily="34" charset="0"/>
              </a:rPr>
              <a:t>GP Comms need structure – existing process – learning events/news letters etc is patchy and slow - </a:t>
            </a:r>
          </a:p>
          <a:p>
            <a:pPr>
              <a:lnSpc>
                <a:spcPct val="120000"/>
              </a:lnSpc>
              <a:spcBef>
                <a:spcPts val="400"/>
              </a:spcBef>
            </a:pPr>
            <a:r>
              <a:rPr lang="en-GB" sz="2000" dirty="0">
                <a:latin typeface="Arial" panose="020B0604020202020204" pitchFamily="34" charset="0"/>
                <a:cs typeface="Arial" panose="020B0604020202020204" pitchFamily="34" charset="0"/>
              </a:rPr>
              <a:t>Need to define which clinicians optimal for RDC lead and team roles</a:t>
            </a:r>
          </a:p>
          <a:p>
            <a:pPr>
              <a:lnSpc>
                <a:spcPct val="120000"/>
              </a:lnSpc>
              <a:spcBef>
                <a:spcPts val="400"/>
              </a:spcBef>
            </a:pPr>
            <a:endParaRPr lang="en-GB" sz="2000" dirty="0"/>
          </a:p>
          <a:p>
            <a:pPr>
              <a:lnSpc>
                <a:spcPct val="120000"/>
              </a:lnSpc>
              <a:spcBef>
                <a:spcPts val="400"/>
              </a:spcBef>
            </a:pPr>
            <a:endParaRPr lang="en-GB" sz="2000" dirty="0"/>
          </a:p>
          <a:p>
            <a:pPr>
              <a:lnSpc>
                <a:spcPct val="120000"/>
              </a:lnSpc>
              <a:spcBef>
                <a:spcPts val="400"/>
              </a:spcBef>
            </a:pPr>
            <a:endParaRPr lang="en-GB" sz="2400" dirty="0"/>
          </a:p>
          <a:p>
            <a:pPr marL="0" indent="0">
              <a:lnSpc>
                <a:spcPct val="120000"/>
              </a:lnSpc>
              <a:spcBef>
                <a:spcPts val="400"/>
              </a:spcBef>
              <a:buNone/>
            </a:pPr>
            <a:endParaRPr lang="en-US" sz="2400" dirty="0"/>
          </a:p>
        </p:txBody>
      </p:sp>
      <p:sp>
        <p:nvSpPr>
          <p:cNvPr id="9" name="Title 1">
            <a:extLst>
              <a:ext uri="{FF2B5EF4-FFF2-40B4-BE49-F238E27FC236}">
                <a16:creationId xmlns:a16="http://schemas.microsoft.com/office/drawing/2014/main" id="{D319970D-AE32-A04D-81DE-F20753915C6C}"/>
              </a:ext>
            </a:extLst>
          </p:cNvPr>
          <p:cNvSpPr txBox="1">
            <a:spLocks/>
          </p:cNvSpPr>
          <p:nvPr/>
        </p:nvSpPr>
        <p:spPr>
          <a:xfrm>
            <a:off x="1801401" y="193749"/>
            <a:ext cx="7886700" cy="8854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b="1" dirty="0">
                <a:solidFill>
                  <a:schemeClr val="accent1"/>
                </a:solidFill>
                <a:latin typeface="Arial" panose="020B0604020202020204" pitchFamily="34" charset="0"/>
                <a:cs typeface="Arial" panose="020B0604020202020204" pitchFamily="34" charset="0"/>
              </a:rPr>
              <a:t>RDCs in NCL – Challenges</a:t>
            </a:r>
          </a:p>
        </p:txBody>
      </p:sp>
      <p:pic>
        <p:nvPicPr>
          <p:cNvPr id="6" name="Picture 5" descr="A close up of a logo&#10;&#10;Description automatically generated">
            <a:extLst>
              <a:ext uri="{FF2B5EF4-FFF2-40B4-BE49-F238E27FC236}">
                <a16:creationId xmlns:a16="http://schemas.microsoft.com/office/drawing/2014/main" id="{00EC61F7-1886-43D2-B0EE-82CF2F409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8490" y="0"/>
            <a:ext cx="2713510" cy="919163"/>
          </a:xfrm>
          <a:prstGeom prst="rect">
            <a:avLst/>
          </a:prstGeom>
        </p:spPr>
      </p:pic>
    </p:spTree>
    <p:extLst>
      <p:ext uri="{BB962C8B-B14F-4D97-AF65-F5344CB8AC3E}">
        <p14:creationId xmlns:p14="http://schemas.microsoft.com/office/powerpoint/2010/main" val="3617424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77B-0342-403A-917F-315D65EA0DD5}"/>
              </a:ext>
            </a:extLst>
          </p:cNvPr>
          <p:cNvSpPr>
            <a:spLocks noGrp="1"/>
          </p:cNvSpPr>
          <p:nvPr>
            <p:ph type="ctrTitle"/>
          </p:nvPr>
        </p:nvSpPr>
        <p:spPr>
          <a:xfrm>
            <a:off x="1996788" y="2047119"/>
            <a:ext cx="8201892" cy="665747"/>
          </a:xfrm>
        </p:spPr>
        <p:txBody>
          <a:bodyPr/>
          <a:lstStyle/>
          <a:p>
            <a:r>
              <a:rPr lang="en-GB" dirty="0"/>
              <a:t>Introduction</a:t>
            </a:r>
          </a:p>
        </p:txBody>
      </p:sp>
      <p:sp>
        <p:nvSpPr>
          <p:cNvPr id="3" name="Text Placeholder 2">
            <a:extLst>
              <a:ext uri="{FF2B5EF4-FFF2-40B4-BE49-F238E27FC236}">
                <a16:creationId xmlns:a16="http://schemas.microsoft.com/office/drawing/2014/main" id="{3219F5B5-3CAE-43E2-A68F-48F42D067F2C}"/>
              </a:ext>
            </a:extLst>
          </p:cNvPr>
          <p:cNvSpPr>
            <a:spLocks noGrp="1"/>
          </p:cNvSpPr>
          <p:nvPr>
            <p:ph type="body" sz="quarter" idx="10"/>
          </p:nvPr>
        </p:nvSpPr>
        <p:spPr>
          <a:xfrm>
            <a:off x="1996788" y="4145134"/>
            <a:ext cx="8201025" cy="357447"/>
          </a:xfrm>
        </p:spPr>
        <p:txBody>
          <a:bodyPr/>
          <a:lstStyle/>
          <a:p>
            <a:r>
              <a:rPr lang="en-GB" dirty="0"/>
              <a:t>Dr Amelia Randle, Clinical Director, SWAG Cancer Alliance</a:t>
            </a:r>
          </a:p>
        </p:txBody>
      </p:sp>
    </p:spTree>
    <p:extLst>
      <p:ext uri="{BB962C8B-B14F-4D97-AF65-F5344CB8AC3E}">
        <p14:creationId xmlns:p14="http://schemas.microsoft.com/office/powerpoint/2010/main" val="2724881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9347" y="2970956"/>
            <a:ext cx="6545179" cy="895191"/>
          </a:xfrm>
        </p:spPr>
        <p:txBody>
          <a:bodyPr>
            <a:noAutofit/>
          </a:bodyPr>
          <a:lstStyle/>
          <a:p>
            <a:r>
              <a:rPr lang="en-GB" b="1" dirty="0">
                <a:solidFill>
                  <a:srgbClr val="4472C4"/>
                </a:solidFill>
                <a:latin typeface="Arial" panose="020B0604020202020204" pitchFamily="34" charset="0"/>
                <a:cs typeface="Arial" panose="020B0604020202020204" pitchFamily="34" charset="0"/>
              </a:rPr>
              <a:t>NCL PLANS FOR RDCS</a:t>
            </a:r>
            <a:br>
              <a:rPr lang="en-GB" sz="3600" dirty="0"/>
            </a:br>
            <a:endParaRPr lang="en-GB" sz="3600" dirty="0"/>
          </a:p>
        </p:txBody>
      </p:sp>
      <p:sp>
        <p:nvSpPr>
          <p:cNvPr id="4" name="Slide Number Placeholder 3"/>
          <p:cNvSpPr>
            <a:spLocks noGrp="1"/>
          </p:cNvSpPr>
          <p:nvPr>
            <p:ph type="sldNum" sz="quarter" idx="12"/>
          </p:nvPr>
        </p:nvSpPr>
        <p:spPr>
          <a:xfrm>
            <a:off x="6838950" y="5726907"/>
            <a:ext cx="1543050" cy="273844"/>
          </a:xfrm>
          <a:prstGeom prst="rect">
            <a:avLst/>
          </a:prstGeom>
        </p:spPr>
        <p:txBody>
          <a:bodyPr vert="horz" lIns="68580" tIns="34290" rIns="68580" bIns="34290" rtlCol="0" anchor="ctr"/>
          <a:lstStyle>
            <a:defPPr>
              <a:defRPr lang="en-US"/>
            </a:defPPr>
            <a:lvl1pPr marL="0" algn="r" defTabSz="685800" rtl="0" eaLnBrk="1" latinLnBrk="0" hangingPunct="1">
              <a:defRPr sz="75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82FE8CD3-1A99-9143-BC08-0AC361BD132B}" type="slidenum">
              <a:rPr lang="en-US" smtClean="0"/>
              <a:pPr/>
              <a:t>20</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1227533C-9575-4AAC-B47D-896F11281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7579" y="80210"/>
            <a:ext cx="1588168" cy="643677"/>
          </a:xfrm>
          <a:prstGeom prst="rect">
            <a:avLst/>
          </a:prstGeom>
        </p:spPr>
      </p:pic>
    </p:spTree>
    <p:extLst>
      <p:ext uri="{BB962C8B-B14F-4D97-AF65-F5344CB8AC3E}">
        <p14:creationId xmlns:p14="http://schemas.microsoft.com/office/powerpoint/2010/main" val="158868489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1866F7-5D82-B343-AA3B-B1EE5A26C070}"/>
              </a:ext>
            </a:extLst>
          </p:cNvPr>
          <p:cNvGrpSpPr/>
          <p:nvPr/>
        </p:nvGrpSpPr>
        <p:grpSpPr>
          <a:xfrm>
            <a:off x="7781595" y="1785967"/>
            <a:ext cx="3361998" cy="2625796"/>
            <a:chOff x="4523131" y="1677980"/>
            <a:chExt cx="4514126" cy="3808993"/>
          </a:xfrm>
        </p:grpSpPr>
        <p:grpSp>
          <p:nvGrpSpPr>
            <p:cNvPr id="31" name="Group 30"/>
            <p:cNvGrpSpPr/>
            <p:nvPr/>
          </p:nvGrpSpPr>
          <p:grpSpPr>
            <a:xfrm>
              <a:off x="4586632" y="1677980"/>
              <a:ext cx="4450625" cy="3808993"/>
              <a:chOff x="2600887" y="1429778"/>
              <a:chExt cx="6096000" cy="481584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887" y="1429778"/>
                <a:ext cx="6096000" cy="4815840"/>
              </a:xfrm>
              <a:prstGeom prst="rect">
                <a:avLst/>
              </a:prstGeom>
            </p:spPr>
          </p:pic>
          <p:sp>
            <p:nvSpPr>
              <p:cNvPr id="33" name="Rounded Rectangular Callout 32"/>
              <p:cNvSpPr/>
              <p:nvPr/>
            </p:nvSpPr>
            <p:spPr bwMode="auto">
              <a:xfrm>
                <a:off x="2600887" y="4972912"/>
                <a:ext cx="1379676" cy="868415"/>
              </a:xfrm>
              <a:prstGeom prst="wedgeRoundRectCallout">
                <a:avLst>
                  <a:gd name="adj1" fmla="val 70811"/>
                  <a:gd name="adj2" fmla="val -13776"/>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1600" b="1" dirty="0">
                    <a:solidFill>
                      <a:sysClr val="windowText" lastClr="000000"/>
                    </a:solidFill>
                    <a:latin typeface="Calibri"/>
                  </a:rPr>
                  <a:t>UCLH</a:t>
                </a:r>
              </a:p>
            </p:txBody>
          </p:sp>
          <p:sp>
            <p:nvSpPr>
              <p:cNvPr id="34" name="Diamond 33"/>
              <p:cNvSpPr/>
              <p:nvPr/>
            </p:nvSpPr>
            <p:spPr bwMode="auto">
              <a:xfrm>
                <a:off x="4316556" y="5058771"/>
                <a:ext cx="180000" cy="180000"/>
              </a:xfrm>
              <a:prstGeom prst="diamond">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3600" dirty="0">
                  <a:solidFill>
                    <a:srgbClr val="A80B5F"/>
                  </a:solidFill>
                  <a:latin typeface="Arial" charset="0"/>
                </a:endParaRPr>
              </a:p>
            </p:txBody>
          </p:sp>
        </p:grpSp>
        <p:sp>
          <p:nvSpPr>
            <p:cNvPr id="35" name="Rounded Rectangular Callout 34"/>
            <p:cNvSpPr/>
            <p:nvPr/>
          </p:nvSpPr>
          <p:spPr bwMode="auto">
            <a:xfrm>
              <a:off x="5885410" y="2141112"/>
              <a:ext cx="1706022" cy="855400"/>
            </a:xfrm>
            <a:prstGeom prst="wedgeRoundRectCallout">
              <a:avLst>
                <a:gd name="adj1" fmla="val -33996"/>
                <a:gd name="adj2" fmla="val 79347"/>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1600" b="1" dirty="0">
                  <a:solidFill>
                    <a:sysClr val="windowText" lastClr="000000"/>
                  </a:solidFill>
                  <a:latin typeface="Calibri"/>
                </a:rPr>
                <a:t>North Middlesex</a:t>
              </a:r>
            </a:p>
          </p:txBody>
        </p:sp>
        <p:sp>
          <p:nvSpPr>
            <p:cNvPr id="37" name="Rounded Rectangular Callout 36"/>
            <p:cNvSpPr/>
            <p:nvPr/>
          </p:nvSpPr>
          <p:spPr bwMode="auto">
            <a:xfrm>
              <a:off x="4523131" y="2478733"/>
              <a:ext cx="1152131" cy="855402"/>
            </a:xfrm>
            <a:prstGeom prst="wedgeRoundRectCallout">
              <a:avLst>
                <a:gd name="adj1" fmla="val 37260"/>
                <a:gd name="adj2" fmla="val 10706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1600" b="1" dirty="0">
                  <a:solidFill>
                    <a:sysClr val="windowText" lastClr="000000"/>
                  </a:solidFill>
                  <a:latin typeface="Calibri"/>
                </a:rPr>
                <a:t>Royal Free</a:t>
              </a:r>
            </a:p>
          </p:txBody>
        </p:sp>
      </p:grpSp>
      <p:sp>
        <p:nvSpPr>
          <p:cNvPr id="38" name="Diamond 37"/>
          <p:cNvSpPr/>
          <p:nvPr/>
        </p:nvSpPr>
        <p:spPr bwMode="auto">
          <a:xfrm>
            <a:off x="8459402" y="3180381"/>
            <a:ext cx="131416" cy="142367"/>
          </a:xfrm>
          <a:prstGeom prst="diamond">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3600" dirty="0">
              <a:solidFill>
                <a:srgbClr val="A80B5F"/>
              </a:solidFill>
              <a:latin typeface="Arial" charset="0"/>
            </a:endParaRPr>
          </a:p>
        </p:txBody>
      </p:sp>
      <p:sp>
        <p:nvSpPr>
          <p:cNvPr id="25" name="Rectangle 24"/>
          <p:cNvSpPr/>
          <p:nvPr/>
        </p:nvSpPr>
        <p:spPr>
          <a:xfrm>
            <a:off x="1818419" y="1543671"/>
            <a:ext cx="5236000" cy="324173"/>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txBody>
          <a:bodyPr lIns="90000" tIns="46800" rIns="90000" bIns="46800" rtlCol="0" anchor="t"/>
          <a:lstStyle/>
          <a:p>
            <a:pPr>
              <a:spcBef>
                <a:spcPts val="200"/>
              </a:spcBef>
              <a:spcAft>
                <a:spcPts val="200"/>
              </a:spcAft>
              <a:buClr>
                <a:srgbClr val="205D96"/>
              </a:buClr>
              <a:defRPr/>
            </a:pPr>
            <a:endParaRPr lang="en-GB" sz="1600" b="1" kern="0" dirty="0">
              <a:solidFill>
                <a:srgbClr val="205D96"/>
              </a:solidFill>
              <a:latin typeface="Arial" panose="020B0604020202020204"/>
            </a:endParaRPr>
          </a:p>
        </p:txBody>
      </p:sp>
      <p:sp>
        <p:nvSpPr>
          <p:cNvPr id="2" name="Slide Number Placeholder 1"/>
          <p:cNvSpPr>
            <a:spLocks noGrp="1"/>
          </p:cNvSpPr>
          <p:nvPr>
            <p:ph type="sldNum" sz="quarter" idx="12"/>
          </p:nvPr>
        </p:nvSpPr>
        <p:spPr/>
        <p:txBody>
          <a:bodyPr/>
          <a:lstStyle/>
          <a:p>
            <a:endParaRPr lang="en-GB" dirty="0">
              <a:solidFill>
                <a:prstClr val="black">
                  <a:tint val="75000"/>
                </a:prstClr>
              </a:solidFill>
              <a:latin typeface="Calibri"/>
            </a:endParaRPr>
          </a:p>
        </p:txBody>
      </p:sp>
      <p:sp>
        <p:nvSpPr>
          <p:cNvPr id="40" name="Title 1"/>
          <p:cNvSpPr txBox="1">
            <a:spLocks/>
          </p:cNvSpPr>
          <p:nvPr/>
        </p:nvSpPr>
        <p:spPr>
          <a:xfrm>
            <a:off x="539777" y="31760"/>
            <a:ext cx="6528066" cy="1092200"/>
          </a:xfrm>
          <a:prstGeom prst="rect">
            <a:avLst/>
          </a:prstGeom>
        </p:spPr>
        <p:txBody>
          <a:bodyPr vert="horz" lIns="91430" tIns="45716" rIns="91430" bIns="45716" rtlCol="0" anchor="ctr">
            <a:noAutofit/>
          </a:bodyPr>
          <a:lstStyle>
            <a:lvl1pPr algn="ctr" defTabSz="457154" rtl="0" eaLnBrk="1" latinLnBrk="0" hangingPunct="1">
              <a:spcBef>
                <a:spcPct val="0"/>
              </a:spcBef>
              <a:buNone/>
              <a:defRPr sz="4400" kern="1200">
                <a:solidFill>
                  <a:schemeClr val="tx1"/>
                </a:solidFill>
                <a:latin typeface="+mj-lt"/>
                <a:ea typeface="+mj-ea"/>
                <a:cs typeface="+mj-cs"/>
              </a:defRPr>
            </a:lvl1pPr>
          </a:lstStyle>
          <a:p>
            <a:pPr algn="l">
              <a:defRPr/>
            </a:pPr>
            <a:r>
              <a:rPr lang="en-GB" sz="2800" b="1" dirty="0">
                <a:solidFill>
                  <a:srgbClr val="4472C4"/>
                </a:solidFill>
                <a:latin typeface="Arial" panose="020B0604020202020204" pitchFamily="34" charset="0"/>
                <a:cs typeface="Arial" panose="020B0604020202020204" pitchFamily="34" charset="0"/>
              </a:rPr>
              <a:t>NCL Alliance RDC</a:t>
            </a:r>
          </a:p>
          <a:p>
            <a:pPr algn="l">
              <a:defRPr/>
            </a:pPr>
            <a:r>
              <a:rPr lang="en-GB" sz="2800" b="1" dirty="0">
                <a:solidFill>
                  <a:srgbClr val="4472C4"/>
                </a:solidFill>
                <a:latin typeface="Arial" panose="020B0604020202020204" pitchFamily="34" charset="0"/>
                <a:cs typeface="Arial" panose="020B0604020202020204" pitchFamily="34" charset="0"/>
              </a:rPr>
              <a:t>Referral criteria and sites</a:t>
            </a:r>
          </a:p>
        </p:txBody>
      </p:sp>
      <p:sp>
        <p:nvSpPr>
          <p:cNvPr id="18" name="Diamond 17"/>
          <p:cNvSpPr/>
          <p:nvPr/>
        </p:nvSpPr>
        <p:spPr bwMode="auto">
          <a:xfrm>
            <a:off x="8907923" y="2785299"/>
            <a:ext cx="131416" cy="142367"/>
          </a:xfrm>
          <a:prstGeom prst="diamond">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3600" dirty="0">
              <a:solidFill>
                <a:srgbClr val="A80B5F"/>
              </a:solidFill>
              <a:latin typeface="Arial" charset="0"/>
            </a:endParaRPr>
          </a:p>
        </p:txBody>
      </p:sp>
      <p:sp>
        <p:nvSpPr>
          <p:cNvPr id="19" name="Text Placeholder 2">
            <a:extLst>
              <a:ext uri="{FF2B5EF4-FFF2-40B4-BE49-F238E27FC236}">
                <a16:creationId xmlns:a16="http://schemas.microsoft.com/office/drawing/2014/main" id="{DC83CA03-E44E-594E-A942-5E3DA7E83539}"/>
              </a:ext>
            </a:extLst>
          </p:cNvPr>
          <p:cNvSpPr txBox="1">
            <a:spLocks/>
          </p:cNvSpPr>
          <p:nvPr/>
        </p:nvSpPr>
        <p:spPr bwMode="auto">
          <a:xfrm>
            <a:off x="562175" y="836534"/>
            <a:ext cx="6528066" cy="557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44450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Aft>
                <a:spcPts val="600"/>
              </a:spcAft>
              <a:defRPr/>
            </a:pPr>
            <a:r>
              <a:rPr lang="en-GB" altLang="en-US" sz="1600" b="1" dirty="0">
                <a:solidFill>
                  <a:prstClr val="black"/>
                </a:solidFill>
                <a:latin typeface="Arial" panose="020B0604020202020204" pitchFamily="34" charset="0"/>
                <a:cs typeface="Arial" panose="020B0604020202020204" pitchFamily="34" charset="0"/>
              </a:rPr>
              <a:t>Inclusion criteria: Patients experiencing any of the following symptoms </a:t>
            </a:r>
            <a:r>
              <a:rPr lang="en-GB" altLang="en-US" sz="1600" b="1" dirty="0">
                <a:solidFill>
                  <a:srgbClr val="FF0000"/>
                </a:solidFill>
                <a:latin typeface="Arial" panose="020B0604020202020204" pitchFamily="34" charset="0"/>
                <a:cs typeface="Arial" panose="020B0604020202020204" pitchFamily="34" charset="0"/>
              </a:rPr>
              <a:t>(variation to National)</a:t>
            </a:r>
          </a:p>
          <a:p>
            <a:pPr lvl="1" eaLnBrk="1" hangingPunct="1">
              <a:spcAft>
                <a:spcPts val="600"/>
              </a:spcAft>
              <a:buFont typeface="Courier New" panose="02070309020205020404" pitchFamily="49" charset="0"/>
              <a:buChar char="o"/>
              <a:defRPr/>
            </a:pPr>
            <a:r>
              <a:rPr lang="en-GB" altLang="en-US" sz="1600" dirty="0">
                <a:solidFill>
                  <a:prstClr val="black"/>
                </a:solidFill>
                <a:latin typeface="Arial" panose="020B0604020202020204" pitchFamily="34" charset="0"/>
                <a:cs typeface="Arial" panose="020B0604020202020204" pitchFamily="34" charset="0"/>
              </a:rPr>
              <a:t>Unexplained and unintentional weight loss &gt;5% in 3 months or equivalent</a:t>
            </a:r>
          </a:p>
          <a:p>
            <a:pPr lvl="1" eaLnBrk="1" hangingPunct="1">
              <a:spcAft>
                <a:spcPts val="600"/>
              </a:spcAft>
              <a:buFont typeface="Courier New" panose="02070309020205020404" pitchFamily="49" charset="0"/>
              <a:buChar char="o"/>
              <a:defRPr/>
            </a:pPr>
            <a:r>
              <a:rPr lang="en-GB" altLang="en-US" sz="1600" dirty="0">
                <a:solidFill>
                  <a:prstClr val="black"/>
                </a:solidFill>
                <a:latin typeface="Arial" panose="020B0604020202020204" pitchFamily="34" charset="0"/>
                <a:cs typeface="Arial" panose="020B0604020202020204" pitchFamily="34" charset="0"/>
              </a:rPr>
              <a:t>Unexplained constitutional symptoms (loss of appetite, fatigue, nausea, malaise, bloating)</a:t>
            </a:r>
          </a:p>
          <a:p>
            <a:pPr lvl="1" eaLnBrk="1" hangingPunct="1">
              <a:spcAft>
                <a:spcPts val="600"/>
              </a:spcAft>
              <a:buFont typeface="Courier New" panose="02070309020205020404" pitchFamily="49" charset="0"/>
              <a:buChar char="o"/>
              <a:defRPr/>
            </a:pPr>
            <a:r>
              <a:rPr lang="en-GB" altLang="en-US" sz="1600" dirty="0">
                <a:solidFill>
                  <a:prstClr val="black"/>
                </a:solidFill>
                <a:latin typeface="Arial" panose="020B0604020202020204" pitchFamily="34" charset="0"/>
                <a:cs typeface="Arial" panose="020B0604020202020204" pitchFamily="34" charset="0"/>
              </a:rPr>
              <a:t>Unexplained vague abdominal pain of &gt;4 weeks</a:t>
            </a:r>
          </a:p>
          <a:p>
            <a:pPr lvl="1" eaLnBrk="1" hangingPunct="1">
              <a:spcAft>
                <a:spcPts val="600"/>
              </a:spcAft>
              <a:buFont typeface="Courier New" panose="02070309020205020404" pitchFamily="49" charset="0"/>
              <a:buChar char="o"/>
              <a:defRPr/>
            </a:pPr>
            <a:r>
              <a:rPr lang="en-GB" altLang="en-US" sz="1600" dirty="0">
                <a:solidFill>
                  <a:prstClr val="black"/>
                </a:solidFill>
                <a:latin typeface="Arial" panose="020B0604020202020204" pitchFamily="34" charset="0"/>
                <a:cs typeface="Arial" panose="020B0604020202020204" pitchFamily="34" charset="0"/>
              </a:rPr>
              <a:t>Unexplained new or progressive pain, including bone pain of 4 weeks or more </a:t>
            </a:r>
            <a:r>
              <a:rPr lang="en-GB" altLang="en-US" sz="1600" dirty="0">
                <a:solidFill>
                  <a:srgbClr val="FF0000"/>
                </a:solidFill>
                <a:latin typeface="Arial" panose="020B0604020202020204" pitchFamily="34" charset="0"/>
                <a:cs typeface="Arial" panose="020B0604020202020204" pitchFamily="34" charset="0"/>
              </a:rPr>
              <a:t>(not in first 6 months)</a:t>
            </a:r>
          </a:p>
          <a:p>
            <a:pPr lvl="1" eaLnBrk="1" hangingPunct="1">
              <a:spcAft>
                <a:spcPts val="600"/>
              </a:spcAft>
              <a:buFont typeface="Courier New" panose="02070309020205020404" pitchFamily="49" charset="0"/>
              <a:buChar char="o"/>
              <a:defRPr/>
            </a:pPr>
            <a:r>
              <a:rPr lang="en-GB" altLang="en-US" sz="1600" dirty="0">
                <a:solidFill>
                  <a:prstClr val="black"/>
                </a:solidFill>
                <a:latin typeface="Arial" panose="020B0604020202020204" pitchFamily="34" charset="0"/>
                <a:cs typeface="Arial" panose="020B0604020202020204" pitchFamily="34" charset="0"/>
              </a:rPr>
              <a:t>GP ‘gut feeling’ of cancer diagnosis </a:t>
            </a:r>
            <a:r>
              <a:rPr lang="en-GB" altLang="en-US" sz="1600" dirty="0">
                <a:solidFill>
                  <a:srgbClr val="FF0000"/>
                </a:solidFill>
                <a:latin typeface="Arial" panose="020B0604020202020204" pitchFamily="34" charset="0"/>
                <a:cs typeface="Arial" panose="020B0604020202020204" pitchFamily="34" charset="0"/>
              </a:rPr>
              <a:t>(GI at UCLH)</a:t>
            </a:r>
          </a:p>
          <a:p>
            <a:pPr eaLnBrk="1" hangingPunct="1">
              <a:spcAft>
                <a:spcPts val="600"/>
              </a:spcAft>
              <a:defRPr/>
            </a:pPr>
            <a:r>
              <a:rPr lang="en-GB" altLang="en-US" sz="1600" dirty="0">
                <a:solidFill>
                  <a:srgbClr val="898989"/>
                </a:solidFill>
                <a:latin typeface="Arial" panose="020B0604020202020204" pitchFamily="34" charset="0"/>
                <a:cs typeface="Arial" panose="020B0604020202020204" pitchFamily="34" charset="0"/>
              </a:rPr>
              <a:t> </a:t>
            </a:r>
            <a:r>
              <a:rPr lang="en-GB" altLang="en-US" sz="1600" b="1" dirty="0">
                <a:solidFill>
                  <a:prstClr val="black"/>
                </a:solidFill>
                <a:latin typeface="Arial" panose="020B0604020202020204" pitchFamily="34" charset="0"/>
                <a:cs typeface="Arial" panose="020B0604020202020204" pitchFamily="34" charset="0"/>
              </a:rPr>
              <a:t>Exclusion criteria:</a:t>
            </a:r>
          </a:p>
          <a:p>
            <a:pPr lvl="1" eaLnBrk="1" hangingPunct="1">
              <a:spcAft>
                <a:spcPts val="600"/>
              </a:spcAft>
              <a:buFont typeface="Courier New" panose="02070309020205020404" pitchFamily="49" charset="0"/>
              <a:buChar char="o"/>
              <a:defRPr/>
            </a:pPr>
            <a:r>
              <a:rPr lang="en-GB" altLang="en-US" sz="1600" dirty="0">
                <a:solidFill>
                  <a:prstClr val="black"/>
                </a:solidFill>
                <a:latin typeface="Arial" panose="020B0604020202020204" pitchFamily="34" charset="0"/>
                <a:cs typeface="Arial" panose="020B0604020202020204" pitchFamily="34" charset="0"/>
              </a:rPr>
              <a:t>Specific alarm symptoms warranting referral onto site-specific suspected cancer pathway</a:t>
            </a:r>
          </a:p>
          <a:p>
            <a:pPr lvl="1" eaLnBrk="1" hangingPunct="1">
              <a:spcAft>
                <a:spcPts val="600"/>
              </a:spcAft>
              <a:buFont typeface="Courier New" panose="02070309020205020404" pitchFamily="49" charset="0"/>
              <a:buChar char="o"/>
              <a:defRPr/>
            </a:pPr>
            <a:r>
              <a:rPr lang="en-GB" altLang="en-US" sz="1600" dirty="0">
                <a:solidFill>
                  <a:prstClr val="black"/>
                </a:solidFill>
                <a:latin typeface="Arial" panose="020B0604020202020204" pitchFamily="34" charset="0"/>
                <a:cs typeface="Arial" panose="020B0604020202020204" pitchFamily="34" charset="0"/>
              </a:rPr>
              <a:t>Patient too unwell to attend as an outpatient / needs acute admission / </a:t>
            </a:r>
            <a:r>
              <a:rPr lang="en-GB" altLang="en-US" sz="1600" dirty="0">
                <a:solidFill>
                  <a:srgbClr val="FF0000"/>
                </a:solidFill>
                <a:latin typeface="Arial" panose="020B0604020202020204" pitchFamily="34" charset="0"/>
                <a:cs typeface="Arial" panose="020B0604020202020204" pitchFamily="34" charset="0"/>
              </a:rPr>
              <a:t>(patient refusal/unavailable)</a:t>
            </a:r>
          </a:p>
          <a:p>
            <a:pPr lvl="1" eaLnBrk="1" hangingPunct="1">
              <a:spcAft>
                <a:spcPts val="600"/>
              </a:spcAft>
              <a:buFont typeface="Courier New" panose="02070309020205020404" pitchFamily="49" charset="0"/>
              <a:buChar char="o"/>
              <a:defRPr/>
            </a:pPr>
            <a:r>
              <a:rPr lang="en-GB" altLang="en-US" sz="1600" dirty="0">
                <a:solidFill>
                  <a:prstClr val="black"/>
                </a:solidFill>
                <a:latin typeface="Arial" panose="020B0604020202020204" pitchFamily="34" charset="0"/>
                <a:cs typeface="Arial" panose="020B0604020202020204" pitchFamily="34" charset="0"/>
              </a:rPr>
              <a:t>A serious non-cancer diagnosis</a:t>
            </a:r>
            <a:r>
              <a:rPr lang="en-GB" altLang="en-US" sz="1600" dirty="0">
                <a:solidFill>
                  <a:srgbClr val="7F7F7F"/>
                </a:solidFill>
                <a:latin typeface="Arial" panose="020B0604020202020204" pitchFamily="34" charset="0"/>
                <a:cs typeface="Arial" panose="020B0604020202020204" pitchFamily="34" charset="0"/>
              </a:rPr>
              <a:t> suitable for another pathway </a:t>
            </a:r>
            <a:r>
              <a:rPr lang="en-GB" altLang="en-US" sz="1600" dirty="0">
                <a:solidFill>
                  <a:prstClr val="black"/>
                </a:solidFill>
                <a:latin typeface="Arial" panose="020B0604020202020204" pitchFamily="34" charset="0"/>
                <a:cs typeface="Arial" panose="020B0604020202020204" pitchFamily="34" charset="0"/>
              </a:rPr>
              <a:t>is highly likely (e.g. TB) </a:t>
            </a:r>
          </a:p>
          <a:p>
            <a:pPr lvl="1" eaLnBrk="1" hangingPunct="1">
              <a:spcAft>
                <a:spcPts val="600"/>
              </a:spcAft>
              <a:buFont typeface="Courier New" panose="02070309020205020404" pitchFamily="49" charset="0"/>
              <a:buChar char="o"/>
              <a:defRPr/>
            </a:pPr>
            <a:r>
              <a:rPr lang="en-GB" altLang="en-US" sz="1600" dirty="0">
                <a:solidFill>
                  <a:srgbClr val="FF0000"/>
                </a:solidFill>
                <a:latin typeface="Arial" panose="020B0604020202020204" pitchFamily="34" charset="0"/>
                <a:cs typeface="Arial" panose="020B0604020202020204" pitchFamily="34" charset="0"/>
              </a:rPr>
              <a:t>(Already under another team on 2WW pathway)</a:t>
            </a:r>
          </a:p>
        </p:txBody>
      </p:sp>
      <p:pic>
        <p:nvPicPr>
          <p:cNvPr id="20" name="Picture 19">
            <a:extLst>
              <a:ext uri="{FF2B5EF4-FFF2-40B4-BE49-F238E27FC236}">
                <a16:creationId xmlns:a16="http://schemas.microsoft.com/office/drawing/2014/main" id="{A612DEC8-28A9-496E-93B9-754D805AC70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973631" y="152076"/>
            <a:ext cx="3037840" cy="701040"/>
          </a:xfrm>
          <a:prstGeom prst="rect">
            <a:avLst/>
          </a:prstGeom>
        </p:spPr>
      </p:pic>
      <p:sp>
        <p:nvSpPr>
          <p:cNvPr id="4" name="Rectangle 3">
            <a:extLst>
              <a:ext uri="{FF2B5EF4-FFF2-40B4-BE49-F238E27FC236}">
                <a16:creationId xmlns:a16="http://schemas.microsoft.com/office/drawing/2014/main" id="{C601EED9-B6FE-4625-9C57-DA0568A169EC}"/>
              </a:ext>
            </a:extLst>
          </p:cNvPr>
          <p:cNvSpPr/>
          <p:nvPr/>
        </p:nvSpPr>
        <p:spPr>
          <a:xfrm>
            <a:off x="8859660" y="5710989"/>
            <a:ext cx="289920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4223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3">
            <a:extLst>
              <a:ext uri="{FF2B5EF4-FFF2-40B4-BE49-F238E27FC236}">
                <a16:creationId xmlns:a16="http://schemas.microsoft.com/office/drawing/2014/main" id="{4F887BAF-06BB-3D4F-91F9-3CF2B9E2058A}"/>
              </a:ext>
            </a:extLst>
          </p:cNvPr>
          <p:cNvSpPr txBox="1">
            <a:spLocks noChangeArrowheads="1"/>
          </p:cNvSpPr>
          <p:nvPr/>
        </p:nvSpPr>
        <p:spPr bwMode="auto">
          <a:xfrm>
            <a:off x="786315" y="616954"/>
            <a:ext cx="55165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2800" b="1" dirty="0">
                <a:solidFill>
                  <a:srgbClr val="0070C0"/>
                </a:solidFill>
                <a:latin typeface="Arial" panose="020B0604020202020204" pitchFamily="34" charset="0"/>
                <a:cs typeface="Arial" panose="020B0604020202020204" pitchFamily="34" charset="0"/>
              </a:rPr>
              <a:t>RDC Referral Vetting - NMUH</a:t>
            </a:r>
          </a:p>
        </p:txBody>
      </p:sp>
      <p:sp>
        <p:nvSpPr>
          <p:cNvPr id="51202" name="Slide Number Placeholder 38">
            <a:extLst>
              <a:ext uri="{FF2B5EF4-FFF2-40B4-BE49-F238E27FC236}">
                <a16:creationId xmlns:a16="http://schemas.microsoft.com/office/drawing/2014/main" id="{547B78EB-A205-0E46-A2BC-BE79D42FC22E}"/>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defRPr/>
            </a:pPr>
            <a:fld id="{CDF72153-A0A3-F142-AB35-CC6B1A04EEEA}" type="slidenum">
              <a:rPr lang="en-US" altLang="en-US" smtClean="0"/>
              <a:pPr algn="r" eaLnBrk="1" hangingPunct="1">
                <a:defRPr/>
              </a:pPr>
              <a:t>22</a:t>
            </a:fld>
            <a:endParaRPr lang="en-US" altLang="en-US" sz="1200" dirty="0">
              <a:solidFill>
                <a:srgbClr val="898989"/>
              </a:solidFill>
              <a:cs typeface="Arial" panose="020B0604020202020204" pitchFamily="34" charset="0"/>
            </a:endParaRPr>
          </a:p>
        </p:txBody>
      </p:sp>
      <p:graphicFrame>
        <p:nvGraphicFramePr>
          <p:cNvPr id="6" name="Diagram 5">
            <a:extLst>
              <a:ext uri="{FF2B5EF4-FFF2-40B4-BE49-F238E27FC236}">
                <a16:creationId xmlns:a16="http://schemas.microsoft.com/office/drawing/2014/main" id="{EE594A79-3BE8-754B-9B34-9FC765A582B4}"/>
              </a:ext>
            </a:extLst>
          </p:cNvPr>
          <p:cNvGraphicFramePr/>
          <p:nvPr>
            <p:extLst>
              <p:ext uri="{D42A27DB-BD31-4B8C-83A1-F6EECF244321}">
                <p14:modId xmlns:p14="http://schemas.microsoft.com/office/powerpoint/2010/main" val="1405588009"/>
              </p:ext>
            </p:extLst>
          </p:nvPr>
        </p:nvGraphicFramePr>
        <p:xfrm>
          <a:off x="1697038" y="1485105"/>
          <a:ext cx="8772525" cy="4892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close up of a logo&#10;&#10;Description automatically generated">
            <a:extLst>
              <a:ext uri="{FF2B5EF4-FFF2-40B4-BE49-F238E27FC236}">
                <a16:creationId xmlns:a16="http://schemas.microsoft.com/office/drawing/2014/main" id="{C6533FB3-24D4-409F-87A4-887ADD969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1927162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2ECD33-2DFA-4DA1-A3C3-0CB6DE3EA41C}"/>
              </a:ext>
            </a:extLst>
          </p:cNvPr>
          <p:cNvSpPr>
            <a:spLocks noGrp="1"/>
          </p:cNvSpPr>
          <p:nvPr>
            <p:ph type="title"/>
          </p:nvPr>
        </p:nvSpPr>
        <p:spPr>
          <a:xfrm>
            <a:off x="1511596" y="217240"/>
            <a:ext cx="5302188" cy="354404"/>
          </a:xfrm>
        </p:spPr>
        <p:txBody>
          <a:bodyPr/>
          <a:lstStyle/>
          <a:p>
            <a:r>
              <a:rPr lang="en-GB" sz="1800" b="1" dirty="0"/>
              <a:t>North Central London (NCL) Cancer Alliance – 2020/21 Plans </a:t>
            </a:r>
            <a:br>
              <a:rPr lang="en-GB" sz="1800" b="1" dirty="0"/>
            </a:br>
            <a:endParaRPr lang="en-GB" sz="1800" dirty="0"/>
          </a:p>
        </p:txBody>
      </p:sp>
      <p:cxnSp>
        <p:nvCxnSpPr>
          <p:cNvPr id="9" name="Straight Connector 8">
            <a:extLst>
              <a:ext uri="{FF2B5EF4-FFF2-40B4-BE49-F238E27FC236}">
                <a16:creationId xmlns:a16="http://schemas.microsoft.com/office/drawing/2014/main" id="{252375F4-FA67-4539-9884-A6E224549A8A}"/>
              </a:ext>
            </a:extLst>
          </p:cNvPr>
          <p:cNvCxnSpPr>
            <a:cxnSpLocks/>
          </p:cNvCxnSpPr>
          <p:nvPr/>
        </p:nvCxnSpPr>
        <p:spPr>
          <a:xfrm>
            <a:off x="7189491" y="1831501"/>
            <a:ext cx="0" cy="4964507"/>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00D84ED2-BBC3-4A9E-A576-C0BB87ED10FE}"/>
              </a:ext>
            </a:extLst>
          </p:cNvPr>
          <p:cNvCxnSpPr>
            <a:cxnSpLocks/>
          </p:cNvCxnSpPr>
          <p:nvPr/>
        </p:nvCxnSpPr>
        <p:spPr>
          <a:xfrm flipH="1">
            <a:off x="1524002" y="1831500"/>
            <a:ext cx="9143999"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AA96809A-FE1D-4523-AD64-AEBA8F55CF92}"/>
              </a:ext>
            </a:extLst>
          </p:cNvPr>
          <p:cNvSpPr txBox="1"/>
          <p:nvPr/>
        </p:nvSpPr>
        <p:spPr>
          <a:xfrm>
            <a:off x="1491998" y="835897"/>
            <a:ext cx="8523940" cy="954107"/>
          </a:xfrm>
          <a:prstGeom prst="rect">
            <a:avLst/>
          </a:prstGeom>
          <a:noFill/>
        </p:spPr>
        <p:txBody>
          <a:bodyPr wrap="square" rtlCol="0">
            <a:spAutoFit/>
          </a:bodyPr>
          <a:lstStyle/>
          <a:p>
            <a:pPr defTabSz="457200" eaLnBrk="1" fontAlgn="auto" hangingPunct="1">
              <a:spcBef>
                <a:spcPts val="0"/>
              </a:spcBef>
              <a:spcAft>
                <a:spcPts val="0"/>
              </a:spcAft>
              <a:defRPr/>
            </a:pPr>
            <a:r>
              <a:rPr lang="en-GB" sz="1400" dirty="0">
                <a:solidFill>
                  <a:prstClr val="black"/>
                </a:solidFill>
                <a:latin typeface="Arial" panose="020B0604020202020204" pitchFamily="34" charset="0"/>
                <a:cs typeface="Arial" panose="020B0604020202020204" pitchFamily="34" charset="0"/>
              </a:rPr>
              <a:t>RDCs are well established in NCL having originally been set up to support the Accelerate, Coordinate, Evaluate (ACE) programme at Royal Free London (RFL), North Middlesex University Hospital (NMUH) and University College London Hospitals (UCLH). Their 20/21 plan will expand these services. </a:t>
            </a:r>
          </a:p>
          <a:p>
            <a:pPr defTabSz="457200" eaLnBrk="1" fontAlgn="auto" hangingPunct="1">
              <a:spcBef>
                <a:spcPts val="0"/>
              </a:spcBef>
              <a:spcAft>
                <a:spcPts val="0"/>
              </a:spcAft>
              <a:defRPr/>
            </a:pPr>
            <a:r>
              <a:rPr lang="en-GB" sz="1400" b="1" u="sng" dirty="0">
                <a:solidFill>
                  <a:prstClr val="black"/>
                </a:solidFill>
                <a:latin typeface="Arial" panose="020B0604020202020204" pitchFamily="34" charset="0"/>
                <a:cs typeface="Arial" panose="020B0604020202020204" pitchFamily="34" charset="0"/>
              </a:rPr>
              <a:t>Contact: ogregory@nhs.net</a:t>
            </a:r>
          </a:p>
        </p:txBody>
      </p:sp>
      <p:sp>
        <p:nvSpPr>
          <p:cNvPr id="14" name="TextBox 13">
            <a:extLst>
              <a:ext uri="{FF2B5EF4-FFF2-40B4-BE49-F238E27FC236}">
                <a16:creationId xmlns:a16="http://schemas.microsoft.com/office/drawing/2014/main" id="{60CC1F6F-DA30-481E-A0FD-EC990952BCBD}"/>
              </a:ext>
            </a:extLst>
          </p:cNvPr>
          <p:cNvSpPr txBox="1"/>
          <p:nvPr/>
        </p:nvSpPr>
        <p:spPr>
          <a:xfrm>
            <a:off x="7213263" y="4922840"/>
            <a:ext cx="3351387" cy="338554"/>
          </a:xfrm>
          <a:prstGeom prst="rect">
            <a:avLst/>
          </a:prstGeom>
          <a:noFill/>
        </p:spPr>
        <p:txBody>
          <a:bodyPr wrap="square" rtlCol="0">
            <a:spAutoFit/>
          </a:bodyPr>
          <a:lstStyle/>
          <a:p>
            <a:pPr defTabSz="457200" eaLnBrk="1" fontAlgn="auto" hangingPunct="1">
              <a:spcBef>
                <a:spcPts val="0"/>
              </a:spcBef>
              <a:spcAft>
                <a:spcPts val="0"/>
              </a:spcAft>
              <a:defRPr/>
            </a:pPr>
            <a:r>
              <a:rPr lang="en-GB" sz="1600" b="1" dirty="0">
                <a:solidFill>
                  <a:srgbClr val="005EB8"/>
                </a:solidFill>
                <a:latin typeface="Arial" panose="020B0604020202020204" pitchFamily="34" charset="0"/>
                <a:cs typeface="Arial" panose="020B0604020202020204" pitchFamily="34" charset="0"/>
              </a:rPr>
              <a:t>Core facts</a:t>
            </a:r>
          </a:p>
        </p:txBody>
      </p:sp>
      <p:sp>
        <p:nvSpPr>
          <p:cNvPr id="17" name="TextBox 16">
            <a:extLst>
              <a:ext uri="{FF2B5EF4-FFF2-40B4-BE49-F238E27FC236}">
                <a16:creationId xmlns:a16="http://schemas.microsoft.com/office/drawing/2014/main" id="{B7C28658-F346-4A81-B5FF-98C1930E5B19}"/>
              </a:ext>
            </a:extLst>
          </p:cNvPr>
          <p:cNvSpPr txBox="1"/>
          <p:nvPr/>
        </p:nvSpPr>
        <p:spPr>
          <a:xfrm>
            <a:off x="7213261" y="5263858"/>
            <a:ext cx="2672230" cy="1169551"/>
          </a:xfrm>
          <a:prstGeom prst="rect">
            <a:avLst/>
          </a:prstGeom>
          <a:noFill/>
        </p:spPr>
        <p:txBody>
          <a:bodyPr wrap="square" rtlCol="0">
            <a:spAutoFit/>
          </a:bodyPr>
          <a:lstStyle/>
          <a:p>
            <a:pPr defTabSz="457200" eaLnBrk="1" fontAlgn="auto" hangingPunct="1">
              <a:spcBef>
                <a:spcPts val="0"/>
              </a:spcBef>
              <a:spcAft>
                <a:spcPts val="0"/>
              </a:spcAft>
              <a:defRPr/>
            </a:pPr>
            <a:r>
              <a:rPr lang="en-GB" sz="1400" dirty="0">
                <a:solidFill>
                  <a:prstClr val="black"/>
                </a:solidFill>
                <a:latin typeface="Arial" panose="020B0604020202020204" pitchFamily="34" charset="0"/>
                <a:cs typeface="Arial" panose="020B0604020202020204" pitchFamily="34" charset="0"/>
              </a:rPr>
              <a:t>Population size – 1,642,341</a:t>
            </a:r>
          </a:p>
          <a:p>
            <a:pPr defTabSz="457200" eaLnBrk="1" fontAlgn="auto" hangingPunct="1">
              <a:spcBef>
                <a:spcPts val="0"/>
              </a:spcBef>
              <a:spcAft>
                <a:spcPts val="0"/>
              </a:spcAft>
              <a:defRPr/>
            </a:pPr>
            <a:r>
              <a:rPr lang="en-GB" sz="1400" dirty="0">
                <a:solidFill>
                  <a:prstClr val="black"/>
                </a:solidFill>
                <a:latin typeface="Arial" panose="020B0604020202020204" pitchFamily="34" charset="0"/>
                <a:cs typeface="Arial" panose="020B0604020202020204" pitchFamily="34" charset="0"/>
              </a:rPr>
              <a:t>ICS –  1</a:t>
            </a:r>
          </a:p>
          <a:p>
            <a:pPr defTabSz="457200" eaLnBrk="1" fontAlgn="auto" hangingPunct="1">
              <a:spcBef>
                <a:spcPts val="0"/>
              </a:spcBef>
              <a:spcAft>
                <a:spcPts val="0"/>
              </a:spcAft>
              <a:defRPr/>
            </a:pPr>
            <a:r>
              <a:rPr lang="en-GB" sz="1400" dirty="0">
                <a:solidFill>
                  <a:prstClr val="black"/>
                </a:solidFill>
                <a:latin typeface="Arial" panose="020B0604020202020204" pitchFamily="34" charset="0"/>
                <a:cs typeface="Arial" panose="020B0604020202020204" pitchFamily="34" charset="0"/>
              </a:rPr>
              <a:t>STPSs – 1</a:t>
            </a:r>
          </a:p>
          <a:p>
            <a:pPr defTabSz="457200" eaLnBrk="1" fontAlgn="auto" hangingPunct="1">
              <a:spcBef>
                <a:spcPts val="0"/>
              </a:spcBef>
              <a:spcAft>
                <a:spcPts val="0"/>
              </a:spcAft>
              <a:defRPr/>
            </a:pPr>
            <a:r>
              <a:rPr lang="en-GB" sz="1400" dirty="0">
                <a:solidFill>
                  <a:prstClr val="black"/>
                </a:solidFill>
                <a:latin typeface="Arial" panose="020B0604020202020204" pitchFamily="34" charset="0"/>
                <a:cs typeface="Arial" panose="020B0604020202020204" pitchFamily="34" charset="0"/>
              </a:rPr>
              <a:t>CCGs – 1 </a:t>
            </a:r>
          </a:p>
          <a:p>
            <a:pPr defTabSz="457200" eaLnBrk="1" fontAlgn="auto" hangingPunct="1">
              <a:spcBef>
                <a:spcPts val="0"/>
              </a:spcBef>
              <a:spcAft>
                <a:spcPts val="0"/>
              </a:spcAft>
              <a:defRPr/>
            </a:pPr>
            <a:r>
              <a:rPr lang="en-GB" sz="1400" dirty="0">
                <a:solidFill>
                  <a:prstClr val="black"/>
                </a:solidFill>
                <a:latin typeface="Arial" panose="020B0604020202020204" pitchFamily="34" charset="0"/>
                <a:cs typeface="Arial" panose="020B0604020202020204" pitchFamily="34" charset="0"/>
              </a:rPr>
              <a:t>Number of trusts - </a:t>
            </a:r>
          </a:p>
        </p:txBody>
      </p:sp>
      <p:sp>
        <p:nvSpPr>
          <p:cNvPr id="19" name="TextBox 18">
            <a:extLst>
              <a:ext uri="{FF2B5EF4-FFF2-40B4-BE49-F238E27FC236}">
                <a16:creationId xmlns:a16="http://schemas.microsoft.com/office/drawing/2014/main" id="{881C676C-2C47-4A6B-9E99-8FBED8C506D7}"/>
              </a:ext>
            </a:extLst>
          </p:cNvPr>
          <p:cNvSpPr txBox="1"/>
          <p:nvPr/>
        </p:nvSpPr>
        <p:spPr>
          <a:xfrm>
            <a:off x="1963541" y="3059668"/>
            <a:ext cx="1095543" cy="738664"/>
          </a:xfrm>
          <a:prstGeom prst="rect">
            <a:avLst/>
          </a:prstGeom>
          <a:noFill/>
        </p:spPr>
        <p:txBody>
          <a:bodyPr wrap="square" rtlCol="0">
            <a:spAutoFit/>
          </a:bodyPr>
          <a:lstStyle/>
          <a:p>
            <a:pPr algn="ctr" defTabSz="457200" eaLnBrk="1" fontAlgn="auto" hangingPunct="1">
              <a:spcBef>
                <a:spcPts val="0"/>
              </a:spcBef>
              <a:spcAft>
                <a:spcPts val="0"/>
              </a:spcAft>
              <a:defRPr/>
            </a:pPr>
            <a:r>
              <a:rPr lang="en-GB" sz="1400" dirty="0">
                <a:solidFill>
                  <a:prstClr val="white"/>
                </a:solidFill>
                <a:latin typeface="Arial" panose="020B0604020202020204" pitchFamily="34" charset="0"/>
                <a:cs typeface="Arial" panose="020B0604020202020204" pitchFamily="34" charset="0"/>
              </a:rPr>
              <a:t>2 RDC pathways planned</a:t>
            </a:r>
          </a:p>
        </p:txBody>
      </p:sp>
      <p:pic>
        <p:nvPicPr>
          <p:cNvPr id="27" name="Graphic 2" descr="User">
            <a:extLst>
              <a:ext uri="{FF2B5EF4-FFF2-40B4-BE49-F238E27FC236}">
                <a16:creationId xmlns:a16="http://schemas.microsoft.com/office/drawing/2014/main" id="{D2B70F3A-37A1-4FF6-9C9A-59680DC770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1062" y="4968023"/>
            <a:ext cx="914400" cy="925830"/>
          </a:xfrm>
          <a:prstGeom prst="rect">
            <a:avLst/>
          </a:prstGeom>
        </p:spPr>
      </p:pic>
      <p:pic>
        <p:nvPicPr>
          <p:cNvPr id="30" name="Graphic 4" descr="User">
            <a:extLst>
              <a:ext uri="{FF2B5EF4-FFF2-40B4-BE49-F238E27FC236}">
                <a16:creationId xmlns:a16="http://schemas.microsoft.com/office/drawing/2014/main" id="{8264946F-7A58-42A9-8853-9AAB532EB7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7646" y="4975791"/>
            <a:ext cx="914400" cy="922020"/>
          </a:xfrm>
          <a:prstGeom prst="rect">
            <a:avLst/>
          </a:prstGeom>
        </p:spPr>
      </p:pic>
      <p:pic>
        <p:nvPicPr>
          <p:cNvPr id="31" name="Graphic 3" descr="User">
            <a:extLst>
              <a:ext uri="{FF2B5EF4-FFF2-40B4-BE49-F238E27FC236}">
                <a16:creationId xmlns:a16="http://schemas.microsoft.com/office/drawing/2014/main" id="{D693C04E-0ECF-468C-9E84-7DF6B6BD7E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00577" y="4975791"/>
            <a:ext cx="914400" cy="922020"/>
          </a:xfrm>
          <a:prstGeom prst="rect">
            <a:avLst/>
          </a:prstGeom>
        </p:spPr>
      </p:pic>
      <p:pic>
        <p:nvPicPr>
          <p:cNvPr id="32" name="Graphic 5" descr="User">
            <a:extLst>
              <a:ext uri="{FF2B5EF4-FFF2-40B4-BE49-F238E27FC236}">
                <a16:creationId xmlns:a16="http://schemas.microsoft.com/office/drawing/2014/main" id="{B0E379DC-2803-4C75-9A72-BF6D62BE5B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82373" y="4975792"/>
            <a:ext cx="912495" cy="916305"/>
          </a:xfrm>
          <a:prstGeom prst="rect">
            <a:avLst/>
          </a:prstGeom>
        </p:spPr>
      </p:pic>
      <p:sp>
        <p:nvSpPr>
          <p:cNvPr id="33" name="TextBox 32">
            <a:extLst>
              <a:ext uri="{FF2B5EF4-FFF2-40B4-BE49-F238E27FC236}">
                <a16:creationId xmlns:a16="http://schemas.microsoft.com/office/drawing/2014/main" id="{3DE05621-7021-47CA-83B2-536AE697719A}"/>
              </a:ext>
            </a:extLst>
          </p:cNvPr>
          <p:cNvSpPr txBox="1"/>
          <p:nvPr/>
        </p:nvSpPr>
        <p:spPr>
          <a:xfrm>
            <a:off x="1511596" y="5774307"/>
            <a:ext cx="767305" cy="646331"/>
          </a:xfrm>
          <a:prstGeom prst="rect">
            <a:avLst/>
          </a:prstGeom>
          <a:noFill/>
        </p:spPr>
        <p:txBody>
          <a:bodyPr wrap="square" rtlCol="0">
            <a:spAutoFit/>
          </a:bodyPr>
          <a:lstStyle/>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Clinical Service Lead</a:t>
            </a:r>
          </a:p>
        </p:txBody>
      </p:sp>
      <p:sp>
        <p:nvSpPr>
          <p:cNvPr id="34" name="TextBox 33">
            <a:extLst>
              <a:ext uri="{FF2B5EF4-FFF2-40B4-BE49-F238E27FC236}">
                <a16:creationId xmlns:a16="http://schemas.microsoft.com/office/drawing/2014/main" id="{F8BD510A-D031-401A-AB06-BEBB2221DAB7}"/>
              </a:ext>
            </a:extLst>
          </p:cNvPr>
          <p:cNvSpPr txBox="1"/>
          <p:nvPr/>
        </p:nvSpPr>
        <p:spPr>
          <a:xfrm>
            <a:off x="2154290" y="5758864"/>
            <a:ext cx="1000844" cy="461665"/>
          </a:xfrm>
          <a:prstGeom prst="rect">
            <a:avLst/>
          </a:prstGeom>
          <a:noFill/>
        </p:spPr>
        <p:txBody>
          <a:bodyPr wrap="square" rtlCol="0">
            <a:spAutoFit/>
          </a:bodyPr>
          <a:lstStyle/>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RDC </a:t>
            </a:r>
          </a:p>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Consultant</a:t>
            </a:r>
          </a:p>
        </p:txBody>
      </p:sp>
      <p:sp>
        <p:nvSpPr>
          <p:cNvPr id="35" name="TextBox 34">
            <a:extLst>
              <a:ext uri="{FF2B5EF4-FFF2-40B4-BE49-F238E27FC236}">
                <a16:creationId xmlns:a16="http://schemas.microsoft.com/office/drawing/2014/main" id="{5DD3F01B-3B14-4228-BD16-E5B4466AD6DA}"/>
              </a:ext>
            </a:extLst>
          </p:cNvPr>
          <p:cNvSpPr txBox="1"/>
          <p:nvPr/>
        </p:nvSpPr>
        <p:spPr>
          <a:xfrm>
            <a:off x="3008542" y="5772967"/>
            <a:ext cx="930445" cy="461665"/>
          </a:xfrm>
          <a:prstGeom prst="rect">
            <a:avLst/>
          </a:prstGeom>
          <a:noFill/>
        </p:spPr>
        <p:txBody>
          <a:bodyPr wrap="square" rtlCol="0">
            <a:spAutoFit/>
          </a:bodyPr>
          <a:lstStyle/>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Speciality </a:t>
            </a:r>
          </a:p>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Consultant</a:t>
            </a:r>
          </a:p>
        </p:txBody>
      </p:sp>
      <p:sp>
        <p:nvSpPr>
          <p:cNvPr id="36" name="TextBox 35">
            <a:extLst>
              <a:ext uri="{FF2B5EF4-FFF2-40B4-BE49-F238E27FC236}">
                <a16:creationId xmlns:a16="http://schemas.microsoft.com/office/drawing/2014/main" id="{3744FE97-7830-4A7F-8D25-07695406E44C}"/>
              </a:ext>
            </a:extLst>
          </p:cNvPr>
          <p:cNvSpPr txBox="1"/>
          <p:nvPr/>
        </p:nvSpPr>
        <p:spPr>
          <a:xfrm>
            <a:off x="3729938" y="5756025"/>
            <a:ext cx="1114341" cy="276999"/>
          </a:xfrm>
          <a:prstGeom prst="rect">
            <a:avLst/>
          </a:prstGeom>
          <a:noFill/>
        </p:spPr>
        <p:txBody>
          <a:bodyPr wrap="square" rtlCol="0">
            <a:spAutoFit/>
          </a:bodyPr>
          <a:lstStyle/>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GP</a:t>
            </a:r>
          </a:p>
        </p:txBody>
      </p:sp>
      <p:sp>
        <p:nvSpPr>
          <p:cNvPr id="37" name="TextBox 36">
            <a:extLst>
              <a:ext uri="{FF2B5EF4-FFF2-40B4-BE49-F238E27FC236}">
                <a16:creationId xmlns:a16="http://schemas.microsoft.com/office/drawing/2014/main" id="{30214D51-43EE-4E16-B327-C84595314445}"/>
              </a:ext>
            </a:extLst>
          </p:cNvPr>
          <p:cNvSpPr txBox="1"/>
          <p:nvPr/>
        </p:nvSpPr>
        <p:spPr>
          <a:xfrm>
            <a:off x="3540103" y="4653074"/>
            <a:ext cx="1332270" cy="338554"/>
          </a:xfrm>
          <a:prstGeom prst="rect">
            <a:avLst/>
          </a:prstGeom>
          <a:noFill/>
        </p:spPr>
        <p:txBody>
          <a:bodyPr wrap="square" rtlCol="0">
            <a:spAutoFit/>
          </a:bodyPr>
          <a:lstStyle/>
          <a:p>
            <a:pPr defTabSz="457200" eaLnBrk="1" fontAlgn="auto" hangingPunct="1">
              <a:spcBef>
                <a:spcPts val="0"/>
              </a:spcBef>
              <a:spcAft>
                <a:spcPts val="0"/>
              </a:spcAft>
              <a:defRPr/>
            </a:pPr>
            <a:r>
              <a:rPr lang="en-GB" sz="1600" b="1" dirty="0">
                <a:solidFill>
                  <a:srgbClr val="005EB8"/>
                </a:solidFill>
                <a:latin typeface="Arial" panose="020B0604020202020204" pitchFamily="34" charset="0"/>
                <a:cs typeface="Arial" panose="020B0604020202020204" pitchFamily="34" charset="0"/>
              </a:rPr>
              <a:t>Workforce</a:t>
            </a:r>
          </a:p>
        </p:txBody>
      </p:sp>
      <p:graphicFrame>
        <p:nvGraphicFramePr>
          <p:cNvPr id="39" name="Diagram 38">
            <a:extLst>
              <a:ext uri="{FF2B5EF4-FFF2-40B4-BE49-F238E27FC236}">
                <a16:creationId xmlns:a16="http://schemas.microsoft.com/office/drawing/2014/main" id="{95AA33BE-FD09-4727-964D-4C1B415DF1B1}"/>
              </a:ext>
            </a:extLst>
          </p:cNvPr>
          <p:cNvGraphicFramePr/>
          <p:nvPr/>
        </p:nvGraphicFramePr>
        <p:xfrm>
          <a:off x="1843442" y="1914493"/>
          <a:ext cx="2616014" cy="241777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Graphic 4" descr="Man">
            <a:extLst>
              <a:ext uri="{FF2B5EF4-FFF2-40B4-BE49-F238E27FC236}">
                <a16:creationId xmlns:a16="http://schemas.microsoft.com/office/drawing/2014/main" id="{4AC0FE25-D9C7-41F4-A90D-96E3D3412C4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46262" y="3682281"/>
            <a:ext cx="653164" cy="653164"/>
          </a:xfrm>
          <a:prstGeom prst="rect">
            <a:avLst/>
          </a:prstGeom>
        </p:spPr>
      </p:pic>
      <p:pic>
        <p:nvPicPr>
          <p:cNvPr id="25" name="Graphic 24" descr="Man">
            <a:extLst>
              <a:ext uri="{FF2B5EF4-FFF2-40B4-BE49-F238E27FC236}">
                <a16:creationId xmlns:a16="http://schemas.microsoft.com/office/drawing/2014/main" id="{5B3A4D9C-0C06-45BE-9D30-64D7EEA7A08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78477" y="3679113"/>
            <a:ext cx="653164" cy="653164"/>
          </a:xfrm>
          <a:prstGeom prst="rect">
            <a:avLst/>
          </a:prstGeom>
        </p:spPr>
      </p:pic>
      <p:pic>
        <p:nvPicPr>
          <p:cNvPr id="26" name="Graphic 25" descr="Man">
            <a:extLst>
              <a:ext uri="{FF2B5EF4-FFF2-40B4-BE49-F238E27FC236}">
                <a16:creationId xmlns:a16="http://schemas.microsoft.com/office/drawing/2014/main" id="{7C084F1C-A39D-44EE-8057-D24EFBA2179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427386" y="3679113"/>
            <a:ext cx="653164" cy="653164"/>
          </a:xfrm>
          <a:prstGeom prst="rect">
            <a:avLst/>
          </a:prstGeom>
        </p:spPr>
      </p:pic>
      <p:pic>
        <p:nvPicPr>
          <p:cNvPr id="28" name="Graphic 27" descr="Man">
            <a:extLst>
              <a:ext uri="{FF2B5EF4-FFF2-40B4-BE49-F238E27FC236}">
                <a16:creationId xmlns:a16="http://schemas.microsoft.com/office/drawing/2014/main" id="{E57B8D45-6C1D-47EF-9212-F81C8E86B1F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843686" y="3679113"/>
            <a:ext cx="653164" cy="653164"/>
          </a:xfrm>
          <a:prstGeom prst="rect">
            <a:avLst/>
          </a:prstGeom>
        </p:spPr>
      </p:pic>
      <p:pic>
        <p:nvPicPr>
          <p:cNvPr id="29" name="Graphic 28" descr="Man">
            <a:extLst>
              <a:ext uri="{FF2B5EF4-FFF2-40B4-BE49-F238E27FC236}">
                <a16:creationId xmlns:a16="http://schemas.microsoft.com/office/drawing/2014/main" id="{4A5D3128-C86C-4108-90EE-4C353B47F44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262165" y="3679113"/>
            <a:ext cx="653164" cy="653164"/>
          </a:xfrm>
          <a:prstGeom prst="rect">
            <a:avLst/>
          </a:prstGeom>
        </p:spPr>
      </p:pic>
      <p:pic>
        <p:nvPicPr>
          <p:cNvPr id="38" name="Graphic 37" descr="Man">
            <a:extLst>
              <a:ext uri="{FF2B5EF4-FFF2-40B4-BE49-F238E27FC236}">
                <a16:creationId xmlns:a16="http://schemas.microsoft.com/office/drawing/2014/main" id="{44832445-69EA-4F86-BDDB-53D25A90BF6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46262" y="2960215"/>
            <a:ext cx="653164" cy="653164"/>
          </a:xfrm>
          <a:prstGeom prst="rect">
            <a:avLst/>
          </a:prstGeom>
        </p:spPr>
      </p:pic>
      <p:pic>
        <p:nvPicPr>
          <p:cNvPr id="40" name="Graphic 39" descr="Man">
            <a:extLst>
              <a:ext uri="{FF2B5EF4-FFF2-40B4-BE49-F238E27FC236}">
                <a16:creationId xmlns:a16="http://schemas.microsoft.com/office/drawing/2014/main" id="{85670E2D-101F-4661-913D-34D2876B0AD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91601" y="2960215"/>
            <a:ext cx="653164" cy="653164"/>
          </a:xfrm>
          <a:prstGeom prst="rect">
            <a:avLst/>
          </a:prstGeom>
        </p:spPr>
      </p:pic>
      <p:pic>
        <p:nvPicPr>
          <p:cNvPr id="41" name="Graphic 40" descr="Man">
            <a:extLst>
              <a:ext uri="{FF2B5EF4-FFF2-40B4-BE49-F238E27FC236}">
                <a16:creationId xmlns:a16="http://schemas.microsoft.com/office/drawing/2014/main" id="{81B76A4C-32FC-4978-B867-0C72B916F86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86771" y="2972088"/>
            <a:ext cx="734394" cy="653164"/>
          </a:xfrm>
          <a:prstGeom prst="rect">
            <a:avLst/>
          </a:prstGeom>
        </p:spPr>
      </p:pic>
      <p:pic>
        <p:nvPicPr>
          <p:cNvPr id="42" name="Graphic 41" descr="Man">
            <a:extLst>
              <a:ext uri="{FF2B5EF4-FFF2-40B4-BE49-F238E27FC236}">
                <a16:creationId xmlns:a16="http://schemas.microsoft.com/office/drawing/2014/main" id="{AE298941-8A20-4FA6-9584-B128DF556D9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05489" y="2972088"/>
            <a:ext cx="734394" cy="653164"/>
          </a:xfrm>
          <a:prstGeom prst="rect">
            <a:avLst/>
          </a:prstGeom>
        </p:spPr>
      </p:pic>
      <p:pic>
        <p:nvPicPr>
          <p:cNvPr id="43" name="Graphic 42" descr="Man">
            <a:extLst>
              <a:ext uri="{FF2B5EF4-FFF2-40B4-BE49-F238E27FC236}">
                <a16:creationId xmlns:a16="http://schemas.microsoft.com/office/drawing/2014/main" id="{DE3E0E2C-5E99-4222-8420-4A5F13E16E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63850" y="2999019"/>
            <a:ext cx="653164" cy="653164"/>
          </a:xfrm>
          <a:prstGeom prst="rect">
            <a:avLst/>
          </a:prstGeom>
        </p:spPr>
      </p:pic>
      <p:sp>
        <p:nvSpPr>
          <p:cNvPr id="7" name="TextBox 6">
            <a:extLst>
              <a:ext uri="{FF2B5EF4-FFF2-40B4-BE49-F238E27FC236}">
                <a16:creationId xmlns:a16="http://schemas.microsoft.com/office/drawing/2014/main" id="{D2BD0F35-48B2-4744-A90D-A37638C7501D}"/>
              </a:ext>
            </a:extLst>
          </p:cNvPr>
          <p:cNvSpPr txBox="1"/>
          <p:nvPr/>
        </p:nvSpPr>
        <p:spPr>
          <a:xfrm>
            <a:off x="4711083" y="2086252"/>
            <a:ext cx="2015232" cy="738664"/>
          </a:xfrm>
          <a:prstGeom prst="rect">
            <a:avLst/>
          </a:prstGeom>
          <a:noFill/>
        </p:spPr>
        <p:txBody>
          <a:bodyPr wrap="square" rtlCol="0">
            <a:spAutoFit/>
          </a:bodyPr>
          <a:lstStyle/>
          <a:p>
            <a:pPr algn="ctr" defTabSz="457200" eaLnBrk="1" fontAlgn="auto" hangingPunct="1">
              <a:spcBef>
                <a:spcPts val="0"/>
              </a:spcBef>
              <a:spcAft>
                <a:spcPts val="0"/>
              </a:spcAft>
              <a:defRPr/>
            </a:pPr>
            <a:r>
              <a:rPr lang="en-GB" sz="1400" b="1" dirty="0">
                <a:solidFill>
                  <a:srgbClr val="005EB8"/>
                </a:solidFill>
                <a:latin typeface="Arial" panose="020B0604020202020204" pitchFamily="34" charset="0"/>
                <a:cs typeface="Arial" panose="020B0604020202020204" pitchFamily="34" charset="0"/>
              </a:rPr>
              <a:t>Planned non-specific symptoms % population coverage</a:t>
            </a:r>
          </a:p>
        </p:txBody>
      </p:sp>
      <p:pic>
        <p:nvPicPr>
          <p:cNvPr id="44" name="Graphic 5" descr="User">
            <a:extLst>
              <a:ext uri="{FF2B5EF4-FFF2-40B4-BE49-F238E27FC236}">
                <a16:creationId xmlns:a16="http://schemas.microsoft.com/office/drawing/2014/main" id="{6E187644-A581-435D-AB62-5FE28C4695A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13673" y="4975792"/>
            <a:ext cx="912495" cy="916305"/>
          </a:xfrm>
          <a:prstGeom prst="rect">
            <a:avLst/>
          </a:prstGeom>
        </p:spPr>
      </p:pic>
      <p:pic>
        <p:nvPicPr>
          <p:cNvPr id="45" name="Graphic 5" descr="User">
            <a:extLst>
              <a:ext uri="{FF2B5EF4-FFF2-40B4-BE49-F238E27FC236}">
                <a16:creationId xmlns:a16="http://schemas.microsoft.com/office/drawing/2014/main" id="{615B34C2-3838-4418-A4D7-BBCCCCE695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9554" y="4960230"/>
            <a:ext cx="912495" cy="916305"/>
          </a:xfrm>
          <a:prstGeom prst="rect">
            <a:avLst/>
          </a:prstGeom>
        </p:spPr>
      </p:pic>
      <p:pic>
        <p:nvPicPr>
          <p:cNvPr id="46" name="Graphic 5" descr="User">
            <a:extLst>
              <a:ext uri="{FF2B5EF4-FFF2-40B4-BE49-F238E27FC236}">
                <a16:creationId xmlns:a16="http://schemas.microsoft.com/office/drawing/2014/main" id="{61E47D1B-3C3F-4671-87FC-C37CF97675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3578" y="4960229"/>
            <a:ext cx="912495" cy="916305"/>
          </a:xfrm>
          <a:prstGeom prst="rect">
            <a:avLst/>
          </a:prstGeom>
        </p:spPr>
      </p:pic>
      <p:sp>
        <p:nvSpPr>
          <p:cNvPr id="48" name="TextBox 47">
            <a:extLst>
              <a:ext uri="{FF2B5EF4-FFF2-40B4-BE49-F238E27FC236}">
                <a16:creationId xmlns:a16="http://schemas.microsoft.com/office/drawing/2014/main" id="{3BCFC119-9074-438A-B525-E9DD05029A36}"/>
              </a:ext>
            </a:extLst>
          </p:cNvPr>
          <p:cNvSpPr txBox="1"/>
          <p:nvPr/>
        </p:nvSpPr>
        <p:spPr>
          <a:xfrm>
            <a:off x="4460084" y="5778191"/>
            <a:ext cx="1114341" cy="276999"/>
          </a:xfrm>
          <a:prstGeom prst="rect">
            <a:avLst/>
          </a:prstGeom>
          <a:noFill/>
        </p:spPr>
        <p:txBody>
          <a:bodyPr wrap="square" rtlCol="0">
            <a:spAutoFit/>
          </a:bodyPr>
          <a:lstStyle/>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Radiologist</a:t>
            </a:r>
          </a:p>
        </p:txBody>
      </p:sp>
      <p:sp>
        <p:nvSpPr>
          <p:cNvPr id="49" name="TextBox 48">
            <a:extLst>
              <a:ext uri="{FF2B5EF4-FFF2-40B4-BE49-F238E27FC236}">
                <a16:creationId xmlns:a16="http://schemas.microsoft.com/office/drawing/2014/main" id="{86449730-6713-4959-BCB9-7B0BAF6CED26}"/>
              </a:ext>
            </a:extLst>
          </p:cNvPr>
          <p:cNvSpPr txBox="1"/>
          <p:nvPr/>
        </p:nvSpPr>
        <p:spPr>
          <a:xfrm>
            <a:off x="5320529" y="5728864"/>
            <a:ext cx="1114341" cy="461665"/>
          </a:xfrm>
          <a:prstGeom prst="rect">
            <a:avLst/>
          </a:prstGeom>
          <a:noFill/>
        </p:spPr>
        <p:txBody>
          <a:bodyPr wrap="square" rtlCol="0">
            <a:spAutoFit/>
          </a:bodyPr>
          <a:lstStyle/>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Management</a:t>
            </a:r>
          </a:p>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Support</a:t>
            </a:r>
          </a:p>
        </p:txBody>
      </p:sp>
      <p:sp>
        <p:nvSpPr>
          <p:cNvPr id="50" name="TextBox 49">
            <a:extLst>
              <a:ext uri="{FF2B5EF4-FFF2-40B4-BE49-F238E27FC236}">
                <a16:creationId xmlns:a16="http://schemas.microsoft.com/office/drawing/2014/main" id="{1C81C2DE-5B58-450A-8BCF-90D2C77271A0}"/>
              </a:ext>
            </a:extLst>
          </p:cNvPr>
          <p:cNvSpPr txBox="1"/>
          <p:nvPr/>
        </p:nvSpPr>
        <p:spPr>
          <a:xfrm>
            <a:off x="6028147" y="5768984"/>
            <a:ext cx="1114341" cy="646331"/>
          </a:xfrm>
          <a:prstGeom prst="rect">
            <a:avLst/>
          </a:prstGeom>
          <a:noFill/>
        </p:spPr>
        <p:txBody>
          <a:bodyPr wrap="square" rtlCol="0">
            <a:spAutoFit/>
          </a:bodyPr>
          <a:lstStyle/>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Clinical</a:t>
            </a:r>
          </a:p>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Nurse</a:t>
            </a:r>
          </a:p>
          <a:p>
            <a:pPr algn="ctr" defTabSz="457200" eaLnBrk="1" fontAlgn="auto" hangingPunct="1">
              <a:spcBef>
                <a:spcPts val="0"/>
              </a:spcBef>
              <a:spcAft>
                <a:spcPts val="0"/>
              </a:spcAft>
              <a:defRPr/>
            </a:pPr>
            <a:r>
              <a:rPr lang="en-GB" sz="1200" dirty="0">
                <a:solidFill>
                  <a:prstClr val="black"/>
                </a:solidFill>
                <a:latin typeface="Arial" panose="020B0604020202020204" pitchFamily="34" charset="0"/>
                <a:cs typeface="Arial" panose="020B0604020202020204" pitchFamily="34" charset="0"/>
              </a:rPr>
              <a:t>Specialist</a:t>
            </a:r>
          </a:p>
        </p:txBody>
      </p:sp>
      <p:pic>
        <p:nvPicPr>
          <p:cNvPr id="11" name="Picture 10">
            <a:extLst>
              <a:ext uri="{FF2B5EF4-FFF2-40B4-BE49-F238E27FC236}">
                <a16:creationId xmlns:a16="http://schemas.microsoft.com/office/drawing/2014/main" id="{EF755344-C211-4760-A159-C221FB9EA6D9}"/>
              </a:ext>
            </a:extLst>
          </p:cNvPr>
          <p:cNvPicPr>
            <a:picLocks noChangeAspect="1"/>
          </p:cNvPicPr>
          <p:nvPr/>
        </p:nvPicPr>
        <p:blipFill>
          <a:blip r:embed="rId23"/>
          <a:stretch>
            <a:fillRect/>
          </a:stretch>
        </p:blipFill>
        <p:spPr>
          <a:xfrm>
            <a:off x="7304179" y="1914492"/>
            <a:ext cx="3238054" cy="1810250"/>
          </a:xfrm>
          <a:prstGeom prst="rect">
            <a:avLst/>
          </a:prstGeom>
        </p:spPr>
      </p:pic>
      <p:pic>
        <p:nvPicPr>
          <p:cNvPr id="8" name="Picture 7">
            <a:extLst>
              <a:ext uri="{FF2B5EF4-FFF2-40B4-BE49-F238E27FC236}">
                <a16:creationId xmlns:a16="http://schemas.microsoft.com/office/drawing/2014/main" id="{3B4A3AF0-94AC-4C9A-BC9D-528ED43C40B1}"/>
              </a:ext>
            </a:extLst>
          </p:cNvPr>
          <p:cNvPicPr>
            <a:picLocks noChangeAspect="1"/>
          </p:cNvPicPr>
          <p:nvPr/>
        </p:nvPicPr>
        <p:blipFill>
          <a:blip r:embed="rId24"/>
          <a:stretch>
            <a:fillRect/>
          </a:stretch>
        </p:blipFill>
        <p:spPr>
          <a:xfrm>
            <a:off x="7304179" y="3807733"/>
            <a:ext cx="853001" cy="980047"/>
          </a:xfrm>
          <a:prstGeom prst="rect">
            <a:avLst/>
          </a:prstGeom>
        </p:spPr>
      </p:pic>
    </p:spTree>
    <p:extLst>
      <p:ext uri="{BB962C8B-B14F-4D97-AF65-F5344CB8AC3E}">
        <p14:creationId xmlns:p14="http://schemas.microsoft.com/office/powerpoint/2010/main" val="1386754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179" y="3035757"/>
            <a:ext cx="9007642" cy="786485"/>
          </a:xfrm>
        </p:spPr>
        <p:txBody>
          <a:bodyPr>
            <a:noAutofit/>
          </a:bodyPr>
          <a:lstStyle/>
          <a:p>
            <a:r>
              <a:rPr lang="en-GB" sz="4800" b="1" dirty="0">
                <a:solidFill>
                  <a:srgbClr val="4472C4"/>
                </a:solidFill>
                <a:latin typeface="Arial" panose="020B0604020202020204" pitchFamily="34" charset="0"/>
                <a:cs typeface="Arial" panose="020B0604020202020204" pitchFamily="34" charset="0"/>
              </a:rPr>
              <a:t>NCL RDC FINANCIAL MODEL</a:t>
            </a:r>
            <a:br>
              <a:rPr lang="en-GB" sz="2400" dirty="0"/>
            </a:br>
            <a:endParaRPr lang="en-GB" sz="2400" dirty="0"/>
          </a:p>
        </p:txBody>
      </p:sp>
      <p:sp>
        <p:nvSpPr>
          <p:cNvPr id="4" name="Slide Number Placeholder 3"/>
          <p:cNvSpPr>
            <a:spLocks noGrp="1"/>
          </p:cNvSpPr>
          <p:nvPr>
            <p:ph type="sldNum" sz="quarter" idx="12"/>
          </p:nvPr>
        </p:nvSpPr>
        <p:spPr>
          <a:xfrm>
            <a:off x="6838950" y="5726907"/>
            <a:ext cx="1543050" cy="273844"/>
          </a:xfrm>
          <a:prstGeom prst="rect">
            <a:avLst/>
          </a:prstGeom>
        </p:spPr>
        <p:txBody>
          <a:bodyPr vert="horz" lIns="68580" tIns="34290" rIns="68580" bIns="34290" rtlCol="0" anchor="ctr"/>
          <a:lstStyle>
            <a:defPPr>
              <a:defRPr lang="en-US"/>
            </a:defPPr>
            <a:lvl1pPr marL="0" algn="r" defTabSz="685800" rtl="0" eaLnBrk="1" latinLnBrk="0" hangingPunct="1">
              <a:defRPr sz="75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82FE8CD3-1A99-9143-BC08-0AC361BD132B}" type="slidenum">
              <a:rPr lang="en-US" smtClean="0"/>
              <a:pPr/>
              <a:t>24</a:t>
            </a:fld>
            <a:endParaRPr lang="en-US" dirty="0"/>
          </a:p>
        </p:txBody>
      </p:sp>
      <p:pic>
        <p:nvPicPr>
          <p:cNvPr id="5" name="Picture 4" descr="A picture containing drawing&#10;&#10;Description automatically generated">
            <a:extLst>
              <a:ext uri="{FF2B5EF4-FFF2-40B4-BE49-F238E27FC236}">
                <a16:creationId xmlns:a16="http://schemas.microsoft.com/office/drawing/2014/main" id="{C5627C6D-C5A8-439A-85CD-98D5D02FE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7579" y="80210"/>
            <a:ext cx="1588168" cy="643677"/>
          </a:xfrm>
          <a:prstGeom prst="rect">
            <a:avLst/>
          </a:prstGeom>
        </p:spPr>
      </p:pic>
    </p:spTree>
    <p:extLst>
      <p:ext uri="{BB962C8B-B14F-4D97-AF65-F5344CB8AC3E}">
        <p14:creationId xmlns:p14="http://schemas.microsoft.com/office/powerpoint/2010/main" val="38811293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3">
            <a:extLst>
              <a:ext uri="{FF2B5EF4-FFF2-40B4-BE49-F238E27FC236}">
                <a16:creationId xmlns:a16="http://schemas.microsoft.com/office/drawing/2014/main" id="{DBDB03BF-C03F-B041-AF2B-564DF03C2C19}"/>
              </a:ext>
            </a:extLst>
          </p:cNvPr>
          <p:cNvSpPr>
            <a:spLocks noGrp="1"/>
          </p:cNvSpPr>
          <p:nvPr>
            <p:ph type="sldNum" sz="quarter" idx="12"/>
          </p:nvPr>
        </p:nvSpPr>
        <p:spPr bwMode="auto">
          <a:xfrm>
            <a:off x="7981950" y="6356351"/>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98989"/>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eaLnBrk="1" hangingPunct="1"/>
            <a:fld id="{D3B224A9-6ABF-2649-9A8E-CE8E83F671C7}" type="slidenum">
              <a:rPr lang="en-US" altLang="en-US" smtClean="0"/>
              <a:pPr eaLnBrk="1" hangingPunct="1"/>
              <a:t>25</a:t>
            </a:fld>
            <a:endParaRPr lang="en-US" altLang="en-US" dirty="0"/>
          </a:p>
        </p:txBody>
      </p:sp>
      <p:pic>
        <p:nvPicPr>
          <p:cNvPr id="11267" name="Picture 3">
            <a:extLst>
              <a:ext uri="{FF2B5EF4-FFF2-40B4-BE49-F238E27FC236}">
                <a16:creationId xmlns:a16="http://schemas.microsoft.com/office/drawing/2014/main" id="{93CF0007-CBE2-8645-82FF-7CA60DBA4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688" y="1647826"/>
            <a:ext cx="8286750" cy="5192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723" name="TextBox 22">
            <a:extLst>
              <a:ext uri="{FF2B5EF4-FFF2-40B4-BE49-F238E27FC236}">
                <a16:creationId xmlns:a16="http://schemas.microsoft.com/office/drawing/2014/main" id="{A83C90AD-80EA-CE41-9FE4-5BBE900480E0}"/>
              </a:ext>
            </a:extLst>
          </p:cNvPr>
          <p:cNvSpPr txBox="1">
            <a:spLocks noChangeArrowheads="1"/>
          </p:cNvSpPr>
          <p:nvPr/>
        </p:nvSpPr>
        <p:spPr bwMode="auto">
          <a:xfrm>
            <a:off x="524711" y="188898"/>
            <a:ext cx="7269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b="1" dirty="0">
                <a:latin typeface="Arial" panose="020B0604020202020204" pitchFamily="34" charset="0"/>
              </a:rPr>
              <a:t>RDCs will solve the problem of patients being referred to multiple diagnostic pathways</a:t>
            </a:r>
          </a:p>
        </p:txBody>
      </p:sp>
      <p:sp>
        <p:nvSpPr>
          <p:cNvPr id="30724" name="TextBox 23">
            <a:extLst>
              <a:ext uri="{FF2B5EF4-FFF2-40B4-BE49-F238E27FC236}">
                <a16:creationId xmlns:a16="http://schemas.microsoft.com/office/drawing/2014/main" id="{8DDDC70B-00F7-5545-B1EA-4B21E71A5B1B}"/>
              </a:ext>
            </a:extLst>
          </p:cNvPr>
          <p:cNvSpPr txBox="1">
            <a:spLocks noChangeArrowheads="1"/>
          </p:cNvSpPr>
          <p:nvPr/>
        </p:nvSpPr>
        <p:spPr bwMode="auto">
          <a:xfrm>
            <a:off x="1511301" y="1019161"/>
            <a:ext cx="9156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400" b="1" dirty="0">
                <a:latin typeface="Arial" panose="020B0604020202020204" pitchFamily="34" charset="0"/>
              </a:rPr>
              <a:t>There is a cohort of patients who have multiple 2WW referrals (and other types) from their GP, creating additional demand for appointments and diagnostics:</a:t>
            </a:r>
          </a:p>
        </p:txBody>
      </p:sp>
      <p:pic>
        <p:nvPicPr>
          <p:cNvPr id="7" name="Picture 6" descr="A picture containing drawing&#10;&#10;Description automatically generated">
            <a:extLst>
              <a:ext uri="{FF2B5EF4-FFF2-40B4-BE49-F238E27FC236}">
                <a16:creationId xmlns:a16="http://schemas.microsoft.com/office/drawing/2014/main" id="{BD3ACD0A-CCD3-43BC-A0FF-DAA368B48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7579" y="80210"/>
            <a:ext cx="1588168" cy="643677"/>
          </a:xfrm>
          <a:prstGeom prst="rect">
            <a:avLst/>
          </a:prstGeom>
        </p:spPr>
      </p:pic>
    </p:spTree>
    <p:extLst>
      <p:ext uri="{BB962C8B-B14F-4D97-AF65-F5344CB8AC3E}">
        <p14:creationId xmlns:p14="http://schemas.microsoft.com/office/powerpoint/2010/main" val="16397549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3">
            <a:extLst>
              <a:ext uri="{FF2B5EF4-FFF2-40B4-BE49-F238E27FC236}">
                <a16:creationId xmlns:a16="http://schemas.microsoft.com/office/drawing/2014/main" id="{5C45EA0E-1414-DA48-9D48-A0ACC2A2CEDB}"/>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defRPr/>
            </a:pPr>
            <a:fld id="{D3B224A9-6ABF-2649-9A8E-CE8E83F671C7}" type="slidenum">
              <a:rPr lang="en-US" altLang="en-US" smtClean="0"/>
              <a:pPr algn="r" eaLnBrk="1" hangingPunct="1">
                <a:defRPr/>
              </a:pPr>
              <a:t>26</a:t>
            </a:fld>
            <a:endParaRPr lang="en-US" altLang="en-US" sz="1200" dirty="0">
              <a:solidFill>
                <a:srgbClr val="898989"/>
              </a:solidFill>
            </a:endParaRPr>
          </a:p>
        </p:txBody>
      </p:sp>
      <p:graphicFrame>
        <p:nvGraphicFramePr>
          <p:cNvPr id="8" name="Table 7">
            <a:extLst>
              <a:ext uri="{FF2B5EF4-FFF2-40B4-BE49-F238E27FC236}">
                <a16:creationId xmlns:a16="http://schemas.microsoft.com/office/drawing/2014/main" id="{7F312210-262B-D44B-A263-6961EFBB2021}"/>
              </a:ext>
            </a:extLst>
          </p:cNvPr>
          <p:cNvGraphicFramePr>
            <a:graphicFrameLocks noGrp="1"/>
          </p:cNvGraphicFramePr>
          <p:nvPr/>
        </p:nvGraphicFramePr>
        <p:xfrm>
          <a:off x="1914525" y="2246313"/>
          <a:ext cx="6934200" cy="1620840"/>
        </p:xfrm>
        <a:graphic>
          <a:graphicData uri="http://schemas.openxmlformats.org/drawingml/2006/table">
            <a:tbl>
              <a:tblPr/>
              <a:tblGrid>
                <a:gridCol w="1265238">
                  <a:extLst>
                    <a:ext uri="{9D8B030D-6E8A-4147-A177-3AD203B41FA5}">
                      <a16:colId xmlns:a16="http://schemas.microsoft.com/office/drawing/2014/main" val="4030423546"/>
                    </a:ext>
                  </a:extLst>
                </a:gridCol>
                <a:gridCol w="1508125">
                  <a:extLst>
                    <a:ext uri="{9D8B030D-6E8A-4147-A177-3AD203B41FA5}">
                      <a16:colId xmlns:a16="http://schemas.microsoft.com/office/drawing/2014/main" val="526260768"/>
                    </a:ext>
                  </a:extLst>
                </a:gridCol>
                <a:gridCol w="1616075">
                  <a:extLst>
                    <a:ext uri="{9D8B030D-6E8A-4147-A177-3AD203B41FA5}">
                      <a16:colId xmlns:a16="http://schemas.microsoft.com/office/drawing/2014/main" val="1538174176"/>
                    </a:ext>
                  </a:extLst>
                </a:gridCol>
                <a:gridCol w="1271587">
                  <a:extLst>
                    <a:ext uri="{9D8B030D-6E8A-4147-A177-3AD203B41FA5}">
                      <a16:colId xmlns:a16="http://schemas.microsoft.com/office/drawing/2014/main" val="1483461278"/>
                    </a:ext>
                  </a:extLst>
                </a:gridCol>
                <a:gridCol w="1273175">
                  <a:extLst>
                    <a:ext uri="{9D8B030D-6E8A-4147-A177-3AD203B41FA5}">
                      <a16:colId xmlns:a16="http://schemas.microsoft.com/office/drawing/2014/main" val="3063051033"/>
                    </a:ext>
                  </a:extLst>
                </a:gridCol>
              </a:tblGrid>
              <a:tr h="89693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Activity</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Activity rate per 100 patients in BAU 2WW first time appointments (for non-specific cohort)</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Additional activity rate per 100 patients having additional 2WW appointments after multiple referrals</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Activity rate per 100 RDC patients</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Tariff cost per activity</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54887983"/>
                  </a:ext>
                </a:extLst>
              </a:tr>
              <a:tr h="17938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Gastroscopy</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37.9</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3.3</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37.9</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£508</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668014973"/>
                  </a:ext>
                </a:extLst>
              </a:tr>
              <a:tr h="182563">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Colonoscopy</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18.3</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2.2</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18.3</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£660</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67136927"/>
                  </a:ext>
                </a:extLst>
              </a:tr>
              <a:tr h="17938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CT Scan</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59.1</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19.8</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59.1</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£106</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1318176417"/>
                  </a:ext>
                </a:extLst>
              </a:tr>
              <a:tr h="182563">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Ultrasound </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8.4</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16.5</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8.4</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£105</a:t>
                      </a:r>
                      <a:endParaRPr kumimoji="0" lang="en-GB" altLang="en-US" sz="11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endParaRP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7099493"/>
                  </a:ext>
                </a:extLst>
              </a:tr>
            </a:tbl>
          </a:graphicData>
        </a:graphic>
      </p:graphicFrame>
      <p:sp>
        <p:nvSpPr>
          <p:cNvPr id="21545" name="Rectangle 2">
            <a:extLst>
              <a:ext uri="{FF2B5EF4-FFF2-40B4-BE49-F238E27FC236}">
                <a16:creationId xmlns:a16="http://schemas.microsoft.com/office/drawing/2014/main" id="{088E4B1C-C9AD-2546-8B89-BE8572344589}"/>
              </a:ext>
            </a:extLst>
          </p:cNvPr>
          <p:cNvSpPr>
            <a:spLocks noChangeArrowheads="1"/>
          </p:cNvSpPr>
          <p:nvPr/>
        </p:nvSpPr>
        <p:spPr bwMode="auto">
          <a:xfrm>
            <a:off x="1884363" y="1285876"/>
            <a:ext cx="8316912" cy="5078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FontTx/>
              <a:buChar char="•"/>
              <a:defRPr/>
            </a:pPr>
            <a:r>
              <a:rPr lang="en-GB" altLang="en-US" sz="1200" dirty="0">
                <a:solidFill>
                  <a:prstClr val="black"/>
                </a:solidFill>
                <a:latin typeface="Arial" panose="020B0604020202020204" pitchFamily="34" charset="0"/>
              </a:rPr>
              <a:t>Existing 2WW/ outpatient appointments are costed at a £258 tariff rate</a:t>
            </a:r>
          </a:p>
          <a:p>
            <a:pPr eaLnBrk="1" hangingPunct="1">
              <a:defRPr/>
            </a:pPr>
            <a:endParaRPr lang="en-GB" altLang="en-US" sz="1200" dirty="0">
              <a:solidFill>
                <a:prstClr val="black"/>
              </a:solidFill>
              <a:latin typeface="Arial" panose="020B0604020202020204" pitchFamily="34" charset="0"/>
            </a:endParaRPr>
          </a:p>
          <a:p>
            <a:pPr eaLnBrk="1" hangingPunct="1">
              <a:buFontTx/>
              <a:buChar char="•"/>
              <a:defRPr/>
            </a:pPr>
            <a:r>
              <a:rPr lang="en-GB" altLang="en-US" sz="1200" dirty="0">
                <a:solidFill>
                  <a:prstClr val="black"/>
                </a:solidFill>
                <a:latin typeface="Arial" panose="020B0604020202020204" pitchFamily="34" charset="0"/>
              </a:rPr>
              <a:t>Diagnostic activity rates. Activity levels for diagnostics are based on the rates of activity for MDC patients between February 2018-January 2019:</a:t>
            </a:r>
          </a:p>
          <a:p>
            <a:pPr eaLnBrk="1" hangingPunct="1">
              <a:buFontTx/>
              <a:buChar char="•"/>
              <a:defRPr/>
            </a:pPr>
            <a:endParaRPr lang="en-GB" altLang="en-US" sz="1200" dirty="0">
              <a:solidFill>
                <a:prstClr val="black"/>
              </a:solidFill>
              <a:latin typeface="Arial" panose="020B0604020202020204" pitchFamily="34" charset="0"/>
            </a:endParaRPr>
          </a:p>
          <a:p>
            <a:pPr eaLnBrk="1" hangingPunct="1">
              <a:buFontTx/>
              <a:buChar char="•"/>
              <a:defRPr/>
            </a:pPr>
            <a:endParaRPr lang="en-GB" altLang="en-US" sz="1200" dirty="0">
              <a:solidFill>
                <a:prstClr val="black"/>
              </a:solidFill>
              <a:latin typeface="Arial" panose="020B0604020202020204" pitchFamily="34" charset="0"/>
            </a:endParaRPr>
          </a:p>
          <a:p>
            <a:pPr eaLnBrk="1" hangingPunct="1">
              <a:buFontTx/>
              <a:buChar char="•"/>
              <a:defRPr/>
            </a:pPr>
            <a:endParaRPr lang="en-GB" altLang="en-US" sz="1200" dirty="0">
              <a:solidFill>
                <a:prstClr val="black"/>
              </a:solidFill>
              <a:latin typeface="Arial" panose="020B0604020202020204" pitchFamily="34" charset="0"/>
            </a:endParaRPr>
          </a:p>
          <a:p>
            <a:pPr eaLnBrk="1" hangingPunct="1">
              <a:buFontTx/>
              <a:buChar char="•"/>
              <a:defRPr/>
            </a:pPr>
            <a:endParaRPr lang="en-GB" altLang="en-US" sz="1200" dirty="0">
              <a:solidFill>
                <a:prstClr val="black"/>
              </a:solidFill>
              <a:latin typeface="Arial" panose="020B0604020202020204" pitchFamily="34" charset="0"/>
            </a:endParaRPr>
          </a:p>
          <a:p>
            <a:pPr eaLnBrk="1" hangingPunct="1">
              <a:buFontTx/>
              <a:buChar char="•"/>
              <a:defRPr/>
            </a:pPr>
            <a:endParaRPr lang="en-GB" altLang="en-US" sz="1200" dirty="0">
              <a:solidFill>
                <a:prstClr val="black"/>
              </a:solidFill>
              <a:latin typeface="Arial" panose="020B0604020202020204" pitchFamily="34" charset="0"/>
            </a:endParaRPr>
          </a:p>
          <a:p>
            <a:pPr eaLnBrk="1" hangingPunct="1">
              <a:buFontTx/>
              <a:buChar char="•"/>
              <a:defRPr/>
            </a:pPr>
            <a:endParaRPr lang="en-GB" altLang="en-US" sz="1200" dirty="0">
              <a:solidFill>
                <a:prstClr val="black"/>
              </a:solidFill>
              <a:latin typeface="Arial" panose="020B0604020202020204" pitchFamily="34" charset="0"/>
            </a:endParaRPr>
          </a:p>
          <a:p>
            <a:pPr eaLnBrk="1" hangingPunct="1">
              <a:buFontTx/>
              <a:buChar char="•"/>
              <a:defRPr/>
            </a:pPr>
            <a:endParaRPr lang="en-GB" altLang="en-US" sz="1200" dirty="0">
              <a:solidFill>
                <a:prstClr val="black"/>
              </a:solidFill>
              <a:latin typeface="Arial" panose="020B0604020202020204" pitchFamily="34" charset="0"/>
            </a:endParaRPr>
          </a:p>
          <a:p>
            <a:pPr eaLnBrk="1" hangingPunct="1">
              <a:defRPr/>
            </a:pPr>
            <a:endParaRPr lang="en-GB" altLang="en-US" sz="1200" dirty="0">
              <a:solidFill>
                <a:prstClr val="black"/>
              </a:solidFill>
              <a:latin typeface="Arial" panose="020B0604020202020204" pitchFamily="34" charset="0"/>
            </a:endParaRPr>
          </a:p>
          <a:p>
            <a:pPr eaLnBrk="1" hangingPunct="1">
              <a:defRPr/>
            </a:pPr>
            <a:endParaRPr lang="en-GB" altLang="en-US" sz="1200" dirty="0">
              <a:solidFill>
                <a:prstClr val="black"/>
              </a:solidFill>
              <a:latin typeface="Arial" panose="020B0604020202020204" pitchFamily="34" charset="0"/>
            </a:endParaRPr>
          </a:p>
          <a:p>
            <a:pPr eaLnBrk="1" hangingPunct="1">
              <a:defRPr/>
            </a:pPr>
            <a:endParaRPr lang="en-GB" altLang="en-US" sz="1200" dirty="0">
              <a:solidFill>
                <a:prstClr val="black"/>
              </a:solidFill>
              <a:latin typeface="Arial" panose="020B0604020202020204" pitchFamily="34" charset="0"/>
            </a:endParaRPr>
          </a:p>
          <a:p>
            <a:pPr>
              <a:defRPr/>
            </a:pPr>
            <a:r>
              <a:rPr lang="en-GB" altLang="en-US" sz="1200" i="1" dirty="0">
                <a:solidFill>
                  <a:prstClr val="black"/>
                </a:solidFill>
                <a:latin typeface="Arial" panose="020B0604020202020204" pitchFamily="34" charset="0"/>
              </a:rPr>
              <a:t>Figure: Assumptions about diagnostic activity rates (per 100) in BAU, additional first time 2WW appointments, and in the RDC</a:t>
            </a:r>
          </a:p>
          <a:p>
            <a:pPr>
              <a:defRPr/>
            </a:pPr>
            <a:endParaRPr lang="en-GB" altLang="en-US" sz="1200" dirty="0">
              <a:solidFill>
                <a:prstClr val="black"/>
              </a:solidFill>
              <a:latin typeface="Arial" panose="020B0604020202020204" pitchFamily="34" charset="0"/>
            </a:endParaRPr>
          </a:p>
          <a:p>
            <a:pPr>
              <a:buFontTx/>
              <a:buChar char="•"/>
              <a:defRPr/>
            </a:pPr>
            <a:r>
              <a:rPr lang="en-GB" altLang="en-US" sz="1200" dirty="0">
                <a:solidFill>
                  <a:prstClr val="black"/>
                </a:solidFill>
                <a:latin typeface="Arial" panose="020B0604020202020204" pitchFamily="34" charset="0"/>
              </a:rPr>
              <a:t>Where patients are having multiple referrals into a 2WW pathway, they will have on average 2.1 first time 2WW appointments (e.g. most will have two appointments and a small minority have three plus) compared to 1 for the other cohort. NCL data suggest c90% have two first 2WW referrals and c10% have three plus 2WW referrals.</a:t>
            </a:r>
          </a:p>
          <a:p>
            <a:pPr>
              <a:defRPr/>
            </a:pPr>
            <a:endParaRPr lang="en-GB" altLang="en-US" sz="1200" dirty="0">
              <a:solidFill>
                <a:prstClr val="black"/>
              </a:solidFill>
              <a:latin typeface="Arial" panose="020B0604020202020204" pitchFamily="34" charset="0"/>
            </a:endParaRPr>
          </a:p>
          <a:p>
            <a:pPr>
              <a:buFontTx/>
              <a:buChar char="•"/>
              <a:defRPr/>
            </a:pPr>
            <a:r>
              <a:rPr lang="en-GB" altLang="en-US" sz="1200" dirty="0">
                <a:solidFill>
                  <a:prstClr val="black"/>
                </a:solidFill>
                <a:latin typeface="Arial" panose="020B0604020202020204" pitchFamily="34" charset="0"/>
              </a:rPr>
              <a:t>RDCs will provide a definitive diagnosis of cancer/ clear management  for all patients, without the need for additional first time 2WW referrals. This will mean that each patient will only require one RDC appointment compared to 2+ first time 2WW appointments.</a:t>
            </a:r>
          </a:p>
          <a:p>
            <a:pPr>
              <a:defRPr/>
            </a:pPr>
            <a:endParaRPr lang="en-GB" altLang="en-US" sz="1200" dirty="0">
              <a:solidFill>
                <a:prstClr val="black"/>
              </a:solidFill>
              <a:latin typeface="Arial" panose="020B0604020202020204" pitchFamily="34" charset="0"/>
            </a:endParaRPr>
          </a:p>
          <a:p>
            <a:pPr>
              <a:buFontTx/>
              <a:buChar char="•"/>
              <a:defRPr/>
            </a:pPr>
            <a:r>
              <a:rPr lang="en-GB" altLang="en-US" sz="1200" dirty="0">
                <a:solidFill>
                  <a:prstClr val="black"/>
                </a:solidFill>
                <a:latin typeface="Arial" panose="020B0604020202020204" pitchFamily="34" charset="0"/>
              </a:rPr>
              <a:t>Tariffs costs for 2WW referrals and diagnostic and imaging activity are based on figures for UCLH (currently clarifying for NMUH and RFH. </a:t>
            </a:r>
          </a:p>
        </p:txBody>
      </p:sp>
      <p:sp>
        <p:nvSpPr>
          <p:cNvPr id="50217" name="TextBox 9">
            <a:extLst>
              <a:ext uri="{FF2B5EF4-FFF2-40B4-BE49-F238E27FC236}">
                <a16:creationId xmlns:a16="http://schemas.microsoft.com/office/drawing/2014/main" id="{44CAAA89-A332-4C43-B37A-CA50A0EFE516}"/>
              </a:ext>
            </a:extLst>
          </p:cNvPr>
          <p:cNvSpPr txBox="1">
            <a:spLocks noChangeArrowheads="1"/>
          </p:cNvSpPr>
          <p:nvPr/>
        </p:nvSpPr>
        <p:spPr bwMode="auto">
          <a:xfrm>
            <a:off x="845554" y="225843"/>
            <a:ext cx="79295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2200" b="1" dirty="0">
                <a:solidFill>
                  <a:prstClr val="black"/>
                </a:solidFill>
                <a:latin typeface="Arial" panose="020B0604020202020204" pitchFamily="34" charset="0"/>
              </a:rPr>
              <a:t>Annex: Financial modelling assumptions</a:t>
            </a:r>
          </a:p>
        </p:txBody>
      </p:sp>
      <p:pic>
        <p:nvPicPr>
          <p:cNvPr id="7" name="Picture 6" descr="A close up of a logo&#10;&#10;Description automatically generated">
            <a:extLst>
              <a:ext uri="{FF2B5EF4-FFF2-40B4-BE49-F238E27FC236}">
                <a16:creationId xmlns:a16="http://schemas.microsoft.com/office/drawing/2014/main" id="{5936D73E-45CF-4A43-AC0C-CF1CCA723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36691669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4A1A39F-278D-964F-9C13-E28472749C26}"/>
              </a:ext>
            </a:extLst>
          </p:cNvPr>
          <p:cNvSpPr/>
          <p:nvPr/>
        </p:nvSpPr>
        <p:spPr>
          <a:xfrm>
            <a:off x="5953126" y="2625725"/>
            <a:ext cx="3325813" cy="363538"/>
          </a:xfrm>
          <a:prstGeom prst="rect">
            <a:avLst/>
          </a:prstGeom>
          <a:solidFill>
            <a:srgbClr val="0052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2770" name="Slide Number Placeholder 3">
            <a:extLst>
              <a:ext uri="{FF2B5EF4-FFF2-40B4-BE49-F238E27FC236}">
                <a16:creationId xmlns:a16="http://schemas.microsoft.com/office/drawing/2014/main" id="{D09AF7B3-E7A3-4E47-B08B-AC3A84A847D8}"/>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D3B224A9-6ABF-2649-9A8E-CE8E83F671C7}" type="slidenum">
              <a:rPr lang="en-US" altLang="en-US" smtClean="0"/>
              <a:pPr eaLnBrk="1" hangingPunct="1"/>
              <a:t>27</a:t>
            </a:fld>
            <a:endParaRPr lang="en-US" altLang="en-US" sz="1200" dirty="0">
              <a:solidFill>
                <a:srgbClr val="898989"/>
              </a:solidFill>
            </a:endParaRPr>
          </a:p>
        </p:txBody>
      </p:sp>
      <p:sp>
        <p:nvSpPr>
          <p:cNvPr id="2" name="Rectangle 1">
            <a:extLst>
              <a:ext uri="{FF2B5EF4-FFF2-40B4-BE49-F238E27FC236}">
                <a16:creationId xmlns:a16="http://schemas.microsoft.com/office/drawing/2014/main" id="{6E2747FA-26FC-D145-B89C-F89C94E856BB}"/>
              </a:ext>
            </a:extLst>
          </p:cNvPr>
          <p:cNvSpPr/>
          <p:nvPr/>
        </p:nvSpPr>
        <p:spPr>
          <a:xfrm>
            <a:off x="2692400" y="1219201"/>
            <a:ext cx="6586538" cy="1489075"/>
          </a:xfrm>
          <a:prstGeom prst="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 name="Rectangle 2">
            <a:extLst>
              <a:ext uri="{FF2B5EF4-FFF2-40B4-BE49-F238E27FC236}">
                <a16:creationId xmlns:a16="http://schemas.microsoft.com/office/drawing/2014/main" id="{93341DC9-FA4E-C34B-A6D5-4126D634AC6D}"/>
              </a:ext>
            </a:extLst>
          </p:cNvPr>
          <p:cNvSpPr/>
          <p:nvPr/>
        </p:nvSpPr>
        <p:spPr>
          <a:xfrm>
            <a:off x="5280026" y="1528763"/>
            <a:ext cx="3998913" cy="1179512"/>
          </a:xfrm>
          <a:prstGeom prst="rect">
            <a:avLst/>
          </a:prstGeom>
          <a:solidFill>
            <a:srgbClr val="0099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0" name="Rectangle 39">
            <a:extLst>
              <a:ext uri="{FF2B5EF4-FFF2-40B4-BE49-F238E27FC236}">
                <a16:creationId xmlns:a16="http://schemas.microsoft.com/office/drawing/2014/main" id="{6C442649-5EB3-9643-B67D-E2525F784108}"/>
              </a:ext>
            </a:extLst>
          </p:cNvPr>
          <p:cNvSpPr/>
          <p:nvPr/>
        </p:nvSpPr>
        <p:spPr>
          <a:xfrm>
            <a:off x="5940426" y="1854201"/>
            <a:ext cx="3338513" cy="862013"/>
          </a:xfrm>
          <a:prstGeom prst="rect">
            <a:avLst/>
          </a:prstGeom>
          <a:solidFill>
            <a:srgbClr val="0052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8" name="Pentagon 7">
            <a:extLst>
              <a:ext uri="{FF2B5EF4-FFF2-40B4-BE49-F238E27FC236}">
                <a16:creationId xmlns:a16="http://schemas.microsoft.com/office/drawing/2014/main" id="{462F1B95-F84F-1243-BE34-5CBB968FD2F3}"/>
              </a:ext>
            </a:extLst>
          </p:cNvPr>
          <p:cNvSpPr/>
          <p:nvPr/>
        </p:nvSpPr>
        <p:spPr>
          <a:xfrm rot="5400000">
            <a:off x="5684194" y="-101365"/>
            <a:ext cx="602922" cy="6585219"/>
          </a:xfrm>
          <a:prstGeom prst="homePlate">
            <a:avLst>
              <a:gd name="adj" fmla="val 56916"/>
            </a:avLst>
          </a:prstGeom>
          <a:solidFill>
            <a:srgbClr val="0052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GB" sz="1600" b="1" dirty="0">
                <a:solidFill>
                  <a:schemeClr val="bg1"/>
                </a:solidFill>
                <a:latin typeface="Arial" panose="020B0604020202020204" pitchFamily="34" charset="0"/>
                <a:cs typeface="Arial" panose="020B0604020202020204" pitchFamily="34" charset="0"/>
              </a:rPr>
              <a:t>Made up of additional 2WW appointments from: </a:t>
            </a:r>
          </a:p>
        </p:txBody>
      </p:sp>
      <p:sp>
        <p:nvSpPr>
          <p:cNvPr id="41" name="Oval 40">
            <a:extLst>
              <a:ext uri="{FF2B5EF4-FFF2-40B4-BE49-F238E27FC236}">
                <a16:creationId xmlns:a16="http://schemas.microsoft.com/office/drawing/2014/main" id="{088E2DF8-A34F-AC43-98AF-5A2105033F6B}"/>
              </a:ext>
            </a:extLst>
          </p:cNvPr>
          <p:cNvSpPr/>
          <p:nvPr/>
        </p:nvSpPr>
        <p:spPr>
          <a:xfrm>
            <a:off x="2373314" y="4254500"/>
            <a:ext cx="1792287" cy="1828800"/>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2" name="Oval 41">
            <a:extLst>
              <a:ext uri="{FF2B5EF4-FFF2-40B4-BE49-F238E27FC236}">
                <a16:creationId xmlns:a16="http://schemas.microsoft.com/office/drawing/2014/main" id="{5D0B1414-F0B1-184A-A6A5-EECE84E2C6BA}"/>
              </a:ext>
            </a:extLst>
          </p:cNvPr>
          <p:cNvSpPr/>
          <p:nvPr/>
        </p:nvSpPr>
        <p:spPr>
          <a:xfrm>
            <a:off x="5246689" y="4254500"/>
            <a:ext cx="1792287" cy="1828800"/>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3" name="Oval 42">
            <a:extLst>
              <a:ext uri="{FF2B5EF4-FFF2-40B4-BE49-F238E27FC236}">
                <a16:creationId xmlns:a16="http://schemas.microsoft.com/office/drawing/2014/main" id="{331209C0-7769-5449-BBC6-920A07DD2F37}"/>
              </a:ext>
            </a:extLst>
          </p:cNvPr>
          <p:cNvSpPr/>
          <p:nvPr/>
        </p:nvSpPr>
        <p:spPr>
          <a:xfrm>
            <a:off x="7970839" y="4254500"/>
            <a:ext cx="1792287" cy="1828800"/>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9" name="Pie 18">
            <a:extLst>
              <a:ext uri="{FF2B5EF4-FFF2-40B4-BE49-F238E27FC236}">
                <a16:creationId xmlns:a16="http://schemas.microsoft.com/office/drawing/2014/main" id="{159D30A6-6895-AA4A-B5F3-8A3266D27D98}"/>
              </a:ext>
            </a:extLst>
          </p:cNvPr>
          <p:cNvSpPr/>
          <p:nvPr/>
        </p:nvSpPr>
        <p:spPr>
          <a:xfrm>
            <a:off x="2362200" y="4276725"/>
            <a:ext cx="1792288" cy="1828800"/>
          </a:xfrm>
          <a:prstGeom prst="pie">
            <a:avLst>
              <a:gd name="adj1" fmla="val 0"/>
              <a:gd name="adj2" fmla="val 19264052"/>
            </a:avLst>
          </a:prstGeom>
          <a:solidFill>
            <a:srgbClr val="0052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44" name="Pie 43">
            <a:extLst>
              <a:ext uri="{FF2B5EF4-FFF2-40B4-BE49-F238E27FC236}">
                <a16:creationId xmlns:a16="http://schemas.microsoft.com/office/drawing/2014/main" id="{14C37058-7A8D-C64B-BB07-7860855E8680}"/>
              </a:ext>
            </a:extLst>
          </p:cNvPr>
          <p:cNvSpPr/>
          <p:nvPr/>
        </p:nvSpPr>
        <p:spPr>
          <a:xfrm>
            <a:off x="5246689" y="4254500"/>
            <a:ext cx="1792287" cy="1828800"/>
          </a:xfrm>
          <a:prstGeom prst="pie">
            <a:avLst>
              <a:gd name="adj1" fmla="val 0"/>
              <a:gd name="adj2" fmla="val 15815539"/>
            </a:avLst>
          </a:prstGeom>
          <a:solidFill>
            <a:srgbClr val="0052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45" name="Pie 44">
            <a:extLst>
              <a:ext uri="{FF2B5EF4-FFF2-40B4-BE49-F238E27FC236}">
                <a16:creationId xmlns:a16="http://schemas.microsoft.com/office/drawing/2014/main" id="{46FB5D0C-4BE3-CB45-94FE-662F0575199A}"/>
              </a:ext>
            </a:extLst>
          </p:cNvPr>
          <p:cNvSpPr/>
          <p:nvPr/>
        </p:nvSpPr>
        <p:spPr>
          <a:xfrm>
            <a:off x="7959725" y="4243388"/>
            <a:ext cx="1792288" cy="1828800"/>
          </a:xfrm>
          <a:prstGeom prst="pie">
            <a:avLst>
              <a:gd name="adj1" fmla="val 18598221"/>
              <a:gd name="adj2" fmla="val 21583847"/>
            </a:avLst>
          </a:prstGeom>
          <a:solidFill>
            <a:srgbClr val="0052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32781" name="TextBox 20">
            <a:extLst>
              <a:ext uri="{FF2B5EF4-FFF2-40B4-BE49-F238E27FC236}">
                <a16:creationId xmlns:a16="http://schemas.microsoft.com/office/drawing/2014/main" id="{CC04F455-D6D2-7648-BEDC-758F192ABABD}"/>
              </a:ext>
            </a:extLst>
          </p:cNvPr>
          <p:cNvSpPr txBox="1">
            <a:spLocks noChangeArrowheads="1"/>
          </p:cNvSpPr>
          <p:nvPr/>
        </p:nvSpPr>
        <p:spPr bwMode="auto">
          <a:xfrm>
            <a:off x="2373314" y="5157788"/>
            <a:ext cx="1787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GB" altLang="en-US" sz="1600" b="1" dirty="0">
                <a:solidFill>
                  <a:schemeClr val="bg1"/>
                </a:solidFill>
                <a:latin typeface="Arial" panose="020B0604020202020204" pitchFamily="34" charset="0"/>
              </a:rPr>
              <a:t>1,497 of 1,664 appointments</a:t>
            </a:r>
          </a:p>
        </p:txBody>
      </p:sp>
      <p:sp>
        <p:nvSpPr>
          <p:cNvPr id="32782" name="TextBox 46">
            <a:extLst>
              <a:ext uri="{FF2B5EF4-FFF2-40B4-BE49-F238E27FC236}">
                <a16:creationId xmlns:a16="http://schemas.microsoft.com/office/drawing/2014/main" id="{9AFF349F-2840-844D-A01E-91DE6FE2E9BB}"/>
              </a:ext>
            </a:extLst>
          </p:cNvPr>
          <p:cNvSpPr txBox="1">
            <a:spLocks noChangeArrowheads="1"/>
          </p:cNvSpPr>
          <p:nvPr/>
        </p:nvSpPr>
        <p:spPr bwMode="auto">
          <a:xfrm>
            <a:off x="5251451" y="5168900"/>
            <a:ext cx="17875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GB" altLang="en-US" sz="1600" b="1" dirty="0">
                <a:solidFill>
                  <a:schemeClr val="bg1"/>
                </a:solidFill>
                <a:latin typeface="Arial" panose="020B0604020202020204" pitchFamily="34" charset="0"/>
              </a:rPr>
              <a:t>1,314 of 1,877 appointments</a:t>
            </a:r>
          </a:p>
        </p:txBody>
      </p:sp>
      <p:sp>
        <p:nvSpPr>
          <p:cNvPr id="32783" name="TextBox 47">
            <a:extLst>
              <a:ext uri="{FF2B5EF4-FFF2-40B4-BE49-F238E27FC236}">
                <a16:creationId xmlns:a16="http://schemas.microsoft.com/office/drawing/2014/main" id="{8CA05693-4094-F741-B00A-BDEC31C8A44B}"/>
              </a:ext>
            </a:extLst>
          </p:cNvPr>
          <p:cNvSpPr txBox="1">
            <a:spLocks noChangeArrowheads="1"/>
          </p:cNvSpPr>
          <p:nvPr/>
        </p:nvSpPr>
        <p:spPr bwMode="auto">
          <a:xfrm>
            <a:off x="7975601" y="5191125"/>
            <a:ext cx="1787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GB" altLang="en-US" sz="1600" b="1" dirty="0">
                <a:solidFill>
                  <a:schemeClr val="bg1"/>
                </a:solidFill>
                <a:latin typeface="Arial" panose="020B0604020202020204" pitchFamily="34" charset="0"/>
              </a:rPr>
              <a:t>1,314 of 1,877 appointments</a:t>
            </a:r>
          </a:p>
        </p:txBody>
      </p:sp>
      <p:sp>
        <p:nvSpPr>
          <p:cNvPr id="32784" name="TextBox 21">
            <a:extLst>
              <a:ext uri="{FF2B5EF4-FFF2-40B4-BE49-F238E27FC236}">
                <a16:creationId xmlns:a16="http://schemas.microsoft.com/office/drawing/2014/main" id="{98B50EA3-4C39-5C48-8DDB-58AE99CA4907}"/>
              </a:ext>
            </a:extLst>
          </p:cNvPr>
          <p:cNvSpPr txBox="1">
            <a:spLocks noChangeArrowheads="1"/>
          </p:cNvSpPr>
          <p:nvPr/>
        </p:nvSpPr>
        <p:spPr bwMode="auto">
          <a:xfrm>
            <a:off x="2217739" y="3529014"/>
            <a:ext cx="2484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600" b="1" dirty="0">
                <a:latin typeface="Arial" panose="020B0604020202020204" pitchFamily="34" charset="0"/>
              </a:rPr>
              <a:t>1-31 days of referral:</a:t>
            </a:r>
          </a:p>
        </p:txBody>
      </p:sp>
      <p:sp>
        <p:nvSpPr>
          <p:cNvPr id="32785" name="TextBox 48">
            <a:extLst>
              <a:ext uri="{FF2B5EF4-FFF2-40B4-BE49-F238E27FC236}">
                <a16:creationId xmlns:a16="http://schemas.microsoft.com/office/drawing/2014/main" id="{A603A08F-EB00-794B-97FD-DF1ED5A64971}"/>
              </a:ext>
            </a:extLst>
          </p:cNvPr>
          <p:cNvSpPr txBox="1">
            <a:spLocks noChangeArrowheads="1"/>
          </p:cNvSpPr>
          <p:nvPr/>
        </p:nvSpPr>
        <p:spPr bwMode="auto">
          <a:xfrm>
            <a:off x="4702176" y="3535364"/>
            <a:ext cx="28813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600" b="1" dirty="0">
                <a:latin typeface="Arial" panose="020B0604020202020204" pitchFamily="34" charset="0"/>
              </a:rPr>
              <a:t>32-180 days of referral:</a:t>
            </a:r>
          </a:p>
          <a:p>
            <a:pPr eaLnBrk="1" hangingPunct="1"/>
            <a:r>
              <a:rPr lang="en-GB" altLang="en-US" sz="1200" b="1" dirty="0">
                <a:latin typeface="Arial" panose="020B0604020202020204" pitchFamily="34" charset="0"/>
              </a:rPr>
              <a:t>(likely tumour groups lower/ upper GI, haematology, gynae urology)</a:t>
            </a:r>
          </a:p>
        </p:txBody>
      </p:sp>
      <p:sp>
        <p:nvSpPr>
          <p:cNvPr id="32786" name="TextBox 49">
            <a:extLst>
              <a:ext uri="{FF2B5EF4-FFF2-40B4-BE49-F238E27FC236}">
                <a16:creationId xmlns:a16="http://schemas.microsoft.com/office/drawing/2014/main" id="{5EDBEF6F-EE54-BC4A-9AFE-ED829908CF94}"/>
              </a:ext>
            </a:extLst>
          </p:cNvPr>
          <p:cNvSpPr txBox="1">
            <a:spLocks noChangeArrowheads="1"/>
          </p:cNvSpPr>
          <p:nvPr/>
        </p:nvSpPr>
        <p:spPr bwMode="auto">
          <a:xfrm>
            <a:off x="7535864" y="3533776"/>
            <a:ext cx="2484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600" b="1" dirty="0">
                <a:latin typeface="Arial" panose="020B0604020202020204" pitchFamily="34" charset="0"/>
              </a:rPr>
              <a:t>31-180 days of referral:</a:t>
            </a:r>
          </a:p>
          <a:p>
            <a:pPr eaLnBrk="1" hangingPunct="1"/>
            <a:r>
              <a:rPr lang="en-GB" altLang="en-US" sz="1200" b="1" dirty="0">
                <a:latin typeface="Arial" panose="020B0604020202020204" pitchFamily="34" charset="0"/>
              </a:rPr>
              <a:t>(other tumour groups):</a:t>
            </a:r>
          </a:p>
        </p:txBody>
      </p:sp>
      <p:sp>
        <p:nvSpPr>
          <p:cNvPr id="32787" name="TextBox 50">
            <a:extLst>
              <a:ext uri="{FF2B5EF4-FFF2-40B4-BE49-F238E27FC236}">
                <a16:creationId xmlns:a16="http://schemas.microsoft.com/office/drawing/2014/main" id="{B9D6DFCD-BDA5-ED41-88F4-67B79ACBA0A7}"/>
              </a:ext>
            </a:extLst>
          </p:cNvPr>
          <p:cNvSpPr txBox="1">
            <a:spLocks noChangeArrowheads="1"/>
          </p:cNvSpPr>
          <p:nvPr/>
        </p:nvSpPr>
        <p:spPr bwMode="auto">
          <a:xfrm>
            <a:off x="2692401" y="1189039"/>
            <a:ext cx="5021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600" b="1" dirty="0">
                <a:solidFill>
                  <a:schemeClr val="bg1"/>
                </a:solidFill>
                <a:latin typeface="Arial" panose="020B0604020202020204" pitchFamily="34" charset="0"/>
              </a:rPr>
              <a:t>66,915 total 2WW first time appointments</a:t>
            </a:r>
          </a:p>
        </p:txBody>
      </p:sp>
      <p:sp>
        <p:nvSpPr>
          <p:cNvPr id="32788" name="TextBox 51">
            <a:extLst>
              <a:ext uri="{FF2B5EF4-FFF2-40B4-BE49-F238E27FC236}">
                <a16:creationId xmlns:a16="http://schemas.microsoft.com/office/drawing/2014/main" id="{D0BA8AD3-DC2A-0C4B-8842-E5A4903B73C2}"/>
              </a:ext>
            </a:extLst>
          </p:cNvPr>
          <p:cNvSpPr txBox="1">
            <a:spLocks noChangeArrowheads="1"/>
          </p:cNvSpPr>
          <p:nvPr/>
        </p:nvSpPr>
        <p:spPr bwMode="auto">
          <a:xfrm>
            <a:off x="5280026" y="1528764"/>
            <a:ext cx="45069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400" b="1" dirty="0">
                <a:solidFill>
                  <a:schemeClr val="bg1"/>
                </a:solidFill>
                <a:latin typeface="Arial" panose="020B0604020202020204" pitchFamily="34" charset="0"/>
              </a:rPr>
              <a:t>5,265 additional first time 2WW appointments</a:t>
            </a:r>
          </a:p>
        </p:txBody>
      </p:sp>
      <p:sp>
        <p:nvSpPr>
          <p:cNvPr id="32789" name="TextBox 52">
            <a:extLst>
              <a:ext uri="{FF2B5EF4-FFF2-40B4-BE49-F238E27FC236}">
                <a16:creationId xmlns:a16="http://schemas.microsoft.com/office/drawing/2014/main" id="{55016951-640C-C84E-B2C5-6B1EE95C0EFE}"/>
              </a:ext>
            </a:extLst>
          </p:cNvPr>
          <p:cNvSpPr txBox="1">
            <a:spLocks noChangeArrowheads="1"/>
          </p:cNvSpPr>
          <p:nvPr/>
        </p:nvSpPr>
        <p:spPr bwMode="auto">
          <a:xfrm>
            <a:off x="5927726" y="1852614"/>
            <a:ext cx="2873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400" b="1" dirty="0">
                <a:solidFill>
                  <a:schemeClr val="bg1"/>
                </a:solidFill>
                <a:latin typeface="Arial" panose="020B0604020202020204" pitchFamily="34" charset="0"/>
              </a:rPr>
              <a:t>3,156 potentially avoidable 2WW appointments</a:t>
            </a:r>
          </a:p>
        </p:txBody>
      </p:sp>
      <p:sp>
        <p:nvSpPr>
          <p:cNvPr id="32790" name="TextBox 25">
            <a:extLst>
              <a:ext uri="{FF2B5EF4-FFF2-40B4-BE49-F238E27FC236}">
                <a16:creationId xmlns:a16="http://schemas.microsoft.com/office/drawing/2014/main" id="{8D1EC3DD-9D9D-1649-BCCA-619542E62461}"/>
              </a:ext>
            </a:extLst>
          </p:cNvPr>
          <p:cNvSpPr txBox="1">
            <a:spLocks noChangeArrowheads="1"/>
          </p:cNvSpPr>
          <p:nvPr/>
        </p:nvSpPr>
        <p:spPr bwMode="auto">
          <a:xfrm>
            <a:off x="1690688" y="6202363"/>
            <a:ext cx="8799512" cy="5842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600" b="1" dirty="0">
                <a:solidFill>
                  <a:schemeClr val="bg1"/>
                </a:solidFill>
                <a:latin typeface="Arial" panose="020B0604020202020204" pitchFamily="34" charset="0"/>
              </a:rPr>
              <a:t>RDCs can create a net saving of 3,156 first time outpatient appoints from 2,810 patients. This could reduce the number of 2WW appointments by 5,966. </a:t>
            </a:r>
          </a:p>
        </p:txBody>
      </p:sp>
      <p:sp>
        <p:nvSpPr>
          <p:cNvPr id="32791" name="TextBox 26">
            <a:extLst>
              <a:ext uri="{FF2B5EF4-FFF2-40B4-BE49-F238E27FC236}">
                <a16:creationId xmlns:a16="http://schemas.microsoft.com/office/drawing/2014/main" id="{BF50388B-5097-4849-B696-1751146D06A4}"/>
              </a:ext>
            </a:extLst>
          </p:cNvPr>
          <p:cNvSpPr txBox="1">
            <a:spLocks noChangeArrowheads="1"/>
          </p:cNvSpPr>
          <p:nvPr/>
        </p:nvSpPr>
        <p:spPr bwMode="auto">
          <a:xfrm>
            <a:off x="825500" y="214314"/>
            <a:ext cx="8166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b="1" dirty="0">
                <a:latin typeface="Arial" panose="020B0604020202020204" pitchFamily="34" charset="0"/>
              </a:rPr>
              <a:t>We can estimate the number of patients in NCL that RDCs will stop moving through multiple 2WW referrals </a:t>
            </a:r>
          </a:p>
        </p:txBody>
      </p:sp>
      <p:sp>
        <p:nvSpPr>
          <p:cNvPr id="32792" name="TextBox 54">
            <a:extLst>
              <a:ext uri="{FF2B5EF4-FFF2-40B4-BE49-F238E27FC236}">
                <a16:creationId xmlns:a16="http://schemas.microsoft.com/office/drawing/2014/main" id="{5CCCED49-678C-2945-8D1A-AFE8931BDBF4}"/>
              </a:ext>
            </a:extLst>
          </p:cNvPr>
          <p:cNvSpPr txBox="1">
            <a:spLocks noChangeArrowheads="1"/>
          </p:cNvSpPr>
          <p:nvPr/>
        </p:nvSpPr>
        <p:spPr bwMode="auto">
          <a:xfrm>
            <a:off x="3003550" y="4276726"/>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400" i="1" dirty="0">
                <a:solidFill>
                  <a:schemeClr val="bg1"/>
                </a:solidFill>
                <a:latin typeface="Arial" panose="020B0604020202020204" pitchFamily="34" charset="0"/>
              </a:rPr>
              <a:t>90% </a:t>
            </a:r>
          </a:p>
        </p:txBody>
      </p:sp>
      <p:sp>
        <p:nvSpPr>
          <p:cNvPr id="32793" name="TextBox 55">
            <a:extLst>
              <a:ext uri="{FF2B5EF4-FFF2-40B4-BE49-F238E27FC236}">
                <a16:creationId xmlns:a16="http://schemas.microsoft.com/office/drawing/2014/main" id="{2F3433E7-51B1-3A42-9613-14938022E322}"/>
              </a:ext>
            </a:extLst>
          </p:cNvPr>
          <p:cNvSpPr txBox="1">
            <a:spLocks noChangeArrowheads="1"/>
          </p:cNvSpPr>
          <p:nvPr/>
        </p:nvSpPr>
        <p:spPr bwMode="auto">
          <a:xfrm>
            <a:off x="5929313" y="4243389"/>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400" i="1" dirty="0">
                <a:solidFill>
                  <a:schemeClr val="bg1"/>
                </a:solidFill>
                <a:latin typeface="Arial" panose="020B0604020202020204" pitchFamily="34" charset="0"/>
              </a:rPr>
              <a:t>70% </a:t>
            </a:r>
          </a:p>
        </p:txBody>
      </p:sp>
      <p:sp>
        <p:nvSpPr>
          <p:cNvPr id="32794" name="TextBox 56">
            <a:extLst>
              <a:ext uri="{FF2B5EF4-FFF2-40B4-BE49-F238E27FC236}">
                <a16:creationId xmlns:a16="http://schemas.microsoft.com/office/drawing/2014/main" id="{093ED3A8-3946-2F47-8D0D-3C3B7CB33ECF}"/>
              </a:ext>
            </a:extLst>
          </p:cNvPr>
          <p:cNvSpPr txBox="1">
            <a:spLocks noChangeArrowheads="1"/>
          </p:cNvSpPr>
          <p:nvPr/>
        </p:nvSpPr>
        <p:spPr bwMode="auto">
          <a:xfrm>
            <a:off x="8556625" y="4243389"/>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400" i="1" dirty="0">
                <a:solidFill>
                  <a:schemeClr val="bg1"/>
                </a:solidFill>
                <a:latin typeface="Arial" panose="020B0604020202020204" pitchFamily="34" charset="0"/>
              </a:rPr>
              <a:t>20% </a:t>
            </a:r>
          </a:p>
        </p:txBody>
      </p:sp>
      <p:pic>
        <p:nvPicPr>
          <p:cNvPr id="5" name="Picture 4" descr="A close up of a logo&#10;&#10;Description automatically generated">
            <a:extLst>
              <a:ext uri="{FF2B5EF4-FFF2-40B4-BE49-F238E27FC236}">
                <a16:creationId xmlns:a16="http://schemas.microsoft.com/office/drawing/2014/main" id="{4BE41EC1-6AE9-4169-A52D-9626AE320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168394548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3">
            <a:extLst>
              <a:ext uri="{FF2B5EF4-FFF2-40B4-BE49-F238E27FC236}">
                <a16:creationId xmlns:a16="http://schemas.microsoft.com/office/drawing/2014/main" id="{DD807E60-45A2-3941-A8EE-19D1264B1907}"/>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defRPr/>
            </a:pPr>
            <a:fld id="{D3B224A9-6ABF-2649-9A8E-CE8E83F671C7}" type="slidenum">
              <a:rPr lang="en-US" altLang="en-US" smtClean="0"/>
              <a:pPr algn="r" eaLnBrk="1" hangingPunct="1">
                <a:defRPr/>
              </a:pPr>
              <a:t>28</a:t>
            </a:fld>
            <a:endParaRPr lang="en-US" altLang="en-US" sz="1200" dirty="0">
              <a:solidFill>
                <a:srgbClr val="898989"/>
              </a:solidFill>
            </a:endParaRPr>
          </a:p>
        </p:txBody>
      </p:sp>
      <p:sp>
        <p:nvSpPr>
          <p:cNvPr id="44034" name="TextBox 4">
            <a:extLst>
              <a:ext uri="{FF2B5EF4-FFF2-40B4-BE49-F238E27FC236}">
                <a16:creationId xmlns:a16="http://schemas.microsoft.com/office/drawing/2014/main" id="{B081E5D9-76C6-EA4E-A8FF-078CF6187639}"/>
              </a:ext>
            </a:extLst>
          </p:cNvPr>
          <p:cNvSpPr txBox="1">
            <a:spLocks noChangeArrowheads="1"/>
          </p:cNvSpPr>
          <p:nvPr/>
        </p:nvSpPr>
        <p:spPr bwMode="auto">
          <a:xfrm>
            <a:off x="893680" y="188455"/>
            <a:ext cx="7826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Annex: Assumptions about the number of patients the RDC can more efficiently diagnose</a:t>
            </a:r>
          </a:p>
        </p:txBody>
      </p:sp>
      <p:graphicFrame>
        <p:nvGraphicFramePr>
          <p:cNvPr id="2" name="Table 1">
            <a:extLst>
              <a:ext uri="{FF2B5EF4-FFF2-40B4-BE49-F238E27FC236}">
                <a16:creationId xmlns:a16="http://schemas.microsoft.com/office/drawing/2014/main" id="{BD44E28F-896D-2F46-9354-83609250161A}"/>
              </a:ext>
            </a:extLst>
          </p:cNvPr>
          <p:cNvGraphicFramePr>
            <a:graphicFrameLocks noGrp="1"/>
          </p:cNvGraphicFramePr>
          <p:nvPr/>
        </p:nvGraphicFramePr>
        <p:xfrm>
          <a:off x="1685925" y="3140076"/>
          <a:ext cx="8820150" cy="2981327"/>
        </p:xfrm>
        <a:graphic>
          <a:graphicData uri="http://schemas.openxmlformats.org/drawingml/2006/table">
            <a:tbl>
              <a:tblPr/>
              <a:tblGrid>
                <a:gridCol w="1778000">
                  <a:extLst>
                    <a:ext uri="{9D8B030D-6E8A-4147-A177-3AD203B41FA5}">
                      <a16:colId xmlns:a16="http://schemas.microsoft.com/office/drawing/2014/main" val="3679338080"/>
                    </a:ext>
                  </a:extLst>
                </a:gridCol>
                <a:gridCol w="1247775">
                  <a:extLst>
                    <a:ext uri="{9D8B030D-6E8A-4147-A177-3AD203B41FA5}">
                      <a16:colId xmlns:a16="http://schemas.microsoft.com/office/drawing/2014/main" val="18153030"/>
                    </a:ext>
                  </a:extLst>
                </a:gridCol>
                <a:gridCol w="1547813">
                  <a:extLst>
                    <a:ext uri="{9D8B030D-6E8A-4147-A177-3AD203B41FA5}">
                      <a16:colId xmlns:a16="http://schemas.microsoft.com/office/drawing/2014/main" val="2171439943"/>
                    </a:ext>
                  </a:extLst>
                </a:gridCol>
                <a:gridCol w="1487487">
                  <a:extLst>
                    <a:ext uri="{9D8B030D-6E8A-4147-A177-3AD203B41FA5}">
                      <a16:colId xmlns:a16="http://schemas.microsoft.com/office/drawing/2014/main" val="3210599660"/>
                    </a:ext>
                  </a:extLst>
                </a:gridCol>
                <a:gridCol w="1241425">
                  <a:extLst>
                    <a:ext uri="{9D8B030D-6E8A-4147-A177-3AD203B41FA5}">
                      <a16:colId xmlns:a16="http://schemas.microsoft.com/office/drawing/2014/main" val="988135681"/>
                    </a:ext>
                  </a:extLst>
                </a:gridCol>
                <a:gridCol w="1517650">
                  <a:extLst>
                    <a:ext uri="{9D8B030D-6E8A-4147-A177-3AD203B41FA5}">
                      <a16:colId xmlns:a16="http://schemas.microsoft.com/office/drawing/2014/main" val="1146872575"/>
                    </a:ext>
                  </a:extLst>
                </a:gridCol>
              </a:tblGrid>
              <a:tr h="1076325">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Patient sub-cohort</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Number of additional appointments</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Estimated proportion of duplicate appointments that could be absorbed by the RDC (%)</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Number of 2WW appointments from multiple referrals potentially  avoided</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Estimated potential patients</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Gross number of 2WW appointments potentially avoided (All first time 2WW appointments)</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3406556"/>
                  </a:ext>
                </a:extLst>
              </a:tr>
              <a:tr h="290513">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1-31 days of first referral</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1,664</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90</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1,497</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1,327</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2,824</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val="2170507547"/>
                  </a:ext>
                </a:extLst>
              </a:tr>
              <a:tr h="89693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32-180 days of first referral (likely tumour groups: Lower GI, Upper GI , haematology, gynae, and urology)</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1,877</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70</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1,314</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1,177</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2,491</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6102969"/>
                  </a:ext>
                </a:extLst>
              </a:tr>
              <a:tr h="538163">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32-180 days of first referral (other tumour groups)</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1,724</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20</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345</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306</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651</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val="3476231353"/>
                  </a:ext>
                </a:extLst>
              </a:tr>
              <a:tr h="17938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Total</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5,265</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n/a</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3,156</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2,810</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5,966</a:t>
                      </a:r>
                    </a:p>
                  </a:txBody>
                  <a:tcPr marL="68582" marR="68582"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4480396"/>
                  </a:ext>
                </a:extLst>
              </a:tr>
            </a:tbl>
          </a:graphicData>
        </a:graphic>
      </p:graphicFrame>
      <p:sp>
        <p:nvSpPr>
          <p:cNvPr id="44079" name="Rectangle 2">
            <a:extLst>
              <a:ext uri="{FF2B5EF4-FFF2-40B4-BE49-F238E27FC236}">
                <a16:creationId xmlns:a16="http://schemas.microsoft.com/office/drawing/2014/main" id="{028BCD87-E42B-7247-ADE9-CB082C1F1F85}"/>
              </a:ext>
            </a:extLst>
          </p:cNvPr>
          <p:cNvSpPr>
            <a:spLocks noChangeArrowheads="1"/>
          </p:cNvSpPr>
          <p:nvPr/>
        </p:nvSpPr>
        <p:spPr bwMode="auto">
          <a:xfrm>
            <a:off x="1604964" y="1741489"/>
            <a:ext cx="906303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Font typeface="Arial" panose="020B0604020202020204" pitchFamily="34" charset="0"/>
              <a:buChar char="•"/>
              <a:defRPr/>
            </a:pPr>
            <a:r>
              <a:rPr lang="en-GB" altLang="en-US" sz="1200" dirty="0">
                <a:solidFill>
                  <a:prstClr val="black"/>
                </a:solidFill>
                <a:latin typeface="Arial" panose="020B0604020202020204" pitchFamily="34" charset="0"/>
              </a:rPr>
              <a:t>In 2018-19 out a total of 66,915 2WW referrals leading to first time appointments, around </a:t>
            </a:r>
            <a:r>
              <a:rPr lang="en-GB" altLang="en-US" sz="1200" i="1" dirty="0">
                <a:solidFill>
                  <a:prstClr val="black"/>
                </a:solidFill>
                <a:latin typeface="Arial" panose="020B0604020202020204" pitchFamily="34" charset="0"/>
              </a:rPr>
              <a:t>5,265</a:t>
            </a:r>
            <a:r>
              <a:rPr lang="en-GB" altLang="en-US" sz="1200" b="1" dirty="0">
                <a:solidFill>
                  <a:prstClr val="black"/>
                </a:solidFill>
                <a:latin typeface="Arial" panose="020B0604020202020204" pitchFamily="34" charset="0"/>
              </a:rPr>
              <a:t> </a:t>
            </a:r>
            <a:r>
              <a:rPr lang="en-GB" altLang="en-US" sz="1200" dirty="0">
                <a:solidFill>
                  <a:prstClr val="black"/>
                </a:solidFill>
                <a:latin typeface="Arial" panose="020B0604020202020204" pitchFamily="34" charset="0"/>
              </a:rPr>
              <a:t>2WW referrals led to additional first time appointments in NCL</a:t>
            </a:r>
          </a:p>
          <a:p>
            <a:pPr eaLnBrk="1" hangingPunct="1">
              <a:buFont typeface="Arial" panose="020B0604020202020204" pitchFamily="34" charset="0"/>
              <a:buChar char="•"/>
              <a:defRPr/>
            </a:pPr>
            <a:r>
              <a:rPr lang="en-GB" altLang="en-US" sz="1200" dirty="0">
                <a:solidFill>
                  <a:prstClr val="black"/>
                </a:solidFill>
                <a:latin typeface="Arial" panose="020B0604020202020204" pitchFamily="34" charset="0"/>
              </a:rPr>
              <a:t>We estimate that up to 3,156 first time 2WW appointments from an estimated 2,810 patients could be avoided by implementing the RDC model in NCL. Referring 2,810 patients to an RDC would reduce the annual number of first time 2WW appointments from 66,915 to 60,949</a:t>
            </a:r>
          </a:p>
          <a:p>
            <a:pPr eaLnBrk="1" hangingPunct="1">
              <a:buFont typeface="Arial" panose="020B0604020202020204" pitchFamily="34" charset="0"/>
              <a:buChar char="•"/>
              <a:defRPr/>
            </a:pPr>
            <a:r>
              <a:rPr lang="en-GB" altLang="en-US" sz="1200" dirty="0">
                <a:solidFill>
                  <a:prstClr val="black"/>
                </a:solidFill>
                <a:latin typeface="Arial" panose="020B0604020202020204" pitchFamily="34" charset="0"/>
              </a:rPr>
              <a:t>These figures are based on predictions about the suitability of RDCs for three sub-cohorts of patients who currently have multiple 2WW referrals: </a:t>
            </a:r>
          </a:p>
        </p:txBody>
      </p:sp>
      <p:sp>
        <p:nvSpPr>
          <p:cNvPr id="44080" name="Rectangle 5">
            <a:extLst>
              <a:ext uri="{FF2B5EF4-FFF2-40B4-BE49-F238E27FC236}">
                <a16:creationId xmlns:a16="http://schemas.microsoft.com/office/drawing/2014/main" id="{59A9F0C9-09D7-D64A-8C5C-C8524C49A5A1}"/>
              </a:ext>
            </a:extLst>
          </p:cNvPr>
          <p:cNvSpPr>
            <a:spLocks noChangeArrowheads="1"/>
          </p:cNvSpPr>
          <p:nvPr/>
        </p:nvSpPr>
        <p:spPr bwMode="auto">
          <a:xfrm>
            <a:off x="1684338" y="6205539"/>
            <a:ext cx="882015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400" b="1" dirty="0">
                <a:solidFill>
                  <a:prstClr val="white"/>
                </a:solidFill>
                <a:latin typeface="Arial" panose="020B0604020202020204" pitchFamily="34" charset="0"/>
              </a:rPr>
              <a:t>A predicted net reduction of 3,156 first time appointments from 2,810 people with suspected cancer provides a basis for a making a financial case for RDCs</a:t>
            </a:r>
          </a:p>
        </p:txBody>
      </p:sp>
      <p:sp>
        <p:nvSpPr>
          <p:cNvPr id="44081" name="Rectangle 6">
            <a:extLst>
              <a:ext uri="{FF2B5EF4-FFF2-40B4-BE49-F238E27FC236}">
                <a16:creationId xmlns:a16="http://schemas.microsoft.com/office/drawing/2014/main" id="{F876B944-2C36-8541-90E8-70E20D91622F}"/>
              </a:ext>
            </a:extLst>
          </p:cNvPr>
          <p:cNvSpPr>
            <a:spLocks noChangeArrowheads="1"/>
          </p:cNvSpPr>
          <p:nvPr/>
        </p:nvSpPr>
        <p:spPr bwMode="auto">
          <a:xfrm>
            <a:off x="1522412" y="1254126"/>
            <a:ext cx="898207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400" b="1" dirty="0">
                <a:solidFill>
                  <a:prstClr val="black"/>
                </a:solidFill>
                <a:latin typeface="Arial" panose="020B0604020202020204" pitchFamily="34" charset="0"/>
              </a:rPr>
              <a:t>By quantifying the number of appointments for patients referred to multiple 2ww pathways we can estimate the opportunities for reducing unnecessary 2WW appointments and diagnostics activity</a:t>
            </a:r>
          </a:p>
        </p:txBody>
      </p:sp>
      <p:pic>
        <p:nvPicPr>
          <p:cNvPr id="9" name="Picture 8" descr="A close up of a logo&#10;&#10;Description automatically generated">
            <a:extLst>
              <a:ext uri="{FF2B5EF4-FFF2-40B4-BE49-F238E27FC236}">
                <a16:creationId xmlns:a16="http://schemas.microsoft.com/office/drawing/2014/main" id="{6433BDA3-D913-4AEE-BC54-03EF2A089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278717529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3">
            <a:extLst>
              <a:ext uri="{FF2B5EF4-FFF2-40B4-BE49-F238E27FC236}">
                <a16:creationId xmlns:a16="http://schemas.microsoft.com/office/drawing/2014/main" id="{B839E38F-17AD-864F-8DA3-3AD928113332}"/>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defRPr/>
            </a:pPr>
            <a:fld id="{D3B224A9-6ABF-2649-9A8E-CE8E83F671C7}" type="slidenum">
              <a:rPr lang="en-US" altLang="en-US" smtClean="0"/>
              <a:pPr algn="r" eaLnBrk="1" hangingPunct="1">
                <a:defRPr/>
              </a:pPr>
              <a:t>29</a:t>
            </a:fld>
            <a:endParaRPr lang="en-US" altLang="en-US" sz="1200" dirty="0">
              <a:solidFill>
                <a:srgbClr val="898989"/>
              </a:solidFill>
            </a:endParaRPr>
          </a:p>
        </p:txBody>
      </p:sp>
      <p:sp>
        <p:nvSpPr>
          <p:cNvPr id="5" name="Oval 4">
            <a:extLst>
              <a:ext uri="{FF2B5EF4-FFF2-40B4-BE49-F238E27FC236}">
                <a16:creationId xmlns:a16="http://schemas.microsoft.com/office/drawing/2014/main" id="{78A7A473-A5CF-3C4B-85F3-09EDB848B263}"/>
              </a:ext>
            </a:extLst>
          </p:cNvPr>
          <p:cNvSpPr/>
          <p:nvPr/>
        </p:nvSpPr>
        <p:spPr>
          <a:xfrm>
            <a:off x="1938339" y="2627314"/>
            <a:ext cx="1108075" cy="11080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dirty="0">
                <a:solidFill>
                  <a:srgbClr val="FFFFFF"/>
                </a:solidFill>
                <a:latin typeface="Arial" panose="020B0604020202020204" pitchFamily="34" charset="0"/>
              </a:rPr>
              <a:t>£243</a:t>
            </a:r>
          </a:p>
        </p:txBody>
      </p:sp>
      <p:sp>
        <p:nvSpPr>
          <p:cNvPr id="6" name="Oval 5">
            <a:extLst>
              <a:ext uri="{FF2B5EF4-FFF2-40B4-BE49-F238E27FC236}">
                <a16:creationId xmlns:a16="http://schemas.microsoft.com/office/drawing/2014/main" id="{95140239-B334-E24C-91A5-77B370ACDD76}"/>
              </a:ext>
            </a:extLst>
          </p:cNvPr>
          <p:cNvSpPr/>
          <p:nvPr/>
        </p:nvSpPr>
        <p:spPr>
          <a:xfrm>
            <a:off x="3773489" y="2627314"/>
            <a:ext cx="1106487" cy="11080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dirty="0">
                <a:solidFill>
                  <a:srgbClr val="FFFFFF"/>
                </a:solidFill>
                <a:latin typeface="Arial" panose="020B0604020202020204" pitchFamily="34" charset="0"/>
              </a:rPr>
              <a:t>£364</a:t>
            </a:r>
          </a:p>
        </p:txBody>
      </p:sp>
      <p:sp>
        <p:nvSpPr>
          <p:cNvPr id="7" name="Oval 6">
            <a:extLst>
              <a:ext uri="{FF2B5EF4-FFF2-40B4-BE49-F238E27FC236}">
                <a16:creationId xmlns:a16="http://schemas.microsoft.com/office/drawing/2014/main" id="{1866B393-71C1-1541-BC37-5C8063D7FD8B}"/>
              </a:ext>
            </a:extLst>
          </p:cNvPr>
          <p:cNvSpPr/>
          <p:nvPr/>
        </p:nvSpPr>
        <p:spPr>
          <a:xfrm>
            <a:off x="5607051" y="2627314"/>
            <a:ext cx="1108075" cy="11080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dirty="0">
                <a:solidFill>
                  <a:srgbClr val="FFFFFF"/>
                </a:solidFill>
                <a:latin typeface="Arial" panose="020B0604020202020204" pitchFamily="34" charset="0"/>
              </a:rPr>
              <a:t>£267</a:t>
            </a:r>
          </a:p>
        </p:txBody>
      </p:sp>
      <p:sp>
        <p:nvSpPr>
          <p:cNvPr id="40965" name="TextBox 8">
            <a:extLst>
              <a:ext uri="{FF2B5EF4-FFF2-40B4-BE49-F238E27FC236}">
                <a16:creationId xmlns:a16="http://schemas.microsoft.com/office/drawing/2014/main" id="{B8857DD8-B9C3-3E4C-9FD2-AEA7D6278B42}"/>
              </a:ext>
            </a:extLst>
          </p:cNvPr>
          <p:cNvSpPr txBox="1">
            <a:spLocks noChangeArrowheads="1"/>
          </p:cNvSpPr>
          <p:nvPr/>
        </p:nvSpPr>
        <p:spPr bwMode="auto">
          <a:xfrm>
            <a:off x="1665288" y="1685925"/>
            <a:ext cx="17700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400" b="1" dirty="0">
                <a:solidFill>
                  <a:prstClr val="black"/>
                </a:solidFill>
                <a:latin typeface="Arial" panose="020B0604020202020204" pitchFamily="34" charset="0"/>
              </a:rPr>
              <a:t>First appointment cost</a:t>
            </a:r>
          </a:p>
        </p:txBody>
      </p:sp>
      <p:sp>
        <p:nvSpPr>
          <p:cNvPr id="40966" name="TextBox 9">
            <a:extLst>
              <a:ext uri="{FF2B5EF4-FFF2-40B4-BE49-F238E27FC236}">
                <a16:creationId xmlns:a16="http://schemas.microsoft.com/office/drawing/2014/main" id="{4E2D84C0-A773-AD4F-9280-461945363109}"/>
              </a:ext>
            </a:extLst>
          </p:cNvPr>
          <p:cNvSpPr txBox="1">
            <a:spLocks noChangeArrowheads="1"/>
          </p:cNvSpPr>
          <p:nvPr/>
        </p:nvSpPr>
        <p:spPr bwMode="auto">
          <a:xfrm>
            <a:off x="3549651" y="1685925"/>
            <a:ext cx="17700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400" b="1" dirty="0">
                <a:solidFill>
                  <a:prstClr val="black"/>
                </a:solidFill>
                <a:latin typeface="Arial" panose="020B0604020202020204" pitchFamily="34" charset="0"/>
              </a:rPr>
              <a:t>First appointment diagnostics cost</a:t>
            </a:r>
          </a:p>
        </p:txBody>
      </p:sp>
      <p:sp>
        <p:nvSpPr>
          <p:cNvPr id="40967" name="TextBox 10">
            <a:extLst>
              <a:ext uri="{FF2B5EF4-FFF2-40B4-BE49-F238E27FC236}">
                <a16:creationId xmlns:a16="http://schemas.microsoft.com/office/drawing/2014/main" id="{AAC7405A-6A79-B149-8E5F-518E103D4B1C}"/>
              </a:ext>
            </a:extLst>
          </p:cNvPr>
          <p:cNvSpPr txBox="1">
            <a:spLocks noChangeArrowheads="1"/>
          </p:cNvSpPr>
          <p:nvPr/>
        </p:nvSpPr>
        <p:spPr bwMode="auto">
          <a:xfrm>
            <a:off x="5503863" y="1685925"/>
            <a:ext cx="21193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400" b="1" dirty="0">
                <a:solidFill>
                  <a:prstClr val="black"/>
                </a:solidFill>
                <a:latin typeface="Arial" panose="020B0604020202020204" pitchFamily="34" charset="0"/>
              </a:rPr>
              <a:t>Additional (2+) first appointment costs</a:t>
            </a:r>
          </a:p>
        </p:txBody>
      </p:sp>
      <p:sp>
        <p:nvSpPr>
          <p:cNvPr id="40968" name="TextBox 11">
            <a:extLst>
              <a:ext uri="{FF2B5EF4-FFF2-40B4-BE49-F238E27FC236}">
                <a16:creationId xmlns:a16="http://schemas.microsoft.com/office/drawing/2014/main" id="{86AF2D98-09EE-BD47-8BE2-9F1E2118B911}"/>
              </a:ext>
            </a:extLst>
          </p:cNvPr>
          <p:cNvSpPr txBox="1">
            <a:spLocks noChangeArrowheads="1"/>
          </p:cNvSpPr>
          <p:nvPr/>
        </p:nvSpPr>
        <p:spPr bwMode="auto">
          <a:xfrm>
            <a:off x="7499351" y="1685925"/>
            <a:ext cx="17700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400" b="1" dirty="0">
                <a:solidFill>
                  <a:prstClr val="black"/>
                </a:solidFill>
                <a:latin typeface="Arial" panose="020B0604020202020204" pitchFamily="34" charset="0"/>
              </a:rPr>
              <a:t>Additional appointment diagnostic costs</a:t>
            </a:r>
          </a:p>
        </p:txBody>
      </p:sp>
      <p:sp>
        <p:nvSpPr>
          <p:cNvPr id="13" name="Oval 12">
            <a:extLst>
              <a:ext uri="{FF2B5EF4-FFF2-40B4-BE49-F238E27FC236}">
                <a16:creationId xmlns:a16="http://schemas.microsoft.com/office/drawing/2014/main" id="{41FB03BC-7D33-0942-AC86-286D8D5B703C}"/>
              </a:ext>
            </a:extLst>
          </p:cNvPr>
          <p:cNvSpPr/>
          <p:nvPr/>
        </p:nvSpPr>
        <p:spPr>
          <a:xfrm>
            <a:off x="7442200" y="2627314"/>
            <a:ext cx="1106488" cy="11080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dirty="0">
                <a:solidFill>
                  <a:srgbClr val="FFFFFF"/>
                </a:solidFill>
                <a:latin typeface="Arial" panose="020B0604020202020204" pitchFamily="34" charset="0"/>
              </a:rPr>
              <a:t>£66</a:t>
            </a:r>
          </a:p>
        </p:txBody>
      </p:sp>
      <p:sp>
        <p:nvSpPr>
          <p:cNvPr id="14" name="Rectangle 13">
            <a:extLst>
              <a:ext uri="{FF2B5EF4-FFF2-40B4-BE49-F238E27FC236}">
                <a16:creationId xmlns:a16="http://schemas.microsoft.com/office/drawing/2014/main" id="{E2B6311A-F240-B342-838C-35B93D26DB9C}"/>
              </a:ext>
            </a:extLst>
          </p:cNvPr>
          <p:cNvSpPr/>
          <p:nvPr/>
        </p:nvSpPr>
        <p:spPr>
          <a:xfrm>
            <a:off x="9269414" y="2725739"/>
            <a:ext cx="1273175" cy="8794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b="1" dirty="0">
                <a:solidFill>
                  <a:srgbClr val="FFFFFF"/>
                </a:solidFill>
                <a:latin typeface="Arial" panose="020B0604020202020204" pitchFamily="34" charset="0"/>
              </a:rPr>
              <a:t>£940</a:t>
            </a:r>
          </a:p>
        </p:txBody>
      </p:sp>
      <p:sp>
        <p:nvSpPr>
          <p:cNvPr id="40971" name="TextBox 14">
            <a:extLst>
              <a:ext uri="{FF2B5EF4-FFF2-40B4-BE49-F238E27FC236}">
                <a16:creationId xmlns:a16="http://schemas.microsoft.com/office/drawing/2014/main" id="{905E6871-30AC-A94F-BFD5-D21E0DBC7410}"/>
              </a:ext>
            </a:extLst>
          </p:cNvPr>
          <p:cNvSpPr txBox="1">
            <a:spLocks noChangeArrowheads="1"/>
          </p:cNvSpPr>
          <p:nvPr/>
        </p:nvSpPr>
        <p:spPr bwMode="auto">
          <a:xfrm>
            <a:off x="3217864" y="2938463"/>
            <a:ext cx="1158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a:t>
            </a:r>
          </a:p>
        </p:txBody>
      </p:sp>
      <p:sp>
        <p:nvSpPr>
          <p:cNvPr id="40972" name="TextBox 15">
            <a:extLst>
              <a:ext uri="{FF2B5EF4-FFF2-40B4-BE49-F238E27FC236}">
                <a16:creationId xmlns:a16="http://schemas.microsoft.com/office/drawing/2014/main" id="{D1EB9EA4-7FDB-A743-ACD3-B8BBC10BDFFE}"/>
              </a:ext>
            </a:extLst>
          </p:cNvPr>
          <p:cNvSpPr txBox="1">
            <a:spLocks noChangeArrowheads="1"/>
          </p:cNvSpPr>
          <p:nvPr/>
        </p:nvSpPr>
        <p:spPr bwMode="auto">
          <a:xfrm>
            <a:off x="5029200" y="2952751"/>
            <a:ext cx="11572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a:t>
            </a:r>
          </a:p>
        </p:txBody>
      </p:sp>
      <p:sp>
        <p:nvSpPr>
          <p:cNvPr id="40973" name="TextBox 16">
            <a:extLst>
              <a:ext uri="{FF2B5EF4-FFF2-40B4-BE49-F238E27FC236}">
                <a16:creationId xmlns:a16="http://schemas.microsoft.com/office/drawing/2014/main" id="{4AEC4AD5-98A5-534D-B389-125DA4838E67}"/>
              </a:ext>
            </a:extLst>
          </p:cNvPr>
          <p:cNvSpPr txBox="1">
            <a:spLocks noChangeArrowheads="1"/>
          </p:cNvSpPr>
          <p:nvPr/>
        </p:nvSpPr>
        <p:spPr bwMode="auto">
          <a:xfrm>
            <a:off x="6862764" y="2952751"/>
            <a:ext cx="11572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a:t>
            </a:r>
          </a:p>
        </p:txBody>
      </p:sp>
      <p:sp>
        <p:nvSpPr>
          <p:cNvPr id="40974" name="TextBox 17">
            <a:extLst>
              <a:ext uri="{FF2B5EF4-FFF2-40B4-BE49-F238E27FC236}">
                <a16:creationId xmlns:a16="http://schemas.microsoft.com/office/drawing/2014/main" id="{5E0B6026-1E6D-2644-8B0E-3898691F5B28}"/>
              </a:ext>
            </a:extLst>
          </p:cNvPr>
          <p:cNvSpPr txBox="1">
            <a:spLocks noChangeArrowheads="1"/>
          </p:cNvSpPr>
          <p:nvPr/>
        </p:nvSpPr>
        <p:spPr bwMode="auto">
          <a:xfrm>
            <a:off x="8548688" y="2949576"/>
            <a:ext cx="66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b="1" dirty="0">
                <a:solidFill>
                  <a:prstClr val="black"/>
                </a:solidFill>
                <a:latin typeface="Arial" panose="020B0604020202020204" pitchFamily="34" charset="0"/>
              </a:rPr>
              <a:t>=</a:t>
            </a:r>
          </a:p>
        </p:txBody>
      </p:sp>
      <p:sp>
        <p:nvSpPr>
          <p:cNvPr id="28" name="Oval 27">
            <a:extLst>
              <a:ext uri="{FF2B5EF4-FFF2-40B4-BE49-F238E27FC236}">
                <a16:creationId xmlns:a16="http://schemas.microsoft.com/office/drawing/2014/main" id="{B7C14ADC-02BD-6E46-AA02-0E01C93DA57B}"/>
              </a:ext>
            </a:extLst>
          </p:cNvPr>
          <p:cNvSpPr/>
          <p:nvPr/>
        </p:nvSpPr>
        <p:spPr>
          <a:xfrm>
            <a:off x="1939926" y="4595813"/>
            <a:ext cx="1108075" cy="110966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dirty="0">
                <a:solidFill>
                  <a:srgbClr val="FFFFFF"/>
                </a:solidFill>
                <a:latin typeface="Arial" panose="020B0604020202020204" pitchFamily="34" charset="0"/>
              </a:rPr>
              <a:t>£344</a:t>
            </a:r>
          </a:p>
        </p:txBody>
      </p:sp>
      <p:sp>
        <p:nvSpPr>
          <p:cNvPr id="29" name="Oval 28">
            <a:extLst>
              <a:ext uri="{FF2B5EF4-FFF2-40B4-BE49-F238E27FC236}">
                <a16:creationId xmlns:a16="http://schemas.microsoft.com/office/drawing/2014/main" id="{0F1CC91E-70A8-204F-85B3-34D8AC080F79}"/>
              </a:ext>
            </a:extLst>
          </p:cNvPr>
          <p:cNvSpPr/>
          <p:nvPr/>
        </p:nvSpPr>
        <p:spPr>
          <a:xfrm>
            <a:off x="3775076" y="4595813"/>
            <a:ext cx="1108075" cy="110966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dirty="0">
                <a:solidFill>
                  <a:srgbClr val="FFFFFF"/>
                </a:solidFill>
                <a:latin typeface="Arial" panose="020B0604020202020204" pitchFamily="34" charset="0"/>
              </a:rPr>
              <a:t>£364</a:t>
            </a:r>
          </a:p>
        </p:txBody>
      </p:sp>
      <p:sp>
        <p:nvSpPr>
          <p:cNvPr id="30" name="Oval 29">
            <a:extLst>
              <a:ext uri="{FF2B5EF4-FFF2-40B4-BE49-F238E27FC236}">
                <a16:creationId xmlns:a16="http://schemas.microsoft.com/office/drawing/2014/main" id="{77E56B7B-85C1-414D-9745-059C2249889B}"/>
              </a:ext>
            </a:extLst>
          </p:cNvPr>
          <p:cNvSpPr/>
          <p:nvPr/>
        </p:nvSpPr>
        <p:spPr>
          <a:xfrm>
            <a:off x="5608639" y="4595813"/>
            <a:ext cx="1108075" cy="110966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dirty="0">
                <a:solidFill>
                  <a:srgbClr val="FFFFFF"/>
                </a:solidFill>
                <a:latin typeface="Arial" panose="020B0604020202020204" pitchFamily="34" charset="0"/>
              </a:rPr>
              <a:t>£0</a:t>
            </a:r>
          </a:p>
        </p:txBody>
      </p:sp>
      <p:sp>
        <p:nvSpPr>
          <p:cNvPr id="31" name="Oval 30">
            <a:extLst>
              <a:ext uri="{FF2B5EF4-FFF2-40B4-BE49-F238E27FC236}">
                <a16:creationId xmlns:a16="http://schemas.microsoft.com/office/drawing/2014/main" id="{A62072D4-6183-2943-A93B-DB0E69DDDDA7}"/>
              </a:ext>
            </a:extLst>
          </p:cNvPr>
          <p:cNvSpPr/>
          <p:nvPr/>
        </p:nvSpPr>
        <p:spPr>
          <a:xfrm>
            <a:off x="7443789" y="4595813"/>
            <a:ext cx="1106487" cy="110966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dirty="0">
                <a:solidFill>
                  <a:srgbClr val="FFFFFF"/>
                </a:solidFill>
                <a:latin typeface="Arial" panose="020B0604020202020204" pitchFamily="34" charset="0"/>
              </a:rPr>
              <a:t>£0</a:t>
            </a:r>
          </a:p>
        </p:txBody>
      </p:sp>
      <p:sp>
        <p:nvSpPr>
          <p:cNvPr id="32" name="Rectangle 31">
            <a:extLst>
              <a:ext uri="{FF2B5EF4-FFF2-40B4-BE49-F238E27FC236}">
                <a16:creationId xmlns:a16="http://schemas.microsoft.com/office/drawing/2014/main" id="{F8D7A3EB-31F0-8749-A83E-E82856D597CA}"/>
              </a:ext>
            </a:extLst>
          </p:cNvPr>
          <p:cNvSpPr/>
          <p:nvPr/>
        </p:nvSpPr>
        <p:spPr>
          <a:xfrm>
            <a:off x="9269414" y="4713289"/>
            <a:ext cx="1273175" cy="879475"/>
          </a:xfrm>
          <a:prstGeom prst="rect">
            <a:avLst/>
          </a:prstGeom>
          <a:solidFill>
            <a:srgbClr val="0052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b="1" dirty="0">
                <a:solidFill>
                  <a:srgbClr val="FFFFFF"/>
                </a:solidFill>
                <a:latin typeface="Arial" panose="020B0604020202020204" pitchFamily="34" charset="0"/>
              </a:rPr>
              <a:t>£708</a:t>
            </a:r>
          </a:p>
        </p:txBody>
      </p:sp>
      <p:sp>
        <p:nvSpPr>
          <p:cNvPr id="40980" name="TextBox 32">
            <a:extLst>
              <a:ext uri="{FF2B5EF4-FFF2-40B4-BE49-F238E27FC236}">
                <a16:creationId xmlns:a16="http://schemas.microsoft.com/office/drawing/2014/main" id="{451AC0B7-BD51-0147-842F-620D23AD32D0}"/>
              </a:ext>
            </a:extLst>
          </p:cNvPr>
          <p:cNvSpPr txBox="1">
            <a:spLocks noChangeArrowheads="1"/>
          </p:cNvSpPr>
          <p:nvPr/>
        </p:nvSpPr>
        <p:spPr bwMode="auto">
          <a:xfrm>
            <a:off x="3221039" y="4906963"/>
            <a:ext cx="1157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a:t>
            </a:r>
          </a:p>
        </p:txBody>
      </p:sp>
      <p:sp>
        <p:nvSpPr>
          <p:cNvPr id="40981" name="TextBox 33">
            <a:extLst>
              <a:ext uri="{FF2B5EF4-FFF2-40B4-BE49-F238E27FC236}">
                <a16:creationId xmlns:a16="http://schemas.microsoft.com/office/drawing/2014/main" id="{0C8028B2-8295-CC46-B24C-166200922102}"/>
              </a:ext>
            </a:extLst>
          </p:cNvPr>
          <p:cNvSpPr txBox="1">
            <a:spLocks noChangeArrowheads="1"/>
          </p:cNvSpPr>
          <p:nvPr/>
        </p:nvSpPr>
        <p:spPr bwMode="auto">
          <a:xfrm>
            <a:off x="5030789" y="4921251"/>
            <a:ext cx="1157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a:t>
            </a:r>
          </a:p>
        </p:txBody>
      </p:sp>
      <p:sp>
        <p:nvSpPr>
          <p:cNvPr id="40982" name="TextBox 34">
            <a:extLst>
              <a:ext uri="{FF2B5EF4-FFF2-40B4-BE49-F238E27FC236}">
                <a16:creationId xmlns:a16="http://schemas.microsoft.com/office/drawing/2014/main" id="{A3672D2D-CCAB-E54E-A251-0D4F8896821A}"/>
              </a:ext>
            </a:extLst>
          </p:cNvPr>
          <p:cNvSpPr txBox="1">
            <a:spLocks noChangeArrowheads="1"/>
          </p:cNvSpPr>
          <p:nvPr/>
        </p:nvSpPr>
        <p:spPr bwMode="auto">
          <a:xfrm>
            <a:off x="6864351" y="4921251"/>
            <a:ext cx="115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a:t>
            </a:r>
          </a:p>
        </p:txBody>
      </p:sp>
      <p:sp>
        <p:nvSpPr>
          <p:cNvPr id="40983" name="TextBox 35">
            <a:extLst>
              <a:ext uri="{FF2B5EF4-FFF2-40B4-BE49-F238E27FC236}">
                <a16:creationId xmlns:a16="http://schemas.microsoft.com/office/drawing/2014/main" id="{1EB35F3B-2619-514E-AD9A-2A34F32753B9}"/>
              </a:ext>
            </a:extLst>
          </p:cNvPr>
          <p:cNvSpPr txBox="1">
            <a:spLocks noChangeArrowheads="1"/>
          </p:cNvSpPr>
          <p:nvPr/>
        </p:nvSpPr>
        <p:spPr bwMode="auto">
          <a:xfrm>
            <a:off x="8550275" y="4919663"/>
            <a:ext cx="66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b="1" dirty="0">
                <a:solidFill>
                  <a:prstClr val="black"/>
                </a:solidFill>
                <a:latin typeface="Arial" panose="020B0604020202020204" pitchFamily="34" charset="0"/>
              </a:rPr>
              <a:t>=</a:t>
            </a:r>
          </a:p>
        </p:txBody>
      </p:sp>
      <p:sp>
        <p:nvSpPr>
          <p:cNvPr id="40984" name="TextBox 36">
            <a:extLst>
              <a:ext uri="{FF2B5EF4-FFF2-40B4-BE49-F238E27FC236}">
                <a16:creationId xmlns:a16="http://schemas.microsoft.com/office/drawing/2014/main" id="{1E200654-CED4-C74E-B70E-F07922623E16}"/>
              </a:ext>
            </a:extLst>
          </p:cNvPr>
          <p:cNvSpPr txBox="1">
            <a:spLocks noChangeArrowheads="1"/>
          </p:cNvSpPr>
          <p:nvPr/>
        </p:nvSpPr>
        <p:spPr bwMode="auto">
          <a:xfrm>
            <a:off x="9445625" y="1685925"/>
            <a:ext cx="1187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600" b="1" dirty="0">
                <a:solidFill>
                  <a:prstClr val="black"/>
                </a:solidFill>
                <a:latin typeface="Arial" panose="020B0604020202020204" pitchFamily="34" charset="0"/>
              </a:rPr>
              <a:t>Total costs</a:t>
            </a:r>
          </a:p>
        </p:txBody>
      </p:sp>
      <p:sp>
        <p:nvSpPr>
          <p:cNvPr id="40985" name="TextBox 37">
            <a:extLst>
              <a:ext uri="{FF2B5EF4-FFF2-40B4-BE49-F238E27FC236}">
                <a16:creationId xmlns:a16="http://schemas.microsoft.com/office/drawing/2014/main" id="{48408B46-FEE2-984F-AD0C-7C921303D918}"/>
              </a:ext>
            </a:extLst>
          </p:cNvPr>
          <p:cNvSpPr txBox="1">
            <a:spLocks noChangeArrowheads="1"/>
          </p:cNvSpPr>
          <p:nvPr/>
        </p:nvSpPr>
        <p:spPr bwMode="auto">
          <a:xfrm rot="-5400000">
            <a:off x="1091407" y="4968082"/>
            <a:ext cx="1289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b="1" dirty="0">
                <a:solidFill>
                  <a:prstClr val="black"/>
                </a:solidFill>
                <a:latin typeface="Arial" panose="020B0604020202020204" pitchFamily="34" charset="0"/>
              </a:rPr>
              <a:t>RDC</a:t>
            </a:r>
          </a:p>
        </p:txBody>
      </p:sp>
      <p:sp>
        <p:nvSpPr>
          <p:cNvPr id="40986" name="TextBox 38">
            <a:extLst>
              <a:ext uri="{FF2B5EF4-FFF2-40B4-BE49-F238E27FC236}">
                <a16:creationId xmlns:a16="http://schemas.microsoft.com/office/drawing/2014/main" id="{A84E0787-DDE7-BF4F-B3CE-0900E7508413}"/>
              </a:ext>
            </a:extLst>
          </p:cNvPr>
          <p:cNvSpPr txBox="1">
            <a:spLocks noChangeArrowheads="1"/>
          </p:cNvSpPr>
          <p:nvPr/>
        </p:nvSpPr>
        <p:spPr bwMode="auto">
          <a:xfrm rot="-5400000">
            <a:off x="866776" y="3000376"/>
            <a:ext cx="1738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GB" altLang="en-US" sz="1800" b="1" dirty="0">
                <a:solidFill>
                  <a:prstClr val="black"/>
                </a:solidFill>
                <a:latin typeface="Arial" panose="020B0604020202020204" pitchFamily="34" charset="0"/>
              </a:rPr>
              <a:t>BAU 2WW</a:t>
            </a:r>
          </a:p>
        </p:txBody>
      </p:sp>
      <p:sp>
        <p:nvSpPr>
          <p:cNvPr id="40987" name="TextBox 39">
            <a:extLst>
              <a:ext uri="{FF2B5EF4-FFF2-40B4-BE49-F238E27FC236}">
                <a16:creationId xmlns:a16="http://schemas.microsoft.com/office/drawing/2014/main" id="{DF368F6F-05D7-E94B-AE46-71AEE928717F}"/>
              </a:ext>
            </a:extLst>
          </p:cNvPr>
          <p:cNvSpPr txBox="1">
            <a:spLocks noChangeArrowheads="1"/>
          </p:cNvSpPr>
          <p:nvPr/>
        </p:nvSpPr>
        <p:spPr bwMode="auto">
          <a:xfrm>
            <a:off x="784225" y="214313"/>
            <a:ext cx="85683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We can estimate savings for an average patient using an RDC rather than multiple 2WW referral pathways</a:t>
            </a:r>
          </a:p>
        </p:txBody>
      </p:sp>
      <p:sp>
        <p:nvSpPr>
          <p:cNvPr id="40988" name="TextBox 40">
            <a:extLst>
              <a:ext uri="{FF2B5EF4-FFF2-40B4-BE49-F238E27FC236}">
                <a16:creationId xmlns:a16="http://schemas.microsoft.com/office/drawing/2014/main" id="{8C91049C-DA70-F74E-A051-D3B0B61F66AF}"/>
              </a:ext>
            </a:extLst>
          </p:cNvPr>
          <p:cNvSpPr txBox="1">
            <a:spLocks noChangeArrowheads="1"/>
          </p:cNvSpPr>
          <p:nvPr/>
        </p:nvSpPr>
        <p:spPr bwMode="auto">
          <a:xfrm>
            <a:off x="1763713" y="6064250"/>
            <a:ext cx="8591550" cy="5842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600" b="1" dirty="0">
                <a:solidFill>
                  <a:prstClr val="white"/>
                </a:solidFill>
                <a:latin typeface="Arial" panose="020B0604020202020204" pitchFamily="34" charset="0"/>
              </a:rPr>
              <a:t>A patient  going through multiple 2WW referral pathways in NMUH is on average £232 cheaper to diagnose in an RDC compared to BAU </a:t>
            </a:r>
          </a:p>
        </p:txBody>
      </p:sp>
      <p:pic>
        <p:nvPicPr>
          <p:cNvPr id="34" name="Picture 33" descr="A close up of a logo&#10;&#10;Description automatically generated">
            <a:extLst>
              <a:ext uri="{FF2B5EF4-FFF2-40B4-BE49-F238E27FC236}">
                <a16:creationId xmlns:a16="http://schemas.microsoft.com/office/drawing/2014/main" id="{8C4B9509-53E9-4801-9F3E-C05C293E2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356652861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9A6A-B2AB-4BF8-A19C-4FA853819723}"/>
              </a:ext>
            </a:extLst>
          </p:cNvPr>
          <p:cNvSpPr>
            <a:spLocks noGrp="1"/>
          </p:cNvSpPr>
          <p:nvPr>
            <p:ph type="ctrTitle"/>
          </p:nvPr>
        </p:nvSpPr>
        <p:spPr/>
        <p:txBody>
          <a:bodyPr/>
          <a:lstStyle/>
          <a:p>
            <a:r>
              <a:rPr lang="en-GB" dirty="0"/>
              <a:t>Timetable:</a:t>
            </a:r>
          </a:p>
        </p:txBody>
      </p:sp>
      <p:pic>
        <p:nvPicPr>
          <p:cNvPr id="7" name="Picture 6" descr="A screenshot of a cell phone&#10;&#10;Description automatically generated">
            <a:extLst>
              <a:ext uri="{FF2B5EF4-FFF2-40B4-BE49-F238E27FC236}">
                <a16:creationId xmlns:a16="http://schemas.microsoft.com/office/drawing/2014/main" id="{5F03A4EC-80B4-42CE-ABE9-4B130621A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9387" y="1039227"/>
            <a:ext cx="6753225" cy="4972050"/>
          </a:xfrm>
          <a:prstGeom prst="rect">
            <a:avLst/>
          </a:prstGeom>
        </p:spPr>
      </p:pic>
    </p:spTree>
    <p:extLst>
      <p:ext uri="{BB962C8B-B14F-4D97-AF65-F5344CB8AC3E}">
        <p14:creationId xmlns:p14="http://schemas.microsoft.com/office/powerpoint/2010/main" val="4030526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4">
            <a:extLst>
              <a:ext uri="{FF2B5EF4-FFF2-40B4-BE49-F238E27FC236}">
                <a16:creationId xmlns:a16="http://schemas.microsoft.com/office/drawing/2014/main" id="{DD5B34D8-67FA-344B-A8D1-7BD58A02BC7D}"/>
              </a:ext>
            </a:extLst>
          </p:cNvPr>
          <p:cNvSpPr txBox="1">
            <a:spLocks noChangeArrowheads="1"/>
          </p:cNvSpPr>
          <p:nvPr/>
        </p:nvSpPr>
        <p:spPr bwMode="auto">
          <a:xfrm>
            <a:off x="885659" y="383633"/>
            <a:ext cx="7826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NMUH Model – BC makes a clear clinical and financial case for RDCs</a:t>
            </a:r>
          </a:p>
        </p:txBody>
      </p:sp>
      <p:sp>
        <p:nvSpPr>
          <p:cNvPr id="28674" name="Rectangle 6">
            <a:extLst>
              <a:ext uri="{FF2B5EF4-FFF2-40B4-BE49-F238E27FC236}">
                <a16:creationId xmlns:a16="http://schemas.microsoft.com/office/drawing/2014/main" id="{7BE3C36C-3C9E-E547-A032-797C6767F367}"/>
              </a:ext>
            </a:extLst>
          </p:cNvPr>
          <p:cNvSpPr>
            <a:spLocks noChangeArrowheads="1"/>
          </p:cNvSpPr>
          <p:nvPr/>
        </p:nvSpPr>
        <p:spPr bwMode="auto">
          <a:xfrm>
            <a:off x="2449417" y="1254126"/>
            <a:ext cx="7447403"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36000" eaLnBrk="1" hangingPunct="1">
              <a:defRPr/>
            </a:pPr>
            <a:endParaRPr lang="en-GB" altLang="en-US" sz="1800" b="1" dirty="0">
              <a:solidFill>
                <a:prstClr val="black"/>
              </a:solidFill>
              <a:latin typeface="Arial" panose="020B0604020202020204" pitchFamily="34" charset="0"/>
            </a:endParaRPr>
          </a:p>
          <a:p>
            <a:pPr marL="36000" eaLnBrk="1" hangingPunct="1">
              <a:buFont typeface="Arial" panose="020B0604020202020204" pitchFamily="34" charset="0"/>
              <a:buChar char="•"/>
              <a:defRPr/>
            </a:pPr>
            <a:r>
              <a:rPr lang="en-GB" altLang="en-US" sz="1800" dirty="0">
                <a:solidFill>
                  <a:prstClr val="black"/>
                </a:solidFill>
                <a:latin typeface="Arial" panose="020B0604020202020204" pitchFamily="34" charset="0"/>
              </a:rPr>
              <a:t>RDCs address referral to multiple diagnostic pathways with a higher quality more efficient patient experience</a:t>
            </a:r>
            <a:endParaRPr lang="en-GB" altLang="en-US" sz="1800" b="1" dirty="0">
              <a:solidFill>
                <a:prstClr val="black"/>
              </a:solidFill>
              <a:latin typeface="Arial" panose="020B0604020202020204" pitchFamily="34" charset="0"/>
            </a:endParaRPr>
          </a:p>
          <a:p>
            <a:pPr marL="36000" eaLnBrk="1" hangingPunct="1">
              <a:defRPr/>
            </a:pPr>
            <a:endParaRPr lang="en-GB" altLang="en-US" sz="1800" dirty="0">
              <a:solidFill>
                <a:prstClr val="black"/>
              </a:solidFill>
              <a:latin typeface="Arial" panose="020B0604020202020204" pitchFamily="34" charset="0"/>
            </a:endParaRPr>
          </a:p>
          <a:p>
            <a:pPr marL="36000" eaLnBrk="1" hangingPunct="1">
              <a:buFont typeface="Arial" panose="020B0604020202020204" pitchFamily="34" charset="0"/>
              <a:buChar char="•"/>
              <a:defRPr/>
            </a:pPr>
            <a:r>
              <a:rPr lang="en-GB" altLang="en-US" sz="1800" dirty="0">
                <a:solidFill>
                  <a:prstClr val="black"/>
                </a:solidFill>
                <a:latin typeface="Arial" panose="020B0604020202020204" pitchFamily="34" charset="0"/>
              </a:rPr>
              <a:t>In NCL predicted that RDCs will stop 2,810 people having 3,156 first time appointments. </a:t>
            </a:r>
          </a:p>
          <a:p>
            <a:pPr marL="36000" eaLnBrk="1" hangingPunct="1">
              <a:buFont typeface="Arial" panose="020B0604020202020204" pitchFamily="34" charset="0"/>
              <a:buChar char="•"/>
              <a:defRPr/>
            </a:pPr>
            <a:endParaRPr lang="en-GB" altLang="en-US" sz="1800" dirty="0">
              <a:solidFill>
                <a:prstClr val="black"/>
              </a:solidFill>
              <a:latin typeface="Arial" panose="020B0604020202020204" pitchFamily="34" charset="0"/>
            </a:endParaRPr>
          </a:p>
          <a:p>
            <a:pPr marL="36000" eaLnBrk="1" hangingPunct="1">
              <a:buFont typeface="Arial" panose="020B0604020202020204" pitchFamily="34" charset="0"/>
              <a:buChar char="•"/>
              <a:defRPr/>
            </a:pPr>
            <a:r>
              <a:rPr lang="en-GB" altLang="en-US" sz="1800" dirty="0">
                <a:solidFill>
                  <a:prstClr val="black"/>
                </a:solidFill>
                <a:latin typeface="Arial" panose="020B0604020202020204" pitchFamily="34" charset="0"/>
              </a:rPr>
              <a:t>RDC provides a clear clinical model that meets national policy expectations and responds to a clear local need</a:t>
            </a:r>
          </a:p>
          <a:p>
            <a:pPr marL="36000" eaLnBrk="1" hangingPunct="1">
              <a:buFont typeface="Arial" panose="020B0604020202020204" pitchFamily="34" charset="0"/>
              <a:buChar char="•"/>
              <a:defRPr/>
            </a:pPr>
            <a:endParaRPr lang="en-GB" altLang="en-US" sz="1800" dirty="0">
              <a:solidFill>
                <a:prstClr val="black"/>
              </a:solidFill>
              <a:latin typeface="Arial" panose="020B0604020202020204" pitchFamily="34" charset="0"/>
            </a:endParaRPr>
          </a:p>
          <a:p>
            <a:pPr marL="36000" eaLnBrk="1" hangingPunct="1">
              <a:buFont typeface="Arial" panose="020B0604020202020204" pitchFamily="34" charset="0"/>
              <a:buChar char="•"/>
              <a:defRPr/>
            </a:pPr>
            <a:r>
              <a:rPr lang="en-GB" altLang="en-US" sz="1800" dirty="0">
                <a:solidFill>
                  <a:prstClr val="black"/>
                </a:solidFill>
                <a:latin typeface="Arial" panose="020B0604020202020204" pitchFamily="34" charset="0"/>
              </a:rPr>
              <a:t>An RDC tariff of £344.09 can deliver a clinically, operationally and financially sustainable model- accepting 960 referrals each year at NMUH</a:t>
            </a:r>
          </a:p>
          <a:p>
            <a:pPr marL="36000" eaLnBrk="1" hangingPunct="1">
              <a:defRPr/>
            </a:pPr>
            <a:endParaRPr lang="en-GB" altLang="en-US" sz="1800" dirty="0">
              <a:solidFill>
                <a:prstClr val="black"/>
              </a:solidFill>
              <a:latin typeface="Arial" panose="020B0604020202020204" pitchFamily="34" charset="0"/>
            </a:endParaRPr>
          </a:p>
          <a:p>
            <a:pPr marL="36000" eaLnBrk="1" hangingPunct="1">
              <a:buFont typeface="Arial" panose="020B0604020202020204" pitchFamily="34" charset="0"/>
              <a:buChar char="•"/>
              <a:defRPr/>
            </a:pPr>
            <a:r>
              <a:rPr lang="en-GB" altLang="en-US" sz="1800" dirty="0">
                <a:solidFill>
                  <a:prstClr val="black"/>
                </a:solidFill>
                <a:latin typeface="Arial" panose="020B0604020202020204" pitchFamily="34" charset="0"/>
              </a:rPr>
              <a:t>At NMUH- 293 patients out of a cohort of 937 need to pass through the RDC each year for it to be viable</a:t>
            </a:r>
          </a:p>
          <a:p>
            <a:pPr marL="36000" eaLnBrk="1" hangingPunct="1">
              <a:buFont typeface="Arial" panose="020B0604020202020204" pitchFamily="34" charset="0"/>
              <a:buChar char="•"/>
              <a:defRPr/>
            </a:pPr>
            <a:endParaRPr lang="en-GB" altLang="en-US" sz="1400" dirty="0">
              <a:solidFill>
                <a:prstClr val="black"/>
              </a:solidFill>
              <a:latin typeface="Arial" panose="020B0604020202020204" pitchFamily="34" charset="0"/>
            </a:endParaRPr>
          </a:p>
          <a:p>
            <a:pPr marL="36000" eaLnBrk="1" hangingPunct="1">
              <a:buFont typeface="Arial" panose="020B0604020202020204" pitchFamily="34" charset="0"/>
              <a:buChar char="•"/>
              <a:defRPr/>
            </a:pPr>
            <a:endParaRPr lang="en-GB" altLang="en-US" sz="1400" dirty="0">
              <a:solidFill>
                <a:prstClr val="black"/>
              </a:solidFill>
              <a:latin typeface="Arial" panose="020B0604020202020204" pitchFamily="34" charset="0"/>
            </a:endParaRPr>
          </a:p>
          <a:p>
            <a:pPr marL="36000" eaLnBrk="1" hangingPunct="1">
              <a:buFont typeface="Arial" panose="020B0604020202020204" pitchFamily="34" charset="0"/>
              <a:buChar char="•"/>
              <a:defRPr/>
            </a:pPr>
            <a:endParaRPr lang="en-GB" altLang="en-US" sz="1400" dirty="0">
              <a:solidFill>
                <a:prstClr val="black"/>
              </a:solidFill>
              <a:latin typeface="Arial" panose="020B0604020202020204" pitchFamily="34" charset="0"/>
            </a:endParaRPr>
          </a:p>
          <a:p>
            <a:pPr marL="36000" eaLnBrk="1" hangingPunct="1">
              <a:buFont typeface="Arial" panose="020B0604020202020204" pitchFamily="34" charset="0"/>
              <a:buChar char="•"/>
              <a:defRPr/>
            </a:pPr>
            <a:endParaRPr lang="en-GB" altLang="en-US" sz="1400" dirty="0">
              <a:solidFill>
                <a:prstClr val="black"/>
              </a:solidFill>
              <a:latin typeface="Arial" panose="020B0604020202020204" pitchFamily="34" charset="0"/>
            </a:endParaRPr>
          </a:p>
          <a:p>
            <a:pPr marL="36000" eaLnBrk="1" hangingPunct="1">
              <a:buFont typeface="Arial" panose="020B0604020202020204" pitchFamily="34" charset="0"/>
              <a:buChar char="•"/>
              <a:defRPr/>
            </a:pPr>
            <a:endParaRPr lang="en-GB" altLang="en-US" sz="1400" dirty="0">
              <a:solidFill>
                <a:prstClr val="black"/>
              </a:solidFill>
              <a:latin typeface="Arial" panose="020B0604020202020204" pitchFamily="34" charset="0"/>
            </a:endParaRPr>
          </a:p>
        </p:txBody>
      </p:sp>
      <p:sp>
        <p:nvSpPr>
          <p:cNvPr id="28675" name="Rectangle 7">
            <a:extLst>
              <a:ext uri="{FF2B5EF4-FFF2-40B4-BE49-F238E27FC236}">
                <a16:creationId xmlns:a16="http://schemas.microsoft.com/office/drawing/2014/main" id="{C24FA97F-4A83-F14F-A5B3-AC7DECF6C5F4}"/>
              </a:ext>
            </a:extLst>
          </p:cNvPr>
          <p:cNvSpPr>
            <a:spLocks noChangeArrowheads="1"/>
          </p:cNvSpPr>
          <p:nvPr/>
        </p:nvSpPr>
        <p:spPr bwMode="auto">
          <a:xfrm>
            <a:off x="1685925" y="5932489"/>
            <a:ext cx="8820150" cy="5857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600" b="1" dirty="0">
                <a:solidFill>
                  <a:prstClr val="white"/>
                </a:solidFill>
                <a:latin typeface="Arial" panose="020B0604020202020204" pitchFamily="34" charset="0"/>
              </a:rPr>
              <a:t>The above points provide a working basis for commissioning the three proposed RDC sites at a £361 tariff rate per patient</a:t>
            </a:r>
          </a:p>
        </p:txBody>
      </p:sp>
      <p:pic>
        <p:nvPicPr>
          <p:cNvPr id="6" name="Picture 5" descr="A close up of a logo&#10;&#10;Description automatically generated">
            <a:extLst>
              <a:ext uri="{FF2B5EF4-FFF2-40B4-BE49-F238E27FC236}">
                <a16:creationId xmlns:a16="http://schemas.microsoft.com/office/drawing/2014/main" id="{B8302C6A-AD52-4A10-9D97-10C0EF426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30137253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3">
            <a:extLst>
              <a:ext uri="{FF2B5EF4-FFF2-40B4-BE49-F238E27FC236}">
                <a16:creationId xmlns:a16="http://schemas.microsoft.com/office/drawing/2014/main" id="{3AC95819-885D-AC42-B473-4455472E7A6C}"/>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defRPr/>
            </a:pPr>
            <a:fld id="{D3B224A9-6ABF-2649-9A8E-CE8E83F671C7}" type="slidenum">
              <a:rPr lang="en-US" altLang="en-US" smtClean="0"/>
              <a:pPr algn="r" eaLnBrk="1" hangingPunct="1">
                <a:defRPr/>
              </a:pPr>
              <a:t>31</a:t>
            </a:fld>
            <a:endParaRPr lang="en-US" altLang="en-US" sz="1200" dirty="0">
              <a:solidFill>
                <a:srgbClr val="898989"/>
              </a:solidFill>
            </a:endParaRPr>
          </a:p>
        </p:txBody>
      </p:sp>
      <p:sp>
        <p:nvSpPr>
          <p:cNvPr id="48130" name="TextBox 22">
            <a:extLst>
              <a:ext uri="{FF2B5EF4-FFF2-40B4-BE49-F238E27FC236}">
                <a16:creationId xmlns:a16="http://schemas.microsoft.com/office/drawing/2014/main" id="{912F3D20-0911-0C4A-9AE2-B68B373ECC04}"/>
              </a:ext>
            </a:extLst>
          </p:cNvPr>
          <p:cNvSpPr txBox="1">
            <a:spLocks noChangeArrowheads="1"/>
          </p:cNvSpPr>
          <p:nvPr/>
        </p:nvSpPr>
        <p:spPr bwMode="auto">
          <a:xfrm>
            <a:off x="797449" y="224632"/>
            <a:ext cx="7766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Annex: scenarios to demonstrate the financial case for RDCs compared to BAU in NCL</a:t>
            </a:r>
          </a:p>
        </p:txBody>
      </p:sp>
      <p:sp>
        <p:nvSpPr>
          <p:cNvPr id="20484" name="Rectangle 1">
            <a:extLst>
              <a:ext uri="{FF2B5EF4-FFF2-40B4-BE49-F238E27FC236}">
                <a16:creationId xmlns:a16="http://schemas.microsoft.com/office/drawing/2014/main" id="{2EAE914A-E23F-4244-8764-109A33F4B27E}"/>
              </a:ext>
            </a:extLst>
          </p:cNvPr>
          <p:cNvSpPr>
            <a:spLocks noChangeArrowheads="1"/>
          </p:cNvSpPr>
          <p:nvPr/>
        </p:nvSpPr>
        <p:spPr bwMode="auto">
          <a:xfrm>
            <a:off x="1524001" y="5227008"/>
            <a:ext cx="6312947"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defRPr/>
            </a:pPr>
            <a:r>
              <a:rPr lang="en-GB" sz="1100" i="1" dirty="0">
                <a:solidFill>
                  <a:prstClr val="black"/>
                </a:solidFill>
                <a:latin typeface="Arial" charset="0"/>
                <a:ea typeface="ＭＳ Ｐゴシック" charset="0"/>
                <a:cs typeface="Times New Roman" charset="0"/>
              </a:rPr>
              <a:t>Figure: RDC costs in potential scenarios of patient types (nab all costs except the tariff are annual)</a:t>
            </a:r>
            <a:endParaRPr lang="en-GB" dirty="0">
              <a:solidFill>
                <a:prstClr val="black"/>
              </a:solidFill>
              <a:latin typeface="Arial" charset="0"/>
              <a:ea typeface="ＭＳ Ｐゴシック" charset="0"/>
              <a:cs typeface="Arial" charset="0"/>
            </a:endParaRPr>
          </a:p>
        </p:txBody>
      </p:sp>
      <p:sp>
        <p:nvSpPr>
          <p:cNvPr id="48132" name="Rectangle 9">
            <a:extLst>
              <a:ext uri="{FF2B5EF4-FFF2-40B4-BE49-F238E27FC236}">
                <a16:creationId xmlns:a16="http://schemas.microsoft.com/office/drawing/2014/main" id="{A6DE5DFE-E512-624E-8E57-FB01C094D8BA}"/>
              </a:ext>
            </a:extLst>
          </p:cNvPr>
          <p:cNvSpPr>
            <a:spLocks noChangeArrowheads="1"/>
          </p:cNvSpPr>
          <p:nvPr/>
        </p:nvSpPr>
        <p:spPr bwMode="auto">
          <a:xfrm>
            <a:off x="1604964" y="5810250"/>
            <a:ext cx="8936037" cy="55399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500" b="1" dirty="0">
                <a:solidFill>
                  <a:prstClr val="white"/>
                </a:solidFill>
                <a:latin typeface="Arial" panose="020B0604020202020204" pitchFamily="34" charset="0"/>
              </a:rPr>
              <a:t>RDCs will generate significant savings compared to BAU in the clinically predicted scenarios. At an average £355 tariff across NCL the service is cost effective even in conservative scenarios.</a:t>
            </a:r>
          </a:p>
        </p:txBody>
      </p:sp>
      <p:sp>
        <p:nvSpPr>
          <p:cNvPr id="48133" name="TextBox 10">
            <a:extLst>
              <a:ext uri="{FF2B5EF4-FFF2-40B4-BE49-F238E27FC236}">
                <a16:creationId xmlns:a16="http://schemas.microsoft.com/office/drawing/2014/main" id="{DDEB0118-F186-BF44-8E2D-5C89BCA6E918}"/>
              </a:ext>
            </a:extLst>
          </p:cNvPr>
          <p:cNvSpPr txBox="1">
            <a:spLocks noChangeArrowheads="1"/>
          </p:cNvSpPr>
          <p:nvPr/>
        </p:nvSpPr>
        <p:spPr bwMode="auto">
          <a:xfrm>
            <a:off x="1604964" y="1227139"/>
            <a:ext cx="9063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400" b="1" dirty="0">
                <a:solidFill>
                  <a:prstClr val="black"/>
                </a:solidFill>
                <a:latin typeface="Arial" panose="020B0604020202020204" pitchFamily="34" charset="0"/>
              </a:rPr>
              <a:t>Costs and potential savings associated with the different scenarios. Average costs across NCL Sites (NMUH, RFH, UCLH):</a:t>
            </a:r>
          </a:p>
        </p:txBody>
      </p:sp>
      <p:graphicFrame>
        <p:nvGraphicFramePr>
          <p:cNvPr id="2" name="Table 1">
            <a:extLst>
              <a:ext uri="{FF2B5EF4-FFF2-40B4-BE49-F238E27FC236}">
                <a16:creationId xmlns:a16="http://schemas.microsoft.com/office/drawing/2014/main" id="{897C0111-FEEE-1A48-8825-C413D6D701F2}"/>
              </a:ext>
            </a:extLst>
          </p:cNvPr>
          <p:cNvGraphicFramePr>
            <a:graphicFrameLocks noGrp="1"/>
          </p:cNvGraphicFramePr>
          <p:nvPr/>
        </p:nvGraphicFramePr>
        <p:xfrm>
          <a:off x="1604964" y="1712913"/>
          <a:ext cx="8936037" cy="3462958"/>
        </p:xfrm>
        <a:graphic>
          <a:graphicData uri="http://schemas.openxmlformats.org/drawingml/2006/table">
            <a:tbl>
              <a:tblPr/>
              <a:tblGrid>
                <a:gridCol w="1828800">
                  <a:extLst>
                    <a:ext uri="{9D8B030D-6E8A-4147-A177-3AD203B41FA5}">
                      <a16:colId xmlns:a16="http://schemas.microsoft.com/office/drawing/2014/main" val="915013171"/>
                    </a:ext>
                  </a:extLst>
                </a:gridCol>
                <a:gridCol w="1144587">
                  <a:extLst>
                    <a:ext uri="{9D8B030D-6E8A-4147-A177-3AD203B41FA5}">
                      <a16:colId xmlns:a16="http://schemas.microsoft.com/office/drawing/2014/main" val="3666981027"/>
                    </a:ext>
                  </a:extLst>
                </a:gridCol>
                <a:gridCol w="1244600">
                  <a:extLst>
                    <a:ext uri="{9D8B030D-6E8A-4147-A177-3AD203B41FA5}">
                      <a16:colId xmlns:a16="http://schemas.microsoft.com/office/drawing/2014/main" val="4024894632"/>
                    </a:ext>
                  </a:extLst>
                </a:gridCol>
                <a:gridCol w="898525">
                  <a:extLst>
                    <a:ext uri="{9D8B030D-6E8A-4147-A177-3AD203B41FA5}">
                      <a16:colId xmlns:a16="http://schemas.microsoft.com/office/drawing/2014/main" val="1902029329"/>
                    </a:ext>
                  </a:extLst>
                </a:gridCol>
                <a:gridCol w="925513">
                  <a:extLst>
                    <a:ext uri="{9D8B030D-6E8A-4147-A177-3AD203B41FA5}">
                      <a16:colId xmlns:a16="http://schemas.microsoft.com/office/drawing/2014/main" val="1133485390"/>
                    </a:ext>
                  </a:extLst>
                </a:gridCol>
                <a:gridCol w="973137">
                  <a:extLst>
                    <a:ext uri="{9D8B030D-6E8A-4147-A177-3AD203B41FA5}">
                      <a16:colId xmlns:a16="http://schemas.microsoft.com/office/drawing/2014/main" val="4155117412"/>
                    </a:ext>
                  </a:extLst>
                </a:gridCol>
                <a:gridCol w="1103313">
                  <a:extLst>
                    <a:ext uri="{9D8B030D-6E8A-4147-A177-3AD203B41FA5}">
                      <a16:colId xmlns:a16="http://schemas.microsoft.com/office/drawing/2014/main" val="2562113629"/>
                    </a:ext>
                  </a:extLst>
                </a:gridCol>
                <a:gridCol w="817562">
                  <a:extLst>
                    <a:ext uri="{9D8B030D-6E8A-4147-A177-3AD203B41FA5}">
                      <a16:colId xmlns:a16="http://schemas.microsoft.com/office/drawing/2014/main" val="3541210087"/>
                    </a:ext>
                  </a:extLst>
                </a:gridCol>
              </a:tblGrid>
              <a:tr h="841375">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Scenario</a:t>
                      </a: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Proportion of patients from the multiple 2WW referral cohort ('bouncers')</a:t>
                      </a: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Proportion of patients from the single 2WW referral cohort </a:t>
                      </a: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Cost BAU (2,880 patients)</a:t>
                      </a: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Cost for three RDCs</a:t>
                      </a: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Cast savings per patient</a:t>
                      </a: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Savings for NCL RDCs</a:t>
                      </a: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Maximum RDC tariff</a:t>
                      </a: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473819092"/>
                  </a:ext>
                </a:extLst>
              </a:tr>
              <a:tr h="1192213">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Break even: </a:t>
                      </a: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Conservative mix of patients AND no additional diagnostics activity for patients with additional 2WW referrals</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39</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61</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£2,073,511</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£2,072,106</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£0.49</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£1,404</a:t>
                      </a:r>
                      <a:endParaRPr kumimoji="0" lang="en-GB" altLang="en-US" sz="11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£355.82</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93335084"/>
                  </a:ext>
                </a:extLst>
              </a:tr>
              <a:tr h="1428750">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Likely scenario: </a:t>
                      </a: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Clinically predicted mix of patients AND assuming clinically indicated rates additional diagnostics activity for patients with additional 2WW referrals</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DAE3F3"/>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72</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DAE3F3"/>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28</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DAE3F3"/>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£2,470,415</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DAE3F3"/>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£2,072,106</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DAE3F3"/>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£138.30</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DAE3F3"/>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£398,309</a:t>
                      </a:r>
                      <a:endParaRPr kumimoji="0" lang="en-GB" altLang="en-US" sz="11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DAE3F3"/>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£493.63</a:t>
                      </a:r>
                      <a:endParaRPr kumimoji="0" lang="en-GB" altLang="en-US" sz="11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3795" marR="3795" marT="3795" marB="0" anchor="b"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DAE3F3"/>
                    </a:solidFill>
                  </a:tcPr>
                </a:tc>
                <a:extLst>
                  <a:ext uri="{0D108BD9-81ED-4DB2-BD59-A6C34878D82A}">
                    <a16:rowId xmlns:a16="http://schemas.microsoft.com/office/drawing/2014/main" val="2111628941"/>
                  </a:ext>
                </a:extLst>
              </a:tr>
            </a:tbl>
          </a:graphicData>
        </a:graphic>
      </p:graphicFrame>
      <p:pic>
        <p:nvPicPr>
          <p:cNvPr id="9" name="Picture 8" descr="A close up of a logo&#10;&#10;Description automatically generated">
            <a:extLst>
              <a:ext uri="{FF2B5EF4-FFF2-40B4-BE49-F238E27FC236}">
                <a16:creationId xmlns:a16="http://schemas.microsoft.com/office/drawing/2014/main" id="{CD63B5BA-24F4-4B8D-8B3C-F2CD02A57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25954703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a:extLst>
              <a:ext uri="{FF2B5EF4-FFF2-40B4-BE49-F238E27FC236}">
                <a16:creationId xmlns:a16="http://schemas.microsoft.com/office/drawing/2014/main" id="{5EA66A28-5AAC-4342-B421-167E31353A20}"/>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defRPr/>
            </a:pPr>
            <a:fld id="{D3B224A9-6ABF-2649-9A8E-CE8E83F671C7}" type="slidenum">
              <a:rPr lang="en-US" altLang="en-US" smtClean="0"/>
              <a:pPr algn="r" eaLnBrk="1" hangingPunct="1">
                <a:defRPr/>
              </a:pPr>
              <a:t>32</a:t>
            </a:fld>
            <a:endParaRPr lang="en-US" altLang="en-US" sz="1200" dirty="0">
              <a:solidFill>
                <a:srgbClr val="898989"/>
              </a:solidFill>
            </a:endParaRPr>
          </a:p>
        </p:txBody>
      </p:sp>
      <p:sp>
        <p:nvSpPr>
          <p:cNvPr id="36866" name="TextBox 22">
            <a:extLst>
              <a:ext uri="{FF2B5EF4-FFF2-40B4-BE49-F238E27FC236}">
                <a16:creationId xmlns:a16="http://schemas.microsoft.com/office/drawing/2014/main" id="{19A21BB9-2DBA-B042-963E-B733E2E59CBA}"/>
              </a:ext>
            </a:extLst>
          </p:cNvPr>
          <p:cNvSpPr txBox="1">
            <a:spLocks noChangeArrowheads="1"/>
          </p:cNvSpPr>
          <p:nvPr/>
        </p:nvSpPr>
        <p:spPr bwMode="auto">
          <a:xfrm>
            <a:off x="637006" y="188455"/>
            <a:ext cx="7269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The existing MDC approach gives us a viable clinical model to adapt for RDCs</a:t>
            </a:r>
          </a:p>
        </p:txBody>
      </p:sp>
      <p:graphicFrame>
        <p:nvGraphicFramePr>
          <p:cNvPr id="2" name="Table 1">
            <a:extLst>
              <a:ext uri="{FF2B5EF4-FFF2-40B4-BE49-F238E27FC236}">
                <a16:creationId xmlns:a16="http://schemas.microsoft.com/office/drawing/2014/main" id="{15D99A05-8B7A-0F44-87BC-D1790B36F7CB}"/>
              </a:ext>
            </a:extLst>
          </p:cNvPr>
          <p:cNvGraphicFramePr>
            <a:graphicFrameLocks noGrp="1"/>
          </p:cNvGraphicFramePr>
          <p:nvPr/>
        </p:nvGraphicFramePr>
        <p:xfrm>
          <a:off x="1697039" y="1295400"/>
          <a:ext cx="8797925" cy="5276856"/>
        </p:xfrm>
        <a:graphic>
          <a:graphicData uri="http://schemas.openxmlformats.org/drawingml/2006/table">
            <a:tbl>
              <a:tblPr/>
              <a:tblGrid>
                <a:gridCol w="2882900">
                  <a:extLst>
                    <a:ext uri="{9D8B030D-6E8A-4147-A177-3AD203B41FA5}">
                      <a16:colId xmlns:a16="http://schemas.microsoft.com/office/drawing/2014/main" val="2830090310"/>
                    </a:ext>
                  </a:extLst>
                </a:gridCol>
                <a:gridCol w="1465262">
                  <a:extLst>
                    <a:ext uri="{9D8B030D-6E8A-4147-A177-3AD203B41FA5}">
                      <a16:colId xmlns:a16="http://schemas.microsoft.com/office/drawing/2014/main" val="1184601450"/>
                    </a:ext>
                  </a:extLst>
                </a:gridCol>
                <a:gridCol w="3395663">
                  <a:extLst>
                    <a:ext uri="{9D8B030D-6E8A-4147-A177-3AD203B41FA5}">
                      <a16:colId xmlns:a16="http://schemas.microsoft.com/office/drawing/2014/main" val="2056544639"/>
                    </a:ext>
                  </a:extLst>
                </a:gridCol>
                <a:gridCol w="1054100">
                  <a:extLst>
                    <a:ext uri="{9D8B030D-6E8A-4147-A177-3AD203B41FA5}">
                      <a16:colId xmlns:a16="http://schemas.microsoft.com/office/drawing/2014/main" val="64901570"/>
                    </a:ext>
                  </a:extLst>
                </a:gridCol>
              </a:tblGrid>
              <a:tr h="32543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 Staff group</a:t>
                      </a:r>
                    </a:p>
                  </a:txBody>
                  <a:tcPr marL="30219" marR="30219" marT="0" marB="0" horzOverflow="overflow">
                    <a:lnL w="6350" cap="flat" cmpd="sng" algn="ctr">
                      <a:solidFill>
                        <a:schemeClr val="accent1"/>
                      </a:solidFill>
                      <a:prstDash val="solid"/>
                      <a:miter lim="800000"/>
                      <a:headEnd type="none" w="med" len="med"/>
                      <a:tailEnd type="none" w="med" len="med"/>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Banding/ PA</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Role description</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Annual cost</a:t>
                      </a: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(NMUH)</a:t>
                      </a:r>
                    </a:p>
                  </a:txBody>
                  <a:tcPr marL="30219" marR="30219" marT="0" marB="0" horzOverflow="overflow">
                    <a:lnL>
                      <a:noFill/>
                    </a:lnL>
                    <a:lnR w="6350" cap="flat" cmpd="sng" algn="ctr">
                      <a:solidFill>
                        <a:schemeClr val="accent1"/>
                      </a:solidFill>
                      <a:prstDash val="solid"/>
                      <a:miter lim="800000"/>
                      <a:headEnd type="none" w="med" len="med"/>
                      <a:tailEnd type="none" w="med" len="med"/>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948576725"/>
                  </a:ext>
                </a:extLst>
              </a:tr>
              <a:tr h="33178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Service lead</a:t>
                      </a:r>
                    </a:p>
                  </a:txBody>
                  <a:tcPr marL="30219" marR="30219" marT="0" marB="0" horzOverflow="overflow">
                    <a:lnL w="6350" cap="flat" cmpd="sng" algn="ctr">
                      <a:solidFill>
                        <a:schemeClr val="accent1"/>
                      </a:solidFill>
                      <a:prstDash val="solid"/>
                      <a:miter lim="800000"/>
                      <a:headEnd type="none" w="med" len="med"/>
                      <a:tailEnd type="none" w="med" len="med"/>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0.75PA</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Provides leadership for the service. Supports service development at a clinic and an alliance level.</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£11,522.25</a:t>
                      </a:r>
                    </a:p>
                  </a:txBody>
                  <a:tcPr marL="0" marR="0" marT="0" marB="0" anchor="ctr" horzOverflow="overflow">
                    <a:lnL>
                      <a:noFill/>
                    </a:lnL>
                    <a:lnR w="6350" cap="flat" cmpd="sng" algn="ctr">
                      <a:solidFill>
                        <a:schemeClr val="accent1"/>
                      </a:solidFill>
                      <a:prstDash val="solid"/>
                      <a:miter lim="800000"/>
                      <a:headEnd type="none" w="med" len="med"/>
                      <a:tailEnd type="none" w="med" len="med"/>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687241986"/>
                  </a:ext>
                </a:extLst>
              </a:tr>
              <a:tr h="163513">
                <a:tc rowSpan="4">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RDC Consultant</a:t>
                      </a:r>
                    </a:p>
                  </a:txBody>
                  <a:tcPr marL="30219" marR="30219" marT="0" marB="0" horzOverflow="overflow">
                    <a:lnL w="6350" cap="flat" cmpd="sng" algn="ctr">
                      <a:solidFill>
                        <a:schemeClr val="accent1"/>
                      </a:solidFill>
                      <a:prstDash val="solid"/>
                      <a:miter lim="800000"/>
                      <a:headEnd type="none" w="med" len="med"/>
                      <a:tailEnd type="none" w="med" len="med"/>
                    </a:lnL>
                    <a:lnR>
                      <a:noFill/>
                    </a:lnR>
                    <a:lnT w="6350" cap="flat" cmpd="sng" algn="ctr">
                      <a:solidFill>
                        <a:schemeClr val="accent1"/>
                      </a:solidFill>
                      <a:prstDash val="solid"/>
                      <a:miter lim="800000"/>
                      <a:headEnd type="none" w="med" len="med"/>
                      <a:tailEnd type="none" w="med" len="med"/>
                    </a:lnT>
                    <a:lnB>
                      <a:noFill/>
                    </a:lnB>
                    <a:lnTlToBr>
                      <a:noFill/>
                    </a:lnTlToBr>
                    <a:lnBlToTr>
                      <a:noFill/>
                    </a:lnBlToTr>
                    <a:noFill/>
                  </a:tcPr>
                </a:tc>
                <a:tc rowSpan="4">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2.25 PA </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a:noFill/>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Provides the following clinical support:</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rowSpan="4">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£34,566.75</a:t>
                      </a:r>
                    </a:p>
                  </a:txBody>
                  <a:tcPr marL="0" marR="0" marT="0" marB="0" anchor="ctr" horzOverflow="overflow">
                    <a:lnL>
                      <a:noFill/>
                    </a:lnL>
                    <a:lnR w="6350" cap="flat" cmpd="sng" algn="ctr">
                      <a:solidFill>
                        <a:schemeClr val="accent1"/>
                      </a:solidFill>
                      <a:prstDash val="solid"/>
                      <a:miter lim="800000"/>
                      <a:headEnd type="none" w="med" len="med"/>
                      <a:tailEnd type="none" w="med" len="med"/>
                    </a:lnR>
                    <a:lnT w="6350" cap="flat" cmpd="sng" algn="ctr">
                      <a:solidFill>
                        <a:schemeClr val="accent1"/>
                      </a:solidFill>
                      <a:prstDash val="solid"/>
                      <a:miter lim="800000"/>
                      <a:headEnd type="none" w="med" len="med"/>
                      <a:tailEnd type="none" w="med" len="med"/>
                    </a:lnT>
                    <a:lnB>
                      <a:noFill/>
                    </a:lnB>
                    <a:lnTlToBr>
                      <a:noFill/>
                    </a:lnTlToBr>
                    <a:lnBlToTr>
                      <a:noFill/>
                    </a:lnBlToTr>
                    <a:noFill/>
                  </a:tcPr>
                </a:tc>
                <a:extLst>
                  <a:ext uri="{0D108BD9-81ED-4DB2-BD59-A6C34878D82A}">
                    <a16:rowId xmlns:a16="http://schemas.microsoft.com/office/drawing/2014/main" val="2317491206"/>
                  </a:ext>
                </a:extLst>
              </a:tr>
              <a:tr h="325438">
                <a:tc vMerge="1">
                  <a:txBody>
                    <a:bodyPr/>
                    <a:lstStyle/>
                    <a:p>
                      <a:endParaRPr lang="en-US"/>
                    </a:p>
                  </a:txBody>
                  <a:tcPr/>
                </a:tc>
                <a:tc vMerge="1">
                  <a:txBody>
                    <a:bodyPr/>
                    <a:lstStyle/>
                    <a:p>
                      <a:endParaRPr lang="en-US"/>
                    </a:p>
                  </a:txBody>
                  <a:tcPr/>
                </a:tc>
                <a:tc>
                  <a:txBody>
                    <a:bodyPr/>
                    <a:lstStyle>
                      <a:lvl1pPr indent="1911350"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191135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1 clinic (1.5 PA)</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2714459253"/>
                  </a:ext>
                </a:extLst>
              </a:tr>
              <a:tr h="325438">
                <a:tc vMerge="1">
                  <a:txBody>
                    <a:bodyPr/>
                    <a:lstStyle/>
                    <a:p>
                      <a:endParaRPr lang="en-US"/>
                    </a:p>
                  </a:txBody>
                  <a:tcPr/>
                </a:tc>
                <a:tc vMerge="1">
                  <a:txBody>
                    <a:bodyPr/>
                    <a:lstStyle/>
                    <a:p>
                      <a:endParaRPr lang="en-US"/>
                    </a:p>
                  </a:txBody>
                  <a:tcPr/>
                </a:tc>
                <a:tc>
                  <a:txBody>
                    <a:bodyPr/>
                    <a:lstStyle>
                      <a:lvl1pPr indent="1911350"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191135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Admin for clinic (0.25 PA)</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646289958"/>
                  </a:ext>
                </a:extLst>
              </a:tr>
              <a:tr h="325438">
                <a:tc vMerge="1">
                  <a:txBody>
                    <a:bodyPr/>
                    <a:lstStyle/>
                    <a:p>
                      <a:endParaRPr lang="en-US"/>
                    </a:p>
                  </a:txBody>
                  <a:tcPr/>
                </a:tc>
                <a:tc vMerge="1">
                  <a:txBody>
                    <a:bodyPr/>
                    <a:lstStyle/>
                    <a:p>
                      <a:endParaRPr lang="en-US"/>
                    </a:p>
                  </a:txBody>
                  <a:tcPr/>
                </a:tc>
                <a:tc>
                  <a:txBody>
                    <a:bodyPr/>
                    <a:lstStyle>
                      <a:lvl1pPr indent="1911350"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191135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MDT/ data validation 0.5 PA</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2915876359"/>
                  </a:ext>
                </a:extLst>
              </a:tr>
              <a:tr h="32543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Specialty Consultant  (e.g.: respiratory)</a:t>
                      </a:r>
                    </a:p>
                  </a:txBody>
                  <a:tcPr marL="30219" marR="30219" marT="0" marB="0" horzOverflow="overflow">
                    <a:lnL w="6350" cap="flat" cmpd="sng" algn="ctr">
                      <a:solidFill>
                        <a:schemeClr val="accent1"/>
                      </a:solidFill>
                      <a:prstDash val="solid"/>
                      <a:miter lim="800000"/>
                      <a:headEnd type="none" w="med" len="med"/>
                      <a:tailEnd type="none" w="med" len="med"/>
                    </a:lnL>
                    <a:lnR>
                      <a:noFill/>
                    </a:lnR>
                    <a:lnT>
                      <a:noFill/>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0.25 PA</a:t>
                      </a:r>
                    </a:p>
                  </a:txBody>
                  <a:tcPr marL="30219" marR="30219" marT="0" marB="0" horzOverflow="overflow">
                    <a:lnL>
                      <a:noFill/>
                    </a:lnL>
                    <a:lnR>
                      <a:noFill/>
                    </a:lnR>
                    <a:lnT>
                      <a:noFill/>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Provides specialist clinical advice and guidance, including inputting into MDTs.</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£7,681.50</a:t>
                      </a:r>
                    </a:p>
                  </a:txBody>
                  <a:tcPr marL="0" marR="0" marT="0" marB="0" anchor="ctr" horzOverflow="overflow">
                    <a:lnL>
                      <a:noFill/>
                    </a:lnL>
                    <a:lnR w="6350" cap="flat" cmpd="sng" algn="ctr">
                      <a:solidFill>
                        <a:schemeClr val="accent1"/>
                      </a:solidFill>
                      <a:prstDash val="solid"/>
                      <a:miter lim="800000"/>
                      <a:headEnd type="none" w="med" len="med"/>
                      <a:tailEnd type="none" w="med" len="med"/>
                    </a:lnR>
                    <a:lnT>
                      <a:noFill/>
                    </a:lnT>
                    <a:lnB w="6350" cap="flat" cmpd="sng" algn="ctr">
                      <a:solidFill>
                        <a:schemeClr val="accent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810415991"/>
                  </a:ext>
                </a:extLst>
              </a:tr>
              <a:tr h="488950">
                <a:tc rowSpan="2">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GP/ Second Consultant</a:t>
                      </a:r>
                    </a:p>
                  </a:txBody>
                  <a:tcPr marL="30219" marR="30219" marT="0" marB="0" horzOverflow="overflow">
                    <a:lnL w="6350" cap="flat" cmpd="sng" algn="ctr">
                      <a:solidFill>
                        <a:schemeClr val="accent1"/>
                      </a:solidFill>
                      <a:prstDash val="solid"/>
                      <a:miter lim="800000"/>
                      <a:headEnd type="none" w="med" len="med"/>
                      <a:tailEnd type="none" w="med" len="med"/>
                    </a:lnL>
                    <a:lnR>
                      <a:noFill/>
                    </a:lnR>
                    <a:lnT w="6350" cap="flat" cmpd="sng" algn="ctr">
                      <a:solidFill>
                        <a:schemeClr val="accent1"/>
                      </a:solidFill>
                      <a:prstDash val="solid"/>
                      <a:miter lim="800000"/>
                      <a:headEnd type="none" w="med" len="med"/>
                      <a:tailEnd type="none" w="med" len="med"/>
                    </a:lnT>
                    <a:lnB>
                      <a:noFill/>
                    </a:lnB>
                    <a:lnTlToBr>
                      <a:noFill/>
                    </a:lnTlToBr>
                    <a:lnBlToTr>
                      <a:noFill/>
                    </a:lnBlToTr>
                    <a:noFill/>
                  </a:tcPr>
                </a:tc>
                <a:tc rowSpan="2">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1.25 PA</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a:noFill/>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Provides primary care input into delivery of RDC clinics. This role would be covered by an additional consultant led clinic if no GP is available.</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rowSpan="2">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£19,203.75</a:t>
                      </a:r>
                    </a:p>
                  </a:txBody>
                  <a:tcPr marL="0" marR="0" marT="0" marB="0" anchor="ctr" horzOverflow="overflow">
                    <a:lnL>
                      <a:noFill/>
                    </a:lnL>
                    <a:lnR w="6350" cap="flat" cmpd="sng" algn="ctr">
                      <a:solidFill>
                        <a:schemeClr val="accent1"/>
                      </a:solidFill>
                      <a:prstDash val="solid"/>
                      <a:miter lim="800000"/>
                      <a:headEnd type="none" w="med" len="med"/>
                      <a:tailEnd type="none" w="med" len="med"/>
                    </a:lnR>
                    <a:lnT w="6350" cap="flat" cmpd="sng" algn="ctr">
                      <a:solidFill>
                        <a:schemeClr val="accent1"/>
                      </a:solidFill>
                      <a:prstDash val="solid"/>
                      <a:miter lim="800000"/>
                      <a:headEnd type="none" w="med" len="med"/>
                      <a:tailEnd type="none" w="med" len="med"/>
                    </a:lnT>
                    <a:lnB>
                      <a:noFill/>
                    </a:lnB>
                    <a:lnTlToBr>
                      <a:noFill/>
                    </a:lnTlToBr>
                    <a:lnBlToTr>
                      <a:noFill/>
                    </a:lnBlToTr>
                    <a:noFill/>
                  </a:tcPr>
                </a:tc>
                <a:extLst>
                  <a:ext uri="{0D108BD9-81ED-4DB2-BD59-A6C34878D82A}">
                    <a16:rowId xmlns:a16="http://schemas.microsoft.com/office/drawing/2014/main" val="1546492431"/>
                  </a:ext>
                </a:extLst>
              </a:tr>
              <a:tr h="163513">
                <a:tc vMerge="1">
                  <a:txBody>
                    <a:bodyPr/>
                    <a:lstStyle/>
                    <a:p>
                      <a:endParaRPr lang="en-US"/>
                    </a:p>
                  </a:txBody>
                  <a:tcPr/>
                </a:tc>
                <a:tc vMerge="1">
                  <a:txBody>
                    <a:bodyPr/>
                    <a:lstStyle/>
                    <a:p>
                      <a:endParaRPr lang="en-US"/>
                    </a:p>
                  </a:txBody>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Supports engagement with primary care.</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3658946216"/>
                  </a:ext>
                </a:extLst>
              </a:tr>
              <a:tr h="488950">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Radiologist</a:t>
                      </a:r>
                    </a:p>
                  </a:txBody>
                  <a:tcPr marL="30219" marR="30219" marT="0" marB="0" horzOverflow="overflow">
                    <a:lnL w="6350" cap="flat" cmpd="sng" algn="ctr">
                      <a:solidFill>
                        <a:schemeClr val="accent1"/>
                      </a:solidFill>
                      <a:prstDash val="solid"/>
                      <a:miter lim="800000"/>
                      <a:headEnd type="none" w="med" len="med"/>
                      <a:tailEnd type="none" w="med" len="med"/>
                    </a:lnL>
                    <a:lnR>
                      <a:noFill/>
                    </a:lnR>
                    <a:lnT>
                      <a:noFill/>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 PAs</a:t>
                      </a:r>
                    </a:p>
                  </a:txBody>
                  <a:tcPr marL="30219" marR="30219" marT="0" marB="0" horzOverflow="overflow">
                    <a:lnL>
                      <a:noFill/>
                    </a:lnL>
                    <a:lnR>
                      <a:noFill/>
                    </a:lnR>
                    <a:lnT>
                      <a:noFill/>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Provides dedicated timely radiology reporting that the general list will not provide. Assumes 10-15 CTs require reporting per week, majority of scans are CT CAP.</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£30,726</a:t>
                      </a:r>
                    </a:p>
                  </a:txBody>
                  <a:tcPr marL="0" marR="0" marT="0" marB="0" anchor="ctr" horzOverflow="overflow">
                    <a:lnL>
                      <a:noFill/>
                    </a:lnL>
                    <a:lnR w="6350" cap="flat" cmpd="sng" algn="ctr">
                      <a:solidFill>
                        <a:schemeClr val="accent1"/>
                      </a:solidFill>
                      <a:prstDash val="solid"/>
                      <a:miter lim="800000"/>
                      <a:headEnd type="none" w="med" len="med"/>
                      <a:tailEnd type="none" w="med" len="med"/>
                    </a:lnR>
                    <a:lnT>
                      <a:noFill/>
                    </a:lnT>
                    <a:lnB w="6350" cap="flat" cmpd="sng" algn="ctr">
                      <a:solidFill>
                        <a:schemeClr val="accent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044029747"/>
                  </a:ext>
                </a:extLst>
              </a:tr>
              <a:tr h="222250">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Management support</a:t>
                      </a:r>
                    </a:p>
                  </a:txBody>
                  <a:tcPr marL="30219" marR="30219" marT="0" marB="0" horzOverflow="overflow">
                    <a:lnL w="6350" cap="flat" cmpd="sng" algn="ctr">
                      <a:solidFill>
                        <a:schemeClr val="accent1"/>
                      </a:solidFill>
                      <a:prstDash val="solid"/>
                      <a:miter lim="800000"/>
                      <a:headEnd type="none" w="med" len="med"/>
                      <a:tailEnd type="none" w="med" len="med"/>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Band 8a (0.3 FTE)</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Provides operational management support for the service.</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£21,249</a:t>
                      </a:r>
                    </a:p>
                  </a:txBody>
                  <a:tcPr marL="0" marR="0" marT="0" marB="0" anchor="ctr" horzOverflow="overflow">
                    <a:lnL>
                      <a:noFill/>
                    </a:lnL>
                    <a:lnR w="6350" cap="flat" cmpd="sng" algn="ctr">
                      <a:solidFill>
                        <a:schemeClr val="accent1"/>
                      </a:solidFill>
                      <a:prstDash val="solid"/>
                      <a:miter lim="800000"/>
                      <a:headEnd type="none" w="med" len="med"/>
                      <a:tailEnd type="none" w="med" len="med"/>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282584"/>
                  </a:ext>
                </a:extLst>
              </a:tr>
              <a:tr h="32543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RDC CNS</a:t>
                      </a:r>
                    </a:p>
                  </a:txBody>
                  <a:tcPr marL="30219" marR="30219" marT="0" marB="0" horzOverflow="overflow">
                    <a:lnL w="6350" cap="flat" cmpd="sng" algn="ctr">
                      <a:solidFill>
                        <a:schemeClr val="accent1"/>
                      </a:solidFill>
                      <a:prstDash val="solid"/>
                      <a:miter lim="800000"/>
                      <a:headEnd type="none" w="med" len="med"/>
                      <a:tailEnd type="none" w="med" len="med"/>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Band 7</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Provides clinical expertise and patient support. Each CNS can manage 12 patients per week.</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£57,176</a:t>
                      </a:r>
                    </a:p>
                  </a:txBody>
                  <a:tcPr marL="0" marR="0" marT="0" marB="0" anchor="ctr" horzOverflow="overflow">
                    <a:lnL>
                      <a:noFill/>
                    </a:lnL>
                    <a:lnR w="6350" cap="flat" cmpd="sng" algn="ctr">
                      <a:solidFill>
                        <a:schemeClr val="accent1"/>
                      </a:solidFill>
                      <a:prstDash val="solid"/>
                      <a:miter lim="800000"/>
                      <a:headEnd type="none" w="med" len="med"/>
                      <a:tailEnd type="none" w="med" len="med"/>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73001512"/>
                  </a:ext>
                </a:extLst>
              </a:tr>
              <a:tr h="488950">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Development CNS</a:t>
                      </a:r>
                    </a:p>
                  </a:txBody>
                  <a:tcPr marL="30219" marR="30219" marT="0" marB="0" horzOverflow="overflow">
                    <a:lnL w="6350" cap="flat" cmpd="sng" algn="ctr">
                      <a:solidFill>
                        <a:schemeClr val="accent1"/>
                      </a:solidFill>
                      <a:prstDash val="solid"/>
                      <a:miter lim="800000"/>
                      <a:headEnd type="none" w="med" len="med"/>
                      <a:tailEnd type="none" w="med" len="med"/>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Band 6</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Additional CNS resource to provide additional capacity to meet patient demand, and additional cover to ensure service resilience.</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£48,895</a:t>
                      </a:r>
                    </a:p>
                  </a:txBody>
                  <a:tcPr marL="0" marR="0" marT="0" marB="0" anchor="ctr" horzOverflow="overflow">
                    <a:lnL>
                      <a:noFill/>
                    </a:lnL>
                    <a:lnR w="6350" cap="flat" cmpd="sng" algn="ctr">
                      <a:solidFill>
                        <a:schemeClr val="accent1"/>
                      </a:solidFill>
                      <a:prstDash val="solid"/>
                      <a:miter lim="800000"/>
                      <a:headEnd type="none" w="med" len="med"/>
                      <a:tailEnd type="none" w="med" len="med"/>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835175902"/>
                  </a:ext>
                </a:extLst>
              </a:tr>
              <a:tr h="32543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Pathway navigator</a:t>
                      </a:r>
                    </a:p>
                  </a:txBody>
                  <a:tcPr marL="30219" marR="30219" marT="0" marB="0" horzOverflow="overflow">
                    <a:lnL w="6350" cap="flat" cmpd="sng" algn="ctr">
                      <a:solidFill>
                        <a:schemeClr val="accent1"/>
                      </a:solidFill>
                      <a:prstDash val="solid"/>
                      <a:miter lim="800000"/>
                      <a:headEnd type="none" w="med" len="med"/>
                      <a:tailEnd type="none" w="med" len="med"/>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Band 4</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Manage the referral pathway and provides cover for data manager during leave.</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£33,242</a:t>
                      </a:r>
                    </a:p>
                  </a:txBody>
                  <a:tcPr marL="0" marR="0" marT="0" marB="0" anchor="ctr" horzOverflow="overflow">
                    <a:lnL>
                      <a:noFill/>
                    </a:lnL>
                    <a:lnR w="6350" cap="flat" cmpd="sng" algn="ctr">
                      <a:solidFill>
                        <a:schemeClr val="accent1"/>
                      </a:solidFill>
                      <a:prstDash val="solid"/>
                      <a:miter lim="800000"/>
                      <a:headEnd type="none" w="med" len="med"/>
                      <a:tailEnd type="none" w="med" len="med"/>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019324065"/>
                  </a:ext>
                </a:extLst>
              </a:tr>
              <a:tr h="32543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Management overhead</a:t>
                      </a:r>
                    </a:p>
                  </a:txBody>
                  <a:tcPr marL="30219" marR="30219" marT="0" marB="0" horzOverflow="overflow">
                    <a:lnL w="6350" cap="flat" cmpd="sng" algn="ctr">
                      <a:solidFill>
                        <a:schemeClr val="accent1"/>
                      </a:solidFill>
                      <a:prstDash val="solid"/>
                      <a:miter lim="800000"/>
                      <a:headEnd type="none" w="med" len="med"/>
                      <a:tailEnd type="none" w="med" len="med"/>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n/a</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Trust management overheads (e.g. estates and facilities, IT, back office…)</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£66,065.39</a:t>
                      </a:r>
                    </a:p>
                  </a:txBody>
                  <a:tcPr marL="0" marR="0" marT="0" marB="0" anchor="ctr" horzOverflow="overflow">
                    <a:lnL>
                      <a:noFill/>
                    </a:lnL>
                    <a:lnR w="6350" cap="flat" cmpd="sng" algn="ctr">
                      <a:solidFill>
                        <a:schemeClr val="accent1"/>
                      </a:solidFill>
                      <a:prstDash val="solid"/>
                      <a:miter lim="800000"/>
                      <a:headEnd type="none" w="med" len="med"/>
                      <a:tailEnd type="none" w="med" len="med"/>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627786962"/>
                  </a:ext>
                </a:extLst>
              </a:tr>
              <a:tr h="32543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30219" marR="30219" marT="0" marB="0" horzOverflow="overflow">
                    <a:lnL w="6350" cap="flat" cmpd="sng" algn="ctr">
                      <a:solidFill>
                        <a:schemeClr val="accent1"/>
                      </a:solidFill>
                      <a:prstDash val="solid"/>
                      <a:miter lim="800000"/>
                      <a:headEnd type="none" w="med" len="med"/>
                      <a:tailEnd type="none" w="med" len="med"/>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34" charset="-128"/>
                        </a:rPr>
                        <a:t>Total:</a:t>
                      </a:r>
                    </a:p>
                  </a:txBody>
                  <a:tcPr marL="30219" marR="30219" marT="0" marB="0" horzOverflow="overflow">
                    <a:lnL>
                      <a:noFill/>
                    </a:lnL>
                    <a:lnR>
                      <a:noFill/>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GB" altLang="en-US" sz="10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£330,326.97</a:t>
                      </a:r>
                    </a:p>
                  </a:txBody>
                  <a:tcPr marL="0" marR="0" marT="0" marB="0" anchor="ctr" horzOverflow="overflow">
                    <a:lnL>
                      <a:noFill/>
                    </a:lnL>
                    <a:lnR w="6350" cap="flat" cmpd="sng" algn="ctr">
                      <a:solidFill>
                        <a:schemeClr val="accent1"/>
                      </a:solidFill>
                      <a:prstDash val="solid"/>
                      <a:miter lim="800000"/>
                      <a:headEnd type="none" w="med" len="med"/>
                      <a:tailEnd type="none" w="med" len="med"/>
                    </a:lnR>
                    <a:lnT w="6350" cap="flat" cmpd="sng" algn="ctr">
                      <a:solidFill>
                        <a:schemeClr val="accent1"/>
                      </a:solidFill>
                      <a:prstDash val="solid"/>
                      <a:miter lim="800000"/>
                      <a:headEnd type="none" w="med" len="med"/>
                      <a:tailEnd type="none" w="med" len="med"/>
                    </a:lnT>
                    <a:lnB w="6350" cap="flat" cmpd="sng" algn="ctr">
                      <a:solidFill>
                        <a:schemeClr val="accent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928771959"/>
                  </a:ext>
                </a:extLst>
              </a:tr>
            </a:tbl>
          </a:graphicData>
        </a:graphic>
      </p:graphicFrame>
      <p:sp>
        <p:nvSpPr>
          <p:cNvPr id="36939" name="TextBox 2">
            <a:extLst>
              <a:ext uri="{FF2B5EF4-FFF2-40B4-BE49-F238E27FC236}">
                <a16:creationId xmlns:a16="http://schemas.microsoft.com/office/drawing/2014/main" id="{0CA6D243-6D22-B54C-B1EF-004F2E004C0E}"/>
              </a:ext>
            </a:extLst>
          </p:cNvPr>
          <p:cNvSpPr txBox="1">
            <a:spLocks noChangeArrowheads="1"/>
          </p:cNvSpPr>
          <p:nvPr/>
        </p:nvSpPr>
        <p:spPr bwMode="auto">
          <a:xfrm>
            <a:off x="1646239" y="995364"/>
            <a:ext cx="3673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600" b="1" dirty="0">
                <a:solidFill>
                  <a:prstClr val="black"/>
                </a:solidFill>
                <a:latin typeface="Arial" panose="020B0604020202020204" pitchFamily="34" charset="0"/>
              </a:rPr>
              <a:t>NMUH staff model and costs</a:t>
            </a:r>
          </a:p>
        </p:txBody>
      </p:sp>
      <p:pic>
        <p:nvPicPr>
          <p:cNvPr id="7" name="Picture 6" descr="A close up of a logo&#10;&#10;Description automatically generated">
            <a:extLst>
              <a:ext uri="{FF2B5EF4-FFF2-40B4-BE49-F238E27FC236}">
                <a16:creationId xmlns:a16="http://schemas.microsoft.com/office/drawing/2014/main" id="{E16DDD42-5CC6-4214-9A19-CAB3B1838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28029063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3">
            <a:extLst>
              <a:ext uri="{FF2B5EF4-FFF2-40B4-BE49-F238E27FC236}">
                <a16:creationId xmlns:a16="http://schemas.microsoft.com/office/drawing/2014/main" id="{06EBBC4C-AF4D-3F4E-8C96-438099B0AED9}"/>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defRPr/>
            </a:pPr>
            <a:fld id="{D3B224A9-6ABF-2649-9A8E-CE8E83F671C7}" type="slidenum">
              <a:rPr lang="en-US" altLang="en-US" smtClean="0"/>
              <a:pPr algn="r" eaLnBrk="1" hangingPunct="1">
                <a:defRPr/>
              </a:pPr>
              <a:t>33</a:t>
            </a:fld>
            <a:endParaRPr lang="en-US" altLang="en-US" sz="1200" dirty="0">
              <a:solidFill>
                <a:srgbClr val="898989"/>
              </a:solidFill>
            </a:endParaRPr>
          </a:p>
        </p:txBody>
      </p:sp>
      <p:sp>
        <p:nvSpPr>
          <p:cNvPr id="41986" name="TextBox 22">
            <a:extLst>
              <a:ext uri="{FF2B5EF4-FFF2-40B4-BE49-F238E27FC236}">
                <a16:creationId xmlns:a16="http://schemas.microsoft.com/office/drawing/2014/main" id="{E9B8289D-D6B4-084D-BA68-2786BDF87100}"/>
              </a:ext>
            </a:extLst>
          </p:cNvPr>
          <p:cNvSpPr txBox="1">
            <a:spLocks noChangeArrowheads="1"/>
          </p:cNvSpPr>
          <p:nvPr/>
        </p:nvSpPr>
        <p:spPr bwMode="auto">
          <a:xfrm>
            <a:off x="585787" y="254000"/>
            <a:ext cx="79295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2200" b="1" dirty="0">
                <a:solidFill>
                  <a:prstClr val="black"/>
                </a:solidFill>
                <a:latin typeface="Arial" panose="020B0604020202020204" pitchFamily="34" charset="0"/>
              </a:rPr>
              <a:t>There are enough multiple 2WW referral patients for the NMUH RDC tariff to be viable to commissioners</a:t>
            </a:r>
          </a:p>
        </p:txBody>
      </p:sp>
      <p:graphicFrame>
        <p:nvGraphicFramePr>
          <p:cNvPr id="2" name="Table 1">
            <a:extLst>
              <a:ext uri="{FF2B5EF4-FFF2-40B4-BE49-F238E27FC236}">
                <a16:creationId xmlns:a16="http://schemas.microsoft.com/office/drawing/2014/main" id="{462942CE-4E18-5E43-8604-5DF7BCFC2CAC}"/>
              </a:ext>
            </a:extLst>
          </p:cNvPr>
          <p:cNvGraphicFramePr>
            <a:graphicFrameLocks noGrp="1"/>
          </p:cNvGraphicFramePr>
          <p:nvPr/>
        </p:nvGraphicFramePr>
        <p:xfrm>
          <a:off x="1790701" y="2146300"/>
          <a:ext cx="8507413" cy="3624262"/>
        </p:xfrm>
        <a:graphic>
          <a:graphicData uri="http://schemas.openxmlformats.org/drawingml/2006/table">
            <a:tbl>
              <a:tblPr firstRow="1" firstCol="1" bandRow="1">
                <a:tableStyleId>{BC89EF96-8CEA-46FF-86C4-4CE0E7609802}</a:tableStyleId>
              </a:tblPr>
              <a:tblGrid>
                <a:gridCol w="3356666">
                  <a:extLst>
                    <a:ext uri="{9D8B030D-6E8A-4147-A177-3AD203B41FA5}">
                      <a16:colId xmlns:a16="http://schemas.microsoft.com/office/drawing/2014/main" val="20000"/>
                    </a:ext>
                  </a:extLst>
                </a:gridCol>
                <a:gridCol w="2314943">
                  <a:extLst>
                    <a:ext uri="{9D8B030D-6E8A-4147-A177-3AD203B41FA5}">
                      <a16:colId xmlns:a16="http://schemas.microsoft.com/office/drawing/2014/main" val="20001"/>
                    </a:ext>
                  </a:extLst>
                </a:gridCol>
                <a:gridCol w="2835804">
                  <a:extLst>
                    <a:ext uri="{9D8B030D-6E8A-4147-A177-3AD203B41FA5}">
                      <a16:colId xmlns:a16="http://schemas.microsoft.com/office/drawing/2014/main" val="20002"/>
                    </a:ext>
                  </a:extLst>
                </a:gridCol>
              </a:tblGrid>
              <a:tr h="676114">
                <a:tc>
                  <a:txBody>
                    <a:bodyPr/>
                    <a:lstStyle/>
                    <a:p>
                      <a:pPr>
                        <a:lnSpc>
                          <a:spcPct val="107000"/>
                        </a:lnSpc>
                        <a:spcAft>
                          <a:spcPts val="0"/>
                        </a:spcAft>
                      </a:pPr>
                      <a:r>
                        <a:rPr lang="en-GB" sz="1200" dirty="0">
                          <a:effectLst/>
                          <a:latin typeface="Arial" panose="020B0604020202020204" pitchFamily="34" charset="0"/>
                          <a:cs typeface="Arial" panose="020B0604020202020204" pitchFamily="34" charset="0"/>
                        </a:rPr>
                        <a:t>Cohort</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tc>
                <a:tc>
                  <a:txBody>
                    <a:bodyPr/>
                    <a:lstStyle/>
                    <a:p>
                      <a:pPr>
                        <a:lnSpc>
                          <a:spcPct val="107000"/>
                        </a:lnSpc>
                        <a:spcAft>
                          <a:spcPts val="0"/>
                        </a:spcAft>
                      </a:pPr>
                      <a:r>
                        <a:rPr lang="en-GB" sz="1200" dirty="0">
                          <a:effectLst/>
                          <a:latin typeface="Arial" panose="020B0604020202020204" pitchFamily="34" charset="0"/>
                          <a:cs typeface="Arial" panose="020B0604020202020204" pitchFamily="34" charset="0"/>
                        </a:rPr>
                        <a:t>Patients having multiple 2WW referrals within a 1-180 day period</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tc>
                <a:tc>
                  <a:txBody>
                    <a:bodyPr/>
                    <a:lstStyle/>
                    <a:p>
                      <a:pPr>
                        <a:lnSpc>
                          <a:spcPct val="107000"/>
                        </a:lnSpc>
                        <a:spcAft>
                          <a:spcPts val="0"/>
                        </a:spcAft>
                      </a:pPr>
                      <a:r>
                        <a:rPr lang="en-GB" sz="1200" dirty="0">
                          <a:effectLst/>
                          <a:latin typeface="Arial" panose="020B0604020202020204" pitchFamily="34" charset="0"/>
                          <a:cs typeface="Arial" panose="020B0604020202020204" pitchFamily="34" charset="0"/>
                        </a:rPr>
                        <a:t>Patients having only one 2WW referral within a 1-180 day period</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tc>
                <a:extLst>
                  <a:ext uri="{0D108BD9-81ED-4DB2-BD59-A6C34878D82A}">
                    <a16:rowId xmlns:a16="http://schemas.microsoft.com/office/drawing/2014/main" val="10000"/>
                  </a:ext>
                </a:extLst>
              </a:tr>
              <a:tr h="195678">
                <a:tc>
                  <a:txBody>
                    <a:bodyPr/>
                    <a:lstStyle/>
                    <a:p>
                      <a:pPr>
                        <a:lnSpc>
                          <a:spcPct val="107000"/>
                        </a:lnSpc>
                        <a:spcAft>
                          <a:spcPts val="0"/>
                        </a:spcAft>
                      </a:pPr>
                      <a:r>
                        <a:rPr lang="en-GB" sz="1200" dirty="0">
                          <a:effectLst/>
                          <a:latin typeface="Arial" panose="020B0604020202020204" pitchFamily="34" charset="0"/>
                          <a:cs typeface="Arial" panose="020B0604020202020204" pitchFamily="34" charset="0"/>
                        </a:rPr>
                        <a:t>NMUH RDC Capacity/</a:t>
                      </a:r>
                      <a:r>
                        <a:rPr lang="en-GB" sz="1200" baseline="0" dirty="0">
                          <a:effectLst/>
                          <a:latin typeface="Arial" panose="020B0604020202020204" pitchFamily="34" charset="0"/>
                          <a:cs typeface="Arial" panose="020B0604020202020204" pitchFamily="34" charset="0"/>
                        </a:rPr>
                        <a:t> NCL RDC Capacity</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tc gridSpan="2">
                  <a:txBody>
                    <a:bodyPr/>
                    <a:lstStyle/>
                    <a:p>
                      <a:pPr algn="ctr">
                        <a:lnSpc>
                          <a:spcPct val="107000"/>
                        </a:lnSpc>
                        <a:spcAft>
                          <a:spcPts val="0"/>
                        </a:spcAft>
                      </a:pPr>
                      <a:r>
                        <a:rPr lang="en-GB" sz="1200" dirty="0">
                          <a:effectLst/>
                          <a:latin typeface="Arial" panose="020B0604020202020204" pitchFamily="34" charset="0"/>
                          <a:cs typeface="Arial" panose="020B0604020202020204" pitchFamily="34" charset="0"/>
                        </a:rPr>
                        <a:t>960/ 2,880</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tc hMerge="1">
                  <a:txBody>
                    <a:bodyPr/>
                    <a:lstStyle/>
                    <a:p>
                      <a:endParaRPr lang="en-GB"/>
                    </a:p>
                  </a:txBody>
                  <a:tcPr/>
                </a:tc>
                <a:extLst>
                  <a:ext uri="{0D108BD9-81ED-4DB2-BD59-A6C34878D82A}">
                    <a16:rowId xmlns:a16="http://schemas.microsoft.com/office/drawing/2014/main" val="10001"/>
                  </a:ext>
                </a:extLst>
              </a:tr>
              <a:tr h="265281">
                <a:tc>
                  <a:txBody>
                    <a:bodyPr/>
                    <a:lstStyle/>
                    <a:p>
                      <a:pPr>
                        <a:lnSpc>
                          <a:spcPct val="107000"/>
                        </a:lnSpc>
                        <a:spcAft>
                          <a:spcPts val="0"/>
                        </a:spcAft>
                      </a:pPr>
                      <a:r>
                        <a:rPr lang="en-GB" sz="1200" dirty="0">
                          <a:effectLst/>
                          <a:latin typeface="Arial" panose="020B0604020202020204" pitchFamily="34" charset="0"/>
                          <a:cs typeface="Arial" panose="020B0604020202020204" pitchFamily="34" charset="0"/>
                        </a:rPr>
                        <a:t>Estimated patient cohort size NMUH/NCL</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tc>
                  <a:txBody>
                    <a:bodyPr/>
                    <a:lstStyle/>
                    <a:p>
                      <a:pPr algn="r">
                        <a:lnSpc>
                          <a:spcPct val="107000"/>
                        </a:lnSpc>
                        <a:spcAft>
                          <a:spcPts val="0"/>
                        </a:spcAft>
                      </a:pPr>
                      <a:r>
                        <a:rPr lang="en-GB" sz="1200" dirty="0">
                          <a:effectLst/>
                          <a:latin typeface="Arial" panose="020B0604020202020204" pitchFamily="34" charset="0"/>
                          <a:cs typeface="Arial" panose="020B0604020202020204" pitchFamily="34" charset="0"/>
                        </a:rPr>
                        <a:t>937/2,810</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tc>
                  <a:txBody>
                    <a:bodyPr/>
                    <a:lstStyle/>
                    <a:p>
                      <a:pPr algn="r">
                        <a:lnSpc>
                          <a:spcPct val="107000"/>
                        </a:lnSpc>
                        <a:spcAft>
                          <a:spcPts val="0"/>
                        </a:spcAft>
                      </a:pPr>
                      <a:r>
                        <a:rPr lang="en-GB" sz="1200" dirty="0">
                          <a:effectLst/>
                          <a:latin typeface="Arial" panose="020B0604020202020204" pitchFamily="34" charset="0"/>
                          <a:cs typeface="Arial" panose="020B0604020202020204" pitchFamily="34" charset="0"/>
                        </a:rPr>
                        <a:t>20,201/60,602</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extLst>
                  <a:ext uri="{0D108BD9-81ED-4DB2-BD59-A6C34878D82A}">
                    <a16:rowId xmlns:a16="http://schemas.microsoft.com/office/drawing/2014/main" val="10002"/>
                  </a:ext>
                </a:extLst>
              </a:tr>
              <a:tr h="586880">
                <a:tc>
                  <a:txBody>
                    <a:bodyPr/>
                    <a:lstStyle/>
                    <a:p>
                      <a:pPr>
                        <a:lnSpc>
                          <a:spcPct val="107000"/>
                        </a:lnSpc>
                        <a:spcAft>
                          <a:spcPts val="0"/>
                        </a:spcAft>
                      </a:pPr>
                      <a:r>
                        <a:rPr lang="en-GB" sz="1200" dirty="0">
                          <a:effectLst/>
                          <a:latin typeface="Arial" panose="020B0604020202020204" pitchFamily="34" charset="0"/>
                          <a:cs typeface="Arial" panose="020B0604020202020204" pitchFamily="34" charset="0"/>
                        </a:rPr>
                        <a:t>Number of patients from cohort required to deliver a viable RDC service</a:t>
                      </a:r>
                      <a:r>
                        <a:rPr lang="en-GB" sz="1200" baseline="0" dirty="0">
                          <a:effectLst/>
                          <a:latin typeface="Arial" panose="020B0604020202020204" pitchFamily="34" charset="0"/>
                          <a:cs typeface="Arial" panose="020B0604020202020204" pitchFamily="34" charset="0"/>
                        </a:rPr>
                        <a:t> in NMUH</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tc>
                  <a:txBody>
                    <a:bodyPr/>
                    <a:lstStyle/>
                    <a:p>
                      <a:pPr algn="r">
                        <a:lnSpc>
                          <a:spcPct val="107000"/>
                        </a:lnSpc>
                        <a:spcAft>
                          <a:spcPts val="0"/>
                        </a:spcAft>
                      </a:pPr>
                      <a:r>
                        <a:rPr lang="en-GB" sz="1200" dirty="0">
                          <a:effectLst/>
                          <a:latin typeface="Arial" panose="020B0604020202020204" pitchFamily="34" charset="0"/>
                          <a:ea typeface="+mn-ea"/>
                          <a:cs typeface="Arial" panose="020B0604020202020204" pitchFamily="34" charset="0"/>
                        </a:rPr>
                        <a:t>293</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tc>
                  <a:txBody>
                    <a:bodyPr/>
                    <a:lstStyle/>
                    <a:p>
                      <a:pPr algn="r">
                        <a:lnSpc>
                          <a:spcPct val="107000"/>
                        </a:lnSpc>
                        <a:spcAft>
                          <a:spcPts val="0"/>
                        </a:spcAft>
                      </a:pPr>
                      <a:r>
                        <a:rPr lang="en-GB" sz="1200" dirty="0">
                          <a:effectLst/>
                          <a:latin typeface="Arial" panose="020B0604020202020204" pitchFamily="34" charset="0"/>
                          <a:ea typeface="Times New Roman"/>
                          <a:cs typeface="Arial" panose="020B0604020202020204" pitchFamily="34" charset="0"/>
                        </a:rPr>
                        <a:t>667</a:t>
                      </a:r>
                    </a:p>
                  </a:txBody>
                  <a:tcPr marL="57772" marR="57772" marT="0" marB="0" anchor="ctr"/>
                </a:tc>
                <a:extLst>
                  <a:ext uri="{0D108BD9-81ED-4DB2-BD59-A6C34878D82A}">
                    <a16:rowId xmlns:a16="http://schemas.microsoft.com/office/drawing/2014/main" val="10003"/>
                  </a:ext>
                </a:extLst>
              </a:tr>
              <a:tr h="587035">
                <a:tc>
                  <a:txBody>
                    <a:bodyPr/>
                    <a:lstStyle/>
                    <a:p>
                      <a:pPr>
                        <a:lnSpc>
                          <a:spcPct val="107000"/>
                        </a:lnSpc>
                        <a:spcAft>
                          <a:spcPts val="0"/>
                        </a:spcAft>
                      </a:pPr>
                      <a:r>
                        <a:rPr lang="en-GB" sz="1200" dirty="0">
                          <a:effectLst/>
                          <a:latin typeface="Arial" panose="020B0604020202020204" pitchFamily="34" charset="0"/>
                          <a:cs typeface="Arial" panose="020B0604020202020204" pitchFamily="34" charset="0"/>
                        </a:rPr>
                        <a:t>Proportion of cohort required to use RDC services  to deliver a viable NCL RDC service</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tc>
                  <a:txBody>
                    <a:bodyPr/>
                    <a:lstStyle/>
                    <a:p>
                      <a:pPr algn="r">
                        <a:lnSpc>
                          <a:spcPct val="107000"/>
                        </a:lnSpc>
                        <a:spcAft>
                          <a:spcPts val="0"/>
                        </a:spcAft>
                      </a:pPr>
                      <a:r>
                        <a:rPr lang="en-GB" sz="1200" dirty="0">
                          <a:effectLst/>
                          <a:latin typeface="Arial" panose="020B0604020202020204" pitchFamily="34" charset="0"/>
                          <a:cs typeface="Arial" panose="020B0604020202020204" pitchFamily="34" charset="0"/>
                        </a:rPr>
                        <a:t>Min 30.5%</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tc>
                  <a:txBody>
                    <a:bodyPr/>
                    <a:lstStyle/>
                    <a:p>
                      <a:pPr algn="r">
                        <a:lnSpc>
                          <a:spcPct val="107000"/>
                        </a:lnSpc>
                        <a:spcAft>
                          <a:spcPts val="0"/>
                        </a:spcAft>
                      </a:pPr>
                      <a:r>
                        <a:rPr lang="en-GB" sz="1200" dirty="0">
                          <a:effectLst/>
                          <a:latin typeface="Arial" panose="020B0604020202020204" pitchFamily="34" charset="0"/>
                          <a:cs typeface="Arial" panose="020B0604020202020204" pitchFamily="34" charset="0"/>
                        </a:rPr>
                        <a:t>Max 3.3%</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extLst>
                  <a:ext uri="{0D108BD9-81ED-4DB2-BD59-A6C34878D82A}">
                    <a16:rowId xmlns:a16="http://schemas.microsoft.com/office/drawing/2014/main" val="10004"/>
                  </a:ext>
                </a:extLst>
              </a:tr>
              <a:tr h="782713">
                <a:tc>
                  <a:txBody>
                    <a:bodyPr/>
                    <a:lstStyle/>
                    <a:p>
                      <a:pPr>
                        <a:lnSpc>
                          <a:spcPct val="107000"/>
                        </a:lnSpc>
                        <a:spcAft>
                          <a:spcPts val="0"/>
                        </a:spcAft>
                      </a:pPr>
                      <a:r>
                        <a:rPr lang="en-GB" sz="1200" dirty="0">
                          <a:effectLst/>
                          <a:latin typeface="Arial" panose="020B0604020202020204" pitchFamily="34" charset="0"/>
                          <a:cs typeface="Arial" panose="020B0604020202020204" pitchFamily="34" charset="0"/>
                        </a:rPr>
                        <a:t>Patient numbers likely to pass through an RDC assuming clinically expected patient mix (72% from multiple 2WW referrals cohort)</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tc>
                  <a:txBody>
                    <a:bodyPr/>
                    <a:lstStyle/>
                    <a:p>
                      <a:pPr algn="r">
                        <a:lnSpc>
                          <a:spcPct val="107000"/>
                        </a:lnSpc>
                        <a:spcAft>
                          <a:spcPts val="0"/>
                        </a:spcAft>
                      </a:pPr>
                      <a:r>
                        <a:rPr lang="en-GB" sz="1200" dirty="0">
                          <a:effectLst/>
                          <a:latin typeface="Arial" panose="020B0604020202020204" pitchFamily="34" charset="0"/>
                          <a:cs typeface="Arial" panose="020B0604020202020204" pitchFamily="34" charset="0"/>
                        </a:rPr>
                        <a:t>691</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tc>
                  <a:txBody>
                    <a:bodyPr/>
                    <a:lstStyle/>
                    <a:p>
                      <a:pPr algn="r">
                        <a:lnSpc>
                          <a:spcPct val="107000"/>
                        </a:lnSpc>
                        <a:spcAft>
                          <a:spcPts val="0"/>
                        </a:spcAft>
                      </a:pPr>
                      <a:r>
                        <a:rPr lang="en-GB" sz="1200" dirty="0">
                          <a:effectLst/>
                          <a:latin typeface="Arial" panose="020B0604020202020204" pitchFamily="34" charset="0"/>
                          <a:cs typeface="Arial" panose="020B0604020202020204" pitchFamily="34" charset="0"/>
                        </a:rPr>
                        <a:t>269</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extLst>
                  <a:ext uri="{0D108BD9-81ED-4DB2-BD59-A6C34878D82A}">
                    <a16:rowId xmlns:a16="http://schemas.microsoft.com/office/drawing/2014/main" val="10005"/>
                  </a:ext>
                </a:extLst>
              </a:tr>
              <a:tr h="530561">
                <a:tc>
                  <a:txBody>
                    <a:bodyPr/>
                    <a:lstStyle/>
                    <a:p>
                      <a:pPr>
                        <a:lnSpc>
                          <a:spcPct val="107000"/>
                        </a:lnSpc>
                        <a:spcAft>
                          <a:spcPts val="0"/>
                        </a:spcAft>
                      </a:pPr>
                      <a:r>
                        <a:rPr lang="en-GB" sz="1200" dirty="0">
                          <a:effectLst/>
                          <a:latin typeface="Arial" panose="020B0604020202020204" pitchFamily="34" charset="0"/>
                          <a:cs typeface="Arial" panose="020B0604020202020204" pitchFamily="34" charset="0"/>
                        </a:rPr>
                        <a:t>% of cohort likely to pass through an RDC following clinically expected patient mix</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tc>
                  <a:txBody>
                    <a:bodyPr/>
                    <a:lstStyle/>
                    <a:p>
                      <a:pPr algn="r">
                        <a:lnSpc>
                          <a:spcPct val="107000"/>
                        </a:lnSpc>
                        <a:spcAft>
                          <a:spcPts val="0"/>
                        </a:spcAft>
                      </a:pPr>
                      <a:r>
                        <a:rPr lang="en-GB" sz="1200" dirty="0">
                          <a:effectLst/>
                          <a:latin typeface="Arial" panose="020B0604020202020204" pitchFamily="34" charset="0"/>
                          <a:cs typeface="Arial" panose="020B0604020202020204" pitchFamily="34" charset="0"/>
                        </a:rPr>
                        <a:t>73.7</a:t>
                      </a:r>
                    </a:p>
                  </a:txBody>
                  <a:tcPr marL="57772" marR="57772" marT="0" marB="0" anchor="ctr"/>
                </a:tc>
                <a:tc>
                  <a:txBody>
                    <a:bodyPr/>
                    <a:lstStyle/>
                    <a:p>
                      <a:pPr algn="r">
                        <a:lnSpc>
                          <a:spcPct val="107000"/>
                        </a:lnSpc>
                        <a:spcAft>
                          <a:spcPts val="0"/>
                        </a:spcAft>
                      </a:pPr>
                      <a:r>
                        <a:rPr lang="en-GB" sz="1200" dirty="0">
                          <a:effectLst/>
                          <a:latin typeface="Arial" panose="020B0604020202020204" pitchFamily="34" charset="0"/>
                          <a:cs typeface="Arial" panose="020B0604020202020204" pitchFamily="34" charset="0"/>
                        </a:rPr>
                        <a:t>1.3</a:t>
                      </a:r>
                      <a:endParaRPr lang="en-GB" sz="1200" dirty="0">
                        <a:effectLst/>
                        <a:latin typeface="Arial" panose="020B0604020202020204" pitchFamily="34" charset="0"/>
                        <a:ea typeface="Times New Roman"/>
                        <a:cs typeface="Arial" panose="020B0604020202020204" pitchFamily="34" charset="0"/>
                      </a:endParaRPr>
                    </a:p>
                  </a:txBody>
                  <a:tcPr marL="57772" marR="57772" marT="0" marB="0" anchor="ctr"/>
                </a:tc>
                <a:extLst>
                  <a:ext uri="{0D108BD9-81ED-4DB2-BD59-A6C34878D82A}">
                    <a16:rowId xmlns:a16="http://schemas.microsoft.com/office/drawing/2014/main" val="10006"/>
                  </a:ext>
                </a:extLst>
              </a:tr>
            </a:tbl>
          </a:graphicData>
        </a:graphic>
      </p:graphicFrame>
      <p:sp>
        <p:nvSpPr>
          <p:cNvPr id="42021" name="Rectangle 2">
            <a:extLst>
              <a:ext uri="{FF2B5EF4-FFF2-40B4-BE49-F238E27FC236}">
                <a16:creationId xmlns:a16="http://schemas.microsoft.com/office/drawing/2014/main" id="{F8791EFA-7027-A145-A258-6D29414B68E9}"/>
              </a:ext>
            </a:extLst>
          </p:cNvPr>
          <p:cNvSpPr>
            <a:spLocks noChangeArrowheads="1"/>
          </p:cNvSpPr>
          <p:nvPr/>
        </p:nvSpPr>
        <p:spPr bwMode="auto">
          <a:xfrm>
            <a:off x="1790701" y="5865813"/>
            <a:ext cx="8507413" cy="5842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600" b="1" dirty="0">
                <a:solidFill>
                  <a:prstClr val="white"/>
                </a:solidFill>
                <a:latin typeface="Arial" panose="020B0604020202020204" pitchFamily="34" charset="0"/>
              </a:rPr>
              <a:t>Even if the patient mix doesn’t follow clinical expectations there is a significant buffer that ensures the service remains financially viable at the proposed £344.09 tariff</a:t>
            </a:r>
          </a:p>
        </p:txBody>
      </p:sp>
      <p:sp>
        <p:nvSpPr>
          <p:cNvPr id="42022" name="TextBox 5">
            <a:extLst>
              <a:ext uri="{FF2B5EF4-FFF2-40B4-BE49-F238E27FC236}">
                <a16:creationId xmlns:a16="http://schemas.microsoft.com/office/drawing/2014/main" id="{614B6370-EE36-6546-8B3E-061DF269156D}"/>
              </a:ext>
            </a:extLst>
          </p:cNvPr>
          <p:cNvSpPr txBox="1">
            <a:spLocks noChangeArrowheads="1"/>
          </p:cNvSpPr>
          <p:nvPr/>
        </p:nvSpPr>
        <p:spPr bwMode="auto">
          <a:xfrm>
            <a:off x="1513891" y="1477240"/>
            <a:ext cx="9061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400" b="1" dirty="0">
                <a:solidFill>
                  <a:prstClr val="black"/>
                </a:solidFill>
                <a:latin typeface="Arial" panose="020B0604020202020204" pitchFamily="34" charset="0"/>
              </a:rPr>
              <a:t>A minimum of 293 patients or 30.5% of the multiple 2WW referral cohort in NMUH need to pass through the RDC rather than BAU 2WW referral pathways for the service to be cost effective at a tariff of £344.09:</a:t>
            </a:r>
          </a:p>
        </p:txBody>
      </p:sp>
      <p:pic>
        <p:nvPicPr>
          <p:cNvPr id="8" name="Picture 7" descr="A close up of a logo&#10;&#10;Description automatically generated">
            <a:extLst>
              <a:ext uri="{FF2B5EF4-FFF2-40B4-BE49-F238E27FC236}">
                <a16:creationId xmlns:a16="http://schemas.microsoft.com/office/drawing/2014/main" id="{0DD903E2-A04F-40CF-B8B1-820A5625B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31365805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3">
            <a:extLst>
              <a:ext uri="{FF2B5EF4-FFF2-40B4-BE49-F238E27FC236}">
                <a16:creationId xmlns:a16="http://schemas.microsoft.com/office/drawing/2014/main" id="{BC6F6152-EDE4-7B4D-B767-056494FAC725}"/>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defRPr/>
            </a:pPr>
            <a:fld id="{D3B224A9-6ABF-2649-9A8E-CE8E83F671C7}" type="slidenum">
              <a:rPr lang="en-US" altLang="en-US" smtClean="0"/>
              <a:pPr algn="r" eaLnBrk="1" hangingPunct="1">
                <a:defRPr/>
              </a:pPr>
              <a:t>34</a:t>
            </a:fld>
            <a:endParaRPr lang="en-US" altLang="en-US" sz="1200" dirty="0">
              <a:solidFill>
                <a:srgbClr val="898989"/>
              </a:solidFill>
            </a:endParaRPr>
          </a:p>
        </p:txBody>
      </p:sp>
      <p:sp>
        <p:nvSpPr>
          <p:cNvPr id="38914" name="TextBox 22">
            <a:extLst>
              <a:ext uri="{FF2B5EF4-FFF2-40B4-BE49-F238E27FC236}">
                <a16:creationId xmlns:a16="http://schemas.microsoft.com/office/drawing/2014/main" id="{CDEA359E-6447-C842-9749-979A51EA537C}"/>
              </a:ext>
            </a:extLst>
          </p:cNvPr>
          <p:cNvSpPr txBox="1">
            <a:spLocks noChangeArrowheads="1"/>
          </p:cNvSpPr>
          <p:nvPr/>
        </p:nvSpPr>
        <p:spPr bwMode="auto">
          <a:xfrm>
            <a:off x="1086184" y="417513"/>
            <a:ext cx="6470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b="1" dirty="0">
                <a:solidFill>
                  <a:prstClr val="black"/>
                </a:solidFill>
                <a:latin typeface="Arial" panose="020B0604020202020204" pitchFamily="34" charset="0"/>
              </a:rPr>
              <a:t>To deliver this model we propose the following tariff at NMUH</a:t>
            </a:r>
          </a:p>
        </p:txBody>
      </p:sp>
      <p:graphicFrame>
        <p:nvGraphicFramePr>
          <p:cNvPr id="3" name="Table 2">
            <a:extLst>
              <a:ext uri="{FF2B5EF4-FFF2-40B4-BE49-F238E27FC236}">
                <a16:creationId xmlns:a16="http://schemas.microsoft.com/office/drawing/2014/main" id="{FAE9C34C-6DC6-914D-AD40-FD0847C5FC50}"/>
              </a:ext>
            </a:extLst>
          </p:cNvPr>
          <p:cNvGraphicFramePr>
            <a:graphicFrameLocks noGrp="1"/>
          </p:cNvGraphicFramePr>
          <p:nvPr>
            <p:extLst>
              <p:ext uri="{D42A27DB-BD31-4B8C-83A1-F6EECF244321}">
                <p14:modId xmlns:p14="http://schemas.microsoft.com/office/powerpoint/2010/main" val="2264723217"/>
              </p:ext>
            </p:extLst>
          </p:nvPr>
        </p:nvGraphicFramePr>
        <p:xfrm>
          <a:off x="1875631" y="2999199"/>
          <a:ext cx="8440738" cy="859601"/>
        </p:xfrm>
        <a:graphic>
          <a:graphicData uri="http://schemas.openxmlformats.org/drawingml/2006/table">
            <a:tbl>
              <a:tblPr/>
              <a:tblGrid>
                <a:gridCol w="2794000">
                  <a:extLst>
                    <a:ext uri="{9D8B030D-6E8A-4147-A177-3AD203B41FA5}">
                      <a16:colId xmlns:a16="http://schemas.microsoft.com/office/drawing/2014/main" val="3727641868"/>
                    </a:ext>
                  </a:extLst>
                </a:gridCol>
                <a:gridCol w="2984500">
                  <a:extLst>
                    <a:ext uri="{9D8B030D-6E8A-4147-A177-3AD203B41FA5}">
                      <a16:colId xmlns:a16="http://schemas.microsoft.com/office/drawing/2014/main" val="2970017386"/>
                    </a:ext>
                  </a:extLst>
                </a:gridCol>
                <a:gridCol w="2662238">
                  <a:extLst>
                    <a:ext uri="{9D8B030D-6E8A-4147-A177-3AD203B41FA5}">
                      <a16:colId xmlns:a16="http://schemas.microsoft.com/office/drawing/2014/main" val="1053302727"/>
                    </a:ext>
                  </a:extLst>
                </a:gridCol>
              </a:tblGrid>
              <a:tr h="235535">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p>
                  </a:txBody>
                  <a:tcPr marL="68583" marR="6858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en-US"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NMUH RDC</a:t>
                      </a:r>
                    </a:p>
                  </a:txBody>
                  <a:tcPr marL="68583" marR="6858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en-US"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NCL RDC Total</a:t>
                      </a:r>
                    </a:p>
                  </a:txBody>
                  <a:tcPr marL="68583" marR="6858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10863699"/>
                  </a:ext>
                </a:extLst>
              </a:tr>
              <a:tr h="29368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Operating costs</a:t>
                      </a:r>
                    </a:p>
                  </a:txBody>
                  <a:tcPr marL="68583" marR="6858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£330,327</a:t>
                      </a:r>
                    </a:p>
                  </a:txBody>
                  <a:tcPr marL="68583" marR="6858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£1,022,971</a:t>
                      </a:r>
                    </a:p>
                  </a:txBody>
                  <a:tcPr marL="68583" marR="6858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val="3703125186"/>
                  </a:ext>
                </a:extLst>
              </a:tr>
              <a:tr h="293688">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NMUH Tariff Per patient</a:t>
                      </a:r>
                    </a:p>
                  </a:txBody>
                  <a:tcPr marL="68583" marR="6858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£344.09</a:t>
                      </a:r>
                    </a:p>
                  </a:txBody>
                  <a:tcPr marL="68583" marR="6858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2819577317"/>
                  </a:ext>
                </a:extLst>
              </a:tr>
            </a:tbl>
          </a:graphicData>
        </a:graphic>
      </p:graphicFrame>
      <p:sp>
        <p:nvSpPr>
          <p:cNvPr id="15381" name="Rectangle 1">
            <a:extLst>
              <a:ext uri="{FF2B5EF4-FFF2-40B4-BE49-F238E27FC236}">
                <a16:creationId xmlns:a16="http://schemas.microsoft.com/office/drawing/2014/main" id="{2B1FA8E2-A20D-8545-8D34-9F9DE762882A}"/>
              </a:ext>
            </a:extLst>
          </p:cNvPr>
          <p:cNvSpPr>
            <a:spLocks noChangeArrowheads="1"/>
          </p:cNvSpPr>
          <p:nvPr/>
        </p:nvSpPr>
        <p:spPr bwMode="auto">
          <a:xfrm>
            <a:off x="1651001" y="1489075"/>
            <a:ext cx="8912225" cy="1169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tabLst>
                <a:tab pos="1531938" algn="l"/>
              </a:tabLst>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tabLst>
                <a:tab pos="1531938" algn="l"/>
              </a:tabLst>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tabLst>
                <a:tab pos="1531938"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tabLst>
                <a:tab pos="1531938" algn="l"/>
              </a:tabLst>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tabLst>
                <a:tab pos="1531938" algn="l"/>
              </a:tabLst>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tabLst>
                <a:tab pos="1531938" algn="l"/>
              </a:tabLs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tabLst>
                <a:tab pos="1531938" algn="l"/>
              </a:tabLs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tabLst>
                <a:tab pos="1531938" algn="l"/>
              </a:tabLs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tabLst>
                <a:tab pos="1531938" algn="l"/>
              </a:tabLs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400" dirty="0">
                <a:solidFill>
                  <a:prstClr val="black"/>
                </a:solidFill>
                <a:latin typeface="Arial" panose="020B0604020202020204" pitchFamily="34" charset="0"/>
              </a:rPr>
              <a:t>The NMUH service model has been developed to deliver a service for 80 patients per month, which equates to 960 accepted patient referrals per year. </a:t>
            </a:r>
          </a:p>
          <a:p>
            <a:pPr>
              <a:defRPr/>
            </a:pPr>
            <a:r>
              <a:rPr lang="en-GB" altLang="en-US" sz="1400" dirty="0">
                <a:solidFill>
                  <a:prstClr val="black"/>
                </a:solidFill>
                <a:latin typeface="Arial" panose="020B0604020202020204" pitchFamily="34" charset="0"/>
              </a:rPr>
              <a:t>	</a:t>
            </a:r>
          </a:p>
          <a:p>
            <a:pPr>
              <a:defRPr/>
            </a:pPr>
            <a:r>
              <a:rPr lang="en-GB" altLang="en-US" sz="1400" dirty="0">
                <a:solidFill>
                  <a:prstClr val="black"/>
                </a:solidFill>
                <a:latin typeface="Arial" panose="020B0604020202020204" pitchFamily="34" charset="0"/>
              </a:rPr>
              <a:t>To deliver a viable service for 80 patients per month we propose a tariff rate of £344.09 per patient at NMUH (excluding diagnostics)</a:t>
            </a:r>
          </a:p>
        </p:txBody>
      </p:sp>
      <p:pic>
        <p:nvPicPr>
          <p:cNvPr id="7" name="Picture 6" descr="A close up of a logo&#10;&#10;Description automatically generated">
            <a:extLst>
              <a:ext uri="{FF2B5EF4-FFF2-40B4-BE49-F238E27FC236}">
                <a16:creationId xmlns:a16="http://schemas.microsoft.com/office/drawing/2014/main" id="{44F7583D-612C-40C5-95AC-515D46D13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127926537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8019" y="3199977"/>
            <a:ext cx="8435962" cy="618044"/>
          </a:xfrm>
        </p:spPr>
        <p:txBody>
          <a:bodyPr>
            <a:noAutofit/>
          </a:bodyPr>
          <a:lstStyle/>
          <a:p>
            <a:r>
              <a:rPr lang="en-GB" b="1" dirty="0">
                <a:solidFill>
                  <a:schemeClr val="accent1"/>
                </a:solidFill>
                <a:latin typeface="Arial" panose="020B0604020202020204" pitchFamily="34" charset="0"/>
                <a:cs typeface="Arial" panose="020B0604020202020204" pitchFamily="34" charset="0"/>
              </a:rPr>
              <a:t>ADOPTING A 2WW PATHWAY</a:t>
            </a:r>
            <a:br>
              <a:rPr lang="en-GB" sz="2800" b="1" dirty="0">
                <a:solidFill>
                  <a:schemeClr val="accent1"/>
                </a:solidFill>
                <a:latin typeface="+mn-lt"/>
              </a:rPr>
            </a:br>
            <a:endParaRPr lang="en-GB" sz="2800" b="1" dirty="0">
              <a:solidFill>
                <a:schemeClr val="accent1"/>
              </a:solidFill>
              <a:latin typeface="+mn-lt"/>
            </a:endParaRPr>
          </a:p>
        </p:txBody>
      </p:sp>
      <p:sp>
        <p:nvSpPr>
          <p:cNvPr id="4" name="Slide Number Placeholder 3"/>
          <p:cNvSpPr>
            <a:spLocks noGrp="1"/>
          </p:cNvSpPr>
          <p:nvPr>
            <p:ph type="sldNum" sz="quarter" idx="12"/>
          </p:nvPr>
        </p:nvSpPr>
        <p:spPr>
          <a:xfrm>
            <a:off x="6457950" y="6356350"/>
            <a:ext cx="2057400" cy="3651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B224A9-6ABF-2649-9A8E-CE8E83F671C7}" type="slidenum">
              <a:rPr lang="en-US" altLang="en-US" smtClean="0"/>
              <a:pPr/>
              <a:t>35</a:t>
            </a:fld>
            <a:endParaRPr lang="en-US" dirty="0"/>
          </a:p>
        </p:txBody>
      </p:sp>
      <p:pic>
        <p:nvPicPr>
          <p:cNvPr id="7" name="Picture 6" descr="A close up of a logo&#10;&#10;Description automatically generated">
            <a:extLst>
              <a:ext uri="{FF2B5EF4-FFF2-40B4-BE49-F238E27FC236}">
                <a16:creationId xmlns:a16="http://schemas.microsoft.com/office/drawing/2014/main" id="{106EAEAF-C396-4741-99A8-FD0115E87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104225159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531" y="564516"/>
            <a:ext cx="6181174" cy="691466"/>
          </a:xfrm>
        </p:spPr>
        <p:txBody>
          <a:bodyPr>
            <a:noAutofit/>
          </a:bodyPr>
          <a:lstStyle/>
          <a:p>
            <a:r>
              <a:rPr lang="en-GB" sz="2400" dirty="0">
                <a:latin typeface="Arial" panose="020B0604020202020204" pitchFamily="34" charset="0"/>
                <a:cs typeface="Arial" panose="020B0604020202020204" pitchFamily="34" charset="0"/>
              </a:rPr>
              <a:t>NMUH will incorporate UGI into the RDC + fast track for pancreatic cancer</a:t>
            </a:r>
            <a:br>
              <a:rPr lang="en-GB" sz="2400" dirty="0"/>
            </a:br>
            <a:endParaRPr lang="en-GB" sz="2400" dirty="0"/>
          </a:p>
        </p:txBody>
      </p:sp>
      <p:sp>
        <p:nvSpPr>
          <p:cNvPr id="4" name="Slide Number Placeholder 3"/>
          <p:cNvSpPr>
            <a:spLocks noGrp="1"/>
          </p:cNvSpPr>
          <p:nvPr>
            <p:ph type="sldNum" sz="quarter" idx="12"/>
          </p:nvPr>
        </p:nvSpPr>
        <p:spPr>
          <a:xfrm>
            <a:off x="6457950" y="6356350"/>
            <a:ext cx="2057400" cy="3651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B224A9-6ABF-2649-9A8E-CE8E83F671C7}" type="slidenum">
              <a:rPr lang="en-US" altLang="en-US" smtClean="0"/>
              <a:pPr/>
              <a:t>36</a:t>
            </a:fld>
            <a:endParaRPr lang="en-US" dirty="0"/>
          </a:p>
        </p:txBody>
      </p:sp>
      <p:graphicFrame>
        <p:nvGraphicFramePr>
          <p:cNvPr id="5" name="Diagram 4">
            <a:extLst>
              <a:ext uri="{FF2B5EF4-FFF2-40B4-BE49-F238E27FC236}">
                <a16:creationId xmlns:a16="http://schemas.microsoft.com/office/drawing/2014/main" id="{5861B38A-A5A4-2C41-BB92-B31E829679C0}"/>
              </a:ext>
            </a:extLst>
          </p:cNvPr>
          <p:cNvGraphicFramePr/>
          <p:nvPr/>
        </p:nvGraphicFramePr>
        <p:xfrm>
          <a:off x="2378710" y="1487278"/>
          <a:ext cx="7434580" cy="4131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2980D3F4-8CD1-234E-BF8A-B330337C5B47}"/>
              </a:ext>
            </a:extLst>
          </p:cNvPr>
          <p:cNvSpPr/>
          <p:nvPr/>
        </p:nvSpPr>
        <p:spPr>
          <a:xfrm>
            <a:off x="2200826" y="1624855"/>
            <a:ext cx="2141292" cy="369332"/>
          </a:xfrm>
          <a:prstGeom prst="rect">
            <a:avLst/>
          </a:prstGeom>
        </p:spPr>
        <p:txBody>
          <a:bodyPr wrap="none">
            <a:spAutoFit/>
          </a:bodyPr>
          <a:lstStyle/>
          <a:p>
            <a:r>
              <a:rPr lang="en-GB" b="1" dirty="0">
                <a:latin typeface="Calibri" panose="020F0502020204030204" pitchFamily="34" charset="0"/>
                <a:ea typeface="Times New Roman" panose="02020603050405020304" pitchFamily="18" charset="0"/>
                <a:cs typeface="Times New Roman" panose="02020603050405020304" pitchFamily="18" charset="0"/>
              </a:rPr>
              <a:t>PREVIOUS Pathway</a:t>
            </a:r>
            <a:r>
              <a:rPr lang="en-GB" dirty="0"/>
              <a:t> </a:t>
            </a:r>
            <a:endParaRPr lang="en-US" dirty="0"/>
          </a:p>
        </p:txBody>
      </p:sp>
      <p:pic>
        <p:nvPicPr>
          <p:cNvPr id="7" name="Picture 6" descr="A close up of a logo&#10;&#10;Description automatically generated">
            <a:extLst>
              <a:ext uri="{FF2B5EF4-FFF2-40B4-BE49-F238E27FC236}">
                <a16:creationId xmlns:a16="http://schemas.microsoft.com/office/drawing/2014/main" id="{2B36602F-832B-4995-A4CC-EACDE4CEF8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117195322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B2F5276-DE39-B645-84FC-83C9859977D1}"/>
              </a:ext>
            </a:extLst>
          </p:cNvPr>
          <p:cNvGraphicFramePr/>
          <p:nvPr/>
        </p:nvGraphicFramePr>
        <p:xfrm>
          <a:off x="2118678" y="1427718"/>
          <a:ext cx="7954645" cy="5031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1230278" y="532365"/>
            <a:ext cx="6181174" cy="691466"/>
          </a:xfrm>
        </p:spPr>
        <p:txBody>
          <a:bodyPr>
            <a:noAutofit/>
          </a:bodyPr>
          <a:lstStyle/>
          <a:p>
            <a:r>
              <a:rPr lang="en-GB" sz="2400" dirty="0">
                <a:latin typeface="Arial" panose="020B0604020202020204" pitchFamily="34" charset="0"/>
                <a:cs typeface="Arial" panose="020B0604020202020204" pitchFamily="34" charset="0"/>
              </a:rPr>
              <a:t>NMUH will incorporate UGI into the RDC – fast track for pancreatic cancer</a:t>
            </a:r>
            <a:br>
              <a:rPr lang="en-GB" sz="2400" dirty="0"/>
            </a:br>
            <a:endParaRPr lang="en-GB" sz="2400" dirty="0"/>
          </a:p>
        </p:txBody>
      </p:sp>
      <p:sp>
        <p:nvSpPr>
          <p:cNvPr id="4" name="Slide Number Placeholder 3"/>
          <p:cNvSpPr>
            <a:spLocks noGrp="1"/>
          </p:cNvSpPr>
          <p:nvPr>
            <p:ph type="sldNum" sz="quarter" idx="12"/>
          </p:nvPr>
        </p:nvSpPr>
        <p:spPr>
          <a:xfrm>
            <a:off x="6457950" y="6356350"/>
            <a:ext cx="2057400" cy="3651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B224A9-6ABF-2649-9A8E-CE8E83F671C7}" type="slidenum">
              <a:rPr lang="en-US" altLang="en-US" smtClean="0"/>
              <a:pPr/>
              <a:t>37</a:t>
            </a:fld>
            <a:endParaRPr lang="en-US" dirty="0"/>
          </a:p>
        </p:txBody>
      </p:sp>
      <p:sp>
        <p:nvSpPr>
          <p:cNvPr id="3" name="Rectangle 2">
            <a:extLst>
              <a:ext uri="{FF2B5EF4-FFF2-40B4-BE49-F238E27FC236}">
                <a16:creationId xmlns:a16="http://schemas.microsoft.com/office/drawing/2014/main" id="{2980D3F4-8CD1-234E-BF8A-B330337C5B47}"/>
              </a:ext>
            </a:extLst>
          </p:cNvPr>
          <p:cNvSpPr/>
          <p:nvPr/>
        </p:nvSpPr>
        <p:spPr>
          <a:xfrm>
            <a:off x="2200827" y="1624855"/>
            <a:ext cx="2447465" cy="369332"/>
          </a:xfrm>
          <a:prstGeom prst="rect">
            <a:avLst/>
          </a:prstGeom>
        </p:spPr>
        <p:txBody>
          <a:bodyPr wrap="none">
            <a:spAutoFit/>
          </a:bodyPr>
          <a:lstStyle/>
          <a:p>
            <a:r>
              <a:rPr lang="en-GB" b="1" dirty="0">
                <a:latin typeface="Calibri" panose="020F0502020204030204" pitchFamily="34" charset="0"/>
                <a:ea typeface="Times New Roman" panose="02020603050405020304" pitchFamily="18" charset="0"/>
                <a:cs typeface="Times New Roman" panose="02020603050405020304" pitchFamily="18" charset="0"/>
              </a:rPr>
              <a:t>NEW RDC UGI Pathway</a:t>
            </a:r>
            <a:r>
              <a:rPr lang="en-GB" dirty="0"/>
              <a:t> </a:t>
            </a:r>
            <a:endParaRPr lang="en-US" dirty="0"/>
          </a:p>
        </p:txBody>
      </p:sp>
      <p:cxnSp>
        <p:nvCxnSpPr>
          <p:cNvPr id="7" name="Straight Arrow Connector 6">
            <a:extLst>
              <a:ext uri="{FF2B5EF4-FFF2-40B4-BE49-F238E27FC236}">
                <a16:creationId xmlns:a16="http://schemas.microsoft.com/office/drawing/2014/main" id="{09CB8ADD-F7C0-A04E-8A41-1A310BCCF6EE}"/>
              </a:ext>
            </a:extLst>
          </p:cNvPr>
          <p:cNvCxnSpPr>
            <a:cxnSpLocks/>
          </p:cNvCxnSpPr>
          <p:nvPr/>
        </p:nvCxnSpPr>
        <p:spPr>
          <a:xfrm>
            <a:off x="4190083" y="4158601"/>
            <a:ext cx="1097111" cy="3693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B01724E-AC58-AF4E-8BC9-EF9E2FAF4798}"/>
              </a:ext>
            </a:extLst>
          </p:cNvPr>
          <p:cNvCxnSpPr>
            <a:cxnSpLocks/>
          </p:cNvCxnSpPr>
          <p:nvPr/>
        </p:nvCxnSpPr>
        <p:spPr>
          <a:xfrm flipH="1" flipV="1">
            <a:off x="4190082" y="5023692"/>
            <a:ext cx="771182" cy="2094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00B02C8D-048B-48FA-8021-5029C57C05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125046180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74" y="791470"/>
            <a:ext cx="6713621" cy="628311"/>
          </a:xfrm>
        </p:spPr>
        <p:txBody>
          <a:bodyPr>
            <a:noAutofit/>
          </a:bodyPr>
          <a:lstStyle/>
          <a:p>
            <a:r>
              <a:rPr lang="en-GB" sz="2800" b="1" dirty="0">
                <a:solidFill>
                  <a:schemeClr val="accent1"/>
                </a:solidFill>
                <a:latin typeface="Arial" panose="020B0604020202020204" pitchFamily="34" charset="0"/>
                <a:cs typeface="Arial" panose="020B0604020202020204" pitchFamily="34" charset="0"/>
              </a:rPr>
              <a:t>RDCs ROLE IN COVID-19 RECOVERY</a:t>
            </a:r>
            <a:br>
              <a:rPr lang="en-GB" sz="2800" b="1" dirty="0">
                <a:solidFill>
                  <a:schemeClr val="accent1"/>
                </a:solidFill>
                <a:latin typeface="+mn-lt"/>
              </a:rPr>
            </a:br>
            <a:endParaRPr lang="en-GB" sz="2800" b="1" dirty="0">
              <a:solidFill>
                <a:schemeClr val="accent1"/>
              </a:solidFill>
              <a:latin typeface="+mn-lt"/>
            </a:endParaRPr>
          </a:p>
        </p:txBody>
      </p:sp>
      <p:sp>
        <p:nvSpPr>
          <p:cNvPr id="4" name="Slide Number Placeholder 3"/>
          <p:cNvSpPr>
            <a:spLocks noGrp="1"/>
          </p:cNvSpPr>
          <p:nvPr>
            <p:ph type="sldNum" sz="quarter" idx="12"/>
          </p:nvPr>
        </p:nvSpPr>
        <p:spPr>
          <a:xfrm>
            <a:off x="6457950" y="6356350"/>
            <a:ext cx="2057400" cy="3651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B224A9-6ABF-2649-9A8E-CE8E83F671C7}" type="slidenum">
              <a:rPr lang="en-US" altLang="en-US" smtClean="0"/>
              <a:pPr/>
              <a:t>38</a:t>
            </a:fld>
            <a:endParaRPr lang="en-US" dirty="0"/>
          </a:p>
        </p:txBody>
      </p:sp>
      <p:sp>
        <p:nvSpPr>
          <p:cNvPr id="5" name="Content Placeholder 2">
            <a:extLst>
              <a:ext uri="{FF2B5EF4-FFF2-40B4-BE49-F238E27FC236}">
                <a16:creationId xmlns:a16="http://schemas.microsoft.com/office/drawing/2014/main" id="{D3DD5325-8651-E94B-82DB-9D7847E58CAC}"/>
              </a:ext>
            </a:extLst>
          </p:cNvPr>
          <p:cNvSpPr>
            <a:spLocks noGrp="1"/>
          </p:cNvSpPr>
          <p:nvPr>
            <p:ph idx="1"/>
          </p:nvPr>
        </p:nvSpPr>
        <p:spPr>
          <a:xfrm>
            <a:off x="1880163" y="1629807"/>
            <a:ext cx="5903913" cy="4049098"/>
          </a:xfrm>
        </p:spPr>
        <p:txBody>
          <a:bodyPr/>
          <a:lstStyle/>
          <a:p>
            <a:r>
              <a:rPr lang="en-US" altLang="en-US" sz="2000" dirty="0">
                <a:latin typeface="Arial" panose="020B0604020202020204" pitchFamily="34" charset="0"/>
                <a:ea typeface="ＭＳ Ｐゴシック" panose="020B0600070205080204" pitchFamily="34" charset="-128"/>
                <a:cs typeface="Arial" panose="020B0604020202020204" pitchFamily="34" charset="0"/>
              </a:rPr>
              <a:t>Limit visits to Hospital Trusts</a:t>
            </a:r>
          </a:p>
          <a:p>
            <a:pPr lvl="1"/>
            <a:r>
              <a:rPr lang="en-US" altLang="en-US" sz="2000" dirty="0">
                <a:latin typeface="Arial" panose="020B0604020202020204" pitchFamily="34" charset="0"/>
                <a:ea typeface="ＭＳ Ｐゴシック" panose="020B0600070205080204" pitchFamily="34" charset="-128"/>
                <a:cs typeface="Arial" panose="020B0604020202020204" pitchFamily="34" charset="0"/>
              </a:rPr>
              <a:t>Avoid multiple 2WW referrals </a:t>
            </a:r>
          </a:p>
          <a:p>
            <a:pPr lvl="1"/>
            <a:r>
              <a:rPr lang="en-US" altLang="en-US" sz="2000" dirty="0">
                <a:latin typeface="Arial" panose="020B0604020202020204" pitchFamily="34" charset="0"/>
                <a:ea typeface="ＭＳ Ｐゴシック" panose="020B0600070205080204" pitchFamily="34" charset="-128"/>
                <a:cs typeface="Arial" panose="020B0604020202020204" pitchFamily="34" charset="0"/>
              </a:rPr>
              <a:t>Telephone triage of referred patients</a:t>
            </a:r>
          </a:p>
          <a:p>
            <a:pPr lvl="1"/>
            <a:r>
              <a:rPr lang="en-US" altLang="en-US" sz="2000" dirty="0">
                <a:latin typeface="Arial" panose="020B0604020202020204" pitchFamily="34" charset="0"/>
                <a:ea typeface="ＭＳ Ｐゴシック" panose="020B0600070205080204" pitchFamily="34" charset="-128"/>
                <a:cs typeface="Arial" panose="020B0604020202020204" pitchFamily="34" charset="0"/>
              </a:rPr>
              <a:t>Coordination of tests to same day where possible</a:t>
            </a:r>
          </a:p>
          <a:p>
            <a:r>
              <a:rPr lang="en-US" altLang="en-US" sz="2000" dirty="0">
                <a:latin typeface="Arial" panose="020B0604020202020204" pitchFamily="34" charset="0"/>
                <a:ea typeface="ＭＳ Ｐゴシック" panose="020B0600070205080204" pitchFamily="34" charset="-128"/>
                <a:cs typeface="Arial" panose="020B0604020202020204" pitchFamily="34" charset="0"/>
              </a:rPr>
              <a:t>Enable coordinated diagnostics with facilities in community diagnostic Hubs or Independent Sector Covid free sites.</a:t>
            </a:r>
          </a:p>
          <a:p>
            <a:r>
              <a:rPr lang="en-US" altLang="en-US" sz="2000" dirty="0">
                <a:latin typeface="Arial" panose="020B0604020202020204" pitchFamily="34" charset="0"/>
                <a:ea typeface="ＭＳ Ｐゴシック" panose="020B0600070205080204" pitchFamily="34" charset="-128"/>
                <a:cs typeface="Arial" panose="020B0604020202020204" pitchFamily="34" charset="0"/>
              </a:rPr>
              <a:t>Enable better stratification in site-specific pathways increases effectiveness</a:t>
            </a:r>
          </a:p>
          <a:p>
            <a:r>
              <a:rPr lang="en-US" altLang="en-US" sz="2000" dirty="0">
                <a:latin typeface="Arial" panose="020B0604020202020204" pitchFamily="34" charset="0"/>
                <a:ea typeface="ＭＳ Ｐゴシック" panose="020B0600070205080204" pitchFamily="34" charset="-128"/>
                <a:cs typeface="Arial" panose="020B0604020202020204" pitchFamily="34" charset="0"/>
              </a:rPr>
              <a:t>Potential to offer coordination of GP Direct Access</a:t>
            </a: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p:txBody>
      </p:sp>
      <p:pic>
        <p:nvPicPr>
          <p:cNvPr id="6" name="Picture 5">
            <a:extLst>
              <a:ext uri="{FF2B5EF4-FFF2-40B4-BE49-F238E27FC236}">
                <a16:creationId xmlns:a16="http://schemas.microsoft.com/office/drawing/2014/main" id="{78BAF784-805C-0340-AE49-46AF70493DB1}"/>
              </a:ext>
            </a:extLst>
          </p:cNvPr>
          <p:cNvPicPr>
            <a:picLocks noChangeAspect="1"/>
          </p:cNvPicPr>
          <p:nvPr/>
        </p:nvPicPr>
        <p:blipFill>
          <a:blip r:embed="rId2"/>
          <a:stretch>
            <a:fillRect/>
          </a:stretch>
        </p:blipFill>
        <p:spPr>
          <a:xfrm>
            <a:off x="8152376" y="1869282"/>
            <a:ext cx="2251075" cy="3119437"/>
          </a:xfrm>
          <a:prstGeom prst="rect">
            <a:avLst/>
          </a:prstGeom>
          <a:ln>
            <a:solidFill>
              <a:schemeClr val="bg1">
                <a:lumMod val="65000"/>
              </a:schemeClr>
            </a:solidFill>
          </a:ln>
        </p:spPr>
      </p:pic>
      <p:pic>
        <p:nvPicPr>
          <p:cNvPr id="8" name="Picture 7" descr="A close up of a logo&#10;&#10;Description automatically generated">
            <a:extLst>
              <a:ext uri="{FF2B5EF4-FFF2-40B4-BE49-F238E27FC236}">
                <a16:creationId xmlns:a16="http://schemas.microsoft.com/office/drawing/2014/main" id="{AA839B22-CA4C-4965-936A-6D8D8656C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5047539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162" y="712810"/>
            <a:ext cx="5166814" cy="628311"/>
          </a:xfrm>
        </p:spPr>
        <p:txBody>
          <a:bodyPr>
            <a:noAutofit/>
          </a:bodyPr>
          <a:lstStyle/>
          <a:p>
            <a:r>
              <a:rPr lang="en-GB" sz="2800" b="1" dirty="0">
                <a:solidFill>
                  <a:schemeClr val="accent1"/>
                </a:solidFill>
                <a:latin typeface="Arial" panose="020B0604020202020204" pitchFamily="34" charset="0"/>
                <a:cs typeface="Arial" panose="020B0604020202020204" pitchFamily="34" charset="0"/>
              </a:rPr>
              <a:t>RDC DATA COLLECTION</a:t>
            </a:r>
            <a:br>
              <a:rPr lang="en-GB" sz="2800" b="1" dirty="0">
                <a:solidFill>
                  <a:schemeClr val="accent1"/>
                </a:solidFill>
                <a:latin typeface="+mn-lt"/>
              </a:rPr>
            </a:br>
            <a:endParaRPr lang="en-GB" sz="2800" b="1" dirty="0">
              <a:solidFill>
                <a:schemeClr val="accent1"/>
              </a:solidFill>
              <a:latin typeface="+mn-lt"/>
            </a:endParaRPr>
          </a:p>
        </p:txBody>
      </p:sp>
      <p:sp>
        <p:nvSpPr>
          <p:cNvPr id="4" name="Slide Number Placeholder 3"/>
          <p:cNvSpPr>
            <a:spLocks noGrp="1"/>
          </p:cNvSpPr>
          <p:nvPr>
            <p:ph type="sldNum" sz="quarter" idx="12"/>
          </p:nvPr>
        </p:nvSpPr>
        <p:spPr>
          <a:xfrm>
            <a:off x="6457950" y="6356350"/>
            <a:ext cx="2057400" cy="3651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B224A9-6ABF-2649-9A8E-CE8E83F671C7}" type="slidenum">
              <a:rPr lang="en-US" altLang="en-US" smtClean="0"/>
              <a:pPr/>
              <a:t>39</a:t>
            </a:fld>
            <a:endParaRPr lang="en-US" dirty="0"/>
          </a:p>
        </p:txBody>
      </p:sp>
      <p:sp>
        <p:nvSpPr>
          <p:cNvPr id="5" name="Content Placeholder 2">
            <a:extLst>
              <a:ext uri="{FF2B5EF4-FFF2-40B4-BE49-F238E27FC236}">
                <a16:creationId xmlns:a16="http://schemas.microsoft.com/office/drawing/2014/main" id="{D3DD5325-8651-E94B-82DB-9D7847E58CAC}"/>
              </a:ext>
            </a:extLst>
          </p:cNvPr>
          <p:cNvSpPr>
            <a:spLocks noGrp="1"/>
          </p:cNvSpPr>
          <p:nvPr>
            <p:ph idx="1"/>
          </p:nvPr>
        </p:nvSpPr>
        <p:spPr>
          <a:xfrm>
            <a:off x="2056221" y="1944529"/>
            <a:ext cx="6951421" cy="3808412"/>
          </a:xfrm>
        </p:spPr>
        <p:txBody>
          <a:bodyPr/>
          <a:lstStyle/>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Using clinical noting e-proforma for adoption into Trust EPR (Epic, Cerner, Medway)</a:t>
            </a:r>
            <a:endParaRPr lang="en-US" altLang="en-US" sz="18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Use online research facility (REDCap)</a:t>
            </a:r>
          </a:p>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Peripatetic data manager to support Trusts</a:t>
            </a:r>
          </a:p>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Patient and GP Experience surveys on line</a:t>
            </a:r>
          </a:p>
          <a:p>
            <a:endParaRPr lang="en-US" altLang="en-US" sz="2400" dirty="0">
              <a:ea typeface="ＭＳ Ｐゴシック" panose="020B0600070205080204" pitchFamily="34" charset="-128"/>
            </a:endParaRPr>
          </a:p>
          <a:p>
            <a:endParaRPr lang="en-US" altLang="en-US" sz="2400" dirty="0">
              <a:ea typeface="ＭＳ Ｐゴシック" panose="020B0600070205080204" pitchFamily="34" charset="-128"/>
            </a:endParaRPr>
          </a:p>
        </p:txBody>
      </p:sp>
      <p:pic>
        <p:nvPicPr>
          <p:cNvPr id="7" name="Picture 6" descr="A close up of a logo&#10;&#10;Description automatically generated">
            <a:extLst>
              <a:ext uri="{FF2B5EF4-FFF2-40B4-BE49-F238E27FC236}">
                <a16:creationId xmlns:a16="http://schemas.microsoft.com/office/drawing/2014/main" id="{612B7630-05F3-4397-AAF2-4D100D0E9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12520028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DF9A-242A-4F79-91C2-BDB543D23273}"/>
              </a:ext>
            </a:extLst>
          </p:cNvPr>
          <p:cNvSpPr>
            <a:spLocks noGrp="1"/>
          </p:cNvSpPr>
          <p:nvPr>
            <p:ph type="ctrTitle"/>
          </p:nvPr>
        </p:nvSpPr>
        <p:spPr/>
        <p:txBody>
          <a:bodyPr/>
          <a:lstStyle/>
          <a:p>
            <a:endParaRPr lang="en-GB"/>
          </a:p>
        </p:txBody>
      </p:sp>
      <p:sp>
        <p:nvSpPr>
          <p:cNvPr id="3" name="Text Placeholder 2">
            <a:extLst>
              <a:ext uri="{FF2B5EF4-FFF2-40B4-BE49-F238E27FC236}">
                <a16:creationId xmlns:a16="http://schemas.microsoft.com/office/drawing/2014/main" id="{90878C60-C678-4B21-B71B-8660B0AD2795}"/>
              </a:ext>
            </a:extLst>
          </p:cNvPr>
          <p:cNvSpPr>
            <a:spLocks noGrp="1"/>
          </p:cNvSpPr>
          <p:nvPr>
            <p:ph type="body" sz="quarter" idx="10"/>
          </p:nvPr>
        </p:nvSpPr>
        <p:spPr/>
        <p:txBody>
          <a:bodyPr/>
          <a:lstStyle/>
          <a:p>
            <a:endParaRPr lang="en-GB"/>
          </a:p>
        </p:txBody>
      </p:sp>
      <p:pic>
        <p:nvPicPr>
          <p:cNvPr id="6" name="Picture 5">
            <a:extLst>
              <a:ext uri="{FF2B5EF4-FFF2-40B4-BE49-F238E27FC236}">
                <a16:creationId xmlns:a16="http://schemas.microsoft.com/office/drawing/2014/main" id="{B1EC1994-0C88-455D-AB56-17C73B65D1E2}"/>
              </a:ext>
            </a:extLst>
          </p:cNvPr>
          <p:cNvPicPr>
            <a:picLocks noChangeAspect="1"/>
          </p:cNvPicPr>
          <p:nvPr/>
        </p:nvPicPr>
        <p:blipFill>
          <a:blip r:embed="rId2"/>
          <a:stretch>
            <a:fillRect/>
          </a:stretch>
        </p:blipFill>
        <p:spPr>
          <a:xfrm>
            <a:off x="295275" y="922922"/>
            <a:ext cx="11601450" cy="5734050"/>
          </a:xfrm>
          <a:prstGeom prst="rect">
            <a:avLst/>
          </a:prstGeom>
        </p:spPr>
      </p:pic>
    </p:spTree>
    <p:extLst>
      <p:ext uri="{BB962C8B-B14F-4D97-AF65-F5344CB8AC3E}">
        <p14:creationId xmlns:p14="http://schemas.microsoft.com/office/powerpoint/2010/main" val="3200583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1154" y="3091905"/>
            <a:ext cx="4749692" cy="674190"/>
          </a:xfrm>
        </p:spPr>
        <p:txBody>
          <a:bodyPr>
            <a:noAutofit/>
          </a:bodyPr>
          <a:lstStyle/>
          <a:p>
            <a:r>
              <a:rPr lang="en-GB" b="1" dirty="0">
                <a:solidFill>
                  <a:srgbClr val="4472C4"/>
                </a:solidFill>
                <a:latin typeface="Arial" panose="020B0604020202020204" pitchFamily="34" charset="0"/>
                <a:cs typeface="Arial" panose="020B0604020202020204" pitchFamily="34" charset="0"/>
              </a:rPr>
              <a:t>RDC RESEARCH</a:t>
            </a:r>
            <a:br>
              <a:rPr lang="en-GB" sz="2400" dirty="0"/>
            </a:br>
            <a:endParaRPr lang="en-GB" sz="2400" dirty="0"/>
          </a:p>
        </p:txBody>
      </p:sp>
      <p:sp>
        <p:nvSpPr>
          <p:cNvPr id="4" name="Slide Number Placeholder 3"/>
          <p:cNvSpPr>
            <a:spLocks noGrp="1"/>
          </p:cNvSpPr>
          <p:nvPr>
            <p:ph type="sldNum" sz="quarter" idx="12"/>
          </p:nvPr>
        </p:nvSpPr>
        <p:spPr>
          <a:xfrm>
            <a:off x="6838950" y="5726907"/>
            <a:ext cx="1543050" cy="273844"/>
          </a:xfrm>
          <a:prstGeom prst="rect">
            <a:avLst/>
          </a:prstGeom>
        </p:spPr>
        <p:txBody>
          <a:bodyPr vert="horz" lIns="68580" tIns="34290" rIns="68580" bIns="34290" rtlCol="0" anchor="ctr"/>
          <a:lstStyle>
            <a:defPPr>
              <a:defRPr lang="en-US"/>
            </a:defPPr>
            <a:lvl1pPr marL="0" algn="r" defTabSz="685800" rtl="0" eaLnBrk="1" latinLnBrk="0" hangingPunct="1">
              <a:defRPr sz="75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82FE8CD3-1A99-9143-BC08-0AC361BD132B}" type="slidenum">
              <a:rPr lang="en-US" smtClean="0"/>
              <a:pPr/>
              <a:t>40</a:t>
            </a:fld>
            <a:endParaRPr lang="en-US" dirty="0"/>
          </a:p>
        </p:txBody>
      </p:sp>
      <p:pic>
        <p:nvPicPr>
          <p:cNvPr id="5" name="Picture 4" descr="A picture containing drawing&#10;&#10;Description automatically generated">
            <a:extLst>
              <a:ext uri="{FF2B5EF4-FFF2-40B4-BE49-F238E27FC236}">
                <a16:creationId xmlns:a16="http://schemas.microsoft.com/office/drawing/2014/main" id="{3D2EA53D-C219-43F6-B23B-D7BFB580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7579" y="80210"/>
            <a:ext cx="1588168" cy="643677"/>
          </a:xfrm>
          <a:prstGeom prst="rect">
            <a:avLst/>
          </a:prstGeom>
        </p:spPr>
      </p:pic>
    </p:spTree>
    <p:extLst>
      <p:ext uri="{BB962C8B-B14F-4D97-AF65-F5344CB8AC3E}">
        <p14:creationId xmlns:p14="http://schemas.microsoft.com/office/powerpoint/2010/main" val="106355006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solidFill>
                  <a:srgbClr val="4472C4"/>
                </a:solidFill>
                <a:latin typeface="Arial" panose="020B0604020202020204" pitchFamily="34" charset="0"/>
                <a:cs typeface="Arial" panose="020B0604020202020204" pitchFamily="34" charset="0"/>
              </a:rPr>
              <a:t>RDCs in London: 20/21 plans for roll out</a:t>
            </a:r>
          </a:p>
        </p:txBody>
      </p:sp>
      <p:sp>
        <p:nvSpPr>
          <p:cNvPr id="5" name="Slide Number Placeholder 4"/>
          <p:cNvSpPr>
            <a:spLocks noGrp="1"/>
          </p:cNvSpPr>
          <p:nvPr>
            <p:ph type="sldNum" sz="quarter" idx="15"/>
          </p:nvPr>
        </p:nvSpPr>
        <p:spPr/>
        <p:txBody>
          <a:bodyPr/>
          <a:lstStyle/>
          <a:p>
            <a:pPr algn="r" eaLnBrk="1" fontAlgn="auto" hangingPunct="1">
              <a:spcBef>
                <a:spcPts val="0"/>
              </a:spcBef>
              <a:spcAft>
                <a:spcPts val="0"/>
              </a:spcAft>
              <a:defRPr/>
            </a:pPr>
            <a:fld id="{C5E53A39-F920-EC44-BF7E-9FFBC07D030B}" type="slidenum">
              <a:rPr lang="en-US" sz="1000">
                <a:solidFill>
                  <a:srgbClr val="3F3F3F"/>
                </a:solidFill>
                <a:latin typeface="Arial" charset="0"/>
                <a:cs typeface="Arial" charset="0"/>
              </a:rPr>
              <a:pPr algn="r" eaLnBrk="1" fontAlgn="auto" hangingPunct="1">
                <a:spcBef>
                  <a:spcPts val="0"/>
                </a:spcBef>
                <a:spcAft>
                  <a:spcPts val="0"/>
                </a:spcAft>
                <a:defRPr/>
              </a:pPr>
              <a:t>41</a:t>
            </a:fld>
            <a:endParaRPr lang="en-US" sz="1000" dirty="0">
              <a:solidFill>
                <a:srgbClr val="3F3F3F"/>
              </a:solidFill>
              <a:latin typeface="Arial" charset="0"/>
              <a:cs typeface="Arial" charset="0"/>
            </a:endParaRPr>
          </a:p>
        </p:txBody>
      </p:sp>
      <p:pic>
        <p:nvPicPr>
          <p:cNvPr id="9" name="Picture 8">
            <a:extLst>
              <a:ext uri="{FF2B5EF4-FFF2-40B4-BE49-F238E27FC236}">
                <a16:creationId xmlns:a16="http://schemas.microsoft.com/office/drawing/2014/main" id="{F7D2C0B3-C739-4186-91F2-FC1F6482F8C7}"/>
              </a:ext>
            </a:extLst>
          </p:cNvPr>
          <p:cNvPicPr>
            <a:picLocks noChangeAspect="1"/>
          </p:cNvPicPr>
          <p:nvPr/>
        </p:nvPicPr>
        <p:blipFill rotWithShape="1">
          <a:blip r:embed="rId2">
            <a:clrChange>
              <a:clrFrom>
                <a:srgbClr val="ECECEC"/>
              </a:clrFrom>
              <a:clrTo>
                <a:srgbClr val="ECECEC">
                  <a:alpha val="0"/>
                </a:srgbClr>
              </a:clrTo>
            </a:clrChange>
          </a:blip>
          <a:srcRect l="27950" t="31791" r="30313" b="10781"/>
          <a:stretch/>
        </p:blipFill>
        <p:spPr>
          <a:xfrm>
            <a:off x="3431704" y="2237780"/>
            <a:ext cx="5263208" cy="4071540"/>
          </a:xfrm>
          <a:prstGeom prst="rect">
            <a:avLst/>
          </a:prstGeom>
        </p:spPr>
      </p:pic>
      <p:sp>
        <p:nvSpPr>
          <p:cNvPr id="10" name="TextBox 9">
            <a:extLst>
              <a:ext uri="{FF2B5EF4-FFF2-40B4-BE49-F238E27FC236}">
                <a16:creationId xmlns:a16="http://schemas.microsoft.com/office/drawing/2014/main" id="{3422F579-FC4A-4CBA-9DD7-4A214B4BFFD3}"/>
              </a:ext>
            </a:extLst>
          </p:cNvPr>
          <p:cNvSpPr txBox="1"/>
          <p:nvPr/>
        </p:nvSpPr>
        <p:spPr>
          <a:xfrm>
            <a:off x="1524000" y="6639164"/>
            <a:ext cx="3203848" cy="246221"/>
          </a:xfrm>
          <a:prstGeom prst="rect">
            <a:avLst/>
          </a:prstGeom>
          <a:noFill/>
        </p:spPr>
        <p:txBody>
          <a:bodyPr wrap="square" rtlCol="0">
            <a:spAutoFit/>
          </a:bodyPr>
          <a:lstStyle/>
          <a:p>
            <a:pPr eaLnBrk="1" fontAlgn="auto" hangingPunct="1">
              <a:spcBef>
                <a:spcPts val="0"/>
              </a:spcBef>
              <a:spcAft>
                <a:spcPts val="0"/>
              </a:spcAft>
              <a:defRPr/>
            </a:pPr>
            <a:r>
              <a:rPr lang="en-GB" sz="1000" i="1" dirty="0">
                <a:solidFill>
                  <a:srgbClr val="3F3F3F"/>
                </a:solidFill>
                <a:latin typeface="Arial"/>
              </a:rPr>
              <a:t>*STP map from King’s Fund review</a:t>
            </a:r>
          </a:p>
        </p:txBody>
      </p:sp>
      <p:sp>
        <p:nvSpPr>
          <p:cNvPr id="11" name="TextBox 10">
            <a:extLst>
              <a:ext uri="{FF2B5EF4-FFF2-40B4-BE49-F238E27FC236}">
                <a16:creationId xmlns:a16="http://schemas.microsoft.com/office/drawing/2014/main" id="{6DE861F8-4DA6-47F7-8185-1C44122D3E7C}"/>
              </a:ext>
            </a:extLst>
          </p:cNvPr>
          <p:cNvSpPr txBox="1"/>
          <p:nvPr/>
        </p:nvSpPr>
        <p:spPr>
          <a:xfrm>
            <a:off x="1775272" y="3628182"/>
            <a:ext cx="1512417" cy="1384995"/>
          </a:xfrm>
          <a:prstGeom prst="rect">
            <a:avLst/>
          </a:prstGeom>
          <a:noFill/>
        </p:spPr>
        <p:txBody>
          <a:bodyPr wrap="square" rtlCol="0">
            <a:spAutoFit/>
          </a:bodyPr>
          <a:lstStyle/>
          <a:p>
            <a:pPr eaLnBrk="1" fontAlgn="auto" hangingPunct="1">
              <a:spcBef>
                <a:spcPts val="0"/>
              </a:spcBef>
              <a:spcAft>
                <a:spcPts val="0"/>
              </a:spcAft>
              <a:defRPr/>
            </a:pPr>
            <a:r>
              <a:rPr lang="en-GB" sz="1400" b="1" dirty="0">
                <a:solidFill>
                  <a:srgbClr val="3F3F3F"/>
                </a:solidFill>
                <a:latin typeface="Arial"/>
              </a:rPr>
              <a:t>RMP</a:t>
            </a:r>
            <a:r>
              <a:rPr lang="en-GB" sz="1400" dirty="0">
                <a:solidFill>
                  <a:srgbClr val="3F3F3F"/>
                </a:solidFill>
                <a:latin typeface="Arial"/>
              </a:rPr>
              <a:t>-</a:t>
            </a:r>
          </a:p>
          <a:p>
            <a:pPr eaLnBrk="1" fontAlgn="auto" hangingPunct="1">
              <a:spcBef>
                <a:spcPts val="0"/>
              </a:spcBef>
              <a:spcAft>
                <a:spcPts val="0"/>
              </a:spcAft>
              <a:defRPr/>
            </a:pPr>
            <a:r>
              <a:rPr lang="en-GB" sz="1400" dirty="0">
                <a:solidFill>
                  <a:srgbClr val="3F3F3F"/>
                </a:solidFill>
                <a:latin typeface="Arial"/>
              </a:rPr>
              <a:t>Acute Diagnostic Oncology Clinic (ADOC) at ChelWest</a:t>
            </a:r>
          </a:p>
        </p:txBody>
      </p:sp>
      <p:sp>
        <p:nvSpPr>
          <p:cNvPr id="12" name="Left Brace 11">
            <a:extLst>
              <a:ext uri="{FF2B5EF4-FFF2-40B4-BE49-F238E27FC236}">
                <a16:creationId xmlns:a16="http://schemas.microsoft.com/office/drawing/2014/main" id="{57D9DC13-C30A-4BCC-B58F-7399DA3BE7DD}"/>
              </a:ext>
            </a:extLst>
          </p:cNvPr>
          <p:cNvSpPr/>
          <p:nvPr/>
        </p:nvSpPr>
        <p:spPr>
          <a:xfrm>
            <a:off x="3234389" y="2805028"/>
            <a:ext cx="394631" cy="3312368"/>
          </a:xfrm>
          <a:prstGeom prst="leftBrace">
            <a:avLst>
              <a:gd name="adj1" fmla="val 124188"/>
              <a:gd name="adj2" fmla="val 5000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defRPr/>
            </a:pPr>
            <a:endParaRPr lang="en-GB" dirty="0">
              <a:solidFill>
                <a:srgbClr val="3F3F3F"/>
              </a:solidFill>
              <a:latin typeface="Arial"/>
            </a:endParaRPr>
          </a:p>
        </p:txBody>
      </p:sp>
      <p:sp>
        <p:nvSpPr>
          <p:cNvPr id="13" name="TextBox 12">
            <a:extLst>
              <a:ext uri="{FF2B5EF4-FFF2-40B4-BE49-F238E27FC236}">
                <a16:creationId xmlns:a16="http://schemas.microsoft.com/office/drawing/2014/main" id="{0D71CB01-208E-4949-B823-EDEA17256311}"/>
              </a:ext>
            </a:extLst>
          </p:cNvPr>
          <p:cNvSpPr txBox="1"/>
          <p:nvPr/>
        </p:nvSpPr>
        <p:spPr>
          <a:xfrm>
            <a:off x="6677597" y="1549678"/>
            <a:ext cx="2664295" cy="523220"/>
          </a:xfrm>
          <a:prstGeom prst="rect">
            <a:avLst/>
          </a:prstGeom>
          <a:noFill/>
        </p:spPr>
        <p:txBody>
          <a:bodyPr wrap="square" rtlCol="0">
            <a:spAutoFit/>
          </a:bodyPr>
          <a:lstStyle/>
          <a:p>
            <a:pPr eaLnBrk="1" fontAlgn="auto" hangingPunct="1">
              <a:spcBef>
                <a:spcPts val="0"/>
              </a:spcBef>
              <a:spcAft>
                <a:spcPts val="0"/>
              </a:spcAft>
              <a:defRPr/>
            </a:pPr>
            <a:r>
              <a:rPr lang="en-GB" sz="1400" b="1" dirty="0">
                <a:solidFill>
                  <a:srgbClr val="3F3F3F"/>
                </a:solidFill>
                <a:latin typeface="Arial"/>
              </a:rPr>
              <a:t>NCL &amp; NEL- </a:t>
            </a:r>
            <a:r>
              <a:rPr lang="en-GB" sz="1400" dirty="0">
                <a:solidFill>
                  <a:srgbClr val="3F3F3F"/>
                </a:solidFill>
                <a:latin typeface="Arial"/>
              </a:rPr>
              <a:t>MDCs at UCLH, NMUH, SUH, BHRUT, RFH</a:t>
            </a:r>
          </a:p>
        </p:txBody>
      </p:sp>
      <p:sp>
        <p:nvSpPr>
          <p:cNvPr id="14" name="Left Brace 13">
            <a:extLst>
              <a:ext uri="{FF2B5EF4-FFF2-40B4-BE49-F238E27FC236}">
                <a16:creationId xmlns:a16="http://schemas.microsoft.com/office/drawing/2014/main" id="{93BAAD90-8CF1-45FB-9845-D1F4B0B5EF9A}"/>
              </a:ext>
            </a:extLst>
          </p:cNvPr>
          <p:cNvSpPr/>
          <p:nvPr/>
        </p:nvSpPr>
        <p:spPr>
          <a:xfrm rot="6427078">
            <a:off x="6937687" y="926652"/>
            <a:ext cx="394631" cy="3001703"/>
          </a:xfrm>
          <a:prstGeom prst="leftBrace">
            <a:avLst>
              <a:gd name="adj1" fmla="val 209022"/>
              <a:gd name="adj2" fmla="val 5000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defRPr/>
            </a:pPr>
            <a:endParaRPr lang="en-GB" dirty="0">
              <a:solidFill>
                <a:srgbClr val="3F3F3F"/>
              </a:solidFill>
              <a:latin typeface="Arial"/>
            </a:endParaRPr>
          </a:p>
        </p:txBody>
      </p:sp>
      <p:sp>
        <p:nvSpPr>
          <p:cNvPr id="15" name="TextBox 14">
            <a:extLst>
              <a:ext uri="{FF2B5EF4-FFF2-40B4-BE49-F238E27FC236}">
                <a16:creationId xmlns:a16="http://schemas.microsoft.com/office/drawing/2014/main" id="{09A533C9-B13F-4CC0-BAC4-60C0A487760B}"/>
              </a:ext>
            </a:extLst>
          </p:cNvPr>
          <p:cNvSpPr txBox="1"/>
          <p:nvPr/>
        </p:nvSpPr>
        <p:spPr>
          <a:xfrm>
            <a:off x="8627445" y="5455662"/>
            <a:ext cx="1753216" cy="523220"/>
          </a:xfrm>
          <a:prstGeom prst="rect">
            <a:avLst/>
          </a:prstGeom>
          <a:noFill/>
        </p:spPr>
        <p:txBody>
          <a:bodyPr wrap="square" rtlCol="0">
            <a:spAutoFit/>
          </a:bodyPr>
          <a:lstStyle/>
          <a:p>
            <a:pPr eaLnBrk="1" fontAlgn="auto" hangingPunct="1">
              <a:spcBef>
                <a:spcPts val="0"/>
              </a:spcBef>
              <a:spcAft>
                <a:spcPts val="0"/>
              </a:spcAft>
              <a:defRPr/>
            </a:pPr>
            <a:r>
              <a:rPr lang="en-GB" sz="1400" b="1" dirty="0">
                <a:solidFill>
                  <a:srgbClr val="3F3F3F"/>
                </a:solidFill>
                <a:latin typeface="Arial"/>
              </a:rPr>
              <a:t>SEL: </a:t>
            </a:r>
            <a:r>
              <a:rPr lang="en-GB" sz="1400" dirty="0">
                <a:solidFill>
                  <a:srgbClr val="3F3F3F"/>
                </a:solidFill>
                <a:latin typeface="Arial"/>
              </a:rPr>
              <a:t>RADC at GSTT</a:t>
            </a:r>
          </a:p>
        </p:txBody>
      </p:sp>
    </p:spTree>
    <p:extLst>
      <p:ext uri="{BB962C8B-B14F-4D97-AF65-F5344CB8AC3E}">
        <p14:creationId xmlns:p14="http://schemas.microsoft.com/office/powerpoint/2010/main" val="2875541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Stethoscope">
            <a:extLst>
              <a:ext uri="{FF2B5EF4-FFF2-40B4-BE49-F238E27FC236}">
                <a16:creationId xmlns:a16="http://schemas.microsoft.com/office/drawing/2014/main" id="{A0C7FDF4-F698-4C2F-929C-DF65256D9023}"/>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4385" y="639539"/>
            <a:ext cx="673224" cy="673224"/>
          </a:xfrm>
          <a:prstGeom prst="rect">
            <a:avLst/>
          </a:prstGeom>
        </p:spPr>
      </p:pic>
      <p:sp>
        <p:nvSpPr>
          <p:cNvPr id="5" name="Title 6">
            <a:extLst>
              <a:ext uri="{FF2B5EF4-FFF2-40B4-BE49-F238E27FC236}">
                <a16:creationId xmlns:a16="http://schemas.microsoft.com/office/drawing/2014/main" id="{6C253732-FD6B-459F-976C-E1D01C759793}"/>
              </a:ext>
            </a:extLst>
          </p:cNvPr>
          <p:cNvSpPr>
            <a:spLocks noGrp="1"/>
          </p:cNvSpPr>
          <p:nvPr>
            <p:ph type="title"/>
          </p:nvPr>
        </p:nvSpPr>
        <p:spPr>
          <a:xfrm>
            <a:off x="2567609" y="692696"/>
            <a:ext cx="7813052" cy="648072"/>
          </a:xfrm>
        </p:spPr>
        <p:txBody>
          <a:bodyPr/>
          <a:lstStyle/>
          <a:p>
            <a:r>
              <a:rPr lang="en-GB" dirty="0">
                <a:solidFill>
                  <a:srgbClr val="4472C4"/>
                </a:solidFill>
                <a:latin typeface="Arial" panose="020B0604020202020204" pitchFamily="34" charset="0"/>
                <a:cs typeface="Arial" panose="020B0604020202020204" pitchFamily="34" charset="0"/>
              </a:rPr>
              <a:t>RDC research</a:t>
            </a:r>
          </a:p>
        </p:txBody>
      </p:sp>
      <p:sp>
        <p:nvSpPr>
          <p:cNvPr id="6" name="TextBox 5">
            <a:extLst>
              <a:ext uri="{FF2B5EF4-FFF2-40B4-BE49-F238E27FC236}">
                <a16:creationId xmlns:a16="http://schemas.microsoft.com/office/drawing/2014/main" id="{72AA17D3-4578-4A10-941A-5FB3F2615823}"/>
              </a:ext>
            </a:extLst>
          </p:cNvPr>
          <p:cNvSpPr txBox="1"/>
          <p:nvPr/>
        </p:nvSpPr>
        <p:spPr>
          <a:xfrm>
            <a:off x="1848618" y="1340769"/>
            <a:ext cx="8351838" cy="307777"/>
          </a:xfrm>
          <a:prstGeom prst="rect">
            <a:avLst/>
          </a:prstGeom>
          <a:noFill/>
        </p:spPr>
        <p:txBody>
          <a:bodyPr wrap="square" rtlCol="0">
            <a:spAutoFit/>
          </a:bodyPr>
          <a:lstStyle/>
          <a:p>
            <a:pPr>
              <a:defRPr/>
            </a:pPr>
            <a:r>
              <a:rPr lang="en-GB" sz="1400" dirty="0">
                <a:solidFill>
                  <a:srgbClr val="7030A0"/>
                </a:solidFill>
                <a:latin typeface="Arial" panose="020B0604020202020204" pitchFamily="34" charset="0"/>
                <a:ea typeface="ＭＳ Ｐゴシック" charset="0"/>
                <a:cs typeface="Arial" panose="020B0604020202020204" pitchFamily="34" charset="0"/>
              </a:rPr>
              <a:t>Pan London RDC research group met in late February to agree on workstreams and projects:</a:t>
            </a:r>
          </a:p>
        </p:txBody>
      </p:sp>
      <p:sp>
        <p:nvSpPr>
          <p:cNvPr id="7" name="Rectangle 6">
            <a:extLst>
              <a:ext uri="{FF2B5EF4-FFF2-40B4-BE49-F238E27FC236}">
                <a16:creationId xmlns:a16="http://schemas.microsoft.com/office/drawing/2014/main" id="{F01892B4-DADC-46FF-8359-992D7B2820E6}"/>
              </a:ext>
            </a:extLst>
          </p:cNvPr>
          <p:cNvSpPr/>
          <p:nvPr/>
        </p:nvSpPr>
        <p:spPr>
          <a:xfrm>
            <a:off x="1775520" y="2246981"/>
            <a:ext cx="2088000" cy="350455"/>
          </a:xfrm>
          <a:prstGeom prst="rect">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1000"/>
              </a:spcAft>
              <a:defRPr/>
            </a:pPr>
            <a:r>
              <a:rPr lang="en-GB" sz="1000" b="1" kern="0" dirty="0">
                <a:solidFill>
                  <a:srgbClr val="FFFFFF"/>
                </a:solidFill>
                <a:latin typeface="Arial"/>
                <a:ea typeface="Arial"/>
                <a:cs typeface="Arial"/>
              </a:rPr>
              <a:t>Symptom Profiling</a:t>
            </a:r>
            <a:endParaRPr lang="en-GB" sz="1000" kern="0" dirty="0">
              <a:solidFill>
                <a:sysClr val="windowText" lastClr="000000"/>
              </a:solidFill>
              <a:latin typeface="Arial"/>
              <a:ea typeface="Arial"/>
              <a:cs typeface="Times New Roman"/>
            </a:endParaRPr>
          </a:p>
        </p:txBody>
      </p:sp>
      <p:sp>
        <p:nvSpPr>
          <p:cNvPr id="8" name="Rectangle 7">
            <a:extLst>
              <a:ext uri="{FF2B5EF4-FFF2-40B4-BE49-F238E27FC236}">
                <a16:creationId xmlns:a16="http://schemas.microsoft.com/office/drawing/2014/main" id="{86F12357-8503-436C-8C46-E52B5043EE2D}"/>
              </a:ext>
            </a:extLst>
          </p:cNvPr>
          <p:cNvSpPr/>
          <p:nvPr/>
        </p:nvSpPr>
        <p:spPr>
          <a:xfrm>
            <a:off x="1775520" y="2556394"/>
            <a:ext cx="2088000" cy="2223727"/>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228573" indent="-228573" fontAlgn="auto">
              <a:lnSpc>
                <a:spcPct val="115000"/>
              </a:lnSpc>
              <a:spcBef>
                <a:spcPts val="0"/>
              </a:spcBef>
              <a:spcAft>
                <a:spcPts val="0"/>
              </a:spcAft>
              <a:buFont typeface="Arial" pitchFamily="34" charset="0"/>
              <a:buChar char="•"/>
              <a:defRPr/>
            </a:pPr>
            <a:r>
              <a:rPr lang="en-GB" sz="1000" kern="0" dirty="0">
                <a:solidFill>
                  <a:sysClr val="windowText" lastClr="000000"/>
                </a:solidFill>
                <a:latin typeface="Arial"/>
                <a:ea typeface="Arial"/>
                <a:cs typeface="Times New Roman"/>
              </a:rPr>
              <a:t>Led by Andrew Miller, North Middlesex</a:t>
            </a:r>
          </a:p>
          <a:p>
            <a:pPr marL="228573" indent="-228573" fontAlgn="auto">
              <a:lnSpc>
                <a:spcPct val="115000"/>
              </a:lnSpc>
              <a:spcBef>
                <a:spcPts val="0"/>
              </a:spcBef>
              <a:spcAft>
                <a:spcPts val="0"/>
              </a:spcAft>
              <a:buFont typeface="Arial" pitchFamily="34" charset="0"/>
              <a:buChar char="•"/>
              <a:defRPr/>
            </a:pPr>
            <a:r>
              <a:rPr lang="en-GB" sz="1000" kern="0" dirty="0">
                <a:solidFill>
                  <a:sysClr val="windowText" lastClr="000000"/>
                </a:solidFill>
                <a:latin typeface="Arial"/>
                <a:ea typeface="Arial"/>
                <a:cs typeface="Times New Roman"/>
              </a:rPr>
              <a:t>Aim: to develop a risk score of disease using patient demographics, clinical results, and symptoms to aid clinical decision for investigation</a:t>
            </a:r>
          </a:p>
          <a:p>
            <a:pPr marL="228573" indent="-228573" fontAlgn="auto">
              <a:lnSpc>
                <a:spcPct val="115000"/>
              </a:lnSpc>
              <a:spcBef>
                <a:spcPts val="0"/>
              </a:spcBef>
              <a:spcAft>
                <a:spcPts val="0"/>
              </a:spcAft>
              <a:buFont typeface="Arial" pitchFamily="34" charset="0"/>
              <a:buChar char="•"/>
              <a:defRPr/>
            </a:pPr>
            <a:r>
              <a:rPr lang="en-GB" sz="1000" kern="0" dirty="0">
                <a:solidFill>
                  <a:sysClr val="windowText" lastClr="000000"/>
                </a:solidFill>
                <a:latin typeface="Arial"/>
                <a:ea typeface="Arial"/>
                <a:cs typeface="Times New Roman"/>
              </a:rPr>
              <a:t>Collation of self reported presenting symptoms by patients presenting to RDCs and clinical dataset</a:t>
            </a:r>
          </a:p>
          <a:p>
            <a:pPr marL="228573" indent="-228573" fontAlgn="auto">
              <a:lnSpc>
                <a:spcPct val="115000"/>
              </a:lnSpc>
              <a:spcBef>
                <a:spcPts val="0"/>
              </a:spcBef>
              <a:spcAft>
                <a:spcPts val="0"/>
              </a:spcAft>
              <a:buFont typeface="Arial" pitchFamily="34" charset="0"/>
              <a:buChar char="•"/>
              <a:defRPr/>
            </a:pPr>
            <a:endParaRPr lang="en-GB" sz="1000" kern="0" dirty="0">
              <a:solidFill>
                <a:sysClr val="windowText" lastClr="000000"/>
              </a:solidFill>
              <a:latin typeface="Arial"/>
              <a:ea typeface="Arial"/>
              <a:cs typeface="Times New Roman"/>
            </a:endParaRPr>
          </a:p>
          <a:p>
            <a:pPr marL="228573" indent="-228573" fontAlgn="auto">
              <a:lnSpc>
                <a:spcPct val="115000"/>
              </a:lnSpc>
              <a:spcBef>
                <a:spcPts val="0"/>
              </a:spcBef>
              <a:spcAft>
                <a:spcPts val="0"/>
              </a:spcAft>
              <a:buFont typeface="Arial" pitchFamily="34" charset="0"/>
              <a:buChar char="•"/>
              <a:defRPr/>
            </a:pPr>
            <a:endParaRPr lang="en-GB" sz="1000" kern="0" dirty="0">
              <a:solidFill>
                <a:sysClr val="windowText" lastClr="000000"/>
              </a:solidFill>
              <a:latin typeface="Arial"/>
              <a:ea typeface="Arial"/>
              <a:cs typeface="Times New Roman"/>
            </a:endParaRPr>
          </a:p>
          <a:p>
            <a:pPr marL="228573" indent="-228573" fontAlgn="auto">
              <a:lnSpc>
                <a:spcPct val="115000"/>
              </a:lnSpc>
              <a:spcBef>
                <a:spcPts val="0"/>
              </a:spcBef>
              <a:spcAft>
                <a:spcPts val="0"/>
              </a:spcAft>
              <a:buFont typeface="Arial" pitchFamily="34" charset="0"/>
              <a:buChar char="•"/>
              <a:defRPr/>
            </a:pPr>
            <a:endParaRPr lang="en-GB" sz="1000" kern="0" dirty="0">
              <a:solidFill>
                <a:sysClr val="windowText" lastClr="000000"/>
              </a:solidFill>
              <a:latin typeface="Arial"/>
              <a:ea typeface="Arial"/>
              <a:cs typeface="Times New Roman"/>
            </a:endParaRPr>
          </a:p>
        </p:txBody>
      </p:sp>
      <p:sp>
        <p:nvSpPr>
          <p:cNvPr id="9" name="Rectangle 8">
            <a:extLst>
              <a:ext uri="{FF2B5EF4-FFF2-40B4-BE49-F238E27FC236}">
                <a16:creationId xmlns:a16="http://schemas.microsoft.com/office/drawing/2014/main" id="{29B9E62C-C00B-4A0C-AD3B-5627CA98CDE0}"/>
              </a:ext>
            </a:extLst>
          </p:cNvPr>
          <p:cNvSpPr/>
          <p:nvPr/>
        </p:nvSpPr>
        <p:spPr>
          <a:xfrm>
            <a:off x="3968705" y="2248618"/>
            <a:ext cx="2088000" cy="351009"/>
          </a:xfrm>
          <a:prstGeom prst="rect">
            <a:avLst/>
          </a:prstGeom>
          <a:solidFill>
            <a:srgbClr val="009A44"/>
          </a:solidFill>
          <a:ln w="25400" cap="flat" cmpd="sng" algn="ctr">
            <a:solidFill>
              <a:srgbClr val="009A44"/>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1000"/>
              </a:spcAft>
              <a:defRPr/>
            </a:pPr>
            <a:r>
              <a:rPr lang="en-GB" sz="1000" b="1" kern="0" dirty="0">
                <a:solidFill>
                  <a:srgbClr val="FFFFFF"/>
                </a:solidFill>
                <a:latin typeface="Arial"/>
                <a:ea typeface="Arial"/>
                <a:cs typeface="Arial"/>
              </a:rPr>
              <a:t>Exploratory biomarkers</a:t>
            </a:r>
            <a:endParaRPr lang="en-GB" sz="1000" kern="0" dirty="0">
              <a:solidFill>
                <a:sysClr val="windowText" lastClr="000000"/>
              </a:solidFill>
              <a:latin typeface="Arial"/>
              <a:ea typeface="Arial"/>
              <a:cs typeface="Times New Roman"/>
            </a:endParaRPr>
          </a:p>
        </p:txBody>
      </p:sp>
      <p:sp>
        <p:nvSpPr>
          <p:cNvPr id="10" name="Rectangle 9">
            <a:extLst>
              <a:ext uri="{FF2B5EF4-FFF2-40B4-BE49-F238E27FC236}">
                <a16:creationId xmlns:a16="http://schemas.microsoft.com/office/drawing/2014/main" id="{AACEB3A2-8121-4255-A97F-2B410A38D3D3}"/>
              </a:ext>
            </a:extLst>
          </p:cNvPr>
          <p:cNvSpPr/>
          <p:nvPr/>
        </p:nvSpPr>
        <p:spPr>
          <a:xfrm>
            <a:off x="3968033" y="2554988"/>
            <a:ext cx="2088000" cy="2225133"/>
          </a:xfrm>
          <a:prstGeom prst="rect">
            <a:avLst/>
          </a:prstGeom>
          <a:solidFill>
            <a:sysClr val="window" lastClr="FFFFFF"/>
          </a:solidFill>
          <a:ln w="25400" cap="flat" cmpd="sng" algn="ctr">
            <a:solidFill>
              <a:srgbClr val="009A44"/>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71450" indent="-171450" fontAlgn="auto">
              <a:lnSpc>
                <a:spcPct val="115000"/>
              </a:lnSpc>
              <a:spcBef>
                <a:spcPts val="0"/>
              </a:spcBef>
              <a:spcAft>
                <a:spcPts val="0"/>
              </a:spcAft>
              <a:buFont typeface="Arial" panose="020B0604020202020204" pitchFamily="34" charset="0"/>
              <a:buChar char="•"/>
              <a:defRPr/>
            </a:pPr>
            <a:r>
              <a:rPr lang="en-GB" sz="1000" kern="0" dirty="0">
                <a:solidFill>
                  <a:srgbClr val="000000"/>
                </a:solidFill>
                <a:latin typeface="Arial"/>
                <a:ea typeface="Arial"/>
                <a:cs typeface="Arial"/>
              </a:rPr>
              <a:t>Led by Stephen Pereira, UCLH</a:t>
            </a:r>
          </a:p>
          <a:p>
            <a:pPr marL="171450" indent="-171450" fontAlgn="auto">
              <a:lnSpc>
                <a:spcPct val="115000"/>
              </a:lnSpc>
              <a:spcBef>
                <a:spcPts val="0"/>
              </a:spcBef>
              <a:spcAft>
                <a:spcPts val="0"/>
              </a:spcAft>
              <a:buFont typeface="Arial" panose="020B0604020202020204" pitchFamily="34" charset="0"/>
              <a:buChar char="•"/>
              <a:defRPr/>
            </a:pPr>
            <a:r>
              <a:rPr lang="en-GB" sz="1000" kern="0" dirty="0">
                <a:solidFill>
                  <a:srgbClr val="000000"/>
                </a:solidFill>
                <a:latin typeface="Arial"/>
                <a:ea typeface="Arial"/>
                <a:cs typeface="Arial"/>
              </a:rPr>
              <a:t>Aim: to establish a biobank of samples of patients referred to RDCs</a:t>
            </a:r>
          </a:p>
          <a:p>
            <a:pPr marL="171450" indent="-171450" fontAlgn="auto">
              <a:lnSpc>
                <a:spcPct val="115000"/>
              </a:lnSpc>
              <a:spcBef>
                <a:spcPts val="0"/>
              </a:spcBef>
              <a:spcAft>
                <a:spcPts val="0"/>
              </a:spcAft>
              <a:buFont typeface="Arial" panose="020B0604020202020204" pitchFamily="34" charset="0"/>
              <a:buChar char="•"/>
              <a:defRPr/>
            </a:pPr>
            <a:r>
              <a:rPr lang="en-GB" sz="1000" kern="0" dirty="0">
                <a:solidFill>
                  <a:srgbClr val="000000"/>
                </a:solidFill>
                <a:latin typeface="Arial"/>
                <a:ea typeface="Arial"/>
                <a:cs typeface="Arial"/>
              </a:rPr>
              <a:t>Extend ADEPT protocol to RDC sites for identification of markers of pancreatic cancer</a:t>
            </a:r>
            <a:endParaRPr lang="en-GB" sz="1000" kern="0" dirty="0">
              <a:solidFill>
                <a:sysClr val="windowText" lastClr="000000"/>
              </a:solidFill>
              <a:latin typeface="Arial"/>
              <a:ea typeface="Arial"/>
              <a:cs typeface="Times New Roman"/>
            </a:endParaRPr>
          </a:p>
        </p:txBody>
      </p:sp>
      <p:sp>
        <p:nvSpPr>
          <p:cNvPr id="11" name="Rectangle 10">
            <a:extLst>
              <a:ext uri="{FF2B5EF4-FFF2-40B4-BE49-F238E27FC236}">
                <a16:creationId xmlns:a16="http://schemas.microsoft.com/office/drawing/2014/main" id="{F5E8C65E-5DD3-421B-AFAD-27161FE30D4C}"/>
              </a:ext>
            </a:extLst>
          </p:cNvPr>
          <p:cNvSpPr/>
          <p:nvPr/>
        </p:nvSpPr>
        <p:spPr>
          <a:xfrm>
            <a:off x="6128814" y="2246466"/>
            <a:ext cx="2088000" cy="403793"/>
          </a:xfrm>
          <a:prstGeom prst="rect">
            <a:avLst/>
          </a:prstGeom>
          <a:solidFill>
            <a:srgbClr val="C6007E"/>
          </a:solidFill>
          <a:ln w="25400" cap="flat" cmpd="sng" algn="ctr">
            <a:solidFill>
              <a:srgbClr val="C6007E"/>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1000"/>
              </a:spcAft>
              <a:defRPr/>
            </a:pPr>
            <a:r>
              <a:rPr lang="en-GB" sz="1000" b="1" kern="0" dirty="0">
                <a:solidFill>
                  <a:srgbClr val="FFFFFF"/>
                </a:solidFill>
                <a:latin typeface="Arial"/>
                <a:ea typeface="Arial"/>
                <a:cs typeface="Arial"/>
              </a:rPr>
              <a:t>Breath Test  Cancer Triage Tool</a:t>
            </a:r>
            <a:endParaRPr lang="en-GB" sz="1000" kern="0" dirty="0">
              <a:solidFill>
                <a:sysClr val="windowText" lastClr="000000"/>
              </a:solidFill>
              <a:latin typeface="Arial"/>
              <a:ea typeface="Arial"/>
              <a:cs typeface="Times New Roman"/>
            </a:endParaRPr>
          </a:p>
        </p:txBody>
      </p:sp>
      <p:sp>
        <p:nvSpPr>
          <p:cNvPr id="12" name="Rectangle 11">
            <a:extLst>
              <a:ext uri="{FF2B5EF4-FFF2-40B4-BE49-F238E27FC236}">
                <a16:creationId xmlns:a16="http://schemas.microsoft.com/office/drawing/2014/main" id="{EAA76971-5D33-4E85-921E-372D13A6ED65}"/>
              </a:ext>
            </a:extLst>
          </p:cNvPr>
          <p:cNvSpPr/>
          <p:nvPr/>
        </p:nvSpPr>
        <p:spPr>
          <a:xfrm>
            <a:off x="6128814" y="2601994"/>
            <a:ext cx="2088000" cy="2178127"/>
          </a:xfrm>
          <a:prstGeom prst="rect">
            <a:avLst/>
          </a:prstGeom>
          <a:solidFill>
            <a:sysClr val="window" lastClr="FFFFFF"/>
          </a:solidFill>
          <a:ln w="25400" cap="flat" cmpd="sng" algn="ctr">
            <a:solidFill>
              <a:srgbClr val="C6007E"/>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71429" indent="-171429" fontAlgn="auto">
              <a:lnSpc>
                <a:spcPct val="115000"/>
              </a:lnSpc>
              <a:spcBef>
                <a:spcPts val="0"/>
              </a:spcBef>
              <a:spcAft>
                <a:spcPts val="0"/>
              </a:spcAft>
              <a:buFont typeface="Arial" pitchFamily="34" charset="0"/>
              <a:buChar char="•"/>
              <a:defRPr/>
            </a:pPr>
            <a:r>
              <a:rPr lang="en-GB" sz="1000" kern="0" dirty="0">
                <a:solidFill>
                  <a:sysClr val="windowText" lastClr="000000"/>
                </a:solidFill>
                <a:latin typeface="Arial"/>
                <a:ea typeface="Arial"/>
                <a:cs typeface="Times New Roman"/>
              </a:rPr>
              <a:t>Led by George Hanna, Imperial College</a:t>
            </a:r>
          </a:p>
          <a:p>
            <a:pPr marL="171429" indent="-171429" fontAlgn="auto">
              <a:lnSpc>
                <a:spcPct val="115000"/>
              </a:lnSpc>
              <a:spcBef>
                <a:spcPts val="0"/>
              </a:spcBef>
              <a:spcAft>
                <a:spcPts val="0"/>
              </a:spcAft>
              <a:buFont typeface="Arial" pitchFamily="34" charset="0"/>
              <a:buChar char="•"/>
              <a:defRPr/>
            </a:pPr>
            <a:r>
              <a:rPr lang="en-GB" sz="1000" kern="0" dirty="0">
                <a:solidFill>
                  <a:sysClr val="windowText" lastClr="000000"/>
                </a:solidFill>
                <a:latin typeface="Arial"/>
                <a:ea typeface="Arial"/>
                <a:cs typeface="Times New Roman"/>
              </a:rPr>
              <a:t>Aim: Identify VOC signature in patients referred to RDC, which may help triage patients to diagnostic tests</a:t>
            </a:r>
          </a:p>
          <a:p>
            <a:pPr marL="171429" indent="-171429" fontAlgn="auto">
              <a:lnSpc>
                <a:spcPct val="115000"/>
              </a:lnSpc>
              <a:spcBef>
                <a:spcPts val="0"/>
              </a:spcBef>
              <a:spcAft>
                <a:spcPts val="0"/>
              </a:spcAft>
              <a:buFont typeface="Arial" pitchFamily="34" charset="0"/>
              <a:buChar char="•"/>
              <a:defRPr/>
            </a:pPr>
            <a:r>
              <a:rPr lang="en-GB" sz="1000" kern="0" dirty="0">
                <a:solidFill>
                  <a:sysClr val="windowText" lastClr="000000"/>
                </a:solidFill>
                <a:latin typeface="Arial"/>
                <a:ea typeface="Arial"/>
                <a:cs typeface="Times New Roman"/>
              </a:rPr>
              <a:t>Sample size to determine number of RDC sites required</a:t>
            </a:r>
          </a:p>
          <a:p>
            <a:pPr marL="171429" indent="-171429" fontAlgn="auto">
              <a:lnSpc>
                <a:spcPct val="115000"/>
              </a:lnSpc>
              <a:spcBef>
                <a:spcPts val="0"/>
              </a:spcBef>
              <a:spcAft>
                <a:spcPts val="0"/>
              </a:spcAft>
              <a:buFont typeface="Arial" pitchFamily="34" charset="0"/>
              <a:buChar char="•"/>
              <a:defRPr/>
            </a:pPr>
            <a:r>
              <a:rPr lang="en-GB" sz="1000" kern="0" dirty="0">
                <a:solidFill>
                  <a:sysClr val="windowText" lastClr="000000"/>
                </a:solidFill>
                <a:latin typeface="Arial"/>
                <a:ea typeface="Arial"/>
                <a:cs typeface="Times New Roman"/>
              </a:rPr>
              <a:t>Breath sample to be collected by all patients referred to RDCs</a:t>
            </a:r>
          </a:p>
          <a:p>
            <a:pPr marL="171429" indent="-171429" fontAlgn="auto">
              <a:lnSpc>
                <a:spcPct val="115000"/>
              </a:lnSpc>
              <a:spcBef>
                <a:spcPts val="0"/>
              </a:spcBef>
              <a:spcAft>
                <a:spcPts val="0"/>
              </a:spcAft>
              <a:buFont typeface="Arial" pitchFamily="34" charset="0"/>
              <a:buChar char="•"/>
              <a:defRPr/>
            </a:pPr>
            <a:endParaRPr lang="en-GB" sz="1000" kern="0" dirty="0">
              <a:solidFill>
                <a:sysClr val="windowText" lastClr="000000"/>
              </a:solidFill>
              <a:latin typeface="Arial"/>
              <a:ea typeface="Arial"/>
              <a:cs typeface="Times New Roman"/>
            </a:endParaRPr>
          </a:p>
        </p:txBody>
      </p:sp>
      <p:sp>
        <p:nvSpPr>
          <p:cNvPr id="13" name="Rectangle 12">
            <a:extLst>
              <a:ext uri="{FF2B5EF4-FFF2-40B4-BE49-F238E27FC236}">
                <a16:creationId xmlns:a16="http://schemas.microsoft.com/office/drawing/2014/main" id="{4B29672F-9245-4B36-87B6-C5AA1B07B004}"/>
              </a:ext>
            </a:extLst>
          </p:cNvPr>
          <p:cNvSpPr/>
          <p:nvPr/>
        </p:nvSpPr>
        <p:spPr>
          <a:xfrm>
            <a:off x="8276594" y="2246466"/>
            <a:ext cx="2088000" cy="2526943"/>
          </a:xfrm>
          <a:prstGeom prst="rect">
            <a:avLst/>
          </a:prstGeom>
          <a:noFill/>
          <a:ln w="25400" cap="flat" cmpd="sng" algn="ctr">
            <a:solidFill>
              <a:srgbClr val="483698"/>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fontAlgn="auto">
              <a:lnSpc>
                <a:spcPct val="115000"/>
              </a:lnSpc>
              <a:spcBef>
                <a:spcPts val="0"/>
              </a:spcBef>
              <a:spcAft>
                <a:spcPts val="0"/>
              </a:spcAft>
              <a:defRPr/>
            </a:pPr>
            <a:endParaRPr lang="en-US" sz="1000" kern="0" dirty="0">
              <a:solidFill>
                <a:srgbClr val="000000"/>
              </a:solidFill>
              <a:latin typeface="Arial"/>
              <a:ea typeface="Arial"/>
              <a:cs typeface="Arial"/>
            </a:endParaRPr>
          </a:p>
          <a:p>
            <a:pPr fontAlgn="auto">
              <a:lnSpc>
                <a:spcPct val="115000"/>
              </a:lnSpc>
              <a:spcBef>
                <a:spcPts val="0"/>
              </a:spcBef>
              <a:spcAft>
                <a:spcPts val="0"/>
              </a:spcAft>
              <a:defRPr/>
            </a:pPr>
            <a:endParaRPr lang="en-US" sz="1000" kern="0" dirty="0">
              <a:solidFill>
                <a:srgbClr val="000000"/>
              </a:solidFill>
              <a:latin typeface="Arial"/>
              <a:ea typeface="Arial"/>
              <a:cs typeface="Arial"/>
            </a:endParaRPr>
          </a:p>
          <a:p>
            <a:pPr marL="171450" indent="-171450" fontAlgn="auto">
              <a:lnSpc>
                <a:spcPct val="115000"/>
              </a:lnSpc>
              <a:spcBef>
                <a:spcPts val="0"/>
              </a:spcBef>
              <a:spcAft>
                <a:spcPts val="0"/>
              </a:spcAft>
              <a:buFont typeface="Arial" panose="020B0604020202020204" pitchFamily="34" charset="0"/>
              <a:buChar char="•"/>
              <a:defRPr/>
            </a:pPr>
            <a:r>
              <a:rPr lang="en-US" sz="1000" kern="0" dirty="0">
                <a:solidFill>
                  <a:srgbClr val="000000"/>
                </a:solidFill>
                <a:latin typeface="Arial"/>
                <a:ea typeface="Arial"/>
                <a:cs typeface="Arial"/>
              </a:rPr>
              <a:t>Led by Richard Lee, RMH</a:t>
            </a:r>
          </a:p>
          <a:p>
            <a:pPr marL="171450" indent="-171450" fontAlgn="auto">
              <a:lnSpc>
                <a:spcPct val="115000"/>
              </a:lnSpc>
              <a:spcBef>
                <a:spcPts val="0"/>
              </a:spcBef>
              <a:spcAft>
                <a:spcPts val="0"/>
              </a:spcAft>
              <a:buFont typeface="Arial" panose="020B0604020202020204" pitchFamily="34" charset="0"/>
              <a:buChar char="•"/>
              <a:defRPr/>
            </a:pPr>
            <a:r>
              <a:rPr lang="en-US" sz="1000" kern="0" dirty="0">
                <a:solidFill>
                  <a:srgbClr val="000000"/>
                </a:solidFill>
                <a:latin typeface="Arial"/>
                <a:ea typeface="Arial"/>
                <a:cs typeface="Arial"/>
              </a:rPr>
              <a:t>Aim: Data linkage across primary and secondary care to identify ‘markers’ of disease presenting with vague symptoms.</a:t>
            </a:r>
          </a:p>
          <a:p>
            <a:pPr marL="171450" indent="-171450" fontAlgn="auto">
              <a:lnSpc>
                <a:spcPct val="115000"/>
              </a:lnSpc>
              <a:spcBef>
                <a:spcPts val="0"/>
              </a:spcBef>
              <a:spcAft>
                <a:spcPts val="0"/>
              </a:spcAft>
              <a:buFont typeface="Arial" panose="020B0604020202020204" pitchFamily="34" charset="0"/>
              <a:buChar char="•"/>
              <a:defRPr/>
            </a:pPr>
            <a:r>
              <a:rPr lang="en-US" sz="1000" kern="0" dirty="0">
                <a:solidFill>
                  <a:srgbClr val="000000"/>
                </a:solidFill>
                <a:latin typeface="Arial"/>
                <a:ea typeface="Arial"/>
                <a:cs typeface="Arial"/>
              </a:rPr>
              <a:t>Initial retrospective audit of RDC data sets to compare</a:t>
            </a:r>
            <a:endParaRPr lang="en-GB" sz="1000" kern="0" dirty="0">
              <a:solidFill>
                <a:srgbClr val="000000"/>
              </a:solidFill>
              <a:latin typeface="Arial"/>
              <a:ea typeface="Arial"/>
              <a:cs typeface="Arial"/>
            </a:endParaRPr>
          </a:p>
        </p:txBody>
      </p:sp>
      <p:sp>
        <p:nvSpPr>
          <p:cNvPr id="14" name="Rectangle 13">
            <a:extLst>
              <a:ext uri="{FF2B5EF4-FFF2-40B4-BE49-F238E27FC236}">
                <a16:creationId xmlns:a16="http://schemas.microsoft.com/office/drawing/2014/main" id="{1975146E-7986-4E80-BDB4-B215EBD4C608}"/>
              </a:ext>
            </a:extLst>
          </p:cNvPr>
          <p:cNvSpPr/>
          <p:nvPr/>
        </p:nvSpPr>
        <p:spPr>
          <a:xfrm>
            <a:off x="8288923" y="2246465"/>
            <a:ext cx="2088000" cy="350970"/>
          </a:xfrm>
          <a:prstGeom prst="rect">
            <a:avLst/>
          </a:prstGeom>
          <a:solidFill>
            <a:srgbClr val="483698"/>
          </a:solidFill>
          <a:ln w="25400" cap="flat" cmpd="sng" algn="ctr">
            <a:solidFill>
              <a:srgbClr val="483698"/>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1000"/>
              </a:spcAft>
              <a:defRPr/>
            </a:pPr>
            <a:r>
              <a:rPr lang="en-GB" sz="1000" b="1" kern="0" dirty="0">
                <a:solidFill>
                  <a:srgbClr val="FFFFFF"/>
                </a:solidFill>
                <a:latin typeface="Arial"/>
                <a:ea typeface="Arial"/>
                <a:cs typeface="Arial"/>
              </a:rPr>
              <a:t>Big Data</a:t>
            </a:r>
            <a:endParaRPr lang="en-GB" sz="1000" kern="0" dirty="0">
              <a:solidFill>
                <a:sysClr val="windowText" lastClr="000000"/>
              </a:solidFill>
              <a:latin typeface="Arial"/>
              <a:ea typeface="Arial"/>
              <a:cs typeface="Times New Roman"/>
            </a:endParaRPr>
          </a:p>
        </p:txBody>
      </p:sp>
      <p:sp>
        <p:nvSpPr>
          <p:cNvPr id="2" name="Rectangle: Rounded Corners 1">
            <a:extLst>
              <a:ext uri="{FF2B5EF4-FFF2-40B4-BE49-F238E27FC236}">
                <a16:creationId xmlns:a16="http://schemas.microsoft.com/office/drawing/2014/main" id="{AF56AA16-7DA4-4A26-959C-4194E9D1A4A7}"/>
              </a:ext>
            </a:extLst>
          </p:cNvPr>
          <p:cNvSpPr/>
          <p:nvPr/>
        </p:nvSpPr>
        <p:spPr>
          <a:xfrm>
            <a:off x="1631504" y="1888578"/>
            <a:ext cx="8928000" cy="4329884"/>
          </a:xfrm>
          <a:prstGeom prst="roundRect">
            <a:avLst/>
          </a:prstGeom>
          <a:noFill/>
          <a:ln w="349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3F3F3F"/>
              </a:solidFill>
              <a:latin typeface="Arial"/>
            </a:endParaRPr>
          </a:p>
        </p:txBody>
      </p:sp>
      <p:sp>
        <p:nvSpPr>
          <p:cNvPr id="15" name="Rectangle 14">
            <a:extLst>
              <a:ext uri="{FF2B5EF4-FFF2-40B4-BE49-F238E27FC236}">
                <a16:creationId xmlns:a16="http://schemas.microsoft.com/office/drawing/2014/main" id="{2F1C47E9-E522-41AF-BBF6-8267E597AFE7}"/>
              </a:ext>
            </a:extLst>
          </p:cNvPr>
          <p:cNvSpPr/>
          <p:nvPr/>
        </p:nvSpPr>
        <p:spPr>
          <a:xfrm>
            <a:off x="1812651" y="4914306"/>
            <a:ext cx="8564272" cy="350455"/>
          </a:xfrm>
          <a:prstGeom prst="rect">
            <a:avLst/>
          </a:prstGeom>
          <a:solidFill>
            <a:srgbClr val="00B3B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1000"/>
              </a:spcAft>
              <a:defRPr/>
            </a:pPr>
            <a:r>
              <a:rPr lang="en-GB" sz="1000" b="1" kern="0" dirty="0">
                <a:solidFill>
                  <a:srgbClr val="FFFFFF"/>
                </a:solidFill>
                <a:latin typeface="Arial"/>
                <a:ea typeface="Arial"/>
                <a:cs typeface="Arial"/>
              </a:rPr>
              <a:t>RDC Research Fellowships</a:t>
            </a:r>
            <a:endParaRPr lang="en-GB" sz="1000" kern="0" dirty="0">
              <a:solidFill>
                <a:sysClr val="windowText" lastClr="000000"/>
              </a:solidFill>
              <a:latin typeface="Arial"/>
              <a:ea typeface="Arial"/>
              <a:cs typeface="Times New Roman"/>
            </a:endParaRPr>
          </a:p>
        </p:txBody>
      </p:sp>
      <p:sp>
        <p:nvSpPr>
          <p:cNvPr id="16" name="Rectangle 15">
            <a:extLst>
              <a:ext uri="{FF2B5EF4-FFF2-40B4-BE49-F238E27FC236}">
                <a16:creationId xmlns:a16="http://schemas.microsoft.com/office/drawing/2014/main" id="{BE9B921F-51E4-48CB-82CC-ECF46AFEE0B5}"/>
              </a:ext>
            </a:extLst>
          </p:cNvPr>
          <p:cNvSpPr/>
          <p:nvPr/>
        </p:nvSpPr>
        <p:spPr>
          <a:xfrm>
            <a:off x="1812651" y="5246968"/>
            <a:ext cx="8564271" cy="515649"/>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228573" indent="-228573" fontAlgn="auto">
              <a:lnSpc>
                <a:spcPct val="115000"/>
              </a:lnSpc>
              <a:spcBef>
                <a:spcPts val="0"/>
              </a:spcBef>
              <a:spcAft>
                <a:spcPts val="0"/>
              </a:spcAft>
              <a:buFont typeface="Arial" pitchFamily="34" charset="0"/>
              <a:buChar char="•"/>
              <a:defRPr/>
            </a:pPr>
            <a:r>
              <a:rPr lang="en-GB" sz="1000" kern="0" dirty="0">
                <a:solidFill>
                  <a:sysClr val="windowText" lastClr="000000"/>
                </a:solidFill>
                <a:latin typeface="Arial"/>
                <a:ea typeface="Arial"/>
                <a:cs typeface="Times New Roman"/>
              </a:rPr>
              <a:t>1-3 year research fellowships to support projects</a:t>
            </a:r>
          </a:p>
          <a:p>
            <a:pPr marL="228573" indent="-228573" fontAlgn="auto">
              <a:lnSpc>
                <a:spcPct val="115000"/>
              </a:lnSpc>
              <a:spcBef>
                <a:spcPts val="0"/>
              </a:spcBef>
              <a:spcAft>
                <a:spcPts val="0"/>
              </a:spcAft>
              <a:buFont typeface="Arial" pitchFamily="34" charset="0"/>
              <a:buChar char="•"/>
              <a:defRPr/>
            </a:pPr>
            <a:r>
              <a:rPr lang="en-GB" sz="1000" kern="0" dirty="0">
                <a:solidFill>
                  <a:sysClr val="windowText" lastClr="000000"/>
                </a:solidFill>
                <a:latin typeface="Arial"/>
                <a:ea typeface="Arial"/>
                <a:cs typeface="Times New Roman"/>
              </a:rPr>
              <a:t>Funding contributed by each of the cancer alliances</a:t>
            </a:r>
          </a:p>
          <a:p>
            <a:pPr marL="228573" indent="-228573" fontAlgn="auto">
              <a:lnSpc>
                <a:spcPct val="115000"/>
              </a:lnSpc>
              <a:spcBef>
                <a:spcPts val="0"/>
              </a:spcBef>
              <a:spcAft>
                <a:spcPts val="0"/>
              </a:spcAft>
              <a:buFont typeface="Arial" pitchFamily="34" charset="0"/>
              <a:buChar char="•"/>
              <a:defRPr/>
            </a:pPr>
            <a:endParaRPr lang="en-GB" sz="1000" kern="0" dirty="0">
              <a:solidFill>
                <a:sysClr val="windowText" lastClr="000000"/>
              </a:solidFill>
              <a:latin typeface="Arial"/>
              <a:ea typeface="Arial"/>
              <a:cs typeface="Times New Roman"/>
            </a:endParaRPr>
          </a:p>
          <a:p>
            <a:pPr marL="228573" indent="-228573" fontAlgn="auto">
              <a:lnSpc>
                <a:spcPct val="115000"/>
              </a:lnSpc>
              <a:spcBef>
                <a:spcPts val="0"/>
              </a:spcBef>
              <a:spcAft>
                <a:spcPts val="0"/>
              </a:spcAft>
              <a:buFont typeface="Arial" pitchFamily="34" charset="0"/>
              <a:buChar char="•"/>
              <a:defRPr/>
            </a:pPr>
            <a:endParaRPr lang="en-GB" sz="1000" kern="0" dirty="0">
              <a:solidFill>
                <a:sysClr val="windowText" lastClr="000000"/>
              </a:solidFill>
              <a:latin typeface="Arial"/>
              <a:ea typeface="Arial"/>
              <a:cs typeface="Times New Roman"/>
            </a:endParaRPr>
          </a:p>
        </p:txBody>
      </p:sp>
      <p:sp>
        <p:nvSpPr>
          <p:cNvPr id="3" name="TextBox 2">
            <a:extLst>
              <a:ext uri="{FF2B5EF4-FFF2-40B4-BE49-F238E27FC236}">
                <a16:creationId xmlns:a16="http://schemas.microsoft.com/office/drawing/2014/main" id="{44F856F9-362A-4820-8843-2D8639ACE26F}"/>
              </a:ext>
            </a:extLst>
          </p:cNvPr>
          <p:cNvSpPr txBox="1"/>
          <p:nvPr/>
        </p:nvSpPr>
        <p:spPr>
          <a:xfrm>
            <a:off x="5303912" y="5271012"/>
            <a:ext cx="3168352" cy="246221"/>
          </a:xfrm>
          <a:prstGeom prst="rect">
            <a:avLst/>
          </a:prstGeom>
          <a:noFill/>
        </p:spPr>
        <p:txBody>
          <a:bodyPr wrap="square" rtlCol="0">
            <a:spAutoFit/>
          </a:bodyPr>
          <a:lstStyle/>
          <a:p>
            <a:pPr marL="171450" indent="-171450">
              <a:buFont typeface="Arial" panose="020B0604020202020204" pitchFamily="34" charset="0"/>
              <a:buChar char="•"/>
              <a:defRPr/>
            </a:pPr>
            <a:r>
              <a:rPr lang="en-GB" sz="1000" dirty="0">
                <a:solidFill>
                  <a:srgbClr val="000000"/>
                </a:solidFill>
                <a:latin typeface="Arial"/>
                <a:ea typeface="ＭＳ Ｐゴシック" charset="0"/>
              </a:rPr>
              <a:t>Cross site RDC working to facilitate collaboration</a:t>
            </a:r>
          </a:p>
        </p:txBody>
      </p:sp>
      <p:sp>
        <p:nvSpPr>
          <p:cNvPr id="17" name="TextBox 16">
            <a:extLst>
              <a:ext uri="{FF2B5EF4-FFF2-40B4-BE49-F238E27FC236}">
                <a16:creationId xmlns:a16="http://schemas.microsoft.com/office/drawing/2014/main" id="{C05F4155-35A3-4525-9760-DA38D5FF5917}"/>
              </a:ext>
            </a:extLst>
          </p:cNvPr>
          <p:cNvSpPr txBox="1"/>
          <p:nvPr/>
        </p:nvSpPr>
        <p:spPr>
          <a:xfrm>
            <a:off x="4734634" y="5833741"/>
            <a:ext cx="2579805" cy="769441"/>
          </a:xfrm>
          <a:prstGeom prst="rect">
            <a:avLst/>
          </a:prstGeom>
          <a:solidFill>
            <a:schemeClr val="bg2"/>
          </a:solidFill>
          <a:ln>
            <a:solidFill>
              <a:srgbClr val="C6007E"/>
            </a:solidFill>
          </a:ln>
        </p:spPr>
        <p:txBody>
          <a:bodyPr wrap="square" rtlCol="0">
            <a:spAutoFit/>
          </a:bodyPr>
          <a:lstStyle/>
          <a:p>
            <a:pPr algn="ctr">
              <a:defRPr/>
            </a:pPr>
            <a:r>
              <a:rPr lang="en-GB" sz="1100" dirty="0">
                <a:solidFill>
                  <a:srgbClr val="3F3F3F"/>
                </a:solidFill>
                <a:latin typeface="Arial" panose="020B0604020202020204" pitchFamily="34" charset="0"/>
                <a:ea typeface="ＭＳ Ｐゴシック" charset="0"/>
                <a:cs typeface="Arial" panose="020B0604020202020204" pitchFamily="34" charset="0"/>
              </a:rPr>
              <a:t>North Central London Cancer Alliance</a:t>
            </a:r>
          </a:p>
          <a:p>
            <a:pPr algn="ctr">
              <a:defRPr/>
            </a:pPr>
            <a:r>
              <a:rPr lang="en-GB" sz="1100" dirty="0">
                <a:solidFill>
                  <a:srgbClr val="3F3F3F"/>
                </a:solidFill>
                <a:latin typeface="Arial" panose="020B0604020202020204" pitchFamily="34" charset="0"/>
                <a:ea typeface="ＭＳ Ｐゴシック" charset="0"/>
                <a:cs typeface="Arial" panose="020B0604020202020204" pitchFamily="34" charset="0"/>
              </a:rPr>
              <a:t>North East London Cancer Alliance</a:t>
            </a:r>
          </a:p>
          <a:p>
            <a:pPr algn="ctr">
              <a:defRPr/>
            </a:pPr>
            <a:r>
              <a:rPr lang="en-GB" sz="1100" dirty="0">
                <a:solidFill>
                  <a:srgbClr val="3F3F3F"/>
                </a:solidFill>
                <a:latin typeface="Arial" panose="020B0604020202020204" pitchFamily="34" charset="0"/>
                <a:ea typeface="ＭＳ Ｐゴシック" charset="0"/>
                <a:cs typeface="Arial" panose="020B0604020202020204" pitchFamily="34" charset="0"/>
              </a:rPr>
              <a:t>RM Partners</a:t>
            </a:r>
          </a:p>
          <a:p>
            <a:pPr algn="ctr">
              <a:defRPr/>
            </a:pPr>
            <a:r>
              <a:rPr lang="en-GB" sz="1100" dirty="0">
                <a:solidFill>
                  <a:srgbClr val="3F3F3F"/>
                </a:solidFill>
                <a:latin typeface="Arial" panose="020B0604020202020204" pitchFamily="34" charset="0"/>
                <a:ea typeface="ＭＳ Ｐゴシック" charset="0"/>
                <a:cs typeface="Arial" panose="020B0604020202020204" pitchFamily="34" charset="0"/>
              </a:rPr>
              <a:t>South East London Cancer Alliance</a:t>
            </a:r>
          </a:p>
        </p:txBody>
      </p:sp>
    </p:spTree>
    <p:extLst>
      <p:ext uri="{BB962C8B-B14F-4D97-AF65-F5344CB8AC3E}">
        <p14:creationId xmlns:p14="http://schemas.microsoft.com/office/powerpoint/2010/main" val="4275505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7DFD986-62CB-44A0-8A99-C1031989E75E}"/>
              </a:ext>
            </a:extLst>
          </p:cNvPr>
          <p:cNvSpPr txBox="1"/>
          <p:nvPr/>
        </p:nvSpPr>
        <p:spPr>
          <a:xfrm>
            <a:off x="6095846" y="6119384"/>
            <a:ext cx="2777545" cy="579586"/>
          </a:xfrm>
          <a:prstGeom prst="rect">
            <a:avLst/>
          </a:prstGeom>
          <a:solidFill>
            <a:srgbClr val="D1FFF1"/>
          </a:solidFill>
        </p:spPr>
        <p:txBody>
          <a:bodyPr wrap="square" lIns="36000" rIns="36000" rtlCol="0" anchor="ctr">
            <a:noAutofit/>
          </a:bodyPr>
          <a:lstStyle/>
          <a:p>
            <a:r>
              <a:rPr lang="en-GB" sz="800" b="1" u="sng" dirty="0">
                <a:solidFill>
                  <a:schemeClr val="accent5">
                    <a:lumMod val="75000"/>
                  </a:schemeClr>
                </a:solidFill>
                <a:latin typeface="Arial" panose="020B0604020202020204" pitchFamily="34" charset="0"/>
                <a:cs typeface="Arial" panose="020B0604020202020204" pitchFamily="34" charset="0"/>
              </a:rPr>
              <a:t>Reporting</a:t>
            </a:r>
            <a:endParaRPr lang="en-GB" sz="700" dirty="0">
              <a:solidFill>
                <a:schemeClr val="accent5">
                  <a:lumMod val="75000"/>
                </a:schemeClr>
              </a:solidFill>
              <a:latin typeface="Arial" panose="020B0604020202020204" pitchFamily="34" charset="0"/>
              <a:cs typeface="Arial" panose="020B0604020202020204" pitchFamily="34" charset="0"/>
            </a:endParaRPr>
          </a:p>
          <a:p>
            <a:pPr marL="92075" indent="-92075">
              <a:buFont typeface="Arial" panose="020B0604020202020204" pitchFamily="34" charset="0"/>
              <a:buChar char="•"/>
            </a:pPr>
            <a:r>
              <a:rPr lang="en-US" sz="700" dirty="0">
                <a:latin typeface="Arial" panose="020B0604020202020204" pitchFamily="34" charset="0"/>
                <a:cs typeface="Arial" panose="020B0604020202020204" pitchFamily="34" charset="0"/>
              </a:rPr>
              <a:t>Hot reporting available for imaging and histology </a:t>
            </a:r>
            <a:r>
              <a:rPr lang="en-US" sz="700" b="1" dirty="0">
                <a:latin typeface="Arial" panose="020B0604020202020204" pitchFamily="34" charset="0"/>
                <a:cs typeface="Arial" panose="020B0604020202020204" pitchFamily="34" charset="0"/>
              </a:rPr>
              <a:t>within 5 days </a:t>
            </a:r>
            <a:r>
              <a:rPr lang="en-US" sz="700" dirty="0">
                <a:latin typeface="Arial" panose="020B0604020202020204" pitchFamily="34" charset="0"/>
                <a:cs typeface="Arial" panose="020B0604020202020204" pitchFamily="34" charset="0"/>
              </a:rPr>
              <a:t>when requested</a:t>
            </a:r>
          </a:p>
          <a:p>
            <a:pPr marL="92075" indent="-92075">
              <a:buFont typeface="Arial" panose="020B0604020202020204" pitchFamily="34" charset="0"/>
              <a:buChar char="•"/>
            </a:pPr>
            <a:r>
              <a:rPr lang="en-US" sz="700" dirty="0">
                <a:latin typeface="Arial" panose="020B0604020202020204" pitchFamily="34" charset="0"/>
                <a:cs typeface="Arial" panose="020B0604020202020204" pitchFamily="34" charset="0"/>
              </a:rPr>
              <a:t>Endoscopies reported at </a:t>
            </a:r>
            <a:r>
              <a:rPr lang="en-US" sz="700" b="1" dirty="0">
                <a:latin typeface="Arial" panose="020B0604020202020204" pitchFamily="34" charset="0"/>
                <a:cs typeface="Arial" panose="020B0604020202020204" pitchFamily="34" charset="0"/>
              </a:rPr>
              <a:t>time of test</a:t>
            </a:r>
            <a:endParaRPr lang="en-GB" sz="700" b="1" dirty="0">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A2EF93A4-D406-4872-9EDD-1EB693B71926}"/>
              </a:ext>
            </a:extLst>
          </p:cNvPr>
          <p:cNvCxnSpPr>
            <a:cxnSpLocks/>
          </p:cNvCxnSpPr>
          <p:nvPr/>
        </p:nvCxnSpPr>
        <p:spPr>
          <a:xfrm>
            <a:off x="7721600" y="3403122"/>
            <a:ext cx="0" cy="2716262"/>
          </a:xfrm>
          <a:prstGeom prst="line">
            <a:avLst/>
          </a:prstGeom>
          <a:ln w="952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6B15B08-23B4-44C6-9D6C-4844424CB937}"/>
              </a:ext>
            </a:extLst>
          </p:cNvPr>
          <p:cNvSpPr txBox="1"/>
          <p:nvPr/>
        </p:nvSpPr>
        <p:spPr>
          <a:xfrm>
            <a:off x="6096000" y="4777890"/>
            <a:ext cx="2777545" cy="1285270"/>
          </a:xfrm>
          <a:prstGeom prst="rect">
            <a:avLst/>
          </a:prstGeom>
          <a:solidFill>
            <a:srgbClr val="D1FFF1"/>
          </a:solidFill>
        </p:spPr>
        <p:txBody>
          <a:bodyPr wrap="square" lIns="36000" rIns="36000" rtlCol="0" anchor="ctr">
            <a:noAutofit/>
          </a:bodyPr>
          <a:lstStyle/>
          <a:p>
            <a:r>
              <a:rPr lang="en-GB" sz="800" b="1" u="sng" dirty="0">
                <a:solidFill>
                  <a:schemeClr val="accent5">
                    <a:lumMod val="75000"/>
                  </a:schemeClr>
                </a:solidFill>
                <a:latin typeface="Arial" panose="020B0604020202020204" pitchFamily="34" charset="0"/>
                <a:cs typeface="Arial" panose="020B0604020202020204" pitchFamily="34" charset="0"/>
              </a:rPr>
              <a:t>Other investigations:</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Patients will undergo</a:t>
            </a:r>
            <a:r>
              <a:rPr lang="en-GB" sz="700" b="1" dirty="0">
                <a:latin typeface="Arial" panose="020B0604020202020204" pitchFamily="34" charset="0"/>
                <a:cs typeface="Arial" panose="020B0604020202020204" pitchFamily="34" charset="0"/>
              </a:rPr>
              <a:t> additional biochemical testing </a:t>
            </a:r>
            <a:r>
              <a:rPr lang="en-GB" sz="700" dirty="0">
                <a:latin typeface="Arial" panose="020B0604020202020204" pitchFamily="34" charset="0"/>
                <a:cs typeface="Arial" panose="020B0604020202020204" pitchFamily="34" charset="0"/>
              </a:rPr>
              <a:t>(i.e. not in the GP filter function tests) or will have basic bloods (if not done by GP)</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Other testing includes </a:t>
            </a:r>
            <a:r>
              <a:rPr lang="en-GB" sz="700" b="1" dirty="0">
                <a:latin typeface="Arial" panose="020B0604020202020204" pitchFamily="34" charset="0"/>
                <a:cs typeface="Arial" panose="020B0604020202020204" pitchFamily="34" charset="0"/>
              </a:rPr>
              <a:t>ultrasound, MRI, colonoscopy and chest X Ray</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These tests may be undertaken first, followed by other tests (e.g. CT) on </a:t>
            </a:r>
            <a:r>
              <a:rPr lang="en-GB" sz="700" b="1" dirty="0">
                <a:latin typeface="Arial" panose="020B0604020202020204" pitchFamily="34" charset="0"/>
                <a:cs typeface="Arial" panose="020B0604020202020204" pitchFamily="34" charset="0"/>
              </a:rPr>
              <a:t>same day where possible </a:t>
            </a:r>
          </a:p>
        </p:txBody>
      </p:sp>
      <p:sp>
        <p:nvSpPr>
          <p:cNvPr id="49" name="TextBox 48">
            <a:extLst>
              <a:ext uri="{FF2B5EF4-FFF2-40B4-BE49-F238E27FC236}">
                <a16:creationId xmlns:a16="http://schemas.microsoft.com/office/drawing/2014/main" id="{C10DF63B-E679-4FF0-9077-E6856379266C}"/>
              </a:ext>
            </a:extLst>
          </p:cNvPr>
          <p:cNvSpPr txBox="1"/>
          <p:nvPr/>
        </p:nvSpPr>
        <p:spPr>
          <a:xfrm>
            <a:off x="6096000" y="1004094"/>
            <a:ext cx="2963842" cy="1313466"/>
          </a:xfrm>
          <a:prstGeom prst="rect">
            <a:avLst/>
          </a:prstGeom>
          <a:solidFill>
            <a:srgbClr val="D1FFF1"/>
          </a:solidFill>
        </p:spPr>
        <p:txBody>
          <a:bodyPr wrap="square" lIns="36000" tIns="0" rIns="36000" rtlCol="0" anchor="ctr">
            <a:noAutofit/>
          </a:bodyPr>
          <a:lstStyle/>
          <a:p>
            <a:r>
              <a:rPr lang="en-GB" sz="800" b="1" u="sng" dirty="0">
                <a:solidFill>
                  <a:schemeClr val="accent5">
                    <a:lumMod val="75000"/>
                  </a:schemeClr>
                </a:solidFill>
                <a:latin typeface="Arial" panose="020B0604020202020204" pitchFamily="34" charset="0"/>
                <a:cs typeface="Arial" panose="020B0604020202020204" pitchFamily="34" charset="0"/>
              </a:rPr>
              <a:t>Coordination:</a:t>
            </a:r>
          </a:p>
          <a:p>
            <a:pPr marL="92075" indent="-92075">
              <a:buFont typeface="Arial" panose="020B0604020202020204" pitchFamily="34" charset="0"/>
              <a:buChar char="•"/>
            </a:pPr>
            <a:r>
              <a:rPr lang="en-US" sz="700" dirty="0">
                <a:latin typeface="Arial" panose="020B0604020202020204" pitchFamily="34" charset="0"/>
                <a:cs typeface="Arial" panose="020B0604020202020204" pitchFamily="34" charset="0"/>
              </a:rPr>
              <a:t>Coordinate </a:t>
            </a:r>
            <a:r>
              <a:rPr lang="en-US" sz="700" b="1" dirty="0">
                <a:latin typeface="Arial" panose="020B0604020202020204" pitchFamily="34" charset="0"/>
                <a:cs typeface="Arial" panose="020B0604020202020204" pitchFamily="34" charset="0"/>
              </a:rPr>
              <a:t>same day testing </a:t>
            </a:r>
            <a:r>
              <a:rPr lang="en-US" sz="700" dirty="0">
                <a:latin typeface="Arial" panose="020B0604020202020204" pitchFamily="34" charset="0"/>
                <a:cs typeface="Arial" panose="020B0604020202020204" pitchFamily="34" charset="0"/>
              </a:rPr>
              <a:t>where feasible (e.g. bloods and CT scan)</a:t>
            </a:r>
          </a:p>
          <a:p>
            <a:pPr marL="92075" indent="-92075">
              <a:buFont typeface="Arial" panose="020B0604020202020204" pitchFamily="34" charset="0"/>
              <a:buChar char="•"/>
            </a:pPr>
            <a:r>
              <a:rPr lang="en-US" sz="700" b="1" dirty="0">
                <a:latin typeface="Arial" panose="020B0604020202020204" pitchFamily="34" charset="0"/>
                <a:cs typeface="Arial" panose="020B0604020202020204" pitchFamily="34" charset="0"/>
              </a:rPr>
              <a:t>Local agreement </a:t>
            </a:r>
            <a:r>
              <a:rPr lang="en-US" sz="700" dirty="0">
                <a:latin typeface="Arial" panose="020B0604020202020204" pitchFamily="34" charset="0"/>
                <a:cs typeface="Arial" panose="020B0604020202020204" pitchFamily="34" charset="0"/>
              </a:rPr>
              <a:t>for timely diagnostics but </a:t>
            </a:r>
            <a:r>
              <a:rPr lang="en-US" sz="700" b="1" dirty="0">
                <a:latin typeface="Arial" panose="020B0604020202020204" pitchFamily="34" charset="0"/>
                <a:cs typeface="Arial" panose="020B0604020202020204" pitchFamily="34" charset="0"/>
              </a:rPr>
              <a:t>no reserved</a:t>
            </a:r>
            <a:r>
              <a:rPr lang="en-US" sz="700" dirty="0">
                <a:latin typeface="Arial" panose="020B0604020202020204" pitchFamily="34" charset="0"/>
                <a:cs typeface="Arial" panose="020B0604020202020204" pitchFamily="34" charset="0"/>
              </a:rPr>
              <a:t> appointments</a:t>
            </a:r>
          </a:p>
          <a:p>
            <a:pPr marL="92075" indent="-92075">
              <a:buFont typeface="Arial" panose="020B0604020202020204" pitchFamily="34" charset="0"/>
              <a:buChar char="•"/>
            </a:pPr>
            <a:r>
              <a:rPr lang="en-US" sz="700" dirty="0">
                <a:latin typeface="Arial" panose="020B0604020202020204" pitchFamily="34" charset="0"/>
                <a:cs typeface="Arial" panose="020B0604020202020204" pitchFamily="34" charset="0"/>
              </a:rPr>
              <a:t>Some </a:t>
            </a:r>
            <a:r>
              <a:rPr lang="en-US" sz="700" b="1" dirty="0">
                <a:latin typeface="Arial" panose="020B0604020202020204" pitchFamily="34" charset="0"/>
                <a:cs typeface="Arial" panose="020B0604020202020204" pitchFamily="34" charset="0"/>
              </a:rPr>
              <a:t>difficulty</a:t>
            </a:r>
            <a:r>
              <a:rPr lang="en-US" sz="700" dirty="0">
                <a:latin typeface="Arial" panose="020B0604020202020204" pitchFamily="34" charset="0"/>
                <a:cs typeface="Arial" panose="020B0604020202020204" pitchFamily="34" charset="0"/>
              </a:rPr>
              <a:t> arises when </a:t>
            </a:r>
            <a:r>
              <a:rPr lang="en-US" sz="700" b="1" dirty="0">
                <a:latin typeface="Arial" panose="020B0604020202020204" pitchFamily="34" charset="0"/>
                <a:cs typeface="Arial" panose="020B0604020202020204" pitchFamily="34" charset="0"/>
              </a:rPr>
              <a:t>non-core MDC clinician </a:t>
            </a:r>
            <a:r>
              <a:rPr lang="en-US" sz="700" dirty="0">
                <a:latin typeface="Arial" panose="020B0604020202020204" pitchFamily="34" charset="0"/>
                <a:cs typeface="Arial" panose="020B0604020202020204" pitchFamily="34" charset="0"/>
              </a:rPr>
              <a:t>sees patient (e.g. as </a:t>
            </a:r>
            <a:r>
              <a:rPr lang="en-US" sz="700" b="1" dirty="0">
                <a:latin typeface="Arial" panose="020B0604020202020204" pitchFamily="34" charset="0"/>
                <a:cs typeface="Arial" panose="020B0604020202020204" pitchFamily="34" charset="0"/>
              </a:rPr>
              <a:t>backfill</a:t>
            </a:r>
            <a:r>
              <a:rPr lang="en-US" sz="700" dirty="0">
                <a:latin typeface="Arial" panose="020B0604020202020204" pitchFamily="34" charset="0"/>
                <a:cs typeface="Arial" panose="020B0604020202020204" pitchFamily="34" charset="0"/>
              </a:rPr>
              <a:t> for MDC consultant) and may not book as urgent/part of the MDC 2WW pathway</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While some tests can be coordinated for the same day, there is </a:t>
            </a:r>
            <a:r>
              <a:rPr lang="en-GB" sz="700" b="1" dirty="0">
                <a:latin typeface="Arial" panose="020B0604020202020204" pitchFamily="34" charset="0"/>
                <a:cs typeface="Arial" panose="020B0604020202020204" pitchFamily="34" charset="0"/>
              </a:rPr>
              <a:t>no space for patients to wait </a:t>
            </a:r>
            <a:r>
              <a:rPr lang="en-GB" sz="700" dirty="0">
                <a:latin typeface="Arial" panose="020B0604020202020204" pitchFamily="34" charset="0"/>
                <a:cs typeface="Arial" panose="020B0604020202020204" pitchFamily="34" charset="0"/>
              </a:rPr>
              <a:t>so they may go home in between</a:t>
            </a:r>
          </a:p>
        </p:txBody>
      </p:sp>
      <p:cxnSp>
        <p:nvCxnSpPr>
          <p:cNvPr id="56" name="Straight Connector 55">
            <a:extLst>
              <a:ext uri="{FF2B5EF4-FFF2-40B4-BE49-F238E27FC236}">
                <a16:creationId xmlns:a16="http://schemas.microsoft.com/office/drawing/2014/main" id="{03AEF75A-FC21-4FDB-A19D-3FD3B77FD739}"/>
              </a:ext>
            </a:extLst>
          </p:cNvPr>
          <p:cNvCxnSpPr>
            <a:cxnSpLocks/>
            <a:stCxn id="11" idx="2"/>
            <a:endCxn id="25" idx="0"/>
          </p:cNvCxnSpPr>
          <p:nvPr/>
        </p:nvCxnSpPr>
        <p:spPr>
          <a:xfrm>
            <a:off x="7465694" y="3446953"/>
            <a:ext cx="19079" cy="1330937"/>
          </a:xfrm>
          <a:prstGeom prst="line">
            <a:avLst/>
          </a:prstGeom>
          <a:ln w="952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9BBE605-1688-4C50-BE5C-C371B393E61C}"/>
              </a:ext>
            </a:extLst>
          </p:cNvPr>
          <p:cNvSpPr txBox="1"/>
          <p:nvPr/>
        </p:nvSpPr>
        <p:spPr>
          <a:xfrm>
            <a:off x="6096000" y="3527039"/>
            <a:ext cx="2777549" cy="1192214"/>
          </a:xfrm>
          <a:prstGeom prst="rect">
            <a:avLst/>
          </a:prstGeom>
          <a:solidFill>
            <a:srgbClr val="D1FFF1"/>
          </a:solidFill>
        </p:spPr>
        <p:txBody>
          <a:bodyPr wrap="square" lIns="36000" rIns="36000" rtlCol="0" anchor="ctr">
            <a:noAutofit/>
          </a:bodyPr>
          <a:lstStyle/>
          <a:p>
            <a:r>
              <a:rPr lang="en-GB" sz="800" b="1" u="sng" dirty="0">
                <a:solidFill>
                  <a:schemeClr val="accent5">
                    <a:lumMod val="75000"/>
                  </a:schemeClr>
                </a:solidFill>
                <a:latin typeface="Arial" panose="020B0604020202020204" pitchFamily="34" charset="0"/>
                <a:cs typeface="Arial" panose="020B0604020202020204" pitchFamily="34" charset="0"/>
              </a:rPr>
              <a:t>Endoscopy:</a:t>
            </a:r>
          </a:p>
          <a:p>
            <a:pPr marL="92075" indent="-92075">
              <a:buFont typeface="Arial" panose="020B0604020202020204" pitchFamily="34" charset="0"/>
              <a:buChar char="•"/>
            </a:pPr>
            <a:r>
              <a:rPr lang="en-GB" sz="700" b="1" dirty="0">
                <a:latin typeface="Arial" panose="020B0604020202020204" pitchFamily="34" charset="0"/>
                <a:cs typeface="Arial" panose="020B0604020202020204" pitchFamily="34" charset="0"/>
              </a:rPr>
              <a:t>35% </a:t>
            </a:r>
            <a:r>
              <a:rPr lang="en-GB" sz="700" dirty="0">
                <a:latin typeface="Arial" panose="020B0604020202020204" pitchFamily="34" charset="0"/>
                <a:cs typeface="Arial" panose="020B0604020202020204" pitchFamily="34" charset="0"/>
              </a:rPr>
              <a:t>of patients will have an endoscopy</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More common due to the </a:t>
            </a:r>
            <a:r>
              <a:rPr lang="en-GB" sz="700" b="1" dirty="0">
                <a:latin typeface="Arial" panose="020B0604020202020204" pitchFamily="34" charset="0"/>
                <a:cs typeface="Arial" panose="020B0604020202020204" pitchFamily="34" charset="0"/>
              </a:rPr>
              <a:t>nature of the pilot</a:t>
            </a:r>
            <a:r>
              <a:rPr lang="en-GB" sz="700" dirty="0">
                <a:latin typeface="Arial" panose="020B0604020202020204" pitchFamily="34" charset="0"/>
                <a:cs typeface="Arial" panose="020B0604020202020204" pitchFamily="34" charset="0"/>
              </a:rPr>
              <a:t> (i.e. GI symptoms)</a:t>
            </a:r>
          </a:p>
          <a:p>
            <a:pPr marL="92075" indent="-92075">
              <a:buFont typeface="Arial" panose="020B0604020202020204" pitchFamily="34" charset="0"/>
              <a:buChar char="•"/>
            </a:pPr>
            <a:r>
              <a:rPr lang="en-GB" sz="700" b="1" dirty="0">
                <a:latin typeface="Arial" panose="020B0604020202020204" pitchFamily="34" charset="0"/>
                <a:cs typeface="Arial" panose="020B0604020202020204" pitchFamily="34" charset="0"/>
              </a:rPr>
              <a:t>No access </a:t>
            </a:r>
            <a:r>
              <a:rPr lang="en-GB" sz="700" dirty="0">
                <a:latin typeface="Arial" panose="020B0604020202020204" pitchFamily="34" charset="0"/>
                <a:cs typeface="Arial" panose="020B0604020202020204" pitchFamily="34" charset="0"/>
              </a:rPr>
              <a:t>to</a:t>
            </a:r>
            <a:r>
              <a:rPr lang="en-GB" sz="700" b="1" dirty="0">
                <a:latin typeface="Arial" panose="020B0604020202020204" pitchFamily="34" charset="0"/>
                <a:cs typeface="Arial" panose="020B0604020202020204" pitchFamily="34" charset="0"/>
              </a:rPr>
              <a:t> same-day </a:t>
            </a:r>
            <a:r>
              <a:rPr lang="en-US" sz="700" dirty="0">
                <a:latin typeface="Arial" panose="020B0604020202020204" pitchFamily="34" charset="0"/>
                <a:cs typeface="Arial" panose="020B0604020202020204" pitchFamily="34" charset="0"/>
              </a:rPr>
              <a:t>endoscopies</a:t>
            </a:r>
          </a:p>
          <a:p>
            <a:pPr marL="92075" indent="-92075">
              <a:buFont typeface="Arial" panose="020B0604020202020204" pitchFamily="34" charset="0"/>
              <a:buChar char="•"/>
            </a:pPr>
            <a:r>
              <a:rPr lang="en-US" sz="700" dirty="0">
                <a:latin typeface="Arial" panose="020B0604020202020204" pitchFamily="34" charset="0"/>
                <a:cs typeface="Arial" panose="020B0604020202020204" pitchFamily="34" charset="0"/>
              </a:rPr>
              <a:t>MDC is seeking to develop an </a:t>
            </a:r>
            <a:r>
              <a:rPr lang="en-US" sz="700" b="1" dirty="0">
                <a:latin typeface="Arial" panose="020B0604020202020204" pitchFamily="34" charset="0"/>
                <a:cs typeface="Arial" panose="020B0604020202020204" pitchFamily="34" charset="0"/>
              </a:rPr>
              <a:t>evening endoscopy </a:t>
            </a:r>
            <a:r>
              <a:rPr lang="en-US" sz="700" dirty="0">
                <a:latin typeface="Arial" panose="020B0604020202020204" pitchFamily="34" charset="0"/>
                <a:cs typeface="Arial" panose="020B0604020202020204" pitchFamily="34" charset="0"/>
              </a:rPr>
              <a:t>list to address access issues</a:t>
            </a:r>
          </a:p>
        </p:txBody>
      </p:sp>
      <p:sp>
        <p:nvSpPr>
          <p:cNvPr id="5" name="Rectangle 4">
            <a:extLst>
              <a:ext uri="{FF2B5EF4-FFF2-40B4-BE49-F238E27FC236}">
                <a16:creationId xmlns:a16="http://schemas.microsoft.com/office/drawing/2014/main" id="{D0D6CCDD-F690-41F8-B0B4-1CF6E5C9CD1D}"/>
              </a:ext>
            </a:extLst>
          </p:cNvPr>
          <p:cNvSpPr/>
          <p:nvPr/>
        </p:nvSpPr>
        <p:spPr>
          <a:xfrm>
            <a:off x="8986685" y="176981"/>
            <a:ext cx="1494503" cy="786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7E5DD58-126D-45FB-A469-35AD615DDB79}"/>
              </a:ext>
            </a:extLst>
          </p:cNvPr>
          <p:cNvSpPr/>
          <p:nvPr/>
        </p:nvSpPr>
        <p:spPr>
          <a:xfrm flipV="1">
            <a:off x="0" y="-1"/>
            <a:ext cx="12192000" cy="80997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8A11105-7DC1-4F7A-AFC7-AB4C3946C21C}"/>
              </a:ext>
            </a:extLst>
          </p:cNvPr>
          <p:cNvSpPr/>
          <p:nvPr/>
        </p:nvSpPr>
        <p:spPr>
          <a:xfrm>
            <a:off x="447145" y="41277"/>
            <a:ext cx="8888362" cy="661720"/>
          </a:xfrm>
          <a:prstGeom prst="rect">
            <a:avLst/>
          </a:prstGeom>
        </p:spPr>
        <p:txBody>
          <a:bodyPr wrap="square">
            <a:spAutoFit/>
          </a:bodyPr>
          <a:lstStyle/>
          <a:p>
            <a:pPr>
              <a:spcAft>
                <a:spcPts val="600"/>
              </a:spcAft>
            </a:pPr>
            <a:r>
              <a:rPr lang="en-GB" b="1" dirty="0">
                <a:solidFill>
                  <a:schemeClr val="bg1"/>
                </a:solidFill>
                <a:latin typeface="Arial" panose="020B0604020202020204" pitchFamily="34" charset="0"/>
                <a:cs typeface="Arial" panose="020B0604020202020204" pitchFamily="34" charset="0"/>
              </a:rPr>
              <a:t>UCL Cancer Collaborative – North Middlesex University Hospital </a:t>
            </a:r>
          </a:p>
          <a:p>
            <a:pPr>
              <a:spcAft>
                <a:spcPts val="600"/>
              </a:spcAft>
            </a:pPr>
            <a:r>
              <a:rPr lang="en-GB" sz="1400" b="1" dirty="0">
                <a:solidFill>
                  <a:schemeClr val="bg1"/>
                </a:solidFill>
                <a:latin typeface="Arial" panose="020B0604020202020204" pitchFamily="34" charset="0"/>
                <a:cs typeface="Arial" panose="020B0604020202020204" pitchFamily="34" charset="0"/>
              </a:rPr>
              <a:t>Multidisciplinary Diagnostic Centre (MDC) pathway</a:t>
            </a:r>
          </a:p>
        </p:txBody>
      </p:sp>
      <p:sp>
        <p:nvSpPr>
          <p:cNvPr id="8" name="TextBox 7">
            <a:extLst>
              <a:ext uri="{FF2B5EF4-FFF2-40B4-BE49-F238E27FC236}">
                <a16:creationId xmlns:a16="http://schemas.microsoft.com/office/drawing/2014/main" id="{CA8F7A88-669F-4598-A2B3-82B68DAE91F1}"/>
              </a:ext>
            </a:extLst>
          </p:cNvPr>
          <p:cNvSpPr txBox="1"/>
          <p:nvPr/>
        </p:nvSpPr>
        <p:spPr>
          <a:xfrm>
            <a:off x="452511" y="768133"/>
            <a:ext cx="2516602" cy="276999"/>
          </a:xfrm>
          <a:prstGeom prst="rect">
            <a:avLst/>
          </a:prstGeom>
          <a:noFill/>
        </p:spPr>
        <p:txBody>
          <a:bodyPr wrap="square" rtlCol="0">
            <a:spAutoFit/>
          </a:bodyPr>
          <a:lstStyle/>
          <a:p>
            <a:r>
              <a:rPr lang="en-GB" sz="1200" b="1" u="sng" dirty="0">
                <a:solidFill>
                  <a:srgbClr val="002060"/>
                </a:solidFill>
                <a:latin typeface="Arial" panose="020B0604020202020204" pitchFamily="34" charset="0"/>
                <a:cs typeface="Arial" panose="020B0604020202020204" pitchFamily="34" charset="0"/>
              </a:rPr>
              <a:t>The Model: </a:t>
            </a:r>
          </a:p>
        </p:txBody>
      </p:sp>
      <p:sp>
        <p:nvSpPr>
          <p:cNvPr id="9" name="Arrow: Pentagon 8">
            <a:extLst>
              <a:ext uri="{FF2B5EF4-FFF2-40B4-BE49-F238E27FC236}">
                <a16:creationId xmlns:a16="http://schemas.microsoft.com/office/drawing/2014/main" id="{9A268FD5-C42D-49A9-A038-5787D06EAC76}"/>
              </a:ext>
            </a:extLst>
          </p:cNvPr>
          <p:cNvSpPr/>
          <p:nvPr/>
        </p:nvSpPr>
        <p:spPr>
          <a:xfrm>
            <a:off x="447145" y="3242044"/>
            <a:ext cx="2407710" cy="208762"/>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Referral</a:t>
            </a:r>
          </a:p>
        </p:txBody>
      </p:sp>
      <p:sp>
        <p:nvSpPr>
          <p:cNvPr id="10" name="Arrow: Chevron 9">
            <a:extLst>
              <a:ext uri="{FF2B5EF4-FFF2-40B4-BE49-F238E27FC236}">
                <a16:creationId xmlns:a16="http://schemas.microsoft.com/office/drawing/2014/main" id="{3DA2018A-A364-4EBC-B95D-7D00311CD374}"/>
              </a:ext>
            </a:extLst>
          </p:cNvPr>
          <p:cNvSpPr/>
          <p:nvPr/>
        </p:nvSpPr>
        <p:spPr>
          <a:xfrm>
            <a:off x="3089546" y="3249244"/>
            <a:ext cx="2814751" cy="208762"/>
          </a:xfrm>
          <a:prstGeom prst="chevron">
            <a:avLst/>
          </a:prstGeom>
          <a:solidFill>
            <a:srgbClr val="8A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Triage</a:t>
            </a:r>
          </a:p>
        </p:txBody>
      </p:sp>
      <p:sp>
        <p:nvSpPr>
          <p:cNvPr id="11" name="Arrow: Chevron 10">
            <a:extLst>
              <a:ext uri="{FF2B5EF4-FFF2-40B4-BE49-F238E27FC236}">
                <a16:creationId xmlns:a16="http://schemas.microsoft.com/office/drawing/2014/main" id="{549EE20C-F9E8-498F-BE78-FD5F628440A2}"/>
              </a:ext>
            </a:extLst>
          </p:cNvPr>
          <p:cNvSpPr/>
          <p:nvPr/>
        </p:nvSpPr>
        <p:spPr>
          <a:xfrm>
            <a:off x="6035963" y="3238191"/>
            <a:ext cx="2963842" cy="208762"/>
          </a:xfrm>
          <a:prstGeom prst="chevr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Testing</a:t>
            </a:r>
          </a:p>
        </p:txBody>
      </p:sp>
      <p:sp>
        <p:nvSpPr>
          <p:cNvPr id="12" name="Arrow: Chevron 11">
            <a:extLst>
              <a:ext uri="{FF2B5EF4-FFF2-40B4-BE49-F238E27FC236}">
                <a16:creationId xmlns:a16="http://schemas.microsoft.com/office/drawing/2014/main" id="{8376BB28-7EFB-4C75-B7EB-0B0BEFD97AE2}"/>
              </a:ext>
            </a:extLst>
          </p:cNvPr>
          <p:cNvSpPr/>
          <p:nvPr/>
        </p:nvSpPr>
        <p:spPr>
          <a:xfrm>
            <a:off x="9163484" y="3239777"/>
            <a:ext cx="2473795" cy="208762"/>
          </a:xfrm>
          <a:prstGeom prst="chevron">
            <a:avLst/>
          </a:prstGeom>
          <a:solidFill>
            <a:srgbClr val="50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Diagnosis</a:t>
            </a:r>
          </a:p>
        </p:txBody>
      </p:sp>
      <p:sp>
        <p:nvSpPr>
          <p:cNvPr id="14" name="TextBox 13">
            <a:extLst>
              <a:ext uri="{FF2B5EF4-FFF2-40B4-BE49-F238E27FC236}">
                <a16:creationId xmlns:a16="http://schemas.microsoft.com/office/drawing/2014/main" id="{D61B764E-E430-443E-B4E0-D38BA5DAF930}"/>
              </a:ext>
            </a:extLst>
          </p:cNvPr>
          <p:cNvSpPr txBox="1"/>
          <p:nvPr/>
        </p:nvSpPr>
        <p:spPr>
          <a:xfrm>
            <a:off x="454311" y="1007441"/>
            <a:ext cx="2426111" cy="2189186"/>
          </a:xfrm>
          <a:prstGeom prst="rect">
            <a:avLst/>
          </a:prstGeom>
          <a:solidFill>
            <a:schemeClr val="accent2">
              <a:lumMod val="20000"/>
              <a:lumOff val="80000"/>
            </a:schemeClr>
          </a:solidFill>
          <a:ln>
            <a:noFill/>
          </a:ln>
        </p:spPr>
        <p:txBody>
          <a:bodyPr wrap="square" lIns="36000" rIns="36000" rtlCol="0" anchor="ctr">
            <a:noAutofit/>
          </a:bodyPr>
          <a:lstStyle/>
          <a:p>
            <a:r>
              <a:rPr lang="en-GB" sz="800" b="1" u="sng" dirty="0">
                <a:solidFill>
                  <a:schemeClr val="tx2"/>
                </a:solidFill>
                <a:latin typeface="Arial" panose="020B0604020202020204" pitchFamily="34" charset="0"/>
                <a:cs typeface="Arial" panose="020B0604020202020204" pitchFamily="34" charset="0"/>
              </a:rPr>
              <a:t>Referral Criteria:</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Criteria </a:t>
            </a:r>
            <a:r>
              <a:rPr lang="en-GB" sz="700" b="1" dirty="0">
                <a:latin typeface="Arial" panose="020B0604020202020204" pitchFamily="34" charset="0"/>
                <a:cs typeface="Arial" panose="020B0604020202020204" pitchFamily="34" charset="0"/>
              </a:rPr>
              <a:t>developed by MDC leaders</a:t>
            </a:r>
            <a:r>
              <a:rPr lang="en-GB" sz="700" dirty="0">
                <a:latin typeface="Arial" panose="020B0604020202020204" pitchFamily="34" charset="0"/>
                <a:cs typeface="Arial" panose="020B0604020202020204" pitchFamily="34" charset="0"/>
              </a:rPr>
              <a:t>, based on the type of patient that was frequently </a:t>
            </a:r>
            <a:r>
              <a:rPr lang="en-GB" sz="700" b="1" dirty="0">
                <a:latin typeface="Arial" panose="020B0604020202020204" pitchFamily="34" charset="0"/>
                <a:cs typeface="Arial" panose="020B0604020202020204" pitchFamily="34" charset="0"/>
              </a:rPr>
              <a:t>inappropriately referred </a:t>
            </a:r>
            <a:r>
              <a:rPr lang="en-GB" sz="700" dirty="0">
                <a:latin typeface="Arial" panose="020B0604020202020204" pitchFamily="34" charset="0"/>
                <a:cs typeface="Arial" panose="020B0604020202020204" pitchFamily="34" charset="0"/>
              </a:rPr>
              <a:t>to gastroenterology</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Initial criteria for pilot developed for GI referrals only, to avoid being overwhelmed by referrals</a:t>
            </a:r>
          </a:p>
          <a:p>
            <a:pPr marL="92075" indent="-92075">
              <a:buFont typeface="Arial" panose="020B0604020202020204" pitchFamily="34" charset="0"/>
              <a:buChar char="•"/>
            </a:pPr>
            <a:r>
              <a:rPr lang="en-GB" sz="700" b="1" dirty="0">
                <a:latin typeface="Arial" panose="020B0604020202020204" pitchFamily="34" charset="0"/>
                <a:cs typeface="Arial" panose="020B0604020202020204" pitchFamily="34" charset="0"/>
              </a:rPr>
              <a:t>All patients are eligible </a:t>
            </a:r>
            <a:r>
              <a:rPr lang="en-GB" sz="700" dirty="0">
                <a:latin typeface="Arial" panose="020B0604020202020204" pitchFamily="34" charset="0"/>
                <a:cs typeface="Arial" panose="020B0604020202020204" pitchFamily="34" charset="0"/>
              </a:rPr>
              <a:t>provided they have fit the referral criteria and cannot be explained by another (simple) diagnosis; if the referral is </a:t>
            </a:r>
            <a:r>
              <a:rPr lang="en-GB" sz="700" b="1" dirty="0">
                <a:latin typeface="Arial" panose="020B0604020202020204" pitchFamily="34" charset="0"/>
                <a:cs typeface="Arial" panose="020B0604020202020204" pitchFamily="34" charset="0"/>
              </a:rPr>
              <a:t>not appropriate </a:t>
            </a:r>
            <a:r>
              <a:rPr lang="en-GB" sz="700" dirty="0">
                <a:latin typeface="Arial" panose="020B0604020202020204" pitchFamily="34" charset="0"/>
                <a:cs typeface="Arial" panose="020B0604020202020204" pitchFamily="34" charset="0"/>
              </a:rPr>
              <a:t>then referred </a:t>
            </a:r>
            <a:r>
              <a:rPr lang="en-GB" sz="700" b="1" dirty="0">
                <a:latin typeface="Arial" panose="020B0604020202020204" pitchFamily="34" charset="0"/>
                <a:cs typeface="Arial" panose="020B0604020202020204" pitchFamily="34" charset="0"/>
              </a:rPr>
              <a:t>back to GP </a:t>
            </a:r>
            <a:r>
              <a:rPr lang="en-GB" sz="700" dirty="0">
                <a:latin typeface="Arial" panose="020B0604020202020204" pitchFamily="34" charset="0"/>
                <a:cs typeface="Arial" panose="020B0604020202020204" pitchFamily="34" charset="0"/>
              </a:rPr>
              <a:t>or </a:t>
            </a:r>
            <a:r>
              <a:rPr lang="en-GB" sz="700" b="1" dirty="0">
                <a:latin typeface="Arial" panose="020B0604020202020204" pitchFamily="34" charset="0"/>
                <a:cs typeface="Arial" panose="020B0604020202020204" pitchFamily="34" charset="0"/>
              </a:rPr>
              <a:t>internal referral </a:t>
            </a:r>
            <a:r>
              <a:rPr lang="en-GB" sz="700" dirty="0">
                <a:latin typeface="Arial" panose="020B0604020202020204" pitchFamily="34" charset="0"/>
                <a:cs typeface="Arial" panose="020B0604020202020204" pitchFamily="34" charset="0"/>
              </a:rPr>
              <a:t>to best pathway</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Referral criteria:</a:t>
            </a:r>
          </a:p>
          <a:p>
            <a:pPr marL="180975" lvl="1" indent="-95250">
              <a:buFont typeface="Times New Roman" panose="02020603050405020304" pitchFamily="18" charset="0"/>
              <a:buChar char="-"/>
            </a:pPr>
            <a:r>
              <a:rPr lang="en-US" sz="700" i="1" dirty="0">
                <a:latin typeface="Arial" panose="020B0604020202020204" pitchFamily="34" charset="0"/>
                <a:cs typeface="Arial" panose="020B0604020202020204" pitchFamily="34" charset="0"/>
              </a:rPr>
              <a:t>New unexplained abdominal pain</a:t>
            </a:r>
          </a:p>
          <a:p>
            <a:pPr marL="180975" lvl="1" indent="-95250">
              <a:buFont typeface="Times New Roman" panose="02020603050405020304" pitchFamily="18" charset="0"/>
              <a:buChar char="-"/>
            </a:pPr>
            <a:r>
              <a:rPr lang="en-US" sz="700" i="1" dirty="0">
                <a:latin typeface="Arial" panose="020B0604020202020204" pitchFamily="34" charset="0"/>
                <a:cs typeface="Arial" panose="020B0604020202020204" pitchFamily="34" charset="0"/>
              </a:rPr>
              <a:t>Unexplained weight loss</a:t>
            </a:r>
          </a:p>
          <a:p>
            <a:pPr marL="180975" lvl="1" indent="-95250">
              <a:buFont typeface="Times New Roman" panose="02020603050405020304" pitchFamily="18" charset="0"/>
              <a:buChar char="-"/>
            </a:pPr>
            <a:r>
              <a:rPr lang="en-US" sz="700" i="1" dirty="0">
                <a:latin typeface="Arial" panose="020B0604020202020204" pitchFamily="34" charset="0"/>
                <a:cs typeface="Arial" panose="020B0604020202020204" pitchFamily="34" charset="0"/>
              </a:rPr>
              <a:t>New and persistent unexplained nausea / loss of appetite</a:t>
            </a:r>
          </a:p>
          <a:p>
            <a:pPr marL="180975" lvl="1" indent="-95250">
              <a:buFont typeface="Times New Roman" panose="02020603050405020304" pitchFamily="18" charset="0"/>
              <a:buChar char="-"/>
            </a:pPr>
            <a:r>
              <a:rPr lang="en-US" sz="700" i="1" dirty="0">
                <a:latin typeface="Arial" panose="020B0604020202020204" pitchFamily="34" charset="0"/>
                <a:cs typeface="Arial" panose="020B0604020202020204" pitchFamily="34" charset="0"/>
              </a:rPr>
              <a:t>Painless jaundice</a:t>
            </a:r>
          </a:p>
          <a:p>
            <a:pPr marL="180975" lvl="1" indent="-95250">
              <a:buFont typeface="Times New Roman" panose="02020603050405020304" pitchFamily="18" charset="0"/>
              <a:buChar char="-"/>
            </a:pPr>
            <a:r>
              <a:rPr lang="en-US" sz="700" i="1" dirty="0">
                <a:latin typeface="Arial" panose="020B0604020202020204" pitchFamily="34" charset="0"/>
                <a:cs typeface="Arial" panose="020B0604020202020204" pitchFamily="34" charset="0"/>
              </a:rPr>
              <a:t>GP concern and / or gut feeling that there is an underlying GI malignancy</a:t>
            </a:r>
          </a:p>
        </p:txBody>
      </p:sp>
      <p:sp>
        <p:nvSpPr>
          <p:cNvPr id="20" name="TextBox 19">
            <a:extLst>
              <a:ext uri="{FF2B5EF4-FFF2-40B4-BE49-F238E27FC236}">
                <a16:creationId xmlns:a16="http://schemas.microsoft.com/office/drawing/2014/main" id="{3D816035-EC5E-467F-B711-A0FEDA140959}"/>
              </a:ext>
            </a:extLst>
          </p:cNvPr>
          <p:cNvSpPr txBox="1"/>
          <p:nvPr/>
        </p:nvSpPr>
        <p:spPr>
          <a:xfrm>
            <a:off x="454311" y="5083143"/>
            <a:ext cx="2450250" cy="1615827"/>
          </a:xfrm>
          <a:prstGeom prst="rect">
            <a:avLst/>
          </a:prstGeom>
          <a:solidFill>
            <a:schemeClr val="accent2">
              <a:lumMod val="20000"/>
              <a:lumOff val="80000"/>
            </a:schemeClr>
          </a:solidFill>
        </p:spPr>
        <p:txBody>
          <a:bodyPr wrap="square" lIns="36000" rIns="36000" rtlCol="0" anchor="ctr">
            <a:spAutoFit/>
          </a:bodyPr>
          <a:lstStyle/>
          <a:p>
            <a:r>
              <a:rPr lang="en-GB" sz="800" b="1" u="sng" dirty="0">
                <a:solidFill>
                  <a:schemeClr val="tx2"/>
                </a:solidFill>
                <a:latin typeface="Arial" panose="020B0604020202020204" pitchFamily="34" charset="0"/>
                <a:cs typeface="Arial" panose="020B0604020202020204" pitchFamily="34" charset="0"/>
              </a:rPr>
              <a:t>Referral Process:</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MDC is currently </a:t>
            </a:r>
            <a:r>
              <a:rPr lang="en-GB" sz="700" b="1" dirty="0">
                <a:latin typeface="Arial" panose="020B0604020202020204" pitchFamily="34" charset="0"/>
                <a:cs typeface="Arial" panose="020B0604020202020204" pitchFamily="34" charset="0"/>
              </a:rPr>
              <a:t>funded</a:t>
            </a:r>
            <a:r>
              <a:rPr lang="en-GB" sz="700" dirty="0">
                <a:latin typeface="Arial" panose="020B0604020202020204" pitchFamily="34" charset="0"/>
                <a:cs typeface="Arial" panose="020B0604020202020204" pitchFamily="34" charset="0"/>
              </a:rPr>
              <a:t> to receive referrals from </a:t>
            </a:r>
            <a:r>
              <a:rPr lang="en-GB" sz="700" b="1" dirty="0">
                <a:latin typeface="Arial" panose="020B0604020202020204" pitchFamily="34" charset="0"/>
                <a:cs typeface="Arial" panose="020B0604020202020204" pitchFamily="34" charset="0"/>
              </a:rPr>
              <a:t>local GPs in their catchment </a:t>
            </a:r>
            <a:r>
              <a:rPr lang="en-GB" sz="700" dirty="0">
                <a:latin typeface="Arial" panose="020B0604020202020204" pitchFamily="34" charset="0"/>
                <a:cs typeface="Arial" panose="020B0604020202020204" pitchFamily="34" charset="0"/>
              </a:rPr>
              <a:t>though there are some out of area referrals</a:t>
            </a:r>
          </a:p>
          <a:p>
            <a:pPr marL="92075" indent="-92075">
              <a:buFont typeface="Arial" panose="020B0604020202020204" pitchFamily="34" charset="0"/>
              <a:buChar char="•"/>
            </a:pPr>
            <a:r>
              <a:rPr lang="en-GB" sz="700" b="1" dirty="0">
                <a:latin typeface="Arial" panose="020B0604020202020204" pitchFamily="34" charset="0"/>
                <a:cs typeface="Arial" panose="020B0604020202020204" pitchFamily="34" charset="0"/>
              </a:rPr>
              <a:t>Standard referral form </a:t>
            </a:r>
            <a:r>
              <a:rPr lang="en-GB" sz="700" dirty="0">
                <a:latin typeface="Arial" panose="020B0604020202020204" pitchFamily="34" charset="0"/>
                <a:cs typeface="Arial" panose="020B0604020202020204" pitchFamily="34" charset="0"/>
              </a:rPr>
              <a:t>received via email (will progress to ERS in April 2019), which GPs </a:t>
            </a:r>
            <a:r>
              <a:rPr lang="en-GB" sz="700" b="1" dirty="0">
                <a:latin typeface="Arial" panose="020B0604020202020204" pitchFamily="34" charset="0"/>
                <a:cs typeface="Arial" panose="020B0604020202020204" pitchFamily="34" charset="0"/>
              </a:rPr>
              <a:t>access through EMIS</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Referrals vetted on a daily basis, and </a:t>
            </a:r>
            <a:r>
              <a:rPr lang="en-GB" sz="700" b="1" dirty="0">
                <a:latin typeface="Arial" panose="020B0604020202020204" pitchFamily="34" charset="0"/>
                <a:cs typeface="Arial" panose="020B0604020202020204" pitchFamily="34" charset="0"/>
              </a:rPr>
              <a:t>registered on an internal 2WW pathway</a:t>
            </a:r>
            <a:r>
              <a:rPr lang="en-GB" sz="700" dirty="0">
                <a:latin typeface="Arial" panose="020B0604020202020204" pitchFamily="34" charset="0"/>
                <a:cs typeface="Arial" panose="020B0604020202020204" pitchFamily="34" charset="0"/>
              </a:rPr>
              <a:t> if accepted </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Expectation that GPs will </a:t>
            </a:r>
            <a:r>
              <a:rPr lang="en-GB" sz="700" b="1" dirty="0">
                <a:latin typeface="Arial" panose="020B0604020202020204" pitchFamily="34" charset="0"/>
                <a:cs typeface="Arial" panose="020B0604020202020204" pitchFamily="34" charset="0"/>
              </a:rPr>
              <a:t>seek to exclude other diagnoses</a:t>
            </a:r>
            <a:r>
              <a:rPr lang="en-GB" sz="700" dirty="0">
                <a:latin typeface="Arial" panose="020B0604020202020204" pitchFamily="34" charset="0"/>
                <a:cs typeface="Arial" panose="020B0604020202020204" pitchFamily="34" charset="0"/>
              </a:rPr>
              <a:t> before referral (e.g. thyroid)</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Majority of </a:t>
            </a:r>
            <a:r>
              <a:rPr lang="en-GB" sz="700" b="1" dirty="0">
                <a:latin typeface="Arial" panose="020B0604020202020204" pitchFamily="34" charset="0"/>
                <a:cs typeface="Arial" panose="020B0604020202020204" pitchFamily="34" charset="0"/>
              </a:rPr>
              <a:t>referrals (~95%) are accepted</a:t>
            </a:r>
            <a:r>
              <a:rPr lang="en-GB" sz="700" dirty="0">
                <a:latin typeface="Arial" panose="020B0604020202020204" pitchFamily="34" charset="0"/>
                <a:cs typeface="Arial" panose="020B0604020202020204" pitchFamily="34" charset="0"/>
              </a:rPr>
              <a:t>, but quality of referrals is average </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Referral process supported by </a:t>
            </a:r>
            <a:r>
              <a:rPr lang="en-GB" sz="700" b="1" dirty="0">
                <a:latin typeface="Arial" panose="020B0604020202020204" pitchFamily="34" charset="0"/>
                <a:cs typeface="Arial" panose="020B0604020202020204" pitchFamily="34" charset="0"/>
              </a:rPr>
              <a:t>GP education </a:t>
            </a:r>
            <a:r>
              <a:rPr lang="en-GB" sz="700" dirty="0">
                <a:latin typeface="Arial" panose="020B0604020202020204" pitchFamily="34" charset="0"/>
                <a:cs typeface="Arial" panose="020B0604020202020204" pitchFamily="34" charset="0"/>
              </a:rPr>
              <a:t>and </a:t>
            </a:r>
            <a:r>
              <a:rPr lang="en-GB" sz="700" b="1" dirty="0">
                <a:latin typeface="Arial" panose="020B0604020202020204" pitchFamily="34" charset="0"/>
                <a:cs typeface="Arial" panose="020B0604020202020204" pitchFamily="34" charset="0"/>
              </a:rPr>
              <a:t>GP champions</a:t>
            </a:r>
          </a:p>
        </p:txBody>
      </p:sp>
      <p:sp>
        <p:nvSpPr>
          <p:cNvPr id="21" name="TextBox 20">
            <a:extLst>
              <a:ext uri="{FF2B5EF4-FFF2-40B4-BE49-F238E27FC236}">
                <a16:creationId xmlns:a16="http://schemas.microsoft.com/office/drawing/2014/main" id="{0906B5D8-8851-4110-A395-D7978DA91657}"/>
              </a:ext>
            </a:extLst>
          </p:cNvPr>
          <p:cNvSpPr txBox="1"/>
          <p:nvPr/>
        </p:nvSpPr>
        <p:spPr>
          <a:xfrm>
            <a:off x="3108172" y="1014710"/>
            <a:ext cx="2760389" cy="2172093"/>
          </a:xfrm>
          <a:prstGeom prst="rect">
            <a:avLst/>
          </a:prstGeom>
          <a:solidFill>
            <a:srgbClr val="FFE7EF"/>
          </a:solidFill>
        </p:spPr>
        <p:txBody>
          <a:bodyPr wrap="square" lIns="36000" tIns="0" rIns="36000" rtlCol="0" anchor="ctr">
            <a:noAutofit/>
          </a:bodyPr>
          <a:lstStyle/>
          <a:p>
            <a:r>
              <a:rPr lang="en-GB" sz="800" b="1" u="sng" dirty="0">
                <a:solidFill>
                  <a:srgbClr val="8A002E"/>
                </a:solidFill>
                <a:latin typeface="Arial" panose="020B0604020202020204" pitchFamily="34" charset="0"/>
                <a:cs typeface="Arial" panose="020B0604020202020204" pitchFamily="34" charset="0"/>
              </a:rPr>
              <a:t>The Clinic:</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Triage team made up of </a:t>
            </a:r>
            <a:r>
              <a:rPr lang="en-GB" sz="700" b="1" dirty="0">
                <a:latin typeface="Arial" panose="020B0604020202020204" pitchFamily="34" charset="0"/>
                <a:cs typeface="Arial" panose="020B0604020202020204" pitchFamily="34" charset="0"/>
              </a:rPr>
              <a:t>1x clinical nurse specialist </a:t>
            </a:r>
            <a:r>
              <a:rPr lang="en-GB" sz="700" dirty="0">
                <a:latin typeface="Arial" panose="020B0604020202020204" pitchFamily="34" charset="0"/>
                <a:cs typeface="Arial" panose="020B0604020202020204" pitchFamily="34" charset="0"/>
              </a:rPr>
              <a:t>(full-time)</a:t>
            </a:r>
            <a:r>
              <a:rPr lang="en-GB" sz="700" b="1" dirty="0">
                <a:latin typeface="Arial" panose="020B0604020202020204" pitchFamily="34" charset="0"/>
                <a:cs typeface="Arial" panose="020B0604020202020204" pitchFamily="34" charset="0"/>
              </a:rPr>
              <a:t> </a:t>
            </a:r>
            <a:r>
              <a:rPr lang="en-GB" sz="700" dirty="0">
                <a:latin typeface="Arial" panose="020B0604020202020204" pitchFamily="34" charset="0"/>
                <a:cs typeface="Arial" panose="020B0604020202020204" pitchFamily="34" charset="0"/>
              </a:rPr>
              <a:t>and </a:t>
            </a:r>
            <a:r>
              <a:rPr lang="en-GB" sz="700" b="1" dirty="0">
                <a:latin typeface="Arial" panose="020B0604020202020204" pitchFamily="34" charset="0"/>
                <a:cs typeface="Arial" panose="020B0604020202020204" pitchFamily="34" charset="0"/>
              </a:rPr>
              <a:t>1x consultant gastroenterologist </a:t>
            </a:r>
            <a:r>
              <a:rPr lang="en-GB" sz="700" dirty="0">
                <a:latin typeface="Arial" panose="020B0604020202020204" pitchFamily="34" charset="0"/>
                <a:cs typeface="Arial" panose="020B0604020202020204" pitchFamily="34" charset="0"/>
              </a:rPr>
              <a:t>(approx. 1 day/week)</a:t>
            </a:r>
          </a:p>
          <a:p>
            <a:pPr marL="92075" indent="-92075">
              <a:buFont typeface="Arial" panose="020B0604020202020204" pitchFamily="34" charset="0"/>
              <a:buChar char="•"/>
            </a:pPr>
            <a:r>
              <a:rPr lang="en-GB" sz="700" b="1" dirty="0">
                <a:latin typeface="Arial" panose="020B0604020202020204" pitchFamily="34" charset="0"/>
                <a:cs typeface="Arial" panose="020B0604020202020204" pitchFamily="34" charset="0"/>
              </a:rPr>
              <a:t>Generalist knowledge and skills </a:t>
            </a:r>
            <a:r>
              <a:rPr lang="en-GB" sz="700" dirty="0">
                <a:latin typeface="Arial" panose="020B0604020202020204" pitchFamily="34" charset="0"/>
                <a:cs typeface="Arial" panose="020B0604020202020204" pitchFamily="34" charset="0"/>
              </a:rPr>
              <a:t>are considered key in the triaging role, rather than any particular clinical background – a broad knowledge base and </a:t>
            </a:r>
            <a:r>
              <a:rPr lang="en-GB" sz="700" b="1" dirty="0">
                <a:latin typeface="Arial" panose="020B0604020202020204" pitchFamily="34" charset="0"/>
                <a:cs typeface="Arial" panose="020B0604020202020204" pitchFamily="34" charset="0"/>
              </a:rPr>
              <a:t>broad interests </a:t>
            </a:r>
            <a:r>
              <a:rPr lang="en-GB" sz="700" dirty="0">
                <a:latin typeface="Arial" panose="020B0604020202020204" pitchFamily="34" charset="0"/>
                <a:cs typeface="Arial" panose="020B0604020202020204" pitchFamily="34" charset="0"/>
              </a:rPr>
              <a:t>are critical</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Consultants have confidence to </a:t>
            </a:r>
            <a:r>
              <a:rPr lang="en-GB" sz="700" b="1" dirty="0">
                <a:latin typeface="Arial" panose="020B0604020202020204" pitchFamily="34" charset="0"/>
                <a:cs typeface="Arial" panose="020B0604020202020204" pitchFamily="34" charset="0"/>
              </a:rPr>
              <a:t>seek advice </a:t>
            </a:r>
            <a:r>
              <a:rPr lang="en-GB" sz="700" dirty="0">
                <a:latin typeface="Arial" panose="020B0604020202020204" pitchFamily="34" charset="0"/>
                <a:cs typeface="Arial" panose="020B0604020202020204" pitchFamily="34" charset="0"/>
              </a:rPr>
              <a:t>or </a:t>
            </a:r>
            <a:r>
              <a:rPr lang="en-GB" sz="700" b="1" dirty="0">
                <a:latin typeface="Arial" panose="020B0604020202020204" pitchFamily="34" charset="0"/>
                <a:cs typeface="Arial" panose="020B0604020202020204" pitchFamily="34" charset="0"/>
              </a:rPr>
              <a:t>refer onwards </a:t>
            </a:r>
            <a:r>
              <a:rPr lang="en-GB" sz="700" dirty="0">
                <a:latin typeface="Arial" panose="020B0604020202020204" pitchFamily="34" charset="0"/>
                <a:cs typeface="Arial" panose="020B0604020202020204" pitchFamily="34" charset="0"/>
              </a:rPr>
              <a:t>when required</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Referrals </a:t>
            </a:r>
            <a:r>
              <a:rPr lang="en-GB" sz="700" b="1" dirty="0">
                <a:latin typeface="Arial" panose="020B0604020202020204" pitchFamily="34" charset="0"/>
                <a:cs typeface="Arial" panose="020B0604020202020204" pitchFamily="34" charset="0"/>
              </a:rPr>
              <a:t>reviewed</a:t>
            </a:r>
            <a:r>
              <a:rPr lang="en-GB" sz="700" dirty="0">
                <a:latin typeface="Arial" panose="020B0604020202020204" pitchFamily="34" charset="0"/>
                <a:cs typeface="Arial" panose="020B0604020202020204" pitchFamily="34" charset="0"/>
              </a:rPr>
              <a:t> by CNS and consultant within </a:t>
            </a:r>
            <a:r>
              <a:rPr lang="en-GB" sz="700" b="1" dirty="0">
                <a:latin typeface="Arial" panose="020B0604020202020204" pitchFamily="34" charset="0"/>
                <a:cs typeface="Arial" panose="020B0604020202020204" pitchFamily="34" charset="0"/>
              </a:rPr>
              <a:t>48 hours </a:t>
            </a:r>
            <a:r>
              <a:rPr lang="en-GB" sz="700" dirty="0">
                <a:latin typeface="Arial" panose="020B0604020202020204" pitchFamily="34" charset="0"/>
                <a:cs typeface="Arial" panose="020B0604020202020204" pitchFamily="34" charset="0"/>
              </a:rPr>
              <a:t>of receipt (at daily meeting on Monday-Friday, approx. 1hr), but generally within 24 hours</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CNS may call patient before consultant review if </a:t>
            </a:r>
            <a:r>
              <a:rPr lang="en-GB" sz="700" b="1" dirty="0">
                <a:latin typeface="Arial" panose="020B0604020202020204" pitchFamily="34" charset="0"/>
                <a:cs typeface="Arial" panose="020B0604020202020204" pitchFamily="34" charset="0"/>
              </a:rPr>
              <a:t>referral is unclear</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The CNS and </a:t>
            </a:r>
            <a:r>
              <a:rPr lang="en-GB" sz="700" b="1" dirty="0">
                <a:latin typeface="Arial" panose="020B0604020202020204" pitchFamily="34" charset="0"/>
                <a:cs typeface="Arial" panose="020B0604020202020204" pitchFamily="34" charset="0"/>
              </a:rPr>
              <a:t>ACE admin support </a:t>
            </a:r>
            <a:r>
              <a:rPr lang="en-GB" sz="700" dirty="0">
                <a:latin typeface="Arial" panose="020B0604020202020204" pitchFamily="34" charset="0"/>
                <a:cs typeface="Arial" panose="020B0604020202020204" pitchFamily="34" charset="0"/>
              </a:rPr>
              <a:t>are responsible for all administrative and project management tasks</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Clinic sees approx. </a:t>
            </a:r>
            <a:r>
              <a:rPr lang="en-GB" sz="700" b="1" dirty="0">
                <a:latin typeface="Arial" panose="020B0604020202020204" pitchFamily="34" charset="0"/>
                <a:cs typeface="Arial" panose="020B0604020202020204" pitchFamily="34" charset="0"/>
              </a:rPr>
              <a:t>20-25 patients/month</a:t>
            </a:r>
            <a:r>
              <a:rPr lang="en-GB" sz="700" dirty="0">
                <a:latin typeface="Arial" panose="020B0604020202020204" pitchFamily="34" charset="0"/>
                <a:cs typeface="Arial" panose="020B0604020202020204" pitchFamily="34" charset="0"/>
              </a:rPr>
              <a:t>, with approx. </a:t>
            </a:r>
            <a:r>
              <a:rPr lang="en-GB" sz="700" b="1" dirty="0">
                <a:latin typeface="Arial" panose="020B0604020202020204" pitchFamily="34" charset="0"/>
                <a:cs typeface="Arial" panose="020B0604020202020204" pitchFamily="34" charset="0"/>
              </a:rPr>
              <a:t>5-10 referrals rejected </a:t>
            </a:r>
            <a:r>
              <a:rPr lang="en-GB" sz="700" dirty="0">
                <a:latin typeface="Arial" panose="020B0604020202020204" pitchFamily="34" charset="0"/>
                <a:cs typeface="Arial" panose="020B0604020202020204" pitchFamily="34" charset="0"/>
              </a:rPr>
              <a:t>per month</a:t>
            </a:r>
          </a:p>
        </p:txBody>
      </p:sp>
      <p:sp>
        <p:nvSpPr>
          <p:cNvPr id="22" name="TextBox 21">
            <a:extLst>
              <a:ext uri="{FF2B5EF4-FFF2-40B4-BE49-F238E27FC236}">
                <a16:creationId xmlns:a16="http://schemas.microsoft.com/office/drawing/2014/main" id="{76D571F3-925A-4845-AF31-39760C89B710}"/>
              </a:ext>
            </a:extLst>
          </p:cNvPr>
          <p:cNvSpPr txBox="1"/>
          <p:nvPr/>
        </p:nvSpPr>
        <p:spPr>
          <a:xfrm>
            <a:off x="3075086" y="5104176"/>
            <a:ext cx="2793471" cy="1308050"/>
          </a:xfrm>
          <a:prstGeom prst="rect">
            <a:avLst/>
          </a:prstGeom>
          <a:solidFill>
            <a:srgbClr val="FFE7EF"/>
          </a:solidFill>
        </p:spPr>
        <p:txBody>
          <a:bodyPr wrap="square" lIns="36000" rIns="36000" rtlCol="0" anchor="ctr">
            <a:spAutoFit/>
          </a:bodyPr>
          <a:lstStyle/>
          <a:p>
            <a:r>
              <a:rPr lang="en-GB" sz="800" b="1" u="sng" dirty="0">
                <a:solidFill>
                  <a:srgbClr val="8A002E"/>
                </a:solidFill>
                <a:latin typeface="Arial" panose="020B0604020202020204" pitchFamily="34" charset="0"/>
                <a:cs typeface="Arial" panose="020B0604020202020204" pitchFamily="34" charset="0"/>
              </a:rPr>
              <a:t>Sequencing:</a:t>
            </a:r>
          </a:p>
          <a:p>
            <a:endParaRPr lang="en-GB" sz="800" b="1" u="sng" dirty="0">
              <a:solidFill>
                <a:srgbClr val="8A002E"/>
              </a:solidFill>
              <a:latin typeface="Arial" panose="020B0604020202020204" pitchFamily="34" charset="0"/>
              <a:cs typeface="Arial" panose="020B0604020202020204" pitchFamily="34" charset="0"/>
            </a:endParaRP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Currently, sequencing and scope of testing is determined based on </a:t>
            </a:r>
            <a:r>
              <a:rPr lang="en-GB" sz="700" b="1" dirty="0">
                <a:latin typeface="Arial" panose="020B0604020202020204" pitchFamily="34" charset="0"/>
                <a:cs typeface="Arial" panose="020B0604020202020204" pitchFamily="34" charset="0"/>
              </a:rPr>
              <a:t>clinical judgement of MDC consultant</a:t>
            </a:r>
            <a:r>
              <a:rPr lang="en-GB" sz="700" dirty="0">
                <a:latin typeface="Arial" panose="020B0604020202020204" pitchFamily="34" charset="0"/>
                <a:cs typeface="Arial" panose="020B0604020202020204" pitchFamily="34" charset="0"/>
              </a:rPr>
              <a:t> post-consultation</a:t>
            </a:r>
            <a:endParaRPr lang="en-GB" sz="700" b="1" dirty="0">
              <a:latin typeface="Arial" panose="020B0604020202020204" pitchFamily="34" charset="0"/>
              <a:cs typeface="Arial" panose="020B0604020202020204" pitchFamily="34" charset="0"/>
            </a:endParaRP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Tests are ordered </a:t>
            </a:r>
            <a:r>
              <a:rPr lang="en-GB" sz="700" b="1" dirty="0">
                <a:latin typeface="Arial" panose="020B0604020202020204" pitchFamily="34" charset="0"/>
                <a:cs typeface="Arial" panose="020B0604020202020204" pitchFamily="34" charset="0"/>
              </a:rPr>
              <a:t>after</a:t>
            </a:r>
            <a:r>
              <a:rPr lang="en-GB" sz="700" dirty="0">
                <a:latin typeface="Arial" panose="020B0604020202020204" pitchFamily="34" charset="0"/>
                <a:cs typeface="Arial" panose="020B0604020202020204" pitchFamily="34" charset="0"/>
              </a:rPr>
              <a:t> the patient consultation</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Team seeks to minimise hospital visits and number of tests – </a:t>
            </a:r>
            <a:r>
              <a:rPr lang="en-GB" sz="700" b="1" dirty="0">
                <a:latin typeface="Arial" panose="020B0604020202020204" pitchFamily="34" charset="0"/>
                <a:cs typeface="Arial" panose="020B0604020202020204" pitchFamily="34" charset="0"/>
              </a:rPr>
              <a:t>do not appear to ‘frontload’ </a:t>
            </a:r>
            <a:r>
              <a:rPr lang="en-GB" sz="700" dirty="0">
                <a:latin typeface="Arial" panose="020B0604020202020204" pitchFamily="34" charset="0"/>
                <a:cs typeface="Arial" panose="020B0604020202020204" pitchFamily="34" charset="0"/>
              </a:rPr>
              <a:t>diagnostics, but will hold patients within the service until a diagnosis can be made</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All patients </a:t>
            </a:r>
            <a:r>
              <a:rPr lang="en-GB" sz="700" b="1" dirty="0">
                <a:latin typeface="Arial" panose="020B0604020202020204" pitchFamily="34" charset="0"/>
                <a:cs typeface="Arial" panose="020B0604020202020204" pitchFamily="34" charset="0"/>
              </a:rPr>
              <a:t>re-reviewed at 21 days </a:t>
            </a:r>
            <a:r>
              <a:rPr lang="en-GB" sz="700" dirty="0">
                <a:latin typeface="Arial" panose="020B0604020202020204" pitchFamily="34" charset="0"/>
                <a:cs typeface="Arial" panose="020B0604020202020204" pitchFamily="34" charset="0"/>
              </a:rPr>
              <a:t>to determine appropriate next steps/tests</a:t>
            </a:r>
          </a:p>
          <a:p>
            <a:pPr marL="92075" indent="-92075">
              <a:buFont typeface="Arial" panose="020B0604020202020204" pitchFamily="34" charset="0"/>
              <a:buChar char="•"/>
            </a:pPr>
            <a:endParaRPr lang="en-GB" sz="7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3904DCA1-212B-48CE-8A96-62F4D7BFEAED}"/>
              </a:ext>
            </a:extLst>
          </p:cNvPr>
          <p:cNvSpPr txBox="1"/>
          <p:nvPr/>
        </p:nvSpPr>
        <p:spPr>
          <a:xfrm>
            <a:off x="9287282" y="1020309"/>
            <a:ext cx="2343360" cy="2168487"/>
          </a:xfrm>
          <a:prstGeom prst="rect">
            <a:avLst/>
          </a:prstGeom>
          <a:solidFill>
            <a:srgbClr val="FFE5FF"/>
          </a:solidFill>
        </p:spPr>
        <p:txBody>
          <a:bodyPr wrap="square" lIns="36000" tIns="0" rIns="36000" rtlCol="0" anchor="ctr">
            <a:noAutofit/>
          </a:bodyPr>
          <a:lstStyle/>
          <a:p>
            <a:r>
              <a:rPr lang="en-GB" sz="800" b="1" u="sng" dirty="0">
                <a:solidFill>
                  <a:srgbClr val="660066"/>
                </a:solidFill>
                <a:latin typeface="Arial" panose="020B0604020202020204" pitchFamily="34" charset="0"/>
                <a:cs typeface="Arial" panose="020B0604020202020204" pitchFamily="34" charset="0"/>
              </a:rPr>
              <a:t>Diagnosis:</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Diagnosis is based on all diagnostic results, held on </a:t>
            </a:r>
            <a:r>
              <a:rPr lang="en-GB" sz="700" b="1" dirty="0">
                <a:latin typeface="Arial" panose="020B0604020202020204" pitchFamily="34" charset="0"/>
                <a:cs typeface="Arial" panose="020B0604020202020204" pitchFamily="34" charset="0"/>
              </a:rPr>
              <a:t>electronic patient record</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‘Patient discussions’ (i.e. </a:t>
            </a:r>
            <a:r>
              <a:rPr lang="en-US" sz="700" dirty="0">
                <a:latin typeface="Arial" panose="020B0604020202020204" pitchFamily="34" charset="0"/>
                <a:cs typeface="Arial" panose="020B0604020202020204" pitchFamily="34" charset="0"/>
              </a:rPr>
              <a:t>discussion between CNS and consultant) </a:t>
            </a:r>
            <a:r>
              <a:rPr lang="en-GB" sz="700" dirty="0">
                <a:latin typeface="Arial" panose="020B0604020202020204" pitchFamily="34" charset="0"/>
                <a:cs typeface="Arial" panose="020B0604020202020204" pitchFamily="34" charset="0"/>
              </a:rPr>
              <a:t>occur on an </a:t>
            </a:r>
            <a:r>
              <a:rPr lang="en-GB" sz="700" b="1" dirty="0">
                <a:latin typeface="Arial" panose="020B0604020202020204" pitchFamily="34" charset="0"/>
                <a:cs typeface="Arial" panose="020B0604020202020204" pitchFamily="34" charset="0"/>
              </a:rPr>
              <a:t>ad hoc </a:t>
            </a:r>
            <a:r>
              <a:rPr lang="en-GB" sz="700" dirty="0">
                <a:latin typeface="Arial" panose="020B0604020202020204" pitchFamily="34" charset="0"/>
                <a:cs typeface="Arial" panose="020B0604020202020204" pitchFamily="34" charset="0"/>
              </a:rPr>
              <a:t>basis </a:t>
            </a:r>
            <a:r>
              <a:rPr lang="en-US" sz="700" dirty="0">
                <a:latin typeface="Arial" panose="020B0604020202020204" pitchFamily="34" charset="0"/>
                <a:cs typeface="Arial" panose="020B0604020202020204" pitchFamily="34" charset="0"/>
              </a:rPr>
              <a:t>on receipt of test results and/or during </a:t>
            </a:r>
            <a:r>
              <a:rPr lang="en-US" sz="700" b="1" dirty="0">
                <a:latin typeface="Arial" panose="020B0604020202020204" pitchFamily="34" charset="0"/>
                <a:cs typeface="Arial" panose="020B0604020202020204" pitchFamily="34" charset="0"/>
              </a:rPr>
              <a:t>daily MDC meeting</a:t>
            </a:r>
          </a:p>
          <a:p>
            <a:pPr marL="92075" indent="-92075">
              <a:buFont typeface="Arial" panose="020B0604020202020204" pitchFamily="34" charset="0"/>
              <a:buChar char="•"/>
            </a:pPr>
            <a:r>
              <a:rPr lang="en-US" sz="700" b="1" dirty="0">
                <a:latin typeface="Arial" panose="020B0604020202020204" pitchFamily="34" charset="0"/>
                <a:cs typeface="Arial" panose="020B0604020202020204" pitchFamily="34" charset="0"/>
              </a:rPr>
              <a:t>Informal advice </a:t>
            </a:r>
            <a:r>
              <a:rPr lang="en-US" sz="700" dirty="0">
                <a:latin typeface="Arial" panose="020B0604020202020204" pitchFamily="34" charset="0"/>
                <a:cs typeface="Arial" panose="020B0604020202020204" pitchFamily="34" charset="0"/>
              </a:rPr>
              <a:t>is sought from other specialties through consultant-to-consultant discussions</a:t>
            </a:r>
          </a:p>
          <a:p>
            <a:pPr marL="92075" indent="-92075">
              <a:buFont typeface="Arial" panose="020B0604020202020204" pitchFamily="34" charset="0"/>
              <a:buChar char="•"/>
            </a:pPr>
            <a:r>
              <a:rPr lang="en-US" sz="700" dirty="0">
                <a:latin typeface="Arial" panose="020B0604020202020204" pitchFamily="34" charset="0"/>
                <a:cs typeface="Arial" panose="020B0604020202020204" pitchFamily="34" charset="0"/>
              </a:rPr>
              <a:t>Serious non-cancer diagnosis is anything that requires </a:t>
            </a:r>
            <a:r>
              <a:rPr lang="en-US" sz="700" b="1" dirty="0">
                <a:latin typeface="Arial" panose="020B0604020202020204" pitchFamily="34" charset="0"/>
                <a:cs typeface="Arial" panose="020B0604020202020204" pitchFamily="34" charset="0"/>
              </a:rPr>
              <a:t>urgent secondary care </a:t>
            </a:r>
            <a:r>
              <a:rPr lang="en-US" sz="700" dirty="0">
                <a:latin typeface="Arial" panose="020B0604020202020204" pitchFamily="34" charset="0"/>
                <a:cs typeface="Arial" panose="020B0604020202020204" pitchFamily="34" charset="0"/>
              </a:rPr>
              <a:t>in the next few weeks</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Operate as a </a:t>
            </a:r>
            <a:r>
              <a:rPr lang="en-GB" sz="700" b="1" dirty="0">
                <a:latin typeface="Arial" panose="020B0604020202020204" pitchFamily="34" charset="0"/>
                <a:cs typeface="Arial" panose="020B0604020202020204" pitchFamily="34" charset="0"/>
              </a:rPr>
              <a:t>‘rule-in’ service </a:t>
            </a:r>
            <a:r>
              <a:rPr lang="en-GB" sz="700" dirty="0">
                <a:latin typeface="Arial" panose="020B0604020202020204" pitchFamily="34" charset="0"/>
                <a:cs typeface="Arial" panose="020B0604020202020204" pitchFamily="34" charset="0"/>
              </a:rPr>
              <a:t>so where possible, avoid a ‘no diagnosis’ outcome to </a:t>
            </a:r>
            <a:r>
              <a:rPr lang="en-GB" sz="700" b="1" dirty="0">
                <a:latin typeface="Arial" panose="020B0604020202020204" pitchFamily="34" charset="0"/>
                <a:cs typeface="Arial" panose="020B0604020202020204" pitchFamily="34" charset="0"/>
              </a:rPr>
              <a:t>limit</a:t>
            </a:r>
            <a:r>
              <a:rPr lang="en-GB" sz="700" dirty="0">
                <a:latin typeface="Arial" panose="020B0604020202020204" pitchFamily="34" charset="0"/>
                <a:cs typeface="Arial" panose="020B0604020202020204" pitchFamily="34" charset="0"/>
              </a:rPr>
              <a:t> number of </a:t>
            </a:r>
            <a:r>
              <a:rPr lang="en-GB" sz="700" b="1" dirty="0">
                <a:latin typeface="Arial" panose="020B0604020202020204" pitchFamily="34" charset="0"/>
                <a:cs typeface="Arial" panose="020B0604020202020204" pitchFamily="34" charset="0"/>
              </a:rPr>
              <a:t>re-referrals by GPs</a:t>
            </a:r>
          </a:p>
          <a:p>
            <a:pPr marL="92075" indent="-92075">
              <a:buFont typeface="Arial" panose="020B0604020202020204" pitchFamily="34" charset="0"/>
              <a:buChar char="•"/>
            </a:pPr>
            <a:r>
              <a:rPr lang="en-GB" sz="700" b="1" dirty="0">
                <a:latin typeface="Arial" panose="020B0604020202020204" pitchFamily="34" charset="0"/>
                <a:cs typeface="Arial" panose="020B0604020202020204" pitchFamily="34" charset="0"/>
              </a:rPr>
              <a:t>GP </a:t>
            </a:r>
            <a:r>
              <a:rPr lang="en-GB" sz="700" dirty="0">
                <a:latin typeface="Arial" panose="020B0604020202020204" pitchFamily="34" charset="0"/>
                <a:cs typeface="Arial" panose="020B0604020202020204" pitchFamily="34" charset="0"/>
              </a:rPr>
              <a:t>will always receive a letter regardless of the onwards referral route, and have access to the report via </a:t>
            </a:r>
            <a:r>
              <a:rPr lang="en-GB" sz="700" b="1" dirty="0">
                <a:latin typeface="Arial" panose="020B0604020202020204" pitchFamily="34" charset="0"/>
                <a:cs typeface="Arial" panose="020B0604020202020204" pitchFamily="34" charset="0"/>
              </a:rPr>
              <a:t>shared patient records </a:t>
            </a:r>
            <a:r>
              <a:rPr lang="en-GB" sz="700" dirty="0">
                <a:latin typeface="Arial" panose="020B0604020202020204" pitchFamily="34" charset="0"/>
                <a:cs typeface="Arial" panose="020B0604020202020204" pitchFamily="34" charset="0"/>
              </a:rPr>
              <a:t>(if in local area)</a:t>
            </a:r>
          </a:p>
        </p:txBody>
      </p:sp>
      <p:sp>
        <p:nvSpPr>
          <p:cNvPr id="29" name="TextBox 28">
            <a:extLst>
              <a:ext uri="{FF2B5EF4-FFF2-40B4-BE49-F238E27FC236}">
                <a16:creationId xmlns:a16="http://schemas.microsoft.com/office/drawing/2014/main" id="{7B66564D-C3E9-43BB-B04C-C4C8376A363B}"/>
              </a:ext>
            </a:extLst>
          </p:cNvPr>
          <p:cNvSpPr txBox="1"/>
          <p:nvPr/>
        </p:nvSpPr>
        <p:spPr>
          <a:xfrm>
            <a:off x="9059842" y="4894082"/>
            <a:ext cx="2570799" cy="1831271"/>
          </a:xfrm>
          <a:prstGeom prst="rect">
            <a:avLst/>
          </a:prstGeom>
          <a:solidFill>
            <a:srgbClr val="FFE5FF"/>
          </a:solidFill>
        </p:spPr>
        <p:txBody>
          <a:bodyPr wrap="square" lIns="36000" rIns="36000" rtlCol="0" anchor="ctr">
            <a:spAutoFit/>
          </a:bodyPr>
          <a:lstStyle/>
          <a:p>
            <a:r>
              <a:rPr lang="en-GB" sz="800" b="1" u="sng" dirty="0">
                <a:solidFill>
                  <a:srgbClr val="660066"/>
                </a:solidFill>
                <a:latin typeface="Arial" panose="020B0604020202020204" pitchFamily="34" charset="0"/>
                <a:cs typeface="Arial" panose="020B0604020202020204" pitchFamily="34" charset="0"/>
              </a:rPr>
              <a:t>Onward Referral:</a:t>
            </a:r>
          </a:p>
          <a:p>
            <a:pPr marL="92075" indent="-92075">
              <a:buFont typeface="Arial" panose="020B0604020202020204" pitchFamily="34" charset="0"/>
              <a:buChar char="•"/>
            </a:pPr>
            <a:r>
              <a:rPr lang="en-GB" sz="700" b="1" dirty="0">
                <a:latin typeface="Arial" panose="020B0604020202020204" pitchFamily="34" charset="0"/>
                <a:cs typeface="Arial" panose="020B0604020202020204" pitchFamily="34" charset="0"/>
              </a:rPr>
              <a:t>Cancer</a:t>
            </a:r>
            <a:r>
              <a:rPr lang="en-GB" sz="700" dirty="0">
                <a:latin typeface="Arial" panose="020B0604020202020204" pitchFamily="34" charset="0"/>
                <a:cs typeface="Arial" panose="020B0604020202020204" pitchFamily="34" charset="0"/>
              </a:rPr>
              <a:t> diagnoses are </a:t>
            </a:r>
            <a:r>
              <a:rPr lang="en-GB" sz="700" b="1" dirty="0">
                <a:latin typeface="Arial" panose="020B0604020202020204" pitchFamily="34" charset="0"/>
                <a:cs typeface="Arial" panose="020B0604020202020204" pitchFamily="34" charset="0"/>
              </a:rPr>
              <a:t>referred internally </a:t>
            </a:r>
            <a:r>
              <a:rPr lang="en-GB" sz="700" dirty="0">
                <a:latin typeface="Arial" panose="020B0604020202020204" pitchFamily="34" charset="0"/>
                <a:cs typeface="Arial" panose="020B0604020202020204" pitchFamily="34" charset="0"/>
              </a:rPr>
              <a:t>to appropriate site-specific pathway. </a:t>
            </a:r>
            <a:r>
              <a:rPr lang="en-GB" sz="700" b="1" dirty="0">
                <a:latin typeface="Arial" panose="020B0604020202020204" pitchFamily="34" charset="0"/>
                <a:cs typeface="Arial" panose="020B0604020202020204" pitchFamily="34" charset="0"/>
              </a:rPr>
              <a:t>Staging</a:t>
            </a:r>
            <a:r>
              <a:rPr lang="en-GB" sz="700" dirty="0">
                <a:latin typeface="Arial" panose="020B0604020202020204" pitchFamily="34" charset="0"/>
                <a:cs typeface="Arial" panose="020B0604020202020204" pitchFamily="34" charset="0"/>
              </a:rPr>
              <a:t> will be performed at the next </a:t>
            </a:r>
            <a:r>
              <a:rPr lang="en-GB" sz="700" b="1" dirty="0">
                <a:latin typeface="Arial" panose="020B0604020202020204" pitchFamily="34" charset="0"/>
                <a:cs typeface="Arial" panose="020B0604020202020204" pitchFamily="34" charset="0"/>
              </a:rPr>
              <a:t>site-specific MDT</a:t>
            </a:r>
          </a:p>
          <a:p>
            <a:pPr marL="92075" indent="-92075">
              <a:buFont typeface="Arial" panose="020B0604020202020204" pitchFamily="34" charset="0"/>
              <a:buChar char="•"/>
            </a:pPr>
            <a:r>
              <a:rPr lang="en-GB" sz="700" b="1" dirty="0">
                <a:latin typeface="Arial" panose="020B0604020202020204" pitchFamily="34" charset="0"/>
                <a:cs typeface="Arial" panose="020B0604020202020204" pitchFamily="34" charset="0"/>
              </a:rPr>
              <a:t>Serious non-cancer </a:t>
            </a:r>
            <a:r>
              <a:rPr lang="en-GB" sz="700" dirty="0">
                <a:latin typeface="Arial" panose="020B0604020202020204" pitchFamily="34" charset="0"/>
                <a:cs typeface="Arial" panose="020B0604020202020204" pitchFamily="34" charset="0"/>
              </a:rPr>
              <a:t>diagnoses are either </a:t>
            </a:r>
            <a:r>
              <a:rPr lang="en-GB" sz="700" b="1" dirty="0">
                <a:latin typeface="Arial" panose="020B0604020202020204" pitchFamily="34" charset="0"/>
                <a:cs typeface="Arial" panose="020B0604020202020204" pitchFamily="34" charset="0"/>
              </a:rPr>
              <a:t>referred internally </a:t>
            </a:r>
            <a:r>
              <a:rPr lang="en-GB" sz="700" dirty="0">
                <a:latin typeface="Arial" panose="020B0604020202020204" pitchFamily="34" charset="0"/>
                <a:cs typeface="Arial" panose="020B0604020202020204" pitchFamily="34" charset="0"/>
              </a:rPr>
              <a:t>consultant-to-consultant or (sometimes) back to GP (provided there is an </a:t>
            </a:r>
            <a:r>
              <a:rPr lang="en-GB" sz="700" b="1" dirty="0">
                <a:latin typeface="Arial" panose="020B0604020202020204" pitchFamily="34" charset="0"/>
                <a:cs typeface="Arial" panose="020B0604020202020204" pitchFamily="34" charset="0"/>
              </a:rPr>
              <a:t>appropriate management </a:t>
            </a:r>
            <a:r>
              <a:rPr lang="en-GB" sz="700" dirty="0">
                <a:latin typeface="Arial" panose="020B0604020202020204" pitchFamily="34" charset="0"/>
                <a:cs typeface="Arial" panose="020B0604020202020204" pitchFamily="34" charset="0"/>
              </a:rPr>
              <a:t>plan)</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If </a:t>
            </a:r>
            <a:r>
              <a:rPr lang="en-GB" sz="700" b="1" dirty="0">
                <a:latin typeface="Arial" panose="020B0604020202020204" pitchFamily="34" charset="0"/>
                <a:cs typeface="Arial" panose="020B0604020202020204" pitchFamily="34" charset="0"/>
              </a:rPr>
              <a:t>internal referral</a:t>
            </a:r>
            <a:r>
              <a:rPr lang="en-GB" sz="700" dirty="0">
                <a:latin typeface="Arial" panose="020B0604020202020204" pitchFamily="34" charset="0"/>
                <a:cs typeface="Arial" panose="020B0604020202020204" pitchFamily="34" charset="0"/>
              </a:rPr>
              <a:t>:</a:t>
            </a:r>
          </a:p>
          <a:p>
            <a:pPr marL="269875" lvl="1" indent="-87313">
              <a:buFont typeface="Arial" panose="020B0604020202020204" pitchFamily="34" charset="0"/>
              <a:buChar char="•"/>
            </a:pPr>
            <a:r>
              <a:rPr lang="en-GB" sz="700" dirty="0">
                <a:latin typeface="Arial" panose="020B0604020202020204" pitchFamily="34" charset="0"/>
                <a:cs typeface="Arial" panose="020B0604020202020204" pitchFamily="34" charset="0"/>
              </a:rPr>
              <a:t>Patients </a:t>
            </a:r>
            <a:r>
              <a:rPr lang="en-GB" sz="700" b="1" dirty="0">
                <a:latin typeface="Arial" panose="020B0604020202020204" pitchFamily="34" charset="0"/>
                <a:cs typeface="Arial" panose="020B0604020202020204" pitchFamily="34" charset="0"/>
              </a:rPr>
              <a:t>optimised</a:t>
            </a:r>
            <a:r>
              <a:rPr lang="en-GB" sz="700" dirty="0">
                <a:latin typeface="Arial" panose="020B0604020202020204" pitchFamily="34" charset="0"/>
                <a:cs typeface="Arial" panose="020B0604020202020204" pitchFamily="34" charset="0"/>
              </a:rPr>
              <a:t> in the interim by MDC staff (e.g. transfusions)</a:t>
            </a:r>
          </a:p>
          <a:p>
            <a:pPr marL="269875" lvl="1" indent="-87313">
              <a:buFont typeface="Arial" panose="020B0604020202020204" pitchFamily="34" charset="0"/>
              <a:buChar char="•"/>
            </a:pPr>
            <a:r>
              <a:rPr lang="en-GB" sz="700" dirty="0">
                <a:latin typeface="Arial" panose="020B0604020202020204" pitchFamily="34" charset="0"/>
                <a:cs typeface="Arial" panose="020B0604020202020204" pitchFamily="34" charset="0"/>
              </a:rPr>
              <a:t>GI – treated as a </a:t>
            </a:r>
            <a:r>
              <a:rPr lang="en-GB" sz="700" b="1" dirty="0">
                <a:latin typeface="Arial" panose="020B0604020202020204" pitchFamily="34" charset="0"/>
                <a:cs typeface="Arial" panose="020B0604020202020204" pitchFamily="34" charset="0"/>
              </a:rPr>
              <a:t>follow-up appointment</a:t>
            </a:r>
          </a:p>
          <a:p>
            <a:pPr marL="269875" lvl="1" indent="-87313">
              <a:buFont typeface="Arial" panose="020B0604020202020204" pitchFamily="34" charset="0"/>
              <a:buChar char="•"/>
            </a:pPr>
            <a:r>
              <a:rPr lang="en-GB" sz="700" dirty="0">
                <a:latin typeface="Arial" panose="020B0604020202020204" pitchFamily="34" charset="0"/>
                <a:cs typeface="Arial" panose="020B0604020202020204" pitchFamily="34" charset="0"/>
              </a:rPr>
              <a:t>Non-GI – treated as a </a:t>
            </a:r>
            <a:r>
              <a:rPr lang="en-GB" sz="700" b="1" dirty="0">
                <a:latin typeface="Arial" panose="020B0604020202020204" pitchFamily="34" charset="0"/>
                <a:cs typeface="Arial" panose="020B0604020202020204" pitchFamily="34" charset="0"/>
              </a:rPr>
              <a:t>new patient referral</a:t>
            </a:r>
          </a:p>
          <a:p>
            <a:pPr marL="269875" lvl="1" indent="-87313">
              <a:buFont typeface="Arial" panose="020B0604020202020204" pitchFamily="34" charset="0"/>
              <a:buChar char="•"/>
            </a:pPr>
            <a:r>
              <a:rPr lang="en-GB" sz="700" b="1" dirty="0">
                <a:latin typeface="Arial" panose="020B0604020202020204" pitchFamily="34" charset="0"/>
                <a:cs typeface="Arial" panose="020B0604020202020204" pitchFamily="34" charset="0"/>
              </a:rPr>
              <a:t>18 week wait </a:t>
            </a:r>
            <a:r>
              <a:rPr lang="en-GB" sz="700" dirty="0">
                <a:latin typeface="Arial" panose="020B0604020202020204" pitchFamily="34" charset="0"/>
                <a:cs typeface="Arial" panose="020B0604020202020204" pitchFamily="34" charset="0"/>
              </a:rPr>
              <a:t>starts from the time of the </a:t>
            </a:r>
            <a:r>
              <a:rPr lang="en-GB" sz="700" b="1" dirty="0">
                <a:latin typeface="Arial" panose="020B0604020202020204" pitchFamily="34" charset="0"/>
                <a:cs typeface="Arial" panose="020B0604020202020204" pitchFamily="34" charset="0"/>
              </a:rPr>
              <a:t>original referral</a:t>
            </a:r>
            <a:r>
              <a:rPr lang="en-GB" sz="700" dirty="0">
                <a:latin typeface="Arial" panose="020B0604020202020204" pitchFamily="34" charset="0"/>
                <a:cs typeface="Arial" panose="020B0604020202020204" pitchFamily="34" charset="0"/>
              </a:rPr>
              <a:t>, and placed as an urgent referral, so usually seen within 1-2 weeks</a:t>
            </a:r>
          </a:p>
          <a:p>
            <a:pPr marL="92075" indent="-92075">
              <a:buFont typeface="Arial" panose="020B0604020202020204" pitchFamily="34" charset="0"/>
              <a:buChar char="•"/>
            </a:pPr>
            <a:r>
              <a:rPr lang="en-GB" sz="700" b="1" dirty="0">
                <a:latin typeface="Arial" panose="020B0604020202020204" pitchFamily="34" charset="0"/>
                <a:cs typeface="Arial" panose="020B0604020202020204" pitchFamily="34" charset="0"/>
              </a:rPr>
              <a:t>Non-serious</a:t>
            </a:r>
            <a:r>
              <a:rPr lang="en-GB" sz="700" dirty="0">
                <a:latin typeface="Arial" panose="020B0604020202020204" pitchFamily="34" charset="0"/>
                <a:cs typeface="Arial" panose="020B0604020202020204" pitchFamily="34" charset="0"/>
              </a:rPr>
              <a:t> diagnoses are referred back to </a:t>
            </a:r>
            <a:r>
              <a:rPr lang="en-GB" sz="700" b="1" dirty="0">
                <a:latin typeface="Arial" panose="020B0604020202020204" pitchFamily="34" charset="0"/>
                <a:cs typeface="Arial" panose="020B0604020202020204" pitchFamily="34" charset="0"/>
              </a:rPr>
              <a:t>GP</a:t>
            </a:r>
            <a:r>
              <a:rPr lang="en-GB" sz="700" dirty="0">
                <a:latin typeface="Arial" panose="020B0604020202020204" pitchFamily="34" charset="0"/>
                <a:cs typeface="Arial" panose="020B0604020202020204" pitchFamily="34" charset="0"/>
              </a:rPr>
              <a:t>, with advice</a:t>
            </a:r>
          </a:p>
        </p:txBody>
      </p:sp>
      <p:cxnSp>
        <p:nvCxnSpPr>
          <p:cNvPr id="30" name="Straight Connector 29">
            <a:extLst>
              <a:ext uri="{FF2B5EF4-FFF2-40B4-BE49-F238E27FC236}">
                <a16:creationId xmlns:a16="http://schemas.microsoft.com/office/drawing/2014/main" id="{D5E2A568-0EB6-4BE7-9B5B-CF4D0D207141}"/>
              </a:ext>
            </a:extLst>
          </p:cNvPr>
          <p:cNvCxnSpPr/>
          <p:nvPr/>
        </p:nvCxnSpPr>
        <p:spPr>
          <a:xfrm flipV="1">
            <a:off x="2063883" y="3181040"/>
            <a:ext cx="0" cy="75711"/>
          </a:xfrm>
          <a:prstGeom prst="line">
            <a:avLst/>
          </a:prstGeom>
          <a:ln w="9525">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2EEA3AC-0E7E-48A8-81DF-534B328E95E4}"/>
              </a:ext>
            </a:extLst>
          </p:cNvPr>
          <p:cNvCxnSpPr>
            <a:cxnSpLocks/>
          </p:cNvCxnSpPr>
          <p:nvPr/>
        </p:nvCxnSpPr>
        <p:spPr>
          <a:xfrm>
            <a:off x="2063883" y="3388457"/>
            <a:ext cx="0" cy="1684634"/>
          </a:xfrm>
          <a:prstGeom prst="line">
            <a:avLst/>
          </a:prstGeom>
          <a:ln w="9525">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7C33BC8-BEA9-4538-B174-229AFC628B69}"/>
              </a:ext>
            </a:extLst>
          </p:cNvPr>
          <p:cNvSpPr txBox="1"/>
          <p:nvPr/>
        </p:nvSpPr>
        <p:spPr>
          <a:xfrm>
            <a:off x="461102" y="3495669"/>
            <a:ext cx="2443459" cy="1508105"/>
          </a:xfrm>
          <a:prstGeom prst="rect">
            <a:avLst/>
          </a:prstGeom>
          <a:solidFill>
            <a:schemeClr val="accent2">
              <a:lumMod val="20000"/>
              <a:lumOff val="80000"/>
            </a:schemeClr>
          </a:solidFill>
        </p:spPr>
        <p:txBody>
          <a:bodyPr wrap="square" lIns="36000" rIns="36000" rtlCol="0" anchor="ctr">
            <a:spAutoFit/>
          </a:bodyPr>
          <a:lstStyle/>
          <a:p>
            <a:r>
              <a:rPr lang="en-GB" sz="800" b="1" u="sng" dirty="0">
                <a:solidFill>
                  <a:schemeClr val="tx2"/>
                </a:solidFill>
                <a:latin typeface="Arial" panose="020B0604020202020204" pitchFamily="34" charset="0"/>
                <a:cs typeface="Arial" panose="020B0604020202020204" pitchFamily="34" charset="0"/>
              </a:rPr>
              <a:t>Pre-referral Testing:</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MDC requests a series of </a:t>
            </a:r>
            <a:r>
              <a:rPr lang="en-GB" sz="700" b="1" dirty="0">
                <a:latin typeface="Arial" panose="020B0604020202020204" pitchFamily="34" charset="0"/>
                <a:cs typeface="Arial" panose="020B0604020202020204" pitchFamily="34" charset="0"/>
              </a:rPr>
              <a:t>pre-referral tests</a:t>
            </a:r>
            <a:r>
              <a:rPr lang="en-GB" sz="700" dirty="0">
                <a:latin typeface="Arial" panose="020B0604020202020204" pitchFamily="34" charset="0"/>
                <a:cs typeface="Arial" panose="020B0604020202020204" pitchFamily="34" charset="0"/>
              </a:rPr>
              <a:t>, though will accept patients without them </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Low risk of duplication for ‘local’ patients as the MDC has access to </a:t>
            </a:r>
            <a:r>
              <a:rPr lang="en-GB" sz="700" b="1" dirty="0">
                <a:latin typeface="Arial" panose="020B0604020202020204" pitchFamily="34" charset="0"/>
                <a:cs typeface="Arial" panose="020B0604020202020204" pitchFamily="34" charset="0"/>
              </a:rPr>
              <a:t>local shared care record </a:t>
            </a:r>
            <a:r>
              <a:rPr lang="en-GB" sz="700" dirty="0">
                <a:latin typeface="Arial" panose="020B0604020202020204" pitchFamily="34" charset="0"/>
                <a:cs typeface="Arial" panose="020B0604020202020204" pitchFamily="34" charset="0"/>
              </a:rPr>
              <a:t>(i.e. with partner GPs</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Risk of duplication with </a:t>
            </a:r>
            <a:r>
              <a:rPr lang="en-GB" sz="700" b="1" dirty="0">
                <a:latin typeface="Arial" panose="020B0604020202020204" pitchFamily="34" charset="0"/>
                <a:cs typeface="Arial" panose="020B0604020202020204" pitchFamily="34" charset="0"/>
              </a:rPr>
              <a:t>out of area patients</a:t>
            </a:r>
            <a:r>
              <a:rPr lang="en-GB" sz="700" dirty="0">
                <a:latin typeface="Arial" panose="020B0604020202020204" pitchFamily="34" charset="0"/>
                <a:cs typeface="Arial" panose="020B0604020202020204" pitchFamily="34" charset="0"/>
              </a:rPr>
              <a:t>, as many get follow-up tests at their local hospital, which NMUH cannot see</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Tests requested: </a:t>
            </a:r>
          </a:p>
          <a:p>
            <a:pPr marL="171450" indent="-82550">
              <a:buFont typeface="Times New Roman" panose="02020603050405020304" pitchFamily="18" charset="0"/>
              <a:buChar char="-"/>
            </a:pPr>
            <a:r>
              <a:rPr lang="en-GB" sz="700" i="1" dirty="0">
                <a:latin typeface="Arial" panose="020B0604020202020204" pitchFamily="34" charset="0"/>
                <a:cs typeface="Arial" panose="020B0604020202020204" pitchFamily="34" charset="0"/>
              </a:rPr>
              <a:t>FBC</a:t>
            </a:r>
          </a:p>
          <a:p>
            <a:pPr marL="171450" indent="-82550">
              <a:buFont typeface="Times New Roman" panose="02020603050405020304" pitchFamily="18" charset="0"/>
              <a:buChar char="-"/>
            </a:pPr>
            <a:r>
              <a:rPr lang="en-GB" sz="700" i="1" dirty="0">
                <a:latin typeface="Arial" panose="020B0604020202020204" pitchFamily="34" charset="0"/>
                <a:cs typeface="Arial" panose="020B0604020202020204" pitchFamily="34" charset="0"/>
              </a:rPr>
              <a:t>U&amp;E</a:t>
            </a:r>
          </a:p>
          <a:p>
            <a:pPr marL="171450" indent="-82550">
              <a:buFont typeface="Times New Roman" panose="02020603050405020304" pitchFamily="18" charset="0"/>
              <a:buChar char="-"/>
            </a:pPr>
            <a:r>
              <a:rPr lang="en-GB" sz="700" i="1" dirty="0">
                <a:latin typeface="Arial" panose="020B0604020202020204" pitchFamily="34" charset="0"/>
                <a:cs typeface="Arial" panose="020B0604020202020204" pitchFamily="34" charset="0"/>
              </a:rPr>
              <a:t>LFT</a:t>
            </a:r>
          </a:p>
        </p:txBody>
      </p:sp>
      <p:cxnSp>
        <p:nvCxnSpPr>
          <p:cNvPr id="31" name="Straight Connector 30">
            <a:extLst>
              <a:ext uri="{FF2B5EF4-FFF2-40B4-BE49-F238E27FC236}">
                <a16:creationId xmlns:a16="http://schemas.microsoft.com/office/drawing/2014/main" id="{33DC136C-6A3A-4396-8859-3D45939BE7B8}"/>
              </a:ext>
            </a:extLst>
          </p:cNvPr>
          <p:cNvCxnSpPr>
            <a:cxnSpLocks/>
          </p:cNvCxnSpPr>
          <p:nvPr/>
        </p:nvCxnSpPr>
        <p:spPr>
          <a:xfrm>
            <a:off x="1615486" y="3452515"/>
            <a:ext cx="0" cy="86308"/>
          </a:xfrm>
          <a:prstGeom prst="line">
            <a:avLst/>
          </a:prstGeom>
          <a:ln w="9525">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059E144-8E96-4E41-BD74-0199520EAAC3}"/>
              </a:ext>
            </a:extLst>
          </p:cNvPr>
          <p:cNvCxnSpPr>
            <a:cxnSpLocks/>
          </p:cNvCxnSpPr>
          <p:nvPr/>
        </p:nvCxnSpPr>
        <p:spPr>
          <a:xfrm>
            <a:off x="5522078" y="3429000"/>
            <a:ext cx="0" cy="1814572"/>
          </a:xfrm>
          <a:prstGeom prst="line">
            <a:avLst/>
          </a:prstGeom>
          <a:ln w="9525">
            <a:solidFill>
              <a:srgbClr val="8A002E"/>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97C7EB6-0097-46C0-A3BD-F2A7439B35C0}"/>
              </a:ext>
            </a:extLst>
          </p:cNvPr>
          <p:cNvCxnSpPr>
            <a:cxnSpLocks/>
          </p:cNvCxnSpPr>
          <p:nvPr/>
        </p:nvCxnSpPr>
        <p:spPr>
          <a:xfrm flipV="1">
            <a:off x="4353536" y="3183439"/>
            <a:ext cx="0" cy="77122"/>
          </a:xfrm>
          <a:prstGeom prst="line">
            <a:avLst/>
          </a:prstGeom>
          <a:ln w="9525">
            <a:solidFill>
              <a:srgbClr val="8A002E"/>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2AB6ED9-9CF6-4C74-BF60-224563E2DB63}"/>
              </a:ext>
            </a:extLst>
          </p:cNvPr>
          <p:cNvSpPr txBox="1"/>
          <p:nvPr/>
        </p:nvSpPr>
        <p:spPr>
          <a:xfrm>
            <a:off x="3075086" y="3573205"/>
            <a:ext cx="2793471" cy="1415772"/>
          </a:xfrm>
          <a:prstGeom prst="rect">
            <a:avLst/>
          </a:prstGeom>
          <a:solidFill>
            <a:srgbClr val="FFE7EF"/>
          </a:solidFill>
        </p:spPr>
        <p:txBody>
          <a:bodyPr wrap="square" lIns="36000" rIns="36000" rtlCol="0" anchor="ctr">
            <a:spAutoFit/>
          </a:bodyPr>
          <a:lstStyle/>
          <a:p>
            <a:r>
              <a:rPr lang="en-GB" sz="800" b="1" u="sng" dirty="0">
                <a:solidFill>
                  <a:srgbClr val="8A002E"/>
                </a:solidFill>
                <a:latin typeface="Arial" panose="020B0604020202020204" pitchFamily="34" charset="0"/>
                <a:cs typeface="Arial" panose="020B0604020202020204" pitchFamily="34" charset="0"/>
              </a:rPr>
              <a:t>The Consultation:</a:t>
            </a:r>
          </a:p>
          <a:p>
            <a:endParaRPr lang="en-GB" sz="800" b="1" u="sng" dirty="0">
              <a:solidFill>
                <a:srgbClr val="8A002E"/>
              </a:solidFill>
              <a:latin typeface="Arial" panose="020B0604020202020204" pitchFamily="34" charset="0"/>
              <a:cs typeface="Arial" panose="020B0604020202020204" pitchFamily="34" charset="0"/>
            </a:endParaRP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CNS undertakes a </a:t>
            </a:r>
            <a:r>
              <a:rPr lang="en-GB" sz="700" b="1" dirty="0">
                <a:latin typeface="Arial" panose="020B0604020202020204" pitchFamily="34" charset="0"/>
                <a:cs typeface="Arial" panose="020B0604020202020204" pitchFamily="34" charset="0"/>
              </a:rPr>
              <a:t>telephone triage </a:t>
            </a:r>
            <a:r>
              <a:rPr lang="en-GB" sz="700" dirty="0">
                <a:latin typeface="Arial" panose="020B0604020202020204" pitchFamily="34" charset="0"/>
                <a:cs typeface="Arial" panose="020B0604020202020204" pitchFamily="34" charset="0"/>
              </a:rPr>
              <a:t>for all patients, and will bring in for a </a:t>
            </a:r>
            <a:r>
              <a:rPr lang="en-GB" sz="700" b="1" dirty="0">
                <a:latin typeface="Arial" panose="020B0604020202020204" pitchFamily="34" charset="0"/>
                <a:cs typeface="Arial" panose="020B0604020202020204" pitchFamily="34" charset="0"/>
              </a:rPr>
              <a:t>F2F appointment</a:t>
            </a:r>
            <a:r>
              <a:rPr lang="en-GB" sz="700" dirty="0">
                <a:latin typeface="Arial" panose="020B0604020202020204" pitchFamily="34" charset="0"/>
                <a:cs typeface="Arial" panose="020B0604020202020204" pitchFamily="34" charset="0"/>
              </a:rPr>
              <a:t> if particularly </a:t>
            </a:r>
            <a:r>
              <a:rPr lang="en-GB" sz="700" b="1" dirty="0">
                <a:latin typeface="Arial" panose="020B0604020202020204" pitchFamily="34" charset="0"/>
                <a:cs typeface="Arial" panose="020B0604020202020204" pitchFamily="34" charset="0"/>
              </a:rPr>
              <a:t>complex</a:t>
            </a:r>
            <a:r>
              <a:rPr lang="en-GB" sz="700" dirty="0">
                <a:latin typeface="Arial" panose="020B0604020202020204" pitchFamily="34" charset="0"/>
                <a:cs typeface="Arial" panose="020B0604020202020204" pitchFamily="34" charset="0"/>
              </a:rPr>
              <a:t> or there are </a:t>
            </a:r>
            <a:r>
              <a:rPr lang="en-GB" sz="700" b="1" dirty="0">
                <a:latin typeface="Arial" panose="020B0604020202020204" pitchFamily="34" charset="0"/>
                <a:cs typeface="Arial" panose="020B0604020202020204" pitchFamily="34" charset="0"/>
              </a:rPr>
              <a:t>frailty issues – this can be done on a daily basis</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Triage is used to develop a detailed patient history to </a:t>
            </a:r>
            <a:r>
              <a:rPr lang="en-GB" sz="700" b="1" dirty="0">
                <a:latin typeface="Arial" panose="020B0604020202020204" pitchFamily="34" charset="0"/>
                <a:cs typeface="Arial" panose="020B0604020202020204" pitchFamily="34" charset="0"/>
              </a:rPr>
              <a:t>inform clinical judgement </a:t>
            </a:r>
            <a:r>
              <a:rPr lang="en-GB" sz="700" dirty="0">
                <a:latin typeface="Arial" panose="020B0604020202020204" pitchFamily="34" charset="0"/>
                <a:cs typeface="Arial" panose="020B0604020202020204" pitchFamily="34" charset="0"/>
              </a:rPr>
              <a:t>in sequencing of tests</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Triage is</a:t>
            </a:r>
            <a:r>
              <a:rPr lang="en-GB" sz="700" b="1" dirty="0">
                <a:latin typeface="Arial" panose="020B0604020202020204" pitchFamily="34" charset="0"/>
                <a:cs typeface="Arial" panose="020B0604020202020204" pitchFamily="34" charset="0"/>
              </a:rPr>
              <a:t> holistic </a:t>
            </a:r>
            <a:r>
              <a:rPr lang="en-GB" sz="700" dirty="0">
                <a:latin typeface="Arial" panose="020B0604020202020204" pitchFamily="34" charset="0"/>
                <a:cs typeface="Arial" panose="020B0604020202020204" pitchFamily="34" charset="0"/>
              </a:rPr>
              <a:t>in nature, and includes medical and social factors</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While a </a:t>
            </a:r>
            <a:r>
              <a:rPr lang="en-GB" sz="700" b="1" dirty="0">
                <a:latin typeface="Arial" panose="020B0604020202020204" pitchFamily="34" charset="0"/>
                <a:cs typeface="Arial" panose="020B0604020202020204" pitchFamily="34" charset="0"/>
              </a:rPr>
              <a:t>scoring system </a:t>
            </a:r>
            <a:r>
              <a:rPr lang="en-GB" sz="700" dirty="0">
                <a:latin typeface="Arial" panose="020B0604020202020204" pitchFamily="34" charset="0"/>
                <a:cs typeface="Arial" panose="020B0604020202020204" pitchFamily="34" charset="0"/>
              </a:rPr>
              <a:t>is not used, this is the preference of the MDC</a:t>
            </a:r>
          </a:p>
          <a:p>
            <a:pPr marL="92075" indent="-92075">
              <a:buFont typeface="Arial" panose="020B0604020202020204" pitchFamily="34" charset="0"/>
              <a:buChar char="•"/>
            </a:pPr>
            <a:endParaRPr lang="en-GB" sz="700" dirty="0">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E3E4F660-7632-4C2D-B3DD-2C9FEB320B78}"/>
              </a:ext>
            </a:extLst>
          </p:cNvPr>
          <p:cNvCxnSpPr>
            <a:cxnSpLocks/>
          </p:cNvCxnSpPr>
          <p:nvPr/>
        </p:nvCxnSpPr>
        <p:spPr>
          <a:xfrm>
            <a:off x="5323071" y="3452515"/>
            <a:ext cx="1" cy="73310"/>
          </a:xfrm>
          <a:prstGeom prst="line">
            <a:avLst/>
          </a:prstGeom>
          <a:ln w="9525">
            <a:solidFill>
              <a:srgbClr val="8A002E"/>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9668715-DF69-4E1E-94CB-8DF44C8AA466}"/>
              </a:ext>
            </a:extLst>
          </p:cNvPr>
          <p:cNvCxnSpPr>
            <a:cxnSpLocks/>
          </p:cNvCxnSpPr>
          <p:nvPr/>
        </p:nvCxnSpPr>
        <p:spPr>
          <a:xfrm flipV="1">
            <a:off x="6323440" y="2306993"/>
            <a:ext cx="0" cy="961055"/>
          </a:xfrm>
          <a:prstGeom prst="line">
            <a:avLst/>
          </a:prstGeom>
          <a:ln w="952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D9E2EA-EFB9-4A0C-9D9C-5280842CE2E4}"/>
              </a:ext>
            </a:extLst>
          </p:cNvPr>
          <p:cNvCxnSpPr>
            <a:cxnSpLocks/>
          </p:cNvCxnSpPr>
          <p:nvPr/>
        </p:nvCxnSpPr>
        <p:spPr>
          <a:xfrm>
            <a:off x="6885886" y="3452515"/>
            <a:ext cx="0" cy="86308"/>
          </a:xfrm>
          <a:prstGeom prst="line">
            <a:avLst/>
          </a:prstGeom>
          <a:ln w="952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1CB7071-91FB-4898-89D2-4725E98DA41F}"/>
              </a:ext>
            </a:extLst>
          </p:cNvPr>
          <p:cNvCxnSpPr>
            <a:cxnSpLocks/>
          </p:cNvCxnSpPr>
          <p:nvPr/>
        </p:nvCxnSpPr>
        <p:spPr>
          <a:xfrm>
            <a:off x="11289317" y="3429000"/>
            <a:ext cx="0" cy="1513018"/>
          </a:xfrm>
          <a:prstGeom prst="line">
            <a:avLst/>
          </a:prstGeom>
          <a:ln w="9525">
            <a:solidFill>
              <a:srgbClr val="500050"/>
            </a:solidFil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D7792F0-33D5-4A88-9695-738E105B1FDD}"/>
              </a:ext>
            </a:extLst>
          </p:cNvPr>
          <p:cNvCxnSpPr>
            <a:cxnSpLocks/>
          </p:cNvCxnSpPr>
          <p:nvPr/>
        </p:nvCxnSpPr>
        <p:spPr>
          <a:xfrm flipV="1">
            <a:off x="9733936" y="3161357"/>
            <a:ext cx="0" cy="78420"/>
          </a:xfrm>
          <a:prstGeom prst="line">
            <a:avLst/>
          </a:prstGeom>
          <a:ln w="9525">
            <a:solidFill>
              <a:srgbClr val="500050"/>
            </a:solidFill>
            <a:tail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17678A6-43E2-45EC-8C27-3EF89E26C4A9}"/>
              </a:ext>
            </a:extLst>
          </p:cNvPr>
          <p:cNvSpPr txBox="1"/>
          <p:nvPr/>
        </p:nvSpPr>
        <p:spPr>
          <a:xfrm>
            <a:off x="9063543" y="3533466"/>
            <a:ext cx="2577261" cy="1292662"/>
          </a:xfrm>
          <a:prstGeom prst="rect">
            <a:avLst/>
          </a:prstGeom>
          <a:solidFill>
            <a:srgbClr val="FFE5FF"/>
          </a:solidFill>
        </p:spPr>
        <p:txBody>
          <a:bodyPr wrap="square" lIns="36000" rIns="36000" rtlCol="0" anchor="ctr">
            <a:spAutoFit/>
          </a:bodyPr>
          <a:lstStyle/>
          <a:p>
            <a:r>
              <a:rPr lang="en-GB" sz="800" b="1" u="sng" dirty="0">
                <a:solidFill>
                  <a:srgbClr val="660066"/>
                </a:solidFill>
                <a:latin typeface="Arial" panose="020B0604020202020204" pitchFamily="34" charset="0"/>
                <a:cs typeface="Arial" panose="020B0604020202020204" pitchFamily="34" charset="0"/>
              </a:rPr>
              <a:t>Follow-Up:</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Patients with a </a:t>
            </a:r>
            <a:r>
              <a:rPr lang="en-GB" sz="700" b="1" dirty="0">
                <a:latin typeface="Arial" panose="020B0604020202020204" pitchFamily="34" charset="0"/>
                <a:cs typeface="Arial" panose="020B0604020202020204" pitchFamily="34" charset="0"/>
              </a:rPr>
              <a:t>diagnosis of any kind </a:t>
            </a:r>
            <a:r>
              <a:rPr lang="en-GB" sz="700" dirty="0">
                <a:latin typeface="Arial" panose="020B0604020202020204" pitchFamily="34" charset="0"/>
                <a:cs typeface="Arial" panose="020B0604020202020204" pitchFamily="34" charset="0"/>
              </a:rPr>
              <a:t>have a </a:t>
            </a:r>
            <a:r>
              <a:rPr lang="en-GB" sz="700" b="1" dirty="0">
                <a:latin typeface="Arial" panose="020B0604020202020204" pitchFamily="34" charset="0"/>
                <a:cs typeface="Arial" panose="020B0604020202020204" pitchFamily="34" charset="0"/>
              </a:rPr>
              <a:t>F2F follow-up </a:t>
            </a:r>
            <a:r>
              <a:rPr lang="en-GB" sz="700" dirty="0">
                <a:latin typeface="Arial" panose="020B0604020202020204" pitchFamily="34" charset="0"/>
                <a:cs typeface="Arial" panose="020B0604020202020204" pitchFamily="34" charset="0"/>
              </a:rPr>
              <a:t>appointment (particularly if serious cancer or non-cancer diagnosis) – </a:t>
            </a:r>
            <a:r>
              <a:rPr lang="en-GB" sz="700" b="1" dirty="0">
                <a:latin typeface="Arial" panose="020B0604020202020204" pitchFamily="34" charset="0"/>
                <a:cs typeface="Arial" panose="020B0604020202020204" pitchFamily="34" charset="0"/>
              </a:rPr>
              <a:t>2 x MDC clinics per week</a:t>
            </a:r>
          </a:p>
          <a:p>
            <a:pPr marL="92075" indent="-92075">
              <a:buFont typeface="Arial" panose="020B0604020202020204" pitchFamily="34" charset="0"/>
              <a:buChar char="•"/>
            </a:pPr>
            <a:r>
              <a:rPr lang="en-GB" sz="700" b="1" dirty="0">
                <a:latin typeface="Arial" panose="020B0604020202020204" pitchFamily="34" charset="0"/>
                <a:cs typeface="Arial" panose="020B0604020202020204" pitchFamily="34" charset="0"/>
              </a:rPr>
              <a:t>If patient not available </a:t>
            </a:r>
            <a:r>
              <a:rPr lang="en-GB" sz="700" dirty="0">
                <a:latin typeface="Arial" panose="020B0604020202020204" pitchFamily="34" charset="0"/>
                <a:cs typeface="Arial" panose="020B0604020202020204" pitchFamily="34" charset="0"/>
              </a:rPr>
              <a:t>during MDC clinic time, diagnosis can be undertaken by </a:t>
            </a:r>
            <a:r>
              <a:rPr lang="en-GB" sz="700" b="1" dirty="0">
                <a:latin typeface="Arial" panose="020B0604020202020204" pitchFamily="34" charset="0"/>
                <a:cs typeface="Arial" panose="020B0604020202020204" pitchFamily="34" charset="0"/>
              </a:rPr>
              <a:t>any consultant </a:t>
            </a:r>
            <a:r>
              <a:rPr lang="en-GB" sz="700" dirty="0">
                <a:latin typeface="Arial" panose="020B0604020202020204" pitchFamily="34" charset="0"/>
                <a:cs typeface="Arial" panose="020B0604020202020204" pitchFamily="34" charset="0"/>
              </a:rPr>
              <a:t>(including by the MDC consultant) at a </a:t>
            </a:r>
            <a:r>
              <a:rPr lang="en-GB" sz="700" b="1" dirty="0">
                <a:latin typeface="Arial" panose="020B0604020202020204" pitchFamily="34" charset="0"/>
                <a:cs typeface="Arial" panose="020B0604020202020204" pitchFamily="34" charset="0"/>
              </a:rPr>
              <a:t>suitable time </a:t>
            </a:r>
            <a:r>
              <a:rPr lang="en-GB" sz="700" dirty="0">
                <a:latin typeface="Arial" panose="020B0604020202020204" pitchFamily="34" charset="0"/>
                <a:cs typeface="Arial" panose="020B0604020202020204" pitchFamily="34" charset="0"/>
              </a:rPr>
              <a:t>– may be by consultant in </a:t>
            </a:r>
            <a:r>
              <a:rPr lang="en-GB" sz="700" b="1" dirty="0">
                <a:latin typeface="Arial" panose="020B0604020202020204" pitchFamily="34" charset="0"/>
                <a:cs typeface="Arial" panose="020B0604020202020204" pitchFamily="34" charset="0"/>
              </a:rPr>
              <a:t>onward referral pathway</a:t>
            </a:r>
            <a:r>
              <a:rPr lang="en-GB" sz="700" dirty="0">
                <a:latin typeface="Arial" panose="020B0604020202020204" pitchFamily="34" charset="0"/>
                <a:cs typeface="Arial" panose="020B0604020202020204" pitchFamily="34" charset="0"/>
              </a:rPr>
              <a:t>. Intention is to deliver diagnosis as </a:t>
            </a:r>
            <a:r>
              <a:rPr lang="en-GB" sz="700" b="1" dirty="0">
                <a:latin typeface="Arial" panose="020B0604020202020204" pitchFamily="34" charset="0"/>
                <a:cs typeface="Arial" panose="020B0604020202020204" pitchFamily="34" charset="0"/>
              </a:rPr>
              <a:t>quickly as possible</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All patients receive the </a:t>
            </a:r>
            <a:r>
              <a:rPr lang="en-GB" sz="700" b="1" dirty="0">
                <a:latin typeface="Arial" panose="020B0604020202020204" pitchFamily="34" charset="0"/>
                <a:cs typeface="Arial" panose="020B0604020202020204" pitchFamily="34" charset="0"/>
              </a:rPr>
              <a:t>summary letter </a:t>
            </a:r>
            <a:r>
              <a:rPr lang="en-GB" sz="700" dirty="0">
                <a:latin typeface="Arial" panose="020B0604020202020204" pitchFamily="34" charset="0"/>
                <a:cs typeface="Arial" panose="020B0604020202020204" pitchFamily="34" charset="0"/>
              </a:rPr>
              <a:t>(with </a:t>
            </a:r>
            <a:r>
              <a:rPr lang="en-GB" sz="700" b="1" dirty="0">
                <a:latin typeface="Arial" panose="020B0604020202020204" pitchFamily="34" charset="0"/>
                <a:cs typeface="Arial" panose="020B0604020202020204" pitchFamily="34" charset="0"/>
              </a:rPr>
              <a:t>test results</a:t>
            </a:r>
            <a:r>
              <a:rPr lang="en-GB" sz="700" dirty="0">
                <a:latin typeface="Arial" panose="020B0604020202020204" pitchFamily="34" charset="0"/>
                <a:cs typeface="Arial" panose="020B0604020202020204" pitchFamily="34" charset="0"/>
              </a:rPr>
              <a:t>) sent to GP, and it is written in </a:t>
            </a:r>
            <a:r>
              <a:rPr lang="en-GB" sz="700" b="1" dirty="0">
                <a:latin typeface="Arial" panose="020B0604020202020204" pitchFamily="34" charset="0"/>
                <a:cs typeface="Arial" panose="020B0604020202020204" pitchFamily="34" charset="0"/>
              </a:rPr>
              <a:t>patient-friendly language</a:t>
            </a:r>
          </a:p>
        </p:txBody>
      </p:sp>
      <p:cxnSp>
        <p:nvCxnSpPr>
          <p:cNvPr id="63" name="Straight Connector 62">
            <a:extLst>
              <a:ext uri="{FF2B5EF4-FFF2-40B4-BE49-F238E27FC236}">
                <a16:creationId xmlns:a16="http://schemas.microsoft.com/office/drawing/2014/main" id="{64288E3A-F569-4B2C-853B-0DAAF26AC831}"/>
              </a:ext>
            </a:extLst>
          </p:cNvPr>
          <p:cNvCxnSpPr>
            <a:cxnSpLocks/>
          </p:cNvCxnSpPr>
          <p:nvPr/>
        </p:nvCxnSpPr>
        <p:spPr>
          <a:xfrm>
            <a:off x="10555185" y="3422520"/>
            <a:ext cx="0" cy="103305"/>
          </a:xfrm>
          <a:prstGeom prst="line">
            <a:avLst/>
          </a:prstGeom>
          <a:ln w="9525">
            <a:solidFill>
              <a:srgbClr val="500050"/>
            </a:solidFill>
            <a:tailEnd type="ova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6DB086C-C517-455A-ADD4-711D7CB23307}"/>
              </a:ext>
            </a:extLst>
          </p:cNvPr>
          <p:cNvSpPr/>
          <p:nvPr/>
        </p:nvSpPr>
        <p:spPr>
          <a:xfrm>
            <a:off x="763591" y="4570141"/>
            <a:ext cx="742391" cy="415498"/>
          </a:xfrm>
          <a:prstGeom prst="rect">
            <a:avLst/>
          </a:prstGeom>
        </p:spPr>
        <p:txBody>
          <a:bodyPr wrap="square">
            <a:spAutoFit/>
          </a:bodyPr>
          <a:lstStyle/>
          <a:p>
            <a:pPr marL="171450" indent="-82550">
              <a:buFont typeface="Times New Roman" panose="02020603050405020304" pitchFamily="18" charset="0"/>
              <a:buChar char="-"/>
            </a:pPr>
            <a:r>
              <a:rPr lang="en-GB" sz="700" i="1" dirty="0">
                <a:latin typeface="Arial" panose="020B0604020202020204" pitchFamily="34" charset="0"/>
                <a:cs typeface="Arial" panose="020B0604020202020204" pitchFamily="34" charset="0"/>
              </a:rPr>
              <a:t>TIBC</a:t>
            </a:r>
          </a:p>
          <a:p>
            <a:pPr marL="171450" indent="-82550">
              <a:buFont typeface="Times New Roman" panose="02020603050405020304" pitchFamily="18" charset="0"/>
              <a:buChar char="-"/>
            </a:pPr>
            <a:r>
              <a:rPr lang="en-GB" sz="700" i="1" dirty="0">
                <a:latin typeface="Arial" panose="020B0604020202020204" pitchFamily="34" charset="0"/>
                <a:cs typeface="Arial" panose="020B0604020202020204" pitchFamily="34" charset="0"/>
              </a:rPr>
              <a:t>Ferritin</a:t>
            </a:r>
          </a:p>
          <a:p>
            <a:pPr marL="171450" indent="-82550">
              <a:buFont typeface="Times New Roman" panose="02020603050405020304" pitchFamily="18" charset="0"/>
              <a:buChar char="-"/>
            </a:pPr>
            <a:r>
              <a:rPr lang="en-GB" sz="700" i="1" dirty="0">
                <a:latin typeface="Arial" panose="020B0604020202020204" pitchFamily="34" charset="0"/>
                <a:cs typeface="Arial" panose="020B0604020202020204" pitchFamily="34" charset="0"/>
              </a:rPr>
              <a:t>Glucose</a:t>
            </a:r>
          </a:p>
        </p:txBody>
      </p:sp>
      <p:sp>
        <p:nvSpPr>
          <p:cNvPr id="3" name="Rectangle 2">
            <a:extLst>
              <a:ext uri="{FF2B5EF4-FFF2-40B4-BE49-F238E27FC236}">
                <a16:creationId xmlns:a16="http://schemas.microsoft.com/office/drawing/2014/main" id="{D348718F-6AC2-4EF2-9957-4DD8370E7B97}"/>
              </a:ext>
            </a:extLst>
          </p:cNvPr>
          <p:cNvSpPr/>
          <p:nvPr/>
        </p:nvSpPr>
        <p:spPr>
          <a:xfrm>
            <a:off x="1262139" y="4553504"/>
            <a:ext cx="972971" cy="415498"/>
          </a:xfrm>
          <a:prstGeom prst="rect">
            <a:avLst/>
          </a:prstGeom>
        </p:spPr>
        <p:txBody>
          <a:bodyPr wrap="square">
            <a:spAutoFit/>
          </a:bodyPr>
          <a:lstStyle/>
          <a:p>
            <a:pPr marL="171450" indent="-82550">
              <a:buFont typeface="Times New Roman" panose="02020603050405020304" pitchFamily="18" charset="0"/>
              <a:buChar char="-"/>
            </a:pPr>
            <a:r>
              <a:rPr lang="en-GB" sz="700" i="1" dirty="0">
                <a:latin typeface="Arial" panose="020B0604020202020204" pitchFamily="34" charset="0"/>
                <a:cs typeface="Arial" panose="020B0604020202020204" pitchFamily="34" charset="0"/>
              </a:rPr>
              <a:t>CRP</a:t>
            </a:r>
          </a:p>
          <a:p>
            <a:pPr marL="171450" indent="-82550">
              <a:buFont typeface="Times New Roman" panose="02020603050405020304" pitchFamily="18" charset="0"/>
              <a:buChar char="-"/>
            </a:pPr>
            <a:r>
              <a:rPr lang="en-GB" sz="700" i="1" dirty="0">
                <a:latin typeface="Arial" panose="020B0604020202020204" pitchFamily="34" charset="0"/>
                <a:cs typeface="Arial" panose="020B0604020202020204" pitchFamily="34" charset="0"/>
              </a:rPr>
              <a:t>HBA1c</a:t>
            </a:r>
          </a:p>
          <a:p>
            <a:pPr marL="171450" indent="-82550">
              <a:buFont typeface="Times New Roman" panose="02020603050405020304" pitchFamily="18" charset="0"/>
              <a:buChar char="-"/>
            </a:pPr>
            <a:r>
              <a:rPr lang="en-GB" sz="700" i="1" dirty="0">
                <a:latin typeface="Arial" panose="020B0604020202020204" pitchFamily="34" charset="0"/>
                <a:cs typeface="Arial" panose="020B0604020202020204" pitchFamily="34" charset="0"/>
              </a:rPr>
              <a:t>Bone profile</a:t>
            </a:r>
          </a:p>
        </p:txBody>
      </p:sp>
      <p:sp>
        <p:nvSpPr>
          <p:cNvPr id="15" name="Rectangle 14">
            <a:extLst>
              <a:ext uri="{FF2B5EF4-FFF2-40B4-BE49-F238E27FC236}">
                <a16:creationId xmlns:a16="http://schemas.microsoft.com/office/drawing/2014/main" id="{864384D4-01BC-428D-B8EC-E293F556A6A3}"/>
              </a:ext>
            </a:extLst>
          </p:cNvPr>
          <p:cNvSpPr/>
          <p:nvPr/>
        </p:nvSpPr>
        <p:spPr>
          <a:xfrm>
            <a:off x="1910181" y="4546673"/>
            <a:ext cx="951058" cy="415498"/>
          </a:xfrm>
          <a:prstGeom prst="rect">
            <a:avLst/>
          </a:prstGeom>
        </p:spPr>
        <p:txBody>
          <a:bodyPr wrap="square">
            <a:spAutoFit/>
          </a:bodyPr>
          <a:lstStyle/>
          <a:p>
            <a:pPr marL="182563"/>
            <a:r>
              <a:rPr lang="en-GB" sz="700" i="1" dirty="0">
                <a:latin typeface="Arial" panose="020B0604020202020204" pitchFamily="34" charset="0"/>
                <a:cs typeface="Arial" panose="020B0604020202020204" pitchFamily="34" charset="0"/>
              </a:rPr>
              <a:t>(including CA)</a:t>
            </a:r>
          </a:p>
          <a:p>
            <a:pPr marL="171450" indent="-82550">
              <a:buFont typeface="Times New Roman" panose="02020603050405020304" pitchFamily="18" charset="0"/>
              <a:buChar char="-"/>
            </a:pPr>
            <a:r>
              <a:rPr lang="en-GB" sz="700" i="1" dirty="0">
                <a:latin typeface="Arial" panose="020B0604020202020204" pitchFamily="34" charset="0"/>
                <a:cs typeface="Arial" panose="020B0604020202020204" pitchFamily="34" charset="0"/>
              </a:rPr>
              <a:t>Baseline demographics</a:t>
            </a:r>
          </a:p>
        </p:txBody>
      </p:sp>
      <p:sp>
        <p:nvSpPr>
          <p:cNvPr id="48" name="TextBox 47">
            <a:extLst>
              <a:ext uri="{FF2B5EF4-FFF2-40B4-BE49-F238E27FC236}">
                <a16:creationId xmlns:a16="http://schemas.microsoft.com/office/drawing/2014/main" id="{39A72C2D-8F44-4A99-97A9-EFDF0BD7A397}"/>
              </a:ext>
            </a:extLst>
          </p:cNvPr>
          <p:cNvSpPr txBox="1"/>
          <p:nvPr/>
        </p:nvSpPr>
        <p:spPr>
          <a:xfrm>
            <a:off x="6096000" y="2400137"/>
            <a:ext cx="2736385" cy="804209"/>
          </a:xfrm>
          <a:prstGeom prst="rect">
            <a:avLst/>
          </a:prstGeom>
          <a:solidFill>
            <a:srgbClr val="D1FFF1"/>
          </a:solidFill>
        </p:spPr>
        <p:txBody>
          <a:bodyPr wrap="square" lIns="36000" tIns="0" rIns="36000" rtlCol="0" anchor="ctr">
            <a:noAutofit/>
          </a:bodyPr>
          <a:lstStyle/>
          <a:p>
            <a:r>
              <a:rPr lang="en-GB" sz="800" b="1" u="sng" dirty="0">
                <a:solidFill>
                  <a:schemeClr val="accent5">
                    <a:lumMod val="75000"/>
                  </a:schemeClr>
                </a:solidFill>
                <a:latin typeface="Arial" panose="020B0604020202020204" pitchFamily="34" charset="0"/>
                <a:cs typeface="Arial" panose="020B0604020202020204" pitchFamily="34" charset="0"/>
              </a:rPr>
              <a:t>CT:</a:t>
            </a:r>
          </a:p>
          <a:p>
            <a:pPr marL="92075" indent="-92075">
              <a:buFont typeface="Arial" panose="020B0604020202020204" pitchFamily="34" charset="0"/>
              <a:buChar char="•"/>
            </a:pPr>
            <a:r>
              <a:rPr lang="en-GB" sz="700" b="1" dirty="0">
                <a:latin typeface="Arial" panose="020B0604020202020204" pitchFamily="34" charset="0"/>
                <a:cs typeface="Arial" panose="020B0604020202020204" pitchFamily="34" charset="0"/>
              </a:rPr>
              <a:t>Most common </a:t>
            </a:r>
            <a:r>
              <a:rPr lang="en-GB" sz="700" dirty="0">
                <a:latin typeface="Arial" panose="020B0604020202020204" pitchFamily="34" charset="0"/>
                <a:cs typeface="Arial" panose="020B0604020202020204" pitchFamily="34" charset="0"/>
              </a:rPr>
              <a:t>type of imaging used in pathway (53</a:t>
            </a:r>
            <a:r>
              <a:rPr lang="en-GB" sz="700" b="1" dirty="0">
                <a:latin typeface="Arial" panose="020B0604020202020204" pitchFamily="34" charset="0"/>
                <a:cs typeface="Arial" panose="020B0604020202020204" pitchFamily="34" charset="0"/>
              </a:rPr>
              <a:t>% </a:t>
            </a:r>
            <a:r>
              <a:rPr lang="en-GB" sz="700" dirty="0">
                <a:latin typeface="Arial" panose="020B0604020202020204" pitchFamily="34" charset="0"/>
                <a:cs typeface="Arial" panose="020B0604020202020204" pitchFamily="34" charset="0"/>
              </a:rPr>
              <a:t>of patients will have a CT at some point)</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Appointments are organised by the CNS with diagnostic staff, based on </a:t>
            </a:r>
            <a:r>
              <a:rPr lang="en-GB" sz="700" b="1" dirty="0">
                <a:latin typeface="Arial" panose="020B0604020202020204" pitchFamily="34" charset="0"/>
                <a:cs typeface="Arial" panose="020B0604020202020204" pitchFamily="34" charset="0"/>
              </a:rPr>
              <a:t>urgency</a:t>
            </a:r>
          </a:p>
          <a:p>
            <a:pPr marL="92075" indent="-92075">
              <a:buFont typeface="Arial" panose="020B0604020202020204" pitchFamily="34" charset="0"/>
              <a:buChar char="•"/>
            </a:pPr>
            <a:r>
              <a:rPr lang="en-GB" sz="700" dirty="0">
                <a:latin typeface="Arial" panose="020B0604020202020204" pitchFamily="34" charset="0"/>
                <a:cs typeface="Arial" panose="020B0604020202020204" pitchFamily="34" charset="0"/>
              </a:rPr>
              <a:t>Access to CT varies from </a:t>
            </a:r>
            <a:r>
              <a:rPr lang="en-GB" sz="700" b="1" dirty="0">
                <a:latin typeface="Arial" panose="020B0604020202020204" pitchFamily="34" charset="0"/>
                <a:cs typeface="Arial" panose="020B0604020202020204" pitchFamily="34" charset="0"/>
              </a:rPr>
              <a:t>days to 2-3 weeks</a:t>
            </a:r>
            <a:r>
              <a:rPr lang="en-GB" sz="700" dirty="0">
                <a:latin typeface="Arial" panose="020B0604020202020204" pitchFamily="34" charset="0"/>
                <a:cs typeface="Arial" panose="020B0604020202020204" pitchFamily="34" charset="0"/>
              </a:rPr>
              <a:t>, though there is potential to access </a:t>
            </a:r>
            <a:r>
              <a:rPr lang="en-GB" sz="700" b="1" dirty="0">
                <a:latin typeface="Arial" panose="020B0604020202020204" pitchFamily="34" charset="0"/>
                <a:cs typeface="Arial" panose="020B0604020202020204" pitchFamily="34" charset="0"/>
              </a:rPr>
              <a:t>same-day</a:t>
            </a:r>
            <a:r>
              <a:rPr lang="en-GB" sz="700" dirty="0">
                <a:latin typeface="Arial" panose="020B0604020202020204" pitchFamily="34" charset="0"/>
                <a:cs typeface="Arial" panose="020B0604020202020204" pitchFamily="34" charset="0"/>
              </a:rPr>
              <a:t> CT if required</a:t>
            </a:r>
          </a:p>
        </p:txBody>
      </p:sp>
      <p:cxnSp>
        <p:nvCxnSpPr>
          <p:cNvPr id="54" name="Straight Connector 53">
            <a:extLst>
              <a:ext uri="{FF2B5EF4-FFF2-40B4-BE49-F238E27FC236}">
                <a16:creationId xmlns:a16="http://schemas.microsoft.com/office/drawing/2014/main" id="{843E6655-3E7A-46D9-BEBE-EF6861C31230}"/>
              </a:ext>
            </a:extLst>
          </p:cNvPr>
          <p:cNvCxnSpPr>
            <a:cxnSpLocks/>
          </p:cNvCxnSpPr>
          <p:nvPr/>
        </p:nvCxnSpPr>
        <p:spPr>
          <a:xfrm flipV="1">
            <a:off x="6578839" y="3195165"/>
            <a:ext cx="0" cy="148993"/>
          </a:xfrm>
          <a:prstGeom prst="line">
            <a:avLst/>
          </a:prstGeom>
          <a:ln w="952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6571E17-F447-4BEE-8B48-DE2EC4A6A333}"/>
              </a:ext>
            </a:extLst>
          </p:cNvPr>
          <p:cNvSpPr txBox="1"/>
          <p:nvPr/>
        </p:nvSpPr>
        <p:spPr>
          <a:xfrm>
            <a:off x="9684328" y="92692"/>
            <a:ext cx="870857" cy="369332"/>
          </a:xfrm>
          <a:prstGeom prst="rect">
            <a:avLst/>
          </a:prstGeom>
          <a:solidFill>
            <a:schemeClr val="bg1"/>
          </a:solidFill>
          <a:ln w="28575">
            <a:solidFill>
              <a:srgbClr val="FF0000"/>
            </a:solidFill>
          </a:ln>
        </p:spPr>
        <p:txBody>
          <a:bodyPr wrap="square" rtlCol="0">
            <a:spAutoFit/>
          </a:bodyPr>
          <a:lstStyle/>
          <a:p>
            <a:pPr algn="ctr"/>
            <a:r>
              <a:rPr lang="en-GB" b="1" dirty="0">
                <a:solidFill>
                  <a:srgbClr val="FF0000"/>
                </a:solidFill>
              </a:rPr>
              <a:t>DRAFT</a:t>
            </a:r>
          </a:p>
        </p:txBody>
      </p:sp>
    </p:spTree>
    <p:extLst>
      <p:ext uri="{BB962C8B-B14F-4D97-AF65-F5344CB8AC3E}">
        <p14:creationId xmlns:p14="http://schemas.microsoft.com/office/powerpoint/2010/main" val="2753814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p:txBody>
          <a:bodyPr/>
          <a:lstStyle/>
          <a:p>
            <a:r>
              <a:rPr lang="en-GB" dirty="0"/>
              <a:t>Any questions?</a:t>
            </a:r>
          </a:p>
        </p:txBody>
      </p:sp>
      <p:pic>
        <p:nvPicPr>
          <p:cNvPr id="4" name="Picture 3" descr="A picture containing drawing, food, room&#10;&#10;Description automatically generated">
            <a:extLst>
              <a:ext uri="{FF2B5EF4-FFF2-40B4-BE49-F238E27FC236}">
                <a16:creationId xmlns:a16="http://schemas.microsoft.com/office/drawing/2014/main" id="{571E8ACB-37EF-45AC-AC7A-6D3939AD4E9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641" t="7551" r="12921" b="7505"/>
          <a:stretch/>
        </p:blipFill>
        <p:spPr>
          <a:xfrm>
            <a:off x="2112385" y="1085012"/>
            <a:ext cx="6941779" cy="5280974"/>
          </a:xfrm>
          <a:prstGeom prst="rect">
            <a:avLst/>
          </a:prstGeom>
        </p:spPr>
      </p:pic>
      <p:sp>
        <p:nvSpPr>
          <p:cNvPr id="5" name="TextBox 4">
            <a:extLst>
              <a:ext uri="{FF2B5EF4-FFF2-40B4-BE49-F238E27FC236}">
                <a16:creationId xmlns:a16="http://schemas.microsoft.com/office/drawing/2014/main" id="{929E9C0A-DE76-4D22-8258-CB3BE343A0F3}"/>
              </a:ext>
            </a:extLst>
          </p:cNvPr>
          <p:cNvSpPr txBox="1"/>
          <p:nvPr/>
        </p:nvSpPr>
        <p:spPr>
          <a:xfrm>
            <a:off x="9349120" y="6606059"/>
            <a:ext cx="2770691" cy="230832"/>
          </a:xfrm>
          <a:prstGeom prst="rect">
            <a:avLst/>
          </a:prstGeom>
          <a:noFill/>
        </p:spPr>
        <p:txBody>
          <a:bodyPr wrap="square" rtlCol="0">
            <a:spAutoFit/>
          </a:bodyPr>
          <a:lstStyle/>
          <a:p>
            <a:r>
              <a:rPr lang="en-GB" sz="900" dirty="0">
                <a:solidFill>
                  <a:schemeClr val="bg2"/>
                </a:solidFill>
                <a:hlinkClick r:id="rId3" tooltip="https://owl.excelsior.edu/writing-process/prewriting-strategies/prewriting-strategies-asking-defining-questions/">
                  <a:extLst>
                    <a:ext uri="{A12FA001-AC4F-418D-AE19-62706E023703}">
                      <ahyp:hlinkClr xmlns:ahyp="http://schemas.microsoft.com/office/drawing/2018/hyperlinkcolor" val="tx"/>
                    </a:ext>
                  </a:extLst>
                </a:hlinkClick>
              </a:rPr>
              <a:t>This Photo</a:t>
            </a:r>
            <a:r>
              <a:rPr lang="en-GB" sz="900" dirty="0">
                <a:solidFill>
                  <a:schemeClr val="bg2"/>
                </a:solidFill>
              </a:rPr>
              <a:t> by Unknown Author is licensed under </a:t>
            </a:r>
            <a:r>
              <a:rPr lang="en-GB" sz="900" dirty="0">
                <a:solidFill>
                  <a:schemeClr val="bg2"/>
                </a:solidFill>
                <a:hlinkClick r:id="rId4" tooltip="https://creativecommons.org/licenses/by/3.0/">
                  <a:extLst>
                    <a:ext uri="{A12FA001-AC4F-418D-AE19-62706E023703}">
                      <ahyp:hlinkClr xmlns:ahyp="http://schemas.microsoft.com/office/drawing/2018/hyperlinkcolor" val="tx"/>
                    </a:ext>
                  </a:extLst>
                </a:hlinkClick>
              </a:rPr>
              <a:t>CC BY</a:t>
            </a:r>
            <a:endParaRPr lang="en-GB" sz="900" dirty="0">
              <a:solidFill>
                <a:schemeClr val="bg2"/>
              </a:solidFill>
            </a:endParaRPr>
          </a:p>
        </p:txBody>
      </p:sp>
    </p:spTree>
    <p:extLst>
      <p:ext uri="{BB962C8B-B14F-4D97-AF65-F5344CB8AC3E}">
        <p14:creationId xmlns:p14="http://schemas.microsoft.com/office/powerpoint/2010/main" val="4022526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a:xfrm>
            <a:off x="4146446" y="3074792"/>
            <a:ext cx="3899108" cy="708415"/>
          </a:xfrm>
        </p:spPr>
        <p:txBody>
          <a:bodyPr/>
          <a:lstStyle/>
          <a:p>
            <a:r>
              <a:rPr lang="en-GB" dirty="0"/>
              <a:t>Final Summary</a:t>
            </a:r>
          </a:p>
        </p:txBody>
      </p:sp>
    </p:spTree>
    <p:extLst>
      <p:ext uri="{BB962C8B-B14F-4D97-AF65-F5344CB8AC3E}">
        <p14:creationId xmlns:p14="http://schemas.microsoft.com/office/powerpoint/2010/main" val="1591251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77B-0342-403A-917F-315D65EA0DD5}"/>
              </a:ext>
            </a:extLst>
          </p:cNvPr>
          <p:cNvSpPr>
            <a:spLocks noGrp="1"/>
          </p:cNvSpPr>
          <p:nvPr>
            <p:ph type="ctrTitle"/>
          </p:nvPr>
        </p:nvSpPr>
        <p:spPr>
          <a:xfrm>
            <a:off x="1995487" y="3096126"/>
            <a:ext cx="8201892" cy="665747"/>
          </a:xfrm>
        </p:spPr>
        <p:txBody>
          <a:bodyPr/>
          <a:lstStyle/>
          <a:p>
            <a:r>
              <a:rPr lang="en-GB" dirty="0"/>
              <a:t>RDC -</a:t>
            </a:r>
            <a:br>
              <a:rPr lang="en-GB" dirty="0"/>
            </a:br>
            <a:r>
              <a:rPr lang="en-GB" dirty="0"/>
              <a:t>For GP’s and their patients with vague symptoms</a:t>
            </a:r>
          </a:p>
        </p:txBody>
      </p:sp>
      <p:sp>
        <p:nvSpPr>
          <p:cNvPr id="3" name="Text Placeholder 2">
            <a:extLst>
              <a:ext uri="{FF2B5EF4-FFF2-40B4-BE49-F238E27FC236}">
                <a16:creationId xmlns:a16="http://schemas.microsoft.com/office/drawing/2014/main" id="{3219F5B5-3CAE-43E2-A68F-48F42D067F2C}"/>
              </a:ext>
            </a:extLst>
          </p:cNvPr>
          <p:cNvSpPr>
            <a:spLocks noGrp="1"/>
          </p:cNvSpPr>
          <p:nvPr>
            <p:ph type="body" sz="quarter" idx="10"/>
          </p:nvPr>
        </p:nvSpPr>
        <p:spPr>
          <a:xfrm>
            <a:off x="1995487" y="4153155"/>
            <a:ext cx="8201025" cy="900108"/>
          </a:xfrm>
        </p:spPr>
        <p:txBody>
          <a:bodyPr>
            <a:normAutofit/>
          </a:bodyPr>
          <a:lstStyle/>
          <a:p>
            <a:r>
              <a:rPr lang="en-GB" dirty="0"/>
              <a:t>Dr Heather Wilkes, GP &amp; RDC Clinical Lead, Neath Port Talbot Hospital</a:t>
            </a:r>
          </a:p>
          <a:p>
            <a:r>
              <a:rPr lang="en-GB" dirty="0"/>
              <a:t>Swansea Bay University Health Board</a:t>
            </a:r>
          </a:p>
        </p:txBody>
      </p:sp>
      <p:pic>
        <p:nvPicPr>
          <p:cNvPr id="5" name="Picture 4" descr="A close up of a logo&#10;&#10;Description automatically generated">
            <a:extLst>
              <a:ext uri="{FF2B5EF4-FFF2-40B4-BE49-F238E27FC236}">
                <a16:creationId xmlns:a16="http://schemas.microsoft.com/office/drawing/2014/main" id="{ED46DA35-A585-4BE4-B457-E024F29AD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1" y="89503"/>
            <a:ext cx="4291263" cy="113685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94AE1CB-5D73-4ACB-A1B8-118696E924DD}"/>
              </a:ext>
            </a:extLst>
          </p:cNvPr>
          <p:cNvPicPr>
            <a:picLocks noChangeAspect="1"/>
          </p:cNvPicPr>
          <p:nvPr/>
        </p:nvPicPr>
        <p:blipFill rotWithShape="1">
          <a:blip r:embed="rId3">
            <a:extLst>
              <a:ext uri="{28A0092B-C50C-407E-A947-70E740481C1C}">
                <a14:useLocalDpi xmlns:a14="http://schemas.microsoft.com/office/drawing/2010/main" val="0"/>
              </a:ext>
            </a:extLst>
          </a:blip>
          <a:srcRect l="1122"/>
          <a:stretch/>
        </p:blipFill>
        <p:spPr>
          <a:xfrm>
            <a:off x="3978473" y="5014021"/>
            <a:ext cx="4235051" cy="1411812"/>
          </a:xfrm>
          <a:prstGeom prst="rect">
            <a:avLst/>
          </a:prstGeom>
        </p:spPr>
      </p:pic>
    </p:spTree>
    <p:extLst>
      <p:ext uri="{BB962C8B-B14F-4D97-AF65-F5344CB8AC3E}">
        <p14:creationId xmlns:p14="http://schemas.microsoft.com/office/powerpoint/2010/main" val="4138775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Grp="1" noChangeAspect="1" noChangeArrowheads="1"/>
          </p:cNvPicPr>
          <p:nvPr>
            <p:ph idx="1"/>
          </p:nvPr>
        </p:nvPicPr>
        <p:blipFill>
          <a:blip r:embed="rId3" cstate="print"/>
          <a:srcRect l="11220" t="26575" r="13287" b="29897"/>
          <a:stretch>
            <a:fillRect/>
          </a:stretch>
        </p:blipFill>
        <p:spPr>
          <a:xfrm>
            <a:off x="1295400" y="1946366"/>
            <a:ext cx="9315451" cy="3540033"/>
          </a:xfrm>
        </p:spPr>
      </p:pic>
      <p:sp>
        <p:nvSpPr>
          <p:cNvPr id="13" name="Title 12">
            <a:extLst>
              <a:ext uri="{FF2B5EF4-FFF2-40B4-BE49-F238E27FC236}">
                <a16:creationId xmlns:a16="http://schemas.microsoft.com/office/drawing/2014/main" id="{DBC437B8-7B60-4E42-A240-3E67EDDAEE6A}"/>
              </a:ext>
            </a:extLst>
          </p:cNvPr>
          <p:cNvSpPr>
            <a:spLocks noGrp="1"/>
          </p:cNvSpPr>
          <p:nvPr>
            <p:ph type="title"/>
          </p:nvPr>
        </p:nvSpPr>
        <p:spPr/>
        <p:txBody>
          <a:bodyPr/>
          <a:lstStyle/>
          <a:p>
            <a:endParaRPr lang="en-GB"/>
          </a:p>
        </p:txBody>
      </p:sp>
      <p:pic>
        <p:nvPicPr>
          <p:cNvPr id="15" name="Picture 14" descr="A screenshot of a social media post&#10;&#10;Description automatically generated">
            <a:extLst>
              <a:ext uri="{FF2B5EF4-FFF2-40B4-BE49-F238E27FC236}">
                <a16:creationId xmlns:a16="http://schemas.microsoft.com/office/drawing/2014/main" id="{743E6258-E272-4929-B608-B9E24F02C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00" y="0"/>
            <a:ext cx="11868799" cy="6858000"/>
          </a:xfrm>
          <a:prstGeom prst="rect">
            <a:avLst/>
          </a:prstGeom>
        </p:spPr>
      </p:pic>
    </p:spTree>
    <p:extLst>
      <p:ext uri="{BB962C8B-B14F-4D97-AF65-F5344CB8AC3E}">
        <p14:creationId xmlns:p14="http://schemas.microsoft.com/office/powerpoint/2010/main" val="130724901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Grp="1" noChangeAspect="1" noChangeArrowheads="1"/>
          </p:cNvPicPr>
          <p:nvPr>
            <p:ph idx="1"/>
          </p:nvPr>
        </p:nvPicPr>
        <p:blipFill>
          <a:blip r:embed="rId3" cstate="print"/>
          <a:srcRect l="11220" t="26575" r="13287" b="29897"/>
          <a:stretch>
            <a:fillRect/>
          </a:stretch>
        </p:blipFill>
        <p:spPr>
          <a:xfrm>
            <a:off x="1295400" y="1946366"/>
            <a:ext cx="9315451" cy="3540033"/>
          </a:xfrm>
        </p:spPr>
      </p:pic>
      <p:sp>
        <p:nvSpPr>
          <p:cNvPr id="4" name="Title 3">
            <a:extLst>
              <a:ext uri="{FF2B5EF4-FFF2-40B4-BE49-F238E27FC236}">
                <a16:creationId xmlns:a16="http://schemas.microsoft.com/office/drawing/2014/main" id="{2AE4E0BC-49DC-4CF4-A579-8A400EEEDE10}"/>
              </a:ext>
            </a:extLst>
          </p:cNvPr>
          <p:cNvSpPr>
            <a:spLocks noGrp="1"/>
          </p:cNvSpPr>
          <p:nvPr>
            <p:ph type="title"/>
          </p:nvPr>
        </p:nvSpPr>
        <p:spPr/>
        <p:txBody>
          <a:bodyPr/>
          <a:lstStyle/>
          <a:p>
            <a:endParaRPr lang="en-GB"/>
          </a:p>
        </p:txBody>
      </p:sp>
      <p:pic>
        <p:nvPicPr>
          <p:cNvPr id="6" name="Picture 5" descr="A screenshot of a cell phone&#10;&#10;Description automatically generated">
            <a:extLst>
              <a:ext uri="{FF2B5EF4-FFF2-40B4-BE49-F238E27FC236}">
                <a16:creationId xmlns:a16="http://schemas.microsoft.com/office/drawing/2014/main" id="{C73054AA-2A5E-40E8-AB51-7188CBD67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5661"/>
            <a:ext cx="12192000" cy="6466678"/>
          </a:xfrm>
          <a:prstGeom prst="rect">
            <a:avLst/>
          </a:prstGeom>
        </p:spPr>
      </p:pic>
    </p:spTree>
    <p:extLst>
      <p:ext uri="{BB962C8B-B14F-4D97-AF65-F5344CB8AC3E}">
        <p14:creationId xmlns:p14="http://schemas.microsoft.com/office/powerpoint/2010/main" val="131076260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Grp="1" noChangeAspect="1" noChangeArrowheads="1"/>
          </p:cNvPicPr>
          <p:nvPr>
            <p:ph idx="1"/>
          </p:nvPr>
        </p:nvPicPr>
        <p:blipFill>
          <a:blip r:embed="rId3" cstate="print"/>
          <a:srcRect l="11220" t="26575" r="13287" b="29897"/>
          <a:stretch>
            <a:fillRect/>
          </a:stretch>
        </p:blipFill>
        <p:spPr>
          <a:xfrm>
            <a:off x="1295400" y="1946366"/>
            <a:ext cx="9315451" cy="3540033"/>
          </a:xfrm>
        </p:spPr>
      </p:pic>
      <p:sp>
        <p:nvSpPr>
          <p:cNvPr id="4" name="Title 3">
            <a:extLst>
              <a:ext uri="{FF2B5EF4-FFF2-40B4-BE49-F238E27FC236}">
                <a16:creationId xmlns:a16="http://schemas.microsoft.com/office/drawing/2014/main" id="{2C31B801-D80E-451F-B437-AE475EF94D32}"/>
              </a:ext>
            </a:extLst>
          </p:cNvPr>
          <p:cNvSpPr>
            <a:spLocks noGrp="1"/>
          </p:cNvSpPr>
          <p:nvPr>
            <p:ph type="title"/>
          </p:nvPr>
        </p:nvSpPr>
        <p:spPr/>
        <p:txBody>
          <a:bodyPr/>
          <a:lstStyle/>
          <a:p>
            <a:endParaRPr lang="en-GB"/>
          </a:p>
        </p:txBody>
      </p:sp>
      <p:pic>
        <p:nvPicPr>
          <p:cNvPr id="6" name="Picture 5" descr="A screenshot of a cell phone&#10;&#10;Description automatically generated">
            <a:extLst>
              <a:ext uri="{FF2B5EF4-FFF2-40B4-BE49-F238E27FC236}">
                <a16:creationId xmlns:a16="http://schemas.microsoft.com/office/drawing/2014/main" id="{ACE0FDAB-112E-4699-8433-73C6E58E6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7" y="0"/>
            <a:ext cx="12081784" cy="6858000"/>
          </a:xfrm>
          <a:prstGeom prst="rect">
            <a:avLst/>
          </a:prstGeom>
        </p:spPr>
      </p:pic>
    </p:spTree>
    <p:extLst>
      <p:ext uri="{BB962C8B-B14F-4D97-AF65-F5344CB8AC3E}">
        <p14:creationId xmlns:p14="http://schemas.microsoft.com/office/powerpoint/2010/main" val="380014899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DF9A-242A-4F79-91C2-BDB543D23273}"/>
              </a:ext>
            </a:extLst>
          </p:cNvPr>
          <p:cNvSpPr>
            <a:spLocks noGrp="1"/>
          </p:cNvSpPr>
          <p:nvPr>
            <p:ph type="ctrTitle"/>
          </p:nvPr>
        </p:nvSpPr>
        <p:spPr/>
        <p:txBody>
          <a:bodyPr/>
          <a:lstStyle/>
          <a:p>
            <a:endParaRPr lang="en-GB"/>
          </a:p>
        </p:txBody>
      </p:sp>
      <p:sp>
        <p:nvSpPr>
          <p:cNvPr id="3" name="Text Placeholder 2">
            <a:extLst>
              <a:ext uri="{FF2B5EF4-FFF2-40B4-BE49-F238E27FC236}">
                <a16:creationId xmlns:a16="http://schemas.microsoft.com/office/drawing/2014/main" id="{90878C60-C678-4B21-B71B-8660B0AD2795}"/>
              </a:ext>
            </a:extLst>
          </p:cNvPr>
          <p:cNvSpPr>
            <a:spLocks noGrp="1"/>
          </p:cNvSpPr>
          <p:nvPr>
            <p:ph type="body" sz="quarter" idx="10"/>
          </p:nvPr>
        </p:nvSpPr>
        <p:spPr/>
        <p:txBody>
          <a:bodyPr/>
          <a:lstStyle/>
          <a:p>
            <a:endParaRPr lang="en-GB"/>
          </a:p>
        </p:txBody>
      </p:sp>
      <p:pic>
        <p:nvPicPr>
          <p:cNvPr id="6" name="Picture 5">
            <a:extLst>
              <a:ext uri="{FF2B5EF4-FFF2-40B4-BE49-F238E27FC236}">
                <a16:creationId xmlns:a16="http://schemas.microsoft.com/office/drawing/2014/main" id="{B1EC1994-0C88-455D-AB56-17C73B65D1E2}"/>
              </a:ext>
            </a:extLst>
          </p:cNvPr>
          <p:cNvPicPr>
            <a:picLocks noChangeAspect="1"/>
          </p:cNvPicPr>
          <p:nvPr/>
        </p:nvPicPr>
        <p:blipFill>
          <a:blip r:embed="rId2"/>
          <a:stretch>
            <a:fillRect/>
          </a:stretch>
        </p:blipFill>
        <p:spPr>
          <a:xfrm>
            <a:off x="294841" y="919422"/>
            <a:ext cx="11601450" cy="5734050"/>
          </a:xfrm>
          <a:prstGeom prst="rect">
            <a:avLst/>
          </a:prstGeom>
          <a:ln>
            <a:noFill/>
          </a:ln>
        </p:spPr>
      </p:pic>
      <p:sp>
        <p:nvSpPr>
          <p:cNvPr id="4" name="Rectangle 3">
            <a:extLst>
              <a:ext uri="{FF2B5EF4-FFF2-40B4-BE49-F238E27FC236}">
                <a16:creationId xmlns:a16="http://schemas.microsoft.com/office/drawing/2014/main" id="{BF8B4F94-62AF-44F9-9459-73FD848EFE55}"/>
              </a:ext>
            </a:extLst>
          </p:cNvPr>
          <p:cNvSpPr/>
          <p:nvPr/>
        </p:nvSpPr>
        <p:spPr>
          <a:xfrm>
            <a:off x="837675" y="1941095"/>
            <a:ext cx="3272589" cy="35212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C64EE46-7A32-4287-A3CF-D3F16CB28B16}"/>
              </a:ext>
            </a:extLst>
          </p:cNvPr>
          <p:cNvSpPr txBox="1"/>
          <p:nvPr/>
        </p:nvSpPr>
        <p:spPr>
          <a:xfrm>
            <a:off x="2137979" y="1554764"/>
            <a:ext cx="671979" cy="369332"/>
          </a:xfrm>
          <a:prstGeom prst="rect">
            <a:avLst/>
          </a:prstGeom>
          <a:noFill/>
        </p:spPr>
        <p:txBody>
          <a:bodyPr wrap="none" rtlCol="0">
            <a:spAutoFit/>
          </a:bodyPr>
          <a:lstStyle/>
          <a:p>
            <a:r>
              <a:rPr lang="en-GB" b="1" dirty="0">
                <a:solidFill>
                  <a:srgbClr val="FF0000"/>
                </a:solidFill>
                <a:latin typeface="Arial" panose="020B0604020202020204" pitchFamily="34" charset="0"/>
                <a:cs typeface="Arial" panose="020B0604020202020204" pitchFamily="34" charset="0"/>
              </a:rPr>
              <a:t>PCN</a:t>
            </a:r>
          </a:p>
        </p:txBody>
      </p:sp>
      <p:sp>
        <p:nvSpPr>
          <p:cNvPr id="7" name="Rectangle 6">
            <a:extLst>
              <a:ext uri="{FF2B5EF4-FFF2-40B4-BE49-F238E27FC236}">
                <a16:creationId xmlns:a16="http://schemas.microsoft.com/office/drawing/2014/main" id="{2B1B94A2-0B8B-4EED-BC76-EDF8B47F5FAF}"/>
              </a:ext>
            </a:extLst>
          </p:cNvPr>
          <p:cNvSpPr/>
          <p:nvPr/>
        </p:nvSpPr>
        <p:spPr>
          <a:xfrm>
            <a:off x="4451684" y="1924095"/>
            <a:ext cx="1419727" cy="3786893"/>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26F7327-F7E6-4FDC-B6DD-60A3720C94EC}"/>
              </a:ext>
            </a:extLst>
          </p:cNvPr>
          <p:cNvSpPr/>
          <p:nvPr/>
        </p:nvSpPr>
        <p:spPr>
          <a:xfrm>
            <a:off x="8085221" y="1924095"/>
            <a:ext cx="1419727" cy="3786893"/>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9EAFD14-47BD-4014-AE8C-711D637C5277}"/>
              </a:ext>
            </a:extLst>
          </p:cNvPr>
          <p:cNvSpPr txBox="1"/>
          <p:nvPr/>
        </p:nvSpPr>
        <p:spPr>
          <a:xfrm>
            <a:off x="4825557" y="1522680"/>
            <a:ext cx="684803" cy="369332"/>
          </a:xfrm>
          <a:prstGeom prst="rect">
            <a:avLst/>
          </a:prstGeom>
          <a:noFill/>
        </p:spPr>
        <p:txBody>
          <a:bodyPr wrap="none" rtlCol="0">
            <a:spAutoFit/>
          </a:bodyPr>
          <a:lstStyle/>
          <a:p>
            <a:r>
              <a:rPr lang="en-GB" b="1" dirty="0">
                <a:solidFill>
                  <a:schemeClr val="accent5">
                    <a:lumMod val="50000"/>
                  </a:schemeClr>
                </a:solidFill>
                <a:latin typeface="Arial" panose="020B0604020202020204" pitchFamily="34" charset="0"/>
                <a:cs typeface="Arial" panose="020B0604020202020204" pitchFamily="34" charset="0"/>
              </a:rPr>
              <a:t>RDC</a:t>
            </a:r>
          </a:p>
        </p:txBody>
      </p:sp>
      <p:sp>
        <p:nvSpPr>
          <p:cNvPr id="12" name="TextBox 11">
            <a:extLst>
              <a:ext uri="{FF2B5EF4-FFF2-40B4-BE49-F238E27FC236}">
                <a16:creationId xmlns:a16="http://schemas.microsoft.com/office/drawing/2014/main" id="{AD6F430F-9353-470F-ADD0-3CE0781433B1}"/>
              </a:ext>
            </a:extLst>
          </p:cNvPr>
          <p:cNvSpPr txBox="1"/>
          <p:nvPr/>
        </p:nvSpPr>
        <p:spPr>
          <a:xfrm>
            <a:off x="8452682" y="1529744"/>
            <a:ext cx="684803" cy="369332"/>
          </a:xfrm>
          <a:prstGeom prst="rect">
            <a:avLst/>
          </a:prstGeom>
          <a:noFill/>
        </p:spPr>
        <p:txBody>
          <a:bodyPr wrap="none" rtlCol="0">
            <a:spAutoFit/>
          </a:bodyPr>
          <a:lstStyle/>
          <a:p>
            <a:r>
              <a:rPr lang="en-GB" b="1" dirty="0">
                <a:solidFill>
                  <a:schemeClr val="accent5">
                    <a:lumMod val="50000"/>
                  </a:schemeClr>
                </a:solidFill>
                <a:latin typeface="Arial" panose="020B0604020202020204" pitchFamily="34" charset="0"/>
                <a:cs typeface="Arial" panose="020B0604020202020204" pitchFamily="34" charset="0"/>
              </a:rPr>
              <a:t>RDC</a:t>
            </a:r>
          </a:p>
        </p:txBody>
      </p:sp>
      <p:sp>
        <p:nvSpPr>
          <p:cNvPr id="13" name="Rectangle 12">
            <a:extLst>
              <a:ext uri="{FF2B5EF4-FFF2-40B4-BE49-F238E27FC236}">
                <a16:creationId xmlns:a16="http://schemas.microsoft.com/office/drawing/2014/main" id="{D1634467-D6AD-48B5-B5F2-634EC06AB8BB}"/>
              </a:ext>
            </a:extLst>
          </p:cNvPr>
          <p:cNvSpPr/>
          <p:nvPr/>
        </p:nvSpPr>
        <p:spPr>
          <a:xfrm>
            <a:off x="6095566" y="1924095"/>
            <a:ext cx="1765066" cy="353824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22DF362-8D49-4FAB-884F-4AAFBC33654F}"/>
              </a:ext>
            </a:extLst>
          </p:cNvPr>
          <p:cNvSpPr txBox="1"/>
          <p:nvPr/>
        </p:nvSpPr>
        <p:spPr>
          <a:xfrm>
            <a:off x="6639119" y="1490414"/>
            <a:ext cx="684803" cy="369332"/>
          </a:xfrm>
          <a:prstGeom prst="rect">
            <a:avLst/>
          </a:prstGeom>
          <a:noFill/>
        </p:spPr>
        <p:txBody>
          <a:bodyPr wrap="none" rtlCol="0">
            <a:spAutoFit/>
          </a:bodyPr>
          <a:lstStyle/>
          <a:p>
            <a:r>
              <a:rPr lang="en-GB" b="1" dirty="0">
                <a:solidFill>
                  <a:schemeClr val="accent6">
                    <a:lumMod val="75000"/>
                  </a:schemeClr>
                </a:solidFill>
                <a:latin typeface="Arial" panose="020B0604020202020204" pitchFamily="34" charset="0"/>
                <a:cs typeface="Arial" panose="020B0604020202020204" pitchFamily="34" charset="0"/>
              </a:rPr>
              <a:t>HUB</a:t>
            </a:r>
          </a:p>
        </p:txBody>
      </p:sp>
      <p:sp>
        <p:nvSpPr>
          <p:cNvPr id="15" name="Rectangle 14">
            <a:extLst>
              <a:ext uri="{FF2B5EF4-FFF2-40B4-BE49-F238E27FC236}">
                <a16:creationId xmlns:a16="http://schemas.microsoft.com/office/drawing/2014/main" id="{A2DEB473-4D5C-48DD-83EA-582CF71037BB}"/>
              </a:ext>
            </a:extLst>
          </p:cNvPr>
          <p:cNvSpPr/>
          <p:nvPr/>
        </p:nvSpPr>
        <p:spPr>
          <a:xfrm>
            <a:off x="9819568" y="1941095"/>
            <a:ext cx="1674600" cy="352124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18A7314-70EB-4F22-A5A8-7747D422A7F4}"/>
              </a:ext>
            </a:extLst>
          </p:cNvPr>
          <p:cNvSpPr txBox="1"/>
          <p:nvPr/>
        </p:nvSpPr>
        <p:spPr>
          <a:xfrm>
            <a:off x="9819568" y="1529744"/>
            <a:ext cx="1674600" cy="369332"/>
          </a:xfrm>
          <a:prstGeom prst="rect">
            <a:avLst/>
          </a:prstGeom>
          <a:noFill/>
        </p:spPr>
        <p:txBody>
          <a:bodyPr wrap="square" rtlCol="0">
            <a:spAutoFit/>
          </a:bodyPr>
          <a:lstStyle/>
          <a:p>
            <a:r>
              <a:rPr lang="en-GB" b="1" dirty="0">
                <a:solidFill>
                  <a:srgbClr val="7030A0"/>
                </a:solidFill>
                <a:latin typeface="Arial" panose="020B0604020202020204" pitchFamily="34" charset="0"/>
                <a:cs typeface="Arial" panose="020B0604020202020204" pitchFamily="34" charset="0"/>
              </a:rPr>
              <a:t>SECONDARY</a:t>
            </a:r>
          </a:p>
        </p:txBody>
      </p:sp>
    </p:spTree>
    <p:extLst>
      <p:ext uri="{BB962C8B-B14F-4D97-AF65-F5344CB8AC3E}">
        <p14:creationId xmlns:p14="http://schemas.microsoft.com/office/powerpoint/2010/main" val="27588979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sp>
        <p:nvSpPr>
          <p:cNvPr id="4" name="Content Placeholder 3"/>
          <p:cNvSpPr>
            <a:spLocks noGrp="1"/>
          </p:cNvSpPr>
          <p:nvPr>
            <p:ph idx="1"/>
          </p:nvPr>
        </p:nvSpPr>
        <p:spPr/>
        <p:txBody>
          <a:bodyPr/>
          <a:lstStyle/>
          <a:p>
            <a:endParaRPr lang="en-GB" dirty="0"/>
          </a:p>
          <a:p>
            <a:endParaRPr lang="en-GB" dirty="0"/>
          </a:p>
        </p:txBody>
      </p:sp>
      <p:pic>
        <p:nvPicPr>
          <p:cNvPr id="6" name="Picture 5" descr="A screenshot of a cell phone&#10;&#10;Description automatically generated">
            <a:extLst>
              <a:ext uri="{FF2B5EF4-FFF2-40B4-BE49-F238E27FC236}">
                <a16:creationId xmlns:a16="http://schemas.microsoft.com/office/drawing/2014/main" id="{C236031A-564C-40C8-A747-F92B88B11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00" y="0"/>
            <a:ext cx="11868799" cy="6858000"/>
          </a:xfrm>
          <a:prstGeom prst="rect">
            <a:avLst/>
          </a:prstGeom>
        </p:spPr>
      </p:pic>
    </p:spTree>
    <p:extLst>
      <p:ext uri="{BB962C8B-B14F-4D97-AF65-F5344CB8AC3E}">
        <p14:creationId xmlns:p14="http://schemas.microsoft.com/office/powerpoint/2010/main" val="211214118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10" name="Content Placeholder 9" descr="A sign above a store&#10;&#10;Description automatically generated">
            <a:extLst>
              <a:ext uri="{FF2B5EF4-FFF2-40B4-BE49-F238E27FC236}">
                <a16:creationId xmlns:a16="http://schemas.microsoft.com/office/drawing/2014/main" id="{4FECC7B8-EFB0-4C14-8887-11554B2D890C}"/>
              </a:ext>
            </a:extLst>
          </p:cNvPr>
          <p:cNvPicPr>
            <a:picLocks noGrp="1" noChangeAspect="1"/>
          </p:cNvPicPr>
          <p:nvPr>
            <p:ph idx="1"/>
          </p:nvPr>
        </p:nvPicPr>
        <p:blipFill>
          <a:blip r:embed="rId2"/>
          <a:stretch>
            <a:fillRect/>
          </a:stretch>
        </p:blipFill>
        <p:spPr/>
      </p:pic>
      <p:pic>
        <p:nvPicPr>
          <p:cNvPr id="12" name="Picture 11" descr="A sign above a store&#10;&#10;Description automatically generated">
            <a:extLst>
              <a:ext uri="{FF2B5EF4-FFF2-40B4-BE49-F238E27FC236}">
                <a16:creationId xmlns:a16="http://schemas.microsoft.com/office/drawing/2014/main" id="{D13C92B5-5375-4236-BDAF-FA1F144FB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26"/>
            <a:ext cx="12192000" cy="6810747"/>
          </a:xfrm>
          <a:prstGeom prst="rect">
            <a:avLst/>
          </a:prstGeom>
        </p:spPr>
      </p:pic>
    </p:spTree>
    <p:extLst>
      <p:ext uri="{BB962C8B-B14F-4D97-AF65-F5344CB8AC3E}">
        <p14:creationId xmlns:p14="http://schemas.microsoft.com/office/powerpoint/2010/main" val="373224982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screenshot of a cell phone&#10;&#10;Description automatically generated">
            <a:extLst>
              <a:ext uri="{FF2B5EF4-FFF2-40B4-BE49-F238E27FC236}">
                <a16:creationId xmlns:a16="http://schemas.microsoft.com/office/drawing/2014/main" id="{ADB3E16A-8F32-4E66-A6CF-904E3CFDDBF5}"/>
              </a:ext>
            </a:extLst>
          </p:cNvPr>
          <p:cNvPicPr>
            <a:picLocks noGrp="1" noChangeAspect="1"/>
          </p:cNvPicPr>
          <p:nvPr>
            <p:ph idx="1"/>
          </p:nvPr>
        </p:nvPicPr>
        <p:blipFill>
          <a:blip r:embed="rId2"/>
          <a:stretch>
            <a:fillRect/>
          </a:stretch>
        </p:blipFill>
        <p:spPr/>
      </p:pic>
      <p:sp>
        <p:nvSpPr>
          <p:cNvPr id="9" name="Title 8">
            <a:extLst>
              <a:ext uri="{FF2B5EF4-FFF2-40B4-BE49-F238E27FC236}">
                <a16:creationId xmlns:a16="http://schemas.microsoft.com/office/drawing/2014/main" id="{A449BE73-0FE3-4EA2-9F7F-E2DAF924212F}"/>
              </a:ext>
            </a:extLst>
          </p:cNvPr>
          <p:cNvSpPr>
            <a:spLocks noGrp="1"/>
          </p:cNvSpPr>
          <p:nvPr>
            <p:ph type="title"/>
          </p:nvPr>
        </p:nvSpPr>
        <p:spPr/>
        <p:txBody>
          <a:bodyPr/>
          <a:lstStyle/>
          <a:p>
            <a:endParaRPr lang="en-GB" dirty="0"/>
          </a:p>
        </p:txBody>
      </p:sp>
      <p:pic>
        <p:nvPicPr>
          <p:cNvPr id="13" name="Picture 12" descr="A screenshot of a cell phone&#10;&#10;Description automatically generated">
            <a:extLst>
              <a:ext uri="{FF2B5EF4-FFF2-40B4-BE49-F238E27FC236}">
                <a16:creationId xmlns:a16="http://schemas.microsoft.com/office/drawing/2014/main" id="{C9AD79BE-D4A3-4A32-88ED-115555BD2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6" y="0"/>
            <a:ext cx="12129927" cy="6858000"/>
          </a:xfrm>
          <a:prstGeom prst="rect">
            <a:avLst/>
          </a:prstGeom>
        </p:spPr>
      </p:pic>
    </p:spTree>
    <p:extLst>
      <p:ext uri="{BB962C8B-B14F-4D97-AF65-F5344CB8AC3E}">
        <p14:creationId xmlns:p14="http://schemas.microsoft.com/office/powerpoint/2010/main" val="322040836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7001"/>
            <a:ext cx="10515600" cy="888909"/>
          </a:xfrm>
        </p:spPr>
        <p:txBody>
          <a:bodyPr/>
          <a:lstStyle/>
          <a:p>
            <a:r>
              <a:rPr lang="en-GB" dirty="0">
                <a:latin typeface="Arial" panose="020B0604020202020204" pitchFamily="34" charset="0"/>
                <a:cs typeface="Arial" panose="020B0604020202020204" pitchFamily="34" charset="0"/>
              </a:rPr>
              <a:t>             Rapid Diagnosis Centre</a:t>
            </a:r>
          </a:p>
        </p:txBody>
      </p:sp>
      <p:sp>
        <p:nvSpPr>
          <p:cNvPr id="3" name="Content Placeholder 2"/>
          <p:cNvSpPr>
            <a:spLocks noGrp="1"/>
          </p:cNvSpPr>
          <p:nvPr>
            <p:ph idx="1"/>
          </p:nvPr>
        </p:nvSpPr>
        <p:spPr>
          <a:xfrm>
            <a:off x="208547" y="1175910"/>
            <a:ext cx="11734800" cy="5016342"/>
          </a:xfrm>
        </p:spPr>
        <p:txBody>
          <a:bodyPr>
            <a:normAutofit/>
          </a:bodyPr>
          <a:lstStyle/>
          <a:p>
            <a:pPr marL="0" indent="0">
              <a:lnSpc>
                <a:spcPct val="100000"/>
              </a:lnSpc>
              <a:buNone/>
            </a:pPr>
            <a:r>
              <a:rPr lang="en-GB" dirty="0">
                <a:latin typeface="Arial" panose="020B0604020202020204" pitchFamily="34" charset="0"/>
                <a:cs typeface="Arial" panose="020B0604020202020204" pitchFamily="34" charset="0"/>
              </a:rPr>
              <a:t>The RDC is a vague symptom pathway where the GP has a ‘gut feeling’ that there may be a sinister cause for these symptoms, possibly malignancy, BUT these patients do not fit traditional USC pathway as they do not have the usual site specific </a:t>
            </a:r>
            <a:r>
              <a:rPr lang="en-GB" dirty="0">
                <a:solidFill>
                  <a:srgbClr val="FF0000"/>
                </a:solidFill>
                <a:latin typeface="Arial" panose="020B0604020202020204" pitchFamily="34" charset="0"/>
                <a:cs typeface="Arial" panose="020B0604020202020204" pitchFamily="34" charset="0"/>
              </a:rPr>
              <a:t>RED FLAG </a:t>
            </a:r>
            <a:r>
              <a:rPr lang="en-GB" dirty="0">
                <a:latin typeface="Arial" panose="020B0604020202020204" pitchFamily="34" charset="0"/>
                <a:cs typeface="Arial" panose="020B0604020202020204" pitchFamily="34" charset="0"/>
              </a:rPr>
              <a:t>symptoms.</a:t>
            </a:r>
          </a:p>
          <a:p>
            <a:pPr marL="0" indent="0">
              <a:lnSpc>
                <a:spcPct val="100000"/>
              </a:lnSpc>
              <a:buNone/>
            </a:pP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These patients are often downgraded in Wales by secondary care</a:t>
            </a:r>
          </a:p>
          <a:p>
            <a:pPr marL="0" indent="0">
              <a:lnSpc>
                <a:spcPct val="100000"/>
              </a:lnSpc>
              <a:buNone/>
            </a:pP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Primary care access to diagnostics has been eroded over time and is patchy in provision</a:t>
            </a:r>
          </a:p>
          <a:p>
            <a:pPr marL="0" indent="0">
              <a:buNone/>
            </a:pPr>
            <a:endParaRPr lang="en-GB" dirty="0"/>
          </a:p>
          <a:p>
            <a:pPr marL="0" indent="0">
              <a:buNone/>
            </a:pPr>
            <a:endParaRPr lang="en-GB" dirty="0"/>
          </a:p>
        </p:txBody>
      </p:sp>
      <p:pic>
        <p:nvPicPr>
          <p:cNvPr id="5" name="Picture 4" descr="A close up of a logo&#10;&#10;Description automatically generated">
            <a:extLst>
              <a:ext uri="{FF2B5EF4-FFF2-40B4-BE49-F238E27FC236}">
                <a16:creationId xmlns:a16="http://schemas.microsoft.com/office/drawing/2014/main" id="{D32567BE-2EC7-49A6-BDBF-B6F6449FB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Tree>
    <p:extLst>
      <p:ext uri="{BB962C8B-B14F-4D97-AF65-F5344CB8AC3E}">
        <p14:creationId xmlns:p14="http://schemas.microsoft.com/office/powerpoint/2010/main" val="285710168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88" y="353290"/>
            <a:ext cx="10515600" cy="770883"/>
          </a:xfrm>
        </p:spPr>
        <p:txBody>
          <a:bodyPr/>
          <a:lstStyle/>
          <a:p>
            <a:r>
              <a:rPr lang="en-GB" dirty="0">
                <a:latin typeface="Arial" panose="020B0604020202020204" pitchFamily="34" charset="0"/>
                <a:cs typeface="Arial" panose="020B0604020202020204" pitchFamily="34" charset="0"/>
              </a:rPr>
              <a:t>Aims of the RDC@NPTH</a:t>
            </a:r>
          </a:p>
        </p:txBody>
      </p:sp>
      <p:sp>
        <p:nvSpPr>
          <p:cNvPr id="3" name="Content Placeholder 2"/>
          <p:cNvSpPr>
            <a:spLocks noGrp="1"/>
          </p:cNvSpPr>
          <p:nvPr>
            <p:ph idx="1"/>
          </p:nvPr>
        </p:nvSpPr>
        <p:spPr>
          <a:xfrm>
            <a:off x="420188" y="1441144"/>
            <a:ext cx="11351623" cy="4390161"/>
          </a:xfrm>
        </p:spPr>
        <p:txBody>
          <a:bodyPr>
            <a:normAutofit/>
          </a:bodyPr>
          <a:lstStyle/>
          <a:p>
            <a:pPr marL="285750" lvl="0" indent="-285750">
              <a:lnSpc>
                <a:spcPct val="100000"/>
              </a:lnSpc>
            </a:pPr>
            <a:r>
              <a:rPr lang="en-GB" sz="2600" dirty="0">
                <a:latin typeface="Arial" panose="020B0604020202020204" pitchFamily="34" charset="0"/>
                <a:cs typeface="Arial" panose="020B0604020202020204" pitchFamily="34" charset="0"/>
              </a:rPr>
              <a:t>Reduce the time to diagnosis in patients with non-specific symptoms but with the potential to have a serious underlying problem</a:t>
            </a:r>
            <a:br>
              <a:rPr lang="en-GB" sz="2600" dirty="0">
                <a:latin typeface="Arial" panose="020B0604020202020204" pitchFamily="34" charset="0"/>
                <a:cs typeface="Arial" panose="020B0604020202020204" pitchFamily="34" charset="0"/>
              </a:rPr>
            </a:br>
            <a:endParaRPr lang="en-GB" sz="2600" dirty="0">
              <a:latin typeface="Arial" panose="020B0604020202020204" pitchFamily="34" charset="0"/>
              <a:cs typeface="Arial" panose="020B0604020202020204" pitchFamily="34" charset="0"/>
            </a:endParaRPr>
          </a:p>
          <a:p>
            <a:pPr marL="285750" lvl="0" indent="-285750">
              <a:lnSpc>
                <a:spcPct val="100000"/>
              </a:lnSpc>
            </a:pPr>
            <a:r>
              <a:rPr lang="en-GB" sz="2600" dirty="0">
                <a:latin typeface="Arial" panose="020B0604020202020204" pitchFamily="34" charset="0"/>
                <a:cs typeface="Arial" panose="020B0604020202020204" pitchFamily="34" charset="0"/>
              </a:rPr>
              <a:t>Improve patient experience by means of timely and prompt investigations along with pathways of communication</a:t>
            </a:r>
            <a:br>
              <a:rPr lang="en-GB" sz="2600" dirty="0">
                <a:latin typeface="Arial" panose="020B0604020202020204" pitchFamily="34" charset="0"/>
                <a:cs typeface="Arial" panose="020B0604020202020204" pitchFamily="34" charset="0"/>
              </a:rPr>
            </a:br>
            <a:endParaRPr lang="en-GB" sz="2600" dirty="0">
              <a:latin typeface="Arial" panose="020B0604020202020204" pitchFamily="34" charset="0"/>
              <a:cs typeface="Arial" panose="020B0604020202020204" pitchFamily="34" charset="0"/>
            </a:endParaRPr>
          </a:p>
          <a:p>
            <a:pPr marL="285750" lvl="0" indent="-285750">
              <a:lnSpc>
                <a:spcPct val="100000"/>
              </a:lnSpc>
            </a:pPr>
            <a:r>
              <a:rPr lang="en-GB" sz="2600" dirty="0">
                <a:latin typeface="Arial" panose="020B0604020202020204" pitchFamily="34" charset="0"/>
                <a:cs typeface="Arial" panose="020B0604020202020204" pitchFamily="34" charset="0"/>
              </a:rPr>
              <a:t>Improve cancer mortality rates and long term survival in the longer term</a:t>
            </a:r>
            <a:br>
              <a:rPr lang="en-GB" sz="2600" dirty="0">
                <a:latin typeface="Arial" panose="020B0604020202020204" pitchFamily="34" charset="0"/>
                <a:cs typeface="Arial" panose="020B0604020202020204" pitchFamily="34" charset="0"/>
              </a:rPr>
            </a:br>
            <a:endParaRPr lang="en-GB" sz="2600" dirty="0">
              <a:latin typeface="Arial" panose="020B0604020202020204" pitchFamily="34" charset="0"/>
              <a:cs typeface="Arial" panose="020B0604020202020204" pitchFamily="34" charset="0"/>
            </a:endParaRPr>
          </a:p>
          <a:p>
            <a:pPr marL="285750" lvl="0" indent="-285750">
              <a:lnSpc>
                <a:spcPct val="100000"/>
              </a:lnSpc>
            </a:pPr>
            <a:r>
              <a:rPr lang="en-GB" sz="2600" dirty="0">
                <a:latin typeface="Arial" panose="020B0604020202020204" pitchFamily="34" charset="0"/>
                <a:cs typeface="Arial" panose="020B0604020202020204" pitchFamily="34" charset="0"/>
              </a:rPr>
              <a:t>Improve primary/secondary care joint working </a:t>
            </a:r>
          </a:p>
          <a:p>
            <a:pPr marL="285750" lvl="0" indent="-285750">
              <a:lnSpc>
                <a:spcPct val="120000"/>
              </a:lnSpc>
            </a:pPr>
            <a:endParaRPr lang="en-GB" sz="3200" dirty="0"/>
          </a:p>
          <a:p>
            <a:pPr marL="0" indent="0" algn="ctr">
              <a:buNone/>
            </a:pPr>
            <a:endParaRPr lang="en-GB" b="1" i="1" dirty="0">
              <a:solidFill>
                <a:srgbClr val="00B050"/>
              </a:solidFill>
            </a:endParaRPr>
          </a:p>
          <a:p>
            <a:pPr marL="0" indent="0" algn="ctr">
              <a:buNone/>
            </a:pPr>
            <a:endParaRPr lang="en-GB" b="1" i="1" dirty="0">
              <a:solidFill>
                <a:srgbClr val="00B050"/>
              </a:solidFill>
            </a:endParaRPr>
          </a:p>
          <a:p>
            <a:pPr marL="0" indent="0" algn="ctr">
              <a:buNone/>
            </a:pPr>
            <a:endParaRPr lang="en-GB" b="1" i="1" dirty="0">
              <a:solidFill>
                <a:srgbClr val="00B050"/>
              </a:solidFill>
            </a:endParaRPr>
          </a:p>
          <a:p>
            <a:pPr marL="0" indent="0" algn="ctr">
              <a:buNone/>
            </a:pPr>
            <a:endParaRPr lang="en-GB" b="1" i="1" dirty="0">
              <a:solidFill>
                <a:srgbClr val="00B050"/>
              </a:solidFill>
            </a:endParaRPr>
          </a:p>
          <a:p>
            <a:pPr marL="0" indent="0" algn="ctr">
              <a:buNone/>
            </a:pPr>
            <a:endParaRPr lang="en-GB" b="1" i="1" dirty="0">
              <a:solidFill>
                <a:srgbClr val="00B050"/>
              </a:solidFill>
            </a:endParaRPr>
          </a:p>
          <a:p>
            <a:pPr marL="0" indent="0" algn="ctr">
              <a:buNone/>
            </a:pPr>
            <a:endParaRPr lang="en-GB" b="1" i="1" dirty="0">
              <a:solidFill>
                <a:srgbClr val="00B050"/>
              </a:solidFill>
            </a:endParaRPr>
          </a:p>
          <a:p>
            <a:pPr marL="285750" lvl="0" indent="-285750"/>
            <a:endParaRPr lang="en-GB" dirty="0"/>
          </a:p>
          <a:p>
            <a:endParaRPr lang="en-GB" dirty="0"/>
          </a:p>
        </p:txBody>
      </p:sp>
      <p:pic>
        <p:nvPicPr>
          <p:cNvPr id="4" name="Picture 3" descr="A close up of a logo&#10;&#10;Description automatically generated">
            <a:extLst>
              <a:ext uri="{FF2B5EF4-FFF2-40B4-BE49-F238E27FC236}">
                <a16:creationId xmlns:a16="http://schemas.microsoft.com/office/drawing/2014/main" id="{EA669B22-6A14-4E0B-8DE8-72103CB62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Tree>
    <p:extLst>
      <p:ext uri="{BB962C8B-B14F-4D97-AF65-F5344CB8AC3E}">
        <p14:creationId xmlns:p14="http://schemas.microsoft.com/office/powerpoint/2010/main" val="54735138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88" y="353290"/>
            <a:ext cx="10515600" cy="770883"/>
          </a:xfrm>
        </p:spPr>
        <p:txBody>
          <a:bodyPr/>
          <a:lstStyle/>
          <a:p>
            <a:r>
              <a:rPr lang="en-GB" dirty="0">
                <a:latin typeface="Arial" panose="020B0604020202020204" pitchFamily="34" charset="0"/>
                <a:cs typeface="Arial" panose="020B0604020202020204" pitchFamily="34" charset="0"/>
              </a:rPr>
              <a:t>What makes the RDC unique?</a:t>
            </a:r>
          </a:p>
        </p:txBody>
      </p:sp>
      <p:sp>
        <p:nvSpPr>
          <p:cNvPr id="3" name="Content Placeholder 2"/>
          <p:cNvSpPr>
            <a:spLocks noGrp="1"/>
          </p:cNvSpPr>
          <p:nvPr>
            <p:ph idx="1"/>
          </p:nvPr>
        </p:nvSpPr>
        <p:spPr>
          <a:xfrm>
            <a:off x="420188" y="1441144"/>
            <a:ext cx="11351623" cy="4390161"/>
          </a:xfrm>
        </p:spPr>
        <p:txBody>
          <a:bodyPr>
            <a:normAutofit/>
          </a:bodyPr>
          <a:lstStyle/>
          <a:p>
            <a:pPr marL="285750" lvl="0" indent="-285750">
              <a:lnSpc>
                <a:spcPct val="100000"/>
              </a:lnSpc>
            </a:pPr>
            <a:r>
              <a:rPr lang="en-GB" sz="2600" dirty="0">
                <a:latin typeface="Arial" panose="020B0604020202020204" pitchFamily="34" charset="0"/>
                <a:cs typeface="Arial" panose="020B0604020202020204" pitchFamily="34" charset="0"/>
              </a:rPr>
              <a:t>A primary care resource in a secondary care setting</a:t>
            </a:r>
          </a:p>
          <a:p>
            <a:pPr marL="285750" lvl="0" indent="-285750">
              <a:lnSpc>
                <a:spcPct val="100000"/>
              </a:lnSpc>
            </a:pPr>
            <a:r>
              <a:rPr lang="en-GB" sz="2600" dirty="0">
                <a:latin typeface="Arial" panose="020B0604020202020204" pitchFamily="34" charset="0"/>
                <a:cs typeface="Arial" panose="020B0604020202020204" pitchFamily="34" charset="0"/>
              </a:rPr>
              <a:t>Investigating patients who do not fit the traditional cancer pathway</a:t>
            </a:r>
          </a:p>
          <a:p>
            <a:pPr marL="285750" lvl="0" indent="-285750">
              <a:lnSpc>
                <a:spcPct val="100000"/>
              </a:lnSpc>
            </a:pPr>
            <a:r>
              <a:rPr lang="en-GB" sz="2600" dirty="0">
                <a:latin typeface="Arial" panose="020B0604020202020204" pitchFamily="34" charset="0"/>
                <a:cs typeface="Arial" panose="020B0604020202020204" pitchFamily="34" charset="0"/>
              </a:rPr>
              <a:t>Live reporting of CT scans</a:t>
            </a:r>
          </a:p>
          <a:p>
            <a:pPr>
              <a:lnSpc>
                <a:spcPct val="100000"/>
              </a:lnSpc>
            </a:pPr>
            <a:r>
              <a:rPr lang="en-GB" sz="2600" dirty="0">
                <a:latin typeface="Arial" panose="020B0604020202020204" pitchFamily="34" charset="0"/>
                <a:cs typeface="Arial" panose="020B0604020202020204" pitchFamily="34" charset="0"/>
              </a:rPr>
              <a:t>Radiologist-Physician discussions</a:t>
            </a:r>
          </a:p>
          <a:p>
            <a:pPr>
              <a:lnSpc>
                <a:spcPct val="100000"/>
              </a:lnSpc>
            </a:pPr>
            <a:r>
              <a:rPr lang="en-GB" sz="2600" dirty="0">
                <a:latin typeface="Arial" panose="020B0604020202020204" pitchFamily="34" charset="0"/>
                <a:cs typeface="Arial" panose="020B0604020202020204" pitchFamily="34" charset="0"/>
              </a:rPr>
              <a:t>CNS who provides support before, during and after clinic</a:t>
            </a:r>
          </a:p>
          <a:p>
            <a:pPr>
              <a:lnSpc>
                <a:spcPct val="100000"/>
              </a:lnSpc>
            </a:pPr>
            <a:r>
              <a:rPr lang="en-GB" sz="2600" dirty="0">
                <a:latin typeface="Arial" panose="020B0604020202020204" pitchFamily="34" charset="0"/>
                <a:cs typeface="Arial" panose="020B0604020202020204" pitchFamily="34" charset="0"/>
              </a:rPr>
              <a:t>Person centred care</a:t>
            </a:r>
          </a:p>
          <a:p>
            <a:pPr>
              <a:lnSpc>
                <a:spcPct val="100000"/>
              </a:lnSpc>
            </a:pPr>
            <a:r>
              <a:rPr lang="en-GB" sz="2600" dirty="0">
                <a:latin typeface="Arial" panose="020B0604020202020204" pitchFamily="34" charset="0"/>
                <a:cs typeface="Arial" panose="020B0604020202020204" pitchFamily="34" charset="0"/>
              </a:rPr>
              <a:t>Rapid reassurance for patients, families/carers and GPs</a:t>
            </a:r>
          </a:p>
          <a:p>
            <a:pPr marL="0" indent="0" algn="ctr">
              <a:buNone/>
            </a:pPr>
            <a:endParaRPr lang="en-GB" b="1" i="1" dirty="0">
              <a:solidFill>
                <a:srgbClr val="00B050"/>
              </a:solidFill>
            </a:endParaRPr>
          </a:p>
          <a:p>
            <a:pPr marL="0" indent="0" algn="ctr">
              <a:buNone/>
            </a:pPr>
            <a:endParaRPr lang="en-GB" b="1" i="1" dirty="0">
              <a:solidFill>
                <a:srgbClr val="00B050"/>
              </a:solidFill>
            </a:endParaRPr>
          </a:p>
          <a:p>
            <a:pPr marL="285750" lvl="0" indent="-285750"/>
            <a:endParaRPr lang="en-GB" dirty="0"/>
          </a:p>
          <a:p>
            <a:endParaRPr lang="en-GB" dirty="0"/>
          </a:p>
        </p:txBody>
      </p:sp>
      <p:pic>
        <p:nvPicPr>
          <p:cNvPr id="4" name="Picture 3" descr="A close up of a logo&#10;&#10;Description automatically generated">
            <a:extLst>
              <a:ext uri="{FF2B5EF4-FFF2-40B4-BE49-F238E27FC236}">
                <a16:creationId xmlns:a16="http://schemas.microsoft.com/office/drawing/2014/main" id="{EA669B22-6A14-4E0B-8DE8-72103CB62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Tree>
    <p:extLst>
      <p:ext uri="{BB962C8B-B14F-4D97-AF65-F5344CB8AC3E}">
        <p14:creationId xmlns:p14="http://schemas.microsoft.com/office/powerpoint/2010/main" val="59996859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5BF9EA39-8651-4A79-8827-81010EC9D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
        <p:nvSpPr>
          <p:cNvPr id="2" name="Title 1"/>
          <p:cNvSpPr>
            <a:spLocks noGrp="1"/>
          </p:cNvSpPr>
          <p:nvPr>
            <p:ph type="title"/>
          </p:nvPr>
        </p:nvSpPr>
        <p:spPr>
          <a:xfrm>
            <a:off x="328863" y="383406"/>
            <a:ext cx="10303042" cy="943138"/>
          </a:xfrm>
        </p:spPr>
        <p:txBody>
          <a:bodyPr>
            <a:noAutofit/>
          </a:bodyPr>
          <a:lstStyle/>
          <a:p>
            <a:r>
              <a:rPr lang="en-GB" dirty="0">
                <a:latin typeface="Arial" panose="020B0604020202020204" pitchFamily="34" charset="0"/>
                <a:cs typeface="Arial" panose="020B0604020202020204" pitchFamily="34" charset="0"/>
              </a:rPr>
              <a:t>Vague symptoms </a:t>
            </a:r>
            <a:r>
              <a:rPr lang="en-GB" sz="2600" dirty="0">
                <a:latin typeface="Arial" panose="020B0604020202020204" pitchFamily="34" charset="0"/>
                <a:cs typeface="Arial" panose="020B0604020202020204" pitchFamily="34" charset="0"/>
              </a:rPr>
              <a:t>– for examples/NOT a tick box list</a:t>
            </a:r>
          </a:p>
        </p:txBody>
      </p:sp>
      <p:sp>
        <p:nvSpPr>
          <p:cNvPr id="3" name="Content Placeholder 2"/>
          <p:cNvSpPr>
            <a:spLocks noGrp="1"/>
          </p:cNvSpPr>
          <p:nvPr>
            <p:ph idx="1"/>
          </p:nvPr>
        </p:nvSpPr>
        <p:spPr>
          <a:xfrm>
            <a:off x="264695" y="1183448"/>
            <a:ext cx="11662610" cy="5291146"/>
          </a:xfrm>
        </p:spPr>
        <p:txBody>
          <a:bodyPr>
            <a:normAutofit/>
          </a:bodyPr>
          <a:lstStyle/>
          <a:p>
            <a:pPr fontAlgn="auto">
              <a:lnSpc>
                <a:spcPct val="110000"/>
              </a:lnSpc>
              <a:spcAft>
                <a:spcPts val="0"/>
              </a:spcAft>
              <a:buFont typeface="Arial" pitchFamily="34" charset="0"/>
              <a:buChar char="•"/>
              <a:defRPr/>
            </a:pPr>
            <a:r>
              <a:rPr lang="en-GB" altLang="en-US" sz="2600" dirty="0">
                <a:latin typeface="Arial" panose="020B0604020202020204" pitchFamily="34" charset="0"/>
                <a:cs typeface="Arial" panose="020B0604020202020204" pitchFamily="34" charset="0"/>
              </a:rPr>
              <a:t>Unexplained laboratory test findings (e.g. anaemia, thrombocytopenia, hypercalcaemia) </a:t>
            </a:r>
          </a:p>
          <a:p>
            <a:pPr fontAlgn="auto">
              <a:lnSpc>
                <a:spcPct val="110000"/>
              </a:lnSpc>
              <a:spcAft>
                <a:spcPts val="0"/>
              </a:spcAft>
              <a:buFont typeface="Arial" pitchFamily="34" charset="0"/>
              <a:buChar char="•"/>
              <a:defRPr/>
            </a:pPr>
            <a:r>
              <a:rPr lang="en-GB" altLang="en-US" sz="2600" dirty="0">
                <a:latin typeface="Arial" panose="020B0604020202020204" pitchFamily="34" charset="0"/>
                <a:cs typeface="Arial" panose="020B0604020202020204" pitchFamily="34" charset="0"/>
              </a:rPr>
              <a:t>Unexplained weight loss </a:t>
            </a:r>
          </a:p>
          <a:p>
            <a:pPr fontAlgn="auto">
              <a:lnSpc>
                <a:spcPct val="110000"/>
              </a:lnSpc>
              <a:spcAft>
                <a:spcPts val="0"/>
              </a:spcAft>
              <a:buFont typeface="Arial" pitchFamily="34" charset="0"/>
              <a:buChar char="•"/>
              <a:defRPr/>
            </a:pPr>
            <a:r>
              <a:rPr lang="en-GB" altLang="en-US" sz="2600" dirty="0">
                <a:latin typeface="Arial" panose="020B0604020202020204" pitchFamily="34" charset="0"/>
                <a:cs typeface="Arial" panose="020B0604020202020204" pitchFamily="34" charset="0"/>
              </a:rPr>
              <a:t>Severe unexplained fatigue </a:t>
            </a:r>
          </a:p>
          <a:p>
            <a:pPr fontAlgn="auto">
              <a:lnSpc>
                <a:spcPct val="110000"/>
              </a:lnSpc>
              <a:spcAft>
                <a:spcPts val="0"/>
              </a:spcAft>
              <a:buFont typeface="Arial" pitchFamily="34" charset="0"/>
              <a:buChar char="•"/>
              <a:defRPr/>
            </a:pPr>
            <a:r>
              <a:rPr lang="en-GB" altLang="en-US" sz="2600" dirty="0">
                <a:latin typeface="Arial" panose="020B0604020202020204" pitchFamily="34" charset="0"/>
                <a:cs typeface="Arial" panose="020B0604020202020204" pitchFamily="34" charset="0"/>
              </a:rPr>
              <a:t>Persistent nausea or appetite loss </a:t>
            </a:r>
          </a:p>
          <a:p>
            <a:pPr fontAlgn="auto">
              <a:lnSpc>
                <a:spcPct val="110000"/>
              </a:lnSpc>
              <a:spcAft>
                <a:spcPts val="0"/>
              </a:spcAft>
              <a:buFont typeface="Arial" pitchFamily="34" charset="0"/>
              <a:buChar char="•"/>
              <a:defRPr/>
            </a:pPr>
            <a:r>
              <a:rPr lang="en-GB" altLang="en-US" sz="2600" dirty="0">
                <a:latin typeface="Arial" panose="020B0604020202020204" pitchFamily="34" charset="0"/>
                <a:cs typeface="Arial" panose="020B0604020202020204" pitchFamily="34" charset="0"/>
              </a:rPr>
              <a:t>New atypical pain (e.g. diffuse abdominal pain or bone pain)</a:t>
            </a:r>
          </a:p>
          <a:p>
            <a:pPr fontAlgn="auto">
              <a:lnSpc>
                <a:spcPct val="110000"/>
              </a:lnSpc>
              <a:spcAft>
                <a:spcPts val="0"/>
              </a:spcAft>
              <a:buFont typeface="Arial" pitchFamily="34" charset="0"/>
              <a:buChar char="•"/>
              <a:defRPr/>
            </a:pPr>
            <a:r>
              <a:rPr lang="en-GB" altLang="en-US" sz="2600" dirty="0">
                <a:latin typeface="Arial" panose="020B0604020202020204" pitchFamily="34" charset="0"/>
                <a:cs typeface="Arial" panose="020B0604020202020204" pitchFamily="34" charset="0"/>
              </a:rPr>
              <a:t>We do accept patients who have a past medical history of cancer – as long as the symptoms are not related to a monitored cancer. </a:t>
            </a:r>
          </a:p>
          <a:p>
            <a:endParaRPr lang="en-GB" dirty="0"/>
          </a:p>
        </p:txBody>
      </p:sp>
    </p:spTree>
    <p:extLst>
      <p:ext uri="{BB962C8B-B14F-4D97-AF65-F5344CB8AC3E}">
        <p14:creationId xmlns:p14="http://schemas.microsoft.com/office/powerpoint/2010/main" val="379216887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6E473EA0-C491-4CCE-A8BB-633C1731D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
        <p:nvSpPr>
          <p:cNvPr id="4" name="TextBox 3"/>
          <p:cNvSpPr txBox="1"/>
          <p:nvPr/>
        </p:nvSpPr>
        <p:spPr>
          <a:xfrm>
            <a:off x="8998132" y="227965"/>
            <a:ext cx="2880360" cy="5478423"/>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a:ln>
                  <a:noFill/>
                </a:ln>
                <a:solidFill>
                  <a:prstClr val="black"/>
                </a:solidFill>
                <a:effectLst/>
                <a:uLnTx/>
                <a:uFillTx/>
                <a:latin typeface="Arial" panose="020B0604020202020204"/>
                <a:ea typeface="+mn-ea"/>
                <a:cs typeface="+mn-cs"/>
              </a:rPr>
              <a:t>SET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Panel A bloods (CRP, FBC, U&amp;E, LFT, Bone, TFT, Glucose, HbA1c, Ferritin, Coeliac Screen, either PSA or CA125)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Dip urine (and record result in referral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Physical examination including a breast exam for women and a PR exam for men (and record result in referral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(Chest X-ray ? </a:t>
            </a:r>
            <a:r>
              <a:rPr lang="en-GB" sz="1600" dirty="0">
                <a:solidFill>
                  <a:prstClr val="black"/>
                </a:solidFill>
                <a:latin typeface="Arial" panose="020B0604020202020204"/>
              </a:rPr>
              <a:t>to continue)</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To counsel patients as to why they are being referred.</a:t>
            </a:r>
          </a:p>
        </p:txBody>
      </p:sp>
      <p:sp>
        <p:nvSpPr>
          <p:cNvPr id="2" name="Title 1"/>
          <p:cNvSpPr>
            <a:spLocks noGrp="1"/>
          </p:cNvSpPr>
          <p:nvPr>
            <p:ph type="title"/>
          </p:nvPr>
        </p:nvSpPr>
        <p:spPr>
          <a:xfrm>
            <a:off x="313508" y="227965"/>
            <a:ext cx="10515600" cy="854075"/>
          </a:xfrm>
        </p:spPr>
        <p:txBody>
          <a:bodyPr/>
          <a:lstStyle/>
          <a:p>
            <a:r>
              <a:rPr lang="en-GB" dirty="0">
                <a:latin typeface="Arial" panose="020B0604020202020204" pitchFamily="34" charset="0"/>
                <a:cs typeface="Arial" panose="020B0604020202020204" pitchFamily="34" charset="0"/>
              </a:rPr>
              <a:t>RDC Criteria - inclusion</a:t>
            </a:r>
          </a:p>
        </p:txBody>
      </p:sp>
      <p:sp>
        <p:nvSpPr>
          <p:cNvPr id="3" name="Content Placeholder 2"/>
          <p:cNvSpPr>
            <a:spLocks noGrp="1"/>
          </p:cNvSpPr>
          <p:nvPr>
            <p:ph idx="1"/>
          </p:nvPr>
        </p:nvSpPr>
        <p:spPr>
          <a:xfrm>
            <a:off x="441960" y="1082040"/>
            <a:ext cx="8382000" cy="5425440"/>
          </a:xfrm>
        </p:spPr>
        <p:txBody>
          <a:bodyPr>
            <a:normAutofit/>
          </a:bodyPr>
          <a:lstStyle/>
          <a:p>
            <a:pPr marL="91440" lvl="0" indent="-91440">
              <a:lnSpc>
                <a:spcPct val="100000"/>
              </a:lnSpc>
              <a:spcBef>
                <a:spcPts val="1200"/>
              </a:spcBef>
              <a:spcAft>
                <a:spcPts val="200"/>
              </a:spcAft>
              <a:buClr>
                <a:srgbClr val="1CADE4"/>
              </a:buClr>
              <a:buSzPct val="100000"/>
              <a:buFont typeface="Tw Cen MT" panose="020B0602020104020603" pitchFamily="34" charset="0"/>
              <a:buChar char=" "/>
            </a:pPr>
            <a:r>
              <a:rPr lang="en-GB" sz="2400" dirty="0">
                <a:solidFill>
                  <a:prstClr val="black"/>
                </a:solidFill>
                <a:latin typeface="Arial" panose="020B0604020202020204" pitchFamily="34" charset="0"/>
                <a:cs typeface="Arial" panose="020B0604020202020204" pitchFamily="34" charset="0"/>
              </a:rPr>
              <a:t>- “Set A” has been requested &amp; documented</a:t>
            </a:r>
          </a:p>
          <a:p>
            <a:pPr marL="91440" lvl="0" indent="-91440">
              <a:lnSpc>
                <a:spcPct val="100000"/>
              </a:lnSpc>
              <a:spcBef>
                <a:spcPts val="1200"/>
              </a:spcBef>
              <a:spcAft>
                <a:spcPts val="200"/>
              </a:spcAft>
              <a:buClr>
                <a:srgbClr val="1CADE4"/>
              </a:buClr>
              <a:buSzPct val="100000"/>
              <a:buFont typeface="Tw Cen MT" panose="020B0602020104020603" pitchFamily="34" charset="0"/>
              <a:buChar char=" "/>
            </a:pPr>
            <a:r>
              <a:rPr lang="en-GB" sz="2400" dirty="0">
                <a:solidFill>
                  <a:prstClr val="black"/>
                </a:solidFill>
                <a:latin typeface="Arial" panose="020B0604020202020204" pitchFamily="34" charset="0"/>
                <a:cs typeface="Arial" panose="020B0604020202020204" pitchFamily="34" charset="0"/>
              </a:rPr>
              <a:t>- the patients red flag symptoms do relate to any USC pathway</a:t>
            </a:r>
          </a:p>
          <a:p>
            <a:pPr marL="91440" lvl="0" indent="-91440">
              <a:lnSpc>
                <a:spcPct val="100000"/>
              </a:lnSpc>
              <a:spcBef>
                <a:spcPts val="1200"/>
              </a:spcBef>
              <a:spcAft>
                <a:spcPts val="200"/>
              </a:spcAft>
              <a:buClr>
                <a:srgbClr val="1CADE4"/>
              </a:buClr>
              <a:buSzPct val="100000"/>
              <a:buFont typeface="Tw Cen MT" panose="020B0602020104020603" pitchFamily="34" charset="0"/>
              <a:buChar char=" "/>
            </a:pPr>
            <a:r>
              <a:rPr lang="en-GB" sz="2400" dirty="0">
                <a:solidFill>
                  <a:prstClr val="black"/>
                </a:solidFill>
                <a:latin typeface="Arial" panose="020B0604020202020204" pitchFamily="34" charset="0"/>
                <a:cs typeface="Arial" panose="020B0604020202020204" pitchFamily="34" charset="0"/>
              </a:rPr>
              <a:t>- GP clinical suspicion of a serious disease that could be due to cancer/ GP </a:t>
            </a:r>
            <a:r>
              <a:rPr lang="en-GB" sz="2400" dirty="0">
                <a:solidFill>
                  <a:srgbClr val="FF0000"/>
                </a:solidFill>
                <a:latin typeface="Arial" panose="020B0604020202020204" pitchFamily="34" charset="0"/>
                <a:cs typeface="Arial" panose="020B0604020202020204" pitchFamily="34" charset="0"/>
              </a:rPr>
              <a:t>“gut feeling”</a:t>
            </a:r>
          </a:p>
          <a:p>
            <a:pPr marL="91440" lvl="0" indent="-91440">
              <a:lnSpc>
                <a:spcPct val="100000"/>
              </a:lnSpc>
              <a:spcBef>
                <a:spcPts val="1200"/>
              </a:spcBef>
              <a:spcAft>
                <a:spcPts val="200"/>
              </a:spcAft>
              <a:buClr>
                <a:srgbClr val="1CADE4"/>
              </a:buClr>
              <a:buSzPct val="100000"/>
              <a:buFont typeface="Tw Cen MT" panose="020B0602020104020603" pitchFamily="34" charset="0"/>
              <a:buChar char=" "/>
            </a:pPr>
            <a:r>
              <a:rPr lang="en-GB" sz="2400" dirty="0">
                <a:solidFill>
                  <a:prstClr val="black"/>
                </a:solidFill>
                <a:latin typeface="Arial" panose="020B0604020202020204" pitchFamily="34" charset="0"/>
                <a:cs typeface="Arial" panose="020B0604020202020204" pitchFamily="34" charset="0"/>
              </a:rPr>
              <a:t>- </a:t>
            </a:r>
            <a:r>
              <a:rPr lang="en-GB" sz="2400" u="sng" dirty="0">
                <a:solidFill>
                  <a:prstClr val="black"/>
                </a:solidFill>
                <a:latin typeface="Arial" panose="020B0604020202020204" pitchFamily="34" charset="0"/>
                <a:cs typeface="Arial" panose="020B0604020202020204" pitchFamily="34" charset="0"/>
              </a:rPr>
              <a:t>&gt;</a:t>
            </a:r>
            <a:r>
              <a:rPr lang="en-GB" sz="2400" dirty="0">
                <a:solidFill>
                  <a:prstClr val="black"/>
                </a:solidFill>
                <a:latin typeface="Arial" panose="020B0604020202020204" pitchFamily="34" charset="0"/>
                <a:cs typeface="Arial" panose="020B0604020202020204" pitchFamily="34" charset="0"/>
              </a:rPr>
              <a:t> 18 years of age</a:t>
            </a:r>
          </a:p>
          <a:p>
            <a:pPr marL="91440" lvl="0" indent="-91440">
              <a:lnSpc>
                <a:spcPct val="100000"/>
              </a:lnSpc>
              <a:spcBef>
                <a:spcPts val="1200"/>
              </a:spcBef>
              <a:spcAft>
                <a:spcPts val="200"/>
              </a:spcAft>
              <a:buClr>
                <a:srgbClr val="1CADE4"/>
              </a:buClr>
              <a:buSzPct val="100000"/>
              <a:buFont typeface="Tw Cen MT" panose="020B0602020104020603" pitchFamily="34" charset="0"/>
              <a:buChar char=" "/>
            </a:pPr>
            <a:r>
              <a:rPr lang="en-GB" sz="2400" dirty="0">
                <a:solidFill>
                  <a:prstClr val="black"/>
                </a:solidFill>
                <a:latin typeface="Arial" panose="020B0604020202020204" pitchFamily="34" charset="0"/>
                <a:cs typeface="Arial" panose="020B0604020202020204" pitchFamily="34" charset="0"/>
              </a:rPr>
              <a:t>- GP is within pilot area</a:t>
            </a:r>
          </a:p>
          <a:p>
            <a:pPr marL="91440" lvl="0" indent="-91440">
              <a:lnSpc>
                <a:spcPct val="100000"/>
              </a:lnSpc>
              <a:spcBef>
                <a:spcPts val="1200"/>
              </a:spcBef>
              <a:spcAft>
                <a:spcPts val="200"/>
              </a:spcAft>
              <a:buClr>
                <a:srgbClr val="1CADE4"/>
              </a:buClr>
              <a:buSzPct val="100000"/>
              <a:buFont typeface="Tw Cen MT" panose="020B0602020104020603" pitchFamily="34" charset="0"/>
              <a:buChar char=" "/>
            </a:pPr>
            <a:r>
              <a:rPr lang="en-GB" sz="2400" dirty="0">
                <a:solidFill>
                  <a:prstClr val="black"/>
                </a:solidFill>
                <a:latin typeface="Arial" panose="020B0604020202020204" pitchFamily="34" charset="0"/>
                <a:cs typeface="Arial" panose="020B0604020202020204" pitchFamily="34" charset="0"/>
              </a:rPr>
              <a:t>- The patient is well enough to go through the process</a:t>
            </a:r>
          </a:p>
          <a:p>
            <a:pPr marL="91440" lvl="0" indent="-91440">
              <a:lnSpc>
                <a:spcPct val="100000"/>
              </a:lnSpc>
              <a:spcBef>
                <a:spcPts val="1200"/>
              </a:spcBef>
              <a:spcAft>
                <a:spcPts val="200"/>
              </a:spcAft>
              <a:buClr>
                <a:srgbClr val="1CADE4"/>
              </a:buClr>
              <a:buSzPct val="100000"/>
              <a:buFont typeface="Tw Cen MT" panose="020B0602020104020603" pitchFamily="34" charset="0"/>
              <a:buChar char=" "/>
            </a:pPr>
            <a:r>
              <a:rPr lang="en-GB" sz="2400" dirty="0">
                <a:solidFill>
                  <a:prstClr val="black"/>
                </a:solidFill>
                <a:latin typeface="Arial" panose="020B0604020202020204" pitchFamily="34" charset="0"/>
                <a:cs typeface="Arial" panose="020B0604020202020204" pitchFamily="34" charset="0"/>
              </a:rPr>
              <a:t>- The patient understands the process and is able to attend the RDC, possibly for a whole day at a time at short notice</a:t>
            </a:r>
          </a:p>
          <a:p>
            <a:pPr marL="91440" lvl="0" indent="-91440">
              <a:lnSpc>
                <a:spcPct val="100000"/>
              </a:lnSpc>
              <a:spcBef>
                <a:spcPts val="1200"/>
              </a:spcBef>
              <a:spcAft>
                <a:spcPts val="200"/>
              </a:spcAft>
              <a:buClr>
                <a:srgbClr val="1CADE4"/>
              </a:buClr>
              <a:buSzPct val="100000"/>
              <a:buFont typeface="Tw Cen MT" panose="020B0602020104020603" pitchFamily="34" charset="0"/>
              <a:buChar char=" "/>
            </a:pPr>
            <a:r>
              <a:rPr lang="en-GB" sz="2400" dirty="0">
                <a:solidFill>
                  <a:prstClr val="black"/>
                </a:solidFill>
                <a:latin typeface="Arial" panose="020B0604020202020204" pitchFamily="34" charset="0"/>
                <a:cs typeface="Arial" panose="020B0604020202020204" pitchFamily="34" charset="0"/>
              </a:rPr>
              <a:t>- Telephone number for the patient</a:t>
            </a:r>
          </a:p>
          <a:p>
            <a:pPr marL="0" lvl="0" indent="0">
              <a:spcBef>
                <a:spcPts val="1200"/>
              </a:spcBef>
              <a:spcAft>
                <a:spcPts val="200"/>
              </a:spcAft>
              <a:buClr>
                <a:srgbClr val="1CADE4"/>
              </a:buClr>
              <a:buSzPct val="100000"/>
              <a:buNone/>
            </a:pPr>
            <a:endParaRPr lang="en-GB" sz="2400" dirty="0">
              <a:solidFill>
                <a:prstClr val="black"/>
              </a:solidFill>
              <a:latin typeface="Tw Cen MT" panose="020B0602020104020603"/>
            </a:endParaRPr>
          </a:p>
          <a:p>
            <a:endParaRPr lang="en-GB" dirty="0"/>
          </a:p>
        </p:txBody>
      </p:sp>
    </p:spTree>
    <p:extLst>
      <p:ext uri="{BB962C8B-B14F-4D97-AF65-F5344CB8AC3E}">
        <p14:creationId xmlns:p14="http://schemas.microsoft.com/office/powerpoint/2010/main" val="64018502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709E895-5CDD-44FF-8113-13BA84148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
        <p:nvSpPr>
          <p:cNvPr id="2" name="Title 1"/>
          <p:cNvSpPr>
            <a:spLocks noGrp="1"/>
          </p:cNvSpPr>
          <p:nvPr>
            <p:ph type="title"/>
          </p:nvPr>
        </p:nvSpPr>
        <p:spPr>
          <a:xfrm>
            <a:off x="284747" y="261654"/>
            <a:ext cx="10515600" cy="975995"/>
          </a:xfrm>
        </p:spPr>
        <p:txBody>
          <a:bodyPr/>
          <a:lstStyle/>
          <a:p>
            <a:r>
              <a:rPr lang="en-GB" dirty="0">
                <a:latin typeface="Arial" panose="020B0604020202020204" pitchFamily="34" charset="0"/>
                <a:cs typeface="Arial" panose="020B0604020202020204" pitchFamily="34" charset="0"/>
              </a:rPr>
              <a:t>Imaging and reporting</a:t>
            </a:r>
          </a:p>
        </p:txBody>
      </p:sp>
      <p:sp>
        <p:nvSpPr>
          <p:cNvPr id="3" name="Content Placeholder 2"/>
          <p:cNvSpPr>
            <a:spLocks noGrp="1"/>
          </p:cNvSpPr>
          <p:nvPr>
            <p:ph idx="1"/>
          </p:nvPr>
        </p:nvSpPr>
        <p:spPr>
          <a:xfrm>
            <a:off x="284747" y="1163051"/>
            <a:ext cx="11514221" cy="5029200"/>
          </a:xfrm>
        </p:spPr>
        <p:txBody>
          <a:bodyPr>
            <a:normAutofit/>
          </a:bodyPr>
          <a:lstStyle/>
          <a:p>
            <a:r>
              <a:rPr lang="en-GB" dirty="0">
                <a:latin typeface="Arial" panose="020B0604020202020204" pitchFamily="34" charset="0"/>
                <a:cs typeface="Arial" panose="020B0604020202020204" pitchFamily="34" charset="0"/>
              </a:rPr>
              <a:t>Neath Port Talbot Hospital is a non-acute hospital</a:t>
            </a:r>
          </a:p>
          <a:p>
            <a:r>
              <a:rPr lang="en-GB" dirty="0">
                <a:latin typeface="Arial" panose="020B0604020202020204" pitchFamily="34" charset="0"/>
                <a:cs typeface="Arial" panose="020B0604020202020204" pitchFamily="34" charset="0"/>
              </a:rPr>
              <a:t>HB agreed to ring-fence 10 CT slots a week </a:t>
            </a:r>
          </a:p>
          <a:p>
            <a:r>
              <a:rPr lang="en-GB" dirty="0">
                <a:latin typeface="Arial" panose="020B0604020202020204" pitchFamily="34" charset="0"/>
                <a:cs typeface="Arial" panose="020B0604020202020204" pitchFamily="34" charset="0"/>
              </a:rPr>
              <a:t>Currently use half a CT session each morning</a:t>
            </a:r>
          </a:p>
          <a:p>
            <a:r>
              <a:rPr lang="en-GB" dirty="0">
                <a:latin typeface="Arial" panose="020B0604020202020204" pitchFamily="34" charset="0"/>
                <a:cs typeface="Arial" panose="020B0604020202020204" pitchFamily="34" charset="0"/>
              </a:rPr>
              <a:t>Any unused CT slots are returned to Radiology - no waste</a:t>
            </a:r>
          </a:p>
          <a:p>
            <a:pPr marL="0" indent="0">
              <a:buNone/>
            </a:pPr>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Radiologist live reports and discussed same session with Physician to develop diagnosis/plan </a:t>
            </a:r>
          </a:p>
          <a:p>
            <a:pPr marL="0" indent="0">
              <a:buNone/>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Good engagement with secondary care clinicians/rotas filled</a:t>
            </a:r>
          </a:p>
          <a:p>
            <a:endParaRPr lang="en-GB" dirty="0"/>
          </a:p>
        </p:txBody>
      </p:sp>
    </p:spTree>
    <p:extLst>
      <p:ext uri="{BB962C8B-B14F-4D97-AF65-F5344CB8AC3E}">
        <p14:creationId xmlns:p14="http://schemas.microsoft.com/office/powerpoint/2010/main" val="49495593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937" y="199662"/>
            <a:ext cx="10515600" cy="746269"/>
          </a:xfrm>
        </p:spPr>
        <p:txBody>
          <a:bodyPr/>
          <a:lstStyle/>
          <a:p>
            <a:r>
              <a:rPr lang="en-GB" dirty="0">
                <a:latin typeface="Arial" panose="020B0604020202020204" pitchFamily="34" charset="0"/>
                <a:cs typeface="Arial" panose="020B0604020202020204" pitchFamily="34" charset="0"/>
              </a:rPr>
              <a:t>Results – up to March ‘20</a:t>
            </a:r>
          </a:p>
        </p:txBody>
      </p:sp>
      <p:sp>
        <p:nvSpPr>
          <p:cNvPr id="5" name="TextBox 4"/>
          <p:cNvSpPr txBox="1"/>
          <p:nvPr/>
        </p:nvSpPr>
        <p:spPr>
          <a:xfrm>
            <a:off x="376782" y="1297784"/>
            <a:ext cx="2560320" cy="369332"/>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1118 referrals accepted</a:t>
            </a:r>
          </a:p>
        </p:txBody>
      </p:sp>
      <p:sp>
        <p:nvSpPr>
          <p:cNvPr id="6" name="TextBox 5"/>
          <p:cNvSpPr txBox="1"/>
          <p:nvPr/>
        </p:nvSpPr>
        <p:spPr>
          <a:xfrm>
            <a:off x="1656942" y="2116483"/>
            <a:ext cx="1977212" cy="373545"/>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260 clinics held</a:t>
            </a:r>
          </a:p>
        </p:txBody>
      </p:sp>
      <p:sp>
        <p:nvSpPr>
          <p:cNvPr id="7" name="TextBox 6"/>
          <p:cNvSpPr txBox="1"/>
          <p:nvPr/>
        </p:nvSpPr>
        <p:spPr>
          <a:xfrm>
            <a:off x="7637417" y="239160"/>
            <a:ext cx="2560320" cy="646331"/>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1066 patients seen, 52 cancelled</a:t>
            </a:r>
          </a:p>
        </p:txBody>
      </p:sp>
      <p:sp>
        <p:nvSpPr>
          <p:cNvPr id="8" name="TextBox 7"/>
          <p:cNvSpPr txBox="1"/>
          <p:nvPr/>
        </p:nvSpPr>
        <p:spPr>
          <a:xfrm>
            <a:off x="4241075" y="1272958"/>
            <a:ext cx="2560320" cy="369332"/>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298 referrals rejected</a:t>
            </a:r>
          </a:p>
        </p:txBody>
      </p:sp>
      <p:sp>
        <p:nvSpPr>
          <p:cNvPr id="9" name="TextBox 8"/>
          <p:cNvSpPr txBox="1"/>
          <p:nvPr/>
        </p:nvSpPr>
        <p:spPr>
          <a:xfrm>
            <a:off x="4860402" y="2033546"/>
            <a:ext cx="2830287" cy="369332"/>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Female 605 – 513 Male</a:t>
            </a:r>
          </a:p>
        </p:txBody>
      </p:sp>
      <p:sp>
        <p:nvSpPr>
          <p:cNvPr id="10" name="TextBox 9"/>
          <p:cNvSpPr txBox="1"/>
          <p:nvPr/>
        </p:nvSpPr>
        <p:spPr>
          <a:xfrm>
            <a:off x="8105368" y="1326524"/>
            <a:ext cx="2973841" cy="369332"/>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Age Range – 19-95 years</a:t>
            </a:r>
          </a:p>
        </p:txBody>
      </p:sp>
      <p:sp>
        <p:nvSpPr>
          <p:cNvPr id="11" name="TextBox 10"/>
          <p:cNvSpPr txBox="1"/>
          <p:nvPr/>
        </p:nvSpPr>
        <p:spPr>
          <a:xfrm>
            <a:off x="8569234" y="2290399"/>
            <a:ext cx="3134814" cy="369332"/>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Average age – 68.6 years</a:t>
            </a:r>
          </a:p>
        </p:txBody>
      </p:sp>
      <p:graphicFrame>
        <p:nvGraphicFramePr>
          <p:cNvPr id="12" name="Content Placeholder 3"/>
          <p:cNvGraphicFramePr>
            <a:graphicFrameLocks noGrp="1"/>
          </p:cNvGraphicFramePr>
          <p:nvPr>
            <p:ph idx="1"/>
            <p:extLst>
              <p:ext uri="{D42A27DB-BD31-4B8C-83A1-F6EECF244321}">
                <p14:modId xmlns:p14="http://schemas.microsoft.com/office/powerpoint/2010/main" val="1919440131"/>
              </p:ext>
            </p:extLst>
          </p:nvPr>
        </p:nvGraphicFramePr>
        <p:xfrm>
          <a:off x="367937" y="2939397"/>
          <a:ext cx="11815218"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5884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77B-0342-403A-917F-315D65EA0DD5}"/>
              </a:ext>
            </a:extLst>
          </p:cNvPr>
          <p:cNvSpPr>
            <a:spLocks noGrp="1"/>
          </p:cNvSpPr>
          <p:nvPr>
            <p:ph type="ctrTitle"/>
          </p:nvPr>
        </p:nvSpPr>
        <p:spPr>
          <a:xfrm>
            <a:off x="1995487" y="3096126"/>
            <a:ext cx="8201892" cy="665747"/>
          </a:xfrm>
        </p:spPr>
        <p:txBody>
          <a:bodyPr/>
          <a:lstStyle/>
          <a:p>
            <a:r>
              <a:rPr lang="en-GB" dirty="0"/>
              <a:t>NCL Cancer Alliance</a:t>
            </a:r>
            <a:br>
              <a:rPr lang="en-GB" dirty="0"/>
            </a:br>
            <a:r>
              <a:rPr lang="en-GB" dirty="0"/>
              <a:t>RDC / MDC Experience, Plans</a:t>
            </a:r>
            <a:br>
              <a:rPr lang="en-GB" dirty="0"/>
            </a:br>
            <a:r>
              <a:rPr lang="en-GB" dirty="0"/>
              <a:t>and Challenges</a:t>
            </a:r>
          </a:p>
        </p:txBody>
      </p:sp>
      <p:sp>
        <p:nvSpPr>
          <p:cNvPr id="3" name="Text Placeholder 2">
            <a:extLst>
              <a:ext uri="{FF2B5EF4-FFF2-40B4-BE49-F238E27FC236}">
                <a16:creationId xmlns:a16="http://schemas.microsoft.com/office/drawing/2014/main" id="{3219F5B5-3CAE-43E2-A68F-48F42D067F2C}"/>
              </a:ext>
            </a:extLst>
          </p:cNvPr>
          <p:cNvSpPr>
            <a:spLocks noGrp="1"/>
          </p:cNvSpPr>
          <p:nvPr>
            <p:ph type="body" sz="quarter" idx="10"/>
          </p:nvPr>
        </p:nvSpPr>
        <p:spPr>
          <a:xfrm>
            <a:off x="1995487" y="4153155"/>
            <a:ext cx="8201025" cy="357447"/>
          </a:xfrm>
        </p:spPr>
        <p:txBody>
          <a:bodyPr/>
          <a:lstStyle/>
          <a:p>
            <a:r>
              <a:rPr lang="en-GB" dirty="0"/>
              <a:t>Dr Andrew Millar, RDC Clinical Lead, NCL Cancer Alliance</a:t>
            </a:r>
          </a:p>
        </p:txBody>
      </p:sp>
      <p:sp>
        <p:nvSpPr>
          <p:cNvPr id="4" name="TextBox 3">
            <a:extLst>
              <a:ext uri="{FF2B5EF4-FFF2-40B4-BE49-F238E27FC236}">
                <a16:creationId xmlns:a16="http://schemas.microsoft.com/office/drawing/2014/main" id="{035BB4FE-B75D-4525-B57A-236DD3CCE57E}"/>
              </a:ext>
            </a:extLst>
          </p:cNvPr>
          <p:cNvSpPr txBox="1"/>
          <p:nvPr/>
        </p:nvSpPr>
        <p:spPr>
          <a:xfrm>
            <a:off x="3024225" y="5383546"/>
            <a:ext cx="6143548" cy="738664"/>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Disclosures:</a:t>
            </a:r>
            <a:r>
              <a:rPr lang="en-US" sz="1200" dirty="0">
                <a:latin typeface="Arial" panose="020B0604020202020204" pitchFamily="34" charset="0"/>
                <a:cs typeface="Arial" panose="020B0604020202020204" pitchFamily="34" charset="0"/>
              </a:rPr>
              <a:t> Funding from Cancer Research UK, Gilead Sciences Ltd, Janssen Ltd, Merck Sharp &amp; Dohme Ltd, Director of GI Diagnostics Ltd, shareholder in Medefer Ltd</a:t>
            </a:r>
            <a:endParaRPr lang="en-GB" sz="1200" dirty="0">
              <a:latin typeface="Arial" panose="020B0604020202020204" pitchFamily="34" charset="0"/>
              <a:cs typeface="Arial" panose="020B0604020202020204" pitchFamily="34" charset="0"/>
            </a:endParaRPr>
          </a:p>
          <a:p>
            <a:pPr algn="ctr"/>
            <a:endParaRPr lang="en-US" dirty="0"/>
          </a:p>
        </p:txBody>
      </p:sp>
      <p:sp>
        <p:nvSpPr>
          <p:cNvPr id="5" name="Footer Placeholder 4">
            <a:extLst>
              <a:ext uri="{FF2B5EF4-FFF2-40B4-BE49-F238E27FC236}">
                <a16:creationId xmlns:a16="http://schemas.microsoft.com/office/drawing/2014/main" id="{278F653E-99D7-4753-8E3C-6A0C039DD41B}"/>
              </a:ext>
            </a:extLst>
          </p:cNvPr>
          <p:cNvSpPr txBox="1">
            <a:spLocks/>
          </p:cNvSpPr>
          <p:nvPr/>
        </p:nvSpPr>
        <p:spPr>
          <a:xfrm>
            <a:off x="2152649" y="6122210"/>
            <a:ext cx="7886700" cy="499177"/>
          </a:xfrm>
          <a:prstGeom prst="rect">
            <a:avLst/>
          </a:prstGeom>
        </p:spPr>
        <p:txBody>
          <a:bodyPr/>
          <a:lstStyle>
            <a:defPPr>
              <a:defRPr lang="en-US"/>
            </a:defPPr>
            <a:lvl1pPr marL="0" algn="l" defTabSz="914400" rtl="0" eaLnBrk="1" latinLnBrk="0" hangingPunct="1">
              <a:defRPr sz="1800" b="1" i="0" kern="12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4472C4"/>
                </a:solidFill>
                <a:latin typeface="Calibri" panose="020F0502020204030204"/>
              </a:rPr>
              <a:t>Bringing together hospital trusts, GPs, health service commissioners, local authorities and patients </a:t>
            </a:r>
            <a:br>
              <a:rPr lang="en-GB" sz="1200" dirty="0">
                <a:solidFill>
                  <a:srgbClr val="4472C4"/>
                </a:solidFill>
                <a:latin typeface="Calibri" panose="020F0502020204030204"/>
              </a:rPr>
            </a:br>
            <a:r>
              <a:rPr lang="en-GB" sz="1200" dirty="0">
                <a:solidFill>
                  <a:srgbClr val="4472C4"/>
                </a:solidFill>
                <a:latin typeface="Calibri" panose="020F0502020204030204"/>
              </a:rPr>
              <a:t>in north central London to transform cancer care.</a:t>
            </a:r>
          </a:p>
          <a:p>
            <a:pPr fontAlgn="auto">
              <a:spcBef>
                <a:spcPts val="0"/>
              </a:spcBef>
              <a:spcAft>
                <a:spcPts val="0"/>
              </a:spcAft>
              <a:defRPr/>
            </a:pPr>
            <a:r>
              <a:rPr lang="en-GB" sz="1200" dirty="0">
                <a:solidFill>
                  <a:srgbClr val="4472C4"/>
                </a:solidFill>
                <a:latin typeface="Calibri" panose="020F0502020204030204"/>
              </a:rPr>
              <a:t>www.nclcanceralliance.nhs.uk</a:t>
            </a:r>
          </a:p>
          <a:p>
            <a:pPr fontAlgn="auto">
              <a:spcBef>
                <a:spcPts val="0"/>
              </a:spcBef>
              <a:spcAft>
                <a:spcPts val="0"/>
              </a:spcAft>
              <a:defRPr/>
            </a:pPr>
            <a:endParaRPr lang="en-US" dirty="0">
              <a:solidFill>
                <a:srgbClr val="4472C4"/>
              </a:solidFill>
              <a:latin typeface="Calibri" panose="020F0502020204030204"/>
            </a:endParaRPr>
          </a:p>
        </p:txBody>
      </p:sp>
      <p:pic>
        <p:nvPicPr>
          <p:cNvPr id="8" name="Picture 7" descr="A close up of a logo&#10;&#10;Description automatically generated">
            <a:extLst>
              <a:ext uri="{FF2B5EF4-FFF2-40B4-BE49-F238E27FC236}">
                <a16:creationId xmlns:a16="http://schemas.microsoft.com/office/drawing/2014/main" id="{EA8A36E5-E923-4E58-A13E-583F4D61C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8490" y="0"/>
            <a:ext cx="2713510" cy="919163"/>
          </a:xfrm>
          <a:prstGeom prst="rect">
            <a:avLst/>
          </a:prstGeom>
        </p:spPr>
      </p:pic>
      <p:pic>
        <p:nvPicPr>
          <p:cNvPr id="10" name="Picture 9" descr="A picture containing knife&#10;&#10;Description automatically generated">
            <a:extLst>
              <a:ext uri="{FF2B5EF4-FFF2-40B4-BE49-F238E27FC236}">
                <a16:creationId xmlns:a16="http://schemas.microsoft.com/office/drawing/2014/main" id="{A5ACC05A-B373-4569-830D-E24F3E188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85" y="119588"/>
            <a:ext cx="1676400" cy="679986"/>
          </a:xfrm>
          <a:prstGeom prst="rect">
            <a:avLst/>
          </a:prstGeom>
        </p:spPr>
      </p:pic>
    </p:spTree>
    <p:extLst>
      <p:ext uri="{BB962C8B-B14F-4D97-AF65-F5344CB8AC3E}">
        <p14:creationId xmlns:p14="http://schemas.microsoft.com/office/powerpoint/2010/main" val="396010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C43C406D-32C2-49EC-BDC1-07A2C35CD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
        <p:nvSpPr>
          <p:cNvPr id="2" name="Title 1"/>
          <p:cNvSpPr>
            <a:spLocks noGrp="1"/>
          </p:cNvSpPr>
          <p:nvPr>
            <p:ph type="title"/>
          </p:nvPr>
        </p:nvSpPr>
        <p:spPr>
          <a:xfrm>
            <a:off x="216568" y="237774"/>
            <a:ext cx="10515600" cy="884555"/>
          </a:xfrm>
        </p:spPr>
        <p:txBody>
          <a:bodyPr/>
          <a:lstStyle/>
          <a:p>
            <a:r>
              <a:rPr lang="en-GB" dirty="0">
                <a:latin typeface="Arial" panose="020B0604020202020204" pitchFamily="34" charset="0"/>
                <a:cs typeface="Arial" panose="020B0604020202020204" pitchFamily="34" charset="0"/>
              </a:rPr>
              <a:t>Cancer diagnoses</a:t>
            </a:r>
          </a:p>
        </p:txBody>
      </p:sp>
      <p:sp>
        <p:nvSpPr>
          <p:cNvPr id="3" name="Content Placeholder 2"/>
          <p:cNvSpPr>
            <a:spLocks noGrp="1"/>
          </p:cNvSpPr>
          <p:nvPr>
            <p:ph idx="1"/>
          </p:nvPr>
        </p:nvSpPr>
        <p:spPr>
          <a:xfrm>
            <a:off x="216568" y="873918"/>
            <a:ext cx="11137232" cy="5110163"/>
          </a:xfrm>
        </p:spPr>
        <p:txBody>
          <a:bodyPr numCol="2">
            <a:noAutofit/>
          </a:bodyPr>
          <a:lstStyle/>
          <a:p>
            <a:pPr marL="0" indent="0">
              <a:buNone/>
            </a:pPr>
            <a:r>
              <a:rPr lang="en-GB" sz="2400" dirty="0">
                <a:solidFill>
                  <a:srgbClr val="92D050"/>
                </a:solidFill>
                <a:latin typeface="Arial" panose="020B0604020202020204" pitchFamily="34" charset="0"/>
                <a:cs typeface="Arial" panose="020B0604020202020204" pitchFamily="34" charset="0"/>
              </a:rPr>
              <a:t>118 patients have been diagnosed with cancer </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25x lung</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15x renal</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15x malignancy of unknown origin</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10x pancreatic</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11x colorectal</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4x liver </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5x Hodgkin’s lymphoma</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6x B Cell lymphoma</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2x leukaemia</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3x melanoma</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3x prostate</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1x </a:t>
            </a:r>
            <a:r>
              <a:rPr lang="en-GB" sz="2400" dirty="0" err="1">
                <a:solidFill>
                  <a:srgbClr val="FF0000"/>
                </a:solidFill>
                <a:latin typeface="Arial" panose="020B0604020202020204" pitchFamily="34" charset="0"/>
                <a:cs typeface="Arial" panose="020B0604020202020204" pitchFamily="34" charset="0"/>
              </a:rPr>
              <a:t>appendiceal</a:t>
            </a:r>
            <a:endParaRPr lang="en-GB" sz="2400" dirty="0">
              <a:solidFill>
                <a:srgbClr val="FF0000"/>
              </a:solidFill>
              <a:latin typeface="Arial" panose="020B0604020202020204" pitchFamily="34" charset="0"/>
              <a:cs typeface="Arial" panose="020B0604020202020204" pitchFamily="34" charset="0"/>
            </a:endParaRPr>
          </a:p>
          <a:p>
            <a:pPr marL="0" indent="0">
              <a:lnSpc>
                <a:spcPct val="100000"/>
              </a:lnSpc>
              <a:spcBef>
                <a:spcPts val="0"/>
              </a:spcBef>
            </a:pPr>
            <a:endParaRPr lang="en-GB" sz="2400" dirty="0">
              <a:solidFill>
                <a:srgbClr val="FF0000"/>
              </a:solidFill>
              <a:latin typeface="Arial" panose="020B0604020202020204" pitchFamily="34" charset="0"/>
              <a:cs typeface="Arial" panose="020B0604020202020204" pitchFamily="34" charset="0"/>
            </a:endParaRPr>
          </a:p>
          <a:p>
            <a:pPr marL="0" indent="0">
              <a:lnSpc>
                <a:spcPct val="100000"/>
              </a:lnSpc>
              <a:spcBef>
                <a:spcPts val="0"/>
              </a:spcBef>
            </a:pPr>
            <a:endParaRPr lang="en-GB" sz="2400" dirty="0">
              <a:solidFill>
                <a:srgbClr val="FF0000"/>
              </a:solidFill>
              <a:latin typeface="Arial" panose="020B0604020202020204" pitchFamily="34" charset="0"/>
              <a:cs typeface="Arial" panose="020B0604020202020204" pitchFamily="34" charset="0"/>
            </a:endParaRP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5x breast</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2x bile duct</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4x sarcoma</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1x thyroid</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1x gastric</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1x oesophageal</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1x cervical</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2x myeloma </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1x TCC</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1x </a:t>
            </a:r>
            <a:r>
              <a:rPr lang="en-GB"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adrenal</a:t>
            </a:r>
          </a:p>
          <a:p>
            <a:pPr marL="0" indent="0">
              <a:lnSpc>
                <a:spcPct val="100000"/>
              </a:lnSpc>
              <a:spcBef>
                <a:spcPts val="0"/>
              </a:spcBef>
              <a:buNone/>
            </a:pPr>
            <a:r>
              <a:rPr lang="en-GB" sz="2400" dirty="0">
                <a:solidFill>
                  <a:srgbClr val="FF0000"/>
                </a:solidFill>
                <a:latin typeface="Arial" panose="020B0604020202020204" pitchFamily="34" charset="0"/>
                <a:cs typeface="Arial" panose="020B0604020202020204" pitchFamily="34" charset="0"/>
              </a:rPr>
              <a:t>3x ovarian</a:t>
            </a:r>
          </a:p>
          <a:p>
            <a:pPr marL="0" indent="0">
              <a:buNone/>
            </a:pPr>
            <a:r>
              <a:rPr lang="en-GB" sz="2400" dirty="0">
                <a:latin typeface="Arial" panose="020B0604020202020204" pitchFamily="34" charset="0"/>
                <a:cs typeface="Arial" panose="020B0604020202020204" pitchFamily="34" charset="0"/>
              </a:rPr>
              <a:t>A further 39 people are being monitored</a:t>
            </a:r>
          </a:p>
          <a:p>
            <a:pPr marL="0" indent="0">
              <a:buNone/>
            </a:pPr>
            <a:r>
              <a:rPr lang="en-GB" sz="2400" dirty="0">
                <a:solidFill>
                  <a:schemeClr val="accent1">
                    <a:lumMod val="75000"/>
                  </a:schemeClr>
                </a:solidFill>
                <a:latin typeface="Arial" panose="020B0604020202020204" pitchFamily="34" charset="0"/>
                <a:cs typeface="Arial" panose="020B0604020202020204" pitchFamily="34" charset="0"/>
              </a:rPr>
              <a:t>Cancer conversion rate 11.1%</a:t>
            </a:r>
          </a:p>
        </p:txBody>
      </p:sp>
      <p:sp>
        <p:nvSpPr>
          <p:cNvPr id="4" name="Explosion 1 3"/>
          <p:cNvSpPr/>
          <p:nvPr/>
        </p:nvSpPr>
        <p:spPr>
          <a:xfrm>
            <a:off x="9422675" y="1027611"/>
            <a:ext cx="2377440" cy="242098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rPr>
              <a:t>75% diagnosed on the day</a:t>
            </a:r>
          </a:p>
        </p:txBody>
      </p:sp>
    </p:spTree>
    <p:extLst>
      <p:ext uri="{BB962C8B-B14F-4D97-AF65-F5344CB8AC3E}">
        <p14:creationId xmlns:p14="http://schemas.microsoft.com/office/powerpoint/2010/main" val="314088266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42" y="209006"/>
            <a:ext cx="11093116" cy="866274"/>
          </a:xfrm>
        </p:spPr>
        <p:txBody>
          <a:bodyPr>
            <a:normAutofit/>
          </a:bodyPr>
          <a:lstStyle/>
          <a:p>
            <a:r>
              <a:rPr lang="en-GB" dirty="0">
                <a:latin typeface="Arial" panose="020B0604020202020204" pitchFamily="34" charset="0"/>
                <a:cs typeface="Arial" panose="020B0604020202020204" pitchFamily="34" charset="0"/>
              </a:rPr>
              <a:t>Patient outcomes – Non cancer diagnoses</a:t>
            </a:r>
          </a:p>
        </p:txBody>
      </p:sp>
      <p:sp>
        <p:nvSpPr>
          <p:cNvPr id="3" name="Content Placeholder 2"/>
          <p:cNvSpPr>
            <a:spLocks noGrp="1"/>
          </p:cNvSpPr>
          <p:nvPr>
            <p:ph sz="half" idx="1"/>
          </p:nvPr>
        </p:nvSpPr>
        <p:spPr>
          <a:xfrm>
            <a:off x="838200" y="1325564"/>
            <a:ext cx="5181600" cy="5323430"/>
          </a:xfrm>
        </p:spPr>
        <p:txBody>
          <a:bodyPr>
            <a:normAutofit fontScale="92500" lnSpcReduction="10000"/>
          </a:bodyPr>
          <a:lstStyle/>
          <a:p>
            <a:r>
              <a:rPr lang="en-GB" dirty="0">
                <a:solidFill>
                  <a:schemeClr val="accent2">
                    <a:lumMod val="75000"/>
                  </a:schemeClr>
                </a:solidFill>
              </a:rPr>
              <a:t>Bronchiectasis </a:t>
            </a:r>
          </a:p>
          <a:p>
            <a:r>
              <a:rPr lang="en-GB" dirty="0">
                <a:solidFill>
                  <a:schemeClr val="accent2">
                    <a:lumMod val="75000"/>
                  </a:schemeClr>
                </a:solidFill>
              </a:rPr>
              <a:t>Heart failure</a:t>
            </a:r>
          </a:p>
          <a:p>
            <a:r>
              <a:rPr lang="en-GB" dirty="0">
                <a:solidFill>
                  <a:schemeClr val="accent2">
                    <a:lumMod val="75000"/>
                  </a:schemeClr>
                </a:solidFill>
              </a:rPr>
              <a:t>AVM</a:t>
            </a:r>
          </a:p>
          <a:p>
            <a:r>
              <a:rPr lang="en-GB" dirty="0">
                <a:solidFill>
                  <a:schemeClr val="accent2">
                    <a:lumMod val="75000"/>
                  </a:schemeClr>
                </a:solidFill>
              </a:rPr>
              <a:t>Stomach Ulcer</a:t>
            </a:r>
          </a:p>
          <a:p>
            <a:r>
              <a:rPr lang="en-GB" dirty="0">
                <a:solidFill>
                  <a:schemeClr val="accent2">
                    <a:lumMod val="75000"/>
                  </a:schemeClr>
                </a:solidFill>
              </a:rPr>
              <a:t>Sarcoidosis</a:t>
            </a:r>
          </a:p>
          <a:p>
            <a:r>
              <a:rPr lang="en-GB" dirty="0">
                <a:solidFill>
                  <a:schemeClr val="accent2">
                    <a:lumMod val="75000"/>
                  </a:schemeClr>
                </a:solidFill>
              </a:rPr>
              <a:t>Tuberculosis</a:t>
            </a:r>
          </a:p>
          <a:p>
            <a:r>
              <a:rPr lang="en-GB" dirty="0">
                <a:solidFill>
                  <a:schemeClr val="accent2">
                    <a:lumMod val="75000"/>
                  </a:schemeClr>
                </a:solidFill>
              </a:rPr>
              <a:t>Hyperthyroidism</a:t>
            </a:r>
          </a:p>
          <a:p>
            <a:r>
              <a:rPr lang="en-GB" dirty="0">
                <a:solidFill>
                  <a:schemeClr val="accent2">
                    <a:lumMod val="75000"/>
                  </a:schemeClr>
                </a:solidFill>
              </a:rPr>
              <a:t>PE/VTE</a:t>
            </a:r>
          </a:p>
          <a:p>
            <a:r>
              <a:rPr lang="en-GB" dirty="0" err="1">
                <a:solidFill>
                  <a:schemeClr val="accent2">
                    <a:lumMod val="75000"/>
                  </a:schemeClr>
                </a:solidFill>
              </a:rPr>
              <a:t>Phaeochromocytoma</a:t>
            </a:r>
            <a:r>
              <a:rPr lang="en-GB" dirty="0">
                <a:solidFill>
                  <a:schemeClr val="accent2">
                    <a:lumMod val="75000"/>
                  </a:schemeClr>
                </a:solidFill>
              </a:rPr>
              <a:t> </a:t>
            </a:r>
          </a:p>
          <a:p>
            <a:r>
              <a:rPr lang="en-GB" dirty="0">
                <a:solidFill>
                  <a:schemeClr val="accent2">
                    <a:lumMod val="75000"/>
                  </a:schemeClr>
                </a:solidFill>
              </a:rPr>
              <a:t>Iatrogenic causes</a:t>
            </a:r>
          </a:p>
          <a:p>
            <a:r>
              <a:rPr lang="en-GB" dirty="0">
                <a:solidFill>
                  <a:schemeClr val="accent2">
                    <a:lumMod val="75000"/>
                  </a:schemeClr>
                </a:solidFill>
              </a:rPr>
              <a:t>Alcoholic liver disease</a:t>
            </a:r>
          </a:p>
          <a:p>
            <a:r>
              <a:rPr lang="en-GB" dirty="0">
                <a:solidFill>
                  <a:schemeClr val="accent2">
                    <a:lumMod val="75000"/>
                  </a:schemeClr>
                </a:solidFill>
              </a:rPr>
              <a:t>Syphilis</a:t>
            </a:r>
            <a:endParaRPr lang="en-GB" dirty="0"/>
          </a:p>
        </p:txBody>
      </p:sp>
      <p:sp>
        <p:nvSpPr>
          <p:cNvPr id="5" name="Content Placeholder 4"/>
          <p:cNvSpPr>
            <a:spLocks noGrp="1"/>
          </p:cNvSpPr>
          <p:nvPr>
            <p:ph sz="half" idx="2"/>
          </p:nvPr>
        </p:nvSpPr>
        <p:spPr>
          <a:xfrm>
            <a:off x="6172200" y="1325563"/>
            <a:ext cx="5181600" cy="5205866"/>
          </a:xfrm>
        </p:spPr>
        <p:txBody>
          <a:bodyPr>
            <a:normAutofit fontScale="92500" lnSpcReduction="10000"/>
          </a:bodyPr>
          <a:lstStyle/>
          <a:p>
            <a:r>
              <a:rPr lang="en-GB" dirty="0" err="1">
                <a:solidFill>
                  <a:schemeClr val="accent2">
                    <a:lumMod val="75000"/>
                  </a:schemeClr>
                </a:solidFill>
              </a:rPr>
              <a:t>Haemophagocytic</a:t>
            </a:r>
            <a:r>
              <a:rPr lang="en-GB" dirty="0">
                <a:solidFill>
                  <a:schemeClr val="accent2">
                    <a:lumMod val="75000"/>
                  </a:schemeClr>
                </a:solidFill>
              </a:rPr>
              <a:t> </a:t>
            </a:r>
            <a:r>
              <a:rPr lang="en-GB" dirty="0" err="1">
                <a:solidFill>
                  <a:schemeClr val="accent2">
                    <a:lumMod val="75000"/>
                  </a:schemeClr>
                </a:solidFill>
              </a:rPr>
              <a:t>Lymphohistiocytosis</a:t>
            </a:r>
            <a:endParaRPr lang="en-GB" dirty="0">
              <a:solidFill>
                <a:schemeClr val="accent2">
                  <a:lumMod val="75000"/>
                </a:schemeClr>
              </a:solidFill>
            </a:endParaRPr>
          </a:p>
          <a:p>
            <a:r>
              <a:rPr lang="en-GB" dirty="0">
                <a:solidFill>
                  <a:schemeClr val="accent2">
                    <a:lumMod val="75000"/>
                  </a:schemeClr>
                </a:solidFill>
              </a:rPr>
              <a:t>Polymyalgia </a:t>
            </a:r>
            <a:r>
              <a:rPr lang="en-GB" dirty="0" err="1">
                <a:solidFill>
                  <a:schemeClr val="accent2">
                    <a:lumMod val="75000"/>
                  </a:schemeClr>
                </a:solidFill>
              </a:rPr>
              <a:t>Rheumatica</a:t>
            </a:r>
            <a:endParaRPr lang="en-GB" dirty="0">
              <a:solidFill>
                <a:schemeClr val="accent2">
                  <a:lumMod val="75000"/>
                </a:schemeClr>
              </a:solidFill>
            </a:endParaRPr>
          </a:p>
          <a:p>
            <a:r>
              <a:rPr lang="en-GB" dirty="0">
                <a:solidFill>
                  <a:schemeClr val="accent2">
                    <a:lumMod val="75000"/>
                  </a:schemeClr>
                </a:solidFill>
              </a:rPr>
              <a:t>Mesenteric ischaemia </a:t>
            </a:r>
          </a:p>
          <a:p>
            <a:r>
              <a:rPr lang="en-GB" dirty="0">
                <a:solidFill>
                  <a:schemeClr val="accent2">
                    <a:lumMod val="75000"/>
                  </a:schemeClr>
                </a:solidFill>
              </a:rPr>
              <a:t>HIV</a:t>
            </a:r>
          </a:p>
          <a:p>
            <a:r>
              <a:rPr lang="en-GB" dirty="0">
                <a:solidFill>
                  <a:schemeClr val="accent2">
                    <a:lumMod val="75000"/>
                  </a:schemeClr>
                </a:solidFill>
              </a:rPr>
              <a:t>Hepatitis</a:t>
            </a:r>
          </a:p>
          <a:p>
            <a:r>
              <a:rPr lang="en-GB" dirty="0">
                <a:solidFill>
                  <a:schemeClr val="accent2">
                    <a:lumMod val="75000"/>
                  </a:schemeClr>
                </a:solidFill>
              </a:rPr>
              <a:t>Discitis</a:t>
            </a:r>
          </a:p>
          <a:p>
            <a:r>
              <a:rPr lang="en-GB" dirty="0">
                <a:solidFill>
                  <a:schemeClr val="accent2">
                    <a:lumMod val="75000"/>
                  </a:schemeClr>
                </a:solidFill>
              </a:rPr>
              <a:t>H Pylori</a:t>
            </a:r>
          </a:p>
          <a:p>
            <a:r>
              <a:rPr lang="en-GB" dirty="0" err="1">
                <a:solidFill>
                  <a:schemeClr val="accent2">
                    <a:lumMod val="75000"/>
                  </a:schemeClr>
                </a:solidFill>
              </a:rPr>
              <a:t>Haemachromatosis</a:t>
            </a:r>
            <a:endParaRPr lang="en-GB" dirty="0">
              <a:solidFill>
                <a:schemeClr val="accent2">
                  <a:lumMod val="75000"/>
                </a:schemeClr>
              </a:solidFill>
            </a:endParaRPr>
          </a:p>
          <a:p>
            <a:r>
              <a:rPr lang="en-GB" dirty="0">
                <a:solidFill>
                  <a:schemeClr val="accent2">
                    <a:lumMod val="75000"/>
                  </a:schemeClr>
                </a:solidFill>
              </a:rPr>
              <a:t>Pancreatitis</a:t>
            </a:r>
          </a:p>
          <a:p>
            <a:r>
              <a:rPr lang="en-GB" dirty="0">
                <a:solidFill>
                  <a:schemeClr val="accent2">
                    <a:lumMod val="75000"/>
                  </a:schemeClr>
                </a:solidFill>
              </a:rPr>
              <a:t>Depression</a:t>
            </a:r>
          </a:p>
          <a:p>
            <a:r>
              <a:rPr lang="en-GB" dirty="0">
                <a:solidFill>
                  <a:schemeClr val="accent2">
                    <a:lumMod val="75000"/>
                  </a:schemeClr>
                </a:solidFill>
              </a:rPr>
              <a:t>Sepsis</a:t>
            </a:r>
          </a:p>
          <a:p>
            <a:endParaRPr lang="en-GB" dirty="0">
              <a:solidFill>
                <a:schemeClr val="accent2">
                  <a:lumMod val="75000"/>
                </a:schemeClr>
              </a:solidFill>
            </a:endParaRPr>
          </a:p>
          <a:p>
            <a:endParaRPr lang="en-GB" dirty="0"/>
          </a:p>
        </p:txBody>
      </p:sp>
    </p:spTree>
    <p:extLst>
      <p:ext uri="{BB962C8B-B14F-4D97-AF65-F5344CB8AC3E}">
        <p14:creationId xmlns:p14="http://schemas.microsoft.com/office/powerpoint/2010/main" val="3226937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6477" y="269330"/>
            <a:ext cx="10515600" cy="1325563"/>
          </a:xfrm>
        </p:spPr>
        <p:txBody>
          <a:bodyPr/>
          <a:lstStyle/>
          <a:p>
            <a:r>
              <a:rPr lang="en-GB" dirty="0">
                <a:latin typeface="Arial" panose="020B0604020202020204" pitchFamily="34" charset="0"/>
                <a:cs typeface="Arial" panose="020B0604020202020204" pitchFamily="34" charset="0"/>
              </a:rPr>
              <a:t>Overall combination of symptomology</a:t>
            </a:r>
          </a:p>
        </p:txBody>
      </p:sp>
      <p:graphicFrame>
        <p:nvGraphicFramePr>
          <p:cNvPr id="7" name="Content Placeholder 6"/>
          <p:cNvGraphicFramePr>
            <a:graphicFrameLocks noGrp="1"/>
          </p:cNvGraphicFramePr>
          <p:nvPr>
            <p:ph idx="1"/>
          </p:nvPr>
        </p:nvGraphicFramePr>
        <p:xfrm>
          <a:off x="234462" y="1471749"/>
          <a:ext cx="11699630" cy="53862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93176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4119" y="150648"/>
            <a:ext cx="10515600" cy="1325563"/>
          </a:xfrm>
        </p:spPr>
        <p:txBody>
          <a:bodyPr/>
          <a:lstStyle/>
          <a:p>
            <a:r>
              <a:rPr lang="en-GB" dirty="0">
                <a:latin typeface="Arial" panose="020B0604020202020204" pitchFamily="34" charset="0"/>
                <a:cs typeface="Arial" panose="020B0604020202020204" pitchFamily="34" charset="0"/>
              </a:rPr>
              <a:t>The case for change:</a:t>
            </a:r>
          </a:p>
        </p:txBody>
      </p:sp>
      <p:sp>
        <p:nvSpPr>
          <p:cNvPr id="5" name="Text Placeholder 4"/>
          <p:cNvSpPr>
            <a:spLocks noGrp="1"/>
          </p:cNvSpPr>
          <p:nvPr>
            <p:ph type="body" idx="1"/>
          </p:nvPr>
        </p:nvSpPr>
        <p:spPr>
          <a:xfrm>
            <a:off x="839787" y="1476212"/>
            <a:ext cx="5157787" cy="823912"/>
          </a:xfrm>
        </p:spPr>
        <p:txBody>
          <a:bodyPr/>
          <a:lstStyle/>
          <a:p>
            <a:pPr algn="ctr"/>
            <a:r>
              <a:rPr lang="en-GB" dirty="0">
                <a:latin typeface="Arial" panose="020B0604020202020204" pitchFamily="34" charset="0"/>
                <a:cs typeface="Arial" panose="020B0604020202020204" pitchFamily="34" charset="0"/>
              </a:rPr>
              <a:t>Cancer Diagnosis - % of overall symptoms</a:t>
            </a:r>
          </a:p>
        </p:txBody>
      </p:sp>
      <p:sp>
        <p:nvSpPr>
          <p:cNvPr id="7" name="Text Placeholder 6"/>
          <p:cNvSpPr>
            <a:spLocks noGrp="1"/>
          </p:cNvSpPr>
          <p:nvPr>
            <p:ph type="body" sz="quarter" idx="3"/>
          </p:nvPr>
        </p:nvSpPr>
        <p:spPr>
          <a:xfrm>
            <a:off x="6172200" y="1476212"/>
            <a:ext cx="5183188" cy="823912"/>
          </a:xfrm>
        </p:spPr>
        <p:txBody>
          <a:bodyPr/>
          <a:lstStyle/>
          <a:p>
            <a:pPr algn="ctr"/>
            <a:r>
              <a:rPr lang="en-GB" dirty="0">
                <a:latin typeface="Arial" panose="020B0604020202020204" pitchFamily="34" charset="0"/>
                <a:cs typeface="Arial" panose="020B0604020202020204" pitchFamily="34" charset="0"/>
              </a:rPr>
              <a:t>No Diagnosis - % of overall symptoms</a:t>
            </a:r>
          </a:p>
        </p:txBody>
      </p:sp>
      <p:sp>
        <p:nvSpPr>
          <p:cNvPr id="11" name="TextBox 10"/>
          <p:cNvSpPr txBox="1"/>
          <p:nvPr/>
        </p:nvSpPr>
        <p:spPr>
          <a:xfrm>
            <a:off x="6557555" y="278674"/>
            <a:ext cx="5146766" cy="938719"/>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WGT – Weight loss		ABDO – Abdominal pain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PAIN – Generalised pain		FAT – Fatigue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ANAE – Anaemia		NAU – Nausea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LAB – Unexplained laboratory result	APP – Appetite loss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SOB – Shortness of breath</a:t>
            </a:r>
          </a:p>
        </p:txBody>
      </p:sp>
      <p:graphicFrame>
        <p:nvGraphicFramePr>
          <p:cNvPr id="12" name="Content Placeholder 11"/>
          <p:cNvGraphicFramePr>
            <a:graphicFrameLocks noGrp="1"/>
          </p:cNvGraphicFramePr>
          <p:nvPr>
            <p:ph sz="quarter" idx="4"/>
          </p:nvPr>
        </p:nvGraphicFramePr>
        <p:xfrm>
          <a:off x="5930538" y="2426697"/>
          <a:ext cx="5773783" cy="42614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ontent Placeholder 12"/>
          <p:cNvGraphicFramePr>
            <a:graphicFrameLocks noGrp="1"/>
          </p:cNvGraphicFramePr>
          <p:nvPr>
            <p:ph sz="half" idx="2"/>
          </p:nvPr>
        </p:nvGraphicFramePr>
        <p:xfrm>
          <a:off x="712970" y="2426697"/>
          <a:ext cx="5411420" cy="4261486"/>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p:cNvSpPr/>
          <p:nvPr/>
        </p:nvSpPr>
        <p:spPr>
          <a:xfrm>
            <a:off x="10616834" y="1888168"/>
            <a:ext cx="1477108" cy="131058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rial" panose="020B0604020202020204"/>
                <a:ea typeface="+mn-ea"/>
                <a:cs typeface="+mn-cs"/>
              </a:rPr>
              <a:t>All data included</a:t>
            </a:r>
          </a:p>
        </p:txBody>
      </p:sp>
    </p:spTree>
    <p:extLst>
      <p:ext uri="{BB962C8B-B14F-4D97-AF65-F5344CB8AC3E}">
        <p14:creationId xmlns:p14="http://schemas.microsoft.com/office/powerpoint/2010/main" val="3341346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5D016924-0945-4BEA-AAEF-1A4395279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
        <p:nvSpPr>
          <p:cNvPr id="2" name="Title 1"/>
          <p:cNvSpPr>
            <a:spLocks noGrp="1"/>
          </p:cNvSpPr>
          <p:nvPr>
            <p:ph type="title"/>
          </p:nvPr>
        </p:nvSpPr>
        <p:spPr>
          <a:xfrm>
            <a:off x="431800" y="222885"/>
            <a:ext cx="10515600" cy="630555"/>
          </a:xfrm>
        </p:spPr>
        <p:txBody>
          <a:bodyPr>
            <a:noAutofit/>
          </a:bodyPr>
          <a:lstStyle/>
          <a:p>
            <a:r>
              <a:rPr lang="en-GB" dirty="0">
                <a:latin typeface="Arial" panose="020B0604020202020204" pitchFamily="34" charset="0"/>
                <a:cs typeface="Arial" panose="020B0604020202020204" pitchFamily="34" charset="0"/>
              </a:rPr>
              <a:t>As of </a:t>
            </a:r>
            <a:r>
              <a:rPr lang="en-GB" sz="6000" dirty="0">
                <a:latin typeface="Arial" panose="020B0604020202020204" pitchFamily="34" charset="0"/>
                <a:cs typeface="Arial" panose="020B0604020202020204" pitchFamily="34" charset="0"/>
              </a:rPr>
              <a:t>end</a:t>
            </a:r>
            <a:r>
              <a:rPr lang="en-GB" dirty="0">
                <a:latin typeface="Arial" panose="020B0604020202020204" pitchFamily="34" charset="0"/>
                <a:cs typeface="Arial" panose="020B0604020202020204" pitchFamily="34" charset="0"/>
              </a:rPr>
              <a:t> March 2020 the RDC has -</a:t>
            </a:r>
          </a:p>
        </p:txBody>
      </p:sp>
      <p:sp>
        <p:nvSpPr>
          <p:cNvPr id="3" name="Content Placeholder 2"/>
          <p:cNvSpPr>
            <a:spLocks noGrp="1"/>
          </p:cNvSpPr>
          <p:nvPr>
            <p:ph idx="1"/>
          </p:nvPr>
        </p:nvSpPr>
        <p:spPr>
          <a:xfrm>
            <a:off x="355600" y="1168400"/>
            <a:ext cx="11274926" cy="5368758"/>
          </a:xfrm>
        </p:spPr>
        <p:txBody>
          <a:bodyPr>
            <a:normAutofit lnSpcReduction="10000"/>
          </a:bodyPr>
          <a:lstStyle/>
          <a:p>
            <a:pPr lvl="0"/>
            <a:r>
              <a:rPr lang="en-GB" sz="2000" dirty="0">
                <a:solidFill>
                  <a:prstClr val="black"/>
                </a:solidFill>
                <a:latin typeface="Arial" panose="020B0604020202020204" pitchFamily="34" charset="0"/>
                <a:cs typeface="Arial" panose="020B0604020202020204" pitchFamily="34" charset="0"/>
              </a:rPr>
              <a:t>Accepted 1118 referrals of which 1066 patients have been seen</a:t>
            </a:r>
          </a:p>
          <a:p>
            <a:pPr lvl="0"/>
            <a:r>
              <a:rPr lang="en-GB" sz="2000" dirty="0">
                <a:solidFill>
                  <a:srgbClr val="FF0000"/>
                </a:solidFill>
                <a:latin typeface="Arial" panose="020B0604020202020204" pitchFamily="34" charset="0"/>
                <a:cs typeface="Arial" panose="020B0604020202020204" pitchFamily="34" charset="0"/>
              </a:rPr>
              <a:t>A cancer conversion rate of 11.1% (118 patients)</a:t>
            </a:r>
          </a:p>
          <a:p>
            <a:pPr lvl="0"/>
            <a:r>
              <a:rPr lang="en-GB" sz="2000" dirty="0">
                <a:solidFill>
                  <a:prstClr val="black"/>
                </a:solidFill>
                <a:latin typeface="Arial" panose="020B0604020202020204" pitchFamily="34" charset="0"/>
                <a:cs typeface="Arial" panose="020B0604020202020204" pitchFamily="34" charset="0"/>
              </a:rPr>
              <a:t>The most frequent being the traditionally harder to detect cancers of lung, renal, pancreas &amp; malignancy of unknown origin </a:t>
            </a:r>
          </a:p>
          <a:p>
            <a:pPr lvl="0"/>
            <a:r>
              <a:rPr lang="en-GB" sz="2000" dirty="0">
                <a:solidFill>
                  <a:prstClr val="black"/>
                </a:solidFill>
                <a:latin typeface="Arial" panose="020B0604020202020204" pitchFamily="34" charset="0"/>
                <a:cs typeface="Arial" panose="020B0604020202020204" pitchFamily="34" charset="0"/>
              </a:rPr>
              <a:t>75% of those patients diagnosed with a cancer were diagnosed on the day of clinic</a:t>
            </a:r>
          </a:p>
          <a:p>
            <a:pPr lvl="0"/>
            <a:r>
              <a:rPr lang="en-GB" sz="2000" dirty="0">
                <a:solidFill>
                  <a:prstClr val="black"/>
                </a:solidFill>
                <a:latin typeface="Arial" panose="020B0604020202020204" pitchFamily="34" charset="0"/>
                <a:cs typeface="Arial" panose="020B0604020202020204" pitchFamily="34" charset="0"/>
              </a:rPr>
              <a:t>35% of patients referred have a significant non cancer diagnosis</a:t>
            </a:r>
          </a:p>
          <a:p>
            <a:pPr lvl="0"/>
            <a:r>
              <a:rPr lang="en-GB" sz="2000" dirty="0">
                <a:solidFill>
                  <a:prstClr val="black"/>
                </a:solidFill>
                <a:latin typeface="Arial" panose="020B0604020202020204" pitchFamily="34" charset="0"/>
                <a:cs typeface="Arial" panose="020B0604020202020204" pitchFamily="34" charset="0"/>
              </a:rPr>
              <a:t>All clinical information is available to all parties within 24hrs of clinic</a:t>
            </a:r>
          </a:p>
          <a:p>
            <a:pPr lvl="0"/>
            <a:endParaRPr lang="en-GB" sz="2000" dirty="0">
              <a:solidFill>
                <a:prstClr val="black"/>
              </a:solidFill>
              <a:latin typeface="Arial" panose="020B0604020202020204" pitchFamily="34" charset="0"/>
              <a:cs typeface="Arial" panose="020B0604020202020204" pitchFamily="34" charset="0"/>
            </a:endParaRPr>
          </a:p>
          <a:p>
            <a:pPr marL="0" lvl="0" indent="0">
              <a:lnSpc>
                <a:spcPct val="110000"/>
              </a:lnSpc>
              <a:buNone/>
            </a:pPr>
            <a:r>
              <a:rPr lang="en-GB" sz="2000" dirty="0">
                <a:solidFill>
                  <a:prstClr val="black"/>
                </a:solidFill>
                <a:latin typeface="Arial" panose="020B0604020202020204" pitchFamily="34" charset="0"/>
                <a:cs typeface="Arial" panose="020B0604020202020204" pitchFamily="34" charset="0"/>
              </a:rPr>
              <a:t>Questionnaires to both patients and GPs show a 96+% satisfaction rate with the RDC, showing this new innovative service is already highly valued by the community it serves.</a:t>
            </a:r>
          </a:p>
          <a:p>
            <a:pPr marL="0" lvl="0" indent="0">
              <a:lnSpc>
                <a:spcPct val="110000"/>
              </a:lnSpc>
              <a:buNone/>
            </a:pPr>
            <a:r>
              <a:rPr lang="en-GB" sz="2000" dirty="0">
                <a:solidFill>
                  <a:prstClr val="black"/>
                </a:solidFill>
                <a:latin typeface="Arial" panose="020B0604020202020204" pitchFamily="34" charset="0"/>
                <a:cs typeface="Arial" panose="020B0604020202020204" pitchFamily="34" charset="0"/>
              </a:rPr>
              <a:t> </a:t>
            </a:r>
          </a:p>
          <a:p>
            <a:pPr marL="0" lvl="0" indent="0">
              <a:lnSpc>
                <a:spcPct val="110000"/>
              </a:lnSpc>
              <a:buNone/>
            </a:pPr>
            <a:r>
              <a:rPr lang="en-GB" sz="2000" dirty="0">
                <a:solidFill>
                  <a:prstClr val="black"/>
                </a:solidFill>
                <a:latin typeface="Arial" panose="020B0604020202020204" pitchFamily="34" charset="0"/>
                <a:cs typeface="Arial" panose="020B0604020202020204" pitchFamily="34" charset="0"/>
              </a:rPr>
              <a:t>A further evaluation has been undertaken with regards to those patients that had ‘no diagnosis’ 1 year on from being seen in the RDC.  From the responses from the original referring GPs, 92+% of patients have not had any significant diagnosis made after their RDC assessment.</a:t>
            </a:r>
          </a:p>
          <a:p>
            <a:endParaRPr lang="en-GB" dirty="0"/>
          </a:p>
        </p:txBody>
      </p:sp>
    </p:spTree>
    <p:extLst>
      <p:ext uri="{BB962C8B-B14F-4D97-AF65-F5344CB8AC3E}">
        <p14:creationId xmlns:p14="http://schemas.microsoft.com/office/powerpoint/2010/main" val="206932952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250707"/>
            <a:ext cx="9144000" cy="3429000"/>
          </a:xfrm>
          <a:prstGeom prst="rect">
            <a:avLst/>
          </a:prstGeom>
        </p:spPr>
      </p:pic>
      <p:sp>
        <p:nvSpPr>
          <p:cNvPr id="2" name="Title 1"/>
          <p:cNvSpPr>
            <a:spLocks noGrp="1"/>
          </p:cNvSpPr>
          <p:nvPr>
            <p:ph type="ctrTitle"/>
          </p:nvPr>
        </p:nvSpPr>
        <p:spPr>
          <a:xfrm>
            <a:off x="2276800" y="1331258"/>
            <a:ext cx="7851648" cy="1881717"/>
          </a:xfrm>
        </p:spPr>
        <p:txBody>
          <a:bodyPr>
            <a:normAutofit/>
          </a:bodyPr>
          <a:lstStyle/>
          <a:p>
            <a:pPr algn="ctr"/>
            <a:r>
              <a:rPr lang="en-GB" sz="4000" dirty="0">
                <a:solidFill>
                  <a:schemeClr val="tx1"/>
                </a:solidFill>
                <a:effectLst/>
              </a:rPr>
              <a:t>Economic Evaluation of the SBUHB Pilot Rapid Diagnosis  Centre</a:t>
            </a:r>
          </a:p>
        </p:txBody>
      </p:sp>
      <p:pic>
        <p:nvPicPr>
          <p:cNvPr id="4" name="Picture 3" descr="C:\Users\m.longo\AppData\Local\Microsoft\Windows\Temporary Internet Files\Content.Outlook\OYX52OX0\SCHE logo.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7538" y="5346204"/>
            <a:ext cx="3420462" cy="1511796"/>
          </a:xfrm>
          <a:prstGeom prst="rect">
            <a:avLst/>
          </a:prstGeom>
          <a:noFill/>
          <a:ln>
            <a:noFill/>
          </a:ln>
        </p:spPr>
      </p:pic>
      <p:pic>
        <p:nvPicPr>
          <p:cNvPr id="6" name="Picture 5" descr="A close up of a logo&#10;&#10;Description automatically generated">
            <a:extLst>
              <a:ext uri="{FF2B5EF4-FFF2-40B4-BE49-F238E27FC236}">
                <a16:creationId xmlns:a16="http://schemas.microsoft.com/office/drawing/2014/main" id="{D85A80CF-9039-4525-BFBA-78E0B7B37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7698"/>
            <a:ext cx="3970421" cy="1051855"/>
          </a:xfrm>
          <a:prstGeom prst="rect">
            <a:avLst/>
          </a:prstGeom>
        </p:spPr>
      </p:pic>
    </p:spTree>
    <p:extLst>
      <p:ext uri="{BB962C8B-B14F-4D97-AF65-F5344CB8AC3E}">
        <p14:creationId xmlns:p14="http://schemas.microsoft.com/office/powerpoint/2010/main" val="7757661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2076" y="134292"/>
            <a:ext cx="10515600" cy="1325563"/>
          </a:xfrm>
        </p:spPr>
        <p:txBody>
          <a:bodyPr/>
          <a:lstStyle/>
          <a:p>
            <a:r>
              <a:rPr lang="en-GB" dirty="0">
                <a:latin typeface="Arial" panose="020B0604020202020204" pitchFamily="34" charset="0"/>
                <a:cs typeface="Arial" panose="020B0604020202020204" pitchFamily="34" charset="0"/>
              </a:rPr>
              <a:t>Economic Evaluation</a:t>
            </a:r>
          </a:p>
        </p:txBody>
      </p:sp>
      <p:sp>
        <p:nvSpPr>
          <p:cNvPr id="5" name="Content Placeholder 4"/>
          <p:cNvSpPr>
            <a:spLocks noGrp="1"/>
          </p:cNvSpPr>
          <p:nvPr>
            <p:ph idx="1"/>
          </p:nvPr>
        </p:nvSpPr>
        <p:spPr>
          <a:xfrm>
            <a:off x="204651" y="1825624"/>
            <a:ext cx="11782697" cy="4780127"/>
          </a:xfrm>
        </p:spPr>
        <p:txBody>
          <a:bodyPr>
            <a:normAutofit/>
          </a:bodyPr>
          <a:lstStyle/>
          <a:p>
            <a:pPr marL="0" indent="0" algn="ctr">
              <a:lnSpc>
                <a:spcPct val="120000"/>
              </a:lnSpc>
              <a:spcBef>
                <a:spcPts val="0"/>
              </a:spcBef>
              <a:buNone/>
            </a:pPr>
            <a:r>
              <a:rPr lang="en-GB" b="1" dirty="0">
                <a:latin typeface="Arial" panose="020B0604020202020204" pitchFamily="34" charset="0"/>
                <a:cs typeface="Arial" panose="020B0604020202020204" pitchFamily="34" charset="0"/>
              </a:rPr>
              <a:t>Mean time between GP referral (to RDC or USC downgrade) and diagnosis was considerably reduced in the RDC group</a:t>
            </a:r>
            <a:r>
              <a:rPr lang="en-GB" dirty="0">
                <a:latin typeface="Arial" panose="020B0604020202020204" pitchFamily="34" charset="0"/>
                <a:cs typeface="Arial" panose="020B0604020202020204" pitchFamily="34" charset="0"/>
              </a:rPr>
              <a:t>:</a:t>
            </a: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6" name="TextBox 5"/>
          <p:cNvSpPr txBox="1"/>
          <p:nvPr/>
        </p:nvSpPr>
        <p:spPr>
          <a:xfrm>
            <a:off x="204651" y="1229023"/>
            <a:ext cx="117826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Arial" panose="020B0604020202020204"/>
                <a:ea typeface="+mn-ea"/>
                <a:cs typeface="+mn-cs"/>
              </a:rPr>
              <a:t>‘The RDC addresses an unmet need and provides excellent value for money.’</a:t>
            </a:r>
          </a:p>
        </p:txBody>
      </p:sp>
      <p:pic>
        <p:nvPicPr>
          <p:cNvPr id="7" name="Picture 6"/>
          <p:cNvPicPr>
            <a:picLocks noChangeAspect="1"/>
          </p:cNvPicPr>
          <p:nvPr/>
        </p:nvPicPr>
        <p:blipFill>
          <a:blip r:embed="rId2"/>
          <a:stretch>
            <a:fillRect/>
          </a:stretch>
        </p:blipFill>
        <p:spPr>
          <a:xfrm>
            <a:off x="2909144" y="3119953"/>
            <a:ext cx="6121463" cy="3186953"/>
          </a:xfrm>
          <a:prstGeom prst="rect">
            <a:avLst/>
          </a:prstGeom>
        </p:spPr>
      </p:pic>
      <p:pic>
        <p:nvPicPr>
          <p:cNvPr id="8" name="Picture 7" descr="A close up of a logo&#10;&#10;Description automatically generated">
            <a:extLst>
              <a:ext uri="{FF2B5EF4-FFF2-40B4-BE49-F238E27FC236}">
                <a16:creationId xmlns:a16="http://schemas.microsoft.com/office/drawing/2014/main" id="{D6A774B5-91B9-4B99-B413-30526DDD1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Tree>
    <p:extLst>
      <p:ext uri="{BB962C8B-B14F-4D97-AF65-F5344CB8AC3E}">
        <p14:creationId xmlns:p14="http://schemas.microsoft.com/office/powerpoint/2010/main" val="145491228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AD861953-C132-414B-A4E6-E02DA9E5C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
        <p:nvSpPr>
          <p:cNvPr id="5" name="Rectangle 4"/>
          <p:cNvSpPr/>
          <p:nvPr/>
        </p:nvSpPr>
        <p:spPr>
          <a:xfrm>
            <a:off x="954506" y="1364213"/>
            <a:ext cx="1028298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Arial" panose="020B0604020202020204"/>
                <a:ea typeface="+mn-ea"/>
                <a:cs typeface="+mn-cs"/>
              </a:rPr>
              <a:t>If the RDC was run at full capacity (5 patients per clinic) for one year, it would be </a:t>
            </a:r>
            <a:r>
              <a:rPr kumimoji="0" lang="en-GB" sz="2600" b="1" i="0" u="none" strike="noStrike" kern="1200" cap="none" spc="0" normalizeH="0" baseline="0" noProof="0" dirty="0">
                <a:ln>
                  <a:noFill/>
                </a:ln>
                <a:solidFill>
                  <a:prstClr val="black"/>
                </a:solidFill>
                <a:effectLst/>
                <a:uLnTx/>
                <a:uFillTx/>
                <a:latin typeface="Arial" panose="020B0604020202020204"/>
                <a:ea typeface="+mn-ea"/>
                <a:cs typeface="+mn-cs"/>
              </a:rPr>
              <a:t>£84,482 less expensive </a:t>
            </a:r>
            <a:r>
              <a:rPr kumimoji="0" lang="en-GB" sz="2600" b="0" i="0" u="none" strike="noStrike" kern="1200" cap="none" spc="0" normalizeH="0" baseline="0" noProof="0" dirty="0">
                <a:ln>
                  <a:noFill/>
                </a:ln>
                <a:solidFill>
                  <a:prstClr val="black"/>
                </a:solidFill>
                <a:effectLst/>
                <a:uLnTx/>
                <a:uFillTx/>
                <a:latin typeface="Arial" panose="020B0604020202020204"/>
                <a:ea typeface="+mn-ea"/>
                <a:cs typeface="+mn-cs"/>
              </a:rPr>
              <a:t>compared to USC downgrade.</a:t>
            </a:r>
          </a:p>
        </p:txBody>
      </p:sp>
      <p:sp>
        <p:nvSpPr>
          <p:cNvPr id="6" name="Title 2"/>
          <p:cNvSpPr>
            <a:spLocks noGrp="1"/>
          </p:cNvSpPr>
          <p:nvPr>
            <p:ph type="title"/>
          </p:nvPr>
        </p:nvSpPr>
        <p:spPr>
          <a:xfrm>
            <a:off x="1981200" y="258384"/>
            <a:ext cx="8229600" cy="794352"/>
          </a:xfrm>
        </p:spPr>
        <p:txBody>
          <a:bodyPr>
            <a:normAutofit/>
          </a:bodyPr>
          <a:lstStyle/>
          <a:p>
            <a:pPr algn="ctr"/>
            <a:r>
              <a:rPr lang="en-GB" dirty="0">
                <a:latin typeface="Arial" panose="020B0604020202020204" pitchFamily="34" charset="0"/>
                <a:cs typeface="Arial" panose="020B0604020202020204" pitchFamily="34" charset="0"/>
              </a:rPr>
              <a:t>Results – Budget Impact</a:t>
            </a:r>
            <a:r>
              <a:rPr lang="en-GB" sz="4800" b="1" dirty="0">
                <a:latin typeface="Arial" panose="020B0604020202020204" pitchFamily="34" charset="0"/>
                <a:cs typeface="Arial" panose="020B0604020202020204" pitchFamily="34" charset="0"/>
              </a:rPr>
              <a:t> </a:t>
            </a:r>
          </a:p>
        </p:txBody>
      </p:sp>
      <p:graphicFrame>
        <p:nvGraphicFramePr>
          <p:cNvPr id="3" name="Table 2"/>
          <p:cNvGraphicFramePr>
            <a:graphicFrameLocks noGrp="1"/>
          </p:cNvGraphicFramePr>
          <p:nvPr>
            <p:extLst>
              <p:ext uri="{D42A27DB-BD31-4B8C-83A1-F6EECF244321}">
                <p14:modId xmlns:p14="http://schemas.microsoft.com/office/powerpoint/2010/main" val="1836076258"/>
              </p:ext>
            </p:extLst>
          </p:nvPr>
        </p:nvGraphicFramePr>
        <p:xfrm>
          <a:off x="954506" y="2915713"/>
          <a:ext cx="10218820" cy="2578074"/>
        </p:xfrm>
        <a:graphic>
          <a:graphicData uri="http://schemas.openxmlformats.org/drawingml/2006/table">
            <a:tbl>
              <a:tblPr firstRow="1" firstCol="1" bandRow="1">
                <a:tableStyleId>{073A0DAA-6AF3-43AB-8588-CEC1D06C72B9}</a:tableStyleId>
              </a:tblPr>
              <a:tblGrid>
                <a:gridCol w="3253673">
                  <a:extLst>
                    <a:ext uri="{9D8B030D-6E8A-4147-A177-3AD203B41FA5}">
                      <a16:colId xmlns:a16="http://schemas.microsoft.com/office/drawing/2014/main" val="20000"/>
                    </a:ext>
                  </a:extLst>
                </a:gridCol>
                <a:gridCol w="2352372">
                  <a:extLst>
                    <a:ext uri="{9D8B030D-6E8A-4147-A177-3AD203B41FA5}">
                      <a16:colId xmlns:a16="http://schemas.microsoft.com/office/drawing/2014/main" val="20001"/>
                    </a:ext>
                  </a:extLst>
                </a:gridCol>
                <a:gridCol w="2229746">
                  <a:extLst>
                    <a:ext uri="{9D8B030D-6E8A-4147-A177-3AD203B41FA5}">
                      <a16:colId xmlns:a16="http://schemas.microsoft.com/office/drawing/2014/main" val="20002"/>
                    </a:ext>
                  </a:extLst>
                </a:gridCol>
                <a:gridCol w="2383029">
                  <a:extLst>
                    <a:ext uri="{9D8B030D-6E8A-4147-A177-3AD203B41FA5}">
                      <a16:colId xmlns:a16="http://schemas.microsoft.com/office/drawing/2014/main" val="20003"/>
                    </a:ext>
                  </a:extLst>
                </a:gridCol>
              </a:tblGrid>
              <a:tr h="859358">
                <a:tc>
                  <a:txBody>
                    <a:bodyPr/>
                    <a:lstStyle/>
                    <a:p>
                      <a:pPr>
                        <a:lnSpc>
                          <a:spcPct val="115000"/>
                        </a:lnSpc>
                        <a:spcAft>
                          <a:spcPts val="0"/>
                        </a:spcAft>
                      </a:pPr>
                      <a:r>
                        <a:rPr lang="en-GB" sz="1600" dirty="0">
                          <a:effectLst/>
                          <a:latin typeface="Arial" panose="020B0604020202020204" pitchFamily="34" charset="0"/>
                          <a:cs typeface="Arial" panose="020B0604020202020204" pitchFamily="34" charset="0"/>
                        </a:rPr>
                        <a:t>Parameter</a:t>
                      </a:r>
                      <a:endParaRPr lang="en-GB"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GB" sz="1600">
                          <a:effectLst/>
                          <a:latin typeface="Arial" panose="020B0604020202020204" pitchFamily="34" charset="0"/>
                          <a:cs typeface="Arial" panose="020B0604020202020204" pitchFamily="34" charset="0"/>
                        </a:rPr>
                        <a:t>Cost with RDC</a:t>
                      </a:r>
                      <a:endParaRPr lang="en-GB"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GB" sz="1600">
                          <a:effectLst/>
                          <a:latin typeface="Arial" panose="020B0604020202020204" pitchFamily="34" charset="0"/>
                          <a:cs typeface="Arial" panose="020B0604020202020204" pitchFamily="34" charset="0"/>
                        </a:rPr>
                        <a:t>Cost without RDC (usual care)</a:t>
                      </a:r>
                      <a:endParaRPr lang="en-GB"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GB" sz="1600" dirty="0">
                          <a:effectLst/>
                          <a:latin typeface="Arial" panose="020B0604020202020204" pitchFamily="34" charset="0"/>
                          <a:cs typeface="Arial" panose="020B0604020202020204" pitchFamily="34" charset="0"/>
                        </a:rPr>
                        <a:t>Budget impact</a:t>
                      </a:r>
                      <a:endParaRPr lang="en-GB" sz="16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0"/>
                  </a:ext>
                </a:extLst>
              </a:tr>
              <a:tr h="859358">
                <a:tc>
                  <a:txBody>
                    <a:bodyPr/>
                    <a:lstStyle/>
                    <a:p>
                      <a:pPr>
                        <a:lnSpc>
                          <a:spcPct val="115000"/>
                        </a:lnSpc>
                        <a:spcAft>
                          <a:spcPts val="0"/>
                        </a:spcAft>
                      </a:pPr>
                      <a:r>
                        <a:rPr lang="en-GB" sz="1600" dirty="0">
                          <a:effectLst/>
                          <a:latin typeface="Arial" panose="020B0604020202020204" pitchFamily="34" charset="0"/>
                          <a:cs typeface="Arial" panose="020B0604020202020204" pitchFamily="34" charset="0"/>
                        </a:rPr>
                        <a:t>Current provision (mean 4 patients per clinic)</a:t>
                      </a:r>
                      <a:endParaRPr lang="en-GB"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1600">
                          <a:effectLst/>
                          <a:latin typeface="Arial" panose="020B0604020202020204" pitchFamily="34" charset="0"/>
                          <a:cs typeface="Arial" panose="020B0604020202020204" pitchFamily="34" charset="0"/>
                        </a:rPr>
                        <a:t>£367,442.81</a:t>
                      </a:r>
                      <a:endParaRPr lang="en-GB" sz="16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1600">
                          <a:effectLst/>
                          <a:latin typeface="Arial" panose="020B0604020202020204" pitchFamily="34" charset="0"/>
                          <a:cs typeface="Arial" panose="020B0604020202020204" pitchFamily="34" charset="0"/>
                        </a:rPr>
                        <a:t>£382,231.22</a:t>
                      </a:r>
                      <a:endParaRPr lang="en-GB" sz="16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1600">
                          <a:effectLst/>
                          <a:latin typeface="Arial" panose="020B0604020202020204" pitchFamily="34" charset="0"/>
                          <a:cs typeface="Arial" panose="020B0604020202020204" pitchFamily="34" charset="0"/>
                        </a:rPr>
                        <a:t>-£14,788.41</a:t>
                      </a:r>
                      <a:endParaRPr lang="en-GB" sz="160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859358">
                <a:tc>
                  <a:txBody>
                    <a:bodyPr/>
                    <a:lstStyle/>
                    <a:p>
                      <a:pPr>
                        <a:lnSpc>
                          <a:spcPct val="115000"/>
                        </a:lnSpc>
                        <a:spcAft>
                          <a:spcPts val="0"/>
                        </a:spcAft>
                      </a:pPr>
                      <a:r>
                        <a:rPr lang="en-GB" sz="1600">
                          <a:effectLst/>
                          <a:latin typeface="Arial" panose="020B0604020202020204" pitchFamily="34" charset="0"/>
                          <a:cs typeface="Arial" panose="020B0604020202020204" pitchFamily="34" charset="0"/>
                        </a:rPr>
                        <a:t>Full capacity (5 patients per clinic)</a:t>
                      </a:r>
                      <a:endParaRPr lang="en-GB"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1600" dirty="0">
                          <a:effectLst/>
                          <a:latin typeface="Arial" panose="020B0604020202020204" pitchFamily="34" charset="0"/>
                          <a:cs typeface="Arial" panose="020B0604020202020204" pitchFamily="34" charset="0"/>
                        </a:rPr>
                        <a:t>£393,307.52</a:t>
                      </a:r>
                      <a:endParaRPr lang="en-GB"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tabLst>
                          <a:tab pos="850900" algn="l"/>
                        </a:tabLst>
                      </a:pPr>
                      <a:r>
                        <a:rPr lang="en-GB" sz="1600" dirty="0">
                          <a:effectLst/>
                          <a:latin typeface="Arial" panose="020B0604020202020204" pitchFamily="34" charset="0"/>
                          <a:cs typeface="Arial" panose="020B0604020202020204" pitchFamily="34" charset="0"/>
                        </a:rPr>
                        <a:t>£477,789.03</a:t>
                      </a:r>
                      <a:endParaRPr lang="en-GB"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tabLst>
                          <a:tab pos="850900" algn="l"/>
                        </a:tabLst>
                      </a:pPr>
                      <a:r>
                        <a:rPr lang="en-GB" sz="1600" dirty="0">
                          <a:effectLst/>
                          <a:latin typeface="Arial" panose="020B0604020202020204" pitchFamily="34" charset="0"/>
                          <a:cs typeface="Arial" panose="020B0604020202020204" pitchFamily="34" charset="0"/>
                        </a:rPr>
                        <a:t>-£84,481.51</a:t>
                      </a:r>
                      <a:endParaRPr lang="en-GB" sz="1600" dirty="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57406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258A161-C881-4372-8696-265EC2907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
        <p:nvSpPr>
          <p:cNvPr id="2" name="Title 1"/>
          <p:cNvSpPr>
            <a:spLocks noGrp="1"/>
          </p:cNvSpPr>
          <p:nvPr>
            <p:ph type="title"/>
          </p:nvPr>
        </p:nvSpPr>
        <p:spPr>
          <a:xfrm>
            <a:off x="1943100" y="151466"/>
            <a:ext cx="8305800" cy="789928"/>
          </a:xfrm>
        </p:spPr>
        <p:txBody>
          <a:bodyPr>
            <a:normAutofit/>
          </a:bodyPr>
          <a:lstStyle/>
          <a:p>
            <a:pPr algn="ctr"/>
            <a:r>
              <a:rPr lang="en-GB" b="1" dirty="0">
                <a:latin typeface="Arial" panose="020B0604020202020204" pitchFamily="34" charset="0"/>
                <a:cs typeface="Arial" panose="020B0604020202020204" pitchFamily="34" charset="0"/>
              </a:rPr>
              <a:t>Summary</a:t>
            </a:r>
          </a:p>
        </p:txBody>
      </p:sp>
      <p:sp>
        <p:nvSpPr>
          <p:cNvPr id="5" name="Rectangle 4"/>
          <p:cNvSpPr/>
          <p:nvPr/>
        </p:nvSpPr>
        <p:spPr>
          <a:xfrm>
            <a:off x="354269" y="941394"/>
            <a:ext cx="11483462" cy="4893647"/>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While the RDC requires higher bulk investment compared to the conventional stepwise diagnosis approach, </a:t>
            </a:r>
            <a:r>
              <a:rPr kumimoji="0" lang="en-GB"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healthcare and investigative costs, especially for patients with an eventual cancer diagnosis, are considerably lower overall.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Waiting times until diagnosis are significantly reduced </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from a mean 84 days for comparator patients to 6 days for patients diagnosed during RDC and 40 days for patients requiring further investigations after their RDC appointment.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cost-effectiveness of the RDC pathway to diagnosis </a:t>
            </a:r>
            <a:r>
              <a:rPr kumimoji="0" lang="en-GB"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depends on the number of patients </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being seen during each half-day clinic. </a:t>
            </a:r>
          </a:p>
        </p:txBody>
      </p:sp>
    </p:spTree>
    <p:extLst>
      <p:ext uri="{BB962C8B-B14F-4D97-AF65-F5344CB8AC3E}">
        <p14:creationId xmlns:p14="http://schemas.microsoft.com/office/powerpoint/2010/main" val="188954136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5DF46653-AC15-44AF-A8AE-09D624036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
        <p:nvSpPr>
          <p:cNvPr id="2" name="Title 1"/>
          <p:cNvSpPr>
            <a:spLocks noGrp="1"/>
          </p:cNvSpPr>
          <p:nvPr>
            <p:ph type="title"/>
          </p:nvPr>
        </p:nvSpPr>
        <p:spPr>
          <a:xfrm>
            <a:off x="1661609" y="196298"/>
            <a:ext cx="8821652" cy="1143000"/>
          </a:xfrm>
        </p:spPr>
        <p:txBody>
          <a:bodyPr>
            <a:normAutofit/>
          </a:bodyPr>
          <a:lstStyle/>
          <a:p>
            <a:pPr algn="ctr"/>
            <a:r>
              <a:rPr lang="en-GB" b="1" dirty="0">
                <a:latin typeface="Arial" panose="020B0604020202020204" pitchFamily="34" charset="0"/>
                <a:cs typeface="Arial" panose="020B0604020202020204" pitchFamily="34" charset="0"/>
              </a:rPr>
              <a:t>Comparison to initial evaluation</a:t>
            </a:r>
          </a:p>
        </p:txBody>
      </p:sp>
      <p:sp>
        <p:nvSpPr>
          <p:cNvPr id="5" name="Rectangle 4"/>
          <p:cNvSpPr/>
          <p:nvPr/>
        </p:nvSpPr>
        <p:spPr>
          <a:xfrm>
            <a:off x="337383" y="1042518"/>
            <a:ext cx="11470105" cy="5262979"/>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RDC implementation costs have decreased from £2,357.00 to £2,203.60 per clinic.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1.98% more patients have been diagnosed in clinic instead of being referred to further investigations.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The RDC is now cost-effective at a capacity of 3 patients and dominates usual care with 4 patients or more.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Overall, the </a:t>
            </a:r>
            <a:r>
              <a:rPr kumimoji="0" lang="en-GB" sz="2800" b="1" i="0" u="none" strike="noStrike" kern="1200" cap="none" spc="0" normalizeH="0" baseline="0" noProof="0" dirty="0">
                <a:ln>
                  <a:noFill/>
                </a:ln>
                <a:solidFill>
                  <a:prstClr val="black"/>
                </a:solidFill>
                <a:effectLst/>
                <a:uLnTx/>
                <a:uFillTx/>
                <a:latin typeface="Arial" panose="020B0604020202020204"/>
                <a:ea typeface="+mn-ea"/>
                <a:cs typeface="+mn-cs"/>
              </a:rPr>
              <a:t>RDC was less costly and more effective than usual care </a:t>
            </a: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between June 2017 and December 2019 running at 4.13 patients per clinic. </a:t>
            </a:r>
          </a:p>
        </p:txBody>
      </p:sp>
    </p:spTree>
    <p:extLst>
      <p:ext uri="{BB962C8B-B14F-4D97-AF65-F5344CB8AC3E}">
        <p14:creationId xmlns:p14="http://schemas.microsoft.com/office/powerpoint/2010/main" val="415795954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591647" y="6356351"/>
            <a:ext cx="866554"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fontAlgn="auto" hangingPunct="1">
              <a:spcBef>
                <a:spcPts val="0"/>
              </a:spcBef>
              <a:spcAft>
                <a:spcPts val="0"/>
              </a:spcAft>
              <a:defRPr/>
            </a:pPr>
            <a:fld id="{82FE8CD3-1A99-9143-BC08-0AC361BD132B}" type="slidenum">
              <a:rPr lang="en-US" smtClean="0"/>
              <a:pPr algn="r" eaLnBrk="1" fontAlgn="auto" hangingPunct="1">
                <a:spcBef>
                  <a:spcPts val="0"/>
                </a:spcBef>
                <a:spcAft>
                  <a:spcPts val="0"/>
                </a:spcAft>
                <a:defRPr/>
              </a:pPr>
              <a:t>7</a:t>
            </a:fld>
            <a:endParaRPr lang="en-US" sz="1000" dirty="0">
              <a:solidFill>
                <a:prstClr val="black">
                  <a:tint val="75000"/>
                </a:prstClr>
              </a:solidFill>
              <a:latin typeface="Calibri" panose="020F0502020204030204"/>
            </a:endParaRPr>
          </a:p>
        </p:txBody>
      </p:sp>
      <p:sp>
        <p:nvSpPr>
          <p:cNvPr id="5" name="Footer Placeholder 4"/>
          <p:cNvSpPr txBox="1">
            <a:spLocks/>
          </p:cNvSpPr>
          <p:nvPr/>
        </p:nvSpPr>
        <p:spPr>
          <a:xfrm>
            <a:off x="2095500" y="6106763"/>
            <a:ext cx="7886700" cy="499177"/>
          </a:xfrm>
          <a:prstGeom prst="rect">
            <a:avLst/>
          </a:prstGeom>
        </p:spPr>
        <p:txBody>
          <a:bodyPr/>
          <a:lstStyle>
            <a:defPPr>
              <a:defRPr lang="en-US"/>
            </a:defPPr>
            <a:lvl1pPr marL="0" algn="l" defTabSz="914400" rtl="0" eaLnBrk="1" latinLnBrk="0" hangingPunct="1">
              <a:defRPr sz="1800" b="1" i="0" kern="12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4472C4"/>
                </a:solidFill>
                <a:latin typeface="Arial" panose="020B0604020202020204" pitchFamily="34" charset="0"/>
                <a:cs typeface="Arial" panose="020B0604020202020204" pitchFamily="34" charset="0"/>
              </a:rPr>
              <a:t>Bringing together hospital trusts, GPs, health service commissioners, local authorities and patients </a:t>
            </a:r>
            <a:br>
              <a:rPr lang="en-GB" sz="1200" dirty="0">
                <a:solidFill>
                  <a:srgbClr val="4472C4"/>
                </a:solidFill>
                <a:latin typeface="Arial" panose="020B0604020202020204" pitchFamily="34" charset="0"/>
                <a:cs typeface="Arial" panose="020B0604020202020204" pitchFamily="34" charset="0"/>
              </a:rPr>
            </a:br>
            <a:r>
              <a:rPr lang="en-GB" sz="1200" dirty="0">
                <a:solidFill>
                  <a:srgbClr val="4472C4"/>
                </a:solidFill>
                <a:latin typeface="Arial" panose="020B0604020202020204" pitchFamily="34" charset="0"/>
                <a:cs typeface="Arial" panose="020B0604020202020204" pitchFamily="34" charset="0"/>
              </a:rPr>
              <a:t>in north central London to transform cancer care.</a:t>
            </a:r>
          </a:p>
          <a:p>
            <a:pPr fontAlgn="auto">
              <a:spcBef>
                <a:spcPts val="0"/>
              </a:spcBef>
              <a:spcAft>
                <a:spcPts val="0"/>
              </a:spcAft>
              <a:defRPr/>
            </a:pPr>
            <a:r>
              <a:rPr lang="en-GB" sz="1200" dirty="0">
                <a:solidFill>
                  <a:srgbClr val="4472C4"/>
                </a:solidFill>
                <a:latin typeface="Arial" panose="020B0604020202020204" pitchFamily="34" charset="0"/>
                <a:cs typeface="Arial" panose="020B0604020202020204" pitchFamily="34" charset="0"/>
              </a:rPr>
              <a:t>www.nclcanceralliance.nhs.uk</a:t>
            </a:r>
          </a:p>
          <a:p>
            <a:pPr fontAlgn="auto">
              <a:spcBef>
                <a:spcPts val="0"/>
              </a:spcBef>
              <a:spcAft>
                <a:spcPts val="0"/>
              </a:spcAft>
              <a:defRPr/>
            </a:pPr>
            <a:endParaRPr lang="en-US" dirty="0">
              <a:solidFill>
                <a:srgbClr val="4472C4"/>
              </a:solidFill>
              <a:latin typeface="Calibri" panose="020F0502020204030204"/>
            </a:endParaRPr>
          </a:p>
        </p:txBody>
      </p:sp>
      <p:sp>
        <p:nvSpPr>
          <p:cNvPr id="7" name="Content Placeholder 3">
            <a:extLst>
              <a:ext uri="{FF2B5EF4-FFF2-40B4-BE49-F238E27FC236}">
                <a16:creationId xmlns:a16="http://schemas.microsoft.com/office/drawing/2014/main" id="{CE9020FB-BDF0-1A49-A26C-1E389EFAB491}"/>
              </a:ext>
            </a:extLst>
          </p:cNvPr>
          <p:cNvSpPr txBox="1">
            <a:spLocks/>
          </p:cNvSpPr>
          <p:nvPr/>
        </p:nvSpPr>
        <p:spPr>
          <a:xfrm>
            <a:off x="2100836" y="1618176"/>
            <a:ext cx="8567164" cy="51033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2400" dirty="0">
                <a:latin typeface="Arial" panose="020B0604020202020204" pitchFamily="34" charset="0"/>
                <a:cs typeface="Arial" panose="020B0604020202020204" pitchFamily="34" charset="0"/>
              </a:rPr>
              <a:t>Learning from the ACE MDC project</a:t>
            </a:r>
          </a:p>
          <a:p>
            <a:pPr>
              <a:lnSpc>
                <a:spcPct val="120000"/>
              </a:lnSpc>
            </a:pPr>
            <a:r>
              <a:rPr lang="en-GB" sz="2400" dirty="0">
                <a:latin typeface="Arial" panose="020B0604020202020204" pitchFamily="34" charset="0"/>
                <a:cs typeface="Arial" panose="020B0604020202020204" pitchFamily="34" charset="0"/>
              </a:rPr>
              <a:t>NCL Cancer Alliance plans for RDCs</a:t>
            </a:r>
          </a:p>
          <a:p>
            <a:pPr>
              <a:lnSpc>
                <a:spcPct val="120000"/>
              </a:lnSpc>
            </a:pPr>
            <a:r>
              <a:rPr lang="en-GB" sz="2400" dirty="0">
                <a:latin typeface="Arial" panose="020B0604020202020204" pitchFamily="34" charset="0"/>
                <a:cs typeface="Arial" panose="020B0604020202020204" pitchFamily="34" charset="0"/>
              </a:rPr>
              <a:t>The NCL finance model for RDCs</a:t>
            </a:r>
          </a:p>
          <a:p>
            <a:pPr>
              <a:lnSpc>
                <a:spcPct val="120000"/>
              </a:lnSpc>
            </a:pPr>
            <a:r>
              <a:rPr lang="en-GB" sz="2400" dirty="0">
                <a:latin typeface="Arial" panose="020B0604020202020204" pitchFamily="34" charset="0"/>
                <a:cs typeface="Arial" panose="020B0604020202020204" pitchFamily="34" charset="0"/>
              </a:rPr>
              <a:t>How should RDCs contribute to COVID-19 Recovery</a:t>
            </a:r>
          </a:p>
          <a:p>
            <a:pPr>
              <a:lnSpc>
                <a:spcPct val="120000"/>
              </a:lnSpc>
            </a:pPr>
            <a:r>
              <a:rPr lang="en-GB" sz="2400" dirty="0">
                <a:latin typeface="Arial" panose="020B0604020202020204" pitchFamily="34" charset="0"/>
                <a:cs typeface="Arial" panose="020B0604020202020204" pitchFamily="34" charset="0"/>
              </a:rPr>
              <a:t>Adopting a 2WW pathway - integration into RDC</a:t>
            </a:r>
          </a:p>
          <a:p>
            <a:pPr>
              <a:lnSpc>
                <a:spcPct val="120000"/>
              </a:lnSpc>
            </a:pPr>
            <a:r>
              <a:rPr lang="en-GB" sz="2400" dirty="0">
                <a:latin typeface="Arial" panose="020B0604020202020204" pitchFamily="34" charset="0"/>
                <a:cs typeface="Arial" panose="020B0604020202020204" pitchFamily="34" charset="0"/>
              </a:rPr>
              <a:t>Research opportunities</a:t>
            </a:r>
          </a:p>
          <a:p>
            <a:pPr>
              <a:lnSpc>
                <a:spcPct val="120000"/>
              </a:lnSpc>
            </a:pPr>
            <a:endParaRPr lang="en-GB" dirty="0"/>
          </a:p>
          <a:p>
            <a:pPr marL="0" indent="0">
              <a:lnSpc>
                <a:spcPct val="120000"/>
              </a:lnSpc>
              <a:buNone/>
            </a:pPr>
            <a:endParaRPr lang="en-US" dirty="0"/>
          </a:p>
        </p:txBody>
      </p:sp>
      <p:sp>
        <p:nvSpPr>
          <p:cNvPr id="9" name="Title 1">
            <a:extLst>
              <a:ext uri="{FF2B5EF4-FFF2-40B4-BE49-F238E27FC236}">
                <a16:creationId xmlns:a16="http://schemas.microsoft.com/office/drawing/2014/main" id="{D319970D-AE32-A04D-81DE-F20753915C6C}"/>
              </a:ext>
            </a:extLst>
          </p:cNvPr>
          <p:cNvSpPr txBox="1">
            <a:spLocks/>
          </p:cNvSpPr>
          <p:nvPr/>
        </p:nvSpPr>
        <p:spPr>
          <a:xfrm>
            <a:off x="1812418" y="252063"/>
            <a:ext cx="7886700" cy="8854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b="1" dirty="0">
                <a:solidFill>
                  <a:schemeClr val="accent1"/>
                </a:solidFill>
                <a:latin typeface="Arial" panose="020B0604020202020204" pitchFamily="34" charset="0"/>
                <a:cs typeface="Arial" panose="020B0604020202020204" pitchFamily="34" charset="0"/>
              </a:rPr>
              <a:t>RDCs in NCL – Todays Topics </a:t>
            </a:r>
          </a:p>
        </p:txBody>
      </p:sp>
      <p:pic>
        <p:nvPicPr>
          <p:cNvPr id="6" name="Picture 5" descr="A close up of a logo&#10;&#10;Description automatically generated">
            <a:extLst>
              <a:ext uri="{FF2B5EF4-FFF2-40B4-BE49-F238E27FC236}">
                <a16:creationId xmlns:a16="http://schemas.microsoft.com/office/drawing/2014/main" id="{8EA4DF79-9FEC-43AD-9B3E-F4C5B53DD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8490" y="0"/>
            <a:ext cx="2713510" cy="919163"/>
          </a:xfrm>
          <a:prstGeom prst="rect">
            <a:avLst/>
          </a:prstGeom>
        </p:spPr>
      </p:pic>
    </p:spTree>
    <p:extLst>
      <p:ext uri="{BB962C8B-B14F-4D97-AF65-F5344CB8AC3E}">
        <p14:creationId xmlns:p14="http://schemas.microsoft.com/office/powerpoint/2010/main" val="1219544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0B24366-EF58-4ECA-8A5B-25CCB3B16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
        <p:nvSpPr>
          <p:cNvPr id="2" name="Title 1"/>
          <p:cNvSpPr>
            <a:spLocks noGrp="1"/>
          </p:cNvSpPr>
          <p:nvPr>
            <p:ph type="title"/>
          </p:nvPr>
        </p:nvSpPr>
        <p:spPr>
          <a:xfrm>
            <a:off x="374469" y="217080"/>
            <a:ext cx="10515600" cy="784406"/>
          </a:xfrm>
        </p:spPr>
        <p:txBody>
          <a:bodyPr/>
          <a:lstStyle/>
          <a:p>
            <a:r>
              <a:rPr lang="en-GB" b="1" dirty="0">
                <a:latin typeface="Arial" panose="020B0604020202020204" pitchFamily="34" charset="0"/>
                <a:cs typeface="Arial" panose="020B0604020202020204" pitchFamily="34" charset="0"/>
              </a:rPr>
              <a:t>Changes in Pathway due to COVID-19</a:t>
            </a:r>
          </a:p>
        </p:txBody>
      </p:sp>
      <p:sp>
        <p:nvSpPr>
          <p:cNvPr id="3" name="Content Placeholder 2"/>
          <p:cNvSpPr>
            <a:spLocks noGrp="1"/>
          </p:cNvSpPr>
          <p:nvPr>
            <p:ph idx="1"/>
          </p:nvPr>
        </p:nvSpPr>
        <p:spPr>
          <a:xfrm>
            <a:off x="374469" y="1001486"/>
            <a:ext cx="10979331" cy="5470751"/>
          </a:xfrm>
        </p:spPr>
        <p:txBody>
          <a:bodyPr>
            <a:normAutofit fontScale="92500" lnSpcReduction="10000"/>
          </a:bodyPr>
          <a:lstStyle/>
          <a:p>
            <a:pPr marL="0" indent="0">
              <a:buNone/>
            </a:pPr>
            <a:r>
              <a:rPr lang="en-GB" dirty="0">
                <a:latin typeface="Arial" panose="020B0604020202020204" pitchFamily="34" charset="0"/>
                <a:cs typeface="Arial" panose="020B0604020202020204" pitchFamily="34" charset="0"/>
              </a:rPr>
              <a:t>Unfortunately due to COVID-19, the RDC had to close for a month due to all staff being redeployed. When clinic was reinstated the following changes had to be made.</a:t>
            </a:r>
          </a:p>
          <a:p>
            <a:pPr marL="0" indent="0">
              <a:buNone/>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Short term relocation of clinic – to OPD from Afan Nedd</a:t>
            </a:r>
          </a:p>
          <a:p>
            <a:r>
              <a:rPr lang="en-GB" dirty="0">
                <a:latin typeface="Arial" panose="020B0604020202020204" pitchFamily="34" charset="0"/>
                <a:cs typeface="Arial" panose="020B0604020202020204" pitchFamily="34" charset="0"/>
              </a:rPr>
              <a:t>Staggered approach to patient arrival – further work undertaken to streamline patients</a:t>
            </a:r>
          </a:p>
          <a:p>
            <a:r>
              <a:rPr lang="en-GB" dirty="0">
                <a:latin typeface="Arial" panose="020B0604020202020204" pitchFamily="34" charset="0"/>
                <a:cs typeface="Arial" panose="020B0604020202020204" pitchFamily="34" charset="0"/>
              </a:rPr>
              <a:t>Remote MDTs via Team</a:t>
            </a:r>
          </a:p>
          <a:p>
            <a:r>
              <a:rPr lang="en-GB" dirty="0">
                <a:latin typeface="Arial" panose="020B0604020202020204" pitchFamily="34" charset="0"/>
                <a:cs typeface="Arial" panose="020B0604020202020204" pitchFamily="34" charset="0"/>
              </a:rPr>
              <a:t>Remote signoff of Radiology requests</a:t>
            </a:r>
          </a:p>
          <a:p>
            <a:r>
              <a:rPr lang="en-GB" dirty="0">
                <a:latin typeface="Arial" panose="020B0604020202020204" pitchFamily="34" charset="0"/>
                <a:cs typeface="Arial" panose="020B0604020202020204" pitchFamily="34" charset="0"/>
              </a:rPr>
              <a:t>Change to Set A – no CXR’s to reduce footfall</a:t>
            </a:r>
          </a:p>
          <a:p>
            <a:r>
              <a:rPr lang="en-GB" dirty="0">
                <a:latin typeface="Arial" panose="020B0604020202020204" pitchFamily="34" charset="0"/>
                <a:cs typeface="Arial" panose="020B0604020202020204" pitchFamily="34" charset="0"/>
              </a:rPr>
              <a:t>No endoscopy list</a:t>
            </a:r>
          </a:p>
          <a:p>
            <a:r>
              <a:rPr lang="en-GB" dirty="0">
                <a:latin typeface="Arial" panose="020B0604020202020204" pitchFamily="34" charset="0"/>
                <a:cs typeface="Arial" panose="020B0604020202020204" pitchFamily="34" charset="0"/>
              </a:rPr>
              <a:t>Results given over the phone</a:t>
            </a:r>
          </a:p>
          <a:p>
            <a:r>
              <a:rPr lang="en-GB" dirty="0">
                <a:latin typeface="Arial" panose="020B0604020202020204" pitchFamily="34" charset="0"/>
                <a:cs typeface="Arial" panose="020B0604020202020204" pitchFamily="34" charset="0"/>
              </a:rPr>
              <a:t>Availability of follow up appointments for face-to-face results</a:t>
            </a:r>
          </a:p>
        </p:txBody>
      </p:sp>
    </p:spTree>
    <p:extLst>
      <p:ext uri="{BB962C8B-B14F-4D97-AF65-F5344CB8AC3E}">
        <p14:creationId xmlns:p14="http://schemas.microsoft.com/office/powerpoint/2010/main" val="422305876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557808"/>
            <a:ext cx="8305800" cy="1143000"/>
          </a:xfrm>
        </p:spPr>
        <p:txBody>
          <a:bodyPr>
            <a:normAutofit/>
          </a:bodyPr>
          <a:lstStyle/>
          <a:p>
            <a:pPr algn="ctr"/>
            <a:r>
              <a:rPr lang="en-GB" b="1" dirty="0">
                <a:latin typeface="Arial" panose="020B0604020202020204" pitchFamily="34" charset="0"/>
                <a:cs typeface="Arial" panose="020B0604020202020204" pitchFamily="34" charset="0"/>
              </a:rPr>
              <a:t>References</a:t>
            </a:r>
          </a:p>
        </p:txBody>
      </p:sp>
      <p:sp>
        <p:nvSpPr>
          <p:cNvPr id="5" name="Rectangle 4"/>
          <p:cNvSpPr/>
          <p:nvPr/>
        </p:nvSpPr>
        <p:spPr>
          <a:xfrm>
            <a:off x="425116" y="1337459"/>
            <a:ext cx="11510209" cy="3293209"/>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rial" panose="020B0604020202020204"/>
                <a:ea typeface="+mn-ea"/>
                <a:cs typeface="+mn-cs"/>
              </a:rPr>
              <a:t>Sewell B, Jones M, Fitzsimmons D (2018): Economic evaluation of the Swansea Bay University Health Board Rapid Diagnosis Centre. Swansea Centre for Health Economics, Swansea.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rial" panose="020B0604020202020204"/>
                <a:ea typeface="+mn-ea"/>
                <a:cs typeface="+mn-cs"/>
              </a:rPr>
              <a:t>Sewell B, Jones M, Gray H, Wilkes H, Lloyd-Bennett C, Beddow K, Bevan M, Fitzsimmons D. (2020): Rapid cancer diagnosis for patients with vague symptoms: a cost-effectiveness study. Br J Gen </a:t>
            </a:r>
            <a:r>
              <a:rPr kumimoji="0" lang="en-GB" sz="2600" b="0" i="0" u="none" strike="noStrike" kern="1200" cap="none" spc="0" normalizeH="0" baseline="0" noProof="0" dirty="0" err="1">
                <a:ln>
                  <a:noFill/>
                </a:ln>
                <a:solidFill>
                  <a:prstClr val="black"/>
                </a:solidFill>
                <a:effectLst/>
                <a:uLnTx/>
                <a:uFillTx/>
                <a:latin typeface="Arial" panose="020B0604020202020204"/>
                <a:ea typeface="+mn-ea"/>
                <a:cs typeface="+mn-cs"/>
              </a:rPr>
              <a:t>Pract</a:t>
            </a:r>
            <a:r>
              <a:rPr kumimoji="0" lang="en-GB" sz="2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600" b="0" i="0" u="none" strike="noStrike" kern="1200" cap="none" spc="0" normalizeH="0" baseline="0" noProof="0" dirty="0" err="1">
                <a:ln>
                  <a:noFill/>
                </a:ln>
                <a:solidFill>
                  <a:prstClr val="black"/>
                </a:solidFill>
                <a:effectLst/>
                <a:uLnTx/>
                <a:uFillTx/>
                <a:latin typeface="Arial" panose="020B0604020202020204"/>
                <a:ea typeface="+mn-ea"/>
                <a:cs typeface="+mn-cs"/>
              </a:rPr>
              <a:t>doi</a:t>
            </a:r>
            <a:r>
              <a:rPr kumimoji="0" lang="en-GB" sz="2600" b="0" i="0" u="none" strike="noStrike" kern="1200" cap="none" spc="0" normalizeH="0" baseline="0" noProof="0" dirty="0">
                <a:ln>
                  <a:noFill/>
                </a:ln>
                <a:solidFill>
                  <a:prstClr val="black"/>
                </a:solidFill>
                <a:effectLst/>
                <a:uLnTx/>
                <a:uFillTx/>
                <a:latin typeface="Arial" panose="020B0604020202020204"/>
                <a:ea typeface="+mn-ea"/>
                <a:cs typeface="+mn-cs"/>
              </a:rPr>
              <a:t>: 10.3399/bjgp20X708077. [</a:t>
            </a:r>
            <a:r>
              <a:rPr kumimoji="0" lang="en-GB" sz="2600" b="0" i="0" u="none" strike="noStrike" kern="1200" cap="none" spc="0" normalizeH="0" baseline="0" noProof="0" dirty="0" err="1">
                <a:ln>
                  <a:noFill/>
                </a:ln>
                <a:solidFill>
                  <a:prstClr val="black"/>
                </a:solidFill>
                <a:effectLst/>
                <a:uLnTx/>
                <a:uFillTx/>
                <a:latin typeface="Arial" panose="020B0604020202020204"/>
                <a:ea typeface="+mn-ea"/>
                <a:cs typeface="+mn-cs"/>
              </a:rPr>
              <a:t>Epub</a:t>
            </a:r>
            <a:r>
              <a:rPr kumimoji="0" lang="en-GB" sz="2600" b="0" i="0" u="none" strike="noStrike" kern="1200" cap="none" spc="0" normalizeH="0" baseline="0" noProof="0" dirty="0">
                <a:ln>
                  <a:noFill/>
                </a:ln>
                <a:solidFill>
                  <a:prstClr val="black"/>
                </a:solidFill>
                <a:effectLst/>
                <a:uLnTx/>
                <a:uFillTx/>
                <a:latin typeface="Arial" panose="020B0604020202020204"/>
                <a:ea typeface="+mn-ea"/>
                <a:cs typeface="+mn-cs"/>
              </a:rPr>
              <a:t> ahead of print]</a:t>
            </a:r>
          </a:p>
        </p:txBody>
      </p:sp>
      <p:pic>
        <p:nvPicPr>
          <p:cNvPr id="4" name="Picture 3" descr="A close up of a logo&#10;&#10;Description automatically generated">
            <a:extLst>
              <a:ext uri="{FF2B5EF4-FFF2-40B4-BE49-F238E27FC236}">
                <a16:creationId xmlns:a16="http://schemas.microsoft.com/office/drawing/2014/main" id="{968A1DD9-8226-4654-885B-C5C6C7FBB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663" y="5610585"/>
            <a:ext cx="3065798" cy="1163333"/>
          </a:xfrm>
          <a:prstGeom prst="rect">
            <a:avLst/>
          </a:prstGeom>
        </p:spPr>
      </p:pic>
    </p:spTree>
    <p:extLst>
      <p:ext uri="{BB962C8B-B14F-4D97-AF65-F5344CB8AC3E}">
        <p14:creationId xmlns:p14="http://schemas.microsoft.com/office/powerpoint/2010/main" val="422132832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p:txBody>
          <a:bodyPr/>
          <a:lstStyle/>
          <a:p>
            <a:r>
              <a:rPr lang="en-GB" dirty="0"/>
              <a:t>Any questions?</a:t>
            </a:r>
          </a:p>
        </p:txBody>
      </p:sp>
      <p:pic>
        <p:nvPicPr>
          <p:cNvPr id="6" name="Picture 5" descr="A drawing of a face&#10;&#10;Description automatically generated">
            <a:extLst>
              <a:ext uri="{FF2B5EF4-FFF2-40B4-BE49-F238E27FC236}">
                <a16:creationId xmlns:a16="http://schemas.microsoft.com/office/drawing/2014/main" id="{B781BBFC-6DCC-4096-B119-B8FEEFAA636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4062"/>
          <a:stretch/>
        </p:blipFill>
        <p:spPr>
          <a:xfrm>
            <a:off x="878926" y="2047333"/>
            <a:ext cx="10434147" cy="2763333"/>
          </a:xfrm>
          <a:prstGeom prst="rect">
            <a:avLst/>
          </a:prstGeom>
        </p:spPr>
      </p:pic>
      <p:sp>
        <p:nvSpPr>
          <p:cNvPr id="7" name="TextBox 6">
            <a:extLst>
              <a:ext uri="{FF2B5EF4-FFF2-40B4-BE49-F238E27FC236}">
                <a16:creationId xmlns:a16="http://schemas.microsoft.com/office/drawing/2014/main" id="{A78E3689-3565-419C-8209-D374A021F761}"/>
              </a:ext>
            </a:extLst>
          </p:cNvPr>
          <p:cNvSpPr txBox="1"/>
          <p:nvPr/>
        </p:nvSpPr>
        <p:spPr>
          <a:xfrm>
            <a:off x="9152020" y="6490643"/>
            <a:ext cx="2943728" cy="230832"/>
          </a:xfrm>
          <a:prstGeom prst="rect">
            <a:avLst/>
          </a:prstGeom>
          <a:noFill/>
        </p:spPr>
        <p:txBody>
          <a:bodyPr wrap="square" rtlCol="0">
            <a:spAutoFit/>
          </a:bodyPr>
          <a:lstStyle/>
          <a:p>
            <a:r>
              <a:rPr lang="en-GB" sz="900" dirty="0">
                <a:solidFill>
                  <a:schemeClr val="bg2"/>
                </a:solidFill>
                <a:hlinkClick r:id="rId3" tooltip="http://thelearnersway.net/ideas/2016/10/23/questions-at-the-heart-of-learning">
                  <a:extLst>
                    <a:ext uri="{A12FA001-AC4F-418D-AE19-62706E023703}">
                      <ahyp:hlinkClr xmlns:ahyp="http://schemas.microsoft.com/office/drawing/2018/hyperlinkcolor" val="tx"/>
                    </a:ext>
                  </a:extLst>
                </a:hlinkClick>
              </a:rPr>
              <a:t>This Photo</a:t>
            </a:r>
            <a:r>
              <a:rPr lang="en-GB" sz="900" dirty="0">
                <a:solidFill>
                  <a:schemeClr val="bg2"/>
                </a:solidFill>
              </a:rPr>
              <a:t> by Unknown Author is licensed under </a:t>
            </a:r>
            <a:r>
              <a:rPr lang="en-GB" sz="900" dirty="0">
                <a:solidFill>
                  <a:schemeClr val="bg2"/>
                </a:solidFill>
                <a:hlinkClick r:id="rId4" tooltip="https://creativecommons.org/licenses/by-sa/3.0/">
                  <a:extLst>
                    <a:ext uri="{A12FA001-AC4F-418D-AE19-62706E023703}">
                      <ahyp:hlinkClr xmlns:ahyp="http://schemas.microsoft.com/office/drawing/2018/hyperlinkcolor" val="tx"/>
                    </a:ext>
                  </a:extLst>
                </a:hlinkClick>
              </a:rPr>
              <a:t>CC BY-SA</a:t>
            </a:r>
            <a:endParaRPr lang="en-GB" sz="900" dirty="0">
              <a:solidFill>
                <a:schemeClr val="bg2"/>
              </a:solidFill>
            </a:endParaRPr>
          </a:p>
        </p:txBody>
      </p:sp>
    </p:spTree>
    <p:extLst>
      <p:ext uri="{BB962C8B-B14F-4D97-AF65-F5344CB8AC3E}">
        <p14:creationId xmlns:p14="http://schemas.microsoft.com/office/powerpoint/2010/main" val="14717544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a:xfrm>
            <a:off x="4146446" y="3074792"/>
            <a:ext cx="3899108" cy="708415"/>
          </a:xfrm>
        </p:spPr>
        <p:txBody>
          <a:bodyPr/>
          <a:lstStyle/>
          <a:p>
            <a:r>
              <a:rPr lang="en-GB" dirty="0"/>
              <a:t>Final Summary</a:t>
            </a:r>
          </a:p>
        </p:txBody>
      </p:sp>
    </p:spTree>
    <p:extLst>
      <p:ext uri="{BB962C8B-B14F-4D97-AF65-F5344CB8AC3E}">
        <p14:creationId xmlns:p14="http://schemas.microsoft.com/office/powerpoint/2010/main" val="11214196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77B-0342-403A-917F-315D65EA0DD5}"/>
              </a:ext>
            </a:extLst>
          </p:cNvPr>
          <p:cNvSpPr>
            <a:spLocks noGrp="1"/>
          </p:cNvSpPr>
          <p:nvPr>
            <p:ph type="ctrTitle"/>
          </p:nvPr>
        </p:nvSpPr>
        <p:spPr>
          <a:xfrm>
            <a:off x="1995487" y="3039979"/>
            <a:ext cx="8201892" cy="665747"/>
          </a:xfrm>
        </p:spPr>
        <p:txBody>
          <a:bodyPr/>
          <a:lstStyle/>
          <a:p>
            <a:r>
              <a:rPr lang="en-GB" dirty="0"/>
              <a:t>Non-specific Rapid </a:t>
            </a:r>
            <a:br>
              <a:rPr lang="en-GB" dirty="0"/>
            </a:br>
            <a:r>
              <a:rPr lang="en-GB" dirty="0"/>
              <a:t>Diagnostic Service, </a:t>
            </a:r>
            <a:br>
              <a:rPr lang="en-GB" dirty="0"/>
            </a:br>
            <a:r>
              <a:rPr lang="en-GB" dirty="0"/>
              <a:t>and links into other services</a:t>
            </a:r>
          </a:p>
        </p:txBody>
      </p:sp>
      <p:sp>
        <p:nvSpPr>
          <p:cNvPr id="3" name="Text Placeholder 2">
            <a:extLst>
              <a:ext uri="{FF2B5EF4-FFF2-40B4-BE49-F238E27FC236}">
                <a16:creationId xmlns:a16="http://schemas.microsoft.com/office/drawing/2014/main" id="{3219F5B5-3CAE-43E2-A68F-48F42D067F2C}"/>
              </a:ext>
            </a:extLst>
          </p:cNvPr>
          <p:cNvSpPr>
            <a:spLocks noGrp="1"/>
          </p:cNvSpPr>
          <p:nvPr>
            <p:ph type="body" sz="quarter" idx="10"/>
          </p:nvPr>
        </p:nvSpPr>
        <p:spPr>
          <a:xfrm>
            <a:off x="1995487" y="4153155"/>
            <a:ext cx="8201025" cy="1084592"/>
          </a:xfrm>
        </p:spPr>
        <p:txBody>
          <a:bodyPr>
            <a:normAutofit/>
          </a:bodyPr>
          <a:lstStyle/>
          <a:p>
            <a:r>
              <a:rPr lang="en-GB" dirty="0"/>
              <a:t>Sarah Griffiths, Early Diagnosis Project Manager</a:t>
            </a:r>
          </a:p>
          <a:p>
            <a:r>
              <a:rPr lang="en-GB" dirty="0"/>
              <a:t>Cheshire &amp; Merseyside Cancer Alliance</a:t>
            </a:r>
          </a:p>
        </p:txBody>
      </p:sp>
      <p:pic>
        <p:nvPicPr>
          <p:cNvPr id="15" name="Picture 14">
            <a:extLst>
              <a:ext uri="{FF2B5EF4-FFF2-40B4-BE49-F238E27FC236}">
                <a16:creationId xmlns:a16="http://schemas.microsoft.com/office/drawing/2014/main" id="{F9B82D00-BD91-4ED6-B612-C5B24B8270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58"/>
          <a:stretch/>
        </p:blipFill>
        <p:spPr>
          <a:xfrm>
            <a:off x="343151" y="430132"/>
            <a:ext cx="2111291" cy="989595"/>
          </a:xfrm>
          <a:prstGeom prst="rect">
            <a:avLst/>
          </a:prstGeom>
        </p:spPr>
      </p:pic>
    </p:spTree>
    <p:extLst>
      <p:ext uri="{BB962C8B-B14F-4D97-AF65-F5344CB8AC3E}">
        <p14:creationId xmlns:p14="http://schemas.microsoft.com/office/powerpoint/2010/main" val="20606058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398733"/>
            <a:ext cx="11521280" cy="4622555"/>
          </a:xfrm>
        </p:spPr>
        <p:txBody>
          <a:bodyPr>
            <a:normAutofit lnSpcReduction="10000"/>
          </a:bodyPr>
          <a:lstStyle/>
          <a:p>
            <a:r>
              <a:rPr lang="en-GB" sz="3200" b="1" dirty="0">
                <a:latin typeface="Arial" panose="020B0604020202020204" pitchFamily="34" charset="0"/>
                <a:cs typeface="Arial" panose="020B0604020202020204" pitchFamily="34" charset="0"/>
              </a:rPr>
              <a:t>Geographical Set Up</a:t>
            </a:r>
          </a:p>
          <a:p>
            <a:pPr marL="457200" lvl="1" indent="0">
              <a:buNone/>
            </a:pPr>
            <a:r>
              <a:rPr lang="en-GB" sz="2667" dirty="0">
                <a:latin typeface="Arial" panose="020B0604020202020204" pitchFamily="34" charset="0"/>
                <a:cs typeface="Arial" panose="020B0604020202020204" pitchFamily="34" charset="0"/>
              </a:rPr>
              <a:t>- Population of 2.3 million</a:t>
            </a:r>
          </a:p>
          <a:p>
            <a:pPr marL="457200" lvl="1" indent="0">
              <a:buNone/>
            </a:pPr>
            <a:r>
              <a:rPr lang="en-GB" sz="2667" dirty="0">
                <a:latin typeface="Arial" panose="020B0604020202020204" pitchFamily="34" charset="0"/>
                <a:cs typeface="Arial" panose="020B0604020202020204" pitchFamily="34" charset="0"/>
              </a:rPr>
              <a:t>- 9 District General Hospitals</a:t>
            </a:r>
          </a:p>
          <a:p>
            <a:pPr marL="457200" lvl="1" indent="0">
              <a:buNone/>
            </a:pPr>
            <a:r>
              <a:rPr lang="en-GB" sz="2667" dirty="0">
                <a:latin typeface="Arial" panose="020B0604020202020204" pitchFamily="34" charset="0"/>
                <a:cs typeface="Arial" panose="020B0604020202020204" pitchFamily="34" charset="0"/>
              </a:rPr>
              <a:t>- Covered by 1 STP</a:t>
            </a:r>
          </a:p>
          <a:p>
            <a:endParaRPr lang="en-GB" sz="3200"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RDS Core Team </a:t>
            </a:r>
            <a:r>
              <a:rPr lang="en-GB" sz="2267" dirty="0">
                <a:latin typeface="Arial" panose="020B0604020202020204" pitchFamily="34" charset="0"/>
                <a:cs typeface="Arial" panose="020B0604020202020204" pitchFamily="34" charset="0"/>
              </a:rPr>
              <a:t>(as of July 2020)</a:t>
            </a:r>
          </a:p>
          <a:p>
            <a:pPr marL="457200" lvl="1" indent="0">
              <a:buNone/>
            </a:pPr>
            <a:r>
              <a:rPr lang="en-GB" sz="2667" dirty="0">
                <a:latin typeface="Arial" panose="020B0604020202020204" pitchFamily="34" charset="0"/>
                <a:cs typeface="Arial" panose="020B0604020202020204" pitchFamily="34" charset="0"/>
              </a:rPr>
              <a:t>- 2 Senior Programme Managers</a:t>
            </a:r>
          </a:p>
          <a:p>
            <a:pPr marL="457200" lvl="1" indent="0">
              <a:buNone/>
            </a:pPr>
            <a:r>
              <a:rPr lang="en-GB" sz="2667" dirty="0">
                <a:latin typeface="Arial" panose="020B0604020202020204" pitchFamily="34" charset="0"/>
                <a:cs typeface="Arial" panose="020B0604020202020204" pitchFamily="34" charset="0"/>
              </a:rPr>
              <a:t>- 2 Senior Pathways Managers</a:t>
            </a:r>
          </a:p>
          <a:p>
            <a:pPr marL="457200" lvl="1" indent="0">
              <a:buNone/>
            </a:pPr>
            <a:r>
              <a:rPr lang="en-GB" sz="2667" dirty="0">
                <a:latin typeface="Arial" panose="020B0604020202020204" pitchFamily="34" charset="0"/>
                <a:cs typeface="Arial" panose="020B0604020202020204" pitchFamily="34" charset="0"/>
              </a:rPr>
              <a:t>- 1 Project Manager</a:t>
            </a:r>
          </a:p>
          <a:p>
            <a:pPr marL="457200" lvl="1" indent="0">
              <a:buNone/>
            </a:pPr>
            <a:r>
              <a:rPr lang="en-GB" sz="2667" dirty="0">
                <a:latin typeface="Arial" panose="020B0604020202020204" pitchFamily="34" charset="0"/>
                <a:cs typeface="Arial" panose="020B0604020202020204" pitchFamily="34" charset="0"/>
              </a:rPr>
              <a:t>- Admin support</a:t>
            </a:r>
          </a:p>
          <a:p>
            <a:endParaRPr lang="en-GB"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387" y="6213310"/>
            <a:ext cx="2112235" cy="483223"/>
          </a:xfrm>
          <a:prstGeom prst="rect">
            <a:avLst/>
          </a:prstGeom>
        </p:spPr>
      </p:pic>
      <p:sp>
        <p:nvSpPr>
          <p:cNvPr id="6" name="Title 1">
            <a:extLst>
              <a:ext uri="{FF2B5EF4-FFF2-40B4-BE49-F238E27FC236}">
                <a16:creationId xmlns:a16="http://schemas.microsoft.com/office/drawing/2014/main" id="{23D86DCB-72C0-4803-B1E2-555078D1721C}"/>
              </a:ext>
            </a:extLst>
          </p:cNvPr>
          <p:cNvSpPr txBox="1">
            <a:spLocks/>
          </p:cNvSpPr>
          <p:nvPr/>
        </p:nvSpPr>
        <p:spPr>
          <a:xfrm>
            <a:off x="0" y="1"/>
            <a:ext cx="9144000" cy="699542"/>
          </a:xfrm>
          <a:solidFill>
            <a:schemeClr val="accent1"/>
          </a:solidFill>
        </p:spPr>
        <p:txBody>
          <a:bodyPr>
            <a:norm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GB" sz="3200" b="1" dirty="0">
                <a:solidFill>
                  <a:schemeClr val="bg1"/>
                </a:solidFill>
              </a:rPr>
              <a:t>Cheshire and Merseyside Cancer Alliance</a:t>
            </a:r>
          </a:p>
        </p:txBody>
      </p:sp>
      <p:sp>
        <p:nvSpPr>
          <p:cNvPr id="8" name="Title 7">
            <a:extLst>
              <a:ext uri="{FF2B5EF4-FFF2-40B4-BE49-F238E27FC236}">
                <a16:creationId xmlns:a16="http://schemas.microsoft.com/office/drawing/2014/main" id="{0F3E2946-CECC-47A9-A950-7736CCDD8F50}"/>
              </a:ext>
            </a:extLst>
          </p:cNvPr>
          <p:cNvSpPr>
            <a:spLocks noGrp="1"/>
          </p:cNvSpPr>
          <p:nvPr>
            <p:ph type="title"/>
          </p:nvPr>
        </p:nvSpPr>
        <p:spPr/>
        <p:txBody>
          <a:bodyPr/>
          <a:lstStyle/>
          <a:p>
            <a:endParaRPr lang="en-GB" dirty="0"/>
          </a:p>
        </p:txBody>
      </p:sp>
      <p:sp>
        <p:nvSpPr>
          <p:cNvPr id="10" name="TextBox 9">
            <a:extLst>
              <a:ext uri="{FF2B5EF4-FFF2-40B4-BE49-F238E27FC236}">
                <a16:creationId xmlns:a16="http://schemas.microsoft.com/office/drawing/2014/main" id="{77283F38-4C04-4B25-85E5-2A3C9AD24936}"/>
              </a:ext>
            </a:extLst>
          </p:cNvPr>
          <p:cNvSpPr txBox="1"/>
          <p:nvPr/>
        </p:nvSpPr>
        <p:spPr>
          <a:xfrm>
            <a:off x="0" y="0"/>
            <a:ext cx="12192000" cy="646331"/>
          </a:xfrm>
          <a:prstGeom prst="rect">
            <a:avLst/>
          </a:prstGeom>
          <a:solidFill>
            <a:srgbClr val="4472C4"/>
          </a:solidFill>
        </p:spPr>
        <p:txBody>
          <a:bodyPr wrap="square" rtlCol="0">
            <a:spAutoFit/>
          </a:bodyPr>
          <a:lstStyle/>
          <a:p>
            <a:r>
              <a:rPr lang="en-GB" sz="3600" dirty="0">
                <a:solidFill>
                  <a:schemeClr val="bg1"/>
                </a:solidFill>
                <a:latin typeface="Arial" panose="020B0604020202020204" pitchFamily="34" charset="0"/>
                <a:cs typeface="Arial" panose="020B0604020202020204" pitchFamily="34" charset="0"/>
              </a:rPr>
              <a:t>Cheshire and Merseyside Cancer Alliance</a:t>
            </a:r>
          </a:p>
        </p:txBody>
      </p:sp>
    </p:spTree>
    <p:extLst>
      <p:ext uri="{BB962C8B-B14F-4D97-AF65-F5344CB8AC3E}">
        <p14:creationId xmlns:p14="http://schemas.microsoft.com/office/powerpoint/2010/main" val="4214959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32723"/>
          </a:xfrm>
          <a:solidFill>
            <a:srgbClr val="4070AA"/>
          </a:solidFill>
        </p:spPr>
        <p:txBody>
          <a:bodyPr>
            <a:normAutofit/>
          </a:bodyPr>
          <a:lstStyle/>
          <a:p>
            <a:pPr algn="l"/>
            <a:r>
              <a:rPr lang="en-GB" sz="4267" b="1" dirty="0">
                <a:solidFill>
                  <a:schemeClr val="bg1"/>
                </a:solidFill>
              </a:rPr>
              <a:t>Background</a:t>
            </a:r>
          </a:p>
        </p:txBody>
      </p:sp>
      <p:sp>
        <p:nvSpPr>
          <p:cNvPr id="3" name="Content Placeholder 2"/>
          <p:cNvSpPr>
            <a:spLocks noGrp="1"/>
          </p:cNvSpPr>
          <p:nvPr>
            <p:ph idx="1"/>
          </p:nvPr>
        </p:nvSpPr>
        <p:spPr>
          <a:xfrm>
            <a:off x="335360" y="1398733"/>
            <a:ext cx="11521280" cy="4622555"/>
          </a:xfrm>
        </p:spPr>
        <p:txBody>
          <a:bodyPr/>
          <a:lstStyle/>
          <a:p>
            <a:r>
              <a:rPr lang="en-GB" sz="3200" dirty="0">
                <a:latin typeface="Arial" panose="020B0604020202020204" pitchFamily="34" charset="0"/>
                <a:cs typeface="Arial" panose="020B0604020202020204" pitchFamily="34" charset="0"/>
              </a:rPr>
              <a:t>Utilisation of the National Cancer Transformation Fund in 2016</a:t>
            </a:r>
          </a:p>
          <a:p>
            <a:pPr marL="0" indent="0">
              <a:buNone/>
            </a:pPr>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Developed a ‘Vague Symptom’ Service</a:t>
            </a:r>
            <a:endParaRPr lang="en-GB" sz="2667" dirty="0">
              <a:latin typeface="Arial" panose="020B0604020202020204" pitchFamily="34" charset="0"/>
              <a:cs typeface="Arial" panose="020B0604020202020204" pitchFamily="34" charset="0"/>
            </a:endParaRPr>
          </a:p>
          <a:p>
            <a:pPr lvl="1"/>
            <a:r>
              <a:rPr lang="en-GB" sz="2667" dirty="0">
                <a:latin typeface="Arial" panose="020B0604020202020204" pitchFamily="34" charset="0"/>
                <a:cs typeface="Arial" panose="020B0604020202020204" pitchFamily="34" charset="0"/>
              </a:rPr>
              <a:t>Patient symptom referral criteria</a:t>
            </a:r>
          </a:p>
          <a:p>
            <a:pPr lvl="1"/>
            <a:r>
              <a:rPr lang="en-GB" sz="2667" dirty="0">
                <a:latin typeface="Arial" panose="020B0604020202020204" pitchFamily="34" charset="0"/>
                <a:cs typeface="Arial" panose="020B0604020202020204" pitchFamily="34" charset="0"/>
              </a:rPr>
              <a:t>Primary Care investigations prior to referral</a:t>
            </a:r>
          </a:p>
          <a:p>
            <a:pPr lvl="1"/>
            <a:r>
              <a:rPr lang="en-GB" sz="2667" dirty="0">
                <a:latin typeface="Arial" panose="020B0604020202020204" pitchFamily="34" charset="0"/>
                <a:cs typeface="Arial" panose="020B0604020202020204" pitchFamily="34" charset="0"/>
              </a:rPr>
              <a:t>Primary Care referral form</a:t>
            </a:r>
          </a:p>
          <a:p>
            <a:pPr lvl="1"/>
            <a:r>
              <a:rPr lang="en-GB" sz="2667" dirty="0">
                <a:latin typeface="Arial" panose="020B0604020202020204" pitchFamily="34" charset="0"/>
                <a:cs typeface="Arial" panose="020B0604020202020204" pitchFamily="34" charset="0"/>
              </a:rPr>
              <a:t>Agreed minimum dataset</a:t>
            </a:r>
          </a:p>
          <a:p>
            <a:pPr lvl="1"/>
            <a:endParaRPr lang="en-GB" sz="2667" dirty="0"/>
          </a:p>
          <a:p>
            <a:pPr lvl="1"/>
            <a:endParaRPr lang="en-GB" sz="2667" dirty="0"/>
          </a:p>
          <a:p>
            <a:pPr lvl="1"/>
            <a:endParaRPr lang="en-GB" sz="2667" dirty="0"/>
          </a:p>
          <a:p>
            <a:endParaRPr lang="en-GB"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387" y="6213310"/>
            <a:ext cx="2112235" cy="483223"/>
          </a:xfrm>
          <a:prstGeom prst="rect">
            <a:avLst/>
          </a:prstGeom>
        </p:spPr>
      </p:pic>
      <p:sp>
        <p:nvSpPr>
          <p:cNvPr id="6" name="TextBox 5">
            <a:extLst>
              <a:ext uri="{FF2B5EF4-FFF2-40B4-BE49-F238E27FC236}">
                <a16:creationId xmlns:a16="http://schemas.microsoft.com/office/drawing/2014/main" id="{97501297-FF6C-4C83-81B1-61EFBF72190A}"/>
              </a:ext>
            </a:extLst>
          </p:cNvPr>
          <p:cNvSpPr txBox="1"/>
          <p:nvPr/>
        </p:nvSpPr>
        <p:spPr>
          <a:xfrm>
            <a:off x="0" y="0"/>
            <a:ext cx="12192000" cy="646331"/>
          </a:xfrm>
          <a:prstGeom prst="rect">
            <a:avLst/>
          </a:prstGeom>
          <a:solidFill>
            <a:srgbClr val="4472C4"/>
          </a:solidFill>
        </p:spPr>
        <p:txBody>
          <a:bodyPr wrap="square" rtlCol="0">
            <a:spAutoFit/>
          </a:bodyPr>
          <a:lstStyle/>
          <a:p>
            <a:r>
              <a:rPr lang="en-GB" sz="3600" dirty="0">
                <a:solidFill>
                  <a:schemeClr val="bg1"/>
                </a:solidFill>
                <a:latin typeface="Arial" panose="020B0604020202020204" pitchFamily="34" charset="0"/>
                <a:cs typeface="Arial" panose="020B0604020202020204" pitchFamily="34" charset="0"/>
              </a:rPr>
              <a:t>Background</a:t>
            </a:r>
          </a:p>
        </p:txBody>
      </p:sp>
    </p:spTree>
    <p:extLst>
      <p:ext uri="{BB962C8B-B14F-4D97-AF65-F5344CB8AC3E}">
        <p14:creationId xmlns:p14="http://schemas.microsoft.com/office/powerpoint/2010/main" val="704672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32723"/>
          </a:xfrm>
          <a:solidFill>
            <a:srgbClr val="4070AA"/>
          </a:solidFill>
        </p:spPr>
        <p:txBody>
          <a:bodyPr>
            <a:normAutofit/>
          </a:bodyPr>
          <a:lstStyle/>
          <a:p>
            <a:pPr algn="l"/>
            <a:r>
              <a:rPr lang="en-GB" sz="4267" b="1" dirty="0">
                <a:solidFill>
                  <a:schemeClr val="bg1"/>
                </a:solidFill>
              </a:rPr>
              <a:t>Background</a:t>
            </a:r>
          </a:p>
        </p:txBody>
      </p:sp>
      <p:sp>
        <p:nvSpPr>
          <p:cNvPr id="3" name="Content Placeholder 2"/>
          <p:cNvSpPr>
            <a:spLocks noGrp="1"/>
          </p:cNvSpPr>
          <p:nvPr>
            <p:ph idx="1"/>
          </p:nvPr>
        </p:nvSpPr>
        <p:spPr>
          <a:xfrm>
            <a:off x="335360" y="1398733"/>
            <a:ext cx="11521280" cy="4622555"/>
          </a:xfrm>
        </p:spPr>
        <p:txBody>
          <a:bodyPr/>
          <a:lstStyle/>
          <a:p>
            <a:r>
              <a:rPr lang="en-GB" sz="3200" dirty="0">
                <a:latin typeface="Arial" panose="020B0604020202020204" pitchFamily="34" charset="0"/>
                <a:cs typeface="Arial" panose="020B0604020202020204" pitchFamily="34" charset="0"/>
              </a:rPr>
              <a:t>8 Pilot Sites</a:t>
            </a:r>
          </a:p>
          <a:p>
            <a:pPr lvl="1"/>
            <a:r>
              <a:rPr lang="en-GB" sz="2133" dirty="0">
                <a:latin typeface="Arial" panose="020B0604020202020204" pitchFamily="34" charset="0"/>
                <a:cs typeface="Arial" panose="020B0604020202020204" pitchFamily="34" charset="0"/>
              </a:rPr>
              <a:t>2 Single sites</a:t>
            </a:r>
          </a:p>
          <a:p>
            <a:pPr lvl="1"/>
            <a:r>
              <a:rPr lang="en-GB" sz="2133" dirty="0">
                <a:latin typeface="Arial" panose="020B0604020202020204" pitchFamily="34" charset="0"/>
                <a:cs typeface="Arial" panose="020B0604020202020204" pitchFamily="34" charset="0"/>
              </a:rPr>
              <a:t>3 Joint models</a:t>
            </a:r>
          </a:p>
          <a:p>
            <a:r>
              <a:rPr lang="en-GB" sz="3200" dirty="0">
                <a:latin typeface="Arial" panose="020B0604020202020204" pitchFamily="34" charset="0"/>
                <a:cs typeface="Arial" panose="020B0604020202020204" pitchFamily="34" charset="0"/>
              </a:rPr>
              <a:t>Supported by:</a:t>
            </a:r>
          </a:p>
          <a:p>
            <a:pPr lvl="1"/>
            <a:r>
              <a:rPr lang="en-GB" sz="2667" dirty="0">
                <a:latin typeface="Arial" panose="020B0604020202020204" pitchFamily="34" charset="0"/>
                <a:cs typeface="Arial" panose="020B0604020202020204" pitchFamily="34" charset="0"/>
              </a:rPr>
              <a:t>4 Clinical Nurse Specialist</a:t>
            </a:r>
          </a:p>
          <a:p>
            <a:pPr lvl="1"/>
            <a:r>
              <a:rPr lang="en-GB" sz="2667" dirty="0">
                <a:latin typeface="Arial" panose="020B0604020202020204" pitchFamily="34" charset="0"/>
                <a:cs typeface="Arial" panose="020B0604020202020204" pitchFamily="34" charset="0"/>
              </a:rPr>
              <a:t>4 Support Workers</a:t>
            </a:r>
          </a:p>
          <a:p>
            <a:pPr lvl="1"/>
            <a:r>
              <a:rPr lang="en-GB" sz="2667" dirty="0">
                <a:latin typeface="Arial" panose="020B0604020202020204" pitchFamily="34" charset="0"/>
                <a:cs typeface="Arial" panose="020B0604020202020204" pitchFamily="34" charset="0"/>
              </a:rPr>
              <a:t>Clinical Leads </a:t>
            </a:r>
          </a:p>
          <a:p>
            <a:r>
              <a:rPr lang="en-GB" sz="3200" dirty="0">
                <a:latin typeface="Arial" panose="020B0604020202020204" pitchFamily="34" charset="0"/>
                <a:cs typeface="Arial" panose="020B0604020202020204" pitchFamily="34" charset="0"/>
              </a:rPr>
              <a:t>Lessons Learnt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387" y="6213310"/>
            <a:ext cx="2112235" cy="483223"/>
          </a:xfrm>
          <a:prstGeom prst="rect">
            <a:avLst/>
          </a:prstGeom>
        </p:spPr>
      </p:pic>
      <p:sp>
        <p:nvSpPr>
          <p:cNvPr id="6" name="Rectangular Callout 5"/>
          <p:cNvSpPr/>
          <p:nvPr/>
        </p:nvSpPr>
        <p:spPr>
          <a:xfrm>
            <a:off x="6960096" y="1220755"/>
            <a:ext cx="3936437" cy="2976331"/>
          </a:xfrm>
          <a:prstGeom prst="wedgeRectCallou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latin typeface="Arial" panose="020B0604020202020204" pitchFamily="34" charset="0"/>
                <a:cs typeface="Arial" panose="020B0604020202020204" pitchFamily="34" charset="0"/>
              </a:rPr>
              <a:t>Between April 2018 – May 2019 649 referrals</a:t>
            </a:r>
          </a:p>
          <a:p>
            <a:pPr algn="ctr"/>
            <a:r>
              <a:rPr lang="en-GB" sz="2000" i="1" dirty="0">
                <a:latin typeface="Arial" panose="020B0604020202020204" pitchFamily="34" charset="0"/>
                <a:cs typeface="Arial" panose="020B0604020202020204" pitchFamily="34" charset="0"/>
              </a:rPr>
              <a:t>With a 10% conversion rate of cancer diagnosed**</a:t>
            </a:r>
          </a:p>
        </p:txBody>
      </p:sp>
      <p:sp>
        <p:nvSpPr>
          <p:cNvPr id="7" name="Rectangle 6"/>
          <p:cNvSpPr/>
          <p:nvPr/>
        </p:nvSpPr>
        <p:spPr>
          <a:xfrm>
            <a:off x="3887755" y="5925278"/>
            <a:ext cx="7008779" cy="7712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867" dirty="0">
                <a:solidFill>
                  <a:schemeClr val="tx1"/>
                </a:solidFill>
                <a:latin typeface="Arial" panose="020B0604020202020204" pitchFamily="34" charset="0"/>
                <a:cs typeface="Arial" panose="020B0604020202020204" pitchFamily="34" charset="0"/>
              </a:rPr>
              <a:t>** The service wasn’t available to all GP Practices and Trusts started at different times</a:t>
            </a:r>
          </a:p>
        </p:txBody>
      </p:sp>
      <p:sp>
        <p:nvSpPr>
          <p:cNvPr id="8" name="TextBox 7">
            <a:extLst>
              <a:ext uri="{FF2B5EF4-FFF2-40B4-BE49-F238E27FC236}">
                <a16:creationId xmlns:a16="http://schemas.microsoft.com/office/drawing/2014/main" id="{FC52D932-1504-496B-AD33-DEFA63E91513}"/>
              </a:ext>
            </a:extLst>
          </p:cNvPr>
          <p:cNvSpPr txBox="1"/>
          <p:nvPr/>
        </p:nvSpPr>
        <p:spPr>
          <a:xfrm>
            <a:off x="0" y="0"/>
            <a:ext cx="12192000" cy="646331"/>
          </a:xfrm>
          <a:prstGeom prst="rect">
            <a:avLst/>
          </a:prstGeom>
          <a:solidFill>
            <a:srgbClr val="4472C4"/>
          </a:solidFill>
        </p:spPr>
        <p:txBody>
          <a:bodyPr wrap="square" rtlCol="0">
            <a:spAutoFit/>
          </a:bodyPr>
          <a:lstStyle/>
          <a:p>
            <a:r>
              <a:rPr lang="en-GB" sz="3600" dirty="0">
                <a:solidFill>
                  <a:schemeClr val="bg1"/>
                </a:solidFill>
                <a:latin typeface="Arial" panose="020B0604020202020204" pitchFamily="34" charset="0"/>
                <a:cs typeface="Arial" panose="020B0604020202020204" pitchFamily="34" charset="0"/>
              </a:rPr>
              <a:t>Background</a:t>
            </a:r>
          </a:p>
        </p:txBody>
      </p:sp>
    </p:spTree>
    <p:extLst>
      <p:ext uri="{BB962C8B-B14F-4D97-AF65-F5344CB8AC3E}">
        <p14:creationId xmlns:p14="http://schemas.microsoft.com/office/powerpoint/2010/main" val="2200123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32723"/>
          </a:xfrm>
          <a:solidFill>
            <a:srgbClr val="4070AA"/>
          </a:solidFill>
        </p:spPr>
        <p:txBody>
          <a:bodyPr>
            <a:normAutofit/>
          </a:bodyPr>
          <a:lstStyle/>
          <a:p>
            <a:pPr algn="l"/>
            <a:r>
              <a:rPr lang="en-GB" sz="4267" b="1" dirty="0">
                <a:solidFill>
                  <a:schemeClr val="bg1"/>
                </a:solidFill>
              </a:rPr>
              <a:t>Rapid Diagnostic Centres</a:t>
            </a:r>
          </a:p>
        </p:txBody>
      </p:sp>
      <p:sp>
        <p:nvSpPr>
          <p:cNvPr id="3" name="Content Placeholder 2"/>
          <p:cNvSpPr>
            <a:spLocks noGrp="1"/>
          </p:cNvSpPr>
          <p:nvPr>
            <p:ph idx="1"/>
          </p:nvPr>
        </p:nvSpPr>
        <p:spPr>
          <a:xfrm>
            <a:off x="335360" y="1398733"/>
            <a:ext cx="11521280" cy="4622555"/>
          </a:xfrm>
        </p:spPr>
        <p:txBody>
          <a:bodyPr>
            <a:normAutofit/>
          </a:bodyPr>
          <a:lstStyle/>
          <a:p>
            <a:r>
              <a:rPr lang="en-GB" sz="2667" dirty="0">
                <a:latin typeface="Arial" panose="020B0604020202020204" pitchFamily="34" charset="0"/>
                <a:cs typeface="Arial" panose="020B0604020202020204" pitchFamily="34" charset="0"/>
              </a:rPr>
              <a:t>3 of the ‘Vague Symptom Sites’ transitioned into Non Specific Rapid Diagnostic Services (NSRDS)</a:t>
            </a:r>
          </a:p>
          <a:p>
            <a:pPr marL="0" indent="0">
              <a:buNone/>
            </a:pPr>
            <a:endParaRPr lang="en-GB" sz="2667" dirty="0">
              <a:latin typeface="Arial" panose="020B0604020202020204" pitchFamily="34" charset="0"/>
              <a:cs typeface="Arial" panose="020B0604020202020204" pitchFamily="34" charset="0"/>
            </a:endParaRPr>
          </a:p>
          <a:p>
            <a:r>
              <a:rPr lang="en-GB" sz="2667" dirty="0">
                <a:latin typeface="Arial" panose="020B0604020202020204" pitchFamily="34" charset="0"/>
                <a:cs typeface="Arial" panose="020B0604020202020204" pitchFamily="34" charset="0"/>
              </a:rPr>
              <a:t>Work is underway on establishing NSRDS within the other sites</a:t>
            </a:r>
          </a:p>
          <a:p>
            <a:pPr marL="0" indent="0">
              <a:buNone/>
            </a:pPr>
            <a:endParaRPr lang="en-GB" sz="2667" dirty="0">
              <a:latin typeface="Arial" panose="020B0604020202020204" pitchFamily="34" charset="0"/>
              <a:cs typeface="Arial" panose="020B0604020202020204" pitchFamily="34" charset="0"/>
            </a:endParaRPr>
          </a:p>
          <a:p>
            <a:r>
              <a:rPr lang="en-GB" sz="2667" dirty="0">
                <a:latin typeface="Arial" panose="020B0604020202020204" pitchFamily="34" charset="0"/>
                <a:cs typeface="Arial" panose="020B0604020202020204" pitchFamily="34" charset="0"/>
              </a:rPr>
              <a:t>How do we combat small referral numbers?</a:t>
            </a:r>
          </a:p>
          <a:p>
            <a:endParaRPr lang="en-GB" sz="2667" dirty="0">
              <a:latin typeface="Arial" panose="020B0604020202020204" pitchFamily="34" charset="0"/>
              <a:cs typeface="Arial" panose="020B0604020202020204" pitchFamily="34" charset="0"/>
            </a:endParaRPr>
          </a:p>
          <a:p>
            <a:pPr marL="0" indent="0" algn="ctr">
              <a:buNone/>
            </a:pPr>
            <a:r>
              <a:rPr lang="en-GB" sz="3733" b="1" dirty="0">
                <a:latin typeface="Arial" panose="020B0604020202020204" pitchFamily="34" charset="0"/>
                <a:cs typeface="Arial" panose="020B0604020202020204" pitchFamily="34" charset="0"/>
              </a:rPr>
              <a:t>Developing other referral opportunities </a:t>
            </a:r>
          </a:p>
          <a:p>
            <a:pPr marL="0" indent="0" algn="ctr">
              <a:buNone/>
            </a:pPr>
            <a:r>
              <a:rPr lang="en-GB" sz="3733" b="1" dirty="0">
                <a:latin typeface="Arial" panose="020B0604020202020204" pitchFamily="34" charset="0"/>
                <a:cs typeface="Arial" panose="020B0604020202020204" pitchFamily="34" charset="0"/>
              </a:rPr>
              <a:t>and Primary Care Education  </a:t>
            </a:r>
          </a:p>
          <a:p>
            <a:pPr marL="0" indent="0">
              <a:buNone/>
            </a:pPr>
            <a:endParaRPr lang="en-GB" sz="2667"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387" y="6213310"/>
            <a:ext cx="2112235" cy="483223"/>
          </a:xfrm>
          <a:prstGeom prst="rect">
            <a:avLst/>
          </a:prstGeom>
        </p:spPr>
      </p:pic>
      <p:sp>
        <p:nvSpPr>
          <p:cNvPr id="6" name="TextBox 5">
            <a:extLst>
              <a:ext uri="{FF2B5EF4-FFF2-40B4-BE49-F238E27FC236}">
                <a16:creationId xmlns:a16="http://schemas.microsoft.com/office/drawing/2014/main" id="{B23AD694-50EB-4DDA-93C2-D2FB52763DE3}"/>
              </a:ext>
            </a:extLst>
          </p:cNvPr>
          <p:cNvSpPr txBox="1"/>
          <p:nvPr/>
        </p:nvSpPr>
        <p:spPr>
          <a:xfrm>
            <a:off x="0" y="0"/>
            <a:ext cx="12192000" cy="646331"/>
          </a:xfrm>
          <a:prstGeom prst="rect">
            <a:avLst/>
          </a:prstGeom>
          <a:solidFill>
            <a:srgbClr val="4472C4"/>
          </a:solidFill>
        </p:spPr>
        <p:txBody>
          <a:bodyPr wrap="square" rtlCol="0">
            <a:spAutoFit/>
          </a:bodyPr>
          <a:lstStyle/>
          <a:p>
            <a:r>
              <a:rPr lang="en-GB" sz="3600" dirty="0">
                <a:solidFill>
                  <a:schemeClr val="bg1"/>
                </a:solidFill>
                <a:latin typeface="Arial" panose="020B0604020202020204" pitchFamily="34" charset="0"/>
                <a:cs typeface="Arial" panose="020B0604020202020204" pitchFamily="34" charset="0"/>
              </a:rPr>
              <a:t>Rapid Diagnostic Centres</a:t>
            </a:r>
          </a:p>
        </p:txBody>
      </p:sp>
    </p:spTree>
    <p:extLst>
      <p:ext uri="{BB962C8B-B14F-4D97-AF65-F5344CB8AC3E}">
        <p14:creationId xmlns:p14="http://schemas.microsoft.com/office/powerpoint/2010/main" val="1503231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32723"/>
          </a:xfrm>
          <a:solidFill>
            <a:srgbClr val="4070AA"/>
          </a:solidFill>
        </p:spPr>
        <p:txBody>
          <a:bodyPr>
            <a:normAutofit/>
          </a:bodyPr>
          <a:lstStyle/>
          <a:p>
            <a:pPr algn="l"/>
            <a:r>
              <a:rPr lang="en-GB" sz="4267" b="1" dirty="0">
                <a:solidFill>
                  <a:schemeClr val="bg1"/>
                </a:solidFill>
              </a:rPr>
              <a:t>Non Specific Rapid Diagnostic Service – Primary Care</a:t>
            </a:r>
          </a:p>
        </p:txBody>
      </p:sp>
      <p:sp>
        <p:nvSpPr>
          <p:cNvPr id="3" name="Content Placeholder 2"/>
          <p:cNvSpPr>
            <a:spLocks noGrp="1"/>
          </p:cNvSpPr>
          <p:nvPr>
            <p:ph idx="1"/>
          </p:nvPr>
        </p:nvSpPr>
        <p:spPr>
          <a:xfrm>
            <a:off x="335360" y="1398733"/>
            <a:ext cx="11521280" cy="4622555"/>
          </a:xfrm>
        </p:spPr>
        <p:txBody>
          <a:bodyPr>
            <a:normAutofit/>
          </a:bodyPr>
          <a:lstStyle/>
          <a:p>
            <a:pPr marL="0" indent="0">
              <a:buNone/>
            </a:pPr>
            <a:endParaRPr lang="en-GB" sz="2667"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387" y="6213310"/>
            <a:ext cx="2112235" cy="483223"/>
          </a:xfrm>
          <a:prstGeom prst="rect">
            <a:avLst/>
          </a:prstGeom>
        </p:spPr>
      </p:pic>
      <p:sp>
        <p:nvSpPr>
          <p:cNvPr id="6" name="Rounded Rectangle 5"/>
          <p:cNvSpPr/>
          <p:nvPr/>
        </p:nvSpPr>
        <p:spPr>
          <a:xfrm>
            <a:off x="335360" y="1412776"/>
            <a:ext cx="3744416" cy="931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PLT</a:t>
            </a:r>
          </a:p>
        </p:txBody>
      </p:sp>
      <p:sp>
        <p:nvSpPr>
          <p:cNvPr id="7" name="Rounded Rectangle 6"/>
          <p:cNvSpPr/>
          <p:nvPr/>
        </p:nvSpPr>
        <p:spPr>
          <a:xfrm>
            <a:off x="4751851" y="2099319"/>
            <a:ext cx="3744416" cy="931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GP Bulletin</a:t>
            </a:r>
          </a:p>
        </p:txBody>
      </p:sp>
      <p:sp>
        <p:nvSpPr>
          <p:cNvPr id="11" name="Rounded Rectangle 10"/>
          <p:cNvSpPr/>
          <p:nvPr/>
        </p:nvSpPr>
        <p:spPr>
          <a:xfrm>
            <a:off x="527381" y="3233687"/>
            <a:ext cx="3744416" cy="931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Practice Managers Meetings</a:t>
            </a:r>
          </a:p>
        </p:txBody>
      </p:sp>
      <p:sp>
        <p:nvSpPr>
          <p:cNvPr id="12" name="Rounded Rectangle 11"/>
          <p:cNvSpPr/>
          <p:nvPr/>
        </p:nvSpPr>
        <p:spPr>
          <a:xfrm>
            <a:off x="7728181" y="3429000"/>
            <a:ext cx="3744416" cy="931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Feedback to Primary Care </a:t>
            </a:r>
          </a:p>
        </p:txBody>
      </p:sp>
      <p:sp>
        <p:nvSpPr>
          <p:cNvPr id="14" name="Rounded Rectangle 13"/>
          <p:cNvSpPr/>
          <p:nvPr/>
        </p:nvSpPr>
        <p:spPr>
          <a:xfrm>
            <a:off x="1487488" y="4677139"/>
            <a:ext cx="3744416" cy="931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Information page on the CCG Intranet</a:t>
            </a:r>
          </a:p>
        </p:txBody>
      </p:sp>
      <p:sp>
        <p:nvSpPr>
          <p:cNvPr id="13" name="TextBox 12">
            <a:extLst>
              <a:ext uri="{FF2B5EF4-FFF2-40B4-BE49-F238E27FC236}">
                <a16:creationId xmlns:a16="http://schemas.microsoft.com/office/drawing/2014/main" id="{BFBFF924-E89E-4B0F-8DE0-33820BED598C}"/>
              </a:ext>
            </a:extLst>
          </p:cNvPr>
          <p:cNvSpPr txBox="1"/>
          <p:nvPr/>
        </p:nvSpPr>
        <p:spPr>
          <a:xfrm>
            <a:off x="0" y="0"/>
            <a:ext cx="12192000" cy="646331"/>
          </a:xfrm>
          <a:prstGeom prst="rect">
            <a:avLst/>
          </a:prstGeom>
          <a:solidFill>
            <a:srgbClr val="4472C4"/>
          </a:solidFill>
        </p:spPr>
        <p:txBody>
          <a:bodyPr wrap="square" rtlCol="0">
            <a:spAutoFit/>
          </a:bodyPr>
          <a:lstStyle/>
          <a:p>
            <a:r>
              <a:rPr lang="en-GB" sz="3600" dirty="0">
                <a:solidFill>
                  <a:schemeClr val="bg1"/>
                </a:solidFill>
                <a:latin typeface="Arial" panose="020B0604020202020204" pitchFamily="34" charset="0"/>
                <a:cs typeface="Arial" panose="020B0604020202020204" pitchFamily="34" charset="0"/>
              </a:rPr>
              <a:t>Non-specific Rapid Diagnostic Service – Primary Care</a:t>
            </a:r>
          </a:p>
        </p:txBody>
      </p:sp>
    </p:spTree>
    <p:extLst>
      <p:ext uri="{BB962C8B-B14F-4D97-AF65-F5344CB8AC3E}">
        <p14:creationId xmlns:p14="http://schemas.microsoft.com/office/powerpoint/2010/main" val="4200277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591647" y="6356351"/>
            <a:ext cx="866554"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fontAlgn="auto" hangingPunct="1">
              <a:spcBef>
                <a:spcPts val="0"/>
              </a:spcBef>
              <a:spcAft>
                <a:spcPts val="0"/>
              </a:spcAft>
              <a:defRPr/>
            </a:pPr>
            <a:fld id="{82FE8CD3-1A99-9143-BC08-0AC361BD132B}" type="slidenum">
              <a:rPr lang="en-US" smtClean="0"/>
              <a:pPr algn="r" eaLnBrk="1" fontAlgn="auto" hangingPunct="1">
                <a:spcBef>
                  <a:spcPts val="0"/>
                </a:spcBef>
                <a:spcAft>
                  <a:spcPts val="0"/>
                </a:spcAft>
                <a:defRPr/>
              </a:pPr>
              <a:t>8</a:t>
            </a:fld>
            <a:endParaRPr lang="en-US" sz="1000" dirty="0">
              <a:solidFill>
                <a:prstClr val="black">
                  <a:tint val="75000"/>
                </a:prstClr>
              </a:solidFill>
              <a:latin typeface="Calibri" panose="020F0502020204030204"/>
            </a:endParaRPr>
          </a:p>
        </p:txBody>
      </p:sp>
      <p:sp>
        <p:nvSpPr>
          <p:cNvPr id="5" name="Footer Placeholder 4"/>
          <p:cNvSpPr txBox="1">
            <a:spLocks/>
          </p:cNvSpPr>
          <p:nvPr/>
        </p:nvSpPr>
        <p:spPr>
          <a:xfrm>
            <a:off x="2095500" y="6106763"/>
            <a:ext cx="7886700" cy="499177"/>
          </a:xfrm>
          <a:prstGeom prst="rect">
            <a:avLst/>
          </a:prstGeom>
        </p:spPr>
        <p:txBody>
          <a:bodyPr/>
          <a:lstStyle>
            <a:defPPr>
              <a:defRPr lang="en-US"/>
            </a:defPPr>
            <a:lvl1pPr marL="0" algn="l" defTabSz="914400" rtl="0" eaLnBrk="1" latinLnBrk="0" hangingPunct="1">
              <a:defRPr sz="1800" b="1" i="0" kern="12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4472C4"/>
                </a:solidFill>
                <a:latin typeface="Calibri" panose="020F0502020204030204"/>
              </a:rPr>
              <a:t>Bringing together hospital trusts, GPs, health service commissioners, local authorities and patients </a:t>
            </a:r>
            <a:br>
              <a:rPr lang="en-GB" sz="1200" dirty="0">
                <a:solidFill>
                  <a:srgbClr val="4472C4"/>
                </a:solidFill>
                <a:latin typeface="Calibri" panose="020F0502020204030204"/>
              </a:rPr>
            </a:br>
            <a:r>
              <a:rPr lang="en-GB" sz="1200" dirty="0">
                <a:solidFill>
                  <a:srgbClr val="4472C4"/>
                </a:solidFill>
                <a:latin typeface="Calibri" panose="020F0502020204030204"/>
              </a:rPr>
              <a:t>in north central London to transform cancer care.</a:t>
            </a:r>
          </a:p>
          <a:p>
            <a:pPr fontAlgn="auto">
              <a:spcBef>
                <a:spcPts val="0"/>
              </a:spcBef>
              <a:spcAft>
                <a:spcPts val="0"/>
              </a:spcAft>
              <a:defRPr/>
            </a:pPr>
            <a:r>
              <a:rPr lang="en-GB" sz="1200" dirty="0">
                <a:solidFill>
                  <a:srgbClr val="4472C4"/>
                </a:solidFill>
                <a:latin typeface="Calibri" panose="020F0502020204030204"/>
              </a:rPr>
              <a:t>www.nclcanceralliance.nhs.uk</a:t>
            </a:r>
          </a:p>
          <a:p>
            <a:pPr fontAlgn="auto">
              <a:spcBef>
                <a:spcPts val="0"/>
              </a:spcBef>
              <a:spcAft>
                <a:spcPts val="0"/>
              </a:spcAft>
              <a:defRPr/>
            </a:pPr>
            <a:endParaRPr lang="en-US" dirty="0">
              <a:solidFill>
                <a:srgbClr val="4472C4"/>
              </a:solidFill>
              <a:latin typeface="Calibri" panose="020F0502020204030204"/>
            </a:endParaRPr>
          </a:p>
        </p:txBody>
      </p:sp>
      <p:sp>
        <p:nvSpPr>
          <p:cNvPr id="9" name="Title 1">
            <a:extLst>
              <a:ext uri="{FF2B5EF4-FFF2-40B4-BE49-F238E27FC236}">
                <a16:creationId xmlns:a16="http://schemas.microsoft.com/office/drawing/2014/main" id="{D319970D-AE32-A04D-81DE-F20753915C6C}"/>
              </a:ext>
            </a:extLst>
          </p:cNvPr>
          <p:cNvSpPr txBox="1">
            <a:spLocks/>
          </p:cNvSpPr>
          <p:nvPr/>
        </p:nvSpPr>
        <p:spPr>
          <a:xfrm>
            <a:off x="2152650" y="2344595"/>
            <a:ext cx="8395034" cy="8854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a:solidFill>
                  <a:schemeClr val="accent1"/>
                </a:solidFill>
                <a:latin typeface="Arial" panose="020B0604020202020204" pitchFamily="34" charset="0"/>
                <a:cs typeface="Arial" panose="020B0604020202020204" pitchFamily="34" charset="0"/>
              </a:rPr>
              <a:t>RDCs in NCL – Learning from ACE MDCs</a:t>
            </a:r>
          </a:p>
        </p:txBody>
      </p:sp>
      <p:pic>
        <p:nvPicPr>
          <p:cNvPr id="6" name="Picture 5" descr="A close up of a logo&#10;&#10;Description automatically generated">
            <a:extLst>
              <a:ext uri="{FF2B5EF4-FFF2-40B4-BE49-F238E27FC236}">
                <a16:creationId xmlns:a16="http://schemas.microsoft.com/office/drawing/2014/main" id="{98FBA25B-C2A4-496E-95F4-9066F0DE0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8490" y="0"/>
            <a:ext cx="2713510" cy="919163"/>
          </a:xfrm>
          <a:prstGeom prst="rect">
            <a:avLst/>
          </a:prstGeom>
        </p:spPr>
      </p:pic>
    </p:spTree>
    <p:extLst>
      <p:ext uri="{BB962C8B-B14F-4D97-AF65-F5344CB8AC3E}">
        <p14:creationId xmlns:p14="http://schemas.microsoft.com/office/powerpoint/2010/main" val="3828317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32723"/>
          </a:xfrm>
          <a:solidFill>
            <a:srgbClr val="4070AA"/>
          </a:solidFill>
        </p:spPr>
        <p:txBody>
          <a:bodyPr>
            <a:normAutofit/>
          </a:bodyPr>
          <a:lstStyle/>
          <a:p>
            <a:pPr algn="l"/>
            <a:r>
              <a:rPr lang="en-GB" sz="4267" b="1" dirty="0">
                <a:solidFill>
                  <a:schemeClr val="bg1"/>
                </a:solidFill>
              </a:rPr>
              <a:t>Non Specific Rapid Diagnostic Service – Secondary Care</a:t>
            </a:r>
          </a:p>
        </p:txBody>
      </p:sp>
      <p:sp>
        <p:nvSpPr>
          <p:cNvPr id="3" name="Content Placeholder 2"/>
          <p:cNvSpPr>
            <a:spLocks noGrp="1"/>
          </p:cNvSpPr>
          <p:nvPr>
            <p:ph idx="1"/>
          </p:nvPr>
        </p:nvSpPr>
        <p:spPr>
          <a:xfrm>
            <a:off x="335360" y="1398733"/>
            <a:ext cx="11521280" cy="4622555"/>
          </a:xfrm>
        </p:spPr>
        <p:txBody>
          <a:bodyPr>
            <a:normAutofit/>
          </a:bodyPr>
          <a:lstStyle/>
          <a:p>
            <a:pPr marL="0" indent="0">
              <a:buNone/>
            </a:pPr>
            <a:endParaRPr lang="en-GB" sz="2667"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387" y="6213310"/>
            <a:ext cx="2112235" cy="483223"/>
          </a:xfrm>
          <a:prstGeom prst="rect">
            <a:avLst/>
          </a:prstGeom>
        </p:spPr>
      </p:pic>
      <p:sp>
        <p:nvSpPr>
          <p:cNvPr id="6" name="Rounded Rectangle 5"/>
          <p:cNvSpPr/>
          <p:nvPr/>
        </p:nvSpPr>
        <p:spPr>
          <a:xfrm>
            <a:off x="335360" y="1412776"/>
            <a:ext cx="3744416" cy="931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Ambulatory Care</a:t>
            </a:r>
          </a:p>
        </p:txBody>
      </p:sp>
      <p:sp>
        <p:nvSpPr>
          <p:cNvPr id="7" name="Rounded Rectangle 6"/>
          <p:cNvSpPr/>
          <p:nvPr/>
        </p:nvSpPr>
        <p:spPr>
          <a:xfrm>
            <a:off x="4751851" y="2099319"/>
            <a:ext cx="3744416" cy="931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Malignancy of Unknown Origin </a:t>
            </a:r>
          </a:p>
        </p:txBody>
      </p:sp>
      <p:sp>
        <p:nvSpPr>
          <p:cNvPr id="11" name="Rounded Rectangle 10"/>
          <p:cNvSpPr/>
          <p:nvPr/>
        </p:nvSpPr>
        <p:spPr>
          <a:xfrm>
            <a:off x="527381" y="3233687"/>
            <a:ext cx="3744416" cy="931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A&amp;E</a:t>
            </a:r>
          </a:p>
        </p:txBody>
      </p:sp>
      <p:sp>
        <p:nvSpPr>
          <p:cNvPr id="12" name="Rounded Rectangle 11"/>
          <p:cNvSpPr/>
          <p:nvPr/>
        </p:nvSpPr>
        <p:spPr>
          <a:xfrm>
            <a:off x="7728181" y="3429000"/>
            <a:ext cx="3744416" cy="931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Radiology </a:t>
            </a:r>
          </a:p>
        </p:txBody>
      </p:sp>
      <p:sp>
        <p:nvSpPr>
          <p:cNvPr id="14" name="Rounded Rectangle 13"/>
          <p:cNvSpPr/>
          <p:nvPr/>
        </p:nvSpPr>
        <p:spPr>
          <a:xfrm>
            <a:off x="1487488" y="4677139"/>
            <a:ext cx="3744416" cy="931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Site Specific Areas</a:t>
            </a:r>
          </a:p>
        </p:txBody>
      </p:sp>
      <p:sp>
        <p:nvSpPr>
          <p:cNvPr id="8" name="Oval 7"/>
          <p:cNvSpPr/>
          <p:nvPr/>
        </p:nvSpPr>
        <p:spPr>
          <a:xfrm>
            <a:off x="4943872" y="4677139"/>
            <a:ext cx="2784309" cy="177778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Upper GI</a:t>
            </a:r>
          </a:p>
        </p:txBody>
      </p:sp>
      <p:sp>
        <p:nvSpPr>
          <p:cNvPr id="13" name="TextBox 12">
            <a:extLst>
              <a:ext uri="{FF2B5EF4-FFF2-40B4-BE49-F238E27FC236}">
                <a16:creationId xmlns:a16="http://schemas.microsoft.com/office/drawing/2014/main" id="{4CE22C72-2FCE-4399-B496-50331CD98076}"/>
              </a:ext>
            </a:extLst>
          </p:cNvPr>
          <p:cNvSpPr txBox="1"/>
          <p:nvPr/>
        </p:nvSpPr>
        <p:spPr>
          <a:xfrm>
            <a:off x="0" y="0"/>
            <a:ext cx="12192000" cy="646331"/>
          </a:xfrm>
          <a:prstGeom prst="rect">
            <a:avLst/>
          </a:prstGeom>
          <a:solidFill>
            <a:srgbClr val="4472C4"/>
          </a:solidFill>
        </p:spPr>
        <p:txBody>
          <a:bodyPr wrap="square" rtlCol="0">
            <a:spAutoFit/>
          </a:bodyPr>
          <a:lstStyle/>
          <a:p>
            <a:r>
              <a:rPr lang="en-GB" sz="3600" dirty="0">
                <a:solidFill>
                  <a:schemeClr val="bg1"/>
                </a:solidFill>
                <a:latin typeface="Arial" panose="020B0604020202020204" pitchFamily="34" charset="0"/>
                <a:cs typeface="Arial" panose="020B0604020202020204" pitchFamily="34" charset="0"/>
              </a:rPr>
              <a:t>Non-specific Rapid Diagnostic Service- Secondary Care</a:t>
            </a:r>
          </a:p>
        </p:txBody>
      </p:sp>
    </p:spTree>
    <p:extLst>
      <p:ext uri="{BB962C8B-B14F-4D97-AF65-F5344CB8AC3E}">
        <p14:creationId xmlns:p14="http://schemas.microsoft.com/office/powerpoint/2010/main" val="1652646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4"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rot="20319153">
            <a:off x="27017" y="3517553"/>
            <a:ext cx="11753920" cy="995209"/>
          </a:xfrm>
          <a:prstGeom prst="rect">
            <a:avLst/>
          </a:prstGeom>
          <a:noFill/>
        </p:spPr>
        <p:txBody>
          <a:bodyPr wrap="square" rtlCol="0">
            <a:spAutoFit/>
          </a:bodyPr>
          <a:lstStyle/>
          <a:p>
            <a:pPr algn="ctr"/>
            <a:r>
              <a:rPr lang="en-GB" sz="5867" dirty="0">
                <a:solidFill>
                  <a:srgbClr val="FF0000"/>
                </a:solidFill>
              </a:rPr>
              <a:t>DRAFT - Initial Thoughts</a:t>
            </a:r>
          </a:p>
        </p:txBody>
      </p:sp>
      <p:sp>
        <p:nvSpPr>
          <p:cNvPr id="2" name="Title 1"/>
          <p:cNvSpPr>
            <a:spLocks noGrp="1"/>
          </p:cNvSpPr>
          <p:nvPr>
            <p:ph type="title"/>
          </p:nvPr>
        </p:nvSpPr>
        <p:spPr>
          <a:xfrm>
            <a:off x="0" y="1"/>
            <a:ext cx="12192000" cy="932723"/>
          </a:xfrm>
          <a:solidFill>
            <a:srgbClr val="4070AA"/>
          </a:solidFill>
        </p:spPr>
        <p:txBody>
          <a:bodyPr>
            <a:normAutofit/>
          </a:bodyPr>
          <a:lstStyle/>
          <a:p>
            <a:pPr algn="l"/>
            <a:r>
              <a:rPr lang="en-GB" sz="4267" b="1" dirty="0">
                <a:solidFill>
                  <a:schemeClr val="bg1"/>
                </a:solidFill>
              </a:rPr>
              <a:t>Non Specific Rapid Diagnostic Service – Upper GI</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387" y="6213310"/>
            <a:ext cx="2112235" cy="483223"/>
          </a:xfrm>
          <a:prstGeom prst="rect">
            <a:avLst/>
          </a:prstGeom>
        </p:spPr>
      </p:pic>
      <p:sp>
        <p:nvSpPr>
          <p:cNvPr id="9" name="Rectangle 8"/>
          <p:cNvSpPr/>
          <p:nvPr/>
        </p:nvSpPr>
        <p:spPr>
          <a:xfrm>
            <a:off x="2598997" y="1147868"/>
            <a:ext cx="2632907"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Upper GI 2WK Referral</a:t>
            </a:r>
          </a:p>
        </p:txBody>
      </p:sp>
      <p:cxnSp>
        <p:nvCxnSpPr>
          <p:cNvPr id="13" name="Straight Arrow Connector 12"/>
          <p:cNvCxnSpPr/>
          <p:nvPr/>
        </p:nvCxnSpPr>
        <p:spPr>
          <a:xfrm flipH="1">
            <a:off x="3067655" y="2079103"/>
            <a:ext cx="3607501" cy="766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672064" y="1174463"/>
            <a:ext cx="2632907"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Upper GI Referral Triage</a:t>
            </a:r>
          </a:p>
        </p:txBody>
      </p:sp>
      <p:cxnSp>
        <p:nvCxnSpPr>
          <p:cNvPr id="19" name="Straight Arrow Connector 18"/>
          <p:cNvCxnSpPr/>
          <p:nvPr/>
        </p:nvCxnSpPr>
        <p:spPr>
          <a:xfrm>
            <a:off x="5231904" y="1624516"/>
            <a:ext cx="134414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23392" y="2921788"/>
            <a:ext cx="2632907"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Symptoms consistent with NG 12</a:t>
            </a:r>
          </a:p>
        </p:txBody>
      </p:sp>
      <p:sp>
        <p:nvSpPr>
          <p:cNvPr id="24" name="Rectangle 23"/>
          <p:cNvSpPr/>
          <p:nvPr/>
        </p:nvSpPr>
        <p:spPr>
          <a:xfrm>
            <a:off x="600528" y="4141793"/>
            <a:ext cx="2632907"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Follow Optimal Pathway (STRT etc.) </a:t>
            </a:r>
          </a:p>
        </p:txBody>
      </p:sp>
      <p:cxnSp>
        <p:nvCxnSpPr>
          <p:cNvPr id="25" name="Straight Arrow Connector 24"/>
          <p:cNvCxnSpPr/>
          <p:nvPr/>
        </p:nvCxnSpPr>
        <p:spPr>
          <a:xfrm>
            <a:off x="9253665" y="2038559"/>
            <a:ext cx="0" cy="581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9168341" y="2642500"/>
            <a:ext cx="2632907"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Symptoms not consistent with NG 12</a:t>
            </a:r>
          </a:p>
        </p:txBody>
      </p:sp>
      <p:sp>
        <p:nvSpPr>
          <p:cNvPr id="32" name="Rectangle 31"/>
          <p:cNvSpPr/>
          <p:nvPr/>
        </p:nvSpPr>
        <p:spPr>
          <a:xfrm>
            <a:off x="8931543" y="3979545"/>
            <a:ext cx="2632907"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Refer to NS Team for further investigation </a:t>
            </a:r>
          </a:p>
        </p:txBody>
      </p:sp>
      <p:cxnSp>
        <p:nvCxnSpPr>
          <p:cNvPr id="33" name="Straight Arrow Connector 32"/>
          <p:cNvCxnSpPr/>
          <p:nvPr/>
        </p:nvCxnSpPr>
        <p:spPr>
          <a:xfrm>
            <a:off x="9648395" y="3640431"/>
            <a:ext cx="0" cy="290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973064" y="3774903"/>
            <a:ext cx="0" cy="290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447595" y="5606884"/>
            <a:ext cx="2632907"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Negative scope – symptomatic consistent with  NS RDS referral criteria</a:t>
            </a:r>
          </a:p>
        </p:txBody>
      </p:sp>
      <p:cxnSp>
        <p:nvCxnSpPr>
          <p:cNvPr id="38" name="Straight Arrow Connector 37"/>
          <p:cNvCxnSpPr>
            <a:stCxn id="36" idx="3"/>
          </p:cNvCxnSpPr>
          <p:nvPr/>
        </p:nvCxnSpPr>
        <p:spPr>
          <a:xfrm flipV="1">
            <a:off x="5080502" y="5030820"/>
            <a:ext cx="3851041"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060277" y="4986299"/>
            <a:ext cx="0" cy="290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47017A3-B770-4139-A33A-4F760D9A4ED8}"/>
              </a:ext>
            </a:extLst>
          </p:cNvPr>
          <p:cNvSpPr txBox="1"/>
          <p:nvPr/>
        </p:nvSpPr>
        <p:spPr>
          <a:xfrm>
            <a:off x="0" y="0"/>
            <a:ext cx="12192000" cy="646331"/>
          </a:xfrm>
          <a:prstGeom prst="rect">
            <a:avLst/>
          </a:prstGeom>
          <a:solidFill>
            <a:srgbClr val="4472C4"/>
          </a:solidFill>
        </p:spPr>
        <p:txBody>
          <a:bodyPr wrap="square" rtlCol="0">
            <a:spAutoFit/>
          </a:bodyPr>
          <a:lstStyle/>
          <a:p>
            <a:r>
              <a:rPr lang="en-GB" sz="3600" dirty="0">
                <a:solidFill>
                  <a:schemeClr val="bg1"/>
                </a:solidFill>
                <a:latin typeface="Arial" panose="020B0604020202020204" pitchFamily="34" charset="0"/>
                <a:cs typeface="Arial" panose="020B0604020202020204" pitchFamily="34" charset="0"/>
              </a:rPr>
              <a:t>Non-specific Rapid Diagnostic Service – Upper GI</a:t>
            </a:r>
          </a:p>
        </p:txBody>
      </p:sp>
    </p:spTree>
    <p:extLst>
      <p:ext uri="{BB962C8B-B14F-4D97-AF65-F5344CB8AC3E}">
        <p14:creationId xmlns:p14="http://schemas.microsoft.com/office/powerpoint/2010/main" val="83828560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32723"/>
          </a:xfrm>
          <a:solidFill>
            <a:srgbClr val="4070AA"/>
          </a:solidFill>
        </p:spPr>
        <p:txBody>
          <a:bodyPr>
            <a:normAutofit/>
          </a:bodyPr>
          <a:lstStyle/>
          <a:p>
            <a:pPr algn="l"/>
            <a:r>
              <a:rPr lang="en-GB" sz="4267" b="1" dirty="0">
                <a:solidFill>
                  <a:schemeClr val="bg1"/>
                </a:solidFill>
              </a:rPr>
              <a:t>Next Steps</a:t>
            </a:r>
          </a:p>
        </p:txBody>
      </p:sp>
      <p:sp>
        <p:nvSpPr>
          <p:cNvPr id="3" name="Content Placeholder 2"/>
          <p:cNvSpPr>
            <a:spLocks noGrp="1"/>
          </p:cNvSpPr>
          <p:nvPr>
            <p:ph idx="1"/>
          </p:nvPr>
        </p:nvSpPr>
        <p:spPr>
          <a:xfrm>
            <a:off x="335360" y="1398733"/>
            <a:ext cx="11521280" cy="4622555"/>
          </a:xfrm>
        </p:spPr>
        <p:txBody>
          <a:bodyPr>
            <a:normAutofit/>
          </a:bodyPr>
          <a:lstStyle/>
          <a:p>
            <a:r>
              <a:rPr lang="en-GB" sz="2600" dirty="0">
                <a:latin typeface="Arial" panose="020B0604020202020204" pitchFamily="34" charset="0"/>
                <a:cs typeface="Arial" panose="020B0604020202020204" pitchFamily="34" charset="0"/>
              </a:rPr>
              <a:t>Establishing Task and Finish Groups</a:t>
            </a:r>
          </a:p>
          <a:p>
            <a:pPr marL="0" indent="0">
              <a:buNone/>
            </a:pPr>
            <a:endParaRPr lang="en-GB" sz="2600" dirty="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Developing local pathway</a:t>
            </a:r>
          </a:p>
          <a:p>
            <a:pPr marL="0" indent="0">
              <a:buNone/>
            </a:pPr>
            <a:endParaRPr lang="en-GB" sz="2600" dirty="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Aim to have diverted referrals from Upper GI to the NSRDS by January 2021</a:t>
            </a:r>
          </a:p>
          <a:p>
            <a:pPr marL="0" indent="0">
              <a:buNone/>
            </a:pPr>
            <a:endParaRPr lang="en-GB" sz="2667"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387" y="6213310"/>
            <a:ext cx="2112235" cy="483223"/>
          </a:xfrm>
          <a:prstGeom prst="rect">
            <a:avLst/>
          </a:prstGeom>
        </p:spPr>
      </p:pic>
      <p:sp>
        <p:nvSpPr>
          <p:cNvPr id="6" name="TextBox 5">
            <a:extLst>
              <a:ext uri="{FF2B5EF4-FFF2-40B4-BE49-F238E27FC236}">
                <a16:creationId xmlns:a16="http://schemas.microsoft.com/office/drawing/2014/main" id="{1E7E3982-09F3-414D-BCF0-2205F26FA136}"/>
              </a:ext>
            </a:extLst>
          </p:cNvPr>
          <p:cNvSpPr txBox="1"/>
          <p:nvPr/>
        </p:nvSpPr>
        <p:spPr>
          <a:xfrm>
            <a:off x="0" y="0"/>
            <a:ext cx="12192000" cy="646331"/>
          </a:xfrm>
          <a:prstGeom prst="rect">
            <a:avLst/>
          </a:prstGeom>
          <a:solidFill>
            <a:srgbClr val="4472C4"/>
          </a:solidFill>
        </p:spPr>
        <p:txBody>
          <a:bodyPr wrap="square" rtlCol="0">
            <a:spAutoFit/>
          </a:bodyPr>
          <a:lstStyle/>
          <a:p>
            <a:r>
              <a:rPr lang="en-GB" sz="3600" dirty="0">
                <a:solidFill>
                  <a:schemeClr val="bg1"/>
                </a:solidFill>
                <a:latin typeface="Arial" panose="020B0604020202020204" pitchFamily="34" charset="0"/>
                <a:cs typeface="Arial" panose="020B0604020202020204" pitchFamily="34" charset="0"/>
              </a:rPr>
              <a:t>Next steps</a:t>
            </a:r>
          </a:p>
        </p:txBody>
      </p:sp>
    </p:spTree>
    <p:extLst>
      <p:ext uri="{BB962C8B-B14F-4D97-AF65-F5344CB8AC3E}">
        <p14:creationId xmlns:p14="http://schemas.microsoft.com/office/powerpoint/2010/main" val="179349197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p:txBody>
          <a:bodyPr/>
          <a:lstStyle/>
          <a:p>
            <a:r>
              <a:rPr lang="en-GB" dirty="0"/>
              <a:t>Any questions?</a:t>
            </a:r>
          </a:p>
        </p:txBody>
      </p:sp>
      <p:pic>
        <p:nvPicPr>
          <p:cNvPr id="4" name="Picture 3" descr="A picture containing drawing, food, room&#10;&#10;Description automatically generated">
            <a:extLst>
              <a:ext uri="{FF2B5EF4-FFF2-40B4-BE49-F238E27FC236}">
                <a16:creationId xmlns:a16="http://schemas.microsoft.com/office/drawing/2014/main" id="{571E8ACB-37EF-45AC-AC7A-6D3939AD4E9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641" t="7551" r="12921" b="7505"/>
          <a:stretch/>
        </p:blipFill>
        <p:spPr>
          <a:xfrm>
            <a:off x="2112385" y="1085012"/>
            <a:ext cx="6941779" cy="5280974"/>
          </a:xfrm>
          <a:prstGeom prst="rect">
            <a:avLst/>
          </a:prstGeom>
        </p:spPr>
      </p:pic>
      <p:sp>
        <p:nvSpPr>
          <p:cNvPr id="5" name="TextBox 4">
            <a:extLst>
              <a:ext uri="{FF2B5EF4-FFF2-40B4-BE49-F238E27FC236}">
                <a16:creationId xmlns:a16="http://schemas.microsoft.com/office/drawing/2014/main" id="{929E9C0A-DE76-4D22-8258-CB3BE343A0F3}"/>
              </a:ext>
            </a:extLst>
          </p:cNvPr>
          <p:cNvSpPr txBox="1"/>
          <p:nvPr/>
        </p:nvSpPr>
        <p:spPr>
          <a:xfrm>
            <a:off x="9349120" y="6606059"/>
            <a:ext cx="2770691" cy="230832"/>
          </a:xfrm>
          <a:prstGeom prst="rect">
            <a:avLst/>
          </a:prstGeom>
          <a:noFill/>
        </p:spPr>
        <p:txBody>
          <a:bodyPr wrap="square" rtlCol="0">
            <a:spAutoFit/>
          </a:bodyPr>
          <a:lstStyle/>
          <a:p>
            <a:r>
              <a:rPr lang="en-GB" sz="900" dirty="0">
                <a:solidFill>
                  <a:schemeClr val="bg2"/>
                </a:solidFill>
                <a:hlinkClick r:id="rId3" tooltip="https://owl.excelsior.edu/writing-process/prewriting-strategies/prewriting-strategies-asking-defining-questions/">
                  <a:extLst>
                    <a:ext uri="{A12FA001-AC4F-418D-AE19-62706E023703}">
                      <ahyp:hlinkClr xmlns:ahyp="http://schemas.microsoft.com/office/drawing/2018/hyperlinkcolor" val="tx"/>
                    </a:ext>
                  </a:extLst>
                </a:hlinkClick>
              </a:rPr>
              <a:t>This Photo</a:t>
            </a:r>
            <a:r>
              <a:rPr lang="en-GB" sz="900" dirty="0">
                <a:solidFill>
                  <a:schemeClr val="bg2"/>
                </a:solidFill>
              </a:rPr>
              <a:t> by Unknown Author is licensed under </a:t>
            </a:r>
            <a:r>
              <a:rPr lang="en-GB" sz="900" dirty="0">
                <a:solidFill>
                  <a:schemeClr val="bg2"/>
                </a:solidFill>
                <a:hlinkClick r:id="rId4" tooltip="https://creativecommons.org/licenses/by/3.0/">
                  <a:extLst>
                    <a:ext uri="{A12FA001-AC4F-418D-AE19-62706E023703}">
                      <ahyp:hlinkClr xmlns:ahyp="http://schemas.microsoft.com/office/drawing/2018/hyperlinkcolor" val="tx"/>
                    </a:ext>
                  </a:extLst>
                </a:hlinkClick>
              </a:rPr>
              <a:t>CC BY</a:t>
            </a:r>
            <a:endParaRPr lang="en-GB" sz="900" dirty="0">
              <a:solidFill>
                <a:schemeClr val="bg2"/>
              </a:solidFill>
            </a:endParaRPr>
          </a:p>
        </p:txBody>
      </p:sp>
    </p:spTree>
    <p:extLst>
      <p:ext uri="{BB962C8B-B14F-4D97-AF65-F5344CB8AC3E}">
        <p14:creationId xmlns:p14="http://schemas.microsoft.com/office/powerpoint/2010/main" val="23375990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a:xfrm>
            <a:off x="4146446" y="3074792"/>
            <a:ext cx="3899108" cy="708415"/>
          </a:xfrm>
        </p:spPr>
        <p:txBody>
          <a:bodyPr/>
          <a:lstStyle/>
          <a:p>
            <a:r>
              <a:rPr lang="en-GB" dirty="0"/>
              <a:t>Final Summary</a:t>
            </a:r>
          </a:p>
        </p:txBody>
      </p:sp>
    </p:spTree>
    <p:extLst>
      <p:ext uri="{BB962C8B-B14F-4D97-AF65-F5344CB8AC3E}">
        <p14:creationId xmlns:p14="http://schemas.microsoft.com/office/powerpoint/2010/main" val="4313814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9A6A-B2AB-4BF8-A19C-4FA853819723}"/>
              </a:ext>
            </a:extLst>
          </p:cNvPr>
          <p:cNvSpPr>
            <a:spLocks noGrp="1"/>
          </p:cNvSpPr>
          <p:nvPr>
            <p:ph type="ctrTitle"/>
          </p:nvPr>
        </p:nvSpPr>
        <p:spPr/>
        <p:txBody>
          <a:bodyPr/>
          <a:lstStyle/>
          <a:p>
            <a:r>
              <a:rPr lang="en-GB" dirty="0"/>
              <a:t>Timetable:</a:t>
            </a:r>
          </a:p>
        </p:txBody>
      </p:sp>
      <p:sp>
        <p:nvSpPr>
          <p:cNvPr id="3" name="Arrow: Right 2">
            <a:extLst>
              <a:ext uri="{FF2B5EF4-FFF2-40B4-BE49-F238E27FC236}">
                <a16:creationId xmlns:a16="http://schemas.microsoft.com/office/drawing/2014/main" id="{165C4EF2-141D-4C4A-B852-96F30E057F14}"/>
              </a:ext>
            </a:extLst>
          </p:cNvPr>
          <p:cNvSpPr/>
          <p:nvPr/>
        </p:nvSpPr>
        <p:spPr>
          <a:xfrm>
            <a:off x="661820" y="3697705"/>
            <a:ext cx="1925053" cy="80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6899DAE6-BBD5-4646-B75B-165FD8B168C5}"/>
              </a:ext>
            </a:extLst>
          </p:cNvPr>
          <p:cNvSpPr/>
          <p:nvPr/>
        </p:nvSpPr>
        <p:spPr>
          <a:xfrm rot="10800000">
            <a:off x="9605126" y="3697706"/>
            <a:ext cx="1925053" cy="80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screenshot of a cell phone&#10;&#10;Description automatically generated">
            <a:extLst>
              <a:ext uri="{FF2B5EF4-FFF2-40B4-BE49-F238E27FC236}">
                <a16:creationId xmlns:a16="http://schemas.microsoft.com/office/drawing/2014/main" id="{A941A22E-C5E8-4274-9FA6-B05A57DC7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9387" y="1039227"/>
            <a:ext cx="6753225" cy="4972050"/>
          </a:xfrm>
          <a:prstGeom prst="rect">
            <a:avLst/>
          </a:prstGeom>
        </p:spPr>
      </p:pic>
    </p:spTree>
    <p:extLst>
      <p:ext uri="{BB962C8B-B14F-4D97-AF65-F5344CB8AC3E}">
        <p14:creationId xmlns:p14="http://schemas.microsoft.com/office/powerpoint/2010/main" val="33515445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77B-0342-403A-917F-315D65EA0DD5}"/>
              </a:ext>
            </a:extLst>
          </p:cNvPr>
          <p:cNvSpPr>
            <a:spLocks noGrp="1"/>
          </p:cNvSpPr>
          <p:nvPr>
            <p:ph type="ctrTitle"/>
          </p:nvPr>
        </p:nvSpPr>
        <p:spPr>
          <a:xfrm>
            <a:off x="1995487" y="3096126"/>
            <a:ext cx="8201892" cy="665747"/>
          </a:xfrm>
        </p:spPr>
        <p:txBody>
          <a:bodyPr/>
          <a:lstStyle/>
          <a:p>
            <a:r>
              <a:rPr lang="en-GB" dirty="0"/>
              <a:t>A blueprint for</a:t>
            </a:r>
            <a:br>
              <a:rPr lang="en-GB" dirty="0"/>
            </a:br>
            <a:r>
              <a:rPr lang="en-GB" dirty="0"/>
              <a:t>community diagnostic hubs</a:t>
            </a:r>
          </a:p>
        </p:txBody>
      </p:sp>
      <p:sp>
        <p:nvSpPr>
          <p:cNvPr id="3" name="Text Placeholder 2">
            <a:extLst>
              <a:ext uri="{FF2B5EF4-FFF2-40B4-BE49-F238E27FC236}">
                <a16:creationId xmlns:a16="http://schemas.microsoft.com/office/drawing/2014/main" id="{3219F5B5-3CAE-43E2-A68F-48F42D067F2C}"/>
              </a:ext>
            </a:extLst>
          </p:cNvPr>
          <p:cNvSpPr>
            <a:spLocks noGrp="1"/>
          </p:cNvSpPr>
          <p:nvPr>
            <p:ph type="body" sz="quarter" idx="10"/>
          </p:nvPr>
        </p:nvSpPr>
        <p:spPr>
          <a:xfrm>
            <a:off x="1995487" y="4153155"/>
            <a:ext cx="8201025" cy="908129"/>
          </a:xfrm>
        </p:spPr>
        <p:txBody>
          <a:bodyPr>
            <a:normAutofit/>
          </a:bodyPr>
          <a:lstStyle/>
          <a:p>
            <a:r>
              <a:rPr lang="en-GB" dirty="0"/>
              <a:t>Nicola Gowen, Project Manager</a:t>
            </a:r>
          </a:p>
          <a:p>
            <a:r>
              <a:rPr lang="en-GB" dirty="0"/>
              <a:t>SWAG Cancer Alliance</a:t>
            </a:r>
          </a:p>
        </p:txBody>
      </p:sp>
    </p:spTree>
    <p:extLst>
      <p:ext uri="{BB962C8B-B14F-4D97-AF65-F5344CB8AC3E}">
        <p14:creationId xmlns:p14="http://schemas.microsoft.com/office/powerpoint/2010/main" val="17437330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05091-AD41-4227-80F9-01AA2A8255EC}"/>
              </a:ext>
            </a:extLst>
          </p:cNvPr>
          <p:cNvSpPr>
            <a:spLocks noGrp="1"/>
          </p:cNvSpPr>
          <p:nvPr>
            <p:ph type="ctrTitle"/>
          </p:nvPr>
        </p:nvSpPr>
        <p:spPr>
          <a:xfrm>
            <a:off x="143503" y="256842"/>
            <a:ext cx="9989128" cy="708415"/>
          </a:xfrm>
        </p:spPr>
        <p:txBody>
          <a:bodyPr/>
          <a:lstStyle/>
          <a:p>
            <a:r>
              <a:rPr lang="en-GB" dirty="0"/>
              <a:t>Community Diagnostic Hubs (CDH)</a:t>
            </a:r>
          </a:p>
        </p:txBody>
      </p:sp>
      <p:sp>
        <p:nvSpPr>
          <p:cNvPr id="4" name="TextBox 3">
            <a:extLst>
              <a:ext uri="{FF2B5EF4-FFF2-40B4-BE49-F238E27FC236}">
                <a16:creationId xmlns:a16="http://schemas.microsoft.com/office/drawing/2014/main" id="{5D4E3434-F2AA-4128-B185-1A3614481A6A}"/>
              </a:ext>
            </a:extLst>
          </p:cNvPr>
          <p:cNvSpPr txBox="1"/>
          <p:nvPr/>
        </p:nvSpPr>
        <p:spPr>
          <a:xfrm>
            <a:off x="256673" y="1050758"/>
            <a:ext cx="11534273" cy="590931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Richards Review of Diagnostic Capacity: Recommends CDH as part of New Service Model for Diagnostics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ea typeface="Calibri" panose="020F0502020204030204" pitchFamily="34" charset="0"/>
                <a:cs typeface="Arial" panose="020B0604020202020204" pitchFamily="34" charset="0"/>
              </a:rPr>
              <a:t>Acute (A&amp;E, same day emergency care and inpatient) and elective (GP and outpatient referrals) diagnostics should be separated wherever possible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Recognises: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Pre COVID-19: Diagnostic demand increasing and outstripped supply</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IPC requirements COVID-19 reduced capacity</a:t>
            </a:r>
          </a:p>
          <a:p>
            <a:endParaRPr lang="en-GB" dirty="0"/>
          </a:p>
          <a:p>
            <a:r>
              <a:rPr lang="en-GB" dirty="0">
                <a:latin typeface="Arial" panose="020B0604020202020204" pitchFamily="34" charset="0"/>
                <a:ea typeface="Calibri" panose="020F0502020204030204" pitchFamily="34" charset="0"/>
                <a:cs typeface="Arial" panose="020B0604020202020204" pitchFamily="34" charset="0"/>
              </a:rPr>
              <a:t>Need:</a:t>
            </a:r>
          </a:p>
          <a:p>
            <a:pPr marL="285750" indent="-285750">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Increased equipment, facilities and workforce</a:t>
            </a:r>
          </a:p>
          <a:p>
            <a:pPr marL="285750" indent="-285750">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Further efficiency improvements</a:t>
            </a:r>
          </a:p>
          <a:p>
            <a:endParaRPr lang="en-GB" dirty="0">
              <a:latin typeface="Arial" panose="020B0604020202020204" pitchFamily="34" charset="0"/>
              <a:ea typeface="Calibri" panose="020F050202020403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CDH: Aims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Broad range of elective diagnostic  services outside Acute provision</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Utilise non traditional locations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Support equity of access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Improve outcomes; wait times, patient experience, productivity</a:t>
            </a:r>
          </a:p>
          <a:p>
            <a:pPr marL="285750" indent="-285750">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Deliver a capacity deficit of less than 10% compared to an average of at least 30% in non-COVID minimal environments</a:t>
            </a:r>
            <a:endParaRPr lang="en-GB"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872268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05091-AD41-4227-80F9-01AA2A8255EC}"/>
              </a:ext>
            </a:extLst>
          </p:cNvPr>
          <p:cNvSpPr>
            <a:spLocks noGrp="1"/>
          </p:cNvSpPr>
          <p:nvPr>
            <p:ph type="ctrTitle"/>
          </p:nvPr>
        </p:nvSpPr>
        <p:spPr>
          <a:xfrm>
            <a:off x="143503" y="256842"/>
            <a:ext cx="9989128" cy="708415"/>
          </a:xfrm>
        </p:spPr>
        <p:txBody>
          <a:bodyPr/>
          <a:lstStyle/>
          <a:p>
            <a:r>
              <a:rPr lang="en-GB" dirty="0"/>
              <a:t>CDH Services</a:t>
            </a:r>
          </a:p>
        </p:txBody>
      </p:sp>
      <p:sp>
        <p:nvSpPr>
          <p:cNvPr id="3" name="Rectangle 2">
            <a:extLst>
              <a:ext uri="{FF2B5EF4-FFF2-40B4-BE49-F238E27FC236}">
                <a16:creationId xmlns:a16="http://schemas.microsoft.com/office/drawing/2014/main" id="{6D0A146C-2545-4F38-8146-DD4DEFD1294A}"/>
              </a:ext>
            </a:extLst>
          </p:cNvPr>
          <p:cNvSpPr/>
          <p:nvPr/>
        </p:nvSpPr>
        <p:spPr>
          <a:xfrm>
            <a:off x="272716" y="965257"/>
            <a:ext cx="11004884" cy="1263744"/>
          </a:xfrm>
          <a:prstGeom prst="rect">
            <a:avLst/>
          </a:prstGeom>
        </p:spPr>
        <p:txBody>
          <a:bodyPr wrap="square">
            <a:spAutoFit/>
          </a:bodyPr>
          <a:lstStyle/>
          <a:p>
            <a:pPr lvl="0">
              <a:lnSpc>
                <a:spcPct val="107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Criteria </a:t>
            </a:r>
            <a:r>
              <a:rPr lang="en-GB" sz="1200" b="1" dirty="0">
                <a:latin typeface="Arial" panose="020B0604020202020204" pitchFamily="34" charset="0"/>
                <a:ea typeface="Calibri" panose="020F0502020204030204" pitchFamily="34" charset="0"/>
                <a:cs typeface="Arial" panose="020B0604020202020204" pitchFamily="34" charset="0"/>
              </a:rPr>
              <a:t>for deciding on services to be located in a CDH </a:t>
            </a:r>
            <a:r>
              <a:rPr lang="en-GB" sz="1200" dirty="0">
                <a:latin typeface="Arial" panose="020B0604020202020204" pitchFamily="34" charset="0"/>
                <a:ea typeface="Calibri" panose="020F0502020204030204" pitchFamily="34" charset="0"/>
                <a:cs typeface="Arial" panose="020B0604020202020204" pitchFamily="34" charset="0"/>
              </a:rPr>
              <a:t>will include: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The need to provide safe, COVID-minimal facilities and to maximise throughput.</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Convenience and accessibility for patients.</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Services for which demand is outstripping capacity.</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Symptomatic presentations that may need multiple diagnostics, which can safely be undertaken off the acute site.</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Scale of services needed to provide safely efficient diagnostics and ongoing monitoring.</a:t>
            </a:r>
            <a:endParaRPr lang="en-GB"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87099D5-813E-4039-B65B-E5A54F984DF2}"/>
              </a:ext>
            </a:extLst>
          </p:cNvPr>
          <p:cNvSpPr/>
          <p:nvPr/>
        </p:nvSpPr>
        <p:spPr>
          <a:xfrm>
            <a:off x="272716" y="2360007"/>
            <a:ext cx="11775781" cy="3618683"/>
          </a:xfrm>
          <a:prstGeom prst="rect">
            <a:avLst/>
          </a:prstGeom>
        </p:spPr>
        <p:txBody>
          <a:bodyPr wrap="square">
            <a:spAutoFit/>
          </a:bodyPr>
          <a:lstStyle/>
          <a:p>
            <a:pPr lvl="0">
              <a:lnSpc>
                <a:spcPct val="107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Core Services:</a:t>
            </a:r>
            <a:endParaRPr lang="en-GB" sz="1400" b="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b="1" dirty="0">
                <a:effectLst/>
                <a:latin typeface="Arial" panose="020B0604020202020204" pitchFamily="34" charset="0"/>
                <a:ea typeface="Calibri" panose="020F0502020204030204" pitchFamily="34" charset="0"/>
                <a:cs typeface="Arial" panose="020B0604020202020204" pitchFamily="34" charset="0"/>
              </a:rPr>
              <a:t>Imaging:</a:t>
            </a:r>
            <a:r>
              <a:rPr lang="en-GB" sz="1200" dirty="0">
                <a:effectLst/>
                <a:latin typeface="Arial" panose="020B0604020202020204" pitchFamily="34" charset="0"/>
                <a:ea typeface="Calibri" panose="020F0502020204030204" pitchFamily="34" charset="0"/>
                <a:cs typeface="Arial" panose="020B0604020202020204" pitchFamily="34" charset="0"/>
              </a:rPr>
              <a:t> CT, MRI, ultrasound, plain X-ray</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b="1" dirty="0">
                <a:effectLst/>
                <a:latin typeface="Arial" panose="020B0604020202020204" pitchFamily="34" charset="0"/>
                <a:ea typeface="Calibri" panose="020F0502020204030204" pitchFamily="34" charset="0"/>
                <a:cs typeface="Arial" panose="020B0604020202020204" pitchFamily="34" charset="0"/>
              </a:rPr>
              <a:t>Cardio-respiratory:</a:t>
            </a:r>
            <a:r>
              <a:rPr lang="en-GB" sz="1200" dirty="0">
                <a:effectLst/>
                <a:latin typeface="Arial" panose="020B0604020202020204" pitchFamily="34" charset="0"/>
                <a:ea typeface="Calibri" panose="020F0502020204030204" pitchFamily="34" charset="0"/>
                <a:cs typeface="Arial" panose="020B0604020202020204" pitchFamily="34" charset="0"/>
              </a:rPr>
              <a:t> echocardiography, ECG and rhythm monitoring, spirometry and some lung function tests, support for sleep studies, blood pressure monitoring, oximetry, blood gas analysis</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b="1" dirty="0">
                <a:effectLst/>
                <a:latin typeface="Arial" panose="020B0604020202020204" pitchFamily="34" charset="0"/>
                <a:ea typeface="Calibri" panose="020F0502020204030204" pitchFamily="34" charset="0"/>
                <a:cs typeface="Arial" panose="020B0604020202020204" pitchFamily="34" charset="0"/>
              </a:rPr>
              <a:t>Pathology:</a:t>
            </a:r>
            <a:r>
              <a:rPr lang="en-GB" sz="1200" dirty="0">
                <a:effectLst/>
                <a:latin typeface="Arial" panose="020B0604020202020204" pitchFamily="34" charset="0"/>
                <a:ea typeface="Calibri" panose="020F0502020204030204" pitchFamily="34" charset="0"/>
                <a:cs typeface="Arial" panose="020B0604020202020204" pitchFamily="34" charset="0"/>
              </a:rPr>
              <a:t> phlebotomy</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b="1" dirty="0">
                <a:effectLst/>
                <a:latin typeface="Arial" panose="020B0604020202020204" pitchFamily="34" charset="0"/>
                <a:ea typeface="Calibri" panose="020F0502020204030204" pitchFamily="34" charset="0"/>
                <a:cs typeface="Arial" panose="020B0604020202020204" pitchFamily="34" charset="0"/>
              </a:rPr>
              <a:t>Endoscopy:</a:t>
            </a:r>
            <a:r>
              <a:rPr lang="en-GB" sz="1200" dirty="0">
                <a:effectLst/>
                <a:latin typeface="Arial" panose="020B0604020202020204" pitchFamily="34" charset="0"/>
                <a:ea typeface="Calibri" panose="020F0502020204030204" pitchFamily="34" charset="0"/>
                <a:cs typeface="Arial" panose="020B0604020202020204" pitchFamily="34" charset="0"/>
              </a:rPr>
              <a:t> facilities are undoubtedly needed though better delivered at scale and may therefore only be provided in some CDHs, or as standalone facilities.  </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b="1" dirty="0">
                <a:effectLst/>
                <a:latin typeface="Arial" panose="020B0604020202020204" pitchFamily="34" charset="0"/>
                <a:ea typeface="Calibri" panose="020F0502020204030204" pitchFamily="34" charset="0"/>
                <a:cs typeface="Arial" panose="020B0604020202020204" pitchFamily="34" charset="0"/>
              </a:rPr>
              <a:t>Consulting and reporting rooms.</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 </a:t>
            </a:r>
            <a:endParaRPr lang="en-GB" sz="1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Additional</a:t>
            </a:r>
            <a:r>
              <a:rPr lang="en-GB" sz="1200" dirty="0">
                <a:effectLst/>
                <a:latin typeface="Arial" panose="020B0604020202020204" pitchFamily="34" charset="0"/>
                <a:ea typeface="Calibri" panose="020F0502020204030204" pitchFamily="34" charset="0"/>
                <a:cs typeface="Arial" panose="020B0604020202020204" pitchFamily="34" charset="0"/>
              </a:rPr>
              <a:t> </a:t>
            </a:r>
            <a:r>
              <a:rPr lang="en-GB" sz="1200" b="1" dirty="0">
                <a:effectLst/>
                <a:latin typeface="Arial" panose="020B0604020202020204" pitchFamily="34" charset="0"/>
                <a:ea typeface="Calibri" panose="020F0502020204030204" pitchFamily="34" charset="0"/>
                <a:cs typeface="Arial" panose="020B0604020202020204" pitchFamily="34" charset="0"/>
              </a:rPr>
              <a:t>services</a:t>
            </a:r>
            <a:r>
              <a:rPr lang="en-GB" sz="1200" dirty="0">
                <a:effectLst/>
                <a:latin typeface="Arial" panose="020B0604020202020204" pitchFamily="34" charset="0"/>
                <a:ea typeface="Calibri" panose="020F0502020204030204" pitchFamily="34" charset="0"/>
                <a:cs typeface="Arial" panose="020B0604020202020204" pitchFamily="34" charset="0"/>
              </a:rPr>
              <a:t> may include:</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Mammography</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Ophthalmology</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DEXA scan</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Antenatal screening</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Hysteroscopy and colposcopy</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Cystoscopy </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Urodynamics</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Audiology</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200" dirty="0" err="1">
                <a:effectLst/>
                <a:latin typeface="Arial" panose="020B0604020202020204" pitchFamily="34" charset="0"/>
                <a:ea typeface="Calibri" panose="020F0502020204030204" pitchFamily="34" charset="0"/>
                <a:cs typeface="Arial" panose="020B0604020202020204" pitchFamily="34" charset="0"/>
              </a:rPr>
              <a:t>Fibroscan</a:t>
            </a:r>
            <a:endParaRPr lang="en-GB" sz="1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365997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05091-AD41-4227-80F9-01AA2A8255EC}"/>
              </a:ext>
            </a:extLst>
          </p:cNvPr>
          <p:cNvSpPr>
            <a:spLocks noGrp="1"/>
          </p:cNvSpPr>
          <p:nvPr>
            <p:ph type="ctrTitle"/>
          </p:nvPr>
        </p:nvSpPr>
        <p:spPr>
          <a:xfrm>
            <a:off x="143503" y="256842"/>
            <a:ext cx="9989128" cy="708415"/>
          </a:xfrm>
        </p:spPr>
        <p:txBody>
          <a:bodyPr/>
          <a:lstStyle/>
          <a:p>
            <a:r>
              <a:rPr lang="en-GB" dirty="0"/>
              <a:t>CDH: Key components</a:t>
            </a:r>
          </a:p>
        </p:txBody>
      </p:sp>
      <p:pic>
        <p:nvPicPr>
          <p:cNvPr id="3" name="Picture 2">
            <a:extLst>
              <a:ext uri="{FF2B5EF4-FFF2-40B4-BE49-F238E27FC236}">
                <a16:creationId xmlns:a16="http://schemas.microsoft.com/office/drawing/2014/main" id="{736ED282-3F9E-4777-AAB0-686792F4510A}"/>
              </a:ext>
            </a:extLst>
          </p:cNvPr>
          <p:cNvPicPr>
            <a:picLocks noChangeAspect="1"/>
          </p:cNvPicPr>
          <p:nvPr/>
        </p:nvPicPr>
        <p:blipFill>
          <a:blip r:embed="rId2"/>
          <a:stretch>
            <a:fillRect/>
          </a:stretch>
        </p:blipFill>
        <p:spPr>
          <a:xfrm>
            <a:off x="226999" y="1886662"/>
            <a:ext cx="6038977" cy="3763901"/>
          </a:xfrm>
          <a:prstGeom prst="rect">
            <a:avLst/>
          </a:prstGeom>
        </p:spPr>
      </p:pic>
      <p:sp>
        <p:nvSpPr>
          <p:cNvPr id="5" name="Rectangle: Rounded Corners 4">
            <a:extLst>
              <a:ext uri="{FF2B5EF4-FFF2-40B4-BE49-F238E27FC236}">
                <a16:creationId xmlns:a16="http://schemas.microsoft.com/office/drawing/2014/main" id="{51072464-0BD4-4A2A-8583-7AA9FD4B5AB1}"/>
              </a:ext>
            </a:extLst>
          </p:cNvPr>
          <p:cNvSpPr/>
          <p:nvPr/>
        </p:nvSpPr>
        <p:spPr>
          <a:xfrm>
            <a:off x="6757298" y="3355529"/>
            <a:ext cx="1684421" cy="826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Gynaecological investigations (colposcopy)</a:t>
            </a:r>
          </a:p>
        </p:txBody>
      </p:sp>
      <p:sp>
        <p:nvSpPr>
          <p:cNvPr id="6" name="Rectangle: Rounded Corners 5">
            <a:extLst>
              <a:ext uri="{FF2B5EF4-FFF2-40B4-BE49-F238E27FC236}">
                <a16:creationId xmlns:a16="http://schemas.microsoft.com/office/drawing/2014/main" id="{5F3F8913-2B27-412D-A204-E32ECC134127}"/>
              </a:ext>
            </a:extLst>
          </p:cNvPr>
          <p:cNvSpPr/>
          <p:nvPr/>
        </p:nvSpPr>
        <p:spPr>
          <a:xfrm>
            <a:off x="8959514" y="1978637"/>
            <a:ext cx="1684421" cy="826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Urology clinics</a:t>
            </a:r>
          </a:p>
          <a:p>
            <a:pPr algn="ctr"/>
            <a:r>
              <a:rPr lang="en-GB" dirty="0"/>
              <a:t>Haematuria / raised PSA</a:t>
            </a:r>
          </a:p>
        </p:txBody>
      </p:sp>
      <p:sp>
        <p:nvSpPr>
          <p:cNvPr id="7" name="Rectangle: Rounded Corners 6">
            <a:extLst>
              <a:ext uri="{FF2B5EF4-FFF2-40B4-BE49-F238E27FC236}">
                <a16:creationId xmlns:a16="http://schemas.microsoft.com/office/drawing/2014/main" id="{87E828F7-64A4-4F16-B554-E6C2DA478C33}"/>
              </a:ext>
            </a:extLst>
          </p:cNvPr>
          <p:cNvSpPr/>
          <p:nvPr/>
        </p:nvSpPr>
        <p:spPr>
          <a:xfrm>
            <a:off x="6620939" y="1680174"/>
            <a:ext cx="1957139" cy="14264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Dermatology</a:t>
            </a:r>
          </a:p>
          <a:p>
            <a:pPr algn="ctr"/>
            <a:r>
              <a:rPr lang="en-GB" dirty="0" err="1"/>
              <a:t>Dermatoscopic</a:t>
            </a:r>
            <a:r>
              <a:rPr lang="en-GB" dirty="0"/>
              <a:t> images support PC and tele pathways</a:t>
            </a:r>
          </a:p>
        </p:txBody>
      </p:sp>
      <p:sp>
        <p:nvSpPr>
          <p:cNvPr id="8" name="Rectangle: Rounded Corners 7">
            <a:extLst>
              <a:ext uri="{FF2B5EF4-FFF2-40B4-BE49-F238E27FC236}">
                <a16:creationId xmlns:a16="http://schemas.microsoft.com/office/drawing/2014/main" id="{951B3AA5-F94B-4A65-88FA-9F050D9D0FC7}"/>
              </a:ext>
            </a:extLst>
          </p:cNvPr>
          <p:cNvSpPr/>
          <p:nvPr/>
        </p:nvSpPr>
        <p:spPr>
          <a:xfrm>
            <a:off x="8945513" y="2922393"/>
            <a:ext cx="1860885" cy="1259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Screening</a:t>
            </a:r>
          </a:p>
          <a:p>
            <a:pPr algn="ctr"/>
            <a:r>
              <a:rPr lang="en-GB" dirty="0"/>
              <a:t>Mammography</a:t>
            </a:r>
          </a:p>
          <a:p>
            <a:pPr algn="ctr"/>
            <a:r>
              <a:rPr lang="en-GB" dirty="0"/>
              <a:t>Colposcopy</a:t>
            </a:r>
          </a:p>
          <a:p>
            <a:pPr algn="ctr"/>
            <a:r>
              <a:rPr lang="en-GB" dirty="0"/>
              <a:t>Colonoscopy</a:t>
            </a:r>
          </a:p>
        </p:txBody>
      </p:sp>
      <p:sp>
        <p:nvSpPr>
          <p:cNvPr id="9" name="Rectangle: Rounded Corners 8">
            <a:extLst>
              <a:ext uri="{FF2B5EF4-FFF2-40B4-BE49-F238E27FC236}">
                <a16:creationId xmlns:a16="http://schemas.microsoft.com/office/drawing/2014/main" id="{87BC81A0-1B76-47D8-B268-8E4572236930}"/>
              </a:ext>
            </a:extLst>
          </p:cNvPr>
          <p:cNvSpPr/>
          <p:nvPr/>
        </p:nvSpPr>
        <p:spPr>
          <a:xfrm>
            <a:off x="7892717" y="4363453"/>
            <a:ext cx="160420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Bundled pathway diagnostics</a:t>
            </a:r>
          </a:p>
        </p:txBody>
      </p:sp>
      <p:sp>
        <p:nvSpPr>
          <p:cNvPr id="10" name="Rectangle: Rounded Corners 9">
            <a:extLst>
              <a:ext uri="{FF2B5EF4-FFF2-40B4-BE49-F238E27FC236}">
                <a16:creationId xmlns:a16="http://schemas.microsoft.com/office/drawing/2014/main" id="{94C9A657-933E-4B9C-BAC0-C3074B0877B3}"/>
              </a:ext>
            </a:extLst>
          </p:cNvPr>
          <p:cNvSpPr/>
          <p:nvPr/>
        </p:nvSpPr>
        <p:spPr>
          <a:xfrm>
            <a:off x="7339263" y="5571665"/>
            <a:ext cx="2871535" cy="7860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Out of scope: complex endoscopies / MR / CT</a:t>
            </a:r>
          </a:p>
          <a:p>
            <a:pPr algn="ctr"/>
            <a:r>
              <a:rPr lang="en-GB" dirty="0"/>
              <a:t>GA diagnostic procedures</a:t>
            </a:r>
          </a:p>
        </p:txBody>
      </p:sp>
      <p:sp>
        <p:nvSpPr>
          <p:cNvPr id="11" name="TextBox 10">
            <a:extLst>
              <a:ext uri="{FF2B5EF4-FFF2-40B4-BE49-F238E27FC236}">
                <a16:creationId xmlns:a16="http://schemas.microsoft.com/office/drawing/2014/main" id="{2D479557-D06E-442E-94FA-5AFF8A7C62CA}"/>
              </a:ext>
            </a:extLst>
          </p:cNvPr>
          <p:cNvSpPr txBox="1"/>
          <p:nvPr/>
        </p:nvSpPr>
        <p:spPr>
          <a:xfrm>
            <a:off x="6620939" y="1187157"/>
            <a:ext cx="4480197"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Service models could for example, deliver:</a:t>
            </a:r>
          </a:p>
        </p:txBody>
      </p:sp>
    </p:spTree>
    <p:extLst>
      <p:ext uri="{BB962C8B-B14F-4D97-AF65-F5344CB8AC3E}">
        <p14:creationId xmlns:p14="http://schemas.microsoft.com/office/powerpoint/2010/main" val="34332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3">
            <a:extLst>
              <a:ext uri="{FF2B5EF4-FFF2-40B4-BE49-F238E27FC236}">
                <a16:creationId xmlns:a16="http://schemas.microsoft.com/office/drawing/2014/main" id="{E234ABB1-0172-0640-8319-B373D71DEA2F}"/>
              </a:ext>
            </a:extLst>
          </p:cNvPr>
          <p:cNvSpPr txBox="1">
            <a:spLocks noChangeArrowheads="1"/>
          </p:cNvSpPr>
          <p:nvPr/>
        </p:nvSpPr>
        <p:spPr bwMode="auto">
          <a:xfrm>
            <a:off x="2109788" y="376239"/>
            <a:ext cx="55165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2800" b="1" dirty="0">
                <a:solidFill>
                  <a:srgbClr val="0070C0"/>
                </a:solidFill>
                <a:latin typeface="Arial" panose="020B0604020202020204" pitchFamily="34" charset="0"/>
                <a:cs typeface="Arial" panose="020B0604020202020204" pitchFamily="34" charset="0"/>
              </a:rPr>
              <a:t>London ACE Program MDCs - Operational Principles</a:t>
            </a:r>
          </a:p>
        </p:txBody>
      </p:sp>
      <p:sp>
        <p:nvSpPr>
          <p:cNvPr id="34818" name="Slide Number Placeholder 38">
            <a:extLst>
              <a:ext uri="{FF2B5EF4-FFF2-40B4-BE49-F238E27FC236}">
                <a16:creationId xmlns:a16="http://schemas.microsoft.com/office/drawing/2014/main" id="{44134CB2-5901-7A47-B50B-960C2A6741BD}"/>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defRPr/>
            </a:pPr>
            <a:fld id="{CDF72153-A0A3-F142-AB35-CC6B1A04EEEA}" type="slidenum">
              <a:rPr lang="en-US" altLang="en-US" smtClean="0"/>
              <a:pPr algn="r" eaLnBrk="1" hangingPunct="1">
                <a:defRPr/>
              </a:pPr>
              <a:t>9</a:t>
            </a:fld>
            <a:endParaRPr lang="en-US" altLang="en-US" sz="1200" dirty="0">
              <a:solidFill>
                <a:srgbClr val="898989"/>
              </a:solidFill>
              <a:cs typeface="Arial" panose="020B0604020202020204" pitchFamily="34" charset="0"/>
            </a:endParaRPr>
          </a:p>
        </p:txBody>
      </p:sp>
      <p:sp>
        <p:nvSpPr>
          <p:cNvPr id="34820" name="Rectangle 21">
            <a:extLst>
              <a:ext uri="{FF2B5EF4-FFF2-40B4-BE49-F238E27FC236}">
                <a16:creationId xmlns:a16="http://schemas.microsoft.com/office/drawing/2014/main" id="{461EA74A-7B9B-3C41-9F87-AA161A689A24}"/>
              </a:ext>
            </a:extLst>
          </p:cNvPr>
          <p:cNvSpPr>
            <a:spLocks noChangeArrowheads="1"/>
          </p:cNvSpPr>
          <p:nvPr/>
        </p:nvSpPr>
        <p:spPr bwMode="auto">
          <a:xfrm>
            <a:off x="1984376" y="1419642"/>
            <a:ext cx="743108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4572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20000"/>
              </a:lnSpc>
              <a:buFont typeface="Wingdings" pitchFamily="2" charset="2"/>
              <a:buChar char="Ø"/>
              <a:defRPr/>
            </a:pPr>
            <a:r>
              <a:rPr lang="en-US" altLang="en-US" sz="2000" dirty="0">
                <a:solidFill>
                  <a:prstClr val="black"/>
                </a:solidFill>
                <a:latin typeface="Arial" panose="020B0604020202020204" pitchFamily="34" charset="0"/>
                <a:cs typeface="Arial" panose="020B0604020202020204" pitchFamily="34" charset="0"/>
              </a:rPr>
              <a:t>Suspect cancer but 2WW pathway unclear </a:t>
            </a:r>
            <a:r>
              <a:rPr lang="mr-IN" altLang="en-US" sz="2000" dirty="0">
                <a:solidFill>
                  <a:prstClr val="black"/>
                </a:solidFill>
                <a:latin typeface="Arial" panose="020B0604020202020204" pitchFamily="34" charset="0"/>
                <a:cs typeface="Mangal" panose="02040503050203030202" pitchFamily="18" charset="0"/>
              </a:rPr>
              <a:t>–</a:t>
            </a:r>
            <a:r>
              <a:rPr lang="en-US" altLang="en-US" sz="2000" dirty="0">
                <a:solidFill>
                  <a:prstClr val="black"/>
                </a:solidFill>
                <a:latin typeface="Arial" panose="020B0604020202020204" pitchFamily="34" charset="0"/>
                <a:cs typeface="Arial" panose="020B0604020202020204" pitchFamily="34" charset="0"/>
              </a:rPr>
              <a:t> mainly NSCS </a:t>
            </a:r>
          </a:p>
          <a:p>
            <a:pPr eaLnBrk="1" hangingPunct="1">
              <a:lnSpc>
                <a:spcPct val="120000"/>
              </a:lnSpc>
              <a:buFont typeface="Wingdings" pitchFamily="2" charset="2"/>
              <a:buChar char="Ø"/>
              <a:defRPr/>
            </a:pPr>
            <a:r>
              <a:rPr lang="en-US" altLang="en-US" sz="2000" dirty="0">
                <a:solidFill>
                  <a:prstClr val="black"/>
                </a:solidFill>
                <a:latin typeface="Arial" panose="020B0604020202020204" pitchFamily="34" charset="0"/>
                <a:cs typeface="Arial" panose="020B0604020202020204" pitchFamily="34" charset="0"/>
              </a:rPr>
              <a:t>CNS / ANP Support during diagnostic phase</a:t>
            </a:r>
          </a:p>
          <a:p>
            <a:pPr eaLnBrk="1" hangingPunct="1">
              <a:lnSpc>
                <a:spcPct val="120000"/>
              </a:lnSpc>
              <a:buFont typeface="Wingdings" pitchFamily="2" charset="2"/>
              <a:buChar char="Ø"/>
              <a:defRPr/>
            </a:pPr>
            <a:r>
              <a:rPr lang="en-US" altLang="en-US" sz="2000" dirty="0">
                <a:solidFill>
                  <a:prstClr val="black"/>
                </a:solidFill>
                <a:latin typeface="Arial" panose="020B0604020202020204" pitchFamily="34" charset="0"/>
                <a:cs typeface="Arial" panose="020B0604020202020204" pitchFamily="34" charset="0"/>
              </a:rPr>
              <a:t>Establish diagnosis/onward path not just rule out cancer</a:t>
            </a:r>
          </a:p>
          <a:p>
            <a:pPr eaLnBrk="1" hangingPunct="1">
              <a:lnSpc>
                <a:spcPct val="120000"/>
              </a:lnSpc>
              <a:buFont typeface="Wingdings" pitchFamily="2" charset="2"/>
              <a:buChar char="Ø"/>
              <a:defRPr/>
            </a:pPr>
            <a:r>
              <a:rPr lang="en-US" altLang="en-US" sz="2000" dirty="0">
                <a:solidFill>
                  <a:prstClr val="black"/>
                </a:solidFill>
                <a:latin typeface="Arial" panose="020B0604020202020204" pitchFamily="34" charset="0"/>
                <a:cs typeface="Arial" panose="020B0604020202020204" pitchFamily="34" charset="0"/>
              </a:rPr>
              <a:t>Achieve the 28 day Faster Diagnosis Standard</a:t>
            </a:r>
          </a:p>
          <a:p>
            <a:pPr eaLnBrk="1" hangingPunct="1">
              <a:lnSpc>
                <a:spcPct val="120000"/>
              </a:lnSpc>
              <a:buFont typeface="Wingdings" pitchFamily="2" charset="2"/>
              <a:buChar char="Ø"/>
              <a:defRPr/>
            </a:pPr>
            <a:r>
              <a:rPr lang="en-US" altLang="en-US" sz="2000" dirty="0">
                <a:solidFill>
                  <a:prstClr val="black"/>
                </a:solidFill>
                <a:latin typeface="Arial" panose="020B0604020202020204" pitchFamily="34" charset="0"/>
                <a:cs typeface="Arial" panose="020B0604020202020204" pitchFamily="34" charset="0"/>
              </a:rPr>
              <a:t>Not just for cancer </a:t>
            </a:r>
            <a:r>
              <a:rPr lang="mr-IN" altLang="en-US" sz="2000" dirty="0">
                <a:solidFill>
                  <a:prstClr val="black"/>
                </a:solidFill>
                <a:latin typeface="Arial" panose="020B0604020202020204" pitchFamily="34" charset="0"/>
                <a:cs typeface="Mangal" panose="02040503050203030202" pitchFamily="18" charset="0"/>
              </a:rPr>
              <a:t>–</a:t>
            </a:r>
            <a:r>
              <a:rPr lang="en-US" altLang="en-US" sz="2000" dirty="0">
                <a:solidFill>
                  <a:prstClr val="black"/>
                </a:solidFill>
                <a:latin typeface="Arial" panose="020B0604020202020204" pitchFamily="34" charset="0"/>
                <a:cs typeface="Arial" panose="020B0604020202020204" pitchFamily="34" charset="0"/>
              </a:rPr>
              <a:t> other serious conditions</a:t>
            </a:r>
          </a:p>
          <a:p>
            <a:pPr eaLnBrk="1" hangingPunct="1">
              <a:lnSpc>
                <a:spcPct val="120000"/>
              </a:lnSpc>
              <a:buFont typeface="Wingdings" pitchFamily="2" charset="2"/>
              <a:buChar char="Ø"/>
              <a:defRPr/>
            </a:pPr>
            <a:r>
              <a:rPr lang="en-US" altLang="en-US" sz="2000" dirty="0">
                <a:solidFill>
                  <a:srgbClr val="000000"/>
                </a:solidFill>
                <a:latin typeface="Arial" panose="020B0604020202020204" pitchFamily="34" charset="0"/>
                <a:cs typeface="Arial" panose="020B0604020202020204" pitchFamily="34" charset="0"/>
              </a:rPr>
              <a:t>R</a:t>
            </a:r>
            <a:r>
              <a:rPr lang="en-GB" altLang="en-US" sz="2000" dirty="0">
                <a:solidFill>
                  <a:srgbClr val="000000"/>
                </a:solidFill>
                <a:latin typeface="Arial" panose="020B0604020202020204" pitchFamily="34" charset="0"/>
                <a:cs typeface="Arial" panose="020B0604020202020204" pitchFamily="34" charset="0"/>
              </a:rPr>
              <a:t>ecognise patient complexity </a:t>
            </a:r>
          </a:p>
          <a:p>
            <a:pPr eaLnBrk="1" hangingPunct="1">
              <a:lnSpc>
                <a:spcPct val="120000"/>
              </a:lnSpc>
              <a:defRPr/>
            </a:pPr>
            <a:endParaRPr lang="en-GB" altLang="en-US" sz="2000" dirty="0">
              <a:solidFill>
                <a:srgbClr val="000000"/>
              </a:solidFill>
            </a:endParaRPr>
          </a:p>
        </p:txBody>
      </p:sp>
      <p:sp>
        <p:nvSpPr>
          <p:cNvPr id="34821" name="Rectangle 1">
            <a:extLst>
              <a:ext uri="{FF2B5EF4-FFF2-40B4-BE49-F238E27FC236}">
                <a16:creationId xmlns:a16="http://schemas.microsoft.com/office/drawing/2014/main" id="{29E09306-6DD3-CA4F-B639-82EADEC9E8C1}"/>
              </a:ext>
            </a:extLst>
          </p:cNvPr>
          <p:cNvSpPr>
            <a:spLocks noChangeArrowheads="1"/>
          </p:cNvSpPr>
          <p:nvPr/>
        </p:nvSpPr>
        <p:spPr bwMode="auto">
          <a:xfrm>
            <a:off x="2109788" y="4506405"/>
            <a:ext cx="7180262"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266700" defTabSz="912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912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Aft>
                <a:spcPts val="200"/>
              </a:spcAft>
              <a:buClr>
                <a:srgbClr val="205D96"/>
              </a:buClr>
              <a:buFont typeface="Calibri Light" panose="020F0302020204030204" pitchFamily="34" charset="0"/>
              <a:buAutoNum type="arabicPeriod"/>
              <a:defRPr/>
            </a:pPr>
            <a:r>
              <a:rPr lang="en-GB" altLang="en-US" sz="2000" dirty="0">
                <a:solidFill>
                  <a:prstClr val="black"/>
                </a:solidFill>
                <a:latin typeface="Arial" panose="020B0604020202020204" pitchFamily="34" charset="0"/>
                <a:cs typeface="Arial" panose="020B0604020202020204" pitchFamily="34" charset="0"/>
              </a:rPr>
              <a:t>New unexplained abdominal pain </a:t>
            </a:r>
          </a:p>
          <a:p>
            <a:pPr eaLnBrk="1" hangingPunct="1">
              <a:spcAft>
                <a:spcPts val="200"/>
              </a:spcAft>
              <a:buClr>
                <a:srgbClr val="205D96"/>
              </a:buClr>
              <a:buFont typeface="Calibri Light" panose="020F0302020204030204" pitchFamily="34" charset="0"/>
              <a:buAutoNum type="arabicPeriod"/>
              <a:defRPr/>
            </a:pPr>
            <a:r>
              <a:rPr lang="en-GB" altLang="en-US" sz="2000" dirty="0">
                <a:solidFill>
                  <a:prstClr val="black"/>
                </a:solidFill>
                <a:latin typeface="Arial" panose="020B0604020202020204" pitchFamily="34" charset="0"/>
                <a:cs typeface="Arial" panose="020B0604020202020204" pitchFamily="34" charset="0"/>
              </a:rPr>
              <a:t>Unexplained weight loss  </a:t>
            </a:r>
          </a:p>
          <a:p>
            <a:pPr eaLnBrk="1" hangingPunct="1">
              <a:spcAft>
                <a:spcPts val="200"/>
              </a:spcAft>
              <a:buClr>
                <a:srgbClr val="205D96"/>
              </a:buClr>
              <a:buFont typeface="Calibri Light" panose="020F0302020204030204" pitchFamily="34" charset="0"/>
              <a:buAutoNum type="arabicPeriod"/>
              <a:defRPr/>
            </a:pPr>
            <a:r>
              <a:rPr lang="en-GB" altLang="en-US" sz="2000" dirty="0">
                <a:solidFill>
                  <a:prstClr val="black"/>
                </a:solidFill>
                <a:latin typeface="Arial" panose="020B0604020202020204" pitchFamily="34" charset="0"/>
                <a:cs typeface="Arial" panose="020B0604020202020204" pitchFamily="34" charset="0"/>
              </a:rPr>
              <a:t>Painless jaundice</a:t>
            </a:r>
          </a:p>
          <a:p>
            <a:pPr eaLnBrk="1" hangingPunct="1">
              <a:spcAft>
                <a:spcPts val="200"/>
              </a:spcAft>
              <a:buClr>
                <a:srgbClr val="205D96"/>
              </a:buClr>
              <a:buFont typeface="Calibri Light" panose="020F0302020204030204" pitchFamily="34" charset="0"/>
              <a:buAutoNum type="arabicPeriod"/>
              <a:defRPr/>
            </a:pPr>
            <a:r>
              <a:rPr lang="en-GB" altLang="en-US" sz="2000" dirty="0">
                <a:solidFill>
                  <a:prstClr val="black"/>
                </a:solidFill>
                <a:latin typeface="Arial" panose="020B0604020202020204" pitchFamily="34" charset="0"/>
                <a:cs typeface="Arial" panose="020B0604020202020204" pitchFamily="34" charset="0"/>
              </a:rPr>
              <a:t>Unexplained nausea / loss of appetite </a:t>
            </a:r>
          </a:p>
          <a:p>
            <a:pPr eaLnBrk="1" hangingPunct="1">
              <a:spcAft>
                <a:spcPts val="200"/>
              </a:spcAft>
              <a:buClr>
                <a:srgbClr val="205D96"/>
              </a:buClr>
              <a:buFont typeface="Calibri Light" panose="020F0302020204030204" pitchFamily="34" charset="0"/>
              <a:buAutoNum type="arabicPeriod"/>
              <a:defRPr/>
            </a:pPr>
            <a:r>
              <a:rPr lang="en-GB" altLang="en-US" sz="2000" dirty="0">
                <a:solidFill>
                  <a:prstClr val="black"/>
                </a:solidFill>
                <a:latin typeface="Arial" panose="020B0604020202020204" pitchFamily="34" charset="0"/>
                <a:cs typeface="Arial" panose="020B0604020202020204" pitchFamily="34" charset="0"/>
              </a:rPr>
              <a:t>GP gut feeling of GI cancer </a:t>
            </a:r>
          </a:p>
        </p:txBody>
      </p:sp>
      <p:sp>
        <p:nvSpPr>
          <p:cNvPr id="34822" name="TextBox 3">
            <a:extLst>
              <a:ext uri="{FF2B5EF4-FFF2-40B4-BE49-F238E27FC236}">
                <a16:creationId xmlns:a16="http://schemas.microsoft.com/office/drawing/2014/main" id="{A97E1DB7-72AA-8042-8A25-01BCBCBB7203}"/>
              </a:ext>
            </a:extLst>
          </p:cNvPr>
          <p:cNvSpPr txBox="1">
            <a:spLocks noChangeArrowheads="1"/>
          </p:cNvSpPr>
          <p:nvPr/>
        </p:nvSpPr>
        <p:spPr bwMode="auto">
          <a:xfrm>
            <a:off x="2109789" y="4044442"/>
            <a:ext cx="5038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2000" b="1" dirty="0">
                <a:solidFill>
                  <a:srgbClr val="0070C0"/>
                </a:solidFill>
                <a:latin typeface="Arial" panose="020B0604020202020204" pitchFamily="34" charset="0"/>
                <a:cs typeface="Arial" panose="020B0604020202020204" pitchFamily="34" charset="0"/>
              </a:rPr>
              <a:t>Referral Criteria</a:t>
            </a:r>
          </a:p>
        </p:txBody>
      </p:sp>
      <p:grpSp>
        <p:nvGrpSpPr>
          <p:cNvPr id="8" name="Group 17">
            <a:extLst>
              <a:ext uri="{FF2B5EF4-FFF2-40B4-BE49-F238E27FC236}">
                <a16:creationId xmlns:a16="http://schemas.microsoft.com/office/drawing/2014/main" id="{8A2E1767-C344-1E44-9C74-3035EF61516B}"/>
              </a:ext>
            </a:extLst>
          </p:cNvPr>
          <p:cNvGrpSpPr>
            <a:grpSpLocks/>
          </p:cNvGrpSpPr>
          <p:nvPr/>
        </p:nvGrpSpPr>
        <p:grpSpPr bwMode="auto">
          <a:xfrm>
            <a:off x="7833635" y="2928439"/>
            <a:ext cx="4223679" cy="3755173"/>
            <a:chOff x="4523131" y="2080316"/>
            <a:chExt cx="4514126" cy="3808993"/>
          </a:xfrm>
        </p:grpSpPr>
        <p:grpSp>
          <p:nvGrpSpPr>
            <p:cNvPr id="9" name="Group 4">
              <a:extLst>
                <a:ext uri="{FF2B5EF4-FFF2-40B4-BE49-F238E27FC236}">
                  <a16:creationId xmlns:a16="http://schemas.microsoft.com/office/drawing/2014/main" id="{BEEC4AD0-933B-2346-ACB7-07AF39BC2BA7}"/>
                </a:ext>
              </a:extLst>
            </p:cNvPr>
            <p:cNvGrpSpPr>
              <a:grpSpLocks/>
            </p:cNvGrpSpPr>
            <p:nvPr/>
          </p:nvGrpSpPr>
          <p:grpSpPr bwMode="auto">
            <a:xfrm>
              <a:off x="4586632" y="2080316"/>
              <a:ext cx="4450625" cy="3808993"/>
              <a:chOff x="2600887" y="1429778"/>
              <a:chExt cx="6096000" cy="4815840"/>
            </a:xfrm>
          </p:grpSpPr>
          <p:pic>
            <p:nvPicPr>
              <p:cNvPr id="19" name="Picture 5">
                <a:extLst>
                  <a:ext uri="{FF2B5EF4-FFF2-40B4-BE49-F238E27FC236}">
                    <a16:creationId xmlns:a16="http://schemas.microsoft.com/office/drawing/2014/main" id="{861BB6B1-0B62-B14A-B408-F589B2FF50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0887" y="1429778"/>
                <a:ext cx="6096000" cy="481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ular Callout 6">
                <a:extLst>
                  <a:ext uri="{FF2B5EF4-FFF2-40B4-BE49-F238E27FC236}">
                    <a16:creationId xmlns:a16="http://schemas.microsoft.com/office/drawing/2014/main" id="{B722C7E7-542B-C447-80F4-483FFA98A523}"/>
                  </a:ext>
                </a:extLst>
              </p:cNvPr>
              <p:cNvSpPr>
                <a:spLocks noChangeArrowheads="1"/>
              </p:cNvSpPr>
              <p:nvPr/>
            </p:nvSpPr>
            <p:spPr bwMode="auto">
              <a:xfrm>
                <a:off x="2600887" y="4972913"/>
                <a:ext cx="1379676" cy="421489"/>
              </a:xfrm>
              <a:prstGeom prst="wedgeRoundRectCallout">
                <a:avLst>
                  <a:gd name="adj1" fmla="val 70810"/>
                  <a:gd name="adj2" fmla="val -13778"/>
                  <a:gd name="adj3" fmla="val 16667"/>
                </a:avLst>
              </a:prstGeom>
              <a:solidFill>
                <a:schemeClr val="bg1"/>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100" b="1" dirty="0">
                    <a:solidFill>
                      <a:srgbClr val="000000"/>
                    </a:solidFill>
                  </a:rPr>
                  <a:t>UCLH</a:t>
                </a:r>
              </a:p>
            </p:txBody>
          </p:sp>
          <p:sp>
            <p:nvSpPr>
              <p:cNvPr id="21" name="Diamond 7">
                <a:extLst>
                  <a:ext uri="{FF2B5EF4-FFF2-40B4-BE49-F238E27FC236}">
                    <a16:creationId xmlns:a16="http://schemas.microsoft.com/office/drawing/2014/main" id="{1D36062D-7229-3B4B-B342-725E7F61AA7F}"/>
                  </a:ext>
                </a:extLst>
              </p:cNvPr>
              <p:cNvSpPr>
                <a:spLocks noChangeArrowheads="1"/>
              </p:cNvSpPr>
              <p:nvPr/>
            </p:nvSpPr>
            <p:spPr bwMode="auto">
              <a:xfrm>
                <a:off x="4316556" y="5058771"/>
                <a:ext cx="180000" cy="180000"/>
              </a:xfrm>
              <a:prstGeom prst="diamond">
                <a:avLst/>
              </a:prstGeom>
              <a:solidFill>
                <a:schemeClr val="accent2"/>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GB" altLang="en-US" sz="6000" dirty="0">
                  <a:solidFill>
                    <a:srgbClr val="A80B5F"/>
                  </a:solidFill>
                  <a:latin typeface="Arial" panose="020B0604020202020204" pitchFamily="34" charset="0"/>
                </a:endParaRPr>
              </a:p>
            </p:txBody>
          </p:sp>
        </p:grpSp>
        <p:sp>
          <p:nvSpPr>
            <p:cNvPr id="10" name="Rounded Rectangular Callout 8">
              <a:extLst>
                <a:ext uri="{FF2B5EF4-FFF2-40B4-BE49-F238E27FC236}">
                  <a16:creationId xmlns:a16="http://schemas.microsoft.com/office/drawing/2014/main" id="{A8095C2C-1252-274B-A280-53C108139AD0}"/>
                </a:ext>
              </a:extLst>
            </p:cNvPr>
            <p:cNvSpPr>
              <a:spLocks noChangeArrowheads="1"/>
            </p:cNvSpPr>
            <p:nvPr/>
          </p:nvSpPr>
          <p:spPr bwMode="auto">
            <a:xfrm>
              <a:off x="5795561" y="3052886"/>
              <a:ext cx="1706023" cy="371134"/>
            </a:xfrm>
            <a:prstGeom prst="wedgeRoundRectCallout">
              <a:avLst>
                <a:gd name="adj1" fmla="val -33995"/>
                <a:gd name="adj2" fmla="val 79347"/>
                <a:gd name="adj3" fmla="val 16667"/>
              </a:avLst>
            </a:prstGeom>
            <a:solidFill>
              <a:schemeClr val="bg1"/>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100" b="1" dirty="0">
                  <a:solidFill>
                    <a:srgbClr val="000000"/>
                  </a:solidFill>
                </a:rPr>
                <a:t>North Middlesex</a:t>
              </a:r>
            </a:p>
          </p:txBody>
        </p:sp>
        <p:sp>
          <p:nvSpPr>
            <p:cNvPr id="11" name="Diamond 9">
              <a:extLst>
                <a:ext uri="{FF2B5EF4-FFF2-40B4-BE49-F238E27FC236}">
                  <a16:creationId xmlns:a16="http://schemas.microsoft.com/office/drawing/2014/main" id="{9E81578E-5A30-8E4D-893A-D3C0240CCF67}"/>
                </a:ext>
              </a:extLst>
            </p:cNvPr>
            <p:cNvSpPr>
              <a:spLocks noChangeArrowheads="1"/>
            </p:cNvSpPr>
            <p:nvPr/>
          </p:nvSpPr>
          <p:spPr bwMode="auto">
            <a:xfrm>
              <a:off x="5543843" y="3899824"/>
              <a:ext cx="131416" cy="142367"/>
            </a:xfrm>
            <a:prstGeom prst="diamond">
              <a:avLst/>
            </a:prstGeom>
            <a:solidFill>
              <a:schemeClr val="accent2"/>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GB" altLang="en-US" sz="6000" dirty="0">
                <a:solidFill>
                  <a:srgbClr val="A80B5F"/>
                </a:solidFill>
                <a:latin typeface="Arial" panose="020B0604020202020204" pitchFamily="34" charset="0"/>
              </a:endParaRPr>
            </a:p>
          </p:txBody>
        </p:sp>
        <p:sp>
          <p:nvSpPr>
            <p:cNvPr id="12" name="Rounded Rectangular Callout 10">
              <a:extLst>
                <a:ext uri="{FF2B5EF4-FFF2-40B4-BE49-F238E27FC236}">
                  <a16:creationId xmlns:a16="http://schemas.microsoft.com/office/drawing/2014/main" id="{6E53C4F1-1CAE-0C4F-80DB-FE3A515FD714}"/>
                </a:ext>
              </a:extLst>
            </p:cNvPr>
            <p:cNvSpPr>
              <a:spLocks noChangeArrowheads="1"/>
            </p:cNvSpPr>
            <p:nvPr/>
          </p:nvSpPr>
          <p:spPr bwMode="auto">
            <a:xfrm>
              <a:off x="4523131" y="3425753"/>
              <a:ext cx="1152131" cy="312591"/>
            </a:xfrm>
            <a:prstGeom prst="wedgeRoundRectCallout">
              <a:avLst>
                <a:gd name="adj1" fmla="val 37259"/>
                <a:gd name="adj2" fmla="val 107060"/>
                <a:gd name="adj3" fmla="val 16667"/>
              </a:avLst>
            </a:prstGeom>
            <a:solidFill>
              <a:schemeClr val="bg1"/>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100" b="1" dirty="0">
                  <a:solidFill>
                    <a:srgbClr val="000000"/>
                  </a:solidFill>
                </a:rPr>
                <a:t>Royal Free</a:t>
              </a:r>
            </a:p>
          </p:txBody>
        </p:sp>
        <p:sp>
          <p:nvSpPr>
            <p:cNvPr id="13" name="Diamond 11">
              <a:extLst>
                <a:ext uri="{FF2B5EF4-FFF2-40B4-BE49-F238E27FC236}">
                  <a16:creationId xmlns:a16="http://schemas.microsoft.com/office/drawing/2014/main" id="{F2FC4B48-F508-A64E-97BE-0EA3D401FE2D}"/>
                </a:ext>
              </a:extLst>
            </p:cNvPr>
            <p:cNvSpPr>
              <a:spLocks noChangeArrowheads="1"/>
            </p:cNvSpPr>
            <p:nvPr/>
          </p:nvSpPr>
          <p:spPr bwMode="auto">
            <a:xfrm>
              <a:off x="5953789" y="3526211"/>
              <a:ext cx="131416" cy="142367"/>
            </a:xfrm>
            <a:prstGeom prst="diamond">
              <a:avLst/>
            </a:prstGeom>
            <a:solidFill>
              <a:schemeClr val="accent2"/>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GB" altLang="en-US" sz="6000" dirty="0">
                <a:solidFill>
                  <a:srgbClr val="A80B5F"/>
                </a:solidFill>
                <a:latin typeface="Arial" panose="020B0604020202020204" pitchFamily="34" charset="0"/>
              </a:endParaRPr>
            </a:p>
          </p:txBody>
        </p:sp>
        <p:sp>
          <p:nvSpPr>
            <p:cNvPr id="14" name="Rounded Rectangular Callout 12">
              <a:extLst>
                <a:ext uri="{FF2B5EF4-FFF2-40B4-BE49-F238E27FC236}">
                  <a16:creationId xmlns:a16="http://schemas.microsoft.com/office/drawing/2014/main" id="{FDC97D21-5465-C046-BEFF-2E4E74C7FE15}"/>
                </a:ext>
              </a:extLst>
            </p:cNvPr>
            <p:cNvSpPr>
              <a:spLocks noChangeArrowheads="1"/>
            </p:cNvSpPr>
            <p:nvPr/>
          </p:nvSpPr>
          <p:spPr bwMode="auto">
            <a:xfrm>
              <a:off x="7938597" y="3597029"/>
              <a:ext cx="849375" cy="282631"/>
            </a:xfrm>
            <a:prstGeom prst="wedgeRoundRectCallout">
              <a:avLst>
                <a:gd name="adj1" fmla="val -44694"/>
                <a:gd name="adj2" fmla="val 90699"/>
                <a:gd name="adj3" fmla="val 16667"/>
              </a:avLst>
            </a:prstGeom>
            <a:solidFill>
              <a:schemeClr val="bg1"/>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100" b="1" dirty="0">
                  <a:solidFill>
                    <a:srgbClr val="000000"/>
                  </a:solidFill>
                </a:rPr>
                <a:t>BHRUT</a:t>
              </a:r>
            </a:p>
          </p:txBody>
        </p:sp>
        <p:sp>
          <p:nvSpPr>
            <p:cNvPr id="15" name="Diamond 13">
              <a:extLst>
                <a:ext uri="{FF2B5EF4-FFF2-40B4-BE49-F238E27FC236}">
                  <a16:creationId xmlns:a16="http://schemas.microsoft.com/office/drawing/2014/main" id="{541E6A54-3756-CB45-94A5-AA4AAF1FFA2C}"/>
                </a:ext>
              </a:extLst>
            </p:cNvPr>
            <p:cNvSpPr>
              <a:spLocks noChangeArrowheads="1"/>
            </p:cNvSpPr>
            <p:nvPr/>
          </p:nvSpPr>
          <p:spPr bwMode="auto">
            <a:xfrm>
              <a:off x="7872886" y="3940974"/>
              <a:ext cx="131416" cy="142367"/>
            </a:xfrm>
            <a:prstGeom prst="diamond">
              <a:avLst/>
            </a:prstGeom>
            <a:solidFill>
              <a:schemeClr val="accent2"/>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GB" altLang="en-US" sz="6000" dirty="0">
                <a:solidFill>
                  <a:srgbClr val="A80B5F"/>
                </a:solidFill>
                <a:latin typeface="Arial" panose="020B0604020202020204" pitchFamily="34" charset="0"/>
              </a:endParaRPr>
            </a:p>
          </p:txBody>
        </p:sp>
        <p:sp>
          <p:nvSpPr>
            <p:cNvPr id="16" name="Rounded Rectangular Callout 14">
              <a:extLst>
                <a:ext uri="{FF2B5EF4-FFF2-40B4-BE49-F238E27FC236}">
                  <a16:creationId xmlns:a16="http://schemas.microsoft.com/office/drawing/2014/main" id="{152FA9B4-CEB9-5E4B-ADFD-D6C93CB7AD7C}"/>
                </a:ext>
              </a:extLst>
            </p:cNvPr>
            <p:cNvSpPr>
              <a:spLocks noChangeArrowheads="1"/>
            </p:cNvSpPr>
            <p:nvPr/>
          </p:nvSpPr>
          <p:spPr bwMode="auto">
            <a:xfrm>
              <a:off x="6248965" y="4570780"/>
              <a:ext cx="1274061" cy="350694"/>
            </a:xfrm>
            <a:prstGeom prst="wedgeRoundRectCallout">
              <a:avLst>
                <a:gd name="adj1" fmla="val -44694"/>
                <a:gd name="adj2" fmla="val 90699"/>
                <a:gd name="adj3" fmla="val 16667"/>
              </a:avLst>
            </a:prstGeom>
            <a:solidFill>
              <a:schemeClr val="bg1"/>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100" b="1" dirty="0"/>
                <a:t>Barts Health</a:t>
              </a:r>
            </a:p>
          </p:txBody>
        </p:sp>
        <p:sp>
          <p:nvSpPr>
            <p:cNvPr id="17" name="Rounded Rectangular Callout 15">
              <a:extLst>
                <a:ext uri="{FF2B5EF4-FFF2-40B4-BE49-F238E27FC236}">
                  <a16:creationId xmlns:a16="http://schemas.microsoft.com/office/drawing/2014/main" id="{0FFD034B-ED2B-FF4E-9745-B1AA1BE9C633}"/>
                </a:ext>
              </a:extLst>
            </p:cNvPr>
            <p:cNvSpPr>
              <a:spLocks noChangeArrowheads="1"/>
            </p:cNvSpPr>
            <p:nvPr/>
          </p:nvSpPr>
          <p:spPr bwMode="auto">
            <a:xfrm>
              <a:off x="7711651" y="4988423"/>
              <a:ext cx="1152131" cy="310715"/>
            </a:xfrm>
            <a:prstGeom prst="wedgeRoundRectCallout">
              <a:avLst>
                <a:gd name="adj1" fmla="val 37259"/>
                <a:gd name="adj2" fmla="val 107060"/>
                <a:gd name="adj3" fmla="val 16667"/>
              </a:avLst>
            </a:prstGeom>
            <a:solidFill>
              <a:schemeClr val="bg1"/>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100" b="1" dirty="0"/>
                <a:t>Southend</a:t>
              </a:r>
            </a:p>
          </p:txBody>
        </p:sp>
        <p:sp>
          <p:nvSpPr>
            <p:cNvPr id="18" name="Diamond 16">
              <a:extLst>
                <a:ext uri="{FF2B5EF4-FFF2-40B4-BE49-F238E27FC236}">
                  <a16:creationId xmlns:a16="http://schemas.microsoft.com/office/drawing/2014/main" id="{46BAA8A0-C3F5-6642-A595-37E6F745D5D9}"/>
                </a:ext>
              </a:extLst>
            </p:cNvPr>
            <p:cNvSpPr>
              <a:spLocks noChangeArrowheads="1"/>
            </p:cNvSpPr>
            <p:nvPr/>
          </p:nvSpPr>
          <p:spPr bwMode="auto">
            <a:xfrm>
              <a:off x="6264719" y="5073689"/>
              <a:ext cx="131416" cy="142367"/>
            </a:xfrm>
            <a:prstGeom prst="diamond">
              <a:avLst/>
            </a:prstGeom>
            <a:solidFill>
              <a:schemeClr val="accent2"/>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GB" altLang="en-US" sz="6000" dirty="0">
                <a:solidFill>
                  <a:srgbClr val="A80B5F"/>
                </a:solidFill>
                <a:latin typeface="Arial" panose="020B0604020202020204" pitchFamily="34" charset="0"/>
              </a:endParaRPr>
            </a:p>
          </p:txBody>
        </p:sp>
      </p:grpSp>
      <p:pic>
        <p:nvPicPr>
          <p:cNvPr id="23" name="Picture 22" descr="A close up of a logo&#10;&#10;Description automatically generated">
            <a:extLst>
              <a:ext uri="{FF2B5EF4-FFF2-40B4-BE49-F238E27FC236}">
                <a16:creationId xmlns:a16="http://schemas.microsoft.com/office/drawing/2014/main" id="{B922301A-B301-4705-B784-5DC8FB66F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373" y="3803"/>
            <a:ext cx="2456627" cy="874295"/>
          </a:xfrm>
          <a:prstGeom prst="rect">
            <a:avLst/>
          </a:prstGeom>
        </p:spPr>
      </p:pic>
    </p:spTree>
    <p:extLst>
      <p:ext uri="{BB962C8B-B14F-4D97-AF65-F5344CB8AC3E}">
        <p14:creationId xmlns:p14="http://schemas.microsoft.com/office/powerpoint/2010/main" val="1838532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BE80EC-D2DD-43CC-A735-E057D2B20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0056" y="11302"/>
            <a:ext cx="2001944" cy="760132"/>
          </a:xfrm>
          <a:prstGeom prst="rect">
            <a:avLst/>
          </a:prstGeom>
        </p:spPr>
      </p:pic>
      <p:pic>
        <p:nvPicPr>
          <p:cNvPr id="6" name="Picture 5">
            <a:extLst>
              <a:ext uri="{FF2B5EF4-FFF2-40B4-BE49-F238E27FC236}">
                <a16:creationId xmlns:a16="http://schemas.microsoft.com/office/drawing/2014/main" id="{A5A18317-CC1B-411C-AC99-73AE88F389EE}"/>
              </a:ext>
            </a:extLst>
          </p:cNvPr>
          <p:cNvPicPr>
            <a:picLocks noChangeAspect="1"/>
          </p:cNvPicPr>
          <p:nvPr/>
        </p:nvPicPr>
        <p:blipFill>
          <a:blip r:embed="rId3"/>
          <a:stretch>
            <a:fillRect/>
          </a:stretch>
        </p:blipFill>
        <p:spPr>
          <a:xfrm>
            <a:off x="1718664" y="2409111"/>
            <a:ext cx="8754671" cy="4328082"/>
          </a:xfrm>
          <a:prstGeom prst="rect">
            <a:avLst/>
          </a:prstGeom>
        </p:spPr>
      </p:pic>
      <p:sp>
        <p:nvSpPr>
          <p:cNvPr id="7" name="Title 2">
            <a:extLst>
              <a:ext uri="{FF2B5EF4-FFF2-40B4-BE49-F238E27FC236}">
                <a16:creationId xmlns:a16="http://schemas.microsoft.com/office/drawing/2014/main" id="{60D7088B-FC30-4195-BA02-0A56B56F7C54}"/>
              </a:ext>
            </a:extLst>
          </p:cNvPr>
          <p:cNvSpPr txBox="1">
            <a:spLocks/>
          </p:cNvSpPr>
          <p:nvPr/>
        </p:nvSpPr>
        <p:spPr>
          <a:xfrm>
            <a:off x="1370365" y="1777744"/>
            <a:ext cx="9451267" cy="611649"/>
          </a:xfrm>
          <a:prstGeom prst="rect">
            <a:avLst/>
          </a:prstGeom>
        </p:spPr>
        <p:txBody>
          <a:bodyPr vert="horz" lIns="0" tIns="45720" rIns="0" bIns="45720" rtlCol="0" anchor="b">
            <a:noAutofit/>
          </a:bodyPr>
          <a:lstStyle>
            <a:lvl1pPr algn="l" defTabSz="457200" rtl="0" eaLnBrk="1" latinLnBrk="0" hangingPunct="1">
              <a:spcBef>
                <a:spcPct val="0"/>
              </a:spcBef>
              <a:buNone/>
              <a:defRPr lang="en-GB" sz="3600" b="0" i="0" kern="1200" baseline="0">
                <a:solidFill>
                  <a:srgbClr val="005EB8"/>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t>National Rapid Diagnostic Centre Key Components</a:t>
            </a:r>
          </a:p>
        </p:txBody>
      </p:sp>
      <p:sp>
        <p:nvSpPr>
          <p:cNvPr id="8" name="Rectangle 7">
            <a:extLst>
              <a:ext uri="{FF2B5EF4-FFF2-40B4-BE49-F238E27FC236}">
                <a16:creationId xmlns:a16="http://schemas.microsoft.com/office/drawing/2014/main" id="{5A7E3830-F2C8-493A-A3DD-948B162A3307}"/>
              </a:ext>
            </a:extLst>
          </p:cNvPr>
          <p:cNvSpPr/>
          <p:nvPr/>
        </p:nvSpPr>
        <p:spPr>
          <a:xfrm>
            <a:off x="142939" y="354848"/>
            <a:ext cx="10140051" cy="1919693"/>
          </a:xfrm>
          <a:prstGeom prst="rect">
            <a:avLst/>
          </a:prstGeom>
        </p:spPr>
        <p:txBody>
          <a:bodyPr wrap="square">
            <a:spAutoFit/>
          </a:bodyPr>
          <a:lstStyle/>
          <a:p>
            <a:pPr>
              <a:lnSpc>
                <a:spcPct val="1070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Alignment with Rapid Diagnostic Centres  </a:t>
            </a:r>
          </a:p>
          <a:p>
            <a:pPr marL="628650" lvl="1" indent="-171450">
              <a:lnSpc>
                <a:spcPct val="107000"/>
              </a:lnSpc>
              <a:buFont typeface="Arial" panose="020B0604020202020204" pitchFamily="34" charset="0"/>
              <a:buChar char="•"/>
            </a:pPr>
            <a:r>
              <a:rPr lang="en-GB" sz="1400" dirty="0">
                <a:latin typeface="Arial" panose="020B0604020202020204" pitchFamily="34" charset="0"/>
                <a:ea typeface="Calibri" panose="020F0502020204030204" pitchFamily="34" charset="0"/>
                <a:cs typeface="Arial" panose="020B0604020202020204" pitchFamily="34" charset="0"/>
              </a:rPr>
              <a:t>Cancer Alliance plans include delivery of the RDC service model for the management of all cancer pathways by 2023/24, this requires a clear relationship between RDCs and CDHs.</a:t>
            </a:r>
          </a:p>
          <a:p>
            <a:pPr marL="628650" lvl="1" indent="-171450">
              <a:lnSpc>
                <a:spcPct val="107000"/>
              </a:lnSpc>
              <a:spcAft>
                <a:spcPts val="0"/>
              </a:spcAft>
              <a:buFont typeface="Arial" panose="020B0604020202020204" pitchFamily="34" charset="0"/>
              <a:buChar char="•"/>
            </a:pPr>
            <a:r>
              <a:rPr lang="en-GB" sz="1400" dirty="0">
                <a:effectLst/>
                <a:latin typeface="Arial" panose="020B0604020202020204" pitchFamily="34" charset="0"/>
                <a:ea typeface="Arial" panose="020B0604020202020204" pitchFamily="34" charset="0"/>
                <a:cs typeface="Arial" panose="020B0604020202020204" pitchFamily="34" charset="0"/>
              </a:rPr>
              <a:t>CDHs will need to be aligned with the delivery of RDCs. </a:t>
            </a:r>
          </a:p>
          <a:p>
            <a:pPr marL="628650" lvl="1" indent="-171450">
              <a:lnSpc>
                <a:spcPct val="107000"/>
              </a:lnSpc>
              <a:spcAft>
                <a:spcPts val="0"/>
              </a:spcAft>
              <a:buFont typeface="Arial" panose="020B0604020202020204" pitchFamily="34" charset="0"/>
              <a:buChar char="•"/>
            </a:pPr>
            <a:r>
              <a:rPr lang="en-GB" sz="1400" dirty="0">
                <a:effectLst/>
                <a:latin typeface="Arial" panose="020B0604020202020204" pitchFamily="34" charset="0"/>
                <a:ea typeface="Arial" panose="020B0604020202020204" pitchFamily="34" charset="0"/>
                <a:cs typeface="Arial" panose="020B0604020202020204" pitchFamily="34" charset="0"/>
              </a:rPr>
              <a:t>F</a:t>
            </a:r>
            <a:r>
              <a:rPr lang="en-GB" sz="1400" dirty="0">
                <a:effectLst/>
                <a:latin typeface="Arial" panose="020B0604020202020204" pitchFamily="34" charset="0"/>
                <a:ea typeface="Calibri" panose="020F0502020204030204" pitchFamily="34" charset="0"/>
                <a:cs typeface="Arial" panose="020B0604020202020204" pitchFamily="34" charset="0"/>
              </a:rPr>
              <a:t>or patients with suspected cancer, the CDHs should incorporate the RDC service model as set out in the RDC specification. </a:t>
            </a:r>
          </a:p>
          <a:p>
            <a:pPr marL="457200">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Aft>
                <a:spcPts val="0"/>
              </a:spcAft>
              <a:buFont typeface="Arial" panose="020B0604020202020204" pitchFamily="34" charset="0"/>
              <a:buChar char="•"/>
            </a:pP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630326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095F71-44C7-4583-A787-3FE24D0F136E}"/>
              </a:ext>
            </a:extLst>
          </p:cNvPr>
          <p:cNvSpPr/>
          <p:nvPr/>
        </p:nvSpPr>
        <p:spPr>
          <a:xfrm>
            <a:off x="0" y="305960"/>
            <a:ext cx="9496926" cy="1461362"/>
          </a:xfrm>
          <a:prstGeom prst="rect">
            <a:avLst/>
          </a:prstGeom>
        </p:spPr>
        <p:txBody>
          <a:bodyPr wrap="square">
            <a:spAutoFit/>
          </a:bodyPr>
          <a:lstStyle/>
          <a:p>
            <a:pPr>
              <a:lnSpc>
                <a:spcPct val="107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Location</a:t>
            </a:r>
          </a:p>
          <a:p>
            <a:pPr marL="628650" lvl="1" indent="-171450">
              <a:lnSpc>
                <a:spcPct val="107000"/>
              </a:lnSpc>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Closer to home</a:t>
            </a:r>
            <a:endParaRPr lang="en-GB" sz="1100" dirty="0">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07000"/>
              </a:lnSpc>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S</a:t>
            </a:r>
            <a:r>
              <a:rPr lang="en-GB" sz="1200" dirty="0">
                <a:effectLst/>
                <a:latin typeface="Arial" panose="020B0604020202020204" pitchFamily="34" charset="0"/>
                <a:ea typeface="Calibri" panose="020F0502020204030204" pitchFamily="34" charset="0"/>
                <a:cs typeface="Arial" panose="020B0604020202020204" pitchFamily="34" charset="0"/>
              </a:rPr>
              <a:t>ited away from acute hospitals, with public transport links and car parking</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628650" indent="-171450">
              <a:lnSpc>
                <a:spcPct val="107000"/>
              </a:lnSpc>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O</a:t>
            </a:r>
            <a:r>
              <a:rPr lang="en-GB" sz="1200" dirty="0">
                <a:effectLst/>
                <a:latin typeface="Arial" panose="020B0604020202020204" pitchFamily="34" charset="0"/>
                <a:ea typeface="Calibri" panose="020F0502020204030204" pitchFamily="34" charset="0"/>
                <a:cs typeface="Arial" panose="020B0604020202020204" pitchFamily="34" charset="0"/>
              </a:rPr>
              <a:t>pportunity to co-locate with primary care teams </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628650" indent="-171450">
              <a:lnSpc>
                <a:spcPct val="107000"/>
              </a:lnSpc>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Improve equity of access</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07000"/>
              </a:lnSpc>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Sites will need to be suitable for equipment and safety</a:t>
            </a:r>
            <a:endParaRPr lang="en-GB"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C9A14A5-E03A-49BC-B75C-D39A08041C19}"/>
              </a:ext>
            </a:extLst>
          </p:cNvPr>
          <p:cNvSpPr/>
          <p:nvPr/>
        </p:nvSpPr>
        <p:spPr>
          <a:xfrm>
            <a:off x="425115" y="1815054"/>
            <a:ext cx="11341769" cy="2970108"/>
          </a:xfrm>
          <a:prstGeom prst="rect">
            <a:avLst/>
          </a:prstGeom>
        </p:spPr>
        <p:txBody>
          <a:bodyPr wrap="square">
            <a:spAutoFit/>
          </a:bodyPr>
          <a:lstStyle/>
          <a:p>
            <a:pPr>
              <a:lnSpc>
                <a:spcPct val="107000"/>
              </a:lnSpc>
              <a:spcBef>
                <a:spcPts val="200"/>
              </a:spcBef>
              <a:spcAft>
                <a:spcPts val="0"/>
              </a:spcAft>
            </a:pPr>
            <a:r>
              <a:rPr lang="en-GB" sz="1200" b="1" dirty="0">
                <a:effectLst/>
                <a:latin typeface="Arial" panose="020B0604020202020204" pitchFamily="34" charset="0"/>
                <a:ea typeface="Times New Roman" panose="02020603050405020304" pitchFamily="18" charset="0"/>
                <a:cs typeface="Arial" panose="020B0604020202020204" pitchFamily="34" charset="0"/>
              </a:rPr>
              <a:t>Inspection and accreditation</a:t>
            </a:r>
            <a:endParaRPr lang="en-GB" sz="1200" b="1" dirty="0">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07000"/>
              </a:lnSpc>
              <a:spcBef>
                <a:spcPts val="200"/>
              </a:spcBef>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CQC registration and inspection and should meet accreditation standards as set out for each diagnostic service. </a:t>
            </a:r>
          </a:p>
          <a:p>
            <a:pPr>
              <a:lnSpc>
                <a:spcPct val="107000"/>
              </a:lnSpc>
              <a:spcBef>
                <a:spcPts val="200"/>
              </a:spcBef>
              <a:spcAft>
                <a:spcPts val="0"/>
              </a:spcAft>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Safety/IPC</a:t>
            </a:r>
          </a:p>
          <a:p>
            <a:pPr marL="171450" indent="-171450">
              <a:lnSpc>
                <a:spcPct val="107000"/>
              </a:lnSpc>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R</a:t>
            </a:r>
            <a:r>
              <a:rPr lang="en-GB" sz="1200" dirty="0">
                <a:effectLst/>
                <a:latin typeface="Arial" panose="020B0604020202020204" pitchFamily="34" charset="0"/>
                <a:ea typeface="Calibri" panose="020F0502020204030204" pitchFamily="34" charset="0"/>
                <a:cs typeface="Arial" panose="020B0604020202020204" pitchFamily="34" charset="0"/>
              </a:rPr>
              <a:t>apid </a:t>
            </a:r>
            <a:r>
              <a:rPr lang="en-GB" sz="1200" dirty="0">
                <a:latin typeface="Arial" panose="020B0604020202020204" pitchFamily="34" charset="0"/>
                <a:ea typeface="Calibri" panose="020F0502020204030204" pitchFamily="34" charset="0"/>
                <a:cs typeface="Arial" panose="020B0604020202020204" pitchFamily="34" charset="0"/>
              </a:rPr>
              <a:t>COVID</a:t>
            </a:r>
            <a:r>
              <a:rPr lang="en-GB" sz="1200" dirty="0">
                <a:effectLst/>
                <a:latin typeface="Arial" panose="020B0604020202020204" pitchFamily="34" charset="0"/>
                <a:ea typeface="Calibri" panose="020F0502020204030204" pitchFamily="34" charset="0"/>
                <a:cs typeface="Arial" panose="020B0604020202020204" pitchFamily="34" charset="0"/>
              </a:rPr>
              <a:t> testing required each site.  Mandated IPC measures will need to be in place: </a:t>
            </a:r>
          </a:p>
          <a:p>
            <a:pPr>
              <a:lnSpc>
                <a:spcPct val="107000"/>
              </a:lnSpc>
              <a:spcAft>
                <a:spcPts val="0"/>
              </a:spcAft>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0"/>
              </a:spcAft>
            </a:pPr>
            <a:r>
              <a:rPr lang="en-GB" sz="1200" b="1" dirty="0">
                <a:effectLst/>
                <a:latin typeface="Arial" panose="020B0604020202020204" pitchFamily="34" charset="0"/>
                <a:ea typeface="Times New Roman" panose="02020603050405020304" pitchFamily="18" charset="0"/>
                <a:cs typeface="Arial" panose="020B0604020202020204" pitchFamily="34" charset="0"/>
              </a:rPr>
              <a:t>Workforce</a:t>
            </a:r>
          </a:p>
          <a:p>
            <a:pPr marL="171450" indent="-171450">
              <a:spcBef>
                <a:spcPts val="600"/>
              </a:spcBef>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S</a:t>
            </a:r>
            <a:r>
              <a:rPr lang="en-GB" sz="1200" dirty="0">
                <a:effectLst/>
                <a:latin typeface="Arial" panose="020B0604020202020204" pitchFamily="34" charset="0"/>
                <a:ea typeface="Calibri" panose="020F0502020204030204" pitchFamily="34" charset="0"/>
                <a:cs typeface="Arial" panose="020B0604020202020204" pitchFamily="34" charset="0"/>
              </a:rPr>
              <a:t>taffed in line with core workforce requirements with regular access to other key clinical specialists. </a:t>
            </a:r>
          </a:p>
          <a:p>
            <a:pPr marL="171450" indent="-171450">
              <a:spcBef>
                <a:spcPts val="600"/>
              </a:spcBef>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The workforce work in rotation across the CDH and acute sites </a:t>
            </a:r>
            <a:endParaRPr lang="en-GB" sz="1200" dirty="0">
              <a:latin typeface="Arial" panose="020B0604020202020204" pitchFamily="34" charset="0"/>
              <a:ea typeface="Calibri" panose="020F0502020204030204" pitchFamily="34" charset="0"/>
              <a:cs typeface="Arial" panose="020B0604020202020204" pitchFamily="34" charset="0"/>
            </a:endParaRPr>
          </a:p>
          <a:p>
            <a:pPr marL="171450" indent="-171450">
              <a:spcBef>
                <a:spcPts val="600"/>
              </a:spcBef>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Critical mass of staffing to undertake procedures should be considered when determining safety.</a:t>
            </a:r>
          </a:p>
          <a:p>
            <a:pPr marL="171450" indent="-171450">
              <a:spcBef>
                <a:spcPts val="600"/>
              </a:spcBef>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The layout should support efficient utilisation of the workforce.</a:t>
            </a:r>
            <a:endParaRPr lang="en-GB" sz="1200" dirty="0">
              <a:latin typeface="Arial" panose="020B0604020202020204" pitchFamily="34" charset="0"/>
              <a:ea typeface="Calibri" panose="020F0502020204030204" pitchFamily="34" charset="0"/>
              <a:cs typeface="Arial" panose="020B0604020202020204" pitchFamily="34" charset="0"/>
            </a:endParaRPr>
          </a:p>
          <a:p>
            <a:pPr marL="171450" indent="-171450">
              <a:spcBef>
                <a:spcPts val="600"/>
              </a:spcBef>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I</a:t>
            </a:r>
            <a:r>
              <a:rPr lang="en-GB" sz="1200" dirty="0">
                <a:effectLst/>
                <a:latin typeface="Arial" panose="020B0604020202020204" pitchFamily="34" charset="0"/>
                <a:ea typeface="Calibri" panose="020F0502020204030204" pitchFamily="34" charset="0"/>
                <a:cs typeface="Arial" panose="020B0604020202020204" pitchFamily="34" charset="0"/>
              </a:rPr>
              <a:t>mprove the offer to staff with new roles providing development opportunities, flexibility, teaching and training and a chance to work in innovative ways. </a:t>
            </a:r>
          </a:p>
        </p:txBody>
      </p:sp>
      <p:sp>
        <p:nvSpPr>
          <p:cNvPr id="6" name="Rectangle 5">
            <a:extLst>
              <a:ext uri="{FF2B5EF4-FFF2-40B4-BE49-F238E27FC236}">
                <a16:creationId xmlns:a16="http://schemas.microsoft.com/office/drawing/2014/main" id="{6F163E24-0E92-4BFB-B62E-AC85FB489A06}"/>
              </a:ext>
            </a:extLst>
          </p:cNvPr>
          <p:cNvSpPr/>
          <p:nvPr/>
        </p:nvSpPr>
        <p:spPr>
          <a:xfrm>
            <a:off x="425115" y="4781361"/>
            <a:ext cx="11590422" cy="1907895"/>
          </a:xfrm>
          <a:prstGeom prst="rect">
            <a:avLst/>
          </a:prstGeom>
        </p:spPr>
        <p:txBody>
          <a:bodyPr wrap="square">
            <a:spAutoFit/>
          </a:bodyPr>
          <a:lstStyle/>
          <a:p>
            <a:pPr>
              <a:lnSpc>
                <a:spcPct val="107000"/>
              </a:lnSpc>
              <a:spcAft>
                <a:spcPts val="0"/>
              </a:spcAft>
            </a:pPr>
            <a:r>
              <a:rPr lang="en-GB" sz="1200" b="1" dirty="0">
                <a:effectLst/>
                <a:latin typeface="Arial" panose="020B0604020202020204" pitchFamily="34" charset="0"/>
                <a:ea typeface="Times New Roman" panose="02020603050405020304" pitchFamily="18" charset="0"/>
                <a:cs typeface="Arial" panose="020B0604020202020204" pitchFamily="34" charset="0"/>
              </a:rPr>
              <a:t>Integrated care/IT interoperability and connectivity</a:t>
            </a:r>
            <a:endParaRPr lang="en-GB" sz="1200" b="1" dirty="0">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07000"/>
              </a:lnSpc>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Wherever possible CDHs should </a:t>
            </a:r>
            <a:r>
              <a:rPr lang="en-GB" sz="1200" spc="-5" dirty="0">
                <a:effectLst/>
                <a:latin typeface="Arial" panose="020B0604020202020204" pitchFamily="34" charset="0"/>
                <a:ea typeface="Calibri" panose="020F0502020204030204" pitchFamily="34" charset="0"/>
                <a:cs typeface="Arial" panose="020B0604020202020204" pitchFamily="34" charset="0"/>
              </a:rPr>
              <a:t>be</a:t>
            </a:r>
            <a:r>
              <a:rPr lang="en-GB" sz="1200" spc="-10" dirty="0">
                <a:effectLst/>
                <a:latin typeface="Arial" panose="020B0604020202020204" pitchFamily="34" charset="0"/>
                <a:ea typeface="Calibri" panose="020F0502020204030204" pitchFamily="34" charset="0"/>
                <a:cs typeface="Arial" panose="020B0604020202020204" pitchFamily="34" charset="0"/>
              </a:rPr>
              <a:t> </a:t>
            </a:r>
            <a:r>
              <a:rPr lang="en-GB" sz="1200" spc="-5" dirty="0">
                <a:effectLst/>
                <a:latin typeface="Arial" panose="020B0604020202020204" pitchFamily="34" charset="0"/>
                <a:ea typeface="Calibri" panose="020F0502020204030204" pitchFamily="34" charset="0"/>
                <a:cs typeface="Arial" panose="020B0604020202020204" pitchFamily="34" charset="0"/>
              </a:rPr>
              <a:t>integrated</a:t>
            </a:r>
            <a:r>
              <a:rPr lang="en-GB" sz="1200" spc="-15" dirty="0">
                <a:effectLst/>
                <a:latin typeface="Arial" panose="020B0604020202020204" pitchFamily="34" charset="0"/>
                <a:ea typeface="Calibri" panose="020F0502020204030204" pitchFamily="34" charset="0"/>
                <a:cs typeface="Arial" panose="020B0604020202020204" pitchFamily="34" charset="0"/>
              </a:rPr>
              <a:t> </a:t>
            </a:r>
            <a:r>
              <a:rPr lang="en-GB" sz="1200" spc="-5" dirty="0">
                <a:effectLst/>
                <a:latin typeface="Arial" panose="020B0604020202020204" pitchFamily="34" charset="0"/>
                <a:ea typeface="Calibri" panose="020F0502020204030204" pitchFamily="34" charset="0"/>
                <a:cs typeface="Arial" panose="020B0604020202020204" pitchFamily="34" charset="0"/>
              </a:rPr>
              <a:t>with</a:t>
            </a:r>
            <a:r>
              <a:rPr lang="en-GB" sz="1200" spc="-10" dirty="0">
                <a:effectLst/>
                <a:latin typeface="Arial" panose="020B0604020202020204" pitchFamily="34" charset="0"/>
                <a:ea typeface="Calibri" panose="020F0502020204030204" pitchFamily="34" charset="0"/>
                <a:cs typeface="Arial" panose="020B0604020202020204" pitchFamily="34" charset="0"/>
              </a:rPr>
              <a:t> </a:t>
            </a:r>
            <a:r>
              <a:rPr lang="en-GB" sz="1200" spc="-5" dirty="0">
                <a:effectLst/>
                <a:latin typeface="Arial" panose="020B0604020202020204" pitchFamily="34" charset="0"/>
                <a:ea typeface="Calibri" panose="020F0502020204030204" pitchFamily="34" charset="0"/>
                <a:cs typeface="Arial" panose="020B0604020202020204" pitchFamily="34" charset="0"/>
              </a:rPr>
              <a:t>NHS</a:t>
            </a:r>
            <a:r>
              <a:rPr lang="en-GB" sz="1200" spc="-15" dirty="0">
                <a:effectLst/>
                <a:latin typeface="Arial" panose="020B0604020202020204" pitchFamily="34" charset="0"/>
                <a:ea typeface="Calibri" panose="020F0502020204030204" pitchFamily="34" charset="0"/>
                <a:cs typeface="Arial" panose="020B0604020202020204" pitchFamily="34" charset="0"/>
              </a:rPr>
              <a:t> </a:t>
            </a:r>
            <a:r>
              <a:rPr lang="en-GB" sz="1200" spc="-10" dirty="0">
                <a:effectLst/>
                <a:latin typeface="Arial" panose="020B0604020202020204" pitchFamily="34" charset="0"/>
                <a:ea typeface="Calibri" panose="020F0502020204030204" pitchFamily="34" charset="0"/>
                <a:cs typeface="Arial" panose="020B0604020202020204" pitchFamily="34" charset="0"/>
              </a:rPr>
              <a:t>IT</a:t>
            </a:r>
            <a:r>
              <a:rPr lang="en-GB" sz="1200" spc="-15" dirty="0">
                <a:effectLst/>
                <a:latin typeface="Arial" panose="020B0604020202020204" pitchFamily="34" charset="0"/>
                <a:ea typeface="Calibri" panose="020F0502020204030204" pitchFamily="34" charset="0"/>
                <a:cs typeface="Arial" panose="020B0604020202020204" pitchFamily="34" charset="0"/>
              </a:rPr>
              <a:t> </a:t>
            </a:r>
            <a:r>
              <a:rPr lang="en-GB" sz="1200" dirty="0">
                <a:effectLst/>
                <a:latin typeface="Arial" panose="020B0604020202020204" pitchFamily="34" charset="0"/>
                <a:ea typeface="Calibri" panose="020F0502020204030204" pitchFamily="34" charset="0"/>
                <a:cs typeface="Arial" panose="020B0604020202020204" pitchFamily="34" charset="0"/>
              </a:rPr>
              <a:t>systems</a:t>
            </a:r>
            <a:r>
              <a:rPr lang="en-GB" sz="1200" spc="-15" dirty="0">
                <a:effectLst/>
                <a:latin typeface="Arial" panose="020B0604020202020204" pitchFamily="34" charset="0"/>
                <a:ea typeface="Calibri" panose="020F0502020204030204" pitchFamily="34" charset="0"/>
                <a:cs typeface="Arial" panose="020B0604020202020204" pitchFamily="34" charset="0"/>
              </a:rPr>
              <a:t> </a:t>
            </a:r>
            <a:r>
              <a:rPr lang="en-GB" sz="1200" spc="-5" dirty="0">
                <a:effectLst/>
                <a:latin typeface="Arial" panose="020B0604020202020204" pitchFamily="34" charset="0"/>
                <a:ea typeface="Calibri" panose="020F0502020204030204" pitchFamily="34" charset="0"/>
                <a:cs typeface="Arial" panose="020B0604020202020204" pitchFamily="34" charset="0"/>
              </a:rPr>
              <a:t>(e.g.</a:t>
            </a:r>
            <a:r>
              <a:rPr lang="en-GB" sz="1200" spc="-20" dirty="0">
                <a:effectLst/>
                <a:latin typeface="Arial" panose="020B0604020202020204" pitchFamily="34" charset="0"/>
                <a:ea typeface="Calibri" panose="020F0502020204030204" pitchFamily="34" charset="0"/>
                <a:cs typeface="Arial" panose="020B0604020202020204" pitchFamily="34" charset="0"/>
              </a:rPr>
              <a:t> </a:t>
            </a:r>
            <a:r>
              <a:rPr lang="en-GB" sz="1200" dirty="0">
                <a:effectLst/>
                <a:latin typeface="Arial" panose="020B0604020202020204" pitchFamily="34" charset="0"/>
                <a:ea typeface="Calibri" panose="020F0502020204030204" pitchFamily="34" charset="0"/>
                <a:cs typeface="Arial" panose="020B0604020202020204" pitchFamily="34" charset="0"/>
              </a:rPr>
              <a:t>EPR,</a:t>
            </a:r>
            <a:r>
              <a:rPr lang="en-GB" sz="1200" spc="-15" dirty="0">
                <a:effectLst/>
                <a:latin typeface="Arial" panose="020B0604020202020204" pitchFamily="34" charset="0"/>
                <a:ea typeface="Calibri" panose="020F0502020204030204" pitchFamily="34" charset="0"/>
                <a:cs typeface="Arial" panose="020B0604020202020204" pitchFamily="34" charset="0"/>
              </a:rPr>
              <a:t> </a:t>
            </a:r>
            <a:r>
              <a:rPr lang="en-GB" sz="1200" spc="-5" dirty="0">
                <a:effectLst/>
                <a:latin typeface="Arial" panose="020B0604020202020204" pitchFamily="34" charset="0"/>
                <a:ea typeface="Calibri" panose="020F0502020204030204" pitchFamily="34" charset="0"/>
                <a:cs typeface="Arial" panose="020B0604020202020204" pitchFamily="34" charset="0"/>
              </a:rPr>
              <a:t>PACS/RIS,</a:t>
            </a:r>
            <a:r>
              <a:rPr lang="en-GB" sz="1200" spc="-25" dirty="0">
                <a:effectLst/>
                <a:latin typeface="Arial" panose="020B0604020202020204" pitchFamily="34" charset="0"/>
                <a:ea typeface="Calibri" panose="020F0502020204030204" pitchFamily="34" charset="0"/>
                <a:cs typeface="Arial" panose="020B0604020202020204" pitchFamily="34" charset="0"/>
              </a:rPr>
              <a:t> </a:t>
            </a:r>
            <a:r>
              <a:rPr lang="en-GB" sz="1200" spc="-5" dirty="0">
                <a:effectLst/>
                <a:latin typeface="Arial" panose="020B0604020202020204" pitchFamily="34" charset="0"/>
                <a:ea typeface="Calibri" panose="020F0502020204030204" pitchFamily="34" charset="0"/>
                <a:cs typeface="Arial" panose="020B0604020202020204" pitchFamily="34" charset="0"/>
              </a:rPr>
              <a:t>LIMS,</a:t>
            </a:r>
            <a:r>
              <a:rPr lang="en-GB" sz="1200" spc="260" dirty="0">
                <a:effectLst/>
                <a:latin typeface="Arial" panose="020B0604020202020204" pitchFamily="34" charset="0"/>
                <a:ea typeface="Calibri" panose="020F0502020204030204" pitchFamily="34" charset="0"/>
                <a:cs typeface="Arial" panose="020B0604020202020204" pitchFamily="34" charset="0"/>
              </a:rPr>
              <a:t> </a:t>
            </a:r>
            <a:r>
              <a:rPr lang="en-GB" sz="1200" spc="-5" dirty="0">
                <a:effectLst/>
                <a:latin typeface="Arial" panose="020B0604020202020204" pitchFamily="34" charset="0"/>
                <a:ea typeface="Calibri" panose="020F0502020204030204" pitchFamily="34" charset="0"/>
                <a:cs typeface="Arial" panose="020B0604020202020204" pitchFamily="34" charset="0"/>
              </a:rPr>
              <a:t>Order Comms). </a:t>
            </a:r>
            <a:r>
              <a:rPr lang="en-GB" sz="1200" spc="-10" dirty="0">
                <a:effectLst/>
                <a:latin typeface="Arial" panose="020B0604020202020204" pitchFamily="34" charset="0"/>
                <a:ea typeface="Calibri" panose="020F0502020204030204" pitchFamily="34" charset="0"/>
                <a:cs typeface="Arial" panose="020B0604020202020204" pitchFamily="34" charset="0"/>
              </a:rPr>
              <a:t> </a:t>
            </a:r>
            <a:r>
              <a:rPr lang="en-GB" sz="1200" dirty="0">
                <a:effectLst/>
                <a:latin typeface="Arial" panose="020B0604020202020204" pitchFamily="34" charset="0"/>
                <a:ea typeface="Calibri" panose="020F0502020204030204" pitchFamily="34" charset="0"/>
                <a:cs typeface="Arial" panose="020B0604020202020204" pitchFamily="34" charset="0"/>
              </a:rPr>
              <a:t>The infrastructure will need to support system wide escalation pathways.  </a:t>
            </a:r>
          </a:p>
          <a:p>
            <a:pPr marL="457200">
              <a:lnSpc>
                <a:spcPct val="107000"/>
              </a:lnSpc>
              <a:spcAft>
                <a:spcPts val="0"/>
              </a:spcAft>
            </a:pPr>
            <a:r>
              <a:rPr lang="en-GB" sz="12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200"/>
              </a:spcBef>
              <a:spcAft>
                <a:spcPts val="0"/>
              </a:spcAft>
            </a:pPr>
            <a:r>
              <a:rPr lang="en-GB" sz="1200" b="1" dirty="0">
                <a:effectLst/>
                <a:latin typeface="Arial" panose="020B0604020202020204" pitchFamily="34" charset="0"/>
                <a:ea typeface="Times New Roman" panose="02020603050405020304" pitchFamily="18" charset="0"/>
                <a:cs typeface="Arial" panose="020B0604020202020204" pitchFamily="34" charset="0"/>
              </a:rPr>
              <a:t>Performance and quality measures </a:t>
            </a:r>
          </a:p>
          <a:p>
            <a:pPr marL="171450" indent="-171450">
              <a:lnSpc>
                <a:spcPct val="107000"/>
              </a:lnSpc>
              <a:spcBef>
                <a:spcPts val="200"/>
              </a:spcBef>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E</a:t>
            </a:r>
            <a:r>
              <a:rPr lang="en-GB" sz="1200" dirty="0">
                <a:effectLst/>
                <a:latin typeface="Arial" panose="020B0604020202020204" pitchFamily="34" charset="0"/>
                <a:ea typeface="Calibri" panose="020F0502020204030204" pitchFamily="34" charset="0"/>
                <a:cs typeface="Arial" panose="020B0604020202020204" pitchFamily="34" charset="0"/>
              </a:rPr>
              <a:t>xpected to meet existing diagnostic </a:t>
            </a:r>
            <a:r>
              <a:rPr lang="en-GB" sz="1200" dirty="0">
                <a:latin typeface="Arial" panose="020B0604020202020204" pitchFamily="34" charset="0"/>
                <a:ea typeface="Calibri" panose="020F0502020204030204" pitchFamily="34" charset="0"/>
                <a:cs typeface="Arial" panose="020B0604020202020204" pitchFamily="34" charset="0"/>
              </a:rPr>
              <a:t>services performance and quality standards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00" b="1" dirty="0">
                <a:effectLst/>
                <a:highlight>
                  <a:srgbClr val="00FFFF"/>
                </a:highlight>
                <a:latin typeface="Arial" panose="020B0604020202020204" pitchFamily="34" charset="0"/>
                <a:ea typeface="Calibri" panose="020F0502020204030204" pitchFamily="34" charset="0"/>
                <a:cs typeface="Arial" panose="020B0604020202020204" pitchFamily="34" charset="0"/>
              </a:rPr>
              <a:t>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Risk management</a:t>
            </a:r>
            <a:endParaRPr lang="en-GB" sz="1200" b="1"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Aft>
                <a:spcPts val="0"/>
              </a:spcAft>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CDHs working with multiple organisations require robust risk management. </a:t>
            </a:r>
            <a:endParaRPr lang="en-GB"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itle 2">
            <a:extLst>
              <a:ext uri="{FF2B5EF4-FFF2-40B4-BE49-F238E27FC236}">
                <a16:creationId xmlns:a16="http://schemas.microsoft.com/office/drawing/2014/main" id="{D5B4D8AB-6F08-4A4F-A274-343CADBE3C89}"/>
              </a:ext>
            </a:extLst>
          </p:cNvPr>
          <p:cNvSpPr txBox="1">
            <a:spLocks/>
          </p:cNvSpPr>
          <p:nvPr/>
        </p:nvSpPr>
        <p:spPr>
          <a:xfrm>
            <a:off x="45659" y="135"/>
            <a:ext cx="9451267" cy="611649"/>
          </a:xfrm>
          <a:prstGeom prst="rect">
            <a:avLst/>
          </a:prstGeom>
        </p:spPr>
        <p:txBody>
          <a:bodyPr vert="horz" lIns="0" tIns="45720" rIns="0" bIns="45720" rtlCol="0" anchor="b">
            <a:noAutofit/>
          </a:bodyPr>
          <a:lstStyle>
            <a:lvl1pPr algn="l" defTabSz="457200" rtl="0" eaLnBrk="1" latinLnBrk="0" hangingPunct="1">
              <a:spcBef>
                <a:spcPct val="0"/>
              </a:spcBef>
              <a:buNone/>
              <a:defRPr lang="en-GB" sz="3600" b="0" i="0" kern="1200" baseline="0">
                <a:solidFill>
                  <a:srgbClr val="005EB8"/>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200" dirty="0"/>
              <a:t>CDH: Features</a:t>
            </a:r>
            <a:endParaRPr kumimoji="0" lang="en-US" sz="3200" b="0"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737418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05091-AD41-4227-80F9-01AA2A8255EC}"/>
              </a:ext>
            </a:extLst>
          </p:cNvPr>
          <p:cNvSpPr>
            <a:spLocks noGrp="1"/>
          </p:cNvSpPr>
          <p:nvPr>
            <p:ph type="ctrTitle"/>
          </p:nvPr>
        </p:nvSpPr>
        <p:spPr>
          <a:xfrm>
            <a:off x="143503" y="786232"/>
            <a:ext cx="9989128" cy="708415"/>
          </a:xfrm>
        </p:spPr>
        <p:txBody>
          <a:bodyPr/>
          <a:lstStyle/>
          <a:p>
            <a:r>
              <a:rPr lang="en-GB" dirty="0"/>
              <a:t>CDH: Referral criteria: Elective Diagnostics</a:t>
            </a:r>
          </a:p>
        </p:txBody>
      </p:sp>
      <p:sp>
        <p:nvSpPr>
          <p:cNvPr id="4" name="Rectangle 3">
            <a:extLst>
              <a:ext uri="{FF2B5EF4-FFF2-40B4-BE49-F238E27FC236}">
                <a16:creationId xmlns:a16="http://schemas.microsoft.com/office/drawing/2014/main" id="{39E7EC89-F5AC-4B74-8D6A-9B23896C5E61}"/>
              </a:ext>
            </a:extLst>
          </p:cNvPr>
          <p:cNvSpPr/>
          <p:nvPr/>
        </p:nvSpPr>
        <p:spPr>
          <a:xfrm>
            <a:off x="321237" y="1656354"/>
            <a:ext cx="4134465" cy="369332"/>
          </a:xfrm>
          <a:prstGeom prst="rect">
            <a:avLst/>
          </a:prstGeom>
        </p:spPr>
        <p:txBody>
          <a:bodyPr wrap="none">
            <a:spAutoFit/>
          </a:bodyPr>
          <a:lstStyle/>
          <a:p>
            <a:r>
              <a:rPr lang="en-GB" dirty="0">
                <a:latin typeface="Arial" panose="020B0604020202020204" pitchFamily="34" charset="0"/>
                <a:ea typeface="Calibri" panose="020F0502020204030204" pitchFamily="34" charset="0"/>
                <a:cs typeface="Arial" panose="020B0604020202020204" pitchFamily="34" charset="0"/>
              </a:rPr>
              <a:t>Referred by primary or secondary care</a:t>
            </a:r>
            <a:endParaRPr lang="en-GB"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6170C7E-A98B-4EDD-AB53-C1F5413E6302}"/>
              </a:ext>
            </a:extLst>
          </p:cNvPr>
          <p:cNvSpPr/>
          <p:nvPr/>
        </p:nvSpPr>
        <p:spPr>
          <a:xfrm>
            <a:off x="5686157" y="1125315"/>
            <a:ext cx="4826962" cy="369332"/>
          </a:xfrm>
          <a:prstGeom prst="rect">
            <a:avLst/>
          </a:prstGeom>
        </p:spPr>
        <p:txBody>
          <a:bodyPr wrap="none">
            <a:spAutoFit/>
          </a:bodyPr>
          <a:lstStyle/>
          <a:p>
            <a:r>
              <a:rPr lang="en-GB" dirty="0">
                <a:latin typeface="Arial" panose="020B0604020202020204" pitchFamily="34" charset="0"/>
                <a:ea typeface="Calibri" panose="020F0502020204030204" pitchFamily="34" charset="0"/>
                <a:cs typeface="Arial" panose="020B0604020202020204" pitchFamily="34" charset="0"/>
              </a:rPr>
              <a:t>Informed by the use of decision support tools </a:t>
            </a:r>
            <a:endParaRPr lang="en-GB"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F6B640F-0AA1-470B-8A34-6507574BD50F}"/>
              </a:ext>
            </a:extLst>
          </p:cNvPr>
          <p:cNvSpPr/>
          <p:nvPr/>
        </p:nvSpPr>
        <p:spPr>
          <a:xfrm>
            <a:off x="4842128" y="1977912"/>
            <a:ext cx="2326278" cy="369332"/>
          </a:xfrm>
          <a:prstGeom prst="rect">
            <a:avLst/>
          </a:prstGeom>
        </p:spPr>
        <p:txBody>
          <a:bodyPr wrap="none">
            <a:spAutoFit/>
          </a:bodyPr>
          <a:lstStyle/>
          <a:p>
            <a:r>
              <a:rPr lang="en-GB" dirty="0">
                <a:latin typeface="Arial" panose="020B0604020202020204" pitchFamily="34" charset="0"/>
                <a:ea typeface="Calibri" panose="020F0502020204030204" pitchFamily="34" charset="0"/>
                <a:cs typeface="Arial" panose="020B0604020202020204" pitchFamily="34" charset="0"/>
              </a:rPr>
              <a:t>Advice and guidance</a:t>
            </a:r>
            <a:endParaRPr lang="en-GB"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9989404-5E4C-4113-A336-CBDDCECE004F}"/>
              </a:ext>
            </a:extLst>
          </p:cNvPr>
          <p:cNvSpPr/>
          <p:nvPr/>
        </p:nvSpPr>
        <p:spPr>
          <a:xfrm>
            <a:off x="7756501" y="2113894"/>
            <a:ext cx="3779624" cy="369332"/>
          </a:xfrm>
          <a:prstGeom prst="rect">
            <a:avLst/>
          </a:prstGeom>
        </p:spPr>
        <p:txBody>
          <a:bodyPr wrap="none">
            <a:spAutoFit/>
          </a:bodyPr>
          <a:lstStyle/>
          <a:p>
            <a:r>
              <a:rPr lang="en-GB" dirty="0">
                <a:latin typeface="Arial" panose="020B0604020202020204" pitchFamily="34" charset="0"/>
                <a:ea typeface="Calibri" panose="020F0502020204030204" pitchFamily="34" charset="0"/>
                <a:cs typeface="Arial" panose="020B0604020202020204" pitchFamily="34" charset="0"/>
              </a:rPr>
              <a:t>Triage based investigation decision</a:t>
            </a:r>
            <a:endParaRPr lang="en-GB"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FBA8A44-56C0-4E28-89E3-26213ADDD2BA}"/>
              </a:ext>
            </a:extLst>
          </p:cNvPr>
          <p:cNvSpPr/>
          <p:nvPr/>
        </p:nvSpPr>
        <p:spPr>
          <a:xfrm>
            <a:off x="5895474" y="3159532"/>
            <a:ext cx="5993949" cy="369332"/>
          </a:xfrm>
          <a:prstGeom prst="rect">
            <a:avLst/>
          </a:prstGeom>
        </p:spPr>
        <p:txBody>
          <a:bodyPr wrap="none">
            <a:spAutoFit/>
          </a:bodyPr>
          <a:lstStyle/>
          <a:p>
            <a:r>
              <a:rPr lang="en-GB" dirty="0">
                <a:latin typeface="Arial" panose="020B0604020202020204" pitchFamily="34" charset="0"/>
                <a:ea typeface="Calibri" panose="020F0502020204030204" pitchFamily="34" charset="0"/>
                <a:cs typeface="Arial" panose="020B0604020202020204" pitchFamily="34" charset="0"/>
              </a:rPr>
              <a:t>Right test(s), first time, where possible on the same day </a:t>
            </a: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2C0A0E9-38E7-49D7-877C-21024612C181}"/>
              </a:ext>
            </a:extLst>
          </p:cNvPr>
          <p:cNvSpPr/>
          <p:nvPr/>
        </p:nvSpPr>
        <p:spPr>
          <a:xfrm>
            <a:off x="321237" y="2685349"/>
            <a:ext cx="6096000" cy="646331"/>
          </a:xfrm>
          <a:prstGeom prst="rect">
            <a:avLst/>
          </a:prstGeom>
        </p:spPr>
        <p:txBody>
          <a:bodyPr>
            <a:spAutoFit/>
          </a:bodyPr>
          <a:lstStyle/>
          <a:p>
            <a:r>
              <a:rPr lang="en-GB" dirty="0">
                <a:latin typeface="Arial" panose="020B0604020202020204" pitchFamily="34" charset="0"/>
                <a:ea typeface="Calibri" panose="020F0502020204030204" pitchFamily="34" charset="0"/>
                <a:cs typeface="Arial" panose="020B0604020202020204" pitchFamily="34" charset="0"/>
              </a:rPr>
              <a:t>Bookings should be by appointment, where possible providing patient’s choice. </a:t>
            </a:r>
            <a:endParaRPr lang="en-GB"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A20E943-27F3-4DB1-9AB1-F84783C739DF}"/>
              </a:ext>
            </a:extLst>
          </p:cNvPr>
          <p:cNvSpPr/>
          <p:nvPr/>
        </p:nvSpPr>
        <p:spPr>
          <a:xfrm>
            <a:off x="6101008" y="4205171"/>
            <a:ext cx="6096000" cy="663580"/>
          </a:xfrm>
          <a:prstGeom prst="rect">
            <a:avLst/>
          </a:prstGeom>
        </p:spPr>
        <p:txBody>
          <a:bodyPr>
            <a:spAutoFit/>
          </a:bodyPr>
          <a:lstStyle/>
          <a:p>
            <a:pPr lvl="1">
              <a:lnSpc>
                <a:spcPct val="107000"/>
              </a:lnSpc>
              <a:spcAft>
                <a:spcPts val="0"/>
              </a:spcAft>
            </a:pPr>
            <a:r>
              <a:rPr lang="en-GB" dirty="0">
                <a:effectLst/>
                <a:latin typeface="Arial" panose="020B0604020202020204" pitchFamily="34" charset="0"/>
                <a:ea typeface="Calibri" panose="020F0502020204030204" pitchFamily="34" charset="0"/>
                <a:cs typeface="Arial" panose="020B0604020202020204" pitchFamily="34" charset="0"/>
              </a:rPr>
              <a:t>Patients pre-appointment info completed and provided prior to their appointment</a:t>
            </a:r>
          </a:p>
        </p:txBody>
      </p:sp>
      <p:sp>
        <p:nvSpPr>
          <p:cNvPr id="12" name="Rectangle 11">
            <a:extLst>
              <a:ext uri="{FF2B5EF4-FFF2-40B4-BE49-F238E27FC236}">
                <a16:creationId xmlns:a16="http://schemas.microsoft.com/office/drawing/2014/main" id="{6C41ED72-75CF-429F-943B-AFAAA92049F7}"/>
              </a:ext>
            </a:extLst>
          </p:cNvPr>
          <p:cNvSpPr/>
          <p:nvPr/>
        </p:nvSpPr>
        <p:spPr>
          <a:xfrm>
            <a:off x="820735" y="5473688"/>
            <a:ext cx="6096000" cy="646331"/>
          </a:xfrm>
          <a:prstGeom prst="rect">
            <a:avLst/>
          </a:prstGeom>
        </p:spPr>
        <p:txBody>
          <a:bodyPr>
            <a:spAutoFit/>
          </a:bodyPr>
          <a:lstStyle/>
          <a:p>
            <a:r>
              <a:rPr lang="en-GB" dirty="0">
                <a:latin typeface="Arial" panose="020B0604020202020204" pitchFamily="34" charset="0"/>
                <a:ea typeface="Calibri" panose="020F0502020204030204" pitchFamily="34" charset="0"/>
                <a:cs typeface="Arial" panose="020B0604020202020204" pitchFamily="34" charset="0"/>
              </a:rPr>
              <a:t>Requesting clinicians should have access to advice on the interpretation of results</a:t>
            </a:r>
            <a:endParaRPr lang="en-GB"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A8368B5-8BE1-4BD7-95E3-A360E9544932}"/>
              </a:ext>
            </a:extLst>
          </p:cNvPr>
          <p:cNvSpPr txBox="1"/>
          <p:nvPr/>
        </p:nvSpPr>
        <p:spPr>
          <a:xfrm>
            <a:off x="7893110" y="5820747"/>
            <a:ext cx="3721768"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Diagnostic report visibility to MDT</a:t>
            </a:r>
          </a:p>
        </p:txBody>
      </p:sp>
      <p:sp>
        <p:nvSpPr>
          <p:cNvPr id="14" name="Rectangle 13">
            <a:extLst>
              <a:ext uri="{FF2B5EF4-FFF2-40B4-BE49-F238E27FC236}">
                <a16:creationId xmlns:a16="http://schemas.microsoft.com/office/drawing/2014/main" id="{C76FDF4C-AF98-4F36-8E5E-91D30F7D41C4}"/>
              </a:ext>
            </a:extLst>
          </p:cNvPr>
          <p:cNvSpPr/>
          <p:nvPr/>
        </p:nvSpPr>
        <p:spPr>
          <a:xfrm>
            <a:off x="256673" y="4009362"/>
            <a:ext cx="6096000" cy="663580"/>
          </a:xfrm>
          <a:prstGeom prst="rect">
            <a:avLst/>
          </a:prstGeom>
        </p:spPr>
        <p:txBody>
          <a:bodyPr>
            <a:spAutoFit/>
          </a:bodyPr>
          <a:lstStyle/>
          <a:p>
            <a:pPr lvl="1">
              <a:lnSpc>
                <a:spcPct val="107000"/>
              </a:lnSpc>
              <a:spcAft>
                <a:spcPts val="0"/>
              </a:spcAft>
            </a:pPr>
            <a:r>
              <a:rPr lang="en-GB" dirty="0">
                <a:latin typeface="Arial" panose="020B0604020202020204" pitchFamily="34" charset="0"/>
                <a:ea typeface="Calibri" panose="020F0502020204030204" pitchFamily="34" charset="0"/>
                <a:cs typeface="Arial" panose="020B0604020202020204" pitchFamily="34" charset="0"/>
              </a:rPr>
              <a:t>I</a:t>
            </a:r>
            <a:r>
              <a:rPr lang="en-GB" dirty="0">
                <a:effectLst/>
                <a:latin typeface="Arial" panose="020B0604020202020204" pitchFamily="34" charset="0"/>
                <a:ea typeface="Calibri" panose="020F0502020204030204" pitchFamily="34" charset="0"/>
                <a:cs typeface="Arial" panose="020B0604020202020204" pitchFamily="34" charset="0"/>
              </a:rPr>
              <a:t>ntegrated symptom-based pathways to diagnosis agreed underpinned by IT connectivity. </a:t>
            </a:r>
          </a:p>
        </p:txBody>
      </p:sp>
    </p:spTree>
    <p:extLst>
      <p:ext uri="{BB962C8B-B14F-4D97-AF65-F5344CB8AC3E}">
        <p14:creationId xmlns:p14="http://schemas.microsoft.com/office/powerpoint/2010/main" val="325113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433A5F-6B61-48D7-B6BD-CB1CCDC53FFE}"/>
              </a:ext>
            </a:extLst>
          </p:cNvPr>
          <p:cNvSpPr/>
          <p:nvPr/>
        </p:nvSpPr>
        <p:spPr>
          <a:xfrm>
            <a:off x="240631" y="500036"/>
            <a:ext cx="11397915" cy="6203750"/>
          </a:xfrm>
          <a:prstGeom prst="rect">
            <a:avLst/>
          </a:prstGeom>
        </p:spPr>
        <p:txBody>
          <a:bodyPr wrap="square">
            <a:spAutoFit/>
          </a:bodyPr>
          <a:lstStyle/>
          <a:p>
            <a:pPr>
              <a:lnSpc>
                <a:spcPct val="107000"/>
              </a:lnSpc>
              <a:spcAft>
                <a:spcPts val="0"/>
              </a:spcAft>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07000"/>
              </a:lnSpc>
              <a:spcAft>
                <a:spcPts val="0"/>
              </a:spcAft>
              <a:buFont typeface="Arial" panose="020B0604020202020204" pitchFamily="34" charset="0"/>
              <a:buChar char="•"/>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07000"/>
              </a:lnSpc>
              <a:spcAft>
                <a:spcPts val="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Three CDHs per million population</a:t>
            </a:r>
            <a:r>
              <a:rPr lang="en-GB" sz="1600" dirty="0">
                <a:latin typeface="Arial" panose="020B0604020202020204" pitchFamily="34" charset="0"/>
                <a:ea typeface="Calibri" panose="020F0502020204030204" pitchFamily="34" charset="0"/>
                <a:cs typeface="Arial" panose="020B0604020202020204" pitchFamily="34" charset="0"/>
              </a:rPr>
              <a:t> </a:t>
            </a:r>
          </a:p>
          <a:p>
            <a:pPr marL="628650" lvl="1" indent="-171450">
              <a:lnSpc>
                <a:spcPct val="107000"/>
              </a:lnSpc>
              <a:spcAft>
                <a:spcPts val="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Initially hosted by acute providers. </a:t>
            </a:r>
          </a:p>
          <a:p>
            <a:pPr marL="628650" lvl="1" indent="-171450">
              <a:lnSpc>
                <a:spcPct val="107000"/>
              </a:lnSpc>
              <a:spcAft>
                <a:spcPts val="0"/>
              </a:spcAft>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J</a:t>
            </a:r>
            <a:r>
              <a:rPr lang="en-GB" sz="1600" dirty="0">
                <a:effectLst/>
                <a:latin typeface="Arial" panose="020B0604020202020204" pitchFamily="34" charset="0"/>
                <a:ea typeface="Calibri" panose="020F0502020204030204" pitchFamily="34" charset="0"/>
                <a:cs typeface="Arial" panose="020B0604020202020204" pitchFamily="34" charset="0"/>
              </a:rPr>
              <a:t>une 2020 - March 2021, systems should maximise use of existing diagnostic facilities on ‘cold’ NHS sites and the Independent Sector. </a:t>
            </a:r>
          </a:p>
          <a:p>
            <a:pPr marL="628650" indent="-171450">
              <a:lnSpc>
                <a:spcPct val="107000"/>
              </a:lnSpc>
              <a:spcAft>
                <a:spcPts val="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September 2020, develop long-term plans for the sustainable development of CDHs for implementation from April 2021.</a:t>
            </a:r>
          </a:p>
          <a:p>
            <a:pPr marL="457200">
              <a:lnSpc>
                <a:spcPct val="107000"/>
              </a:lnSpc>
              <a:spcAft>
                <a:spcPts val="0"/>
              </a:spcAft>
            </a:pPr>
            <a:endParaRPr lang="en-GB" sz="1600" dirty="0">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Aft>
                <a:spcPts val="0"/>
              </a:spcAft>
            </a:pPr>
            <a:endParaRPr lang="en-GB" sz="1600" dirty="0">
              <a:latin typeface="Arial" panose="020B0604020202020204" pitchFamily="34" charset="0"/>
              <a:ea typeface="Calibri" panose="020F0502020204030204" pitchFamily="34" charset="0"/>
              <a:cs typeface="Arial" panose="020B0604020202020204" pitchFamily="34" charset="0"/>
            </a:endParaRPr>
          </a:p>
          <a:p>
            <a:pPr marL="457200">
              <a:lnSpc>
                <a:spcPct val="107000"/>
              </a:lnSpc>
              <a:spcAft>
                <a:spcPts val="0"/>
              </a:spcAft>
            </a:pPr>
            <a:r>
              <a:rPr lang="en-GB" sz="1600" dirty="0">
                <a:latin typeface="Arial" panose="020B0604020202020204" pitchFamily="34" charset="0"/>
                <a:ea typeface="Calibri" panose="020F0502020204030204" pitchFamily="34" charset="0"/>
                <a:cs typeface="Arial" panose="020B0604020202020204" pitchFamily="34" charset="0"/>
              </a:rPr>
              <a:t>National support</a:t>
            </a:r>
          </a:p>
          <a:p>
            <a:pPr marL="742950" indent="-285750">
              <a:lnSpc>
                <a:spcPct val="107000"/>
              </a:lnSpc>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Overall development and shared learning </a:t>
            </a:r>
          </a:p>
          <a:p>
            <a:pPr marL="742950" indent="-285750">
              <a:lnSpc>
                <a:spcPct val="107000"/>
              </a:lnSpc>
              <a:spcAft>
                <a:spcPts val="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CDH implementation, governance and quality assurance</a:t>
            </a:r>
          </a:p>
          <a:p>
            <a:pPr marL="742950" indent="-285750">
              <a:lnSpc>
                <a:spcPct val="107000"/>
              </a:lnSpc>
              <a:spcAft>
                <a:spcPts val="0"/>
              </a:spcAft>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Resource requirements – workforce and equipment</a:t>
            </a:r>
          </a:p>
          <a:p>
            <a:pPr marL="742950" indent="-285750">
              <a:lnSpc>
                <a:spcPct val="107000"/>
              </a:lnSpc>
              <a:spcAft>
                <a:spcPts val="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Success criteria evaluation</a:t>
            </a:r>
          </a:p>
          <a:p>
            <a:pPr marL="742950" indent="-285750">
              <a:lnSpc>
                <a:spcPct val="107000"/>
              </a:lnSpc>
              <a:spcAft>
                <a:spcPts val="0"/>
              </a:spcAft>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Training and development</a:t>
            </a:r>
          </a:p>
          <a:p>
            <a:pPr marL="742950" indent="-285750">
              <a:lnSpc>
                <a:spcPct val="107000"/>
              </a:lnSpc>
              <a:spcAft>
                <a:spcPts val="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Researc</a:t>
            </a:r>
            <a:r>
              <a:rPr lang="en-GB" sz="1600" dirty="0">
                <a:latin typeface="Arial" panose="020B0604020202020204" pitchFamily="34" charset="0"/>
                <a:ea typeface="Calibri" panose="020F0502020204030204" pitchFamily="34" charset="0"/>
                <a:cs typeface="Arial" panose="020B0604020202020204" pitchFamily="34" charset="0"/>
              </a:rPr>
              <a:t>h, innovation and digital requirements</a:t>
            </a:r>
          </a:p>
          <a:p>
            <a:pPr marL="742950" indent="-285750">
              <a:lnSpc>
                <a:spcPct val="107000"/>
              </a:lnSpc>
              <a:spcAft>
                <a:spcPts val="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Wider diagnostic transformation</a:t>
            </a:r>
          </a:p>
          <a:p>
            <a:pPr marL="742950" indent="-285750">
              <a:lnSpc>
                <a:spcPct val="107000"/>
              </a:lnSpc>
              <a:spcAft>
                <a:spcPts val="0"/>
              </a:spcAft>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Alignment with other programmes such as outpatients transformation</a:t>
            </a:r>
          </a:p>
          <a:p>
            <a:pPr marL="742950" indent="-285750">
              <a:lnSpc>
                <a:spcPct val="107000"/>
              </a:lnSpc>
              <a:spcAft>
                <a:spcPts val="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Communication and engagement</a:t>
            </a:r>
          </a:p>
          <a:p>
            <a:pPr marL="742950" indent="-285750">
              <a:lnSpc>
                <a:spcPct val="107000"/>
              </a:lnSpc>
              <a:spcAft>
                <a:spcPts val="0"/>
              </a:spcAft>
              <a:buFont typeface="Arial" panose="020B0604020202020204" pitchFamily="34" charset="0"/>
              <a:buChar char="•"/>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742950" indent="-285750">
              <a:lnSpc>
                <a:spcPct val="107000"/>
              </a:lnSpc>
              <a:spcAft>
                <a:spcPts val="0"/>
              </a:spcAft>
              <a:buFont typeface="Arial" panose="020B0604020202020204" pitchFamily="34" charset="0"/>
              <a:buChar char="•"/>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en-GB" sz="12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Title 1">
            <a:extLst>
              <a:ext uri="{FF2B5EF4-FFF2-40B4-BE49-F238E27FC236}">
                <a16:creationId xmlns:a16="http://schemas.microsoft.com/office/drawing/2014/main" id="{4F3091D5-7C57-4A1C-936E-9BE7AFDE139D}"/>
              </a:ext>
            </a:extLst>
          </p:cNvPr>
          <p:cNvSpPr>
            <a:spLocks noGrp="1"/>
          </p:cNvSpPr>
          <p:nvPr>
            <p:ph type="ctrTitle"/>
          </p:nvPr>
        </p:nvSpPr>
        <p:spPr>
          <a:xfrm>
            <a:off x="0" y="145828"/>
            <a:ext cx="9989128" cy="708415"/>
          </a:xfrm>
        </p:spPr>
        <p:txBody>
          <a:bodyPr/>
          <a:lstStyle/>
          <a:p>
            <a:r>
              <a:rPr lang="en-GB" dirty="0"/>
              <a:t>Approach to Implementation</a:t>
            </a:r>
          </a:p>
        </p:txBody>
      </p:sp>
    </p:spTree>
    <p:extLst>
      <p:ext uri="{BB962C8B-B14F-4D97-AF65-F5344CB8AC3E}">
        <p14:creationId xmlns:p14="http://schemas.microsoft.com/office/powerpoint/2010/main" val="13134095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p:txBody>
          <a:bodyPr/>
          <a:lstStyle/>
          <a:p>
            <a:r>
              <a:rPr lang="en-GB" dirty="0"/>
              <a:t>Any questions?</a:t>
            </a:r>
          </a:p>
        </p:txBody>
      </p:sp>
      <p:pic>
        <p:nvPicPr>
          <p:cNvPr id="6" name="Picture 5" descr="A drawing of a face&#10;&#10;Description automatically generated">
            <a:extLst>
              <a:ext uri="{FF2B5EF4-FFF2-40B4-BE49-F238E27FC236}">
                <a16:creationId xmlns:a16="http://schemas.microsoft.com/office/drawing/2014/main" id="{B781BBFC-6DCC-4096-B119-B8FEEFAA636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4062"/>
          <a:stretch/>
        </p:blipFill>
        <p:spPr>
          <a:xfrm>
            <a:off x="878926" y="2047333"/>
            <a:ext cx="10434147" cy="2763333"/>
          </a:xfrm>
          <a:prstGeom prst="rect">
            <a:avLst/>
          </a:prstGeom>
        </p:spPr>
      </p:pic>
      <p:sp>
        <p:nvSpPr>
          <p:cNvPr id="7" name="TextBox 6">
            <a:extLst>
              <a:ext uri="{FF2B5EF4-FFF2-40B4-BE49-F238E27FC236}">
                <a16:creationId xmlns:a16="http://schemas.microsoft.com/office/drawing/2014/main" id="{A78E3689-3565-419C-8209-D374A021F761}"/>
              </a:ext>
            </a:extLst>
          </p:cNvPr>
          <p:cNvSpPr txBox="1"/>
          <p:nvPr/>
        </p:nvSpPr>
        <p:spPr>
          <a:xfrm>
            <a:off x="9152020" y="6490643"/>
            <a:ext cx="2943728" cy="230832"/>
          </a:xfrm>
          <a:prstGeom prst="rect">
            <a:avLst/>
          </a:prstGeom>
          <a:noFill/>
        </p:spPr>
        <p:txBody>
          <a:bodyPr wrap="square" rtlCol="0">
            <a:spAutoFit/>
          </a:bodyPr>
          <a:lstStyle/>
          <a:p>
            <a:r>
              <a:rPr lang="en-GB" sz="900" dirty="0">
                <a:solidFill>
                  <a:schemeClr val="bg2"/>
                </a:solidFill>
                <a:hlinkClick r:id="rId3" tooltip="http://thelearnersway.net/ideas/2016/10/23/questions-at-the-heart-of-learning">
                  <a:extLst>
                    <a:ext uri="{A12FA001-AC4F-418D-AE19-62706E023703}">
                      <ahyp:hlinkClr xmlns:ahyp="http://schemas.microsoft.com/office/drawing/2018/hyperlinkcolor" val="tx"/>
                    </a:ext>
                  </a:extLst>
                </a:hlinkClick>
              </a:rPr>
              <a:t>This Photo</a:t>
            </a:r>
            <a:r>
              <a:rPr lang="en-GB" sz="900" dirty="0">
                <a:solidFill>
                  <a:schemeClr val="bg2"/>
                </a:solidFill>
              </a:rPr>
              <a:t> by Unknown Author is licensed under </a:t>
            </a:r>
            <a:r>
              <a:rPr lang="en-GB" sz="900" dirty="0">
                <a:solidFill>
                  <a:schemeClr val="bg2"/>
                </a:solidFill>
                <a:hlinkClick r:id="rId4" tooltip="https://creativecommons.org/licenses/by-sa/3.0/">
                  <a:extLst>
                    <a:ext uri="{A12FA001-AC4F-418D-AE19-62706E023703}">
                      <ahyp:hlinkClr xmlns:ahyp="http://schemas.microsoft.com/office/drawing/2018/hyperlinkcolor" val="tx"/>
                    </a:ext>
                  </a:extLst>
                </a:hlinkClick>
              </a:rPr>
              <a:t>CC BY-SA</a:t>
            </a:r>
            <a:endParaRPr lang="en-GB" sz="900" dirty="0">
              <a:solidFill>
                <a:schemeClr val="bg2"/>
              </a:solidFill>
            </a:endParaRPr>
          </a:p>
        </p:txBody>
      </p:sp>
    </p:spTree>
    <p:extLst>
      <p:ext uri="{BB962C8B-B14F-4D97-AF65-F5344CB8AC3E}">
        <p14:creationId xmlns:p14="http://schemas.microsoft.com/office/powerpoint/2010/main" val="22661045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EC01-2353-400B-BCB5-C0F0750A96F2}"/>
              </a:ext>
            </a:extLst>
          </p:cNvPr>
          <p:cNvSpPr>
            <a:spLocks noGrp="1"/>
          </p:cNvSpPr>
          <p:nvPr>
            <p:ph type="ctrTitle"/>
          </p:nvPr>
        </p:nvSpPr>
        <p:spPr>
          <a:xfrm>
            <a:off x="4146446" y="3074792"/>
            <a:ext cx="3899108" cy="708415"/>
          </a:xfrm>
        </p:spPr>
        <p:txBody>
          <a:bodyPr/>
          <a:lstStyle/>
          <a:p>
            <a:r>
              <a:rPr lang="en-GB" dirty="0"/>
              <a:t>Final Summary</a:t>
            </a:r>
          </a:p>
        </p:txBody>
      </p:sp>
    </p:spTree>
    <p:extLst>
      <p:ext uri="{BB962C8B-B14F-4D97-AF65-F5344CB8AC3E}">
        <p14:creationId xmlns:p14="http://schemas.microsoft.com/office/powerpoint/2010/main" val="9701551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77B-0342-403A-917F-315D65EA0DD5}"/>
              </a:ext>
            </a:extLst>
          </p:cNvPr>
          <p:cNvSpPr>
            <a:spLocks noGrp="1"/>
          </p:cNvSpPr>
          <p:nvPr>
            <p:ph type="ctrTitle"/>
          </p:nvPr>
        </p:nvSpPr>
        <p:spPr>
          <a:xfrm>
            <a:off x="1995487" y="3096126"/>
            <a:ext cx="8201892" cy="665747"/>
          </a:xfrm>
        </p:spPr>
        <p:txBody>
          <a:bodyPr/>
          <a:lstStyle/>
          <a:p>
            <a:r>
              <a:rPr lang="en-GB" dirty="0"/>
              <a:t>Non site specific RDS </a:t>
            </a:r>
            <a:br>
              <a:rPr lang="en-GB" dirty="0"/>
            </a:br>
            <a:r>
              <a:rPr lang="en-GB" dirty="0"/>
              <a:t>route to diagnosis’ </a:t>
            </a:r>
            <a:br>
              <a:rPr lang="en-GB" dirty="0"/>
            </a:br>
            <a:r>
              <a:rPr lang="en-GB" dirty="0"/>
              <a:t>SWAG Rural RDS Pilot</a:t>
            </a:r>
          </a:p>
        </p:txBody>
      </p:sp>
      <p:sp>
        <p:nvSpPr>
          <p:cNvPr id="3" name="Text Placeholder 2">
            <a:extLst>
              <a:ext uri="{FF2B5EF4-FFF2-40B4-BE49-F238E27FC236}">
                <a16:creationId xmlns:a16="http://schemas.microsoft.com/office/drawing/2014/main" id="{3219F5B5-3CAE-43E2-A68F-48F42D067F2C}"/>
              </a:ext>
            </a:extLst>
          </p:cNvPr>
          <p:cNvSpPr>
            <a:spLocks noGrp="1"/>
          </p:cNvSpPr>
          <p:nvPr>
            <p:ph type="body" sz="quarter" idx="10"/>
          </p:nvPr>
        </p:nvSpPr>
        <p:spPr>
          <a:xfrm>
            <a:off x="1995487" y="4153155"/>
            <a:ext cx="8201025" cy="900108"/>
          </a:xfrm>
        </p:spPr>
        <p:txBody>
          <a:bodyPr>
            <a:normAutofit/>
          </a:bodyPr>
          <a:lstStyle/>
          <a:p>
            <a:r>
              <a:rPr lang="en-GB" dirty="0"/>
              <a:t>Dr Zoe Oliver, RDS Clinician Devizes PCN</a:t>
            </a:r>
          </a:p>
        </p:txBody>
      </p:sp>
    </p:spTree>
    <p:extLst>
      <p:ext uri="{BB962C8B-B14F-4D97-AF65-F5344CB8AC3E}">
        <p14:creationId xmlns:p14="http://schemas.microsoft.com/office/powerpoint/2010/main" val="23323861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Devizes Rapid Diagnostic Service</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810668"/>
            <a:ext cx="8229600" cy="4525963"/>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Once Weekly Clinic GP + ‘Clinical Navigator’</a:t>
            </a:r>
          </a:p>
          <a:p>
            <a:r>
              <a:rPr lang="en-GB" dirty="0">
                <a:latin typeface="Arial" panose="020B0604020202020204" pitchFamily="34" charset="0"/>
                <a:cs typeface="Arial" panose="020B0604020202020204" pitchFamily="34" charset="0"/>
              </a:rPr>
              <a:t>3 new referrals + 3 follow up’s (pre-COVID)</a:t>
            </a:r>
          </a:p>
          <a:p>
            <a:r>
              <a:rPr lang="en-GB" dirty="0">
                <a:latin typeface="Arial" panose="020B0604020202020204" pitchFamily="34" charset="0"/>
                <a:cs typeface="Arial" panose="020B0604020202020204" pitchFamily="34" charset="0"/>
              </a:rPr>
              <a:t>GP’s refer with </a:t>
            </a:r>
            <a:r>
              <a:rPr lang="en-GB" dirty="0" err="1">
                <a:latin typeface="Arial" panose="020B0604020202020204" pitchFamily="34" charset="0"/>
                <a:cs typeface="Arial" panose="020B0604020202020204" pitchFamily="34" charset="0"/>
              </a:rPr>
              <a:t>Ardens</a:t>
            </a:r>
            <a:r>
              <a:rPr lang="en-GB" dirty="0">
                <a:latin typeface="Arial" panose="020B0604020202020204" pitchFamily="34" charset="0"/>
                <a:cs typeface="Arial" panose="020B0604020202020204" pitchFamily="34" charset="0"/>
              </a:rPr>
              <a:t> Form on System One</a:t>
            </a:r>
          </a:p>
          <a:p>
            <a:r>
              <a:rPr lang="en-GB" dirty="0">
                <a:latin typeface="Arial" panose="020B0604020202020204" pitchFamily="34" charset="0"/>
                <a:cs typeface="Arial" panose="020B0604020202020204" pitchFamily="34" charset="0"/>
              </a:rPr>
              <a:t>Investigations BEFORE being seen – CXR, Filter function bloods</a:t>
            </a:r>
          </a:p>
          <a:p>
            <a:r>
              <a:rPr lang="en-GB" dirty="0">
                <a:latin typeface="Arial" panose="020B0604020202020204" pitchFamily="34" charset="0"/>
                <a:cs typeface="Arial" panose="020B0604020202020204" pitchFamily="34" charset="0"/>
              </a:rPr>
              <a:t>All urgent investigations/referrals seen at Bath</a:t>
            </a:r>
          </a:p>
          <a:p>
            <a:r>
              <a:rPr lang="en-GB" dirty="0">
                <a:latin typeface="Arial" panose="020B0604020202020204" pitchFamily="34" charset="0"/>
                <a:cs typeface="Arial" panose="020B0604020202020204" pitchFamily="34" charset="0"/>
              </a:rPr>
              <a:t>Direct access to CT imaging and MDT</a:t>
            </a:r>
          </a:p>
          <a:p>
            <a:r>
              <a:rPr lang="en-GB" dirty="0">
                <a:latin typeface="Arial" panose="020B0604020202020204" pitchFamily="34" charset="0"/>
                <a:cs typeface="Arial" panose="020B0604020202020204" pitchFamily="34" charset="0"/>
              </a:rPr>
              <a:t>Follow-up 1 week later</a:t>
            </a:r>
          </a:p>
          <a:p>
            <a:pPr marL="457200" lvl="1" indent="0">
              <a:buFont typeface="Arial" panose="020B0604020202020204" pitchFamily="34" charset="0"/>
              <a:buNone/>
            </a:pPr>
            <a:endParaRPr lang="en-GB" dirty="0"/>
          </a:p>
          <a:p>
            <a:endParaRPr lang="en-GB" dirty="0"/>
          </a:p>
        </p:txBody>
      </p:sp>
      <p:pic>
        <p:nvPicPr>
          <p:cNvPr id="6" name="Picture 5" descr="A picture containing knife&#10;&#10;Description automatically generated">
            <a:extLst>
              <a:ext uri="{FF2B5EF4-FFF2-40B4-BE49-F238E27FC236}">
                <a16:creationId xmlns:a16="http://schemas.microsoft.com/office/drawing/2014/main" id="{B60D2FB2-844F-4FA3-BEAD-8753544B7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69112926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Referral Outcomes</a:t>
            </a:r>
          </a:p>
        </p:txBody>
      </p:sp>
      <p:graphicFrame>
        <p:nvGraphicFramePr>
          <p:cNvPr id="6" name="Content Placeholder 5"/>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074E6D3-D960-49D0-94E1-9C28E179EB95}"/>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Referral Outcomes</a:t>
            </a:r>
          </a:p>
        </p:txBody>
      </p:sp>
      <p:pic>
        <p:nvPicPr>
          <p:cNvPr id="5" name="Picture 4" descr="A picture containing knife&#10;&#10;Description automatically generated">
            <a:extLst>
              <a:ext uri="{FF2B5EF4-FFF2-40B4-BE49-F238E27FC236}">
                <a16:creationId xmlns:a16="http://schemas.microsoft.com/office/drawing/2014/main" id="{8540E6FC-4235-49B9-9378-3A03E05BD3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203506091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350B-0FE3-4B62-83EE-C11D0CD8C3BE}"/>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5A1815C9-5482-458E-9275-8C1BEA16025C}"/>
              </a:ext>
            </a:extLst>
          </p:cNvPr>
          <p:cNvSpPr txBox="1"/>
          <p:nvPr/>
        </p:nvSpPr>
        <p:spPr>
          <a:xfrm>
            <a:off x="866273" y="521369"/>
            <a:ext cx="963328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Diagnoses</a:t>
            </a:r>
          </a:p>
        </p:txBody>
      </p:sp>
      <p:sp>
        <p:nvSpPr>
          <p:cNvPr id="5" name="Content Placeholder 2">
            <a:extLst>
              <a:ext uri="{FF2B5EF4-FFF2-40B4-BE49-F238E27FC236}">
                <a16:creationId xmlns:a16="http://schemas.microsoft.com/office/drawing/2014/main" id="{D0F8E92C-20D5-40E9-8384-B693CF109A7D}"/>
              </a:ext>
            </a:extLst>
          </p:cNvPr>
          <p:cNvSpPr txBox="1">
            <a:spLocks/>
          </p:cNvSpPr>
          <p:nvPr/>
        </p:nvSpPr>
        <p:spPr>
          <a:xfrm>
            <a:off x="1981200" y="1497847"/>
            <a:ext cx="8229600" cy="4525963"/>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2 Cancers</a:t>
            </a:r>
          </a:p>
          <a:p>
            <a:pPr lvl="1"/>
            <a:r>
              <a:rPr lang="en-GB" dirty="0">
                <a:latin typeface="Arial" panose="020B0604020202020204" pitchFamily="34" charset="0"/>
                <a:cs typeface="Arial" panose="020B0604020202020204" pitchFamily="34" charset="0"/>
              </a:rPr>
              <a:t>1 Head and Neck (metastatic – started as CUP)</a:t>
            </a:r>
          </a:p>
          <a:p>
            <a:pPr lvl="1"/>
            <a:r>
              <a:rPr lang="en-GB" dirty="0">
                <a:latin typeface="Arial" panose="020B0604020202020204" pitchFamily="34" charset="0"/>
                <a:cs typeface="Arial" panose="020B0604020202020204" pitchFamily="34" charset="0"/>
              </a:rPr>
              <a:t>1 Haematological</a:t>
            </a:r>
          </a:p>
          <a:p>
            <a:pPr lvl="1"/>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Heart Failure (clinical diagnosis)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Vasculitis (diagnosed on CT)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Lung indeterminate – now under respiratory</a:t>
            </a:r>
          </a:p>
          <a:p>
            <a:endParaRPr lang="en-GB" dirty="0"/>
          </a:p>
        </p:txBody>
      </p:sp>
      <p:pic>
        <p:nvPicPr>
          <p:cNvPr id="7" name="Picture 6" descr="A picture containing knife&#10;&#10;Description automatically generated">
            <a:extLst>
              <a:ext uri="{FF2B5EF4-FFF2-40B4-BE49-F238E27FC236}">
                <a16:creationId xmlns:a16="http://schemas.microsoft.com/office/drawing/2014/main" id="{2B54DE33-2E18-4685-BA85-9FF114EB7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222" y="181376"/>
            <a:ext cx="1676400" cy="679986"/>
          </a:xfrm>
          <a:prstGeom prst="rect">
            <a:avLst/>
          </a:prstGeom>
        </p:spPr>
      </p:pic>
    </p:spTree>
    <p:extLst>
      <p:ext uri="{BB962C8B-B14F-4D97-AF65-F5344CB8AC3E}">
        <p14:creationId xmlns:p14="http://schemas.microsoft.com/office/powerpoint/2010/main" val="149608385"/>
      </p:ext>
    </p:extLst>
  </p:cSld>
  <p:clrMapOvr>
    <a:masterClrMapping/>
  </p:clrMapOvr>
  <p:transition/>
</p:sld>
</file>

<file path=ppt/theme/theme1.xml><?xml version="1.0" encoding="utf-8"?>
<a:theme xmlns:a="http://schemas.openxmlformats.org/drawingml/2006/main" name="SWAG 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AG CA _ 2020 Powerpoint Template.potx" id="{B9853DA4-255A-453C-9E9A-308F52F5DEA4}" vid="{CE236249-2973-486C-BA8B-B655D4B5B5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E7F7A10AD30547BD5974146E2FCA9A" ma:contentTypeVersion="12" ma:contentTypeDescription="Create a new document." ma:contentTypeScope="" ma:versionID="68b4edeed66cbe9c463cd4fbfb24af38">
  <xsd:schema xmlns:xsd="http://www.w3.org/2001/XMLSchema" xmlns:xs="http://www.w3.org/2001/XMLSchema" xmlns:p="http://schemas.microsoft.com/office/2006/metadata/properties" xmlns:ns1="http://schemas.microsoft.com/sharepoint/v3" xmlns:ns2="f49bef0b-832f-4ca9-9f6b-507324b30e91" xmlns:ns3="d75d67df-2ade-4862-a63a-0c9613fe3f03" targetNamespace="http://schemas.microsoft.com/office/2006/metadata/properties" ma:root="true" ma:fieldsID="26c9a408addd465e8aaec338dc11ecb2" ns1:_="" ns2:_="" ns3:_="">
    <xsd:import namespace="http://schemas.microsoft.com/sharepoint/v3"/>
    <xsd:import namespace="f49bef0b-832f-4ca9-9f6b-507324b30e91"/>
    <xsd:import namespace="d75d67df-2ade-4862-a63a-0c9613fe3f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9bef0b-832f-4ca9-9f6b-507324b30e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5d67df-2ade-4862-a63a-0c9613fe3f0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8D91070-EC9F-4BFB-8197-21E3826969EB}"/>
</file>

<file path=customXml/itemProps2.xml><?xml version="1.0" encoding="utf-8"?>
<ds:datastoreItem xmlns:ds="http://schemas.openxmlformats.org/officeDocument/2006/customXml" ds:itemID="{C0045D97-60A5-433A-B05B-BB8346C9F723}"/>
</file>

<file path=customXml/itemProps3.xml><?xml version="1.0" encoding="utf-8"?>
<ds:datastoreItem xmlns:ds="http://schemas.openxmlformats.org/officeDocument/2006/customXml" ds:itemID="{03F18A0F-1194-4A68-869A-E0C6226904E7}"/>
</file>

<file path=docProps/app.xml><?xml version="1.0" encoding="utf-8"?>
<Properties xmlns="http://schemas.openxmlformats.org/officeDocument/2006/extended-properties" xmlns:vt="http://schemas.openxmlformats.org/officeDocument/2006/docPropsVTypes">
  <Template>SWAG CA _ FINAL 2020 Powerpoint Template</Template>
  <TotalTime>481</TotalTime>
  <Words>8827</Words>
  <Application>Microsoft Office PowerPoint</Application>
  <PresentationFormat>Widescreen</PresentationFormat>
  <Paragraphs>1443</Paragraphs>
  <Slides>133</Slides>
  <Notes>36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133</vt:i4>
      </vt:variant>
    </vt:vector>
  </HeadingPairs>
  <TitlesOfParts>
    <vt:vector size="143" baseType="lpstr">
      <vt:lpstr>Arial</vt:lpstr>
      <vt:lpstr>Calibri</vt:lpstr>
      <vt:lpstr>Calibri Light</vt:lpstr>
      <vt:lpstr>Courier New</vt:lpstr>
      <vt:lpstr>Symbol</vt:lpstr>
      <vt:lpstr>Times New Roman</vt:lpstr>
      <vt:lpstr>Tw Cen MT</vt:lpstr>
      <vt:lpstr>Wingdings</vt:lpstr>
      <vt:lpstr>SWAG CA</vt:lpstr>
      <vt:lpstr>Worksheet</vt:lpstr>
      <vt:lpstr>Somerset, Wiltshire, Avon &amp; Gloucestershire Cancer Alliance  welcomes you to our inaugural   MS Teams LIVE Event: Rapid Diagnostic Services</vt:lpstr>
      <vt:lpstr>Introduction</vt:lpstr>
      <vt:lpstr>Timetable:</vt:lpstr>
      <vt:lpstr>PowerPoint Presentation</vt:lpstr>
      <vt:lpstr>PowerPoint Presentation</vt:lpstr>
      <vt:lpstr>NCL Cancer Alliance RDC / MDC Experience, Plans and Challenges</vt:lpstr>
      <vt:lpstr>PowerPoint Presentation</vt:lpstr>
      <vt:lpstr>PowerPoint Presentation</vt:lpstr>
      <vt:lpstr>PowerPoint Presentation</vt:lpstr>
      <vt:lpstr>PowerPoint Presentation</vt:lpstr>
      <vt:lpstr>       Diagnostic tests performed in our MDC Sites (Apr 17 – Apr 19) </vt:lpstr>
      <vt:lpstr>PowerPoint Presentation</vt:lpstr>
      <vt:lpstr>     Referral reasons (Apr 17 – Apr 19)</vt:lpstr>
      <vt:lpstr>        Diagnosis (Apr 17 – Apr 19)  </vt:lpstr>
      <vt:lpstr>       Total cancer types (Apr 17 – Apr 19) </vt:lpstr>
      <vt:lpstr>Percentage of Accepted and Rejected referrals (Oct 18 – Apr 19)   </vt:lpstr>
      <vt:lpstr>               Percentage of Referrals by Borough (Apr 17 – Apr 19)   </vt:lpstr>
      <vt:lpstr>PowerPoint Presentation</vt:lpstr>
      <vt:lpstr>PowerPoint Presentation</vt:lpstr>
      <vt:lpstr>NCL PLANS FOR RDCS </vt:lpstr>
      <vt:lpstr>PowerPoint Presentation</vt:lpstr>
      <vt:lpstr>PowerPoint Presentation</vt:lpstr>
      <vt:lpstr>North Central London (NCL) Cancer Alliance – 2020/21 Plans  </vt:lpstr>
      <vt:lpstr>NCL RDC FINANCIAL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ADOPTING A 2WW PATHWAY </vt:lpstr>
      <vt:lpstr>NMUH will incorporate UGI into the RDC + fast track for pancreatic cancer </vt:lpstr>
      <vt:lpstr>NMUH will incorporate UGI into the RDC – fast track for pancreatic cancer </vt:lpstr>
      <vt:lpstr>RDCs ROLE IN COVID-19 RECOVERY </vt:lpstr>
      <vt:lpstr>RDC DATA COLLECTION </vt:lpstr>
      <vt:lpstr>RDC RESEARCH </vt:lpstr>
      <vt:lpstr>RDCs in London: 20/21 plans for roll out</vt:lpstr>
      <vt:lpstr>RDC research</vt:lpstr>
      <vt:lpstr>PowerPoint Presentation</vt:lpstr>
      <vt:lpstr>Any questions?</vt:lpstr>
      <vt:lpstr>Final Summary</vt:lpstr>
      <vt:lpstr>RDC - For GP’s and their patients with vague symptoms</vt:lpstr>
      <vt:lpstr>PowerPoint Presentation</vt:lpstr>
      <vt:lpstr>PowerPoint Presentation</vt:lpstr>
      <vt:lpstr>PowerPoint Presentation</vt:lpstr>
      <vt:lpstr>PowerPoint Presentation</vt:lpstr>
      <vt:lpstr>PowerPoint Presentation</vt:lpstr>
      <vt:lpstr>PowerPoint Presentation</vt:lpstr>
      <vt:lpstr>             Rapid Diagnosis Centre</vt:lpstr>
      <vt:lpstr>Aims of the RDC@NPTH</vt:lpstr>
      <vt:lpstr>What makes the RDC unique?</vt:lpstr>
      <vt:lpstr>Vague symptoms – for examples/NOT a tick box list</vt:lpstr>
      <vt:lpstr>RDC Criteria - inclusion</vt:lpstr>
      <vt:lpstr>Imaging and reporting</vt:lpstr>
      <vt:lpstr>Results – up to March ‘20</vt:lpstr>
      <vt:lpstr>Cancer diagnoses</vt:lpstr>
      <vt:lpstr>Patient outcomes – Non cancer diagnoses</vt:lpstr>
      <vt:lpstr>Overall combination of symptomology</vt:lpstr>
      <vt:lpstr>The case for change:</vt:lpstr>
      <vt:lpstr>As of end March 2020 the RDC has -</vt:lpstr>
      <vt:lpstr>Economic Evaluation of the SBUHB Pilot Rapid Diagnosis  Centre</vt:lpstr>
      <vt:lpstr>Economic Evaluation</vt:lpstr>
      <vt:lpstr>Results – Budget Impact </vt:lpstr>
      <vt:lpstr>Summary</vt:lpstr>
      <vt:lpstr>Comparison to initial evaluation</vt:lpstr>
      <vt:lpstr>Changes in Pathway due to COVID-19</vt:lpstr>
      <vt:lpstr>References</vt:lpstr>
      <vt:lpstr>Any questions?</vt:lpstr>
      <vt:lpstr>Final Summary</vt:lpstr>
      <vt:lpstr>Non-specific Rapid  Diagnostic Service,  and links into other services</vt:lpstr>
      <vt:lpstr>PowerPoint Presentation</vt:lpstr>
      <vt:lpstr>Background</vt:lpstr>
      <vt:lpstr>Background</vt:lpstr>
      <vt:lpstr>Rapid Diagnostic Centres</vt:lpstr>
      <vt:lpstr>Non Specific Rapid Diagnostic Service – Primary Care</vt:lpstr>
      <vt:lpstr>Non Specific Rapid Diagnostic Service – Secondary Care</vt:lpstr>
      <vt:lpstr>Non Specific Rapid Diagnostic Service – Upper GI</vt:lpstr>
      <vt:lpstr>Next Steps</vt:lpstr>
      <vt:lpstr>Any questions?</vt:lpstr>
      <vt:lpstr>Final Summary</vt:lpstr>
      <vt:lpstr>Timetable:</vt:lpstr>
      <vt:lpstr>A blueprint for community diagnostic hubs</vt:lpstr>
      <vt:lpstr>Community Diagnostic Hubs (CDH)</vt:lpstr>
      <vt:lpstr>CDH Services</vt:lpstr>
      <vt:lpstr>CDH: Key components</vt:lpstr>
      <vt:lpstr>PowerPoint Presentation</vt:lpstr>
      <vt:lpstr>PowerPoint Presentation</vt:lpstr>
      <vt:lpstr>CDH: Referral criteria: Elective Diagnostics</vt:lpstr>
      <vt:lpstr>Approach to Implementation</vt:lpstr>
      <vt:lpstr>Any questions?</vt:lpstr>
      <vt:lpstr>Final Summary</vt:lpstr>
      <vt:lpstr>Non site specific RDS  route to diagnosis’  SWAG Rural RDS Pilot</vt:lpstr>
      <vt:lpstr>PowerPoint Presentation</vt:lpstr>
      <vt:lpstr>Referral Outcomes</vt:lpstr>
      <vt:lpstr>PowerPoint Presentation</vt:lpstr>
      <vt:lpstr>PowerPoint Presentation</vt:lpstr>
      <vt:lpstr>PowerPoint Presentation</vt:lpstr>
      <vt:lpstr>Any questions?</vt:lpstr>
      <vt:lpstr>PowerPoint Presentation</vt:lpstr>
      <vt:lpstr>Final Summary</vt:lpstr>
      <vt:lpstr>RDC’s –  Experiences of care</vt:lpstr>
      <vt:lpstr> The Experience of Care      Campbell.McNeill@nhs.net</vt:lpstr>
      <vt:lpstr>Development Timeline    </vt:lpstr>
      <vt:lpstr>Experience of care – Points of Action</vt:lpstr>
      <vt:lpstr>Future NHS Collaboration Platform    </vt:lpstr>
      <vt:lpstr>Banks of Ideas / Discussion    </vt:lpstr>
      <vt:lpstr>Sharing Ideas    </vt:lpstr>
      <vt:lpstr>Equalities and Sustainability    </vt:lpstr>
      <vt:lpstr>Next Steps    </vt:lpstr>
      <vt:lpstr>Any questions?</vt:lpstr>
      <vt:lpstr>Final Summary</vt:lpstr>
      <vt:lpstr> SWAG Rural RDS Pilot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Presentations</vt:lpstr>
      <vt:lpstr>SWAG Upcoming Events - Calendar</vt:lpstr>
      <vt:lpstr>Closing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Wiltshire, Avon &amp; Gloucestershire Cancer Alliance welcomes you to our inaugural  MS Teams LIVE Event: Rapid Diagnostic Services</dc:title>
  <dc:creator>Eleanor  Hunt</dc:creator>
  <cp:lastModifiedBy>Eleanor Hunt</cp:lastModifiedBy>
  <cp:revision>40</cp:revision>
  <dcterms:created xsi:type="dcterms:W3CDTF">2020-09-07T09:21:44Z</dcterms:created>
  <dcterms:modified xsi:type="dcterms:W3CDTF">2020-09-08T15:09:21Z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0x0101000FE7F7A10AD30547BD5974146E2FCA9A</vt:lpwstr>
  </property>
</Properties>
</file>