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0" r:id="rId3"/>
    <p:sldId id="271" r:id="rId4"/>
    <p:sldId id="272" r:id="rId5"/>
    <p:sldId id="273" r:id="rId6"/>
    <p:sldId id="258" r:id="rId7"/>
    <p:sldId id="256" r:id="rId8"/>
    <p:sldId id="257" r:id="rId9"/>
    <p:sldId id="259" r:id="rId10"/>
    <p:sldId id="269" r:id="rId11"/>
    <p:sldId id="266" r:id="rId12"/>
    <p:sldId id="267" r:id="rId13"/>
    <p:sldId id="262" r:id="rId14"/>
    <p:sldId id="260" r:id="rId15"/>
    <p:sldId id="263" r:id="rId16"/>
    <p:sldId id="264"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483"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D44BF9-15EE-4A26-95ED-C471881FD425}"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188636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D44BF9-15EE-4A26-95ED-C471881FD425}"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52346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D44BF9-15EE-4A26-95ED-C471881FD425}"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233538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D44BF9-15EE-4A26-95ED-C471881FD425}"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307091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D44BF9-15EE-4A26-95ED-C471881FD425}"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150167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D44BF9-15EE-4A26-95ED-C471881FD425}"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98359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D44BF9-15EE-4A26-95ED-C471881FD425}" type="datetimeFigureOut">
              <a:rPr lang="en-GB" smtClean="0"/>
              <a:t>23/05/2018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119779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D44BF9-15EE-4A26-95ED-C471881FD425}" type="datetimeFigureOut">
              <a:rPr lang="en-GB" smtClean="0"/>
              <a:t>23/05/2018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308617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44BF9-15EE-4A26-95ED-C471881FD425}" type="datetimeFigureOut">
              <a:rPr lang="en-GB" smtClean="0"/>
              <a:t>23/05/2018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293129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44BF9-15EE-4A26-95ED-C471881FD425}"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397030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44BF9-15EE-4A26-95ED-C471881FD425}"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94702-6F2D-4D3B-8063-18D7234EE057}" type="slidenum">
              <a:rPr lang="en-GB" smtClean="0"/>
              <a:t>‹#›</a:t>
            </a:fld>
            <a:endParaRPr lang="en-GB"/>
          </a:p>
        </p:txBody>
      </p:sp>
    </p:spTree>
    <p:extLst>
      <p:ext uri="{BB962C8B-B14F-4D97-AF65-F5344CB8AC3E}">
        <p14:creationId xmlns:p14="http://schemas.microsoft.com/office/powerpoint/2010/main" val="42610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44BF9-15EE-4A26-95ED-C471881FD425}" type="datetimeFigureOut">
              <a:rPr lang="en-GB" smtClean="0"/>
              <a:t>23/05/2018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94702-6F2D-4D3B-8063-18D7234EE057}" type="slidenum">
              <a:rPr lang="en-GB" smtClean="0"/>
              <a:t>‹#›</a:t>
            </a:fld>
            <a:endParaRPr lang="en-GB"/>
          </a:p>
        </p:txBody>
      </p:sp>
    </p:spTree>
    <p:extLst>
      <p:ext uri="{BB962C8B-B14F-4D97-AF65-F5344CB8AC3E}">
        <p14:creationId xmlns:p14="http://schemas.microsoft.com/office/powerpoint/2010/main" val="237420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D57A-6404-4872-8456-6BED8632BD90}"/>
              </a:ext>
            </a:extLst>
          </p:cNvPr>
          <p:cNvSpPr>
            <a:spLocks noGrp="1"/>
          </p:cNvSpPr>
          <p:nvPr>
            <p:ph type="ctrTitle"/>
          </p:nvPr>
        </p:nvSpPr>
        <p:spPr>
          <a:xfrm>
            <a:off x="811560" y="620688"/>
            <a:ext cx="7772400" cy="1470025"/>
          </a:xfrm>
        </p:spPr>
        <p:txBody>
          <a:bodyPr>
            <a:normAutofit/>
          </a:bodyPr>
          <a:lstStyle/>
          <a:p>
            <a:r>
              <a:rPr lang="en-GB" sz="3200" dirty="0"/>
              <a:t>SWAG Cancer Network Meeting 23 May 2018</a:t>
            </a:r>
          </a:p>
        </p:txBody>
      </p:sp>
      <p:sp>
        <p:nvSpPr>
          <p:cNvPr id="3" name="Subtitle 2">
            <a:extLst>
              <a:ext uri="{FF2B5EF4-FFF2-40B4-BE49-F238E27FC236}">
                <a16:creationId xmlns:a16="http://schemas.microsoft.com/office/drawing/2014/main" id="{8CF16120-8979-4297-879E-15A811BA910E}"/>
              </a:ext>
            </a:extLst>
          </p:cNvPr>
          <p:cNvSpPr>
            <a:spLocks noGrp="1"/>
          </p:cNvSpPr>
          <p:nvPr>
            <p:ph type="subTitle" idx="1"/>
          </p:nvPr>
        </p:nvSpPr>
        <p:spPr>
          <a:xfrm>
            <a:off x="251520" y="2276872"/>
            <a:ext cx="8892480" cy="4104456"/>
          </a:xfrm>
        </p:spPr>
        <p:txBody>
          <a:bodyPr>
            <a:normAutofit fontScale="92500" lnSpcReduction="20000"/>
          </a:bodyPr>
          <a:lstStyle/>
          <a:p>
            <a:pPr algn="l"/>
            <a:r>
              <a:rPr lang="en-GB" dirty="0"/>
              <a:t>1. Network pathology comparison between sites for use of cancer datasets, sentinel node work and BRAF testing </a:t>
            </a:r>
          </a:p>
          <a:p>
            <a:pPr marL="514350" indent="-514350" algn="l">
              <a:buAutoNum type="arabicPeriod"/>
            </a:pPr>
            <a:endParaRPr lang="en-GB" dirty="0"/>
          </a:p>
          <a:p>
            <a:pPr algn="l"/>
            <a:r>
              <a:rPr lang="en-GB" dirty="0"/>
              <a:t>2. Rising incidence of SCC &amp; KA with future trends</a:t>
            </a:r>
          </a:p>
          <a:p>
            <a:pPr algn="l"/>
            <a:endParaRPr lang="en-GB" dirty="0"/>
          </a:p>
          <a:p>
            <a:pPr algn="l"/>
            <a:r>
              <a:rPr lang="en-GB" dirty="0"/>
              <a:t>3. KA reporting differences &amp; proposed KA study</a:t>
            </a:r>
          </a:p>
          <a:p>
            <a:pPr algn="l"/>
            <a:endParaRPr lang="en-GB" dirty="0"/>
          </a:p>
          <a:p>
            <a:r>
              <a:rPr lang="en-GB" sz="2600" dirty="0"/>
              <a:t>Dr Paul Craig</a:t>
            </a:r>
          </a:p>
          <a:p>
            <a:r>
              <a:rPr lang="en-GB" sz="2600" dirty="0"/>
              <a:t>Histopathology, </a:t>
            </a:r>
            <a:r>
              <a:rPr lang="en-GB" sz="2600" dirty="0" err="1"/>
              <a:t>Gloucesterhire</a:t>
            </a:r>
            <a:r>
              <a:rPr lang="en-GB" sz="2600" dirty="0"/>
              <a:t> Hospitals NHSFT</a:t>
            </a:r>
          </a:p>
        </p:txBody>
      </p:sp>
    </p:spTree>
    <p:extLst>
      <p:ext uri="{BB962C8B-B14F-4D97-AF65-F5344CB8AC3E}">
        <p14:creationId xmlns:p14="http://schemas.microsoft.com/office/powerpoint/2010/main" val="41794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4F0A52B-20B0-478E-844A-8FE76C573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681" y="209859"/>
            <a:ext cx="6396638" cy="6438282"/>
          </a:xfrm>
          <a:prstGeom prst="rect">
            <a:avLst/>
          </a:prstGeom>
        </p:spPr>
      </p:pic>
    </p:spTree>
    <p:extLst>
      <p:ext uri="{BB962C8B-B14F-4D97-AF65-F5344CB8AC3E}">
        <p14:creationId xmlns:p14="http://schemas.microsoft.com/office/powerpoint/2010/main" val="209060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6734B1-DA09-4C43-BD76-09CAD83923F2}"/>
              </a:ext>
            </a:extLst>
          </p:cNvPr>
          <p:cNvPicPr>
            <a:picLocks noChangeAspect="1"/>
          </p:cNvPicPr>
          <p:nvPr/>
        </p:nvPicPr>
        <p:blipFill>
          <a:blip r:embed="rId2"/>
          <a:stretch>
            <a:fillRect/>
          </a:stretch>
        </p:blipFill>
        <p:spPr>
          <a:xfrm>
            <a:off x="755576" y="854735"/>
            <a:ext cx="7362563" cy="5148529"/>
          </a:xfrm>
          <a:prstGeom prst="rect">
            <a:avLst/>
          </a:prstGeom>
        </p:spPr>
      </p:pic>
    </p:spTree>
    <p:extLst>
      <p:ext uri="{BB962C8B-B14F-4D97-AF65-F5344CB8AC3E}">
        <p14:creationId xmlns:p14="http://schemas.microsoft.com/office/powerpoint/2010/main" val="1809959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7D24E0-B153-43EB-A240-7A3E5B8A2C62}"/>
              </a:ext>
            </a:extLst>
          </p:cNvPr>
          <p:cNvPicPr>
            <a:picLocks noChangeAspect="1"/>
          </p:cNvPicPr>
          <p:nvPr/>
        </p:nvPicPr>
        <p:blipFill>
          <a:blip r:embed="rId2"/>
          <a:stretch>
            <a:fillRect/>
          </a:stretch>
        </p:blipFill>
        <p:spPr>
          <a:xfrm>
            <a:off x="175112" y="344440"/>
            <a:ext cx="8968888" cy="6169120"/>
          </a:xfrm>
          <a:prstGeom prst="rect">
            <a:avLst/>
          </a:prstGeom>
        </p:spPr>
      </p:pic>
    </p:spTree>
    <p:extLst>
      <p:ext uri="{BB962C8B-B14F-4D97-AF65-F5344CB8AC3E}">
        <p14:creationId xmlns:p14="http://schemas.microsoft.com/office/powerpoint/2010/main" val="411052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007980" cy="646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16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A4F8F4-9E66-45B1-8A85-72F45768407A}"/>
              </a:ext>
            </a:extLst>
          </p:cNvPr>
          <p:cNvSpPr/>
          <p:nvPr/>
        </p:nvSpPr>
        <p:spPr>
          <a:xfrm>
            <a:off x="1043608" y="1405699"/>
            <a:ext cx="3502333" cy="4862870"/>
          </a:xfrm>
          <a:prstGeom prst="rect">
            <a:avLst/>
          </a:prstGeom>
        </p:spPr>
        <p:txBody>
          <a:bodyPr wrap="square">
            <a:spAutoFit/>
          </a:bodyPr>
          <a:lstStyle/>
          <a:p>
            <a:r>
              <a:rPr lang="en-GB" sz="2000" b="1" dirty="0"/>
              <a:t>KA 	SCC   KA/KA +SCC</a:t>
            </a:r>
          </a:p>
          <a:p>
            <a:endParaRPr lang="en-GB" b="1" dirty="0"/>
          </a:p>
          <a:p>
            <a:r>
              <a:rPr lang="en-GB" sz="2000" b="1" dirty="0" err="1"/>
              <a:t>Glos</a:t>
            </a:r>
            <a:r>
              <a:rPr lang="en-GB" sz="2000" b="1" dirty="0"/>
              <a:t> (KA=12%)</a:t>
            </a:r>
          </a:p>
          <a:p>
            <a:r>
              <a:rPr lang="en-GB" dirty="0"/>
              <a:t>54	285	16%</a:t>
            </a:r>
          </a:p>
          <a:p>
            <a:r>
              <a:rPr lang="en-GB" dirty="0"/>
              <a:t>26	202	11%</a:t>
            </a:r>
          </a:p>
          <a:p>
            <a:r>
              <a:rPr lang="en-GB" dirty="0"/>
              <a:t>7	87	7%</a:t>
            </a:r>
          </a:p>
          <a:p>
            <a:r>
              <a:rPr lang="en-GB" dirty="0"/>
              <a:t>10	122	8%</a:t>
            </a:r>
          </a:p>
          <a:p>
            <a:r>
              <a:rPr lang="en-GB" dirty="0"/>
              <a:t>0	26</a:t>
            </a:r>
          </a:p>
          <a:p>
            <a:r>
              <a:rPr lang="en-GB" dirty="0"/>
              <a:t>3	10</a:t>
            </a:r>
          </a:p>
          <a:p>
            <a:r>
              <a:rPr lang="en-GB" dirty="0"/>
              <a:t>3	12</a:t>
            </a:r>
          </a:p>
          <a:p>
            <a:r>
              <a:rPr lang="en-GB" dirty="0"/>
              <a:t>8	59</a:t>
            </a:r>
          </a:p>
          <a:p>
            <a:r>
              <a:rPr lang="en-GB" dirty="0"/>
              <a:t>1	11</a:t>
            </a:r>
          </a:p>
          <a:p>
            <a:r>
              <a:rPr lang="en-GB" dirty="0"/>
              <a:t>0	3</a:t>
            </a:r>
          </a:p>
          <a:p>
            <a:r>
              <a:rPr lang="en-GB" dirty="0"/>
              <a:t>1	26</a:t>
            </a:r>
          </a:p>
          <a:p>
            <a:r>
              <a:rPr lang="en-GB" dirty="0"/>
              <a:t>6	47</a:t>
            </a:r>
          </a:p>
          <a:p>
            <a:r>
              <a:rPr lang="en-GB" dirty="0"/>
              <a:t>4	40</a:t>
            </a:r>
          </a:p>
          <a:p>
            <a:r>
              <a:rPr lang="en-GB" dirty="0"/>
              <a:t>0	9</a:t>
            </a:r>
          </a:p>
        </p:txBody>
      </p:sp>
      <p:sp>
        <p:nvSpPr>
          <p:cNvPr id="4" name="TextBox 3">
            <a:extLst>
              <a:ext uri="{FF2B5EF4-FFF2-40B4-BE49-F238E27FC236}">
                <a16:creationId xmlns:a16="http://schemas.microsoft.com/office/drawing/2014/main" id="{3700B213-6234-4C5D-A2E8-46335F8807A9}"/>
              </a:ext>
            </a:extLst>
          </p:cNvPr>
          <p:cNvSpPr txBox="1"/>
          <p:nvPr/>
        </p:nvSpPr>
        <p:spPr>
          <a:xfrm>
            <a:off x="154734" y="417480"/>
            <a:ext cx="8897692" cy="461665"/>
          </a:xfrm>
          <a:prstGeom prst="rect">
            <a:avLst/>
          </a:prstGeom>
          <a:noFill/>
        </p:spPr>
        <p:txBody>
          <a:bodyPr wrap="none" rtlCol="0">
            <a:spAutoFit/>
          </a:bodyPr>
          <a:lstStyle/>
          <a:p>
            <a:r>
              <a:rPr lang="en-GB" sz="2400" dirty="0"/>
              <a:t>Pathological diagnosis by pathologist of KA and </a:t>
            </a:r>
            <a:r>
              <a:rPr lang="en-GB" sz="2400" dirty="0" err="1"/>
              <a:t>cSCC</a:t>
            </a:r>
            <a:r>
              <a:rPr lang="en-GB" sz="2400" dirty="0"/>
              <a:t> in 2 </a:t>
            </a:r>
            <a:r>
              <a:rPr lang="en-GB" sz="2400" dirty="0" err="1"/>
              <a:t>yrs</a:t>
            </a:r>
            <a:r>
              <a:rPr lang="en-GB" sz="2400" dirty="0"/>
              <a:t> to Sep 09</a:t>
            </a:r>
          </a:p>
        </p:txBody>
      </p:sp>
      <p:sp>
        <p:nvSpPr>
          <p:cNvPr id="5" name="Rectangle 4">
            <a:extLst>
              <a:ext uri="{FF2B5EF4-FFF2-40B4-BE49-F238E27FC236}">
                <a16:creationId xmlns:a16="http://schemas.microsoft.com/office/drawing/2014/main" id="{832A14C4-DC60-4F9F-AAFF-4D21228247BA}"/>
              </a:ext>
            </a:extLst>
          </p:cNvPr>
          <p:cNvSpPr/>
          <p:nvPr/>
        </p:nvSpPr>
        <p:spPr>
          <a:xfrm>
            <a:off x="5004048" y="1377045"/>
            <a:ext cx="4572000" cy="5170646"/>
          </a:xfrm>
          <a:prstGeom prst="rect">
            <a:avLst/>
          </a:prstGeom>
        </p:spPr>
        <p:txBody>
          <a:bodyPr>
            <a:spAutoFit/>
          </a:bodyPr>
          <a:lstStyle/>
          <a:p>
            <a:r>
              <a:rPr lang="sv-SE" sz="2000" b="1" dirty="0"/>
              <a:t>KA	SCC	KA/KA +SCC</a:t>
            </a:r>
          </a:p>
          <a:p>
            <a:endParaRPr lang="sv-SE" sz="2000" b="1" dirty="0"/>
          </a:p>
          <a:p>
            <a:r>
              <a:rPr lang="sv-SE" sz="2000" b="1" dirty="0"/>
              <a:t>N Bristol	 (KA=7%)</a:t>
            </a:r>
          </a:p>
          <a:p>
            <a:r>
              <a:rPr lang="sv-SE" dirty="0"/>
              <a:t>2	96	2%</a:t>
            </a:r>
          </a:p>
          <a:p>
            <a:r>
              <a:rPr lang="sv-SE" dirty="0"/>
              <a:t>6	137	4%</a:t>
            </a:r>
          </a:p>
          <a:p>
            <a:r>
              <a:rPr lang="sv-SE" dirty="0"/>
              <a:t>4	74	5%</a:t>
            </a:r>
          </a:p>
          <a:p>
            <a:r>
              <a:rPr lang="sv-SE" dirty="0"/>
              <a:t>3	109	3%</a:t>
            </a:r>
          </a:p>
          <a:p>
            <a:r>
              <a:rPr lang="sv-SE" dirty="0"/>
              <a:t>7	56	11%</a:t>
            </a:r>
          </a:p>
          <a:p>
            <a:r>
              <a:rPr lang="sv-SE" dirty="0"/>
              <a:t>10	49	17%</a:t>
            </a:r>
          </a:p>
          <a:p>
            <a:r>
              <a:rPr lang="sv-SE" dirty="0"/>
              <a:t>3	42</a:t>
            </a:r>
          </a:p>
          <a:p>
            <a:r>
              <a:rPr lang="sv-SE" dirty="0"/>
              <a:t>2	30</a:t>
            </a:r>
          </a:p>
          <a:p>
            <a:r>
              <a:rPr lang="sv-SE" dirty="0"/>
              <a:t>2	63</a:t>
            </a:r>
          </a:p>
          <a:p>
            <a:r>
              <a:rPr lang="sv-SE" dirty="0"/>
              <a:t>1	2</a:t>
            </a:r>
          </a:p>
          <a:p>
            <a:r>
              <a:rPr lang="sv-SE" dirty="0"/>
              <a:t>5	56</a:t>
            </a:r>
          </a:p>
          <a:p>
            <a:r>
              <a:rPr lang="sv-SE" dirty="0"/>
              <a:t>9	12	</a:t>
            </a:r>
          </a:p>
          <a:p>
            <a:r>
              <a:rPr lang="sv-SE" dirty="0"/>
              <a:t>0	30</a:t>
            </a:r>
          </a:p>
          <a:p>
            <a:pPr marL="342900" indent="-342900">
              <a:buAutoNum type="arabicPlain" startAt="7"/>
            </a:pPr>
            <a:r>
              <a:rPr lang="sv-SE" dirty="0"/>
              <a:t>           72</a:t>
            </a:r>
          </a:p>
          <a:p>
            <a:r>
              <a:rPr lang="sv-SE" dirty="0"/>
              <a:t>1	2</a:t>
            </a:r>
          </a:p>
        </p:txBody>
      </p:sp>
    </p:spTree>
    <p:extLst>
      <p:ext uri="{BB962C8B-B14F-4D97-AF65-F5344CB8AC3E}">
        <p14:creationId xmlns:p14="http://schemas.microsoft.com/office/powerpoint/2010/main" val="192744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87571"/>
            <a:ext cx="8493287" cy="62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5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44"/>
            <a:ext cx="9207724" cy="658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96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E70A3B-7CCE-4BD1-B0A1-ABBB850C4EE0}"/>
              </a:ext>
            </a:extLst>
          </p:cNvPr>
          <p:cNvPicPr>
            <a:picLocks noChangeAspect="1"/>
          </p:cNvPicPr>
          <p:nvPr/>
        </p:nvPicPr>
        <p:blipFill>
          <a:blip r:embed="rId2"/>
          <a:stretch>
            <a:fillRect/>
          </a:stretch>
        </p:blipFill>
        <p:spPr>
          <a:xfrm>
            <a:off x="107576" y="2"/>
            <a:ext cx="9144000" cy="6857998"/>
          </a:xfrm>
          <a:prstGeom prst="rect">
            <a:avLst/>
          </a:prstGeom>
        </p:spPr>
      </p:pic>
      <p:sp>
        <p:nvSpPr>
          <p:cNvPr id="2" name="TextBox 1">
            <a:extLst>
              <a:ext uri="{FF2B5EF4-FFF2-40B4-BE49-F238E27FC236}">
                <a16:creationId xmlns:a16="http://schemas.microsoft.com/office/drawing/2014/main" id="{D33FE684-0EB4-4053-9BC1-5483B3DC0A61}"/>
              </a:ext>
            </a:extLst>
          </p:cNvPr>
          <p:cNvSpPr txBox="1"/>
          <p:nvPr/>
        </p:nvSpPr>
        <p:spPr>
          <a:xfrm>
            <a:off x="2339752" y="3434063"/>
            <a:ext cx="6048672" cy="3046988"/>
          </a:xfrm>
          <a:prstGeom prst="rect">
            <a:avLst/>
          </a:prstGeom>
          <a:noFill/>
        </p:spPr>
        <p:txBody>
          <a:bodyPr wrap="square" rtlCol="0">
            <a:spAutoFit/>
          </a:bodyPr>
          <a:lstStyle/>
          <a:p>
            <a:r>
              <a:rPr lang="en-GB" sz="3200" dirty="0">
                <a:solidFill>
                  <a:schemeClr val="bg1"/>
                </a:solidFill>
              </a:rPr>
              <a:t>If interested email</a:t>
            </a:r>
          </a:p>
          <a:p>
            <a:r>
              <a:rPr lang="en-GB" sz="3200" dirty="0">
                <a:solidFill>
                  <a:schemeClr val="bg1"/>
                </a:solidFill>
              </a:rPr>
              <a:t> </a:t>
            </a:r>
          </a:p>
          <a:p>
            <a:r>
              <a:rPr lang="en-GB" sz="3200" dirty="0">
                <a:solidFill>
                  <a:schemeClr val="bg1"/>
                </a:solidFill>
              </a:rPr>
              <a:t>Paul.craig2@nhs.net or</a:t>
            </a:r>
          </a:p>
          <a:p>
            <a:endParaRPr lang="en-GB" sz="3200" dirty="0">
              <a:solidFill>
                <a:schemeClr val="bg1"/>
              </a:solidFill>
            </a:endParaRPr>
          </a:p>
          <a:p>
            <a:r>
              <a:rPr lang="en-GB" sz="3200" dirty="0">
                <a:solidFill>
                  <a:schemeClr val="bg1"/>
                </a:solidFill>
              </a:rPr>
              <a:t>Saleem.taibjee@dchft.nhs.uk</a:t>
            </a:r>
          </a:p>
          <a:p>
            <a:endParaRPr lang="en-GB" sz="3200" dirty="0"/>
          </a:p>
        </p:txBody>
      </p:sp>
    </p:spTree>
    <p:extLst>
      <p:ext uri="{BB962C8B-B14F-4D97-AF65-F5344CB8AC3E}">
        <p14:creationId xmlns:p14="http://schemas.microsoft.com/office/powerpoint/2010/main" val="308220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913DC-494D-424A-9A83-BC91FD867AD2}"/>
              </a:ext>
            </a:extLst>
          </p:cNvPr>
          <p:cNvSpPr>
            <a:spLocks noGrp="1"/>
          </p:cNvSpPr>
          <p:nvPr>
            <p:ph type="title"/>
          </p:nvPr>
        </p:nvSpPr>
        <p:spPr>
          <a:xfrm>
            <a:off x="179512" y="274638"/>
            <a:ext cx="8712968" cy="1143000"/>
          </a:xfrm>
        </p:spPr>
        <p:txBody>
          <a:bodyPr>
            <a:normAutofit fontScale="90000"/>
          </a:bodyPr>
          <a:lstStyle/>
          <a:p>
            <a:br>
              <a:rPr lang="en-GB" dirty="0"/>
            </a:br>
            <a:r>
              <a:rPr lang="en-GB" sz="3100" dirty="0"/>
              <a:t>SWAG Skin Cancer </a:t>
            </a:r>
            <a:r>
              <a:rPr lang="en-GB" sz="3100" dirty="0">
                <a:solidFill>
                  <a:prstClr val="black"/>
                </a:solidFill>
              </a:rPr>
              <a:t>Network pathology comparison between sites for use of cancer datasets</a:t>
            </a:r>
            <a:br>
              <a:rPr lang="en-GB" dirty="0"/>
            </a:br>
            <a:endParaRPr lang="en-GB" dirty="0"/>
          </a:p>
        </p:txBody>
      </p:sp>
      <p:graphicFrame>
        <p:nvGraphicFramePr>
          <p:cNvPr id="6" name="Content Placeholder 5">
            <a:extLst>
              <a:ext uri="{FF2B5EF4-FFF2-40B4-BE49-F238E27FC236}">
                <a16:creationId xmlns:a16="http://schemas.microsoft.com/office/drawing/2014/main" id="{D122AC26-06DE-40B6-85CB-362ACA9E9E51}"/>
              </a:ext>
            </a:extLst>
          </p:cNvPr>
          <p:cNvGraphicFramePr>
            <a:graphicFrameLocks noGrp="1"/>
          </p:cNvGraphicFramePr>
          <p:nvPr>
            <p:ph idx="1"/>
            <p:extLst>
              <p:ext uri="{D42A27DB-BD31-4B8C-83A1-F6EECF244321}">
                <p14:modId xmlns:p14="http://schemas.microsoft.com/office/powerpoint/2010/main" val="1563202194"/>
              </p:ext>
            </p:extLst>
          </p:nvPr>
        </p:nvGraphicFramePr>
        <p:xfrm>
          <a:off x="179512" y="1760220"/>
          <a:ext cx="8887816" cy="4585514"/>
        </p:xfrm>
        <a:graphic>
          <a:graphicData uri="http://schemas.openxmlformats.org/drawingml/2006/table">
            <a:tbl>
              <a:tblPr firstRow="1" bandRow="1">
                <a:tableStyleId>{93296810-A885-4BE3-A3E7-6D5BEEA58F35}</a:tableStyleId>
              </a:tblPr>
              <a:tblGrid>
                <a:gridCol w="3392802">
                  <a:extLst>
                    <a:ext uri="{9D8B030D-6E8A-4147-A177-3AD203B41FA5}">
                      <a16:colId xmlns:a16="http://schemas.microsoft.com/office/drawing/2014/main" val="3298170700"/>
                    </a:ext>
                  </a:extLst>
                </a:gridCol>
                <a:gridCol w="715136">
                  <a:extLst>
                    <a:ext uri="{9D8B030D-6E8A-4147-A177-3AD203B41FA5}">
                      <a16:colId xmlns:a16="http://schemas.microsoft.com/office/drawing/2014/main" val="3317253023"/>
                    </a:ext>
                  </a:extLst>
                </a:gridCol>
                <a:gridCol w="986324">
                  <a:extLst>
                    <a:ext uri="{9D8B030D-6E8A-4147-A177-3AD203B41FA5}">
                      <a16:colId xmlns:a16="http://schemas.microsoft.com/office/drawing/2014/main" val="415748008"/>
                    </a:ext>
                  </a:extLst>
                </a:gridCol>
                <a:gridCol w="758711">
                  <a:extLst>
                    <a:ext uri="{9D8B030D-6E8A-4147-A177-3AD203B41FA5}">
                      <a16:colId xmlns:a16="http://schemas.microsoft.com/office/drawing/2014/main" val="562155674"/>
                    </a:ext>
                  </a:extLst>
                </a:gridCol>
                <a:gridCol w="1062195">
                  <a:extLst>
                    <a:ext uri="{9D8B030D-6E8A-4147-A177-3AD203B41FA5}">
                      <a16:colId xmlns:a16="http://schemas.microsoft.com/office/drawing/2014/main" val="993613962"/>
                    </a:ext>
                  </a:extLst>
                </a:gridCol>
                <a:gridCol w="1062195">
                  <a:extLst>
                    <a:ext uri="{9D8B030D-6E8A-4147-A177-3AD203B41FA5}">
                      <a16:colId xmlns:a16="http://schemas.microsoft.com/office/drawing/2014/main" val="829369210"/>
                    </a:ext>
                  </a:extLst>
                </a:gridCol>
                <a:gridCol w="910453">
                  <a:extLst>
                    <a:ext uri="{9D8B030D-6E8A-4147-A177-3AD203B41FA5}">
                      <a16:colId xmlns:a16="http://schemas.microsoft.com/office/drawing/2014/main" val="2422522926"/>
                    </a:ext>
                  </a:extLst>
                </a:gridCol>
              </a:tblGrid>
              <a:tr h="387640">
                <a:tc>
                  <a:txBody>
                    <a:bodyPr/>
                    <a:lstStyle/>
                    <a:p>
                      <a:endParaRPr lang="en-GB" dirty="0"/>
                    </a:p>
                  </a:txBody>
                  <a:tcPr/>
                </a:tc>
                <a:tc>
                  <a:txBody>
                    <a:bodyPr/>
                    <a:lstStyle/>
                    <a:p>
                      <a:r>
                        <a:rPr lang="en-GB" dirty="0"/>
                        <a:t>Bath</a:t>
                      </a:r>
                    </a:p>
                  </a:txBody>
                  <a:tcPr/>
                </a:tc>
                <a:tc>
                  <a:txBody>
                    <a:bodyPr/>
                    <a:lstStyle/>
                    <a:p>
                      <a:r>
                        <a:rPr lang="en-GB" dirty="0"/>
                        <a:t>Bristol </a:t>
                      </a:r>
                    </a:p>
                  </a:txBody>
                  <a:tcPr/>
                </a:tc>
                <a:tc>
                  <a:txBody>
                    <a:bodyPr/>
                    <a:lstStyle/>
                    <a:p>
                      <a:r>
                        <a:rPr lang="en-GB" dirty="0" err="1"/>
                        <a:t>Glos</a:t>
                      </a:r>
                      <a:endParaRPr lang="en-GB" dirty="0"/>
                    </a:p>
                  </a:txBody>
                  <a:tcPr/>
                </a:tc>
                <a:tc>
                  <a:txBody>
                    <a:bodyPr/>
                    <a:lstStyle/>
                    <a:p>
                      <a:r>
                        <a:rPr lang="en-GB" dirty="0"/>
                        <a:t>Taunton</a:t>
                      </a:r>
                    </a:p>
                  </a:txBody>
                  <a:tcPr/>
                </a:tc>
                <a:tc>
                  <a:txBody>
                    <a:bodyPr/>
                    <a:lstStyle/>
                    <a:p>
                      <a:r>
                        <a:rPr lang="en-GB" dirty="0"/>
                        <a:t>Weston</a:t>
                      </a:r>
                    </a:p>
                  </a:txBody>
                  <a:tcPr/>
                </a:tc>
                <a:tc>
                  <a:txBody>
                    <a:bodyPr/>
                    <a:lstStyle/>
                    <a:p>
                      <a:r>
                        <a:rPr lang="en-GB" dirty="0"/>
                        <a:t>Yeovil</a:t>
                      </a:r>
                    </a:p>
                  </a:txBody>
                  <a:tcPr/>
                </a:tc>
                <a:extLst>
                  <a:ext uri="{0D108BD9-81ED-4DB2-BD59-A6C34878D82A}">
                    <a16:rowId xmlns:a16="http://schemas.microsoft.com/office/drawing/2014/main" val="2670029754"/>
                  </a:ext>
                </a:extLst>
              </a:tr>
              <a:tr h="387640">
                <a:tc>
                  <a:txBody>
                    <a:bodyPr/>
                    <a:lstStyle/>
                    <a:p>
                      <a:r>
                        <a:rPr lang="en-GB" dirty="0" err="1"/>
                        <a:t>RCPath</a:t>
                      </a:r>
                      <a:r>
                        <a:rPr lang="en-GB" dirty="0"/>
                        <a:t> melanoma dataset used?</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Y</a:t>
                      </a:r>
                    </a:p>
                  </a:txBody>
                  <a:tcPr/>
                </a:tc>
                <a:tc>
                  <a:txBody>
                    <a:bodyPr/>
                    <a:lstStyle/>
                    <a:p>
                      <a:pPr algn="ctr"/>
                      <a:endParaRPr lang="en-GB"/>
                    </a:p>
                  </a:txBody>
                  <a:tcPr/>
                </a:tc>
                <a:extLst>
                  <a:ext uri="{0D108BD9-81ED-4DB2-BD59-A6C34878D82A}">
                    <a16:rowId xmlns:a16="http://schemas.microsoft.com/office/drawing/2014/main" val="2383958468"/>
                  </a:ext>
                </a:extLst>
              </a:tr>
              <a:tr h="387640">
                <a:tc>
                  <a:txBody>
                    <a:bodyPr/>
                    <a:lstStyle/>
                    <a:p>
                      <a:r>
                        <a:rPr lang="en-GB" dirty="0" err="1"/>
                        <a:t>RCPath</a:t>
                      </a:r>
                      <a:r>
                        <a:rPr lang="en-GB" dirty="0"/>
                        <a:t> melanoma in situ dataset?</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N</a:t>
                      </a:r>
                    </a:p>
                  </a:txBody>
                  <a:tcPr/>
                </a:tc>
                <a:tc>
                  <a:txBody>
                    <a:bodyPr/>
                    <a:lstStyle/>
                    <a:p>
                      <a:pPr algn="ctr"/>
                      <a:r>
                        <a:rPr lang="en-GB" dirty="0"/>
                        <a:t>N</a:t>
                      </a:r>
                    </a:p>
                  </a:txBody>
                  <a:tcPr/>
                </a:tc>
                <a:tc>
                  <a:txBody>
                    <a:bodyPr/>
                    <a:lstStyle/>
                    <a:p>
                      <a:pPr algn="ctr"/>
                      <a:r>
                        <a:rPr lang="en-GB" dirty="0"/>
                        <a:t>Y</a:t>
                      </a:r>
                    </a:p>
                  </a:txBody>
                  <a:tcPr/>
                </a:tc>
                <a:tc>
                  <a:txBody>
                    <a:bodyPr/>
                    <a:lstStyle/>
                    <a:p>
                      <a:pPr algn="ctr"/>
                      <a:endParaRPr lang="en-GB"/>
                    </a:p>
                  </a:txBody>
                  <a:tcPr/>
                </a:tc>
                <a:extLst>
                  <a:ext uri="{0D108BD9-81ED-4DB2-BD59-A6C34878D82A}">
                    <a16:rowId xmlns:a16="http://schemas.microsoft.com/office/drawing/2014/main" val="3963648922"/>
                  </a:ext>
                </a:extLst>
              </a:tr>
              <a:tr h="387640">
                <a:tc>
                  <a:txBody>
                    <a:bodyPr/>
                    <a:lstStyle/>
                    <a:p>
                      <a:r>
                        <a:rPr lang="en-GB" dirty="0" err="1"/>
                        <a:t>RCPath</a:t>
                      </a:r>
                      <a:r>
                        <a:rPr lang="en-GB" dirty="0"/>
                        <a:t> SCC dataset used?</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N</a:t>
                      </a:r>
                    </a:p>
                  </a:txBody>
                  <a:tcPr/>
                </a:tc>
                <a:tc>
                  <a:txBody>
                    <a:bodyPr/>
                    <a:lstStyle/>
                    <a:p>
                      <a:pPr algn="ctr"/>
                      <a:r>
                        <a:rPr lang="en-GB" dirty="0"/>
                        <a:t>Y</a:t>
                      </a:r>
                    </a:p>
                  </a:txBody>
                  <a:tcPr/>
                </a:tc>
                <a:tc>
                  <a:txBody>
                    <a:bodyPr/>
                    <a:lstStyle/>
                    <a:p>
                      <a:pPr algn="ctr"/>
                      <a:endParaRPr lang="en-GB"/>
                    </a:p>
                  </a:txBody>
                  <a:tcPr/>
                </a:tc>
                <a:extLst>
                  <a:ext uri="{0D108BD9-81ED-4DB2-BD59-A6C34878D82A}">
                    <a16:rowId xmlns:a16="http://schemas.microsoft.com/office/drawing/2014/main" val="86997825"/>
                  </a:ext>
                </a:extLst>
              </a:tr>
              <a:tr h="669078">
                <a:tc>
                  <a:txBody>
                    <a:bodyPr/>
                    <a:lstStyle/>
                    <a:p>
                      <a:r>
                        <a:rPr lang="en-GB" dirty="0" err="1"/>
                        <a:t>RCPath</a:t>
                      </a:r>
                      <a:r>
                        <a:rPr lang="en-GB" dirty="0"/>
                        <a:t> SCC dataset for non-excisions (punch, curettage etc)?</a:t>
                      </a:r>
                    </a:p>
                  </a:txBody>
                  <a:tcPr/>
                </a:tc>
                <a:tc>
                  <a:txBody>
                    <a:bodyPr/>
                    <a:lstStyle/>
                    <a:p>
                      <a:pPr algn="ctr"/>
                      <a:r>
                        <a:rPr lang="en-GB" dirty="0"/>
                        <a:t>N</a:t>
                      </a:r>
                    </a:p>
                  </a:txBody>
                  <a:tcPr/>
                </a:tc>
                <a:tc>
                  <a:txBody>
                    <a:bodyPr/>
                    <a:lstStyle/>
                    <a:p>
                      <a:pPr algn="ctr"/>
                      <a:r>
                        <a:rPr lang="en-GB" dirty="0"/>
                        <a:t>N</a:t>
                      </a:r>
                    </a:p>
                  </a:txBody>
                  <a:tcPr/>
                </a:tc>
                <a:tc>
                  <a:txBody>
                    <a:bodyPr/>
                    <a:lstStyle/>
                    <a:p>
                      <a:pPr algn="ctr"/>
                      <a:r>
                        <a:rPr lang="en-GB" dirty="0"/>
                        <a:t>Y</a:t>
                      </a:r>
                    </a:p>
                  </a:txBody>
                  <a:tcPr/>
                </a:tc>
                <a:tc>
                  <a:txBody>
                    <a:bodyPr/>
                    <a:lstStyle/>
                    <a:p>
                      <a:pPr algn="ctr"/>
                      <a:r>
                        <a:rPr lang="en-GB" dirty="0"/>
                        <a:t>N</a:t>
                      </a:r>
                    </a:p>
                  </a:txBody>
                  <a:tcPr/>
                </a:tc>
                <a:tc>
                  <a:txBody>
                    <a:bodyPr/>
                    <a:lstStyle/>
                    <a:p>
                      <a:pPr algn="ctr"/>
                      <a:r>
                        <a:rPr lang="en-GB" dirty="0"/>
                        <a:t>N</a:t>
                      </a:r>
                    </a:p>
                  </a:txBody>
                  <a:tcPr/>
                </a:tc>
                <a:tc>
                  <a:txBody>
                    <a:bodyPr/>
                    <a:lstStyle/>
                    <a:p>
                      <a:pPr algn="ctr"/>
                      <a:endParaRPr lang="en-GB" dirty="0"/>
                    </a:p>
                  </a:txBody>
                  <a:tcPr/>
                </a:tc>
                <a:extLst>
                  <a:ext uri="{0D108BD9-81ED-4DB2-BD59-A6C34878D82A}">
                    <a16:rowId xmlns:a16="http://schemas.microsoft.com/office/drawing/2014/main" val="9611675"/>
                  </a:ext>
                </a:extLst>
              </a:tr>
              <a:tr h="387640">
                <a:tc>
                  <a:txBody>
                    <a:bodyPr/>
                    <a:lstStyle/>
                    <a:p>
                      <a:r>
                        <a:rPr lang="en-GB" dirty="0" err="1"/>
                        <a:t>RCPath</a:t>
                      </a:r>
                      <a:r>
                        <a:rPr lang="en-GB" dirty="0"/>
                        <a:t> BCC dataset used?</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N</a:t>
                      </a:r>
                    </a:p>
                  </a:txBody>
                  <a:tcPr/>
                </a:tc>
                <a:tc>
                  <a:txBody>
                    <a:bodyPr/>
                    <a:lstStyle/>
                    <a:p>
                      <a:pPr algn="ctr"/>
                      <a:r>
                        <a:rPr lang="en-GB" dirty="0"/>
                        <a:t>N</a:t>
                      </a:r>
                    </a:p>
                  </a:txBody>
                  <a:tcPr/>
                </a:tc>
                <a:tc>
                  <a:txBody>
                    <a:bodyPr/>
                    <a:lstStyle/>
                    <a:p>
                      <a:pPr algn="ctr"/>
                      <a:r>
                        <a:rPr lang="en-GB" dirty="0"/>
                        <a:t>Y</a:t>
                      </a:r>
                    </a:p>
                  </a:txBody>
                  <a:tcPr/>
                </a:tc>
                <a:tc>
                  <a:txBody>
                    <a:bodyPr/>
                    <a:lstStyle/>
                    <a:p>
                      <a:pPr algn="ctr"/>
                      <a:endParaRPr lang="en-GB"/>
                    </a:p>
                  </a:txBody>
                  <a:tcPr/>
                </a:tc>
                <a:extLst>
                  <a:ext uri="{0D108BD9-81ED-4DB2-BD59-A6C34878D82A}">
                    <a16:rowId xmlns:a16="http://schemas.microsoft.com/office/drawing/2014/main" val="417083802"/>
                  </a:ext>
                </a:extLst>
              </a:tr>
              <a:tr h="669078">
                <a:tc>
                  <a:txBody>
                    <a:bodyPr/>
                    <a:lstStyle/>
                    <a:p>
                      <a:r>
                        <a:rPr lang="en-GB" dirty="0" err="1"/>
                        <a:t>RCPath</a:t>
                      </a:r>
                      <a:r>
                        <a:rPr lang="en-GB" dirty="0"/>
                        <a:t> BCC dataset for non-excisions (punch, curettage etc)?</a:t>
                      </a:r>
                    </a:p>
                  </a:txBody>
                  <a:tcPr/>
                </a:tc>
                <a:tc>
                  <a:txBody>
                    <a:bodyPr/>
                    <a:lstStyle/>
                    <a:p>
                      <a:pPr algn="ctr"/>
                      <a:r>
                        <a:rPr lang="en-GB" dirty="0"/>
                        <a:t>N</a:t>
                      </a:r>
                    </a:p>
                  </a:txBody>
                  <a:tcPr/>
                </a:tc>
                <a:tc>
                  <a:txBody>
                    <a:bodyPr/>
                    <a:lstStyle/>
                    <a:p>
                      <a:pPr algn="ctr"/>
                      <a:r>
                        <a:rPr lang="en-GB" dirty="0"/>
                        <a:t>N</a:t>
                      </a:r>
                    </a:p>
                  </a:txBody>
                  <a:tcPr/>
                </a:tc>
                <a:tc>
                  <a:txBody>
                    <a:bodyPr/>
                    <a:lstStyle/>
                    <a:p>
                      <a:pPr algn="ctr"/>
                      <a:r>
                        <a:rPr lang="en-GB" dirty="0"/>
                        <a:t>Y</a:t>
                      </a:r>
                    </a:p>
                  </a:txBody>
                  <a:tcPr/>
                </a:tc>
                <a:tc>
                  <a:txBody>
                    <a:bodyPr/>
                    <a:lstStyle/>
                    <a:p>
                      <a:pPr algn="ctr"/>
                      <a:r>
                        <a:rPr lang="en-GB" dirty="0"/>
                        <a:t>N</a:t>
                      </a:r>
                    </a:p>
                  </a:txBody>
                  <a:tcPr/>
                </a:tc>
                <a:tc>
                  <a:txBody>
                    <a:bodyPr/>
                    <a:lstStyle/>
                    <a:p>
                      <a:pPr algn="ctr"/>
                      <a:r>
                        <a:rPr lang="en-GB" dirty="0"/>
                        <a:t>N</a:t>
                      </a:r>
                    </a:p>
                  </a:txBody>
                  <a:tcPr/>
                </a:tc>
                <a:tc>
                  <a:txBody>
                    <a:bodyPr/>
                    <a:lstStyle/>
                    <a:p>
                      <a:pPr algn="ctr"/>
                      <a:endParaRPr lang="en-GB" dirty="0"/>
                    </a:p>
                  </a:txBody>
                  <a:tcPr/>
                </a:tc>
                <a:extLst>
                  <a:ext uri="{0D108BD9-81ED-4DB2-BD59-A6C34878D82A}">
                    <a16:rowId xmlns:a16="http://schemas.microsoft.com/office/drawing/2014/main" val="3329744801"/>
                  </a:ext>
                </a:extLst>
              </a:tr>
              <a:tr h="669078">
                <a:tc>
                  <a:txBody>
                    <a:bodyPr/>
                    <a:lstStyle/>
                    <a:p>
                      <a:r>
                        <a:rPr lang="en-GB" dirty="0" err="1"/>
                        <a:t>RCPath</a:t>
                      </a:r>
                      <a:r>
                        <a:rPr lang="en-GB" dirty="0"/>
                        <a:t> dataset for adnexal carcinoma?</a:t>
                      </a:r>
                    </a:p>
                  </a:txBody>
                  <a:tcPr/>
                </a:tc>
                <a:tc>
                  <a:txBody>
                    <a:bodyPr/>
                    <a:lstStyle/>
                    <a:p>
                      <a:pPr algn="ctr"/>
                      <a:r>
                        <a:rPr lang="en-GB" dirty="0"/>
                        <a:t>N</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Y</a:t>
                      </a:r>
                    </a:p>
                  </a:txBody>
                  <a:tcPr/>
                </a:tc>
                <a:tc>
                  <a:txBody>
                    <a:bodyPr/>
                    <a:lstStyle/>
                    <a:p>
                      <a:pPr algn="ctr"/>
                      <a:endParaRPr lang="en-GB" dirty="0"/>
                    </a:p>
                  </a:txBody>
                  <a:tcPr/>
                </a:tc>
                <a:extLst>
                  <a:ext uri="{0D108BD9-81ED-4DB2-BD59-A6C34878D82A}">
                    <a16:rowId xmlns:a16="http://schemas.microsoft.com/office/drawing/2014/main" val="1786041265"/>
                  </a:ext>
                </a:extLst>
              </a:tr>
              <a:tr h="387640">
                <a:tc>
                  <a:txBody>
                    <a:bodyPr/>
                    <a:lstStyle/>
                    <a:p>
                      <a:r>
                        <a:rPr lang="en-GB" dirty="0" err="1"/>
                        <a:t>RCPath</a:t>
                      </a:r>
                      <a:r>
                        <a:rPr lang="en-GB" dirty="0"/>
                        <a:t> dataset for Merkel cell carcinoma?</a:t>
                      </a:r>
                    </a:p>
                  </a:txBody>
                  <a:tcPr/>
                </a:tc>
                <a:tc>
                  <a:txBody>
                    <a:bodyPr/>
                    <a:lstStyle/>
                    <a:p>
                      <a:pPr algn="ctr"/>
                      <a:r>
                        <a:rPr lang="en-GB" dirty="0"/>
                        <a:t>N</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Y</a:t>
                      </a:r>
                    </a:p>
                  </a:txBody>
                  <a:tcPr/>
                </a:tc>
                <a:tc>
                  <a:txBody>
                    <a:bodyPr/>
                    <a:lstStyle/>
                    <a:p>
                      <a:pPr algn="ctr"/>
                      <a:r>
                        <a:rPr lang="en-GB" dirty="0"/>
                        <a:t>Y</a:t>
                      </a:r>
                    </a:p>
                  </a:txBody>
                  <a:tcPr/>
                </a:tc>
                <a:tc>
                  <a:txBody>
                    <a:bodyPr/>
                    <a:lstStyle/>
                    <a:p>
                      <a:pPr algn="ctr"/>
                      <a:endParaRPr lang="en-GB" dirty="0"/>
                    </a:p>
                  </a:txBody>
                  <a:tcPr/>
                </a:tc>
                <a:extLst>
                  <a:ext uri="{0D108BD9-81ED-4DB2-BD59-A6C34878D82A}">
                    <a16:rowId xmlns:a16="http://schemas.microsoft.com/office/drawing/2014/main" val="1454484822"/>
                  </a:ext>
                </a:extLst>
              </a:tr>
            </a:tbl>
          </a:graphicData>
        </a:graphic>
      </p:graphicFrame>
    </p:spTree>
    <p:extLst>
      <p:ext uri="{BB962C8B-B14F-4D97-AF65-F5344CB8AC3E}">
        <p14:creationId xmlns:p14="http://schemas.microsoft.com/office/powerpoint/2010/main" val="306942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913DC-494D-424A-9A83-BC91FD867AD2}"/>
              </a:ext>
            </a:extLst>
          </p:cNvPr>
          <p:cNvSpPr>
            <a:spLocks noGrp="1"/>
          </p:cNvSpPr>
          <p:nvPr>
            <p:ph type="title"/>
          </p:nvPr>
        </p:nvSpPr>
        <p:spPr>
          <a:xfrm>
            <a:off x="179512" y="332656"/>
            <a:ext cx="8435280" cy="1143000"/>
          </a:xfrm>
        </p:spPr>
        <p:txBody>
          <a:bodyPr>
            <a:normAutofit fontScale="90000"/>
          </a:bodyPr>
          <a:lstStyle/>
          <a:p>
            <a:br>
              <a:rPr lang="en-GB" dirty="0"/>
            </a:br>
            <a:r>
              <a:rPr lang="en-GB" sz="3100" dirty="0"/>
              <a:t>SWAG Skin Cancer </a:t>
            </a:r>
            <a:r>
              <a:rPr lang="en-GB" sz="3100" dirty="0">
                <a:solidFill>
                  <a:prstClr val="black"/>
                </a:solidFill>
              </a:rPr>
              <a:t>Network pathology comparison between sites for use of BRAF testing</a:t>
            </a:r>
            <a:br>
              <a:rPr lang="en-GB" dirty="0"/>
            </a:br>
            <a:endParaRPr lang="en-GB" dirty="0"/>
          </a:p>
        </p:txBody>
      </p:sp>
      <p:graphicFrame>
        <p:nvGraphicFramePr>
          <p:cNvPr id="6" name="Content Placeholder 5">
            <a:extLst>
              <a:ext uri="{FF2B5EF4-FFF2-40B4-BE49-F238E27FC236}">
                <a16:creationId xmlns:a16="http://schemas.microsoft.com/office/drawing/2014/main" id="{D122AC26-06DE-40B6-85CB-362ACA9E9E51}"/>
              </a:ext>
            </a:extLst>
          </p:cNvPr>
          <p:cNvGraphicFramePr>
            <a:graphicFrameLocks noGrp="1"/>
          </p:cNvGraphicFramePr>
          <p:nvPr>
            <p:ph idx="1"/>
            <p:extLst>
              <p:ext uri="{D42A27DB-BD31-4B8C-83A1-F6EECF244321}">
                <p14:modId xmlns:p14="http://schemas.microsoft.com/office/powerpoint/2010/main" val="53348987"/>
              </p:ext>
            </p:extLst>
          </p:nvPr>
        </p:nvGraphicFramePr>
        <p:xfrm>
          <a:off x="179512" y="1760220"/>
          <a:ext cx="8887816" cy="4685320"/>
        </p:xfrm>
        <a:graphic>
          <a:graphicData uri="http://schemas.openxmlformats.org/drawingml/2006/table">
            <a:tbl>
              <a:tblPr firstRow="1" bandRow="1">
                <a:tableStyleId>{93296810-A885-4BE3-A3E7-6D5BEEA58F35}</a:tableStyleId>
              </a:tblPr>
              <a:tblGrid>
                <a:gridCol w="3384376">
                  <a:extLst>
                    <a:ext uri="{9D8B030D-6E8A-4147-A177-3AD203B41FA5}">
                      <a16:colId xmlns:a16="http://schemas.microsoft.com/office/drawing/2014/main" val="3298170700"/>
                    </a:ext>
                  </a:extLst>
                </a:gridCol>
                <a:gridCol w="723562">
                  <a:extLst>
                    <a:ext uri="{9D8B030D-6E8A-4147-A177-3AD203B41FA5}">
                      <a16:colId xmlns:a16="http://schemas.microsoft.com/office/drawing/2014/main" val="3317253023"/>
                    </a:ext>
                  </a:extLst>
                </a:gridCol>
                <a:gridCol w="986324">
                  <a:extLst>
                    <a:ext uri="{9D8B030D-6E8A-4147-A177-3AD203B41FA5}">
                      <a16:colId xmlns:a16="http://schemas.microsoft.com/office/drawing/2014/main" val="415748008"/>
                    </a:ext>
                  </a:extLst>
                </a:gridCol>
                <a:gridCol w="758711">
                  <a:extLst>
                    <a:ext uri="{9D8B030D-6E8A-4147-A177-3AD203B41FA5}">
                      <a16:colId xmlns:a16="http://schemas.microsoft.com/office/drawing/2014/main" val="562155674"/>
                    </a:ext>
                  </a:extLst>
                </a:gridCol>
                <a:gridCol w="1062195">
                  <a:extLst>
                    <a:ext uri="{9D8B030D-6E8A-4147-A177-3AD203B41FA5}">
                      <a16:colId xmlns:a16="http://schemas.microsoft.com/office/drawing/2014/main" val="993613962"/>
                    </a:ext>
                  </a:extLst>
                </a:gridCol>
                <a:gridCol w="1062195">
                  <a:extLst>
                    <a:ext uri="{9D8B030D-6E8A-4147-A177-3AD203B41FA5}">
                      <a16:colId xmlns:a16="http://schemas.microsoft.com/office/drawing/2014/main" val="829369210"/>
                    </a:ext>
                  </a:extLst>
                </a:gridCol>
                <a:gridCol w="910453">
                  <a:extLst>
                    <a:ext uri="{9D8B030D-6E8A-4147-A177-3AD203B41FA5}">
                      <a16:colId xmlns:a16="http://schemas.microsoft.com/office/drawing/2014/main" val="2422522926"/>
                    </a:ext>
                  </a:extLst>
                </a:gridCol>
              </a:tblGrid>
              <a:tr h="387640">
                <a:tc>
                  <a:txBody>
                    <a:bodyPr/>
                    <a:lstStyle/>
                    <a:p>
                      <a:endParaRPr lang="en-GB" dirty="0"/>
                    </a:p>
                  </a:txBody>
                  <a:tcPr/>
                </a:tc>
                <a:tc>
                  <a:txBody>
                    <a:bodyPr/>
                    <a:lstStyle/>
                    <a:p>
                      <a:r>
                        <a:rPr lang="en-GB" dirty="0"/>
                        <a:t>Bath</a:t>
                      </a:r>
                    </a:p>
                  </a:txBody>
                  <a:tcPr/>
                </a:tc>
                <a:tc>
                  <a:txBody>
                    <a:bodyPr/>
                    <a:lstStyle/>
                    <a:p>
                      <a:r>
                        <a:rPr lang="en-GB" dirty="0"/>
                        <a:t>Bristol </a:t>
                      </a:r>
                    </a:p>
                  </a:txBody>
                  <a:tcPr/>
                </a:tc>
                <a:tc>
                  <a:txBody>
                    <a:bodyPr/>
                    <a:lstStyle/>
                    <a:p>
                      <a:r>
                        <a:rPr lang="en-GB" dirty="0" err="1"/>
                        <a:t>Glos</a:t>
                      </a:r>
                      <a:endParaRPr lang="en-GB" dirty="0"/>
                    </a:p>
                  </a:txBody>
                  <a:tcPr/>
                </a:tc>
                <a:tc>
                  <a:txBody>
                    <a:bodyPr/>
                    <a:lstStyle/>
                    <a:p>
                      <a:r>
                        <a:rPr lang="en-GB" dirty="0"/>
                        <a:t>Taunton</a:t>
                      </a:r>
                    </a:p>
                  </a:txBody>
                  <a:tcPr/>
                </a:tc>
                <a:tc>
                  <a:txBody>
                    <a:bodyPr/>
                    <a:lstStyle/>
                    <a:p>
                      <a:r>
                        <a:rPr lang="en-GB" dirty="0" err="1"/>
                        <a:t>Wescton</a:t>
                      </a:r>
                      <a:endParaRPr lang="en-GB" dirty="0"/>
                    </a:p>
                  </a:txBody>
                  <a:tcPr/>
                </a:tc>
                <a:tc>
                  <a:txBody>
                    <a:bodyPr/>
                    <a:lstStyle/>
                    <a:p>
                      <a:r>
                        <a:rPr lang="en-GB" dirty="0"/>
                        <a:t>Yeovil</a:t>
                      </a:r>
                    </a:p>
                  </a:txBody>
                  <a:tcPr/>
                </a:tc>
                <a:extLst>
                  <a:ext uri="{0D108BD9-81ED-4DB2-BD59-A6C34878D82A}">
                    <a16:rowId xmlns:a16="http://schemas.microsoft.com/office/drawing/2014/main" val="2670029754"/>
                  </a:ext>
                </a:extLst>
              </a:tr>
              <a:tr h="387640">
                <a:tc>
                  <a:txBody>
                    <a:bodyPr/>
                    <a:lstStyle/>
                    <a:p>
                      <a:r>
                        <a:rPr lang="en-GB" dirty="0"/>
                        <a:t>Do you test melanoma for BRAF mutation status </a:t>
                      </a:r>
                    </a:p>
                    <a:p>
                      <a:pPr marL="342900" indent="-342900">
                        <a:buAutoNum type="alphaLcParenR"/>
                      </a:pPr>
                      <a:r>
                        <a:rPr lang="en-GB" dirty="0" err="1"/>
                        <a:t>reflexly</a:t>
                      </a:r>
                      <a:r>
                        <a:rPr lang="en-GB" dirty="0"/>
                        <a:t> for all primary melanoma?</a:t>
                      </a:r>
                    </a:p>
                    <a:p>
                      <a:pPr marL="342900" indent="-342900">
                        <a:buAutoNum type="alphaLcParenR"/>
                      </a:pPr>
                      <a:r>
                        <a:rPr lang="en-GB" dirty="0" err="1"/>
                        <a:t>reflexly</a:t>
                      </a:r>
                      <a:r>
                        <a:rPr lang="en-GB" dirty="0"/>
                        <a:t> for all pT4b melanoma?</a:t>
                      </a:r>
                    </a:p>
                    <a:p>
                      <a:pPr marL="342900" indent="-342900">
                        <a:buAutoNum type="alphaLcParenR"/>
                      </a:pPr>
                      <a:r>
                        <a:rPr lang="en-GB" dirty="0"/>
                        <a:t>Following MDTM or oncology request?</a:t>
                      </a:r>
                    </a:p>
                  </a:txBody>
                  <a:tcPr/>
                </a:tc>
                <a:tc>
                  <a:txBody>
                    <a:bodyPr/>
                    <a:lstStyle/>
                    <a:p>
                      <a:pPr algn="ctr"/>
                      <a:endParaRPr lang="en-GB" dirty="0"/>
                    </a:p>
                    <a:p>
                      <a:pPr algn="ctr"/>
                      <a:endParaRPr lang="en-GB" dirty="0"/>
                    </a:p>
                    <a:p>
                      <a:pPr algn="ctr"/>
                      <a:endParaRPr lang="en-GB" dirty="0"/>
                    </a:p>
                    <a:p>
                      <a:pPr algn="ctr"/>
                      <a:endParaRPr lang="en-GB" dirty="0"/>
                    </a:p>
                    <a:p>
                      <a:pPr algn="ctr"/>
                      <a:r>
                        <a:rPr lang="en-GB" dirty="0"/>
                        <a:t>b</a:t>
                      </a:r>
                    </a:p>
                  </a:txBody>
                  <a:tcPr/>
                </a:tc>
                <a:tc>
                  <a:txBody>
                    <a:bodyPr/>
                    <a:lstStyle/>
                    <a:p>
                      <a:pPr algn="ctr"/>
                      <a:endParaRPr lang="en-GB" dirty="0"/>
                    </a:p>
                    <a:p>
                      <a:pPr algn="ctr"/>
                      <a:endParaRPr lang="en-GB" dirty="0"/>
                    </a:p>
                    <a:p>
                      <a:pPr algn="ctr"/>
                      <a:endParaRPr lang="en-GB" dirty="0"/>
                    </a:p>
                    <a:p>
                      <a:pPr algn="ctr"/>
                      <a:endParaRPr lang="en-GB" dirty="0"/>
                    </a:p>
                    <a:p>
                      <a:pPr algn="ctr"/>
                      <a:r>
                        <a:rPr lang="en-GB" dirty="0"/>
                        <a:t>b</a:t>
                      </a:r>
                    </a:p>
                  </a:txBody>
                  <a:tcPr/>
                </a:tc>
                <a:tc>
                  <a:txBody>
                    <a:bodyPr/>
                    <a:lstStyle/>
                    <a:p>
                      <a:pPr algn="ctr"/>
                      <a:endParaRPr lang="en-GB" dirty="0"/>
                    </a:p>
                    <a:p>
                      <a:pPr algn="ctr"/>
                      <a:endParaRPr lang="en-GB" dirty="0"/>
                    </a:p>
                    <a:p>
                      <a:pPr algn="ctr"/>
                      <a:endParaRPr lang="en-GB" dirty="0"/>
                    </a:p>
                    <a:p>
                      <a:pPr algn="ctr"/>
                      <a:endParaRPr lang="en-GB" dirty="0"/>
                    </a:p>
                    <a:p>
                      <a:pPr algn="ctr"/>
                      <a:r>
                        <a:rPr lang="en-GB" dirty="0"/>
                        <a:t>c</a:t>
                      </a:r>
                    </a:p>
                  </a:txBody>
                  <a:tcPr/>
                </a:tc>
                <a:tc>
                  <a:txBody>
                    <a:bodyPr/>
                    <a:lstStyle/>
                    <a:p>
                      <a:pPr algn="ctr"/>
                      <a:endParaRPr lang="en-GB" dirty="0"/>
                    </a:p>
                    <a:p>
                      <a:pPr algn="ctr"/>
                      <a:endParaRPr lang="en-GB" dirty="0"/>
                    </a:p>
                    <a:p>
                      <a:pPr algn="ctr"/>
                      <a:endParaRPr lang="en-GB" dirty="0"/>
                    </a:p>
                    <a:p>
                      <a:pPr algn="ctr"/>
                      <a:endParaRPr lang="en-GB" dirty="0"/>
                    </a:p>
                    <a:p>
                      <a:pPr algn="ctr"/>
                      <a:r>
                        <a:rPr lang="en-GB" dirty="0"/>
                        <a:t>c</a:t>
                      </a:r>
                    </a:p>
                  </a:txBody>
                  <a:tcPr/>
                </a:tc>
                <a:tc>
                  <a:txBody>
                    <a:bodyPr/>
                    <a:lstStyle/>
                    <a:p>
                      <a:pPr algn="ctr"/>
                      <a:endParaRPr lang="en-GB" dirty="0"/>
                    </a:p>
                    <a:p>
                      <a:pPr algn="ctr"/>
                      <a:endParaRPr lang="en-GB" dirty="0"/>
                    </a:p>
                    <a:p>
                      <a:pPr algn="ctr"/>
                      <a:endParaRPr lang="en-GB" dirty="0"/>
                    </a:p>
                    <a:p>
                      <a:pPr algn="ctr"/>
                      <a:endParaRPr lang="en-GB" dirty="0"/>
                    </a:p>
                    <a:p>
                      <a:pPr algn="ctr"/>
                      <a:r>
                        <a:rPr lang="en-GB" dirty="0"/>
                        <a:t>c</a:t>
                      </a:r>
                    </a:p>
                  </a:txBody>
                  <a:tcPr/>
                </a:tc>
                <a:tc>
                  <a:txBody>
                    <a:bodyPr/>
                    <a:lstStyle/>
                    <a:p>
                      <a:pPr algn="ctr"/>
                      <a:endParaRPr lang="en-GB" dirty="0"/>
                    </a:p>
                  </a:txBody>
                  <a:tcPr/>
                </a:tc>
                <a:extLst>
                  <a:ext uri="{0D108BD9-81ED-4DB2-BD59-A6C34878D82A}">
                    <a16:rowId xmlns:a16="http://schemas.microsoft.com/office/drawing/2014/main" val="2383958468"/>
                  </a:ext>
                </a:extLst>
              </a:tr>
              <a:tr h="387640">
                <a:tc>
                  <a:txBody>
                    <a:bodyPr/>
                    <a:lstStyle/>
                    <a:p>
                      <a:r>
                        <a:rPr lang="en-GB" dirty="0"/>
                        <a:t>Do you </a:t>
                      </a:r>
                    </a:p>
                    <a:p>
                      <a:pPr marL="342900" indent="-342900">
                        <a:buAutoNum type="alphaLcParenR"/>
                      </a:pPr>
                      <a:r>
                        <a:rPr lang="en-GB" dirty="0"/>
                        <a:t>use PCR/</a:t>
                      </a:r>
                      <a:r>
                        <a:rPr lang="en-GB" dirty="0" err="1"/>
                        <a:t>Cobas</a:t>
                      </a:r>
                      <a:r>
                        <a:rPr lang="en-GB" dirty="0"/>
                        <a:t> test for all melanoma BRAF testing?</a:t>
                      </a:r>
                    </a:p>
                    <a:p>
                      <a:pPr marL="342900" indent="-342900">
                        <a:buAutoNum type="alphaLcParenR"/>
                      </a:pPr>
                      <a:r>
                        <a:rPr lang="en-GB" dirty="0"/>
                        <a:t>Use immunohistochemistry for BRAF V600E and then only send negative cases for PCR/</a:t>
                      </a:r>
                      <a:r>
                        <a:rPr lang="en-GB" dirty="0" err="1"/>
                        <a:t>Cobas</a:t>
                      </a:r>
                      <a:r>
                        <a:rPr lang="en-GB" dirty="0"/>
                        <a:t> test</a:t>
                      </a:r>
                    </a:p>
                  </a:txBody>
                  <a:tcPr/>
                </a:tc>
                <a:tc>
                  <a:txBody>
                    <a:bodyPr/>
                    <a:lstStyle/>
                    <a:p>
                      <a:pPr algn="ctr"/>
                      <a:endParaRPr lang="en-GB" dirty="0"/>
                    </a:p>
                    <a:p>
                      <a:pPr algn="ctr"/>
                      <a:r>
                        <a:rPr lang="en-GB" dirty="0"/>
                        <a:t>a</a:t>
                      </a:r>
                    </a:p>
                    <a:p>
                      <a:pPr algn="ctr"/>
                      <a:endParaRPr lang="en-GB" dirty="0"/>
                    </a:p>
                  </a:txBody>
                  <a:tcPr/>
                </a:tc>
                <a:tc>
                  <a:txBody>
                    <a:bodyPr/>
                    <a:lstStyle/>
                    <a:p>
                      <a:pPr algn="ctr"/>
                      <a:endParaRPr lang="en-GB" dirty="0"/>
                    </a:p>
                    <a:p>
                      <a:pPr algn="ctr"/>
                      <a:r>
                        <a:rPr lang="en-GB" dirty="0"/>
                        <a:t>a</a:t>
                      </a:r>
                    </a:p>
                  </a:txBody>
                  <a:tcPr/>
                </a:tc>
                <a:tc>
                  <a:txBody>
                    <a:bodyPr/>
                    <a:lstStyle/>
                    <a:p>
                      <a:pPr algn="ctr"/>
                      <a:endParaRPr lang="en-GB" dirty="0"/>
                    </a:p>
                    <a:p>
                      <a:pPr algn="ctr"/>
                      <a:r>
                        <a:rPr lang="en-GB" dirty="0"/>
                        <a:t>a</a:t>
                      </a:r>
                    </a:p>
                  </a:txBody>
                  <a:tcPr/>
                </a:tc>
                <a:tc>
                  <a:txBody>
                    <a:bodyPr/>
                    <a:lstStyle/>
                    <a:p>
                      <a:pPr algn="ctr"/>
                      <a:endParaRPr lang="en-GB" dirty="0"/>
                    </a:p>
                    <a:p>
                      <a:pPr algn="ctr"/>
                      <a:r>
                        <a:rPr lang="en-GB" dirty="0"/>
                        <a:t>a</a:t>
                      </a:r>
                    </a:p>
                  </a:txBody>
                  <a:tcPr/>
                </a:tc>
                <a:tc>
                  <a:txBody>
                    <a:bodyPr/>
                    <a:lstStyle/>
                    <a:p>
                      <a:pPr algn="ctr"/>
                      <a:endParaRPr lang="en-GB" dirty="0"/>
                    </a:p>
                    <a:p>
                      <a:pPr algn="ctr"/>
                      <a:r>
                        <a:rPr lang="en-GB" dirty="0"/>
                        <a:t>a</a:t>
                      </a:r>
                    </a:p>
                  </a:txBody>
                  <a:tcPr/>
                </a:tc>
                <a:tc>
                  <a:txBody>
                    <a:bodyPr/>
                    <a:lstStyle/>
                    <a:p>
                      <a:pPr algn="ctr"/>
                      <a:endParaRPr lang="en-GB" dirty="0"/>
                    </a:p>
                  </a:txBody>
                  <a:tcPr/>
                </a:tc>
                <a:extLst>
                  <a:ext uri="{0D108BD9-81ED-4DB2-BD59-A6C34878D82A}">
                    <a16:rowId xmlns:a16="http://schemas.microsoft.com/office/drawing/2014/main" val="3963648922"/>
                  </a:ext>
                </a:extLst>
              </a:tr>
            </a:tbl>
          </a:graphicData>
        </a:graphic>
      </p:graphicFrame>
    </p:spTree>
    <p:extLst>
      <p:ext uri="{BB962C8B-B14F-4D97-AF65-F5344CB8AC3E}">
        <p14:creationId xmlns:p14="http://schemas.microsoft.com/office/powerpoint/2010/main" val="101797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913DC-494D-424A-9A83-BC91FD867AD2}"/>
              </a:ext>
            </a:extLst>
          </p:cNvPr>
          <p:cNvSpPr>
            <a:spLocks noGrp="1"/>
          </p:cNvSpPr>
          <p:nvPr>
            <p:ph type="title"/>
          </p:nvPr>
        </p:nvSpPr>
        <p:spPr>
          <a:xfrm>
            <a:off x="457200" y="274638"/>
            <a:ext cx="8435280" cy="1143000"/>
          </a:xfrm>
        </p:spPr>
        <p:txBody>
          <a:bodyPr>
            <a:normAutofit fontScale="90000"/>
          </a:bodyPr>
          <a:lstStyle/>
          <a:p>
            <a:br>
              <a:rPr lang="en-GB" dirty="0"/>
            </a:br>
            <a:r>
              <a:rPr lang="en-GB" sz="3100" dirty="0">
                <a:solidFill>
                  <a:prstClr val="black"/>
                </a:solidFill>
              </a:rPr>
              <a:t>SWAG Skin Cancer Network pathology comparison between sites for melanoma sentinel node work</a:t>
            </a:r>
            <a:br>
              <a:rPr lang="en-GB" dirty="0"/>
            </a:br>
            <a:endParaRPr lang="en-GB" dirty="0"/>
          </a:p>
        </p:txBody>
      </p:sp>
      <p:graphicFrame>
        <p:nvGraphicFramePr>
          <p:cNvPr id="6" name="Content Placeholder 5">
            <a:extLst>
              <a:ext uri="{FF2B5EF4-FFF2-40B4-BE49-F238E27FC236}">
                <a16:creationId xmlns:a16="http://schemas.microsoft.com/office/drawing/2014/main" id="{D122AC26-06DE-40B6-85CB-362ACA9E9E51}"/>
              </a:ext>
            </a:extLst>
          </p:cNvPr>
          <p:cNvGraphicFramePr>
            <a:graphicFrameLocks noGrp="1"/>
          </p:cNvGraphicFramePr>
          <p:nvPr>
            <p:ph idx="1"/>
            <p:extLst>
              <p:ext uri="{D42A27DB-BD31-4B8C-83A1-F6EECF244321}">
                <p14:modId xmlns:p14="http://schemas.microsoft.com/office/powerpoint/2010/main" val="1901569591"/>
              </p:ext>
            </p:extLst>
          </p:nvPr>
        </p:nvGraphicFramePr>
        <p:xfrm>
          <a:off x="179512" y="1760220"/>
          <a:ext cx="8887816" cy="1942120"/>
        </p:xfrm>
        <a:graphic>
          <a:graphicData uri="http://schemas.openxmlformats.org/drawingml/2006/table">
            <a:tbl>
              <a:tblPr firstRow="1" bandRow="1">
                <a:tableStyleId>{93296810-A885-4BE3-A3E7-6D5BEEA58F35}</a:tableStyleId>
              </a:tblPr>
              <a:tblGrid>
                <a:gridCol w="3392802">
                  <a:extLst>
                    <a:ext uri="{9D8B030D-6E8A-4147-A177-3AD203B41FA5}">
                      <a16:colId xmlns:a16="http://schemas.microsoft.com/office/drawing/2014/main" val="3298170700"/>
                    </a:ext>
                  </a:extLst>
                </a:gridCol>
                <a:gridCol w="639646">
                  <a:extLst>
                    <a:ext uri="{9D8B030D-6E8A-4147-A177-3AD203B41FA5}">
                      <a16:colId xmlns:a16="http://schemas.microsoft.com/office/drawing/2014/main" val="3317253023"/>
                    </a:ext>
                  </a:extLst>
                </a:gridCol>
                <a:gridCol w="1061814">
                  <a:extLst>
                    <a:ext uri="{9D8B030D-6E8A-4147-A177-3AD203B41FA5}">
                      <a16:colId xmlns:a16="http://schemas.microsoft.com/office/drawing/2014/main" val="415748008"/>
                    </a:ext>
                  </a:extLst>
                </a:gridCol>
                <a:gridCol w="810394">
                  <a:extLst>
                    <a:ext uri="{9D8B030D-6E8A-4147-A177-3AD203B41FA5}">
                      <a16:colId xmlns:a16="http://schemas.microsoft.com/office/drawing/2014/main" val="562155674"/>
                    </a:ext>
                  </a:extLst>
                </a:gridCol>
                <a:gridCol w="1010512">
                  <a:extLst>
                    <a:ext uri="{9D8B030D-6E8A-4147-A177-3AD203B41FA5}">
                      <a16:colId xmlns:a16="http://schemas.microsoft.com/office/drawing/2014/main" val="993613962"/>
                    </a:ext>
                  </a:extLst>
                </a:gridCol>
                <a:gridCol w="1062195">
                  <a:extLst>
                    <a:ext uri="{9D8B030D-6E8A-4147-A177-3AD203B41FA5}">
                      <a16:colId xmlns:a16="http://schemas.microsoft.com/office/drawing/2014/main" val="829369210"/>
                    </a:ext>
                  </a:extLst>
                </a:gridCol>
                <a:gridCol w="910453">
                  <a:extLst>
                    <a:ext uri="{9D8B030D-6E8A-4147-A177-3AD203B41FA5}">
                      <a16:colId xmlns:a16="http://schemas.microsoft.com/office/drawing/2014/main" val="2422522926"/>
                    </a:ext>
                  </a:extLst>
                </a:gridCol>
              </a:tblGrid>
              <a:tr h="387640">
                <a:tc>
                  <a:txBody>
                    <a:bodyPr/>
                    <a:lstStyle/>
                    <a:p>
                      <a:endParaRPr lang="en-GB" dirty="0"/>
                    </a:p>
                  </a:txBody>
                  <a:tcPr/>
                </a:tc>
                <a:tc>
                  <a:txBody>
                    <a:bodyPr/>
                    <a:lstStyle/>
                    <a:p>
                      <a:r>
                        <a:rPr lang="en-GB" dirty="0"/>
                        <a:t>Bath</a:t>
                      </a:r>
                    </a:p>
                  </a:txBody>
                  <a:tcPr/>
                </a:tc>
                <a:tc>
                  <a:txBody>
                    <a:bodyPr/>
                    <a:lstStyle/>
                    <a:p>
                      <a:r>
                        <a:rPr lang="en-GB" dirty="0"/>
                        <a:t>Bristol </a:t>
                      </a:r>
                    </a:p>
                  </a:txBody>
                  <a:tcPr/>
                </a:tc>
                <a:tc>
                  <a:txBody>
                    <a:bodyPr/>
                    <a:lstStyle/>
                    <a:p>
                      <a:r>
                        <a:rPr lang="en-GB" dirty="0" err="1"/>
                        <a:t>Glos</a:t>
                      </a:r>
                      <a:endParaRPr lang="en-GB" dirty="0"/>
                    </a:p>
                  </a:txBody>
                  <a:tcPr/>
                </a:tc>
                <a:tc>
                  <a:txBody>
                    <a:bodyPr/>
                    <a:lstStyle/>
                    <a:p>
                      <a:r>
                        <a:rPr lang="en-GB" dirty="0"/>
                        <a:t>Taunton</a:t>
                      </a:r>
                    </a:p>
                  </a:txBody>
                  <a:tcPr/>
                </a:tc>
                <a:tc>
                  <a:txBody>
                    <a:bodyPr/>
                    <a:lstStyle/>
                    <a:p>
                      <a:r>
                        <a:rPr lang="en-GB" dirty="0"/>
                        <a:t>Weston</a:t>
                      </a:r>
                    </a:p>
                  </a:txBody>
                  <a:tcPr/>
                </a:tc>
                <a:tc>
                  <a:txBody>
                    <a:bodyPr/>
                    <a:lstStyle/>
                    <a:p>
                      <a:r>
                        <a:rPr lang="en-GB" dirty="0"/>
                        <a:t>Yeovil</a:t>
                      </a:r>
                    </a:p>
                  </a:txBody>
                  <a:tcPr/>
                </a:tc>
                <a:extLst>
                  <a:ext uri="{0D108BD9-81ED-4DB2-BD59-A6C34878D82A}">
                    <a16:rowId xmlns:a16="http://schemas.microsoft.com/office/drawing/2014/main" val="2670029754"/>
                  </a:ext>
                </a:extLst>
              </a:tr>
              <a:tr h="387640">
                <a:tc>
                  <a:txBody>
                    <a:bodyPr/>
                    <a:lstStyle/>
                    <a:p>
                      <a:r>
                        <a:rPr lang="en-GB" dirty="0"/>
                        <a:t>Do you report sentinel lymph node biopsy for melanomas?</a:t>
                      </a:r>
                    </a:p>
                  </a:txBody>
                  <a:tcPr/>
                </a:tc>
                <a:tc>
                  <a:txBody>
                    <a:bodyPr/>
                    <a:lstStyle/>
                    <a:p>
                      <a:r>
                        <a:rPr lang="en-GB" dirty="0"/>
                        <a:t>N</a:t>
                      </a:r>
                    </a:p>
                  </a:txBody>
                  <a:tcPr/>
                </a:tc>
                <a:tc>
                  <a:txBody>
                    <a:bodyPr/>
                    <a:lstStyle/>
                    <a:p>
                      <a:r>
                        <a:rPr lang="en-GB" dirty="0"/>
                        <a:t>Y</a:t>
                      </a:r>
                    </a:p>
                  </a:txBody>
                  <a:tcPr/>
                </a:tc>
                <a:tc>
                  <a:txBody>
                    <a:bodyPr/>
                    <a:lstStyle/>
                    <a:p>
                      <a:r>
                        <a:rPr lang="en-GB" dirty="0"/>
                        <a:t>Y</a:t>
                      </a:r>
                    </a:p>
                  </a:txBody>
                  <a:tcPr/>
                </a:tc>
                <a:tc>
                  <a:txBody>
                    <a:bodyPr/>
                    <a:lstStyle/>
                    <a:p>
                      <a:r>
                        <a:rPr lang="en-GB" dirty="0"/>
                        <a:t>N</a:t>
                      </a:r>
                    </a:p>
                  </a:txBody>
                  <a:tcPr/>
                </a:tc>
                <a:tc>
                  <a:txBody>
                    <a:bodyPr/>
                    <a:lstStyle/>
                    <a:p>
                      <a:r>
                        <a:rPr lang="en-GB" dirty="0"/>
                        <a:t>N</a:t>
                      </a:r>
                    </a:p>
                  </a:txBody>
                  <a:tcPr/>
                </a:tc>
                <a:tc>
                  <a:txBody>
                    <a:bodyPr/>
                    <a:lstStyle/>
                    <a:p>
                      <a:endParaRPr lang="en-GB"/>
                    </a:p>
                  </a:txBody>
                  <a:tcPr/>
                </a:tc>
                <a:extLst>
                  <a:ext uri="{0D108BD9-81ED-4DB2-BD59-A6C34878D82A}">
                    <a16:rowId xmlns:a16="http://schemas.microsoft.com/office/drawing/2014/main" val="2383958468"/>
                  </a:ext>
                </a:extLst>
              </a:tr>
              <a:tr h="387640">
                <a:tc>
                  <a:txBody>
                    <a:bodyPr/>
                    <a:lstStyle/>
                    <a:p>
                      <a:r>
                        <a:rPr lang="en-GB" dirty="0"/>
                        <a:t>Do you use EORTC protocol as suggested by </a:t>
                      </a:r>
                      <a:r>
                        <a:rPr lang="en-GB" dirty="0" err="1"/>
                        <a:t>RCPath</a:t>
                      </a:r>
                      <a:r>
                        <a:rPr lang="en-GB" dirty="0"/>
                        <a:t> or a modified protocol?</a:t>
                      </a:r>
                    </a:p>
                  </a:txBody>
                  <a:tcPr/>
                </a:tc>
                <a:tc>
                  <a:txBody>
                    <a:bodyPr/>
                    <a:lstStyle/>
                    <a:p>
                      <a:endParaRPr lang="en-GB" dirty="0"/>
                    </a:p>
                  </a:txBody>
                  <a:tcPr/>
                </a:tc>
                <a:tc>
                  <a:txBody>
                    <a:bodyPr/>
                    <a:lstStyle/>
                    <a:p>
                      <a:r>
                        <a:rPr lang="en-GB" dirty="0"/>
                        <a:t>Modified</a:t>
                      </a:r>
                    </a:p>
                  </a:txBody>
                  <a:tcPr/>
                </a:tc>
                <a:tc>
                  <a:txBody>
                    <a:bodyPr/>
                    <a:lstStyle/>
                    <a:p>
                      <a:r>
                        <a:rPr lang="en-GB" dirty="0"/>
                        <a:t>EORTC</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63648922"/>
                  </a:ext>
                </a:extLst>
              </a:tr>
            </a:tbl>
          </a:graphicData>
        </a:graphic>
      </p:graphicFrame>
    </p:spTree>
    <p:extLst>
      <p:ext uri="{BB962C8B-B14F-4D97-AF65-F5344CB8AC3E}">
        <p14:creationId xmlns:p14="http://schemas.microsoft.com/office/powerpoint/2010/main" val="229063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CF9F-A66E-4EB2-A48E-6481CE6FAA56}"/>
              </a:ext>
            </a:extLst>
          </p:cNvPr>
          <p:cNvSpPr>
            <a:spLocks noGrp="1"/>
          </p:cNvSpPr>
          <p:nvPr>
            <p:ph type="title"/>
          </p:nvPr>
        </p:nvSpPr>
        <p:spPr>
          <a:xfrm>
            <a:off x="457200" y="404664"/>
            <a:ext cx="8229600" cy="1143000"/>
          </a:xfrm>
        </p:spPr>
        <p:txBody>
          <a:bodyPr>
            <a:noAutofit/>
          </a:bodyPr>
          <a:lstStyle/>
          <a:p>
            <a:r>
              <a:rPr lang="en-GB" sz="3600" dirty="0"/>
              <a:t>Melanoma focus meeting </a:t>
            </a:r>
            <a:br>
              <a:rPr lang="en-GB" sz="3600" dirty="0"/>
            </a:br>
            <a:r>
              <a:rPr lang="en-GB" sz="3600" dirty="0"/>
              <a:t>Cambridge 18 May 18</a:t>
            </a:r>
          </a:p>
        </p:txBody>
      </p:sp>
      <p:sp>
        <p:nvSpPr>
          <p:cNvPr id="3" name="Content Placeholder 2">
            <a:extLst>
              <a:ext uri="{FF2B5EF4-FFF2-40B4-BE49-F238E27FC236}">
                <a16:creationId xmlns:a16="http://schemas.microsoft.com/office/drawing/2014/main" id="{654EFB2E-CF93-4A0D-BBC8-BFF8716C77E5}"/>
              </a:ext>
            </a:extLst>
          </p:cNvPr>
          <p:cNvSpPr>
            <a:spLocks noGrp="1"/>
          </p:cNvSpPr>
          <p:nvPr>
            <p:ph idx="1"/>
          </p:nvPr>
        </p:nvSpPr>
        <p:spPr>
          <a:xfrm>
            <a:off x="489284" y="2057399"/>
            <a:ext cx="8229600" cy="2883769"/>
          </a:xfrm>
        </p:spPr>
        <p:txBody>
          <a:bodyPr>
            <a:normAutofit/>
          </a:bodyPr>
          <a:lstStyle/>
          <a:p>
            <a:r>
              <a:rPr lang="en-GB" sz="2800" dirty="0"/>
              <a:t>Consensus from melanoma surgeons, dermatologists, pathologists etc. following MSLT2:</a:t>
            </a:r>
          </a:p>
          <a:p>
            <a:pPr marL="0" indent="0">
              <a:buNone/>
            </a:pPr>
            <a:endParaRPr lang="en-GB" sz="2800" dirty="0"/>
          </a:p>
          <a:p>
            <a:r>
              <a:rPr lang="en-GB" sz="2800" dirty="0"/>
              <a:t>Completion lymphadenectomy no longer appropriate following positive sentinel lymph node biopsy</a:t>
            </a:r>
          </a:p>
        </p:txBody>
      </p:sp>
    </p:spTree>
    <p:extLst>
      <p:ext uri="{BB962C8B-B14F-4D97-AF65-F5344CB8AC3E}">
        <p14:creationId xmlns:p14="http://schemas.microsoft.com/office/powerpoint/2010/main" val="392553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130882"/>
            <a:ext cx="8526359" cy="4585871"/>
          </a:xfrm>
          <a:prstGeom prst="rect">
            <a:avLst/>
          </a:prstGeom>
        </p:spPr>
        <p:txBody>
          <a:bodyPr wrap="square">
            <a:spAutoFit/>
          </a:bodyPr>
          <a:lstStyle/>
          <a:p>
            <a:endParaRPr lang="en-GB" dirty="0"/>
          </a:p>
          <a:p>
            <a:r>
              <a:rPr lang="en-GB" sz="2000" dirty="0"/>
              <a:t>In 2016, in the UK population of over 64 million</a:t>
            </a:r>
          </a:p>
          <a:p>
            <a:r>
              <a:rPr lang="en-GB" sz="2000" dirty="0"/>
              <a:t> </a:t>
            </a:r>
          </a:p>
          <a:p>
            <a:pPr marL="285750" indent="-285750">
              <a:buFont typeface="Arial" panose="020B0604020202020204" pitchFamily="34" charset="0"/>
              <a:buChar char="•"/>
            </a:pPr>
            <a:r>
              <a:rPr lang="en-GB" sz="2000" dirty="0"/>
              <a:t>there were over 210,000 new non-melanoma (keratinocyte) skin cancers (KC)</a:t>
            </a:r>
          </a:p>
          <a:p>
            <a:r>
              <a:rPr lang="en-GB" sz="2000" dirty="0"/>
              <a:t> </a:t>
            </a:r>
          </a:p>
          <a:p>
            <a:pPr marL="285750" indent="-285750">
              <a:buFont typeface="Arial" panose="020B0604020202020204" pitchFamily="34" charset="0"/>
              <a:buChar char="•"/>
            </a:pPr>
            <a:r>
              <a:rPr lang="en-GB" sz="2000" dirty="0"/>
              <a:t>including over 45,000 primary cutaneous squamous cell carcinomas (</a:t>
            </a:r>
            <a:r>
              <a:rPr lang="en-GB" sz="2000" dirty="0" err="1"/>
              <a:t>cSCC</a:t>
            </a:r>
            <a:r>
              <a:rPr lang="en-GB" sz="2000" dirty="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remaining 165,000 mainly basal cell carcinomas but these are under-recorded, and only the first is recorded &amp; often multiple per patient!</a:t>
            </a:r>
          </a:p>
          <a:p>
            <a:endParaRPr lang="en-GB" sz="2000" dirty="0"/>
          </a:p>
          <a:p>
            <a:pPr marL="285750" indent="-285750">
              <a:buFont typeface="Arial" panose="020B0604020202020204" pitchFamily="34" charset="0"/>
              <a:buChar char="•"/>
            </a:pPr>
            <a:r>
              <a:rPr lang="en-GB" sz="2000" dirty="0"/>
              <a:t> 1,700 patients with definite metastatic primary cutaneous SCC </a:t>
            </a:r>
          </a:p>
          <a:p>
            <a:endParaRPr lang="en-GB" sz="20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
        <p:nvSpPr>
          <p:cNvPr id="3" name="TextBox 2"/>
          <p:cNvSpPr txBox="1"/>
          <p:nvPr/>
        </p:nvSpPr>
        <p:spPr>
          <a:xfrm>
            <a:off x="467544" y="692696"/>
            <a:ext cx="7866321" cy="1015663"/>
          </a:xfrm>
          <a:prstGeom prst="rect">
            <a:avLst/>
          </a:prstGeom>
          <a:noFill/>
        </p:spPr>
        <p:txBody>
          <a:bodyPr wrap="none" rtlCol="0">
            <a:spAutoFit/>
          </a:bodyPr>
          <a:lstStyle/>
          <a:p>
            <a:pPr algn="ctr"/>
            <a:r>
              <a:rPr lang="en-GB" sz="2000" dirty="0"/>
              <a:t>PUBLIC HEALTH ENGLAND DATA 2016 </a:t>
            </a:r>
          </a:p>
          <a:p>
            <a:pPr algn="ctr"/>
            <a:r>
              <a:rPr lang="en-GB" sz="2000" dirty="0"/>
              <a:t>BASED ON HISTOPATHOLOGY REPORTS RECORDED BY CANCER REGISTRIES</a:t>
            </a:r>
          </a:p>
          <a:p>
            <a:pPr algn="ctr"/>
            <a:r>
              <a:rPr lang="en-GB" sz="2000" dirty="0"/>
              <a:t>&amp; DATA FROM GLOUCESTERSHIRE HISTOPATHOLOGY REPORTS</a:t>
            </a:r>
          </a:p>
        </p:txBody>
      </p:sp>
    </p:spTree>
    <p:extLst>
      <p:ext uri="{BB962C8B-B14F-4D97-AF65-F5344CB8AC3E}">
        <p14:creationId xmlns:p14="http://schemas.microsoft.com/office/powerpoint/2010/main" val="330689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45"/>
            <a:ext cx="9144000" cy="679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124744"/>
            <a:ext cx="9144000" cy="369332"/>
          </a:xfrm>
          <a:prstGeom prst="rect">
            <a:avLst/>
          </a:prstGeom>
          <a:solidFill>
            <a:schemeClr val="bg1"/>
          </a:solidFill>
        </p:spPr>
        <p:txBody>
          <a:bodyPr wrap="square" rtlCol="0">
            <a:spAutoFit/>
          </a:bodyPr>
          <a:lstStyle/>
          <a:p>
            <a:r>
              <a:rPr lang="en-GB" dirty="0"/>
              <a:t>UK wide data. Courtesy Brian </a:t>
            </a:r>
            <a:r>
              <a:rPr lang="en-GB" dirty="0" err="1"/>
              <a:t>Diffey</a:t>
            </a:r>
            <a:r>
              <a:rPr lang="en-GB" dirty="0"/>
              <a:t>; presented at 3 Counties Skin Cancer Network Meeting 2011</a:t>
            </a:r>
          </a:p>
        </p:txBody>
      </p:sp>
    </p:spTree>
    <p:extLst>
      <p:ext uri="{BB962C8B-B14F-4D97-AF65-F5344CB8AC3E}">
        <p14:creationId xmlns:p14="http://schemas.microsoft.com/office/powerpoint/2010/main" val="108350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764" y="979468"/>
            <a:ext cx="8820472" cy="6186309"/>
          </a:xfrm>
          <a:prstGeom prst="rect">
            <a:avLst/>
          </a:prstGeom>
        </p:spPr>
        <p:txBody>
          <a:bodyPr wrap="square">
            <a:spAutoFit/>
          </a:bodyPr>
          <a:lstStyle/>
          <a:p>
            <a:endParaRPr lang="en-GB" dirty="0"/>
          </a:p>
          <a:p>
            <a:r>
              <a:rPr lang="en-GB" sz="2000" dirty="0"/>
              <a:t>Demographics of Gloucestershire: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95.4% white ethnicity (unlike major cities) &amp; 4.6% from Black and ethnic minority backgrounds (2011 Census)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dominating feature of ONS population </a:t>
            </a:r>
            <a:r>
              <a:rPr lang="en-GB" sz="2000" b="1" dirty="0"/>
              <a:t>projections for 2014 to 2039 </a:t>
            </a:r>
            <a:r>
              <a:rPr lang="en-GB" sz="2000" dirty="0"/>
              <a:t>in </a:t>
            </a:r>
            <a:r>
              <a:rPr lang="en-GB" sz="2000" dirty="0" err="1"/>
              <a:t>Glos</a:t>
            </a:r>
            <a:r>
              <a:rPr lang="en-GB" sz="2000" dirty="0"/>
              <a:t> is the </a:t>
            </a:r>
            <a:r>
              <a:rPr lang="en-GB" sz="2000" b="1" dirty="0"/>
              <a:t>sharp increase in population in the age group 65 or over</a:t>
            </a:r>
            <a:r>
              <a:rPr lang="en-GB" sz="2000" dirty="0"/>
              <a:t>, which is projected to increase from 123,800 in 2014 to 206,300 in 2039 </a:t>
            </a:r>
            <a:r>
              <a:rPr lang="en-GB" sz="2000" b="1" dirty="0"/>
              <a:t>(an increase of 66.6%).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This increase is sharper than the national trend for England and Wales and means that by 2039, the proportion of people in Gloucestershire in this age group will have risen to 28.9%.</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a:t>Skin cancer affects almost exclusively skin type I&amp;II patients (white ethnicity)</a:t>
            </a:r>
          </a:p>
          <a:p>
            <a:endParaRPr lang="en-GB" sz="2000" dirty="0"/>
          </a:p>
          <a:p>
            <a:pPr marL="285750" indent="-285750">
              <a:buFont typeface="Arial" panose="020B0604020202020204" pitchFamily="34" charset="0"/>
              <a:buChar char="•"/>
            </a:pPr>
            <a:endParaRPr lang="en-GB" sz="2000" dirty="0"/>
          </a:p>
          <a:p>
            <a:endParaRPr lang="en-GB" dirty="0"/>
          </a:p>
        </p:txBody>
      </p:sp>
      <p:sp>
        <p:nvSpPr>
          <p:cNvPr id="3" name="TextBox 2"/>
          <p:cNvSpPr txBox="1"/>
          <p:nvPr/>
        </p:nvSpPr>
        <p:spPr>
          <a:xfrm>
            <a:off x="704342" y="476672"/>
            <a:ext cx="6917406" cy="400110"/>
          </a:xfrm>
          <a:prstGeom prst="rect">
            <a:avLst/>
          </a:prstGeom>
          <a:noFill/>
        </p:spPr>
        <p:txBody>
          <a:bodyPr wrap="none" rtlCol="0">
            <a:spAutoFit/>
          </a:bodyPr>
          <a:lstStyle/>
          <a:p>
            <a:pPr algn="ctr"/>
            <a:r>
              <a:rPr lang="en-GB" sz="2000" dirty="0"/>
              <a:t>OFFICE FOR NATIONAL STATISTICS DATA (VIA 2011 CENSUS DATA)</a:t>
            </a:r>
          </a:p>
        </p:txBody>
      </p:sp>
    </p:spTree>
    <p:extLst>
      <p:ext uri="{BB962C8B-B14F-4D97-AF65-F5344CB8AC3E}">
        <p14:creationId xmlns:p14="http://schemas.microsoft.com/office/powerpoint/2010/main" val="86782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636351"/>
            <a:ext cx="8352928" cy="5539978"/>
          </a:xfrm>
          <a:prstGeom prst="rect">
            <a:avLst/>
          </a:prstGeom>
        </p:spPr>
        <p:txBody>
          <a:bodyPr wrap="square">
            <a:spAutoFit/>
          </a:bodyPr>
          <a:lstStyle/>
          <a:p>
            <a:endParaRPr lang="en-GB" dirty="0"/>
          </a:p>
          <a:p>
            <a:endParaRPr lang="en-GB" sz="2000" dirty="0"/>
          </a:p>
          <a:p>
            <a:r>
              <a:rPr lang="en-GB" sz="2000" dirty="0"/>
              <a:t>In Gloucestershire, from histopathology reports</a:t>
            </a:r>
          </a:p>
          <a:p>
            <a:endParaRPr lang="en-GB" sz="2000" dirty="0"/>
          </a:p>
          <a:p>
            <a:pPr marL="285750" indent="-285750">
              <a:buFont typeface="Arial" panose="020B0604020202020204" pitchFamily="34" charset="0"/>
              <a:buChar char="•"/>
            </a:pPr>
            <a:r>
              <a:rPr lang="en-GB" sz="2000" dirty="0"/>
              <a:t>2008 &amp; 2009  Total cases of primary cutaneous squamous cell carcinomas and keratoacanthomas = 1070 (</a:t>
            </a:r>
            <a:r>
              <a:rPr lang="en-GB" sz="2000" dirty="0" err="1"/>
              <a:t>cSCC</a:t>
            </a:r>
            <a:r>
              <a:rPr lang="en-GB" sz="2000" dirty="0"/>
              <a:t> alone = 947)</a:t>
            </a:r>
          </a:p>
          <a:p>
            <a:endParaRPr lang="en-GB" sz="2000" dirty="0"/>
          </a:p>
          <a:p>
            <a:pPr marL="285750" indent="-285750">
              <a:buFont typeface="Arial" panose="020B0604020202020204" pitchFamily="34" charset="0"/>
              <a:buChar char="•"/>
            </a:pPr>
            <a:r>
              <a:rPr lang="en-GB" sz="2000" dirty="0"/>
              <a:t>2016 &amp; 2017 Total cases of primary cutaneous squamous cell carcinomas and keratoacanthomas = 1505  </a:t>
            </a:r>
          </a:p>
          <a:p>
            <a:r>
              <a:rPr lang="en-GB" sz="2000" dirty="0"/>
              <a:t>    (</a:t>
            </a:r>
            <a:r>
              <a:rPr lang="en-GB" sz="2000" dirty="0" err="1"/>
              <a:t>cSCC</a:t>
            </a:r>
            <a:r>
              <a:rPr lang="en-GB" sz="2000" dirty="0"/>
              <a:t> alone = 1252)</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a:t>In 8 years an increase in 41% of SCC &amp; KA </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a:t>HELP! Huge resource requirement – needs to be planned for </a:t>
            </a:r>
          </a:p>
          <a:p>
            <a:pPr marL="285750" indent="-285750">
              <a:buFont typeface="Arial" panose="020B0604020202020204" pitchFamily="34" charset="0"/>
              <a:buChar char="•"/>
            </a:pPr>
            <a:r>
              <a:rPr lang="en-GB" sz="2000" b="1" dirty="0"/>
              <a:t>SWAG cancer network could help by writing to chief executives etc?</a:t>
            </a:r>
          </a:p>
          <a:p>
            <a:pPr marL="285750" indent="-285750">
              <a:buFont typeface="Arial" panose="020B0604020202020204" pitchFamily="34" charset="0"/>
              <a:buChar char="•"/>
            </a:pPr>
            <a:r>
              <a:rPr lang="en-GB" sz="2000" b="1" dirty="0"/>
              <a:t>Next SWAG meeting to address this (when NHS future clearer after 3 July)</a:t>
            </a:r>
            <a:endParaRPr lang="en-GB" sz="2000" dirty="0"/>
          </a:p>
          <a:p>
            <a:pPr marL="285750" indent="-285750">
              <a:buFont typeface="Arial" panose="020B0604020202020204" pitchFamily="34" charset="0"/>
              <a:buChar char="•"/>
            </a:pPr>
            <a:endParaRPr lang="en-GB" dirty="0"/>
          </a:p>
          <a:p>
            <a:endParaRPr lang="en-GB" dirty="0"/>
          </a:p>
        </p:txBody>
      </p:sp>
      <p:sp>
        <p:nvSpPr>
          <p:cNvPr id="3" name="TextBox 2"/>
          <p:cNvSpPr txBox="1"/>
          <p:nvPr/>
        </p:nvSpPr>
        <p:spPr>
          <a:xfrm>
            <a:off x="467544" y="620688"/>
            <a:ext cx="7866321" cy="1015663"/>
          </a:xfrm>
          <a:prstGeom prst="rect">
            <a:avLst/>
          </a:prstGeom>
          <a:noFill/>
        </p:spPr>
        <p:txBody>
          <a:bodyPr wrap="none" rtlCol="0">
            <a:spAutoFit/>
          </a:bodyPr>
          <a:lstStyle/>
          <a:p>
            <a:pPr algn="ctr"/>
            <a:r>
              <a:rPr lang="en-GB" sz="2000" dirty="0"/>
              <a:t>PUBLIC HEALTH ENGLAND DATA </a:t>
            </a:r>
          </a:p>
          <a:p>
            <a:pPr algn="ctr"/>
            <a:r>
              <a:rPr lang="en-GB" sz="2000" dirty="0"/>
              <a:t>BASED ON HISTOPATHOLOGY REPORTS RECORDED BY CANCER REGISTRIES</a:t>
            </a:r>
          </a:p>
          <a:p>
            <a:pPr algn="ctr"/>
            <a:r>
              <a:rPr lang="en-GB" sz="2000" dirty="0"/>
              <a:t>&amp; DATA FROM GLOUCESTERSHIRE HISTOPATHOLOGY REPORTS</a:t>
            </a:r>
          </a:p>
        </p:txBody>
      </p:sp>
    </p:spTree>
    <p:extLst>
      <p:ext uri="{BB962C8B-B14F-4D97-AF65-F5344CB8AC3E}">
        <p14:creationId xmlns:p14="http://schemas.microsoft.com/office/powerpoint/2010/main" val="2402841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683</Words>
  <Application>Microsoft Office PowerPoint</Application>
  <PresentationFormat>On-screen Show (4:3)</PresentationFormat>
  <Paragraphs>220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SWAG Cancer Network Meeting 23 May 2018</vt:lpstr>
      <vt:lpstr> SWAG Skin Cancer Network pathology comparison between sites for use of cancer datasets </vt:lpstr>
      <vt:lpstr> SWAG Skin Cancer Network pathology comparison between sites for use of BRAF testing </vt:lpstr>
      <vt:lpstr> SWAG Skin Cancer Network pathology comparison between sites for melanoma sentinel node work </vt:lpstr>
      <vt:lpstr>Melanoma focus meeting  Cambridge 18 May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Gloucestershire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Account</dc:creator>
  <cp:lastModifiedBy>paul craig</cp:lastModifiedBy>
  <cp:revision>27</cp:revision>
  <dcterms:created xsi:type="dcterms:W3CDTF">2018-03-29T12:08:57Z</dcterms:created>
  <dcterms:modified xsi:type="dcterms:W3CDTF">2018-05-23T09:59:13Z</dcterms:modified>
</cp:coreProperties>
</file>