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1"/>
  </p:notesMasterIdLst>
  <p:sldIdLst>
    <p:sldId id="256" r:id="rId8"/>
    <p:sldId id="258" r:id="rId9"/>
    <p:sldId id="264" r:id="rId10"/>
    <p:sldId id="259" r:id="rId11"/>
    <p:sldId id="260" r:id="rId12"/>
    <p:sldId id="261" r:id="rId13"/>
    <p:sldId id="262" r:id="rId14"/>
    <p:sldId id="263" r:id="rId15"/>
    <p:sldId id="265" r:id="rId16"/>
    <p:sldId id="266" r:id="rId17"/>
    <p:sldId id="270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157F-9237-43CE-9A5C-E8DF4F4F24F5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9CD96-4483-413C-BE56-A6CB7A278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43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CD96-4483-413C-BE56-A6CB7A27801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967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Exercise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programme –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structured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exercise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training (SRETP)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Delivered by personal trainers (PT) with level 4 cancer and exercise rehab qualification. Exercise intensity is tailored to patient fitness. Interval training on a stationary bike 3x per week until surgery. Follow-up contact with PT 12 weeks after surgery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Psychological support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Weekly access to counselling and psychological support at local cancer information and support centres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groups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to enhanced recovery package with health and wellbeing events held prior to surgery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CD96-4483-413C-BE56-A6CB7A27801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33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192D-3C50-496F-B0F9-AF9CA0BBE59B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5079-FD37-44FF-A9E8-B0EAEDE27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67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192D-3C50-496F-B0F9-AF9CA0BBE59B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5079-FD37-44FF-A9E8-B0EAEDE27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73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192D-3C50-496F-B0F9-AF9CA0BBE59B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5079-FD37-44FF-A9E8-B0EAEDE27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484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0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9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83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48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71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84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98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14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4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192D-3C50-496F-B0F9-AF9CA0BBE59B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5079-FD37-44FF-A9E8-B0EAEDE27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059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7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47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6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4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6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46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52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66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5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60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95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2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192D-3C50-496F-B0F9-AF9CA0BBE59B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5079-FD37-44FF-A9E8-B0EAEDE27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219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442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05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66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924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0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165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936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06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194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54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0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192D-3C50-496F-B0F9-AF9CA0BBE59B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5079-FD37-44FF-A9E8-B0EAEDE27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46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582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417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68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320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783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46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62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932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15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1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192D-3C50-496F-B0F9-AF9CA0BBE59B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5079-FD37-44FF-A9E8-B0EAEDE27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4791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234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37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346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422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38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069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371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056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062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192D-3C50-496F-B0F9-AF9CA0BBE59B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5079-FD37-44FF-A9E8-B0EAEDE27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0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118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393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863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542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703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979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599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821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203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9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192D-3C50-496F-B0F9-AF9CA0BBE59B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5079-FD37-44FF-A9E8-B0EAEDE27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9701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684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068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891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707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29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535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939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3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192D-3C50-496F-B0F9-AF9CA0BBE59B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5079-FD37-44FF-A9E8-B0EAEDE27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12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7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192D-3C50-496F-B0F9-AF9CA0BBE59B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5079-FD37-44FF-A9E8-B0EAEDE27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66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3192D-3C50-496F-B0F9-AF9CA0BBE59B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85079-FD37-44FF-A9E8-B0EAEDE27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46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100385" y="30237"/>
            <a:ext cx="1123147" cy="954731"/>
          </a:xfrm>
          <a:prstGeom prst="rect">
            <a:avLst/>
          </a:prstGeom>
        </p:spPr>
      </p:pic>
      <p:pic>
        <p:nvPicPr>
          <p:cNvPr id="8" name="Picture 7" descr="RCoA-rgb-purple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86" y="243209"/>
            <a:ext cx="780869" cy="481536"/>
          </a:xfrm>
          <a:prstGeom prst="rect">
            <a:avLst/>
          </a:prstGeom>
        </p:spPr>
      </p:pic>
      <p:pic>
        <p:nvPicPr>
          <p:cNvPr id="9" name="Picture 8" descr="NIHR-LOGO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062" y="271201"/>
            <a:ext cx="973071" cy="45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4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100385" y="30237"/>
            <a:ext cx="1123147" cy="954731"/>
          </a:xfrm>
          <a:prstGeom prst="rect">
            <a:avLst/>
          </a:prstGeom>
        </p:spPr>
      </p:pic>
      <p:pic>
        <p:nvPicPr>
          <p:cNvPr id="8" name="Picture 7" descr="RCoA-rgb-purple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86" y="243209"/>
            <a:ext cx="780869" cy="481536"/>
          </a:xfrm>
          <a:prstGeom prst="rect">
            <a:avLst/>
          </a:prstGeom>
        </p:spPr>
      </p:pic>
      <p:pic>
        <p:nvPicPr>
          <p:cNvPr id="9" name="Picture 8" descr="NIHR-LOGO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056" y="271201"/>
            <a:ext cx="973071" cy="45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4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100385" y="30237"/>
            <a:ext cx="1123147" cy="954731"/>
          </a:xfrm>
          <a:prstGeom prst="rect">
            <a:avLst/>
          </a:prstGeom>
        </p:spPr>
      </p:pic>
      <p:pic>
        <p:nvPicPr>
          <p:cNvPr id="8" name="Picture 7" descr="RCoA-rgb-purple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86" y="243209"/>
            <a:ext cx="780869" cy="481536"/>
          </a:xfrm>
          <a:prstGeom prst="rect">
            <a:avLst/>
          </a:prstGeom>
        </p:spPr>
      </p:pic>
      <p:pic>
        <p:nvPicPr>
          <p:cNvPr id="9" name="Picture 8" descr="NIHR-LOGO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048" y="271201"/>
            <a:ext cx="973071" cy="45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1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100385" y="30237"/>
            <a:ext cx="1123147" cy="954731"/>
          </a:xfrm>
          <a:prstGeom prst="rect">
            <a:avLst/>
          </a:prstGeom>
        </p:spPr>
      </p:pic>
      <p:pic>
        <p:nvPicPr>
          <p:cNvPr id="8" name="Picture 7" descr="RCoA-rgb-purple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86" y="243209"/>
            <a:ext cx="780869" cy="481536"/>
          </a:xfrm>
          <a:prstGeom prst="rect">
            <a:avLst/>
          </a:prstGeom>
        </p:spPr>
      </p:pic>
      <p:pic>
        <p:nvPicPr>
          <p:cNvPr id="9" name="Picture 8" descr="NIHR-LOGO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038" y="271201"/>
            <a:ext cx="973071" cy="45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5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100381" y="30237"/>
            <a:ext cx="1123147" cy="954731"/>
          </a:xfrm>
          <a:prstGeom prst="rect">
            <a:avLst/>
          </a:prstGeom>
        </p:spPr>
      </p:pic>
      <p:pic>
        <p:nvPicPr>
          <p:cNvPr id="8" name="Picture 7" descr="RCoA-rgb-purple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86" y="243209"/>
            <a:ext cx="780869" cy="481536"/>
          </a:xfrm>
          <a:prstGeom prst="rect">
            <a:avLst/>
          </a:prstGeom>
        </p:spPr>
      </p:pic>
      <p:pic>
        <p:nvPicPr>
          <p:cNvPr id="9" name="Picture 8" descr="NIHR-LOGO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026" y="271201"/>
            <a:ext cx="973071" cy="45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9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94846C7-4694-DA44-99D8-616F21BD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DE36181-CF49-614B-98A7-5EB5412B8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100367" y="30237"/>
            <a:ext cx="1123147" cy="954731"/>
          </a:xfrm>
          <a:prstGeom prst="rect">
            <a:avLst/>
          </a:prstGeom>
        </p:spPr>
      </p:pic>
      <p:pic>
        <p:nvPicPr>
          <p:cNvPr id="8" name="Picture 7" descr="RCoA-rgb-purple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74" y="243209"/>
            <a:ext cx="780869" cy="481536"/>
          </a:xfrm>
          <a:prstGeom prst="rect">
            <a:avLst/>
          </a:prstGeom>
        </p:spPr>
      </p:pic>
      <p:pic>
        <p:nvPicPr>
          <p:cNvPr id="9" name="Picture 8" descr="NIHR-LOGO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012" y="271199"/>
            <a:ext cx="973071" cy="45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2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err="1" smtClean="0"/>
              <a:t>Prehabilitation</a:t>
            </a:r>
            <a:r>
              <a:rPr lang="en-GB" b="1" dirty="0" smtClean="0"/>
              <a:t> Guidelines and </a:t>
            </a:r>
            <a:r>
              <a:rPr lang="en-GB" b="1" dirty="0" err="1" smtClean="0"/>
              <a:t>WesFit</a:t>
            </a:r>
            <a:r>
              <a:rPr lang="en-GB" b="1" dirty="0" smtClean="0"/>
              <a:t> Trial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Catherine Neck</a:t>
            </a:r>
          </a:p>
          <a:p>
            <a:r>
              <a:rPr lang="en-GB" dirty="0" smtClean="0"/>
              <a:t>Macmillan Cancer Rehabilitation/ LWBC Lead</a:t>
            </a:r>
          </a:p>
          <a:p>
            <a:r>
              <a:rPr lang="en-GB" dirty="0" smtClean="0"/>
              <a:t>SWAG Alliance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46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002060"/>
                </a:solidFill>
              </a:rPr>
              <a:t>WesFit</a:t>
            </a:r>
            <a:r>
              <a:rPr lang="en-GB" b="1" dirty="0" smtClean="0">
                <a:solidFill>
                  <a:srgbClr val="002060"/>
                </a:solidFill>
              </a:rPr>
              <a:t> Trial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b="1" dirty="0" smtClean="0"/>
              <a:t>Wessex Fit for Cancer Surgery Trial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Exercise training with behaviour change support</a:t>
            </a:r>
          </a:p>
          <a:p>
            <a:endParaRPr lang="en-GB" dirty="0"/>
          </a:p>
          <a:p>
            <a:r>
              <a:rPr lang="en-GB" dirty="0" smtClean="0"/>
              <a:t>Phase </a:t>
            </a:r>
            <a:r>
              <a:rPr lang="en-GB" dirty="0"/>
              <a:t>III pragmatic 2x2 factorial design randomised trial, assessing efficacy of implementation of a </a:t>
            </a:r>
            <a:r>
              <a:rPr lang="en-GB" b="1" dirty="0" err="1" smtClean="0"/>
              <a:t>prehabilitation</a:t>
            </a:r>
            <a:r>
              <a:rPr lang="en-GB" b="1" dirty="0" smtClean="0"/>
              <a:t> programme </a:t>
            </a:r>
            <a:r>
              <a:rPr lang="en-GB" dirty="0" smtClean="0"/>
              <a:t>in patients </a:t>
            </a:r>
            <a:r>
              <a:rPr lang="en-GB" dirty="0"/>
              <a:t>undergoing cancer </a:t>
            </a:r>
            <a:r>
              <a:rPr lang="en-GB" dirty="0" smtClean="0"/>
              <a:t>surgery</a:t>
            </a:r>
            <a:endParaRPr lang="en-GB" dirty="0"/>
          </a:p>
          <a:p>
            <a:r>
              <a:rPr lang="en-GB" dirty="0" smtClean="0"/>
              <a:t>Patients </a:t>
            </a:r>
            <a:r>
              <a:rPr lang="en-GB" dirty="0"/>
              <a:t>undergoing intra-cavity elective major surgery; oesophageal, gastric, colorectal, thoracic and </a:t>
            </a:r>
            <a:r>
              <a:rPr lang="en-GB" dirty="0" smtClean="0"/>
              <a:t>urology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349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002060"/>
                </a:solidFill>
              </a:rPr>
              <a:t>WesFit</a:t>
            </a:r>
            <a:r>
              <a:rPr lang="en-GB" b="1" dirty="0" smtClean="0">
                <a:solidFill>
                  <a:srgbClr val="002060"/>
                </a:solidFill>
              </a:rPr>
              <a:t> Team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CI – Professor Sandy Jack</a:t>
            </a:r>
          </a:p>
          <a:p>
            <a:r>
              <a:rPr lang="en-GB" dirty="0" smtClean="0"/>
              <a:t>Mike </a:t>
            </a:r>
            <a:r>
              <a:rPr lang="en-GB" dirty="0" err="1" smtClean="0"/>
              <a:t>Grocott</a:t>
            </a:r>
            <a:endParaRPr lang="en-GB" dirty="0" smtClean="0"/>
          </a:p>
          <a:p>
            <a:r>
              <a:rPr lang="en-GB" dirty="0" smtClean="0"/>
              <a:t>Malcolm West</a:t>
            </a:r>
          </a:p>
          <a:p>
            <a:r>
              <a:rPr lang="en-GB" dirty="0" smtClean="0"/>
              <a:t>Denny </a:t>
            </a:r>
            <a:r>
              <a:rPr lang="en-GB" dirty="0" err="1" smtClean="0"/>
              <a:t>Levett</a:t>
            </a:r>
            <a:endParaRPr lang="en-GB" dirty="0" smtClean="0"/>
          </a:p>
          <a:p>
            <a:r>
              <a:rPr lang="en-GB" dirty="0" smtClean="0"/>
              <a:t>Judith Cave</a:t>
            </a:r>
          </a:p>
          <a:p>
            <a:r>
              <a:rPr lang="en-GB" dirty="0" smtClean="0"/>
              <a:t>Tim Underwood</a:t>
            </a:r>
          </a:p>
          <a:p>
            <a:r>
              <a:rPr lang="en-GB" dirty="0" smtClean="0"/>
              <a:t>Matt Hayes</a:t>
            </a:r>
          </a:p>
        </p:txBody>
      </p:sp>
    </p:spTree>
    <p:extLst>
      <p:ext uri="{BB962C8B-B14F-4D97-AF65-F5344CB8AC3E}">
        <p14:creationId xmlns:p14="http://schemas.microsoft.com/office/powerpoint/2010/main" val="117209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23" y="1600200"/>
            <a:ext cx="73251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298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Interest from other cancer centres across the South of England and Leicester to be involved in the study</a:t>
            </a:r>
          </a:p>
          <a:p>
            <a:r>
              <a:rPr lang="en-GB" dirty="0" smtClean="0"/>
              <a:t>Currently scoping interest from SWAG cancer surgical teams to be involved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19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618034" y="-393074"/>
            <a:ext cx="3941280" cy="2751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86878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Macmillan-</a:t>
            </a:r>
            <a:r>
              <a:rPr lang="en-US" b="1" dirty="0" err="1" smtClean="0"/>
              <a:t>RCoA</a:t>
            </a:r>
            <a:r>
              <a:rPr lang="en-US" b="1" dirty="0" smtClean="0"/>
              <a:t>-NIHR Expert Group on </a:t>
            </a:r>
            <a:r>
              <a:rPr lang="en-US" b="1" dirty="0" err="1" smtClean="0"/>
              <a:t>Prehabilitation</a:t>
            </a:r>
            <a:r>
              <a:rPr lang="en-US" b="1" dirty="0" smtClean="0"/>
              <a:t> before Cancer Therapy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42331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91440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dirty="0" smtClean="0"/>
              <a:t>it </a:t>
            </a:r>
            <a:r>
              <a:rPr lang="en-US" b="1" dirty="0"/>
              <a:t>f</a:t>
            </a:r>
            <a:r>
              <a:rPr lang="en-US" b="1" dirty="0" smtClean="0"/>
              <a:t>or and </a:t>
            </a:r>
            <a:r>
              <a:rPr lang="en-US" b="1" dirty="0" smtClean="0">
                <a:solidFill>
                  <a:srgbClr val="000000"/>
                </a:solidFill>
              </a:rPr>
              <a:t>A</a:t>
            </a:r>
            <a:r>
              <a:rPr lang="en-US" b="1" dirty="0" smtClean="0"/>
              <a:t>fter </a:t>
            </a:r>
            <a:r>
              <a:rPr lang="en-US" b="1" dirty="0" smtClean="0">
                <a:solidFill>
                  <a:srgbClr val="000000"/>
                </a:solidFill>
              </a:rPr>
              <a:t>C</a:t>
            </a:r>
            <a:r>
              <a:rPr lang="en-US" b="1" dirty="0" smtClean="0"/>
              <a:t>ancer </a:t>
            </a:r>
            <a:r>
              <a:rPr lang="en-US" b="1" dirty="0" smtClean="0">
                <a:solidFill>
                  <a:srgbClr val="000000"/>
                </a:solidFill>
              </a:rPr>
              <a:t>T</a:t>
            </a:r>
            <a:r>
              <a:rPr lang="en-US" b="1" dirty="0" smtClean="0"/>
              <a:t>herapy (FACT)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782" y="-141102"/>
            <a:ext cx="3643989" cy="3097572"/>
          </a:xfrm>
          <a:prstGeom prst="rect">
            <a:avLst/>
          </a:prstGeom>
        </p:spPr>
      </p:pic>
      <p:pic>
        <p:nvPicPr>
          <p:cNvPr id="13" name="Picture 12" descr="RCoA-rgb-purp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44" y="383027"/>
            <a:ext cx="2533490" cy="1562319"/>
          </a:xfrm>
          <a:prstGeom prst="rect">
            <a:avLst/>
          </a:prstGeom>
        </p:spPr>
      </p:pic>
      <p:pic>
        <p:nvPicPr>
          <p:cNvPr id="14" name="Picture 13" descr="NIHR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44" y="342679"/>
            <a:ext cx="3157078" cy="147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Aims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 aims of the principles and guidance would be to change practice and behaviour to benefit patients by: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Influencing national, regional and local policy in relation to the delivery of care for those with cancer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Influencing the provision of care for those with cancer through guidance of care providers.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Educating patients, clinicians, academic colleagues, providers and policy makers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17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Background: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Macmillan</a:t>
            </a:r>
          </a:p>
          <a:p>
            <a:r>
              <a:rPr lang="en-US" dirty="0" err="1" smtClean="0">
                <a:solidFill>
                  <a:srgbClr val="7F7F7F"/>
                </a:solidFill>
              </a:rPr>
              <a:t>RCoA</a:t>
            </a:r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NIHR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798" y="1600203"/>
            <a:ext cx="5721002" cy="4367316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63500" dist="1270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34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482" y="2005052"/>
            <a:ext cx="3338036" cy="4014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Background: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Macmillan</a:t>
            </a:r>
          </a:p>
          <a:p>
            <a:r>
              <a:rPr lang="en-US" dirty="0" err="1" smtClean="0"/>
              <a:t>RCoA</a:t>
            </a:r>
            <a:endParaRPr lang="en-US" dirty="0" smtClean="0"/>
          </a:p>
          <a:p>
            <a:r>
              <a:rPr lang="en-US" dirty="0" smtClean="0">
                <a:solidFill>
                  <a:srgbClr val="7F7F7F"/>
                </a:solidFill>
              </a:rPr>
              <a:t>NIHR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500" y="1600201"/>
            <a:ext cx="2558557" cy="4847392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63500" dist="1270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3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Macmillan</a:t>
            </a:r>
          </a:p>
          <a:p>
            <a:r>
              <a:rPr lang="en-US" dirty="0" err="1" smtClean="0">
                <a:solidFill>
                  <a:srgbClr val="7F7F7F"/>
                </a:solidFill>
              </a:rPr>
              <a:t>RCoA</a:t>
            </a:r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/>
              <a:t>NIHR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890" y="1600203"/>
            <a:ext cx="2476938" cy="4676732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635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348" y="1600203"/>
            <a:ext cx="2473342" cy="4676732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63500" dist="1270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70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Background: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progress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915749"/>
          </a:xfrm>
        </p:spPr>
        <p:txBody>
          <a:bodyPr>
            <a:noAutofit/>
          </a:bodyPr>
          <a:lstStyle/>
          <a:p>
            <a:r>
              <a:rPr lang="en-US" dirty="0" smtClean="0"/>
              <a:t>Expert groups:</a:t>
            </a:r>
          </a:p>
          <a:p>
            <a:pPr lvl="1"/>
            <a:r>
              <a:rPr lang="en-GB" sz="2400" dirty="0"/>
              <a:t>Physical activity and exercise</a:t>
            </a:r>
          </a:p>
          <a:p>
            <a:pPr lvl="1"/>
            <a:r>
              <a:rPr lang="en-GB" sz="2400" dirty="0"/>
              <a:t>Nutritional support</a:t>
            </a:r>
          </a:p>
          <a:p>
            <a:pPr lvl="1"/>
            <a:r>
              <a:rPr lang="en-GB" sz="2400" dirty="0"/>
              <a:t>Psychological support and behavioural modification</a:t>
            </a:r>
          </a:p>
          <a:p>
            <a:r>
              <a:rPr lang="en-US" dirty="0" smtClean="0"/>
              <a:t>Parallel work-streams</a:t>
            </a:r>
            <a:endParaRPr lang="en-US" sz="2400" dirty="0" smtClean="0"/>
          </a:p>
          <a:p>
            <a:pPr lvl="1"/>
            <a:r>
              <a:rPr lang="en-US" sz="2400" dirty="0" smtClean="0"/>
              <a:t>Evidence synthesis</a:t>
            </a:r>
          </a:p>
          <a:p>
            <a:pPr lvl="1"/>
            <a:r>
              <a:rPr lang="en-US" sz="2400" dirty="0" smtClean="0"/>
              <a:t>Patients (PCIPIE)</a:t>
            </a:r>
          </a:p>
          <a:p>
            <a:pPr lvl="1"/>
            <a:r>
              <a:rPr lang="en-US" sz="2400" dirty="0"/>
              <a:t>H</a:t>
            </a:r>
            <a:r>
              <a:rPr lang="en-US" sz="2400" dirty="0" smtClean="0"/>
              <a:t>ealth economics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52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17375E"/>
                </a:solidFill>
              </a:rPr>
              <a:t>Expert Group: </a:t>
            </a:r>
            <a:r>
              <a:rPr lang="en-US" i="1" dirty="0" smtClean="0">
                <a:solidFill>
                  <a:srgbClr val="17375E"/>
                </a:solidFill>
              </a:rPr>
              <a:t>members</a:t>
            </a:r>
            <a:endParaRPr lang="en-US" i="1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Chair &amp; deputy (relevant delivery professional)</a:t>
            </a:r>
          </a:p>
          <a:p>
            <a:r>
              <a:rPr lang="en-US" sz="2400" dirty="0"/>
              <a:t>Oncologist</a:t>
            </a:r>
          </a:p>
          <a:p>
            <a:r>
              <a:rPr lang="en-US" sz="2400" dirty="0" smtClean="0"/>
              <a:t>Surgeon</a:t>
            </a:r>
          </a:p>
          <a:p>
            <a:r>
              <a:rPr lang="en-US" sz="2400" dirty="0" err="1" smtClean="0"/>
              <a:t>Anaesthetist</a:t>
            </a:r>
            <a:endParaRPr lang="en-US" sz="2400" dirty="0" smtClean="0"/>
          </a:p>
          <a:p>
            <a:r>
              <a:rPr lang="en-US" sz="2400" dirty="0" smtClean="0"/>
              <a:t>International guests</a:t>
            </a:r>
          </a:p>
          <a:p>
            <a:r>
              <a:rPr lang="en-US" sz="2400" dirty="0" smtClean="0"/>
              <a:t>Relevant AHP</a:t>
            </a:r>
          </a:p>
          <a:p>
            <a:r>
              <a:rPr lang="en-US" sz="2400" dirty="0" smtClean="0"/>
              <a:t>Lay/patient</a:t>
            </a:r>
          </a:p>
          <a:p>
            <a:r>
              <a:rPr lang="en-US" sz="2400" dirty="0" smtClean="0"/>
              <a:t>Early career researcher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28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End Product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/>
              <a:t>A suite of useful resources actively aimed at: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People with a cancer experience (including carers and loved ones)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Health professionals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Commissioners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/>
              <a:t>guidance will be applicable to those with any tumour type.</a:t>
            </a:r>
          </a:p>
          <a:p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636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391</Words>
  <Application>Microsoft Office PowerPoint</Application>
  <PresentationFormat>On-screen Show (4:3)</PresentationFormat>
  <Paragraphs>74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Prehabilitation Guidelines and WesFit Trial</vt:lpstr>
      <vt:lpstr>The Macmillan-RCoA-NIHR Expert Group on Prehabilitation before Cancer Therapy</vt:lpstr>
      <vt:lpstr>Aims</vt:lpstr>
      <vt:lpstr>Background: partnership</vt:lpstr>
      <vt:lpstr>Background: partnership</vt:lpstr>
      <vt:lpstr>Background</vt:lpstr>
      <vt:lpstr>Background: progress</vt:lpstr>
      <vt:lpstr>Expert Group: members</vt:lpstr>
      <vt:lpstr>End Product</vt:lpstr>
      <vt:lpstr>WesFit Trial</vt:lpstr>
      <vt:lpstr>WesFit Team</vt:lpstr>
      <vt:lpstr>PowerPoint Presentation</vt:lpstr>
      <vt:lpstr>PowerPoint Presentation</vt:lpstr>
    </vt:vector>
  </TitlesOfParts>
  <Company>NBT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Prehabilitation Guidelines and WesFit Trial</dc:title>
  <dc:creator>Catherine Neck</dc:creator>
  <cp:lastModifiedBy>Dunderdale, Helen</cp:lastModifiedBy>
  <cp:revision>4</cp:revision>
  <dcterms:created xsi:type="dcterms:W3CDTF">2019-05-09T06:53:42Z</dcterms:created>
  <dcterms:modified xsi:type="dcterms:W3CDTF">2019-07-11T08:22:59Z</dcterms:modified>
</cp:coreProperties>
</file>