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6" r:id="rId6"/>
    <p:sldId id="273" r:id="rId7"/>
    <p:sldId id="260" r:id="rId8"/>
    <p:sldId id="281" r:id="rId9"/>
    <p:sldId id="285" r:id="rId10"/>
    <p:sldId id="286" r:id="rId11"/>
    <p:sldId id="287" r:id="rId12"/>
    <p:sldId id="268" r:id="rId13"/>
    <p:sldId id="261" r:id="rId14"/>
    <p:sldId id="265" r:id="rId15"/>
    <p:sldId id="263" r:id="rId16"/>
    <p:sldId id="274" r:id="rId17"/>
    <p:sldId id="264" r:id="rId18"/>
    <p:sldId id="267" r:id="rId19"/>
    <p:sldId id="279" r:id="rId20"/>
    <p:sldId id="269" r:id="rId21"/>
    <p:sldId id="271" r:id="rId22"/>
    <p:sldId id="280" r:id="rId23"/>
    <p:sldId id="278" r:id="rId24"/>
    <p:sldId id="282" r:id="rId25"/>
    <p:sldId id="283" r:id="rId26"/>
    <p:sldId id="284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2C6EA4"/>
    <a:srgbClr val="9CC3E4"/>
    <a:srgbClr val="8CBAE0"/>
    <a:srgbClr val="C6DDF0"/>
    <a:srgbClr val="5B9DD3"/>
    <a:srgbClr val="B5DEE1"/>
    <a:srgbClr val="A3D5D9"/>
    <a:srgbClr val="53BDFF"/>
    <a:srgbClr val="A7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24" autoAdjust="0"/>
    <p:restoredTop sz="90929"/>
  </p:normalViewPr>
  <p:slideViewPr>
    <p:cSldViewPr>
      <p:cViewPr varScale="1">
        <p:scale>
          <a:sx n="106" d="100"/>
          <a:sy n="106" d="100"/>
        </p:scale>
        <p:origin x="-23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D16A3-31F6-41A5-ABB4-423E7C857985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</dgm:pt>
    <dgm:pt modelId="{C5C68852-EC8C-4F3F-A6E8-8852BD6051C8}">
      <dgm:prSet phldrT="[Text]"/>
      <dgm:spPr/>
      <dgm:t>
        <a:bodyPr/>
        <a:lstStyle/>
        <a:p>
          <a:r>
            <a:rPr lang="en-GB" dirty="0" smtClean="0"/>
            <a:t>Problem</a:t>
          </a:r>
          <a:endParaRPr lang="en-GB" dirty="0"/>
        </a:p>
      </dgm:t>
    </dgm:pt>
    <dgm:pt modelId="{713007A6-13B7-40DF-B495-384A22000439}" type="parTrans" cxnId="{BCF6F8CD-DA78-412C-B574-8D35112E5EAC}">
      <dgm:prSet/>
      <dgm:spPr/>
      <dgm:t>
        <a:bodyPr/>
        <a:lstStyle/>
        <a:p>
          <a:endParaRPr lang="en-GB"/>
        </a:p>
      </dgm:t>
    </dgm:pt>
    <dgm:pt modelId="{EEAAE759-6686-4FE7-AF5B-9F6710468267}" type="sibTrans" cxnId="{BCF6F8CD-DA78-412C-B574-8D35112E5EAC}">
      <dgm:prSet/>
      <dgm:spPr/>
      <dgm:t>
        <a:bodyPr/>
        <a:lstStyle/>
        <a:p>
          <a:endParaRPr lang="en-GB"/>
        </a:p>
      </dgm:t>
    </dgm:pt>
    <dgm:pt modelId="{C9689707-7903-423C-BB0C-43C679295A29}">
      <dgm:prSet phldrT="[Text]"/>
      <dgm:spPr/>
      <dgm:t>
        <a:bodyPr/>
        <a:lstStyle/>
        <a:p>
          <a:r>
            <a:rPr lang="en-GB" dirty="0" smtClean="0"/>
            <a:t>Process</a:t>
          </a:r>
          <a:endParaRPr lang="en-GB" dirty="0"/>
        </a:p>
      </dgm:t>
    </dgm:pt>
    <dgm:pt modelId="{D7C86694-F193-418E-B9E7-2CCB58173DE8}" type="parTrans" cxnId="{16D08F28-DA54-4CF9-BFA7-455C7EF2E16A}">
      <dgm:prSet/>
      <dgm:spPr/>
      <dgm:t>
        <a:bodyPr/>
        <a:lstStyle/>
        <a:p>
          <a:endParaRPr lang="en-GB"/>
        </a:p>
      </dgm:t>
    </dgm:pt>
    <dgm:pt modelId="{BE4E0848-201D-4851-9301-174CE0D20B0D}" type="sibTrans" cxnId="{16D08F28-DA54-4CF9-BFA7-455C7EF2E16A}">
      <dgm:prSet/>
      <dgm:spPr/>
      <dgm:t>
        <a:bodyPr/>
        <a:lstStyle/>
        <a:p>
          <a:endParaRPr lang="en-GB"/>
        </a:p>
      </dgm:t>
    </dgm:pt>
    <dgm:pt modelId="{DC57F227-7F89-4525-A47C-244C09DB513C}">
      <dgm:prSet phldrT="[Text]"/>
      <dgm:spPr/>
      <dgm:t>
        <a:bodyPr/>
        <a:lstStyle/>
        <a:p>
          <a:r>
            <a:rPr lang="en-GB" dirty="0" smtClean="0"/>
            <a:t>Future</a:t>
          </a:r>
          <a:endParaRPr lang="en-GB" dirty="0"/>
        </a:p>
      </dgm:t>
    </dgm:pt>
    <dgm:pt modelId="{AF33A235-0341-46FC-A9B1-DD79082B3FED}" type="parTrans" cxnId="{2CB29932-A6DE-4193-B956-78868DD9A46D}">
      <dgm:prSet/>
      <dgm:spPr/>
      <dgm:t>
        <a:bodyPr/>
        <a:lstStyle/>
        <a:p>
          <a:endParaRPr lang="en-GB"/>
        </a:p>
      </dgm:t>
    </dgm:pt>
    <dgm:pt modelId="{26E7262A-31CD-47CF-8F1A-BE29F5FE0DAF}" type="sibTrans" cxnId="{2CB29932-A6DE-4193-B956-78868DD9A46D}">
      <dgm:prSet/>
      <dgm:spPr/>
      <dgm:t>
        <a:bodyPr/>
        <a:lstStyle/>
        <a:p>
          <a:endParaRPr lang="en-GB"/>
        </a:p>
      </dgm:t>
    </dgm:pt>
    <dgm:pt modelId="{AD8116C2-92B8-4A6F-BFF0-244C6C9F26AF}" type="pres">
      <dgm:prSet presAssocID="{8F9D16A3-31F6-41A5-ABB4-423E7C857985}" presName="Name0" presStyleCnt="0">
        <dgm:presLayoutVars>
          <dgm:dir/>
          <dgm:resizeHandles val="exact"/>
        </dgm:presLayoutVars>
      </dgm:prSet>
      <dgm:spPr/>
    </dgm:pt>
    <dgm:pt modelId="{B597ACB4-A079-4D61-8432-6BB1A553E67E}" type="pres">
      <dgm:prSet presAssocID="{C5C68852-EC8C-4F3F-A6E8-8852BD6051C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BE319E-64B1-4D5F-BD9D-A732C6A69EAD}" type="pres">
      <dgm:prSet presAssocID="{EEAAE759-6686-4FE7-AF5B-9F6710468267}" presName="sibTrans" presStyleLbl="sibTrans2D1" presStyleIdx="0" presStyleCnt="2"/>
      <dgm:spPr/>
      <dgm:t>
        <a:bodyPr/>
        <a:lstStyle/>
        <a:p>
          <a:endParaRPr lang="en-GB"/>
        </a:p>
      </dgm:t>
    </dgm:pt>
    <dgm:pt modelId="{B5D2A68A-EBCD-4950-9967-AA8F4E42487F}" type="pres">
      <dgm:prSet presAssocID="{EEAAE759-6686-4FE7-AF5B-9F6710468267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419E506E-BCB0-4B3A-AD2D-5975F063ECFC}" type="pres">
      <dgm:prSet presAssocID="{C9689707-7903-423C-BB0C-43C679295A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9EA11-AB58-4EEB-8E58-90E0856D8EA4}" type="pres">
      <dgm:prSet presAssocID="{BE4E0848-201D-4851-9301-174CE0D20B0D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2DB181B-52E1-47B4-B03E-6CFED4E8FEEF}" type="pres">
      <dgm:prSet presAssocID="{BE4E0848-201D-4851-9301-174CE0D20B0D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0FDAB557-622B-4D33-9FE0-31CE8AB91F0D}" type="pres">
      <dgm:prSet presAssocID="{DC57F227-7F89-4525-A47C-244C09DB51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F6F8CD-DA78-412C-B574-8D35112E5EAC}" srcId="{8F9D16A3-31F6-41A5-ABB4-423E7C857985}" destId="{C5C68852-EC8C-4F3F-A6E8-8852BD6051C8}" srcOrd="0" destOrd="0" parTransId="{713007A6-13B7-40DF-B495-384A22000439}" sibTransId="{EEAAE759-6686-4FE7-AF5B-9F6710468267}"/>
    <dgm:cxn modelId="{39A001D3-3BF1-4B3C-9C0D-ED9E9E31E6D9}" type="presOf" srcId="{EEAAE759-6686-4FE7-AF5B-9F6710468267}" destId="{F0BE319E-64B1-4D5F-BD9D-A732C6A69EAD}" srcOrd="0" destOrd="0" presId="urn:microsoft.com/office/officeart/2005/8/layout/process1"/>
    <dgm:cxn modelId="{E3E87389-8714-430D-B0CA-15F1E1DF6FD2}" type="presOf" srcId="{BE4E0848-201D-4851-9301-174CE0D20B0D}" destId="{6DC9EA11-AB58-4EEB-8E58-90E0856D8EA4}" srcOrd="0" destOrd="0" presId="urn:microsoft.com/office/officeart/2005/8/layout/process1"/>
    <dgm:cxn modelId="{0C3C61C3-E71C-4026-899E-B04DF9E33B37}" type="presOf" srcId="{C5C68852-EC8C-4F3F-A6E8-8852BD6051C8}" destId="{B597ACB4-A079-4D61-8432-6BB1A553E67E}" srcOrd="0" destOrd="0" presId="urn:microsoft.com/office/officeart/2005/8/layout/process1"/>
    <dgm:cxn modelId="{2CB29932-A6DE-4193-B956-78868DD9A46D}" srcId="{8F9D16A3-31F6-41A5-ABB4-423E7C857985}" destId="{DC57F227-7F89-4525-A47C-244C09DB513C}" srcOrd="2" destOrd="0" parTransId="{AF33A235-0341-46FC-A9B1-DD79082B3FED}" sibTransId="{26E7262A-31CD-47CF-8F1A-BE29F5FE0DAF}"/>
    <dgm:cxn modelId="{7A72E60C-5EA6-4E48-AD37-B76BD3BA562D}" type="presOf" srcId="{BE4E0848-201D-4851-9301-174CE0D20B0D}" destId="{72DB181B-52E1-47B4-B03E-6CFED4E8FEEF}" srcOrd="1" destOrd="0" presId="urn:microsoft.com/office/officeart/2005/8/layout/process1"/>
    <dgm:cxn modelId="{9DFCB16B-37D9-4199-A1E2-7C31A43999E3}" type="presOf" srcId="{C9689707-7903-423C-BB0C-43C679295A29}" destId="{419E506E-BCB0-4B3A-AD2D-5975F063ECFC}" srcOrd="0" destOrd="0" presId="urn:microsoft.com/office/officeart/2005/8/layout/process1"/>
    <dgm:cxn modelId="{16D08F28-DA54-4CF9-BFA7-455C7EF2E16A}" srcId="{8F9D16A3-31F6-41A5-ABB4-423E7C857985}" destId="{C9689707-7903-423C-BB0C-43C679295A29}" srcOrd="1" destOrd="0" parTransId="{D7C86694-F193-418E-B9E7-2CCB58173DE8}" sibTransId="{BE4E0848-201D-4851-9301-174CE0D20B0D}"/>
    <dgm:cxn modelId="{D91A58C5-8F1D-4F15-8A4B-E5C80238F19A}" type="presOf" srcId="{DC57F227-7F89-4525-A47C-244C09DB513C}" destId="{0FDAB557-622B-4D33-9FE0-31CE8AB91F0D}" srcOrd="0" destOrd="0" presId="urn:microsoft.com/office/officeart/2005/8/layout/process1"/>
    <dgm:cxn modelId="{8CDAE907-3AD7-4ED8-AC3B-CFE332E1A63B}" type="presOf" srcId="{8F9D16A3-31F6-41A5-ABB4-423E7C857985}" destId="{AD8116C2-92B8-4A6F-BFF0-244C6C9F26AF}" srcOrd="0" destOrd="0" presId="urn:microsoft.com/office/officeart/2005/8/layout/process1"/>
    <dgm:cxn modelId="{DD8FC215-6FD3-4539-885B-4C4356B4209A}" type="presOf" srcId="{EEAAE759-6686-4FE7-AF5B-9F6710468267}" destId="{B5D2A68A-EBCD-4950-9967-AA8F4E42487F}" srcOrd="1" destOrd="0" presId="urn:microsoft.com/office/officeart/2005/8/layout/process1"/>
    <dgm:cxn modelId="{502E78BA-1746-433E-95EE-923D1F0B120E}" type="presParOf" srcId="{AD8116C2-92B8-4A6F-BFF0-244C6C9F26AF}" destId="{B597ACB4-A079-4D61-8432-6BB1A553E67E}" srcOrd="0" destOrd="0" presId="urn:microsoft.com/office/officeart/2005/8/layout/process1"/>
    <dgm:cxn modelId="{3F8FF9D9-AEBF-4829-8ABB-2FBBF7F96B0C}" type="presParOf" srcId="{AD8116C2-92B8-4A6F-BFF0-244C6C9F26AF}" destId="{F0BE319E-64B1-4D5F-BD9D-A732C6A69EAD}" srcOrd="1" destOrd="0" presId="urn:microsoft.com/office/officeart/2005/8/layout/process1"/>
    <dgm:cxn modelId="{E266B88E-2DDF-41E0-8391-0FBE69431D49}" type="presParOf" srcId="{F0BE319E-64B1-4D5F-BD9D-A732C6A69EAD}" destId="{B5D2A68A-EBCD-4950-9967-AA8F4E42487F}" srcOrd="0" destOrd="0" presId="urn:microsoft.com/office/officeart/2005/8/layout/process1"/>
    <dgm:cxn modelId="{ACE8FECC-3343-48C8-AD9F-16B553303F70}" type="presParOf" srcId="{AD8116C2-92B8-4A6F-BFF0-244C6C9F26AF}" destId="{419E506E-BCB0-4B3A-AD2D-5975F063ECFC}" srcOrd="2" destOrd="0" presId="urn:microsoft.com/office/officeart/2005/8/layout/process1"/>
    <dgm:cxn modelId="{53852B82-BBAB-4A35-B40B-6F1B8400F83E}" type="presParOf" srcId="{AD8116C2-92B8-4A6F-BFF0-244C6C9F26AF}" destId="{6DC9EA11-AB58-4EEB-8E58-90E0856D8EA4}" srcOrd="3" destOrd="0" presId="urn:microsoft.com/office/officeart/2005/8/layout/process1"/>
    <dgm:cxn modelId="{00DB6AB2-1056-4CC5-B714-C6A69806CAA2}" type="presParOf" srcId="{6DC9EA11-AB58-4EEB-8E58-90E0856D8EA4}" destId="{72DB181B-52E1-47B4-B03E-6CFED4E8FEEF}" srcOrd="0" destOrd="0" presId="urn:microsoft.com/office/officeart/2005/8/layout/process1"/>
    <dgm:cxn modelId="{AD8A926D-124B-432F-B350-E3B24BD7802D}" type="presParOf" srcId="{AD8116C2-92B8-4A6F-BFF0-244C6C9F26AF}" destId="{0FDAB557-622B-4D33-9FE0-31CE8AB91F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EE137-68C1-48FD-B75D-9D394E9B25EE}" type="doc">
      <dgm:prSet loTypeId="urn:diagrams.loki3.com/VaryingWidthList" loCatId="list" qsTypeId="urn:microsoft.com/office/officeart/2005/8/quickstyle/simple1" qsCatId="simple" csTypeId="urn:microsoft.com/office/officeart/2005/8/colors/accent2_3" csCatId="accent2" phldr="1"/>
      <dgm:spPr/>
    </dgm:pt>
    <dgm:pt modelId="{687F048D-5917-4B28-B3EA-774375B00CCC}">
      <dgm:prSet phldrT="[Text]"/>
      <dgm:spPr/>
      <dgm:t>
        <a:bodyPr/>
        <a:lstStyle/>
        <a:p>
          <a:r>
            <a:rPr lang="en-GB" dirty="0" smtClean="0"/>
            <a:t>Prospective audit Sept-Nov 2016</a:t>
          </a:r>
          <a:endParaRPr lang="en-GB" dirty="0"/>
        </a:p>
      </dgm:t>
    </dgm:pt>
    <dgm:pt modelId="{3A3091B3-A5FA-4409-82C3-AA19C4FFA0BD}" type="parTrans" cxnId="{3649A7FD-2B51-4219-9539-E77F2DAD5CAF}">
      <dgm:prSet/>
      <dgm:spPr/>
      <dgm:t>
        <a:bodyPr/>
        <a:lstStyle/>
        <a:p>
          <a:endParaRPr lang="en-GB"/>
        </a:p>
      </dgm:t>
    </dgm:pt>
    <dgm:pt modelId="{42C13468-97CB-4AF1-B956-1E14D9C15CF3}" type="sibTrans" cxnId="{3649A7FD-2B51-4219-9539-E77F2DAD5CAF}">
      <dgm:prSet/>
      <dgm:spPr/>
      <dgm:t>
        <a:bodyPr/>
        <a:lstStyle/>
        <a:p>
          <a:endParaRPr lang="en-GB"/>
        </a:p>
      </dgm:t>
    </dgm:pt>
    <dgm:pt modelId="{AD655D7A-5270-4DB8-8FD6-F119DBF4B563}">
      <dgm:prSet phldrT="[Text]"/>
      <dgm:spPr/>
      <dgm:t>
        <a:bodyPr/>
        <a:lstStyle/>
        <a:p>
          <a:r>
            <a:rPr lang="en-GB" dirty="0" smtClean="0"/>
            <a:t>16 patients identified as having a prognosis of less than 12 months</a:t>
          </a:r>
          <a:endParaRPr lang="en-GB" dirty="0"/>
        </a:p>
      </dgm:t>
    </dgm:pt>
    <dgm:pt modelId="{25BFCF91-CC7D-4135-988F-7A70CDA67F4C}" type="parTrans" cxnId="{86DC1FAB-3643-44F2-B574-7AD417308846}">
      <dgm:prSet/>
      <dgm:spPr/>
      <dgm:t>
        <a:bodyPr/>
        <a:lstStyle/>
        <a:p>
          <a:endParaRPr lang="en-GB"/>
        </a:p>
      </dgm:t>
    </dgm:pt>
    <dgm:pt modelId="{69A315AB-2752-44EE-BB02-A82705DA4841}" type="sibTrans" cxnId="{86DC1FAB-3643-44F2-B574-7AD417308846}">
      <dgm:prSet/>
      <dgm:spPr/>
      <dgm:t>
        <a:bodyPr/>
        <a:lstStyle/>
        <a:p>
          <a:endParaRPr lang="en-GB"/>
        </a:p>
      </dgm:t>
    </dgm:pt>
    <dgm:pt modelId="{64ECE631-8C72-4910-8948-CB7666D25965}">
      <dgm:prSet phldrT="[Text]"/>
      <dgm:spPr/>
      <dgm:t>
        <a:bodyPr/>
        <a:lstStyle/>
        <a:p>
          <a:r>
            <a:rPr lang="en-GB" dirty="0" smtClean="0"/>
            <a:t>12/16 patients survived until discharge; 6 had PPLs sent to GP </a:t>
          </a:r>
          <a:endParaRPr lang="en-GB" dirty="0"/>
        </a:p>
      </dgm:t>
    </dgm:pt>
    <dgm:pt modelId="{004F807D-0010-466E-A90D-D798FCF98444}" type="parTrans" cxnId="{CFF8D2BC-C905-4D39-8E12-C28E7C235C9F}">
      <dgm:prSet/>
      <dgm:spPr/>
      <dgm:t>
        <a:bodyPr/>
        <a:lstStyle/>
        <a:p>
          <a:endParaRPr lang="en-GB"/>
        </a:p>
      </dgm:t>
    </dgm:pt>
    <dgm:pt modelId="{A66CFDB7-BF02-4F17-B6B6-10B447D68F25}" type="sibTrans" cxnId="{CFF8D2BC-C905-4D39-8E12-C28E7C235C9F}">
      <dgm:prSet/>
      <dgm:spPr/>
      <dgm:t>
        <a:bodyPr/>
        <a:lstStyle/>
        <a:p>
          <a:endParaRPr lang="en-GB"/>
        </a:p>
      </dgm:t>
    </dgm:pt>
    <dgm:pt modelId="{E9B31935-B6BB-4BBD-AD6E-48811A8EB058}" type="pres">
      <dgm:prSet presAssocID="{AF6EE137-68C1-48FD-B75D-9D394E9B25EE}" presName="Name0" presStyleCnt="0">
        <dgm:presLayoutVars>
          <dgm:resizeHandles/>
        </dgm:presLayoutVars>
      </dgm:prSet>
      <dgm:spPr/>
    </dgm:pt>
    <dgm:pt modelId="{6EAA24FC-D8C2-4FE9-8012-B4B62C087CBB}" type="pres">
      <dgm:prSet presAssocID="{687F048D-5917-4B28-B3EA-774375B00CC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D16781-4F0E-43A1-8A34-BCC235F6DA24}" type="pres">
      <dgm:prSet presAssocID="{42C13468-97CB-4AF1-B956-1E14D9C15CF3}" presName="space" presStyleCnt="0"/>
      <dgm:spPr/>
    </dgm:pt>
    <dgm:pt modelId="{C808DBC5-8E67-4206-9DDC-50D972684D23}" type="pres">
      <dgm:prSet presAssocID="{AD655D7A-5270-4DB8-8FD6-F119DBF4B56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C30B70-9AC6-4224-9CDC-5E5A5346C503}" type="pres">
      <dgm:prSet presAssocID="{69A315AB-2752-44EE-BB02-A82705DA4841}" presName="space" presStyleCnt="0"/>
      <dgm:spPr/>
    </dgm:pt>
    <dgm:pt modelId="{FBE9F9BE-9B8E-4248-85E7-6FD2AD3DAF64}" type="pres">
      <dgm:prSet presAssocID="{64ECE631-8C72-4910-8948-CB7666D259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49A7FD-2B51-4219-9539-E77F2DAD5CAF}" srcId="{AF6EE137-68C1-48FD-B75D-9D394E9B25EE}" destId="{687F048D-5917-4B28-B3EA-774375B00CCC}" srcOrd="0" destOrd="0" parTransId="{3A3091B3-A5FA-4409-82C3-AA19C4FFA0BD}" sibTransId="{42C13468-97CB-4AF1-B956-1E14D9C15CF3}"/>
    <dgm:cxn modelId="{F4CAFBB0-17BB-4F31-A9A5-38EEE0D820CD}" type="presOf" srcId="{687F048D-5917-4B28-B3EA-774375B00CCC}" destId="{6EAA24FC-D8C2-4FE9-8012-B4B62C087CBB}" srcOrd="0" destOrd="0" presId="urn:diagrams.loki3.com/VaryingWidthList"/>
    <dgm:cxn modelId="{86DC1FAB-3643-44F2-B574-7AD417308846}" srcId="{AF6EE137-68C1-48FD-B75D-9D394E9B25EE}" destId="{AD655D7A-5270-4DB8-8FD6-F119DBF4B563}" srcOrd="1" destOrd="0" parTransId="{25BFCF91-CC7D-4135-988F-7A70CDA67F4C}" sibTransId="{69A315AB-2752-44EE-BB02-A82705DA4841}"/>
    <dgm:cxn modelId="{CFF8D2BC-C905-4D39-8E12-C28E7C235C9F}" srcId="{AF6EE137-68C1-48FD-B75D-9D394E9B25EE}" destId="{64ECE631-8C72-4910-8948-CB7666D25965}" srcOrd="2" destOrd="0" parTransId="{004F807D-0010-466E-A90D-D798FCF98444}" sibTransId="{A66CFDB7-BF02-4F17-B6B6-10B447D68F25}"/>
    <dgm:cxn modelId="{2407DFD2-DB28-42D3-B1D3-6C7BA4891009}" type="presOf" srcId="{AF6EE137-68C1-48FD-B75D-9D394E9B25EE}" destId="{E9B31935-B6BB-4BBD-AD6E-48811A8EB058}" srcOrd="0" destOrd="0" presId="urn:diagrams.loki3.com/VaryingWidthList"/>
    <dgm:cxn modelId="{65CC6A9D-98B2-4C59-9204-F2F826FB438B}" type="presOf" srcId="{AD655D7A-5270-4DB8-8FD6-F119DBF4B563}" destId="{C808DBC5-8E67-4206-9DDC-50D972684D23}" srcOrd="0" destOrd="0" presId="urn:diagrams.loki3.com/VaryingWidthList"/>
    <dgm:cxn modelId="{BD34CB3F-9DA3-4B64-8B2F-995908D89C41}" type="presOf" srcId="{64ECE631-8C72-4910-8948-CB7666D25965}" destId="{FBE9F9BE-9B8E-4248-85E7-6FD2AD3DAF64}" srcOrd="0" destOrd="0" presId="urn:diagrams.loki3.com/VaryingWidthList"/>
    <dgm:cxn modelId="{9429336C-DD48-4C32-819E-0981C13FDAF6}" type="presParOf" srcId="{E9B31935-B6BB-4BBD-AD6E-48811A8EB058}" destId="{6EAA24FC-D8C2-4FE9-8012-B4B62C087CBB}" srcOrd="0" destOrd="0" presId="urn:diagrams.loki3.com/VaryingWidthList"/>
    <dgm:cxn modelId="{3C64CF2E-D9AA-48F4-96D2-FF98B5B5208C}" type="presParOf" srcId="{E9B31935-B6BB-4BBD-AD6E-48811A8EB058}" destId="{87D16781-4F0E-43A1-8A34-BCC235F6DA24}" srcOrd="1" destOrd="0" presId="urn:diagrams.loki3.com/VaryingWidthList"/>
    <dgm:cxn modelId="{012BC1EB-D2DF-4828-BD15-F04AA5CEFCDE}" type="presParOf" srcId="{E9B31935-B6BB-4BBD-AD6E-48811A8EB058}" destId="{C808DBC5-8E67-4206-9DDC-50D972684D23}" srcOrd="2" destOrd="0" presId="urn:diagrams.loki3.com/VaryingWidthList"/>
    <dgm:cxn modelId="{BA254CB6-B84B-470E-BBD3-01967E804D40}" type="presParOf" srcId="{E9B31935-B6BB-4BBD-AD6E-48811A8EB058}" destId="{50C30B70-9AC6-4224-9CDC-5E5A5346C503}" srcOrd="3" destOrd="0" presId="urn:diagrams.loki3.com/VaryingWidthList"/>
    <dgm:cxn modelId="{13D70215-0128-4A36-9B19-B5DBD6875980}" type="presParOf" srcId="{E9B31935-B6BB-4BBD-AD6E-48811A8EB058}" destId="{FBE9F9BE-9B8E-4248-85E7-6FD2AD3DAF6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D57671-D34C-4570-9221-EE6C4B8CD746}" type="doc">
      <dgm:prSet loTypeId="urn:diagrams.loki3.com/VaryingWidthList" loCatId="list" qsTypeId="urn:microsoft.com/office/officeart/2005/8/quickstyle/simple1" qsCatId="simple" csTypeId="urn:microsoft.com/office/officeart/2005/8/colors/accent2_3" csCatId="accent2" phldr="1"/>
      <dgm:spPr/>
    </dgm:pt>
    <dgm:pt modelId="{C3A97B4B-A13C-4A52-A960-CDA35DFF5506}">
      <dgm:prSet phldrT="[Text]"/>
      <dgm:spPr/>
      <dgm:t>
        <a:bodyPr/>
        <a:lstStyle/>
        <a:p>
          <a:r>
            <a:rPr lang="en-GB" dirty="0" smtClean="0"/>
            <a:t>Retrospective audit of patients from 2015/16</a:t>
          </a:r>
          <a:endParaRPr lang="en-GB" dirty="0"/>
        </a:p>
      </dgm:t>
    </dgm:pt>
    <dgm:pt modelId="{149761A5-D2C1-4AAC-867F-FF426C653AE4}" type="parTrans" cxnId="{92C4371F-D7E6-4D81-94EB-FAA2E5F5C07C}">
      <dgm:prSet/>
      <dgm:spPr/>
      <dgm:t>
        <a:bodyPr/>
        <a:lstStyle/>
        <a:p>
          <a:endParaRPr lang="en-GB"/>
        </a:p>
      </dgm:t>
    </dgm:pt>
    <dgm:pt modelId="{D7857671-C5A1-4AC3-97EE-1739208FC775}" type="sibTrans" cxnId="{92C4371F-D7E6-4D81-94EB-FAA2E5F5C07C}">
      <dgm:prSet/>
      <dgm:spPr/>
      <dgm:t>
        <a:bodyPr/>
        <a:lstStyle/>
        <a:p>
          <a:endParaRPr lang="en-GB"/>
        </a:p>
      </dgm:t>
    </dgm:pt>
    <dgm:pt modelId="{641B100F-E8A5-4AF6-875B-2F340E3EB857}">
      <dgm:prSet phldrT="[Text]"/>
      <dgm:spPr/>
      <dgm:t>
        <a:bodyPr/>
        <a:lstStyle/>
        <a:p>
          <a:r>
            <a:rPr lang="en-GB" dirty="0" smtClean="0"/>
            <a:t>26 patients had  letters sent; all had died</a:t>
          </a:r>
          <a:endParaRPr lang="en-GB" dirty="0"/>
        </a:p>
      </dgm:t>
    </dgm:pt>
    <dgm:pt modelId="{C4669AD7-A3D2-4B65-BA8A-F33257B0E115}" type="parTrans" cxnId="{46008C04-73BB-41BA-A4AC-7A3CCFA3C88B}">
      <dgm:prSet/>
      <dgm:spPr/>
      <dgm:t>
        <a:bodyPr/>
        <a:lstStyle/>
        <a:p>
          <a:endParaRPr lang="en-GB"/>
        </a:p>
      </dgm:t>
    </dgm:pt>
    <dgm:pt modelId="{E82F7E7E-1EF3-4262-B454-7B5C1BCB2076}" type="sibTrans" cxnId="{46008C04-73BB-41BA-A4AC-7A3CCFA3C88B}">
      <dgm:prSet/>
      <dgm:spPr/>
      <dgm:t>
        <a:bodyPr/>
        <a:lstStyle/>
        <a:p>
          <a:endParaRPr lang="en-GB"/>
        </a:p>
      </dgm:t>
    </dgm:pt>
    <dgm:pt modelId="{6B03513A-4FC3-4C99-A801-8A798882AF03}">
      <dgm:prSet phldrT="[Text]"/>
      <dgm:spPr/>
      <dgm:t>
        <a:bodyPr/>
        <a:lstStyle/>
        <a:p>
          <a:r>
            <a:rPr lang="en-GB" dirty="0" smtClean="0"/>
            <a:t>All patients had been referred to community palliative care services  </a:t>
          </a:r>
          <a:endParaRPr lang="en-GB" dirty="0"/>
        </a:p>
      </dgm:t>
    </dgm:pt>
    <dgm:pt modelId="{701AD503-C6EE-4853-8BBC-42DC3D4D499F}" type="parTrans" cxnId="{7F3E3F8A-8364-45BA-9803-AC40AF40A746}">
      <dgm:prSet/>
      <dgm:spPr/>
      <dgm:t>
        <a:bodyPr/>
        <a:lstStyle/>
        <a:p>
          <a:endParaRPr lang="en-GB"/>
        </a:p>
      </dgm:t>
    </dgm:pt>
    <dgm:pt modelId="{271DCB78-1A1B-4A49-A0EE-7724F8B123E6}" type="sibTrans" cxnId="{7F3E3F8A-8364-45BA-9803-AC40AF40A746}">
      <dgm:prSet/>
      <dgm:spPr/>
      <dgm:t>
        <a:bodyPr/>
        <a:lstStyle/>
        <a:p>
          <a:endParaRPr lang="en-GB"/>
        </a:p>
      </dgm:t>
    </dgm:pt>
    <dgm:pt modelId="{F2732FA4-FF74-4661-8B51-EA220E70A774}" type="pres">
      <dgm:prSet presAssocID="{48D57671-D34C-4570-9221-EE6C4B8CD746}" presName="Name0" presStyleCnt="0">
        <dgm:presLayoutVars>
          <dgm:resizeHandles/>
        </dgm:presLayoutVars>
      </dgm:prSet>
      <dgm:spPr/>
    </dgm:pt>
    <dgm:pt modelId="{F8D438E5-1605-4704-B083-41FAF6D7F99B}" type="pres">
      <dgm:prSet presAssocID="{C3A97B4B-A13C-4A52-A960-CDA35DFF550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ED699B-0C0A-42ED-AD7A-6AB734D0CF69}" type="pres">
      <dgm:prSet presAssocID="{D7857671-C5A1-4AC3-97EE-1739208FC775}" presName="space" presStyleCnt="0"/>
      <dgm:spPr/>
    </dgm:pt>
    <dgm:pt modelId="{79B54738-7A8C-429E-8A65-DC276CEFC6D3}" type="pres">
      <dgm:prSet presAssocID="{641B100F-E8A5-4AF6-875B-2F340E3EB85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CC17CA-D9E0-4C7F-8148-06FD8B2FE5C1}" type="pres">
      <dgm:prSet presAssocID="{E82F7E7E-1EF3-4262-B454-7B5C1BCB2076}" presName="space" presStyleCnt="0"/>
      <dgm:spPr/>
    </dgm:pt>
    <dgm:pt modelId="{6AD88403-1815-4837-B51C-728ABCF55E7A}" type="pres">
      <dgm:prSet presAssocID="{6B03513A-4FC3-4C99-A801-8A798882AF0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EE19DD-ABCE-40DD-8D0C-11C7A950CD7A}" type="presOf" srcId="{6B03513A-4FC3-4C99-A801-8A798882AF03}" destId="{6AD88403-1815-4837-B51C-728ABCF55E7A}" srcOrd="0" destOrd="0" presId="urn:diagrams.loki3.com/VaryingWidthList"/>
    <dgm:cxn modelId="{99F58851-FF4D-4810-854A-83661F68D358}" type="presOf" srcId="{C3A97B4B-A13C-4A52-A960-CDA35DFF5506}" destId="{F8D438E5-1605-4704-B083-41FAF6D7F99B}" srcOrd="0" destOrd="0" presId="urn:diagrams.loki3.com/VaryingWidthList"/>
    <dgm:cxn modelId="{427B3EB5-AB8D-49AB-97A2-CF798E5D0AFF}" type="presOf" srcId="{641B100F-E8A5-4AF6-875B-2F340E3EB857}" destId="{79B54738-7A8C-429E-8A65-DC276CEFC6D3}" srcOrd="0" destOrd="0" presId="urn:diagrams.loki3.com/VaryingWidthList"/>
    <dgm:cxn modelId="{92C4371F-D7E6-4D81-94EB-FAA2E5F5C07C}" srcId="{48D57671-D34C-4570-9221-EE6C4B8CD746}" destId="{C3A97B4B-A13C-4A52-A960-CDA35DFF5506}" srcOrd="0" destOrd="0" parTransId="{149761A5-D2C1-4AAC-867F-FF426C653AE4}" sibTransId="{D7857671-C5A1-4AC3-97EE-1739208FC775}"/>
    <dgm:cxn modelId="{46008C04-73BB-41BA-A4AC-7A3CCFA3C88B}" srcId="{48D57671-D34C-4570-9221-EE6C4B8CD746}" destId="{641B100F-E8A5-4AF6-875B-2F340E3EB857}" srcOrd="1" destOrd="0" parTransId="{C4669AD7-A3D2-4B65-BA8A-F33257B0E115}" sibTransId="{E82F7E7E-1EF3-4262-B454-7B5C1BCB2076}"/>
    <dgm:cxn modelId="{22CE7978-603B-486F-A2A8-00E2D70F2EA4}" type="presOf" srcId="{48D57671-D34C-4570-9221-EE6C4B8CD746}" destId="{F2732FA4-FF74-4661-8B51-EA220E70A774}" srcOrd="0" destOrd="0" presId="urn:diagrams.loki3.com/VaryingWidthList"/>
    <dgm:cxn modelId="{7F3E3F8A-8364-45BA-9803-AC40AF40A746}" srcId="{48D57671-D34C-4570-9221-EE6C4B8CD746}" destId="{6B03513A-4FC3-4C99-A801-8A798882AF03}" srcOrd="2" destOrd="0" parTransId="{701AD503-C6EE-4853-8BBC-42DC3D4D499F}" sibTransId="{271DCB78-1A1B-4A49-A0EE-7724F8B123E6}"/>
    <dgm:cxn modelId="{0DAC82AF-9523-4CA6-AFAD-851D1673F8D2}" type="presParOf" srcId="{F2732FA4-FF74-4661-8B51-EA220E70A774}" destId="{F8D438E5-1605-4704-B083-41FAF6D7F99B}" srcOrd="0" destOrd="0" presId="urn:diagrams.loki3.com/VaryingWidthList"/>
    <dgm:cxn modelId="{731CA120-3183-4374-A7BA-B3FE59CABBED}" type="presParOf" srcId="{F2732FA4-FF74-4661-8B51-EA220E70A774}" destId="{62ED699B-0C0A-42ED-AD7A-6AB734D0CF69}" srcOrd="1" destOrd="0" presId="urn:diagrams.loki3.com/VaryingWidthList"/>
    <dgm:cxn modelId="{04E3980A-EA78-4CD8-B1A0-C4DAC34B63C1}" type="presParOf" srcId="{F2732FA4-FF74-4661-8B51-EA220E70A774}" destId="{79B54738-7A8C-429E-8A65-DC276CEFC6D3}" srcOrd="2" destOrd="0" presId="urn:diagrams.loki3.com/VaryingWidthList"/>
    <dgm:cxn modelId="{74487701-4AE1-48FB-8F38-BD2C6910E5D1}" type="presParOf" srcId="{F2732FA4-FF74-4661-8B51-EA220E70A774}" destId="{20CC17CA-D9E0-4C7F-8148-06FD8B2FE5C1}" srcOrd="3" destOrd="0" presId="urn:diagrams.loki3.com/VaryingWidthList"/>
    <dgm:cxn modelId="{370DBDCB-6ED2-4F55-9494-1D6A8CF6247F}" type="presParOf" srcId="{F2732FA4-FF74-4661-8B51-EA220E70A774}" destId="{6AD88403-1815-4837-B51C-728ABCF55E7A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7ACB4-A079-4D61-8432-6BB1A553E67E}">
      <dsp:nvSpPr>
        <dsp:cNvPr id="0" name=""/>
        <dsp:cNvSpPr/>
      </dsp:nvSpPr>
      <dsp:spPr>
        <a:xfrm>
          <a:off x="7233" y="141994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Problem</a:t>
          </a:r>
          <a:endParaRPr lang="en-GB" sz="3700" kern="1200" dirty="0"/>
        </a:p>
      </dsp:txBody>
      <dsp:txXfrm>
        <a:off x="45225" y="1457941"/>
        <a:ext cx="2085893" cy="1221142"/>
      </dsp:txXfrm>
    </dsp:sp>
    <dsp:sp modelId="{F0BE319E-64B1-4D5F-BD9D-A732C6A69EAD}">
      <dsp:nvSpPr>
        <dsp:cNvPr id="0" name=""/>
        <dsp:cNvSpPr/>
      </dsp:nvSpPr>
      <dsp:spPr>
        <a:xfrm>
          <a:off x="2385298" y="1800439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2385298" y="1907668"/>
        <a:ext cx="320822" cy="321687"/>
      </dsp:txXfrm>
    </dsp:sp>
    <dsp:sp modelId="{419E506E-BCB0-4B3A-AD2D-5975F063ECFC}">
      <dsp:nvSpPr>
        <dsp:cNvPr id="0" name=""/>
        <dsp:cNvSpPr/>
      </dsp:nvSpPr>
      <dsp:spPr>
        <a:xfrm>
          <a:off x="3033861" y="141994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Process</a:t>
          </a:r>
          <a:endParaRPr lang="en-GB" sz="3700" kern="1200" dirty="0"/>
        </a:p>
      </dsp:txBody>
      <dsp:txXfrm>
        <a:off x="3071853" y="1457941"/>
        <a:ext cx="2085893" cy="1221142"/>
      </dsp:txXfrm>
    </dsp:sp>
    <dsp:sp modelId="{6DC9EA11-AB58-4EEB-8E58-90E0856D8EA4}">
      <dsp:nvSpPr>
        <dsp:cNvPr id="0" name=""/>
        <dsp:cNvSpPr/>
      </dsp:nvSpPr>
      <dsp:spPr>
        <a:xfrm>
          <a:off x="5411926" y="1800439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5411926" y="1907668"/>
        <a:ext cx="320822" cy="321687"/>
      </dsp:txXfrm>
    </dsp:sp>
    <dsp:sp modelId="{0FDAB557-622B-4D33-9FE0-31CE8AB91F0D}">
      <dsp:nvSpPr>
        <dsp:cNvPr id="0" name=""/>
        <dsp:cNvSpPr/>
      </dsp:nvSpPr>
      <dsp:spPr>
        <a:xfrm>
          <a:off x="6060489" y="141994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Future</a:t>
          </a:r>
          <a:endParaRPr lang="en-GB" sz="3700" kern="1200" dirty="0"/>
        </a:p>
      </dsp:txBody>
      <dsp:txXfrm>
        <a:off x="6098481" y="1457941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A24FC-D8C2-4FE9-8012-B4B62C087CBB}">
      <dsp:nvSpPr>
        <dsp:cNvPr id="0" name=""/>
        <dsp:cNvSpPr/>
      </dsp:nvSpPr>
      <dsp:spPr>
        <a:xfrm>
          <a:off x="961800" y="2245"/>
          <a:ext cx="2115000" cy="14819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Prospective audit Sept-Nov 2016</a:t>
          </a:r>
          <a:endParaRPr lang="en-GB" sz="2900" kern="1200" dirty="0"/>
        </a:p>
      </dsp:txBody>
      <dsp:txXfrm>
        <a:off x="961800" y="2245"/>
        <a:ext cx="2115000" cy="1481983"/>
      </dsp:txXfrm>
    </dsp:sp>
    <dsp:sp modelId="{C808DBC5-8E67-4206-9DDC-50D972684D23}">
      <dsp:nvSpPr>
        <dsp:cNvPr id="0" name=""/>
        <dsp:cNvSpPr/>
      </dsp:nvSpPr>
      <dsp:spPr>
        <a:xfrm>
          <a:off x="84300" y="1558328"/>
          <a:ext cx="3870000" cy="1481983"/>
        </a:xfrm>
        <a:prstGeom prst="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16 patients identified as having a prognosis of less than 12 months</a:t>
          </a:r>
          <a:endParaRPr lang="en-GB" sz="2900" kern="1200" dirty="0"/>
        </a:p>
      </dsp:txBody>
      <dsp:txXfrm>
        <a:off x="84300" y="1558328"/>
        <a:ext cx="3870000" cy="1481983"/>
      </dsp:txXfrm>
    </dsp:sp>
    <dsp:sp modelId="{FBE9F9BE-9B8E-4248-85E7-6FD2AD3DAF64}">
      <dsp:nvSpPr>
        <dsp:cNvPr id="0" name=""/>
        <dsp:cNvSpPr/>
      </dsp:nvSpPr>
      <dsp:spPr>
        <a:xfrm>
          <a:off x="39300" y="3114410"/>
          <a:ext cx="3960000" cy="1481983"/>
        </a:xfrm>
        <a:prstGeom prst="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12/16 patients survived until discharge; 6 had PPLs sent to GP </a:t>
          </a:r>
          <a:endParaRPr lang="en-GB" sz="2900" kern="1200" dirty="0"/>
        </a:p>
      </dsp:txBody>
      <dsp:txXfrm>
        <a:off x="39300" y="3114410"/>
        <a:ext cx="3960000" cy="1481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38E5-1605-4704-B083-41FAF6D7F99B}">
      <dsp:nvSpPr>
        <dsp:cNvPr id="0" name=""/>
        <dsp:cNvSpPr/>
      </dsp:nvSpPr>
      <dsp:spPr>
        <a:xfrm>
          <a:off x="579300" y="2280"/>
          <a:ext cx="2880000" cy="150518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Retrospective audit of patients from 2015/16</a:t>
          </a:r>
          <a:endParaRPr lang="en-GB" sz="3000" kern="1200" dirty="0"/>
        </a:p>
      </dsp:txBody>
      <dsp:txXfrm>
        <a:off x="579300" y="2280"/>
        <a:ext cx="2880000" cy="1505189"/>
      </dsp:txXfrm>
    </dsp:sp>
    <dsp:sp modelId="{79B54738-7A8C-429E-8A65-DC276CEFC6D3}">
      <dsp:nvSpPr>
        <dsp:cNvPr id="0" name=""/>
        <dsp:cNvSpPr/>
      </dsp:nvSpPr>
      <dsp:spPr>
        <a:xfrm>
          <a:off x="624300" y="1582729"/>
          <a:ext cx="2790000" cy="1505189"/>
        </a:xfrm>
        <a:prstGeom prst="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26 patients had  letters sent; all had died</a:t>
          </a:r>
          <a:endParaRPr lang="en-GB" sz="3000" kern="1200" dirty="0"/>
        </a:p>
      </dsp:txBody>
      <dsp:txXfrm>
        <a:off x="624300" y="1582729"/>
        <a:ext cx="2790000" cy="1505189"/>
      </dsp:txXfrm>
    </dsp:sp>
    <dsp:sp modelId="{6AD88403-1815-4837-B51C-728ABCF55E7A}">
      <dsp:nvSpPr>
        <dsp:cNvPr id="0" name=""/>
        <dsp:cNvSpPr/>
      </dsp:nvSpPr>
      <dsp:spPr>
        <a:xfrm>
          <a:off x="0" y="3163178"/>
          <a:ext cx="4038600" cy="1505189"/>
        </a:xfrm>
        <a:prstGeom prst="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All patients had been referred to community palliative care services  </a:t>
          </a:r>
          <a:endParaRPr lang="en-GB" sz="3000" kern="1200" dirty="0"/>
        </a:p>
      </dsp:txBody>
      <dsp:txXfrm>
        <a:off x="0" y="3163178"/>
        <a:ext cx="4038600" cy="1505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A31B-C3BF-4CDC-B22A-0EB1A9E5053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FEB04-DCA7-4EAF-A70F-01B2B0902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C745-A212-4B46-9627-1387B68C37EC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88BC-4FAB-4924-96C8-EED1CA2F2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0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This slide will go. I am going to print off and laminate a mock version of the letter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6A5E6E-FC95-4F27-BA76-1BE56DA2F456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This slide will go. I am going to print off and laminate a mock version of the letter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7B3791-6036-478F-A8F0-AEDFC0908BC1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This slide will go. I am going to print off and laminate a mock version of the letter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5B3545-2421-4DE3-9773-6062102AF57F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This information will now be in slide 10, although I may add the reference (after I’ve tidied it up)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5DB268-E563-4356-9A3E-09AB5BA42D4B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9274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ubht.nhs.uk\userdata\L\LeeSab\Desktop\UH Bristol style guide and logos\University Hospitals Bristol NHS Foundation Trust logo\Office Use\University Hospitals Bristol NHS Foundation Trust RGB 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610"/>
            <a:ext cx="2736304" cy="12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</a:endParaRPr>
          </a:p>
        </p:txBody>
      </p:sp>
      <p:pic>
        <p:nvPicPr>
          <p:cNvPr id="5" name="Picture 5" descr="NHS_Centre_Powerpoi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40392"/>
            <a:ext cx="1656184" cy="48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Z:\Images general\Logos\Values logos\OurVision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152127" cy="60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7060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59"/>
            <a:ext cx="2057400" cy="453650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1"/>
            <a:ext cx="6019800" cy="4536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7060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56207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904656" cy="585986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196752"/>
            <a:ext cx="5029398" cy="47133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ubht.nhs.uk\userdata\L\LeeSab\Desktop\UH Bristol style guide and logos\University Hospitals Bristol NHS Foundation Trust logo\Office Use\University Hospitals Bristol NHS Foundation Trust RGB BLU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610"/>
            <a:ext cx="2736304" cy="12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746125" y="1647825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052736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71738"/>
            <a:ext cx="1440160" cy="42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Z:\Images general\Logos\Values logos\OurVisionLogo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152127" cy="60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6000" dirty="0">
                <a:solidFill>
                  <a:schemeClr val="bg1"/>
                </a:solidFill>
              </a:rPr>
              <a:t>Heading to go here</a:t>
            </a:r>
            <a:endParaRPr lang="en-US" dirty="0">
              <a:solidFill>
                <a:srgbClr val="007AC3"/>
              </a:solidFill>
            </a:endParaRPr>
          </a:p>
        </p:txBody>
      </p:sp>
      <p:pic>
        <p:nvPicPr>
          <p:cNvPr id="3" name="Picture 7" descr="Z:\Images general\15 - Voices\Peter Alvey's Trust Photos\2014\June 2014\240614-58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47740" r="112" b="16655"/>
          <a:stretch/>
        </p:blipFill>
        <p:spPr bwMode="auto">
          <a:xfrm>
            <a:off x="-10269" y="1016588"/>
            <a:ext cx="9163234" cy="48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96850" y="1949450"/>
            <a:ext cx="8859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sz="4400" dirty="0"/>
              <a:t>The Poor Prognosis </a:t>
            </a:r>
            <a:r>
              <a:rPr lang="en-GB" altLang="en-US" sz="4800" dirty="0"/>
              <a:t>Letter </a:t>
            </a:r>
            <a:r>
              <a:rPr lang="en-GB" altLang="en-US" sz="4400" dirty="0"/>
              <a:t>Project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3773488"/>
            <a:ext cx="7159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dirty="0"/>
              <a:t>University Hospitals Bristol </a:t>
            </a:r>
          </a:p>
          <a:p>
            <a:pPr algn="ctr"/>
            <a:r>
              <a:rPr lang="en-GB" altLang="en-US" dirty="0"/>
              <a:t>Supportive and Palliative Care Team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04664"/>
            <a:ext cx="1589050" cy="46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ubht.nhs.uk\userdata\R\ReidCM\Documents\My Pictures\Feb 2017 team 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2750"/>
            <a:ext cx="2520280" cy="168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57200" y="1239184"/>
            <a:ext cx="8291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7AC3"/>
                </a:solidFill>
              </a:rPr>
              <a:t>Embedding in </a:t>
            </a:r>
            <a:r>
              <a:rPr lang="en-US" sz="2800" dirty="0" err="1" smtClean="0">
                <a:solidFill>
                  <a:srgbClr val="007AC3"/>
                </a:solidFill>
              </a:rPr>
              <a:t>UHBristol</a:t>
            </a:r>
            <a:r>
              <a:rPr lang="en-US" sz="2800" dirty="0" smtClean="0">
                <a:solidFill>
                  <a:srgbClr val="007AC3"/>
                </a:solidFill>
              </a:rPr>
              <a:t> end of life care initiatives</a:t>
            </a:r>
            <a:endParaRPr lang="en-US" sz="2800" dirty="0">
              <a:solidFill>
                <a:srgbClr val="007AC3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3568" y="3767760"/>
            <a:ext cx="3888432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3568" y="2058227"/>
            <a:ext cx="3888432" cy="18397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2058227"/>
            <a:ext cx="3672408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3897941"/>
            <a:ext cx="3672408" cy="1893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58117" y="2454864"/>
            <a:ext cx="2814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7AC3"/>
                </a:solidFill>
              </a:rPr>
              <a:t>DNACPR</a:t>
            </a:r>
            <a:endParaRPr lang="en-US" sz="1800" dirty="0">
              <a:solidFill>
                <a:srgbClr val="007AC3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64088" y="4509120"/>
            <a:ext cx="28148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7AC3"/>
                </a:solidFill>
              </a:rPr>
              <a:t>End of life CQUINs</a:t>
            </a:r>
            <a:endParaRPr lang="en-US" sz="1800" dirty="0">
              <a:solidFill>
                <a:srgbClr val="007AC3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462075" y="2162128"/>
            <a:ext cx="2448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</a:rPr>
              <a:t>Treatment Escalation </a:t>
            </a:r>
            <a:r>
              <a:rPr lang="en-US" sz="2800" dirty="0" err="1" smtClean="0">
                <a:solidFill>
                  <a:schemeClr val="bg1"/>
                </a:solidFill>
              </a:rPr>
              <a:t>Personalised</a:t>
            </a:r>
            <a:r>
              <a:rPr lang="en-US" sz="2800" dirty="0" smtClean="0">
                <a:solidFill>
                  <a:schemeClr val="bg1"/>
                </a:solidFill>
              </a:rPr>
              <a:t>  Plans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43608" y="4495524"/>
            <a:ext cx="28148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</a:rPr>
              <a:t>Communication skills training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72953" y="3618383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PPL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07904" y="3429000"/>
            <a:ext cx="1708209" cy="847679"/>
            <a:chOff x="2685699" y="3472123"/>
            <a:chExt cx="2468880" cy="1131490"/>
          </a:xfrm>
          <a:solidFill>
            <a:srgbClr val="2C6EA4"/>
          </a:solidFill>
        </p:grpSpPr>
        <p:sp>
          <p:nvSpPr>
            <p:cNvPr id="19" name="Rounded Rectangle 18"/>
            <p:cNvSpPr/>
            <p:nvPr/>
          </p:nvSpPr>
          <p:spPr>
            <a:xfrm>
              <a:off x="2685699" y="3472123"/>
              <a:ext cx="2468880" cy="1131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873897" y="3593155"/>
              <a:ext cx="2092483" cy="889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900" kern="1200" dirty="0" smtClean="0">
                  <a:solidFill>
                    <a:schemeClr val="bg1"/>
                  </a:solidFill>
                </a:rPr>
                <a:t>PPL</a:t>
              </a:r>
              <a:endParaRPr lang="en-GB" sz="29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6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09018" y="1696702"/>
            <a:ext cx="4525963" cy="4525963"/>
            <a:chOff x="1851818" y="0"/>
            <a:chExt cx="4525963" cy="4525963"/>
          </a:xfrm>
          <a:solidFill>
            <a:srgbClr val="C6DDF0"/>
          </a:solidFill>
        </p:grpSpPr>
        <p:sp>
          <p:nvSpPr>
            <p:cNvPr id="13" name="Oval 12"/>
            <p:cNvSpPr/>
            <p:nvPr/>
          </p:nvSpPr>
          <p:spPr>
            <a:xfrm>
              <a:off x="1851818" y="0"/>
              <a:ext cx="4525963" cy="452596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3482070" y="226298"/>
              <a:ext cx="1265459" cy="678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National</a:t>
              </a:r>
              <a:endParaRPr lang="en-GB" sz="1900" kern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61614" y="2601894"/>
            <a:ext cx="3620770" cy="3620770"/>
            <a:chOff x="2304414" y="905192"/>
            <a:chExt cx="3620770" cy="3620770"/>
          </a:xfrm>
          <a:solidFill>
            <a:srgbClr val="9CC3E4"/>
          </a:solidFill>
        </p:grpSpPr>
        <p:sp>
          <p:nvSpPr>
            <p:cNvPr id="11" name="Oval 10"/>
            <p:cNvSpPr/>
            <p:nvPr/>
          </p:nvSpPr>
          <p:spPr>
            <a:xfrm>
              <a:off x="2304414" y="905192"/>
              <a:ext cx="3620770" cy="362077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6"/>
            <p:cNvSpPr/>
            <p:nvPr/>
          </p:nvSpPr>
          <p:spPr>
            <a:xfrm>
              <a:off x="3406180" y="1084226"/>
              <a:ext cx="1428700" cy="819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 smtClean="0"/>
                <a:t>Primary care - </a:t>
              </a:r>
              <a:r>
                <a:rPr lang="en-GB" sz="1600" b="1" dirty="0" err="1" smtClean="0"/>
                <a:t>EPaCCS</a:t>
              </a:r>
              <a:endParaRPr lang="en-GB" sz="1600" b="1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4211" y="3507087"/>
            <a:ext cx="2715577" cy="2715577"/>
            <a:chOff x="2757011" y="1810385"/>
            <a:chExt cx="2715577" cy="2715577"/>
          </a:xfrm>
          <a:solidFill>
            <a:srgbClr val="5B9DD3"/>
          </a:solidFill>
        </p:grpSpPr>
        <p:sp>
          <p:nvSpPr>
            <p:cNvPr id="9" name="Oval 8"/>
            <p:cNvSpPr/>
            <p:nvPr/>
          </p:nvSpPr>
          <p:spPr>
            <a:xfrm>
              <a:off x="2757011" y="1810385"/>
              <a:ext cx="2715577" cy="271557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3474732" y="2014052"/>
              <a:ext cx="1265459" cy="611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Trust</a:t>
              </a:r>
              <a:endParaRPr lang="en-GB" sz="19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66807" y="4412279"/>
            <a:ext cx="1810385" cy="1810385"/>
            <a:chOff x="3209607" y="2715577"/>
            <a:chExt cx="1810385" cy="1810385"/>
          </a:xfrm>
          <a:solidFill>
            <a:srgbClr val="2C6EA4"/>
          </a:solidFill>
        </p:grpSpPr>
        <p:sp>
          <p:nvSpPr>
            <p:cNvPr id="7" name="Oval 6"/>
            <p:cNvSpPr/>
            <p:nvPr/>
          </p:nvSpPr>
          <p:spPr>
            <a:xfrm>
              <a:off x="3209607" y="2715577"/>
              <a:ext cx="1810385" cy="18103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10"/>
            <p:cNvSpPr/>
            <p:nvPr/>
          </p:nvSpPr>
          <p:spPr>
            <a:xfrm>
              <a:off x="3474732" y="3168174"/>
              <a:ext cx="1280135" cy="905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Patient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dirty="0" smtClean="0"/>
                <a:t>1500</a:t>
              </a:r>
              <a:endParaRPr lang="en-GB" sz="1900" kern="1200" dirty="0"/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72480" y="1340768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Impact</a:t>
            </a:r>
            <a:endParaRPr lang="en-US" dirty="0">
              <a:solidFill>
                <a:srgbClr val="007A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32847" y="1231612"/>
            <a:ext cx="8147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7AC3"/>
                </a:solidFill>
              </a:rPr>
              <a:t>Data so far – poor prognosis letter audits</a:t>
            </a:r>
            <a:endParaRPr lang="en-US" sz="2000" dirty="0">
              <a:solidFill>
                <a:srgbClr val="007AC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6" y="2060848"/>
            <a:ext cx="7729209" cy="36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7AC3"/>
                </a:solidFill>
              </a:rPr>
              <a:t>Audit of PPLs in general surgery</a:t>
            </a:r>
            <a:r>
              <a:rPr lang="en-US" sz="2000" dirty="0">
                <a:solidFill>
                  <a:srgbClr val="007AC3"/>
                </a:solidFill>
              </a:rPr>
              <a:t/>
            </a:r>
            <a:br>
              <a:rPr lang="en-US" sz="2000" dirty="0">
                <a:solidFill>
                  <a:srgbClr val="007AC3"/>
                </a:solidFill>
              </a:rPr>
            </a:b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0000236"/>
              </p:ext>
            </p:extLst>
          </p:nvPr>
        </p:nvGraphicFramePr>
        <p:xfrm>
          <a:off x="4643438" y="1268760"/>
          <a:ext cx="4038600" cy="459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9413700"/>
              </p:ext>
            </p:extLst>
          </p:nvPr>
        </p:nvGraphicFramePr>
        <p:xfrm>
          <a:off x="468313" y="1196752"/>
          <a:ext cx="4038600" cy="467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own Arrow 3"/>
          <p:cNvSpPr/>
          <p:nvPr/>
        </p:nvSpPr>
        <p:spPr bwMode="auto">
          <a:xfrm>
            <a:off x="2207320" y="2564904"/>
            <a:ext cx="484632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249205" y="4077072"/>
            <a:ext cx="484632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484481" y="2636912"/>
            <a:ext cx="484632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503546" y="4117820"/>
            <a:ext cx="484632" cy="4633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4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32847" y="1231612"/>
            <a:ext cx="8147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7AC3"/>
                </a:solidFill>
              </a:rPr>
              <a:t>Impact so far – examining a sample of PPLs </a:t>
            </a:r>
            <a:endParaRPr lang="en-US" sz="2000" dirty="0">
              <a:solidFill>
                <a:srgbClr val="007AC3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32847" y="2060848"/>
            <a:ext cx="8229600" cy="39890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dirty="0" smtClean="0"/>
              <a:t>185 patients had a letter completed April – October 2015</a:t>
            </a:r>
          </a:p>
          <a:p>
            <a:r>
              <a:rPr lang="en-GB" altLang="en-US" sz="2400" dirty="0" smtClean="0"/>
              <a:t>All patients had died – median survival 31.5 days</a:t>
            </a:r>
          </a:p>
          <a:p>
            <a:r>
              <a:rPr lang="en-GB" altLang="en-US" sz="2400" smtClean="0"/>
              <a:t>68/185 (36%) patients died </a:t>
            </a:r>
            <a:r>
              <a:rPr lang="en-GB" altLang="en-US" sz="2400" dirty="0" smtClean="0"/>
              <a:t>in hospital  </a:t>
            </a:r>
          </a:p>
          <a:p>
            <a:pPr lvl="1"/>
            <a:r>
              <a:rPr lang="en-GB" altLang="en-US" sz="2400" dirty="0" smtClean="0"/>
              <a:t>(Bristol CCG average = 46% currently)</a:t>
            </a:r>
          </a:p>
          <a:p>
            <a:r>
              <a:rPr lang="en-GB" altLang="en-US" sz="2400" dirty="0" smtClean="0"/>
              <a:t>13/24 GPs of patients who had PPLs sent October 2016 contacted successfully </a:t>
            </a:r>
          </a:p>
          <a:p>
            <a:pPr lvl="1"/>
            <a:r>
              <a:rPr lang="en-GB" altLang="en-US" sz="2000" dirty="0"/>
              <a:t>7 positive </a:t>
            </a:r>
          </a:p>
          <a:p>
            <a:pPr lvl="1"/>
            <a:r>
              <a:rPr lang="en-GB" altLang="en-US" sz="2000" dirty="0"/>
              <a:t>3 neutral</a:t>
            </a:r>
          </a:p>
          <a:p>
            <a:pPr lvl="1"/>
            <a:r>
              <a:rPr lang="en-GB" altLang="en-US" sz="2000" dirty="0" smtClean="0"/>
              <a:t>3 ‘out of area’ GPs</a:t>
            </a:r>
            <a:endParaRPr lang="en-GB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946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57200" y="1239184"/>
            <a:ext cx="8075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7AC3"/>
                </a:solidFill>
              </a:rPr>
              <a:t>Feedback from the </a:t>
            </a:r>
            <a:r>
              <a:rPr lang="en-US" sz="3600" dirty="0" smtClean="0">
                <a:solidFill>
                  <a:srgbClr val="007AC3"/>
                </a:solidFill>
              </a:rPr>
              <a:t>GPs</a:t>
            </a:r>
            <a:endParaRPr lang="en-US" sz="3600" dirty="0">
              <a:solidFill>
                <a:srgbClr val="007AC3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3568" y="3767760"/>
            <a:ext cx="3888432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3568" y="2058227"/>
            <a:ext cx="3888432" cy="18397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2058227"/>
            <a:ext cx="3672408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3897941"/>
            <a:ext cx="3672408" cy="1893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59979" y="2297196"/>
            <a:ext cx="31356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000" i="1" dirty="0" smtClean="0">
                <a:solidFill>
                  <a:srgbClr val="0070C0"/>
                </a:solidFill>
              </a:rPr>
              <a:t>Really good </a:t>
            </a:r>
            <a:r>
              <a:rPr lang="en-GB" altLang="en-US" sz="2000" i="1" dirty="0">
                <a:solidFill>
                  <a:srgbClr val="0070C0"/>
                </a:solidFill>
              </a:rPr>
              <a:t>letter, really clear</a:t>
            </a:r>
            <a:r>
              <a:rPr lang="en-GB" altLang="en-US" sz="2000" i="1" dirty="0" smtClean="0">
                <a:solidFill>
                  <a:srgbClr val="0070C0"/>
                </a:solidFill>
              </a:rPr>
              <a:t>… makes </a:t>
            </a:r>
            <a:r>
              <a:rPr lang="en-GB" altLang="en-US" sz="2000" i="1" dirty="0">
                <a:solidFill>
                  <a:srgbClr val="0070C0"/>
                </a:solidFill>
              </a:rPr>
              <a:t>a GP stop and </a:t>
            </a:r>
            <a:r>
              <a:rPr lang="en-GB" altLang="en-US" sz="2000" i="1" dirty="0" smtClean="0">
                <a:solidFill>
                  <a:srgbClr val="0070C0"/>
                </a:solidFill>
              </a:rPr>
              <a:t>think I </a:t>
            </a:r>
            <a:r>
              <a:rPr lang="en-GB" altLang="en-US" sz="2000" i="1" dirty="0">
                <a:solidFill>
                  <a:srgbClr val="0070C0"/>
                </a:solidFill>
              </a:rPr>
              <a:t>need to do </a:t>
            </a:r>
            <a:r>
              <a:rPr lang="en-GB" altLang="en-US" sz="2000" i="1" dirty="0" smtClean="0">
                <a:solidFill>
                  <a:srgbClr val="0070C0"/>
                </a:solidFill>
              </a:rPr>
              <a:t>something.</a:t>
            </a:r>
            <a:endParaRPr lang="en-GB" altLang="en-US" sz="2000" i="1" dirty="0">
              <a:solidFill>
                <a:srgbClr val="0070C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60323" y="4000351"/>
            <a:ext cx="3212077" cy="17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000" i="1" dirty="0" smtClean="0">
                <a:solidFill>
                  <a:srgbClr val="2C6EA4"/>
                </a:solidFill>
              </a:rPr>
              <a:t>I </a:t>
            </a:r>
            <a:r>
              <a:rPr lang="en-GB" altLang="en-US" sz="2000" i="1" dirty="0">
                <a:solidFill>
                  <a:srgbClr val="2C6EA4"/>
                </a:solidFill>
              </a:rPr>
              <a:t>sat down and spoke to the patient regarding his wishes…it made me think about what’s going on and what I need to do </a:t>
            </a:r>
            <a:r>
              <a:rPr lang="en-GB" altLang="en-US" sz="2000" i="1" dirty="0" smtClean="0">
                <a:solidFill>
                  <a:srgbClr val="2C6EA4"/>
                </a:solidFill>
              </a:rPr>
              <a:t>next.</a:t>
            </a:r>
            <a:endParaRPr lang="en-GB" altLang="en-US" sz="2000" i="1" dirty="0">
              <a:solidFill>
                <a:srgbClr val="2C6EA4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98292" y="2204864"/>
            <a:ext cx="30738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alt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er </a:t>
            </a:r>
            <a:r>
              <a:rPr lang="en-GB" alt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son is forceful about what he wants done for his mother and the letter has helped with </a:t>
            </a:r>
            <a:r>
              <a:rPr lang="en-GB" altLang="en-US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that.</a:t>
            </a:r>
            <a:endParaRPr lang="en-GB" altLang="en-US" sz="2000" i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4050" y="4049777"/>
            <a:ext cx="34015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i="1" dirty="0" smtClean="0">
                <a:solidFill>
                  <a:schemeClr val="bg1"/>
                </a:solidFill>
              </a:rPr>
              <a:t>Useful and thought provoking.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0" hangingPunct="0"/>
            <a:endParaRPr lang="en-US" sz="2000" dirty="0">
              <a:solidFill>
                <a:schemeClr val="bg1"/>
              </a:solidFill>
            </a:endParaRPr>
          </a:p>
          <a:p>
            <a:pPr algn="r" eaLnBrk="0" hangingPunct="0"/>
            <a:r>
              <a:rPr lang="en-US" sz="2000" i="1" dirty="0" smtClean="0">
                <a:solidFill>
                  <a:schemeClr val="bg1"/>
                </a:solidFill>
              </a:rPr>
              <a:t>It’s a good initiative.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2060848"/>
            <a:ext cx="11521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2C6EA4"/>
                </a:solidFill>
                <a:latin typeface="Stencil" panose="040409050D0802020404" pitchFamily="82" charset="0"/>
              </a:rPr>
              <a:t>“</a:t>
            </a:r>
          </a:p>
          <a:p>
            <a:endParaRPr lang="en-GB" sz="8000" dirty="0">
              <a:solidFill>
                <a:srgbClr val="2C6EA4"/>
              </a:solidFill>
              <a:latin typeface="Stencil" panose="040409050D0802020404" pitchFamily="82" charset="0"/>
            </a:endParaRPr>
          </a:p>
          <a:p>
            <a:r>
              <a:rPr lang="en-GB" sz="9600" dirty="0" smtClean="0">
                <a:solidFill>
                  <a:srgbClr val="2C6EA4"/>
                </a:solidFill>
                <a:latin typeface="Stencil" panose="040409050D0802020404" pitchFamily="82" charset="0"/>
              </a:rPr>
              <a:t>”</a:t>
            </a:r>
            <a:endParaRPr lang="en-GB" sz="9600" dirty="0">
              <a:solidFill>
                <a:srgbClr val="2C6EA4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558800" y="188913"/>
            <a:ext cx="2949575" cy="957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 smtClean="0">
                <a:solidFill>
                  <a:srgbClr val="2C6EA4"/>
                </a:solidFill>
              </a:rPr>
              <a:t>Hepatology</a:t>
            </a:r>
            <a:r>
              <a:rPr lang="en-GB" altLang="en-US" sz="2800" dirty="0">
                <a:solidFill>
                  <a:srgbClr val="2C6EA4"/>
                </a:solidFill>
              </a:rPr>
              <a:t/>
            </a:r>
            <a:br>
              <a:rPr lang="en-GB" altLang="en-US" sz="2800" dirty="0">
                <a:solidFill>
                  <a:srgbClr val="2C6EA4"/>
                </a:solidFill>
              </a:rPr>
            </a:br>
            <a:endParaRPr lang="en-GB" altLang="en-US" sz="2800" dirty="0" smtClean="0">
              <a:solidFill>
                <a:srgbClr val="007AC3"/>
              </a:solidFill>
            </a:endParaRPr>
          </a:p>
        </p:txBody>
      </p:sp>
      <p:sp>
        <p:nvSpPr>
          <p:cNvPr id="1536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12160" y="1268760"/>
            <a:ext cx="3008313" cy="4691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 sz="2000" b="1" dirty="0" smtClean="0">
              <a:solidFill>
                <a:srgbClr val="2C6EA4"/>
              </a:solidFill>
            </a:endParaRPr>
          </a:p>
          <a:p>
            <a:pPr lvl="0"/>
            <a:endParaRPr lang="en-GB" altLang="en-US" sz="2000" b="1" dirty="0">
              <a:solidFill>
                <a:srgbClr val="2C6EA4"/>
              </a:solidFill>
            </a:endParaRPr>
          </a:p>
          <a:p>
            <a:pPr lvl="0"/>
            <a:endParaRPr lang="en-GB" altLang="en-US" sz="2000" b="1" dirty="0" smtClean="0">
              <a:solidFill>
                <a:srgbClr val="2C6EA4"/>
              </a:solidFill>
            </a:endParaRPr>
          </a:p>
          <a:p>
            <a:pPr lvl="0"/>
            <a:r>
              <a:rPr lang="en-GB" altLang="en-US" sz="2000" b="1" dirty="0" smtClean="0">
                <a:solidFill>
                  <a:srgbClr val="2C6EA4"/>
                </a:solidFill>
              </a:rPr>
              <a:t>February </a:t>
            </a:r>
            <a:r>
              <a:rPr lang="en-GB" altLang="en-US" sz="2000" b="1" dirty="0">
                <a:solidFill>
                  <a:srgbClr val="2C6EA4"/>
                </a:solidFill>
              </a:rPr>
              <a:t>2017</a:t>
            </a:r>
          </a:p>
          <a:p>
            <a:pPr lvl="0"/>
            <a:r>
              <a:rPr lang="en-GB" altLang="en-US" sz="2000" dirty="0">
                <a:solidFill>
                  <a:srgbClr val="2C6EA4"/>
                </a:solidFill>
              </a:rPr>
              <a:t>BASL (British Association for the Study of the Liver) – meeting devoted to end of life care at King’s College Hospital </a:t>
            </a:r>
          </a:p>
          <a:p>
            <a:endParaRPr lang="en-GB" alt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19672" y="6294040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Hudson BE et al. </a:t>
            </a:r>
            <a:r>
              <a:rPr lang="en-GB" sz="1000" i="1" dirty="0" smtClean="0"/>
              <a:t>Frontline Gastroenterology  http://dx.doi.org/10.1136/flgastro-2016-100734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52120" y="1262583"/>
            <a:ext cx="3301206" cy="4713387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032015" cy="2924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5645"/>
            <a:ext cx="4391243" cy="153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GB" altLang="en-US" dirty="0"/>
              <a:t>Median survival only 31 days – prognostication still overcautious </a:t>
            </a:r>
            <a:endParaRPr lang="en-GB" altLang="en-US" dirty="0" smtClean="0"/>
          </a:p>
          <a:p>
            <a:endParaRPr lang="en-GB" altLang="en-US" dirty="0"/>
          </a:p>
          <a:p>
            <a:r>
              <a:rPr lang="en-GB" altLang="en-US" dirty="0" smtClean="0"/>
              <a:t>Some </a:t>
            </a:r>
            <a:r>
              <a:rPr lang="en-GB" altLang="en-US" dirty="0"/>
              <a:t>teams remain resistant to identifying patients with poor </a:t>
            </a:r>
            <a:r>
              <a:rPr lang="en-GB" altLang="en-US" dirty="0" smtClean="0"/>
              <a:t>prognosis</a:t>
            </a:r>
            <a:endParaRPr lang="en-GB" alt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2480" y="1340768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Challenges</a:t>
            </a:r>
            <a:endParaRPr lang="en-US" dirty="0">
              <a:solidFill>
                <a:srgbClr val="007A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2118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altLang="en-US" sz="2400" dirty="0"/>
              <a:t>Prospective database to allow us to monitor median survival and place of death</a:t>
            </a:r>
          </a:p>
          <a:p>
            <a:pPr>
              <a:defRPr/>
            </a:pPr>
            <a:endParaRPr lang="en-GB" altLang="en-US" sz="2400" dirty="0" smtClean="0"/>
          </a:p>
          <a:p>
            <a:pPr>
              <a:defRPr/>
            </a:pPr>
            <a:r>
              <a:rPr lang="en-GB" altLang="en-US" sz="2400" dirty="0" smtClean="0"/>
              <a:t>To </a:t>
            </a:r>
            <a:r>
              <a:rPr lang="en-GB" altLang="en-US" sz="2400" dirty="0"/>
              <a:t>shift </a:t>
            </a:r>
            <a:r>
              <a:rPr lang="en-GB" altLang="en-US" sz="2400" dirty="0" smtClean="0"/>
              <a:t>the care </a:t>
            </a:r>
            <a:r>
              <a:rPr lang="en-GB" altLang="en-US" sz="2400" dirty="0"/>
              <a:t>of patients </a:t>
            </a:r>
            <a:r>
              <a:rPr lang="en-GB" altLang="en-US" sz="2400" dirty="0" smtClean="0"/>
              <a:t>in the last year of life from </a:t>
            </a:r>
            <a:r>
              <a:rPr lang="en-GB" altLang="en-US" sz="2400" dirty="0"/>
              <a:t>the ‘technological imperative’ to a ‘good death imperative’</a:t>
            </a:r>
          </a:p>
          <a:p>
            <a:endParaRPr lang="en-GB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2480" y="1340768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Aspirations for the future</a:t>
            </a:r>
            <a:endParaRPr lang="en-US" dirty="0">
              <a:solidFill>
                <a:srgbClr val="007A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6203032" cy="70609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7AC3"/>
                </a:solidFill>
              </a:rPr>
              <a:t>The vision</a:t>
            </a:r>
            <a:endParaRPr lang="en-GB" dirty="0">
              <a:solidFill>
                <a:srgbClr val="007AC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888432" cy="44539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reidcm\AppData\Local\Microsoft\Windows\Temporary Internet Files\Content.Outlook\PTVBUWJS\IMG_1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378" y="2294034"/>
            <a:ext cx="3977712" cy="2983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46870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18563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AC3"/>
                </a:solidFill>
              </a:rPr>
              <a:t>The Poor Prognosis Letter (PPL)  </a:t>
            </a:r>
            <a:r>
              <a:rPr lang="en-US" sz="3600" dirty="0">
                <a:solidFill>
                  <a:srgbClr val="007AC3"/>
                </a:solidFill>
              </a:rPr>
              <a:t>journey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8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6203032" cy="70609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7AC3"/>
                </a:solidFill>
              </a:rPr>
              <a:t>The vision</a:t>
            </a:r>
            <a:endParaRPr lang="en-GB" dirty="0">
              <a:solidFill>
                <a:srgbClr val="007AC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888432" cy="44539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Oval Callout 8"/>
          <p:cNvSpPr/>
          <p:nvPr/>
        </p:nvSpPr>
        <p:spPr bwMode="auto">
          <a:xfrm>
            <a:off x="5004048" y="1700808"/>
            <a:ext cx="3600400" cy="3559125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ea typeface="ＭＳ Ｐゴシック" pitchFamily="-64" charset="-128"/>
              </a:rPr>
              <a:t>“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I sat down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 and spoke to the patient regarding his wishes…”  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reidcm\AppData\Local\Microsoft\Windows\Temporary Internet Files\Content.Outlook\PTVBUWJS\IMG_1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378" y="2294034"/>
            <a:ext cx="3977712" cy="2983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GB" sz="2400" dirty="0" smtClean="0"/>
              <a:t>What’s happened since May 4</a:t>
            </a:r>
            <a:r>
              <a:rPr lang="en-GB" sz="2400" baseline="30000" dirty="0" smtClean="0"/>
              <a:t>th </a:t>
            </a:r>
            <a:r>
              <a:rPr lang="en-GB" sz="2400" dirty="0" smtClean="0"/>
              <a:t> 2017 </a:t>
            </a:r>
          </a:p>
          <a:p>
            <a:endParaRPr lang="en-GB" sz="2400" dirty="0" smtClean="0"/>
          </a:p>
          <a:p>
            <a:pPr lvl="1"/>
            <a:r>
              <a:rPr lang="en-GB" sz="2400" dirty="0"/>
              <a:t>Loss of End of Life CQUIN – so no resources</a:t>
            </a:r>
          </a:p>
          <a:p>
            <a:pPr lvl="1"/>
            <a:r>
              <a:rPr lang="en-GB" sz="2400" dirty="0" smtClean="0"/>
              <a:t>Numerous requests for the letter across the UK – Highlands, Bath, London</a:t>
            </a:r>
          </a:p>
          <a:p>
            <a:pPr lvl="1"/>
            <a:r>
              <a:rPr lang="en-GB" sz="2400" dirty="0" smtClean="0"/>
              <a:t>Personal feedback from ITU consultant about a PPL being used to make a decision re ITU admission</a:t>
            </a:r>
          </a:p>
          <a:p>
            <a:pPr lvl="1"/>
            <a:r>
              <a:rPr lang="en-GB" sz="2400" dirty="0" smtClean="0"/>
              <a:t>Teaching feedback from senior doctors about its usefulness in recognising the dying patient and shifting goals of care to end-of-life care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0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165695" cy="6409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Lessons learnt</a:t>
            </a:r>
          </a:p>
          <a:p>
            <a:pPr lvl="1"/>
            <a:r>
              <a:rPr lang="en-GB" dirty="0" smtClean="0"/>
              <a:t>Anything worth doing takes time and effort  (the only place success comes before work is in the dictionary)</a:t>
            </a:r>
          </a:p>
          <a:p>
            <a:pPr lvl="1"/>
            <a:r>
              <a:rPr lang="en-GB" dirty="0" smtClean="0"/>
              <a:t>Use junior medical colleagues as allies – they see everything and go everywhere</a:t>
            </a:r>
          </a:p>
          <a:p>
            <a:pPr lvl="1"/>
            <a:r>
              <a:rPr lang="en-GB" dirty="0" smtClean="0"/>
              <a:t>Don’t give up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496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1340768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The problem</a:t>
            </a:r>
            <a:endParaRPr lang="en-US" dirty="0">
              <a:solidFill>
                <a:srgbClr val="007AC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6239" y="2854762"/>
            <a:ext cx="5040560" cy="576064"/>
          </a:xfrm>
          <a:prstGeom prst="rect">
            <a:avLst/>
          </a:prstGeom>
          <a:solidFill>
            <a:srgbClr val="2C6EA4"/>
          </a:solidFill>
          <a:ln w="9525" cap="flat" cmpd="sng" algn="ctr">
            <a:solidFill>
              <a:srgbClr val="2C6E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98427" y="3653563"/>
            <a:ext cx="5016184" cy="576064"/>
          </a:xfrm>
          <a:prstGeom prst="rect">
            <a:avLst/>
          </a:prstGeom>
          <a:solidFill>
            <a:srgbClr val="2C6EA4"/>
          </a:solidFill>
          <a:ln w="9525" cap="flat" cmpd="sng" algn="ctr">
            <a:solidFill>
              <a:srgbClr val="2C6E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85275" y="4496041"/>
            <a:ext cx="5040560" cy="576064"/>
          </a:xfrm>
          <a:prstGeom prst="rect">
            <a:avLst/>
          </a:prstGeom>
          <a:solidFill>
            <a:srgbClr val="2C6EA4"/>
          </a:solidFill>
          <a:ln w="9525" cap="flat" cmpd="sng" algn="ctr">
            <a:solidFill>
              <a:srgbClr val="2C6E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434" y="216072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DOH 2008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6463" y="287783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Recognising the end of life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2380" y="3687415"/>
            <a:ext cx="424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Communication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6119" y="4553240"/>
            <a:ext cx="210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Patient choice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862" y="5144252"/>
            <a:ext cx="210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ACP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1" y="2092033"/>
            <a:ext cx="2956241" cy="3699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57200" y="1239184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Process</a:t>
            </a:r>
            <a:endParaRPr lang="en-US" dirty="0">
              <a:solidFill>
                <a:srgbClr val="007AC3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3568" y="3767760"/>
            <a:ext cx="3888432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3568" y="2058227"/>
            <a:ext cx="3888432" cy="18397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2058227"/>
            <a:ext cx="3672408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3897941"/>
            <a:ext cx="3672408" cy="1893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48358" y="2377919"/>
            <a:ext cx="28148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7AC3"/>
                </a:solidFill>
              </a:rPr>
              <a:t>GP end of life leads </a:t>
            </a:r>
          </a:p>
          <a:p>
            <a:pPr algn="ctr" eaLnBrk="0" hangingPunct="0"/>
            <a:r>
              <a:rPr lang="en-US" sz="2800" dirty="0" smtClean="0">
                <a:solidFill>
                  <a:srgbClr val="007AC3"/>
                </a:solidFill>
              </a:rPr>
              <a:t>(information)</a:t>
            </a:r>
            <a:endParaRPr lang="en-US" sz="1800" dirty="0">
              <a:solidFill>
                <a:srgbClr val="007AC3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51580" y="4647826"/>
            <a:ext cx="2814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7AC3"/>
                </a:solidFill>
              </a:rPr>
              <a:t>Patients</a:t>
            </a:r>
            <a:endParaRPr lang="en-US" sz="1800" dirty="0">
              <a:solidFill>
                <a:srgbClr val="007AC3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051580" y="2132856"/>
            <a:ext cx="30738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Specialty teams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(indicators of poor prognosis)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33264" y="4437112"/>
            <a:ext cx="28148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IT </a:t>
            </a:r>
          </a:p>
          <a:p>
            <a:pPr algn="ctr" eaLnBrk="0" hangingPunct="0"/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63888" y="3332027"/>
            <a:ext cx="1914041" cy="1033078"/>
            <a:chOff x="2637881" y="3490394"/>
            <a:chExt cx="2468880" cy="1131490"/>
          </a:xfrm>
          <a:solidFill>
            <a:srgbClr val="2C6EA4"/>
          </a:solidFill>
        </p:grpSpPr>
        <p:sp>
          <p:nvSpPr>
            <p:cNvPr id="19" name="Rounded Rectangle 18"/>
            <p:cNvSpPr/>
            <p:nvPr/>
          </p:nvSpPr>
          <p:spPr>
            <a:xfrm>
              <a:off x="2637881" y="3490394"/>
              <a:ext cx="2468880" cy="1131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823523" y="3600005"/>
              <a:ext cx="2092483" cy="889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>
                  <a:solidFill>
                    <a:schemeClr val="bg1"/>
                  </a:solidFill>
                </a:rPr>
                <a:t>Palliative care team</a:t>
              </a:r>
              <a:endParaRPr lang="en-GB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3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7AC3"/>
                </a:solidFill>
              </a:rPr>
              <a:t>The Poor Prognosis </a:t>
            </a:r>
            <a:r>
              <a:rPr lang="en-US" sz="3600" dirty="0" smtClean="0">
                <a:solidFill>
                  <a:srgbClr val="007AC3"/>
                </a:solidFill>
              </a:rPr>
              <a:t>Letter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AC3"/>
                </a:solidFill>
              </a:rPr>
              <a:t>T</a:t>
            </a:r>
            <a:r>
              <a:rPr lang="en-US" dirty="0" smtClean="0">
                <a:solidFill>
                  <a:srgbClr val="007AC3"/>
                </a:solidFill>
              </a:rPr>
              <a:t>op box </a:t>
            </a:r>
            <a:r>
              <a:rPr lang="en-US" dirty="0">
                <a:solidFill>
                  <a:srgbClr val="007AC3"/>
                </a:solidFill>
              </a:rPr>
              <a:t>– admission to hospital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AC3"/>
                </a:solidFill>
              </a:rPr>
              <a:t>3. Prognostic criteria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AC3"/>
                </a:solidFill>
              </a:rPr>
              <a:t>9. Patient’s understanding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AC3"/>
                </a:solidFill>
              </a:rPr>
              <a:t>11. Preferences for future treatment</a:t>
            </a:r>
          </a:p>
          <a:p>
            <a:pPr marL="400050" lvl="1" indent="0">
              <a:buNone/>
            </a:pPr>
            <a:endParaRPr lang="en-US" dirty="0">
              <a:solidFill>
                <a:srgbClr val="007AC3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9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09713"/>
            <a:ext cx="6553200" cy="383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8101013" y="3357563"/>
            <a:ext cx="3587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970463" y="2997200"/>
            <a:ext cx="254000" cy="23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443663" y="4797425"/>
            <a:ext cx="504825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38275"/>
            <a:ext cx="5983288" cy="423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337300" cy="397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7" b="1229"/>
          <a:stretch/>
        </p:blipFill>
        <p:spPr bwMode="auto">
          <a:xfrm>
            <a:off x="1691680" y="1484784"/>
            <a:ext cx="5582017" cy="508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8904" y="1239184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The opportunity</a:t>
            </a:r>
            <a:endParaRPr lang="en-US" sz="3600" dirty="0">
              <a:solidFill>
                <a:srgbClr val="007AC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709" y="216214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Improving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Communication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604" y="245453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Quantifying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Impact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18669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Improving the patient experience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4186695"/>
            <a:ext cx="142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Involving 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GPs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DNs OOH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5758517"/>
            <a:ext cx="17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Changing culture </a:t>
            </a:r>
          </a:p>
        </p:txBody>
      </p:sp>
    </p:spTree>
    <p:extLst>
      <p:ext uri="{BB962C8B-B14F-4D97-AF65-F5344CB8AC3E}">
        <p14:creationId xmlns:p14="http://schemas.microsoft.com/office/powerpoint/2010/main" val="23932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95D325CF32644997E01BDC4D53B90" ma:contentTypeVersion="1" ma:contentTypeDescription="Create a new document." ma:contentTypeScope="" ma:versionID="80de400b95d7e553c8d91dea8660170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c686272d8544a5fb132ad0bf72ce8a9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2BB45EB-6404-444E-BD73-F5A7125810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DE4C5C-19FC-466A-97B2-CD6C0D2237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2C54D2E-3D30-4307-B015-0B4CAA33DFAE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655</Words>
  <Application>Microsoft Office PowerPoint</Application>
  <PresentationFormat>On-screen Show (4:3)</PresentationFormat>
  <Paragraphs>115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Audit of PPLs in general surgery </vt:lpstr>
      <vt:lpstr>PowerPoint Presentation</vt:lpstr>
      <vt:lpstr>PowerPoint Presentation</vt:lpstr>
      <vt:lpstr>Hepatology </vt:lpstr>
      <vt:lpstr>PowerPoint Presentation</vt:lpstr>
      <vt:lpstr>PowerPoint Presentation</vt:lpstr>
      <vt:lpstr>The vision</vt:lpstr>
      <vt:lpstr>The vision</vt:lpstr>
      <vt:lpstr>PowerPoint Presentation</vt:lpstr>
      <vt:lpstr>PowerPoint Presentation</vt:lpstr>
      <vt:lpstr>PowerPoint Presentation</vt:lpstr>
    </vt:vector>
  </TitlesOfParts>
  <Company>Karen Bird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Bird</dc:creator>
  <cp:lastModifiedBy>Dunderdale, Helen</cp:lastModifiedBy>
  <cp:revision>89</cp:revision>
  <cp:lastPrinted>2017-03-13T15:37:19Z</cp:lastPrinted>
  <dcterms:created xsi:type="dcterms:W3CDTF">2010-03-25T12:27:51Z</dcterms:created>
  <dcterms:modified xsi:type="dcterms:W3CDTF">2018-05-10T09:29:44Z</dcterms:modified>
</cp:coreProperties>
</file>