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2" r:id="rId4"/>
    <p:sldId id="270" r:id="rId5"/>
    <p:sldId id="271" r:id="rId6"/>
    <p:sldId id="275" r:id="rId7"/>
    <p:sldId id="273" r:id="rId8"/>
    <p:sldId id="263" r:id="rId9"/>
    <p:sldId id="262" r:id="rId10"/>
    <p:sldId id="267" r:id="rId11"/>
    <p:sldId id="265" r:id="rId12"/>
    <p:sldId id="266" r:id="rId13"/>
    <p:sldId id="279" r:id="rId14"/>
    <p:sldId id="280" r:id="rId15"/>
    <p:sldId id="278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68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ris%20Pritchett\Projects\Audit%20Projects\2017%20-%20ST4%20-%20Cytoreductive%20Transfusion\Cytoreductive%20full%20list%20-%20final%20with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ris%20Pritchett\Projects\Audit%20Projects\2017%20-%20ST4%20-%20Cytoreductive%20Transfusion\Cytoreductive%20full%20li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ris%20Pritchett\Projects\Audit%20Projects\2017%20-%20ST4%20-%20Cytoreductive%20Transfusion\Cytoreductive%20full%20list%20-%20final%20with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ris%20Pritchett\Projects\Audit%20Projects\2017%20-%20ST4%20-%20Cytoreductive%20Transfusion\Cytoreductive%20full%20list%20-%20final%20with%20graph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Chris%20Pritchett\Projects\Audit%20Projects\2017%20-%20ST4%20-%20Cytoreductive%20Transfusion\Cytoreductive%20full%20list%20-%20final%20with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Donor Blood Product Use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0F-4515-B670-619E2236C10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0F-4515-B670-619E2236C10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0F-4515-B670-619E2236C10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0F-4515-B670-619E2236C10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0F-4515-B670-619E2236C10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0F-4515-B670-619E2236C107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0F-4515-B670-619E2236C107}"/>
              </c:ext>
            </c:extLst>
          </c:dPt>
          <c:cat>
            <c:multiLvlStrRef>
              <c:f>'Data '!$I$41:$T$42</c:f>
              <c:multiLvlStrCache>
                <c:ptCount val="12"/>
                <c:lvl>
                  <c:pt idx="0">
                    <c:v>RBC</c:v>
                  </c:pt>
                  <c:pt idx="1">
                    <c:v>FFP</c:v>
                  </c:pt>
                  <c:pt idx="2">
                    <c:v>Plt</c:v>
                  </c:pt>
                  <c:pt idx="3">
                    <c:v>Cryo</c:v>
                  </c:pt>
                  <c:pt idx="4">
                    <c:v>RBC</c:v>
                  </c:pt>
                  <c:pt idx="5">
                    <c:v>FFP</c:v>
                  </c:pt>
                  <c:pt idx="6">
                    <c:v>Plt</c:v>
                  </c:pt>
                  <c:pt idx="7">
                    <c:v>Cryo</c:v>
                  </c:pt>
                  <c:pt idx="8">
                    <c:v>RBC</c:v>
                  </c:pt>
                  <c:pt idx="9">
                    <c:v>FFP</c:v>
                  </c:pt>
                  <c:pt idx="10">
                    <c:v>Plt</c:v>
                  </c:pt>
                  <c:pt idx="11">
                    <c:v>Cryo</c:v>
                  </c:pt>
                </c:lvl>
                <c:lvl>
                  <c:pt idx="0">
                    <c:v>Total Transfusion Burden</c:v>
                  </c:pt>
                  <c:pt idx="4">
                    <c:v>units transfused Intra-op (10 pts)</c:v>
                  </c:pt>
                  <c:pt idx="8">
                    <c:v>units transfused Post-op (13 pts)</c:v>
                  </c:pt>
                </c:lvl>
              </c:multiLvlStrCache>
            </c:multiLvlStrRef>
          </c:cat>
          <c:val>
            <c:numRef>
              <c:f>'Data '!$I$43:$T$43</c:f>
              <c:numCache>
                <c:formatCode>General</c:formatCode>
                <c:ptCount val="12"/>
                <c:pt idx="0">
                  <c:v>49</c:v>
                </c:pt>
                <c:pt idx="1">
                  <c:v>11</c:v>
                </c:pt>
                <c:pt idx="2">
                  <c:v>0</c:v>
                </c:pt>
                <c:pt idx="3">
                  <c:v>2</c:v>
                </c:pt>
                <c:pt idx="4">
                  <c:v>20</c:v>
                </c:pt>
                <c:pt idx="5">
                  <c:v>11</c:v>
                </c:pt>
                <c:pt idx="6">
                  <c:v>0</c:v>
                </c:pt>
                <c:pt idx="7">
                  <c:v>2</c:v>
                </c:pt>
                <c:pt idx="8">
                  <c:v>29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80F-4515-B670-619E2236C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1696"/>
        <c:axId val="34063872"/>
      </c:barChart>
      <c:catAx>
        <c:axId val="3406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Blood Product and Timing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4063872"/>
        <c:crosses val="autoZero"/>
        <c:auto val="1"/>
        <c:lblAlgn val="ctr"/>
        <c:lblOffset val="100"/>
        <c:noMultiLvlLbl val="0"/>
      </c:catAx>
      <c:valAx>
        <c:axId val="34063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Units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06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Processing of ICS Blood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'Data '!$A$46:$A$47</c:f>
              <c:strCache>
                <c:ptCount val="2"/>
                <c:pt idx="0">
                  <c:v>Processed</c:v>
                </c:pt>
                <c:pt idx="1">
                  <c:v>Not Processed</c:v>
                </c:pt>
              </c:strCache>
            </c:strRef>
          </c:cat>
          <c:val>
            <c:numRef>
              <c:f>'Data '!$B$46:$B$47</c:f>
              <c:numCache>
                <c:formatCode>General</c:formatCode>
                <c:ptCount val="2"/>
                <c:pt idx="0">
                  <c:v>24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4E-4A34-98CD-DE9FEC66E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ICS Use Grouped by volume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'Cell salvage'!$C$35:$E$35</c:f>
              <c:strCache>
                <c:ptCount val="3"/>
                <c:pt idx="0">
                  <c:v>0-200</c:v>
                </c:pt>
                <c:pt idx="1">
                  <c:v>200 - 500</c:v>
                </c:pt>
                <c:pt idx="2">
                  <c:v>&gt;500</c:v>
                </c:pt>
              </c:strCache>
            </c:strRef>
          </c:cat>
          <c:val>
            <c:numRef>
              <c:f>'Cell salvage'!$C$36:$E$36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F-4397-AFD4-CFC61D7D1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05600"/>
        <c:axId val="34107776"/>
      </c:barChart>
      <c:catAx>
        <c:axId val="3410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mls of ICS blood transfused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4107776"/>
        <c:crosses val="autoZero"/>
        <c:auto val="1"/>
        <c:lblAlgn val="ctr"/>
        <c:lblOffset val="100"/>
        <c:noMultiLvlLbl val="0"/>
      </c:catAx>
      <c:valAx>
        <c:axId val="34107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patients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10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ICS Use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'Data '!$A$42:$A$43</c:f>
              <c:strCache>
                <c:ptCount val="2"/>
                <c:pt idx="0">
                  <c:v>Used</c:v>
                </c:pt>
                <c:pt idx="1">
                  <c:v>Not used</c:v>
                </c:pt>
              </c:strCache>
            </c:strRef>
          </c:cat>
          <c:val>
            <c:numRef>
              <c:f>'Data '!$B$42:$B$43</c:f>
              <c:numCache>
                <c:formatCode>General</c:formatCode>
                <c:ptCount val="2"/>
                <c:pt idx="0">
                  <c:v>29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CC-4DAF-8838-E17889A64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Patient </a:t>
            </a:r>
            <a:r>
              <a:rPr lang="en-US" dirty="0" err="1"/>
              <a:t>Hb</a:t>
            </a:r>
            <a:r>
              <a:rPr lang="en-US" dirty="0"/>
              <a:t> Pre vs Post Op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'!$B$71</c:f>
              <c:strCache>
                <c:ptCount val="1"/>
                <c:pt idx="0">
                  <c:v>Pre-op</c:v>
                </c:pt>
              </c:strCache>
            </c:strRef>
          </c:tx>
          <c:invertIfNegative val="0"/>
          <c:cat>
            <c:strRef>
              <c:f>'Data '!$A$72:$A$76</c:f>
              <c:strCache>
                <c:ptCount val="5"/>
                <c:pt idx="0">
                  <c:v>All Pts (39)</c:v>
                </c:pt>
                <c:pt idx="1">
                  <c:v>Donor blood recipients (5)</c:v>
                </c:pt>
                <c:pt idx="2">
                  <c:v>ICS blood recipients (7)</c:v>
                </c:pt>
                <c:pt idx="3">
                  <c:v>Donor + ICS Blood recipients (10)</c:v>
                </c:pt>
                <c:pt idx="4">
                  <c:v>No Blood (6)</c:v>
                </c:pt>
              </c:strCache>
            </c:strRef>
          </c:cat>
          <c:val>
            <c:numRef>
              <c:f>'Data '!$B$72:$B$76</c:f>
              <c:numCache>
                <c:formatCode>General</c:formatCode>
                <c:ptCount val="5"/>
                <c:pt idx="0">
                  <c:v>116</c:v>
                </c:pt>
                <c:pt idx="1">
                  <c:v>114</c:v>
                </c:pt>
                <c:pt idx="2">
                  <c:v>128</c:v>
                </c:pt>
                <c:pt idx="3">
                  <c:v>109</c:v>
                </c:pt>
                <c:pt idx="4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2-4873-A441-F417EBA9C0DC}"/>
            </c:ext>
          </c:extLst>
        </c:ser>
        <c:ser>
          <c:idx val="1"/>
          <c:order val="1"/>
          <c:tx>
            <c:strRef>
              <c:f>'Data '!$C$71</c:f>
              <c:strCache>
                <c:ptCount val="1"/>
                <c:pt idx="0">
                  <c:v>post-op</c:v>
                </c:pt>
              </c:strCache>
            </c:strRef>
          </c:tx>
          <c:invertIfNegative val="0"/>
          <c:cat>
            <c:strRef>
              <c:f>'Data '!$A$72:$A$76</c:f>
              <c:strCache>
                <c:ptCount val="5"/>
                <c:pt idx="0">
                  <c:v>All Pts (39)</c:v>
                </c:pt>
                <c:pt idx="1">
                  <c:v>Donor blood recipients (5)</c:v>
                </c:pt>
                <c:pt idx="2">
                  <c:v>ICS blood recipients (7)</c:v>
                </c:pt>
                <c:pt idx="3">
                  <c:v>Donor + ICS Blood recipients (10)</c:v>
                </c:pt>
                <c:pt idx="4">
                  <c:v>No Blood (6)</c:v>
                </c:pt>
              </c:strCache>
            </c:strRef>
          </c:cat>
          <c:val>
            <c:numRef>
              <c:f>'Data '!$C$72:$C$76</c:f>
              <c:numCache>
                <c:formatCode>General</c:formatCode>
                <c:ptCount val="5"/>
                <c:pt idx="0">
                  <c:v>105</c:v>
                </c:pt>
                <c:pt idx="1">
                  <c:v>115</c:v>
                </c:pt>
                <c:pt idx="2">
                  <c:v>111</c:v>
                </c:pt>
                <c:pt idx="3">
                  <c:v>94</c:v>
                </c:pt>
                <c:pt idx="4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2-4873-A441-F417EBA9C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92800"/>
        <c:axId val="55579776"/>
      </c:barChart>
      <c:catAx>
        <c:axId val="34892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 groups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5579776"/>
        <c:crosses val="autoZero"/>
        <c:auto val="1"/>
        <c:lblAlgn val="ctr"/>
        <c:lblOffset val="100"/>
        <c:noMultiLvlLbl val="0"/>
      </c:catAx>
      <c:valAx>
        <c:axId val="55579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Hb (g/l)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89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Peri-operative coagulation monitoring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'!$C$1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'Data '!$A$2:$B$9</c:f>
              <c:multiLvlStrCache>
                <c:ptCount val="8"/>
                <c:lvl>
                  <c:pt idx="0">
                    <c:v>FBC</c:v>
                  </c:pt>
                  <c:pt idx="1">
                    <c:v>Coagulation</c:v>
                  </c:pt>
                  <c:pt idx="2">
                    <c:v>FBC</c:v>
                  </c:pt>
                  <c:pt idx="3">
                    <c:v>Coagulation</c:v>
                  </c:pt>
                  <c:pt idx="4">
                    <c:v>Fibrinogen</c:v>
                  </c:pt>
                  <c:pt idx="5">
                    <c:v>FBC</c:v>
                  </c:pt>
                  <c:pt idx="6">
                    <c:v>Coagulation</c:v>
                  </c:pt>
                  <c:pt idx="7">
                    <c:v>Fibrinogen</c:v>
                  </c:pt>
                </c:lvl>
                <c:lvl>
                  <c:pt idx="0">
                    <c:v>Pre-operative</c:v>
                  </c:pt>
                  <c:pt idx="2">
                    <c:v>Intra-operative</c:v>
                  </c:pt>
                  <c:pt idx="5">
                    <c:v>Post-operative</c:v>
                  </c:pt>
                </c:lvl>
              </c:multiLvlStrCache>
            </c:multiLvlStrRef>
          </c:cat>
          <c:val>
            <c:numRef>
              <c:f>'Data '!$C$2:$C$9</c:f>
              <c:numCache>
                <c:formatCode>General</c:formatCode>
                <c:ptCount val="8"/>
                <c:pt idx="0">
                  <c:v>29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39</c:v>
                </c:pt>
                <c:pt idx="6">
                  <c:v>28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47-4F16-83D8-7C2AEB9256D3}"/>
            </c:ext>
          </c:extLst>
        </c:ser>
        <c:ser>
          <c:idx val="1"/>
          <c:order val="1"/>
          <c:tx>
            <c:strRef>
              <c:f>'Data '!$D$1</c:f>
              <c:strCache>
                <c:ptCount val="1"/>
                <c:pt idx="0">
                  <c:v>Not done</c:v>
                </c:pt>
              </c:strCache>
            </c:strRef>
          </c:tx>
          <c:invertIfNegative val="0"/>
          <c:cat>
            <c:multiLvlStrRef>
              <c:f>'Data '!$A$2:$B$9</c:f>
              <c:multiLvlStrCache>
                <c:ptCount val="8"/>
                <c:lvl>
                  <c:pt idx="0">
                    <c:v>FBC</c:v>
                  </c:pt>
                  <c:pt idx="1">
                    <c:v>Coagulation</c:v>
                  </c:pt>
                  <c:pt idx="2">
                    <c:v>FBC</c:v>
                  </c:pt>
                  <c:pt idx="3">
                    <c:v>Coagulation</c:v>
                  </c:pt>
                  <c:pt idx="4">
                    <c:v>Fibrinogen</c:v>
                  </c:pt>
                  <c:pt idx="5">
                    <c:v>FBC</c:v>
                  </c:pt>
                  <c:pt idx="6">
                    <c:v>Coagulation</c:v>
                  </c:pt>
                  <c:pt idx="7">
                    <c:v>Fibrinogen</c:v>
                  </c:pt>
                </c:lvl>
                <c:lvl>
                  <c:pt idx="0">
                    <c:v>Pre-operative</c:v>
                  </c:pt>
                  <c:pt idx="2">
                    <c:v>Intra-operative</c:v>
                  </c:pt>
                  <c:pt idx="5">
                    <c:v>Post-operative</c:v>
                  </c:pt>
                </c:lvl>
              </c:multiLvlStrCache>
            </c:multiLvlStrRef>
          </c:cat>
          <c:val>
            <c:numRef>
              <c:f>'Data '!$D$2:$D$9</c:f>
              <c:numCache>
                <c:formatCode>General</c:formatCode>
                <c:ptCount val="8"/>
                <c:pt idx="0">
                  <c:v>10</c:v>
                </c:pt>
                <c:pt idx="1">
                  <c:v>32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0</c:v>
                </c:pt>
                <c:pt idx="6">
                  <c:v>11</c:v>
                </c:pt>
                <c:pt idx="7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47-4F16-83D8-7C2AEB925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75296"/>
        <c:axId val="63209856"/>
      </c:barChart>
      <c:catAx>
        <c:axId val="631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209856"/>
        <c:crosses val="autoZero"/>
        <c:auto val="1"/>
        <c:lblAlgn val="ctr"/>
        <c:lblOffset val="100"/>
        <c:noMultiLvlLbl val="0"/>
      </c:catAx>
      <c:valAx>
        <c:axId val="6320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7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[Gynae Onc Hbs.xlsx]Sheet3!PivotTable2</c:name>
    <c:fmtId val="-1"/>
  </c:pivotSource>
  <c:chart>
    <c:title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Sheet3!$K$12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Sheet3!$J$13:$J$24</c:f>
              <c:strCache>
                <c:ptCount val="11"/>
                <c:pt idx="0">
                  <c:v>&lt;60 or (blank)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  <c:pt idx="4">
                  <c:v>90-99</c:v>
                </c:pt>
                <c:pt idx="5">
                  <c:v>100-109</c:v>
                </c:pt>
                <c:pt idx="6">
                  <c:v>110-119</c:v>
                </c:pt>
                <c:pt idx="7">
                  <c:v>120-129</c:v>
                </c:pt>
                <c:pt idx="8">
                  <c:v>130-139</c:v>
                </c:pt>
                <c:pt idx="9">
                  <c:v>140-149</c:v>
                </c:pt>
                <c:pt idx="10">
                  <c:v>160-170</c:v>
                </c:pt>
              </c:strCache>
            </c:strRef>
          </c:cat>
          <c:val>
            <c:numRef>
              <c:f>Sheet3!$K$13:$K$24</c:f>
              <c:numCache>
                <c:formatCode>General</c:formatCode>
                <c:ptCount val="11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8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4480"/>
        <c:axId val="138081408"/>
      </c:barChart>
      <c:catAx>
        <c:axId val="6336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081408"/>
        <c:crosses val="autoZero"/>
        <c:auto val="1"/>
        <c:lblAlgn val="ctr"/>
        <c:lblOffset val="100"/>
        <c:noMultiLvlLbl val="0"/>
      </c:catAx>
      <c:valAx>
        <c:axId val="13808140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63364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0.06079</cdr:x>
      <cdr:y>0.48195</cdr:y>
    </cdr:from>
    <cdr:to>
      <cdr:x>0.9119</cdr:x>
      <cdr:y>0.48195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6452D5A3-0644-41A0-850D-F04CCAA37965}"/>
            </a:ext>
          </a:extLst>
        </cdr:cNvPr>
        <cdr:cNvCxnSpPr/>
      </cdr:nvCxnSpPr>
      <cdr:spPr>
        <a:xfrm xmlns:a="http://schemas.openxmlformats.org/drawingml/2006/main">
          <a:off x="504056" y="2304256"/>
          <a:ext cx="7056784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8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4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3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5141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59648"/>
            <a:ext cx="7358063" cy="857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0812"/>
            <a:ext cx="259104" cy="26789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664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1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4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7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76AC-0A40-45C1-B1D5-57070A91498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5C75-0A3F-4E91-A05E-7B1BC18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Blood Transfusion in </a:t>
            </a:r>
            <a:br>
              <a:rPr lang="en-GB" sz="5400" dirty="0" smtClean="0"/>
            </a:br>
            <a:r>
              <a:rPr lang="en-GB" sz="5400" dirty="0" err="1" smtClean="0"/>
              <a:t>Gynae</a:t>
            </a:r>
            <a:r>
              <a:rPr lang="en-GB" sz="5400" dirty="0" smtClean="0"/>
              <a:t>-Oncological Surgery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Dr Oliver </a:t>
            </a:r>
            <a:r>
              <a:rPr lang="en-GB" sz="3600" dirty="0" err="1" smtClean="0"/>
              <a:t>Pietroni</a:t>
            </a:r>
            <a:endParaRPr lang="en-GB" sz="3600" dirty="0" smtClean="0"/>
          </a:p>
          <a:p>
            <a:r>
              <a:rPr lang="en-GB" sz="3600" dirty="0" smtClean="0"/>
              <a:t>Consultant Anaesthetist RCHT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785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9" y="188640"/>
            <a:ext cx="8229600" cy="634082"/>
          </a:xfrm>
        </p:spPr>
        <p:txBody>
          <a:bodyPr/>
          <a:lstStyle/>
          <a:p>
            <a:r>
              <a:rPr lang="en-GB" sz="2800" dirty="0" err="1"/>
              <a:t>Hb</a:t>
            </a:r>
            <a:r>
              <a:rPr lang="en-GB" sz="2800" dirty="0"/>
              <a:t> and Transfusion (incidental)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310526"/>
              </p:ext>
            </p:extLst>
          </p:nvPr>
        </p:nvGraphicFramePr>
        <p:xfrm>
          <a:off x="467544" y="836712"/>
          <a:ext cx="8291264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601" y="553378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Cautious interpretation: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Only included pts with both pre &amp; post op </a:t>
            </a:r>
            <a:r>
              <a:rPr lang="en-GB" sz="1200" dirty="0" err="1"/>
              <a:t>Hb</a:t>
            </a:r>
            <a:r>
              <a:rPr lang="en-GB" sz="1200" dirty="0"/>
              <a:t> (smaller number)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May well be skewed by size of operation (not differentiated)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However: Suggestion of over transfusion post op in those receiving donor blood 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8" name="Down Arrow 7"/>
          <p:cNvSpPr/>
          <p:nvPr/>
        </p:nvSpPr>
        <p:spPr>
          <a:xfrm>
            <a:off x="2915816" y="134076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069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67744" y="836712"/>
            <a:ext cx="3858802" cy="4320480"/>
            <a:chOff x="2267744" y="836712"/>
            <a:chExt cx="3858802" cy="432048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5" t="29243" r="19424" b="34358"/>
            <a:stretch>
              <a:fillRect/>
            </a:stretch>
          </p:blipFill>
          <p:spPr bwMode="auto">
            <a:xfrm>
              <a:off x="2267744" y="836712"/>
              <a:ext cx="3858802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627784" y="1124744"/>
              <a:ext cx="295232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Blood Use - Overview</a:t>
            </a:r>
            <a:r>
              <a:rPr lang="en-GB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Only </a:t>
            </a:r>
            <a:r>
              <a:rPr lang="en-GB" sz="2400" dirty="0" smtClean="0"/>
              <a:t>18% </a:t>
            </a:r>
            <a:r>
              <a:rPr lang="en-GB" sz="2400" dirty="0"/>
              <a:t>avoid transfusion of either ICS or donor blood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alf </a:t>
            </a:r>
            <a:r>
              <a:rPr lang="en-GB" sz="2400" dirty="0"/>
              <a:t>of all pts receive </a:t>
            </a:r>
            <a:r>
              <a:rPr lang="en-GB" sz="2400" dirty="0" smtClean="0"/>
              <a:t>allogeneic red cells at </a:t>
            </a:r>
            <a:r>
              <a:rPr lang="en-GB" sz="2400" dirty="0"/>
              <a:t>some point in their peri-operative journey</a:t>
            </a:r>
          </a:p>
        </p:txBody>
      </p:sp>
    </p:spTree>
    <p:extLst>
      <p:ext uri="{BB962C8B-B14F-4D97-AF65-F5344CB8AC3E}">
        <p14:creationId xmlns:p14="http://schemas.microsoft.com/office/powerpoint/2010/main" val="341407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/>
              <a:t>Coagulation monitoring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78162"/>
              </p:ext>
            </p:extLst>
          </p:nvPr>
        </p:nvGraphicFramePr>
        <p:xfrm>
          <a:off x="251520" y="1052736"/>
          <a:ext cx="572452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126876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 pts received FFP +/- </a:t>
            </a:r>
            <a:r>
              <a:rPr lang="en-GB" sz="1600" dirty="0" err="1"/>
              <a:t>Cryo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had intra op FBC, </a:t>
            </a:r>
            <a:r>
              <a:rPr lang="en-GB" sz="1600" dirty="0" err="1"/>
              <a:t>Coag</a:t>
            </a:r>
            <a:r>
              <a:rPr lang="en-GB" sz="1600" dirty="0"/>
              <a:t> &amp; Fib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did not have post op fibrinogen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1 went on to have another 7 units of RBC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?</a:t>
            </a:r>
            <a:r>
              <a:rPr lang="en-GB" sz="1600" dirty="0" err="1"/>
              <a:t>Coagulopathic</a:t>
            </a:r>
            <a:r>
              <a:rPr lang="en-GB" sz="1600" dirty="0"/>
              <a:t>  (post op </a:t>
            </a:r>
            <a:r>
              <a:rPr lang="en-GB" sz="1600" dirty="0" err="1"/>
              <a:t>Hb</a:t>
            </a:r>
            <a:r>
              <a:rPr lang="en-GB" sz="1600" dirty="0"/>
              <a:t> 108)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as bad as it first appears…but should be better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Looking at blood product usage we would expect in the region of 3-13 pts to have had intra operative FBC, </a:t>
            </a:r>
            <a:r>
              <a:rPr lang="en-GB" dirty="0" err="1"/>
              <a:t>Coag</a:t>
            </a:r>
            <a:r>
              <a:rPr lang="en-GB" dirty="0"/>
              <a:t> &amp; Fib samples sent </a:t>
            </a:r>
          </a:p>
        </p:txBody>
      </p:sp>
    </p:spTree>
    <p:extLst>
      <p:ext uri="{BB962C8B-B14F-4D97-AF65-F5344CB8AC3E}">
        <p14:creationId xmlns:p14="http://schemas.microsoft.com/office/powerpoint/2010/main" val="288881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improve?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Anaemia is biggest predictor of </a:t>
            </a:r>
            <a:r>
              <a:rPr lang="en-GB" dirty="0" err="1" smtClean="0"/>
              <a:t>peri</a:t>
            </a:r>
            <a:r>
              <a:rPr lang="en-GB" dirty="0" smtClean="0"/>
              <a:t>-operative blood transfusion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8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Pre-op </a:t>
            </a:r>
            <a:r>
              <a:rPr lang="en-GB" dirty="0" err="1" smtClean="0"/>
              <a:t>Hb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89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Improving pre-assessment</a:t>
            </a:r>
          </a:p>
          <a:p>
            <a:pPr lvl="2"/>
            <a:r>
              <a:rPr lang="en-GB" dirty="0" smtClean="0"/>
              <a:t>But it is difficult. </a:t>
            </a:r>
          </a:p>
          <a:p>
            <a:r>
              <a:rPr lang="en-GB" dirty="0" smtClean="0"/>
              <a:t>Better intra-operative monitoring</a:t>
            </a:r>
          </a:p>
          <a:p>
            <a:r>
              <a:rPr lang="en-GB" dirty="0" smtClean="0"/>
              <a:t>Restrictive transfusion</a:t>
            </a:r>
          </a:p>
          <a:p>
            <a:r>
              <a:rPr lang="en-GB" dirty="0" smtClean="0"/>
              <a:t>Tranexamic Acid</a:t>
            </a:r>
          </a:p>
          <a:p>
            <a:r>
              <a:rPr lang="en-GB" dirty="0" smtClean="0"/>
              <a:t>Cell Salvage</a:t>
            </a:r>
          </a:p>
          <a:p>
            <a:r>
              <a:rPr lang="en-GB" dirty="0" smtClean="0"/>
              <a:t>ROTEM – coming soon…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5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not doing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Treating anaemia pre-operatively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5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227"/>
            <a:ext cx="8280920" cy="66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1560" y="836712"/>
            <a:ext cx="2880320" cy="18002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2017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Anaemia in </a:t>
            </a:r>
            <a:r>
              <a:rPr lang="en-GB" dirty="0" err="1" smtClean="0"/>
              <a:t>Gynae</a:t>
            </a:r>
            <a:r>
              <a:rPr lang="en-GB" dirty="0" smtClean="0"/>
              <a:t> Oncology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Pre-existing iron deficiency/anaemia</a:t>
            </a:r>
          </a:p>
          <a:p>
            <a:r>
              <a:rPr lang="en-GB" dirty="0" smtClean="0"/>
              <a:t>Blood loss from tumour</a:t>
            </a:r>
          </a:p>
          <a:p>
            <a:r>
              <a:rPr lang="en-GB" dirty="0" smtClean="0"/>
              <a:t>Renal dysfunction secondary to chemotherapy</a:t>
            </a:r>
          </a:p>
          <a:p>
            <a:r>
              <a:rPr lang="en-GB" dirty="0" smtClean="0"/>
              <a:t>Marrow dysfunction related to chemotherapy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38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 Iron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Increases </a:t>
            </a:r>
            <a:r>
              <a:rPr lang="en-GB" dirty="0" err="1" smtClean="0"/>
              <a:t>Hb</a:t>
            </a:r>
            <a:r>
              <a:rPr lang="en-GB" dirty="0" smtClean="0"/>
              <a:t> in selected cases</a:t>
            </a:r>
          </a:p>
          <a:p>
            <a:r>
              <a:rPr lang="en-GB" dirty="0" smtClean="0"/>
              <a:t>Reduces RBC transfusion</a:t>
            </a:r>
          </a:p>
          <a:p>
            <a:r>
              <a:rPr lang="en-GB" dirty="0" smtClean="0"/>
              <a:t>Improves </a:t>
            </a:r>
            <a:r>
              <a:rPr lang="en-GB" dirty="0" err="1" smtClean="0"/>
              <a:t>QoL</a:t>
            </a:r>
            <a:endParaRPr lang="en-GB" dirty="0" smtClean="0"/>
          </a:p>
          <a:p>
            <a:r>
              <a:rPr lang="en-GB" dirty="0" smtClean="0"/>
              <a:t>Benefit after 10 days</a:t>
            </a:r>
          </a:p>
          <a:p>
            <a:endParaRPr lang="en-GB" dirty="0"/>
          </a:p>
          <a:p>
            <a:r>
              <a:rPr lang="en-GB" dirty="0" smtClean="0"/>
              <a:t>Works well with ESA… … …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4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visitnewquay.org/imageresizer/?image=%2fdmsimgs%2fHolywell_1318057688.jpg&amp;action=Product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1"/>
            <a:ext cx="9180512" cy="52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5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Identify patients early</a:t>
            </a:r>
          </a:p>
          <a:p>
            <a:r>
              <a:rPr lang="en-GB" dirty="0" smtClean="0"/>
              <a:t>Consider IV iron</a:t>
            </a:r>
          </a:p>
          <a:p>
            <a:endParaRPr lang="en-GB" dirty="0" smtClean="0"/>
          </a:p>
          <a:p>
            <a:r>
              <a:rPr lang="en-GB" dirty="0" smtClean="0"/>
              <a:t>Consider ESA (ESMO &amp; NICE guidelines)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18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stockphotography.co.uk/news/2016/pallex/dragons%20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34071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8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ansfused Major Joint Replac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50520">
              <a:defRPr sz="4800"/>
            </a:lvl1pPr>
          </a:lstStyle>
          <a:p>
            <a:r>
              <a:rPr sz="3600" dirty="0">
                <a:latin typeface="+mn-lt"/>
              </a:rPr>
              <a:t>Transfused Major Joint Replacements </a:t>
            </a:r>
          </a:p>
        </p:txBody>
      </p:sp>
      <p:sp>
        <p:nvSpPr>
          <p:cNvPr id="159" name="Grouped by joint replaced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Grouped by joint replaced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257" y="390950"/>
            <a:ext cx="8700223" cy="45502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94643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1720" y="836712"/>
            <a:ext cx="5184576" cy="5804873"/>
            <a:chOff x="2267744" y="836712"/>
            <a:chExt cx="3858802" cy="4320480"/>
          </a:xfrm>
        </p:grpSpPr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5" t="29243" r="19424" b="34358"/>
            <a:stretch>
              <a:fillRect/>
            </a:stretch>
          </p:blipFill>
          <p:spPr bwMode="auto">
            <a:xfrm>
              <a:off x="2267744" y="836712"/>
              <a:ext cx="3858802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27784" y="1124744"/>
              <a:ext cx="295232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51% of patients receive allogeneic blood transfusion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28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high proportion of patients </a:t>
            </a:r>
            <a:r>
              <a:rPr lang="en-GB" sz="2800" dirty="0"/>
              <a:t>are anaemic</a:t>
            </a:r>
          </a:p>
          <a:p>
            <a:endParaRPr lang="en-GB" sz="2800" dirty="0"/>
          </a:p>
          <a:p>
            <a:r>
              <a:rPr lang="en-GB" sz="2800" dirty="0" smtClean="0"/>
              <a:t>In our audit, average </a:t>
            </a:r>
            <a:r>
              <a:rPr lang="en-GB" sz="2800" dirty="0"/>
              <a:t>post-op </a:t>
            </a:r>
            <a:r>
              <a:rPr lang="en-GB" sz="2800" dirty="0" err="1"/>
              <a:t>Hb</a:t>
            </a:r>
            <a:r>
              <a:rPr lang="en-GB" sz="2800" dirty="0"/>
              <a:t> is significantly higher than </a:t>
            </a:r>
            <a:r>
              <a:rPr lang="en-GB" sz="2800" dirty="0" smtClean="0"/>
              <a:t>70g/L</a:t>
            </a:r>
            <a:endParaRPr lang="en-GB" sz="2800" dirty="0"/>
          </a:p>
          <a:p>
            <a:pPr lvl="1"/>
            <a:r>
              <a:rPr lang="en-GB" sz="2400" dirty="0"/>
              <a:t>8 patients finished with a higher post op </a:t>
            </a:r>
            <a:r>
              <a:rPr lang="en-GB" sz="2400" dirty="0" err="1"/>
              <a:t>Hb</a:t>
            </a:r>
            <a:endParaRPr lang="en-GB" sz="2400" dirty="0"/>
          </a:p>
          <a:p>
            <a:pPr lvl="1"/>
            <a:r>
              <a:rPr lang="en-GB" sz="2400" dirty="0"/>
              <a:t>All transfused women had </a:t>
            </a:r>
            <a:r>
              <a:rPr lang="en-GB" sz="2400" dirty="0" err="1" smtClean="0"/>
              <a:t>Hb</a:t>
            </a:r>
            <a:r>
              <a:rPr lang="en-GB" sz="2400" dirty="0" smtClean="0"/>
              <a:t>&gt;105g/L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Early referral for anaemia treatment is key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2017 Transfusion Audit</a:t>
            </a:r>
          </a:p>
          <a:p>
            <a:endParaRPr lang="en-GB" dirty="0" smtClean="0"/>
          </a:p>
          <a:p>
            <a:r>
              <a:rPr lang="en-GB" dirty="0" smtClean="0"/>
              <a:t>PBM for </a:t>
            </a:r>
            <a:r>
              <a:rPr lang="en-GB" dirty="0" err="1" smtClean="0"/>
              <a:t>Gynae</a:t>
            </a:r>
            <a:r>
              <a:rPr lang="en-GB" dirty="0" smtClean="0"/>
              <a:t>-Oncology Surgery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 Chris Pritchett – </a:t>
            </a:r>
            <a:r>
              <a:rPr lang="en-GB" dirty="0" err="1" smtClean="0"/>
              <a:t>SpR</a:t>
            </a:r>
            <a:r>
              <a:rPr lang="en-GB" dirty="0" smtClean="0"/>
              <a:t>, Peninsula Deanery</a:t>
            </a:r>
          </a:p>
          <a:p>
            <a:r>
              <a:rPr lang="en-GB" dirty="0" smtClean="0"/>
              <a:t>Dr Rosie Baker-Wilding – </a:t>
            </a:r>
            <a:r>
              <a:rPr lang="en-GB" dirty="0" err="1" smtClean="0"/>
              <a:t>SpR</a:t>
            </a:r>
            <a:r>
              <a:rPr lang="en-GB" dirty="0" smtClean="0"/>
              <a:t>, Severn Deanery</a:t>
            </a:r>
          </a:p>
          <a:p>
            <a:r>
              <a:rPr lang="en-GB" dirty="0" smtClean="0"/>
              <a:t>Carol McGovern - Cell Salvage Guru, RCHT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0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 Transfusion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Retrospective Audit of HDU Admissions</a:t>
            </a:r>
          </a:p>
          <a:p>
            <a:r>
              <a:rPr lang="en-GB" dirty="0" smtClean="0"/>
              <a:t>Part </a:t>
            </a:r>
            <a:r>
              <a:rPr lang="en-GB" dirty="0"/>
              <a:t>of wider QI projects around blood product usage</a:t>
            </a:r>
          </a:p>
          <a:p>
            <a:pPr lvl="2"/>
            <a:r>
              <a:rPr lang="en-GB" dirty="0"/>
              <a:t>Improve transfusion care</a:t>
            </a:r>
          </a:p>
          <a:p>
            <a:pPr lvl="2"/>
            <a:r>
              <a:rPr lang="en-GB" dirty="0"/>
              <a:t>Reduce un-necessary transfusions</a:t>
            </a:r>
          </a:p>
          <a:p>
            <a:pPr lvl="2"/>
            <a:r>
              <a:rPr lang="en-GB" dirty="0"/>
              <a:t>Establish role for ROTEM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937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of allogeneic transfusion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Haemolytic transfusion reaction</a:t>
            </a:r>
          </a:p>
          <a:p>
            <a:r>
              <a:rPr lang="en-GB" dirty="0" smtClean="0"/>
              <a:t>Febrile, non-haemolytic transfusion reaction</a:t>
            </a:r>
          </a:p>
          <a:p>
            <a:r>
              <a:rPr lang="en-GB" dirty="0" smtClean="0"/>
              <a:t>Transfusion related acute lung injury</a:t>
            </a:r>
          </a:p>
          <a:p>
            <a:r>
              <a:rPr lang="en-GB" dirty="0" smtClean="0"/>
              <a:t>Transfusion associated circulatory overload</a:t>
            </a:r>
          </a:p>
          <a:p>
            <a:r>
              <a:rPr lang="en-GB" dirty="0" smtClean="0"/>
              <a:t>Transmissible infection</a:t>
            </a:r>
          </a:p>
          <a:p>
            <a:r>
              <a:rPr lang="en-GB" dirty="0" smtClean="0"/>
              <a:t>Ta-GVHD</a:t>
            </a:r>
          </a:p>
          <a:p>
            <a:r>
              <a:rPr lang="en-GB" dirty="0" smtClean="0"/>
              <a:t>Transfusion related immunomodulation</a:t>
            </a:r>
          </a:p>
          <a:p>
            <a:pPr lvl="2"/>
            <a:r>
              <a:rPr lang="en-GB" dirty="0" smtClean="0"/>
              <a:t>Post-op infections, Increased LOS, disease </a:t>
            </a:r>
            <a:r>
              <a:rPr lang="en-GB" dirty="0" err="1" smtClean="0"/>
              <a:t>recurence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 Transfusion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39 cases identified</a:t>
            </a:r>
          </a:p>
          <a:p>
            <a:r>
              <a:rPr lang="en-GB" dirty="0" smtClean="0"/>
              <a:t>Coagulation monitoring</a:t>
            </a:r>
          </a:p>
          <a:p>
            <a:r>
              <a:rPr lang="en-GB" dirty="0" smtClean="0"/>
              <a:t>ICS usage &amp; re-infusion</a:t>
            </a:r>
          </a:p>
          <a:p>
            <a:r>
              <a:rPr lang="en-GB" dirty="0" smtClean="0"/>
              <a:t>Allogeneic transfusions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56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/>
              <a:t>Donor Blood Product Use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960557"/>
              </p:ext>
            </p:extLst>
          </p:nvPr>
        </p:nvGraphicFramePr>
        <p:xfrm>
          <a:off x="467544" y="98072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0851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 </a:t>
            </a:r>
            <a:r>
              <a:rPr lang="en-GB" sz="2400" dirty="0"/>
              <a:t>of 39 pts received donor blood products </a:t>
            </a:r>
            <a:r>
              <a:rPr lang="en-GB" sz="2400" dirty="0" smtClean="0"/>
              <a:t>(51%)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10 intra operatively (32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13 post operatively (29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40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Autofit/>
          </a:bodyPr>
          <a:lstStyle/>
          <a:p>
            <a:r>
              <a:rPr lang="en-GB" sz="3600" dirty="0"/>
              <a:t>ICS Use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58595"/>
              </p:ext>
            </p:extLst>
          </p:nvPr>
        </p:nvGraphicFramePr>
        <p:xfrm>
          <a:off x="251520" y="3068960"/>
          <a:ext cx="29523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19706"/>
            <a:ext cx="3101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Average Volume re-infused: 283mls</a:t>
            </a:r>
          </a:p>
          <a:p>
            <a:r>
              <a:rPr lang="en-GB" sz="1400" dirty="0"/>
              <a:t>Biggest Volume: 851mls</a:t>
            </a:r>
          </a:p>
          <a:p>
            <a:r>
              <a:rPr lang="en-GB" sz="1400" dirty="0"/>
              <a:t>Smallest Volume: 114mls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43156"/>
              </p:ext>
            </p:extLst>
          </p:nvPr>
        </p:nvGraphicFramePr>
        <p:xfrm>
          <a:off x="3203848" y="2564904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6532" y="541970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 patients </a:t>
            </a:r>
            <a:r>
              <a:rPr lang="en-GB" sz="1400" dirty="0" err="1"/>
              <a:t>recieved</a:t>
            </a:r>
            <a:r>
              <a:rPr lang="en-GB" sz="1400" dirty="0"/>
              <a:t> &gt;500mls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Pt 1: 603 </a:t>
            </a:r>
            <a:r>
              <a:rPr lang="en-GB" sz="1400" dirty="0" err="1"/>
              <a:t>mls</a:t>
            </a:r>
            <a:r>
              <a:rPr lang="en-GB" sz="1400" dirty="0"/>
              <a:t> +2 RBC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Pt 2: 603 </a:t>
            </a:r>
            <a:r>
              <a:rPr lang="en-GB" sz="1400" dirty="0" err="1"/>
              <a:t>mls</a:t>
            </a:r>
            <a:r>
              <a:rPr lang="en-GB" sz="1400" dirty="0"/>
              <a:t> +4 RBC, 4 FFP (and 7 RBC post-op)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Pt 3: 851 </a:t>
            </a:r>
            <a:r>
              <a:rPr lang="en-GB" sz="1400" dirty="0" err="1"/>
              <a:t>mls</a:t>
            </a:r>
            <a:r>
              <a:rPr lang="en-GB" sz="1400" dirty="0"/>
              <a:t> (nil else)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58474"/>
              </p:ext>
            </p:extLst>
          </p:nvPr>
        </p:nvGraphicFramePr>
        <p:xfrm>
          <a:off x="251520" y="548680"/>
          <a:ext cx="271462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0952" y="1906959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ICS used in 29 cases – but not all processed</a:t>
            </a:r>
          </a:p>
        </p:txBody>
      </p:sp>
    </p:spTree>
    <p:extLst>
      <p:ext uri="{BB962C8B-B14F-4D97-AF65-F5344CB8AC3E}">
        <p14:creationId xmlns:p14="http://schemas.microsoft.com/office/powerpoint/2010/main" val="339753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582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Blood Transfusion in  Gynae-Oncological Surgery</vt:lpstr>
      <vt:lpstr>PowerPoint Presentation</vt:lpstr>
      <vt:lpstr>Aims</vt:lpstr>
      <vt:lpstr>Acknowledgements</vt:lpstr>
      <vt:lpstr>2017 Transfusion Audit</vt:lpstr>
      <vt:lpstr>Risks of allogeneic transfusion</vt:lpstr>
      <vt:lpstr>2017 Transfusion Audit</vt:lpstr>
      <vt:lpstr>Donor Blood Product Use</vt:lpstr>
      <vt:lpstr>ICS Use</vt:lpstr>
      <vt:lpstr>Hb and Transfusion (incidental)</vt:lpstr>
      <vt:lpstr>Blood Use - Overview </vt:lpstr>
      <vt:lpstr>Coagulation monitoring</vt:lpstr>
      <vt:lpstr>How can we improve?</vt:lpstr>
      <vt:lpstr>Pre-op Hb</vt:lpstr>
      <vt:lpstr>What are we doing?</vt:lpstr>
      <vt:lpstr>What are we not doing</vt:lpstr>
      <vt:lpstr>PowerPoint Presentation</vt:lpstr>
      <vt:lpstr>Anaemia in Gynae Oncology</vt:lpstr>
      <vt:lpstr>IV Iron</vt:lpstr>
      <vt:lpstr>Moving forwards</vt:lpstr>
      <vt:lpstr>PowerPoint Presentation</vt:lpstr>
      <vt:lpstr>Transfused Major Joint Replacements </vt:lpstr>
      <vt:lpstr>Conclusions</vt:lpstr>
      <vt:lpstr>Conclusions</vt:lpstr>
    </vt:vector>
  </TitlesOfParts>
  <Company>Plymouth ICT Shared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 Cytoreductive Surgery Transfusion Audit</dc:title>
  <dc:creator>PRITCHETT Christopher, Locum StR</dc:creator>
  <cp:lastModifiedBy>Dunderdale, Helen</cp:lastModifiedBy>
  <cp:revision>43</cp:revision>
  <dcterms:created xsi:type="dcterms:W3CDTF">2018-02-14T12:07:08Z</dcterms:created>
  <dcterms:modified xsi:type="dcterms:W3CDTF">2019-10-11T06:37:40Z</dcterms:modified>
</cp:coreProperties>
</file>