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32" r:id="rId4"/>
    <p:sldMasterId id="2147483744" r:id="rId5"/>
    <p:sldMasterId id="2147483756" r:id="rId6"/>
    <p:sldMasterId id="2147483768" r:id="rId7"/>
    <p:sldMasterId id="2147483780" r:id="rId8"/>
  </p:sldMasterIdLst>
  <p:notesMasterIdLst>
    <p:notesMasterId r:id="rId30"/>
  </p:notesMasterIdLst>
  <p:sldIdLst>
    <p:sldId id="286" r:id="rId9"/>
    <p:sldId id="293" r:id="rId10"/>
    <p:sldId id="294" r:id="rId11"/>
    <p:sldId id="292" r:id="rId12"/>
    <p:sldId id="295" r:id="rId13"/>
    <p:sldId id="296" r:id="rId14"/>
    <p:sldId id="297" r:id="rId15"/>
    <p:sldId id="289" r:id="rId16"/>
    <p:sldId id="290" r:id="rId17"/>
    <p:sldId id="299" r:id="rId18"/>
    <p:sldId id="291" r:id="rId19"/>
    <p:sldId id="298" r:id="rId20"/>
    <p:sldId id="269" r:id="rId21"/>
    <p:sldId id="287" r:id="rId22"/>
    <p:sldId id="279" r:id="rId23"/>
    <p:sldId id="265" r:id="rId24"/>
    <p:sldId id="266" r:id="rId25"/>
    <p:sldId id="267" r:id="rId26"/>
    <p:sldId id="288" r:id="rId27"/>
    <p:sldId id="282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0E0E0"/>
    <a:srgbClr val="F0F0F0"/>
    <a:srgbClr val="FFC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53180-5002-4531-B727-F44FB278FE6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8A5BB-895C-4096-8FF3-624677333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7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greatest</a:t>
            </a:r>
            <a:r>
              <a:rPr lang="en-GB" baseline="0" dirty="0" smtClean="0"/>
              <a:t> achievement of the trial to date are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Supported by 19 AUZ recruiting sites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0C4D5-0D89-4251-BE4F-D0F33117AC64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8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AMIT</a:t>
            </a: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fld id="{40C406C7-BA9A-46C5-A3F3-E2168B4ED063}" type="slidenum">
              <a:rPr lang="en-GB" sz="1200" b="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sz="1200" b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210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r>
              <a:rPr lang="en-GB" sz="1200" b="0" smtClean="0">
                <a:solidFill>
                  <a:srgbClr val="000000"/>
                </a:solidFill>
                <a:latin typeface="Arial" panose="020B0604020202020204" pitchFamily="34" charset="0"/>
              </a:rPr>
              <a:t>Pathway 1 - Non-Intraoperative</a:t>
            </a:r>
          </a:p>
        </p:txBody>
      </p:sp>
    </p:spTree>
    <p:extLst>
      <p:ext uri="{BB962C8B-B14F-4D97-AF65-F5344CB8AC3E}">
        <p14:creationId xmlns:p14="http://schemas.microsoft.com/office/powerpoint/2010/main" val="273175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4.jpe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C40B5D1-9D12-40C9-BAEF-EF785DCBB612}" type="datetimeFigureOut">
              <a:rPr lang="en-GB"/>
              <a:pPr>
                <a:defRPr/>
              </a:pPr>
              <a:t>13/03/2020</a:t>
            </a:fld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79E89FB8-8306-48CD-9604-F03F64F910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2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0E7D2D3-D192-4FF5-8592-C1A12D5FE94C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C82C221-8637-4003-8E36-92ABC9D85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0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40278B4-820B-4319-988C-586594E47E29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1C8393F-67F8-4E6C-8C82-30D69B2DBE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0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C57FF17-A13F-4C44-AD72-43FCFCA09781}" type="datetimeFigureOut">
              <a:rPr lang="en-GB"/>
              <a:pPr>
                <a:defRPr/>
              </a:pPr>
              <a:t>13/03/2020</a:t>
            </a:fld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829D8FB-F091-492E-B7F8-0E61C22B28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0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E615846A-33B4-4B54-823C-37E40CFA753E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3F6F803B-9539-440A-A49B-1027D22EB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77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94632" y="3924905"/>
            <a:ext cx="112120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anchor="ctr"/>
          <a:lstStyle/>
          <a:p>
            <a:pPr algn="ctr" defTabSz="9141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260342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anchor="ctr"/>
          <a:lstStyle/>
          <a:p>
            <a:pPr algn="ctr" defTabSz="9141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28920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anchor="ctr"/>
          <a:lstStyle/>
          <a:p>
            <a:pPr algn="ctr" defTabSz="9141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6"/>
            <a:ext cx="10363200" cy="2505075"/>
          </a:xfrm>
        </p:spPr>
        <p:txBody>
          <a:bodyPr/>
          <a:lstStyle>
            <a:lvl1pPr algn="ctr" defTabSz="91414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3EB33616-A68E-42D5-95DD-DBAC828B98BB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2538A4D-9B8A-49FB-9833-BC7CF2A030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8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3B325AB-AEFE-4512-9822-EBAEFD15C898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5D003B0-EAF7-403A-9B4F-BB82F9CD61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15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7" indent="0">
              <a:buNone/>
              <a:defRPr sz="1600" b="1"/>
            </a:lvl5pPr>
            <a:lvl6pPr marL="2285356" indent="0">
              <a:buNone/>
              <a:defRPr sz="1600" b="1"/>
            </a:lvl6pPr>
            <a:lvl7pPr marL="2742428" indent="0">
              <a:buNone/>
              <a:defRPr sz="1600" b="1"/>
            </a:lvl7pPr>
            <a:lvl8pPr marL="3199500" indent="0">
              <a:buNone/>
              <a:defRPr sz="1600" b="1"/>
            </a:lvl8pPr>
            <a:lvl9pPr marL="3656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8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7" indent="0">
              <a:buNone/>
              <a:defRPr sz="1600" b="1"/>
            </a:lvl5pPr>
            <a:lvl6pPr marL="2285356" indent="0">
              <a:buNone/>
              <a:defRPr sz="1600" b="1"/>
            </a:lvl6pPr>
            <a:lvl7pPr marL="2742428" indent="0">
              <a:buNone/>
              <a:defRPr sz="1600" b="1"/>
            </a:lvl7pPr>
            <a:lvl8pPr marL="3199500" indent="0">
              <a:buNone/>
              <a:defRPr sz="1600" b="1"/>
            </a:lvl8pPr>
            <a:lvl9pPr marL="3656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0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4EC7ECF-150C-4475-8B0A-9E99D36A0995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5766CB8-330E-4028-BDBB-41B71C717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066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710FEDE-8C55-499E-BEE9-4F4FF8F58329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3A229F2-09C0-4B99-BFA2-7E7EB4B262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93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57D181B-A92F-42D0-AEA9-E5D023C1010A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7E99F15B-D21F-4A64-8282-8C8DDFB8B0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889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24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6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24" y="2438406"/>
            <a:ext cx="4011084" cy="3687763"/>
          </a:xfrm>
        </p:spPr>
        <p:txBody>
          <a:bodyPr/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900"/>
            </a:lvl4pPr>
            <a:lvl5pPr marL="1828287" indent="0">
              <a:buNone/>
              <a:defRPr sz="900"/>
            </a:lvl5pPr>
            <a:lvl6pPr marL="2285356" indent="0">
              <a:buNone/>
              <a:defRPr sz="900"/>
            </a:lvl6pPr>
            <a:lvl7pPr marL="2742428" indent="0">
              <a:buNone/>
              <a:defRPr sz="900"/>
            </a:lvl7pPr>
            <a:lvl8pPr marL="3199500" indent="0">
              <a:buNone/>
              <a:defRPr sz="900"/>
            </a:lvl8pPr>
            <a:lvl9pPr marL="3656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3FB6EA3-3F46-411D-BBEC-9A1EF591E33C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666319D-C601-45C0-AE00-7470EDD4F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2CE9CFC0-0C7F-4F5D-9B77-AC77E6097909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D987712-7945-431C-9367-03BB902C86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2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6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7" indent="0">
              <a:buNone/>
              <a:defRPr sz="2000"/>
            </a:lvl5pPr>
            <a:lvl6pPr marL="2285356" indent="0">
              <a:buNone/>
              <a:defRPr sz="2000"/>
            </a:lvl6pPr>
            <a:lvl7pPr marL="2742428" indent="0">
              <a:buNone/>
              <a:defRPr sz="2000"/>
            </a:lvl7pPr>
            <a:lvl8pPr marL="3199500" indent="0">
              <a:buNone/>
              <a:defRPr sz="2000"/>
            </a:lvl8pPr>
            <a:lvl9pPr marL="3656572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900"/>
            </a:lvl4pPr>
            <a:lvl5pPr marL="1828287" indent="0">
              <a:buNone/>
              <a:defRPr sz="900"/>
            </a:lvl5pPr>
            <a:lvl6pPr marL="2285356" indent="0">
              <a:buNone/>
              <a:defRPr sz="900"/>
            </a:lvl6pPr>
            <a:lvl7pPr marL="2742428" indent="0">
              <a:buNone/>
              <a:defRPr sz="900"/>
            </a:lvl7pPr>
            <a:lvl8pPr marL="3199500" indent="0">
              <a:buNone/>
              <a:defRPr sz="900"/>
            </a:lvl8pPr>
            <a:lvl9pPr marL="3656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E088BC8E-5E73-4F21-A707-916B19E6435B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17E3DE7-3BF8-4C95-A738-8AF42278F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72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A565FAAA-B4B8-44CF-99AF-A53ED506B303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40A7955A-BAE1-41F4-A40E-84A02B3B36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8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4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E04A4152-6722-4B94-B3D0-C42465248740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DEB0BF67-2D72-476F-87D5-3E953C1272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88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D565D525-7E57-44C6-AF66-A246A4CC7B37}" type="datetimeFigureOut">
              <a:rPr lang="en-GB"/>
              <a:pPr>
                <a:defRPr/>
              </a:pPr>
              <a:t>13/03/2020</a:t>
            </a:fld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8B0B0C4-7D8B-4BB2-BCF8-994B91D518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195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1F99137-8ECA-4EEC-99DA-296465DABF95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78048020-6C39-48A4-A000-2357FBC59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41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94632" y="3924905"/>
            <a:ext cx="112120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260342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28920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10"/>
            <a:ext cx="10363200" cy="2505075"/>
          </a:xfrm>
        </p:spPr>
        <p:txBody>
          <a:bodyPr/>
          <a:lstStyle>
            <a:lvl1pPr algn="ctr" defTabSz="91394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8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7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4A841EA-0BE1-4179-A081-C9928A1F6FA1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ED2AD7A-5955-418B-A9E0-59392BC76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48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000F2AD-12B6-4D09-8F06-E0C76C62721E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29454587-23B0-49EA-A155-2F7FC9DF6B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58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6972" indent="0">
              <a:buNone/>
              <a:defRPr sz="2000" b="1"/>
            </a:lvl2pPr>
            <a:lvl3pPr marL="913944" indent="0">
              <a:buNone/>
              <a:defRPr sz="1800" b="1"/>
            </a:lvl3pPr>
            <a:lvl4pPr marL="1370913" indent="0">
              <a:buNone/>
              <a:defRPr sz="1600" b="1"/>
            </a:lvl4pPr>
            <a:lvl5pPr marL="1827887" indent="0">
              <a:buNone/>
              <a:defRPr sz="1600" b="1"/>
            </a:lvl5pPr>
            <a:lvl6pPr marL="2284854" indent="0">
              <a:buNone/>
              <a:defRPr sz="1600" b="1"/>
            </a:lvl6pPr>
            <a:lvl7pPr marL="2741824" indent="0">
              <a:buNone/>
              <a:defRPr sz="1600" b="1"/>
            </a:lvl7pPr>
            <a:lvl8pPr marL="3198796" indent="0">
              <a:buNone/>
              <a:defRPr sz="1600" b="1"/>
            </a:lvl8pPr>
            <a:lvl9pPr marL="36557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14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6972" indent="0">
              <a:buNone/>
              <a:defRPr sz="2000" b="1"/>
            </a:lvl2pPr>
            <a:lvl3pPr marL="913944" indent="0">
              <a:buNone/>
              <a:defRPr sz="1800" b="1"/>
            </a:lvl3pPr>
            <a:lvl4pPr marL="1370913" indent="0">
              <a:buNone/>
              <a:defRPr sz="1600" b="1"/>
            </a:lvl4pPr>
            <a:lvl5pPr marL="1827887" indent="0">
              <a:buNone/>
              <a:defRPr sz="1600" b="1"/>
            </a:lvl5pPr>
            <a:lvl6pPr marL="2284854" indent="0">
              <a:buNone/>
              <a:defRPr sz="1600" b="1"/>
            </a:lvl6pPr>
            <a:lvl7pPr marL="2741824" indent="0">
              <a:buNone/>
              <a:defRPr sz="1600" b="1"/>
            </a:lvl7pPr>
            <a:lvl8pPr marL="3198796" indent="0">
              <a:buNone/>
              <a:defRPr sz="1600" b="1"/>
            </a:lvl8pPr>
            <a:lvl9pPr marL="36557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0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45C4F607-1ACD-44AA-9581-2068BFB8A2ED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3483ABC-6781-4834-B7A8-1DD21B037B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39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7E74A88-EBD0-4BD9-83D8-D78190716CC7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FCB4608-B151-427C-8D04-3AEA50015E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2379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C3310BF-0086-4A59-944E-0F57E92AA3B1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0361051-9C1A-475A-BD36-79E78407A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8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94632" y="3924905"/>
            <a:ext cx="112120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260342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28920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/>
          <a:lstStyle>
            <a:lvl1pPr algn="ctr" defTabSz="91439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489A5DE-0D79-461E-BD97-80348AF50901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A56EF2FB-6C79-4E82-B7BD-5A5BE683A8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52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30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60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30" y="2438407"/>
            <a:ext cx="4011084" cy="3687763"/>
          </a:xfrm>
        </p:spPr>
        <p:txBody>
          <a:bodyPr/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6972" indent="0">
              <a:buNone/>
              <a:defRPr sz="1200"/>
            </a:lvl2pPr>
            <a:lvl3pPr marL="913944" indent="0">
              <a:buNone/>
              <a:defRPr sz="1000"/>
            </a:lvl3pPr>
            <a:lvl4pPr marL="1370913" indent="0">
              <a:buNone/>
              <a:defRPr sz="900"/>
            </a:lvl4pPr>
            <a:lvl5pPr marL="1827887" indent="0">
              <a:buNone/>
              <a:defRPr sz="900"/>
            </a:lvl5pPr>
            <a:lvl6pPr marL="2284854" indent="0">
              <a:buNone/>
              <a:defRPr sz="900"/>
            </a:lvl6pPr>
            <a:lvl7pPr marL="2741824" indent="0">
              <a:buNone/>
              <a:defRPr sz="900"/>
            </a:lvl7pPr>
            <a:lvl8pPr marL="3198796" indent="0">
              <a:buNone/>
              <a:defRPr sz="900"/>
            </a:lvl8pPr>
            <a:lvl9pPr marL="36557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591E90D-6F1F-48D2-94CC-0797E98DE74E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1380282-F12F-4031-B98E-FF8C7FA5A9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937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6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6972" indent="0">
              <a:buNone/>
              <a:defRPr sz="2800"/>
            </a:lvl2pPr>
            <a:lvl3pPr marL="913944" indent="0">
              <a:buNone/>
              <a:defRPr sz="2400"/>
            </a:lvl3pPr>
            <a:lvl4pPr marL="1370913" indent="0">
              <a:buNone/>
              <a:defRPr sz="2000"/>
            </a:lvl4pPr>
            <a:lvl5pPr marL="1827887" indent="0">
              <a:buNone/>
              <a:defRPr sz="2000"/>
            </a:lvl5pPr>
            <a:lvl6pPr marL="2284854" indent="0">
              <a:buNone/>
              <a:defRPr sz="2000"/>
            </a:lvl6pPr>
            <a:lvl7pPr marL="2741824" indent="0">
              <a:buNone/>
              <a:defRPr sz="2000"/>
            </a:lvl7pPr>
            <a:lvl8pPr marL="3198796" indent="0">
              <a:buNone/>
              <a:defRPr sz="2000"/>
            </a:lvl8pPr>
            <a:lvl9pPr marL="365576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6972" indent="0">
              <a:buNone/>
              <a:defRPr sz="1200"/>
            </a:lvl2pPr>
            <a:lvl3pPr marL="913944" indent="0">
              <a:buNone/>
              <a:defRPr sz="1000"/>
            </a:lvl3pPr>
            <a:lvl4pPr marL="1370913" indent="0">
              <a:buNone/>
              <a:defRPr sz="900"/>
            </a:lvl4pPr>
            <a:lvl5pPr marL="1827887" indent="0">
              <a:buNone/>
              <a:defRPr sz="900"/>
            </a:lvl5pPr>
            <a:lvl6pPr marL="2284854" indent="0">
              <a:buNone/>
              <a:defRPr sz="900"/>
            </a:lvl6pPr>
            <a:lvl7pPr marL="2741824" indent="0">
              <a:buNone/>
              <a:defRPr sz="900"/>
            </a:lvl7pPr>
            <a:lvl8pPr marL="3198796" indent="0">
              <a:buNone/>
              <a:defRPr sz="900"/>
            </a:lvl8pPr>
            <a:lvl9pPr marL="36557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7B002C9-9518-4B32-AC2E-199100892C73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7CF29E4-E9DF-480F-8788-32315EE500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23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045E256-ED08-4E6A-8152-07BFB8FC59A7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75872E8-FA36-4DAB-8DEF-501F661AD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458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03A27BB-07AA-44C1-B6D1-A59B68392398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EECE7F7-A675-4824-B727-9E093D527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893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06D934E-54B8-4B37-9094-CD00E3EC4F1F}" type="datetimeFigureOut">
              <a:rPr lang="en-GB"/>
              <a:pPr>
                <a:defRPr/>
              </a:pPr>
              <a:t>13/03/2020</a:t>
            </a:fld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635CD97-E40C-489B-904F-6A5B04210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0400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7ADC66CE-138B-4F72-B113-AF1183828244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B608A7D-9E53-4174-AFC6-A281796E09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50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94632" y="3924905"/>
            <a:ext cx="112120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260342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28920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/>
          <a:lstStyle>
            <a:lvl1pPr algn="ctr" defTabSz="91439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18B8E90-EDEA-423B-948C-C59AD898ADA4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E7FD774-029D-4CA6-A394-526D4B3B4D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68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728CB6D-5B46-40C2-8065-EE1C8954CCDD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A6F32933-685B-4056-94B0-3D341E6555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5614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97" indent="0">
              <a:buNone/>
              <a:defRPr sz="2000" b="1"/>
            </a:lvl2pPr>
            <a:lvl3pPr marL="914394" indent="0">
              <a:buNone/>
              <a:defRPr sz="1800" b="1"/>
            </a:lvl3pPr>
            <a:lvl4pPr marL="1371591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6" indent="0">
              <a:buNone/>
              <a:defRPr sz="1600" b="1"/>
            </a:lvl6pPr>
            <a:lvl7pPr marL="2743183" indent="0">
              <a:buNone/>
              <a:defRPr sz="1600" b="1"/>
            </a:lvl7pPr>
            <a:lvl8pPr marL="3200380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97" indent="0">
              <a:buNone/>
              <a:defRPr sz="2000" b="1"/>
            </a:lvl2pPr>
            <a:lvl3pPr marL="914394" indent="0">
              <a:buNone/>
              <a:defRPr sz="1800" b="1"/>
            </a:lvl3pPr>
            <a:lvl4pPr marL="1371591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6" indent="0">
              <a:buNone/>
              <a:defRPr sz="1600" b="1"/>
            </a:lvl6pPr>
            <a:lvl7pPr marL="2743183" indent="0">
              <a:buNone/>
              <a:defRPr sz="1600" b="1"/>
            </a:lvl7pPr>
            <a:lvl8pPr marL="3200380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4256E85A-9EDC-4FB7-9982-B927A355CC25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3E54EF7-9504-4996-A287-C5DC528A94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81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FA2C104-01A9-40C5-87A0-0582A179A384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A33FA014-1B4F-43E8-B397-6D061FA85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F8E73E1C-CAFF-4404-80A3-152903AC1B0C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CE174D0-07C0-4B2D-8486-C5C68F4C5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2815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4762F8A8-E58B-4E10-8C2C-3D4797EC6030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0D7FB56-18D1-4269-A8DE-F6F6A47713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6729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/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197" indent="0">
              <a:buNone/>
              <a:defRPr sz="1200"/>
            </a:lvl2pPr>
            <a:lvl3pPr marL="914394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3" indent="0">
              <a:buNone/>
              <a:defRPr sz="900"/>
            </a:lvl7pPr>
            <a:lvl8pPr marL="3200380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9A54816-C8B4-4292-886A-022E4B8B93CD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26AA20DA-024C-459E-A1A0-CE93566E7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064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6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197" indent="0">
              <a:buNone/>
              <a:defRPr sz="2800"/>
            </a:lvl2pPr>
            <a:lvl3pPr marL="914394" indent="0">
              <a:buNone/>
              <a:defRPr sz="2400"/>
            </a:lvl3pPr>
            <a:lvl4pPr marL="1371591" indent="0">
              <a:buNone/>
              <a:defRPr sz="2000"/>
            </a:lvl4pPr>
            <a:lvl5pPr marL="1828789" indent="0">
              <a:buNone/>
              <a:defRPr sz="2000"/>
            </a:lvl5pPr>
            <a:lvl6pPr marL="2285986" indent="0">
              <a:buNone/>
              <a:defRPr sz="2000"/>
            </a:lvl6pPr>
            <a:lvl7pPr marL="2743183" indent="0">
              <a:buNone/>
              <a:defRPr sz="2000"/>
            </a:lvl7pPr>
            <a:lvl8pPr marL="3200380" indent="0">
              <a:buNone/>
              <a:defRPr sz="2000"/>
            </a:lvl8pPr>
            <a:lvl9pPr marL="3657577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197" indent="0">
              <a:buNone/>
              <a:defRPr sz="1200"/>
            </a:lvl2pPr>
            <a:lvl3pPr marL="914394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3" indent="0">
              <a:buNone/>
              <a:defRPr sz="900"/>
            </a:lvl7pPr>
            <a:lvl8pPr marL="3200380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388E54F-5172-43B7-B643-55E6D09562EC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ECCE209-962A-4F5B-B519-AF967637F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990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32D6677A-6945-4DD1-BC20-59811E9306B6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4005E91F-8E7C-4C75-8798-42CC5CBF6A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787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5B25764-E982-4842-B488-B05EDCC1A1BA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77E7F8FA-217D-4AC7-AA57-2389ECEAD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68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DA7F79CD-8AA8-4F46-9495-EB5ADFBDD33D}" type="datetimeFigureOut">
              <a:rPr lang="en-GB"/>
              <a:pPr>
                <a:defRPr/>
              </a:pPr>
              <a:t>13/03/2020</a:t>
            </a:fld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F0E6FA1-DA91-4ACA-8D2A-1ABBE2FC1F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056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FF5ED21-0FE7-4FB4-8824-493D481388B5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2EE4C52A-F1E8-4EDE-A7A2-C075682A06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9767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94632" y="3924905"/>
            <a:ext cx="112120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260342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28920" y="3924905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10"/>
            <a:ext cx="10363200" cy="2505075"/>
          </a:xfrm>
        </p:spPr>
        <p:txBody>
          <a:bodyPr/>
          <a:lstStyle>
            <a:lvl1pPr algn="ctr" defTabSz="91394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8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7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348BC87-CF09-4990-BFB9-1F3CFA5D72FD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69E448A9-B90A-4374-97AC-E3BD08071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380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9554B4F-3C24-4BB1-97AF-15BC93629C57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F695E1F-7F7B-4D0A-94E3-9DC38746D0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203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6972" indent="0">
              <a:buNone/>
              <a:defRPr sz="2000" b="1"/>
            </a:lvl2pPr>
            <a:lvl3pPr marL="913944" indent="0">
              <a:buNone/>
              <a:defRPr sz="1800" b="1"/>
            </a:lvl3pPr>
            <a:lvl4pPr marL="1370913" indent="0">
              <a:buNone/>
              <a:defRPr sz="1600" b="1"/>
            </a:lvl4pPr>
            <a:lvl5pPr marL="1827887" indent="0">
              <a:buNone/>
              <a:defRPr sz="1600" b="1"/>
            </a:lvl5pPr>
            <a:lvl6pPr marL="2284854" indent="0">
              <a:buNone/>
              <a:defRPr sz="1600" b="1"/>
            </a:lvl6pPr>
            <a:lvl7pPr marL="2741824" indent="0">
              <a:buNone/>
              <a:defRPr sz="1600" b="1"/>
            </a:lvl7pPr>
            <a:lvl8pPr marL="3198796" indent="0">
              <a:buNone/>
              <a:defRPr sz="1600" b="1"/>
            </a:lvl8pPr>
            <a:lvl9pPr marL="36557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14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6972" indent="0">
              <a:buNone/>
              <a:defRPr sz="2000" b="1"/>
            </a:lvl2pPr>
            <a:lvl3pPr marL="913944" indent="0">
              <a:buNone/>
              <a:defRPr sz="1800" b="1"/>
            </a:lvl3pPr>
            <a:lvl4pPr marL="1370913" indent="0">
              <a:buNone/>
              <a:defRPr sz="1600" b="1"/>
            </a:lvl4pPr>
            <a:lvl5pPr marL="1827887" indent="0">
              <a:buNone/>
              <a:defRPr sz="1600" b="1"/>
            </a:lvl5pPr>
            <a:lvl6pPr marL="2284854" indent="0">
              <a:buNone/>
              <a:defRPr sz="1600" b="1"/>
            </a:lvl6pPr>
            <a:lvl7pPr marL="2741824" indent="0">
              <a:buNone/>
              <a:defRPr sz="1600" b="1"/>
            </a:lvl7pPr>
            <a:lvl8pPr marL="3198796" indent="0">
              <a:buNone/>
              <a:defRPr sz="1600" b="1"/>
            </a:lvl8pPr>
            <a:lvl9pPr marL="36557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0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1F2EC99-4B7B-40D9-932F-AB4344E8C9AB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F670D18-99A0-4E54-ADF1-6E51C5BB6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97" indent="0">
              <a:buNone/>
              <a:defRPr sz="2000" b="1"/>
            </a:lvl2pPr>
            <a:lvl3pPr marL="914394" indent="0">
              <a:buNone/>
              <a:defRPr sz="1800" b="1"/>
            </a:lvl3pPr>
            <a:lvl4pPr marL="1371591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6" indent="0">
              <a:buNone/>
              <a:defRPr sz="1600" b="1"/>
            </a:lvl6pPr>
            <a:lvl7pPr marL="2743183" indent="0">
              <a:buNone/>
              <a:defRPr sz="1600" b="1"/>
            </a:lvl7pPr>
            <a:lvl8pPr marL="3200380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97" indent="0">
              <a:buNone/>
              <a:defRPr sz="2000" b="1"/>
            </a:lvl2pPr>
            <a:lvl3pPr marL="914394" indent="0">
              <a:buNone/>
              <a:defRPr sz="1800" b="1"/>
            </a:lvl3pPr>
            <a:lvl4pPr marL="1371591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6" indent="0">
              <a:buNone/>
              <a:defRPr sz="1600" b="1"/>
            </a:lvl6pPr>
            <a:lvl7pPr marL="2743183" indent="0">
              <a:buNone/>
              <a:defRPr sz="1600" b="1"/>
            </a:lvl7pPr>
            <a:lvl8pPr marL="3200380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F38FBFD-C2F4-47B6-9692-9D0173F30307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7FA3578-16CA-46E4-BF96-70AD8BD2B4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14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BC915E6-1ED5-48C2-B32C-4E7B53D6E70C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6896C39-601E-44BF-9F10-456A5AE4C5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830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FA133DB-2A55-480E-B745-DC1D0A3862AA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5572A24C-AEB0-4EA7-A1A9-4BB13EBFE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450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30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60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30" y="2438407"/>
            <a:ext cx="4011084" cy="3687763"/>
          </a:xfrm>
        </p:spPr>
        <p:txBody>
          <a:bodyPr/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6972" indent="0">
              <a:buNone/>
              <a:defRPr sz="1200"/>
            </a:lvl2pPr>
            <a:lvl3pPr marL="913944" indent="0">
              <a:buNone/>
              <a:defRPr sz="1000"/>
            </a:lvl3pPr>
            <a:lvl4pPr marL="1370913" indent="0">
              <a:buNone/>
              <a:defRPr sz="900"/>
            </a:lvl4pPr>
            <a:lvl5pPr marL="1827887" indent="0">
              <a:buNone/>
              <a:defRPr sz="900"/>
            </a:lvl5pPr>
            <a:lvl6pPr marL="2284854" indent="0">
              <a:buNone/>
              <a:defRPr sz="900"/>
            </a:lvl6pPr>
            <a:lvl7pPr marL="2741824" indent="0">
              <a:buNone/>
              <a:defRPr sz="900"/>
            </a:lvl7pPr>
            <a:lvl8pPr marL="3198796" indent="0">
              <a:buNone/>
              <a:defRPr sz="900"/>
            </a:lvl8pPr>
            <a:lvl9pPr marL="36557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E9A0AA81-2C89-489B-BEA6-E95EA58984B6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4AF188A1-1DD3-494C-88E3-04F18E6785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93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6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6972" indent="0">
              <a:buNone/>
              <a:defRPr sz="2800"/>
            </a:lvl2pPr>
            <a:lvl3pPr marL="913944" indent="0">
              <a:buNone/>
              <a:defRPr sz="2400"/>
            </a:lvl3pPr>
            <a:lvl4pPr marL="1370913" indent="0">
              <a:buNone/>
              <a:defRPr sz="2000"/>
            </a:lvl4pPr>
            <a:lvl5pPr marL="1827887" indent="0">
              <a:buNone/>
              <a:defRPr sz="2000"/>
            </a:lvl5pPr>
            <a:lvl6pPr marL="2284854" indent="0">
              <a:buNone/>
              <a:defRPr sz="2000"/>
            </a:lvl6pPr>
            <a:lvl7pPr marL="2741824" indent="0">
              <a:buNone/>
              <a:defRPr sz="2000"/>
            </a:lvl7pPr>
            <a:lvl8pPr marL="3198796" indent="0">
              <a:buNone/>
              <a:defRPr sz="2000"/>
            </a:lvl8pPr>
            <a:lvl9pPr marL="365576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6972" indent="0">
              <a:buNone/>
              <a:defRPr sz="1200"/>
            </a:lvl2pPr>
            <a:lvl3pPr marL="913944" indent="0">
              <a:buNone/>
              <a:defRPr sz="1000"/>
            </a:lvl3pPr>
            <a:lvl4pPr marL="1370913" indent="0">
              <a:buNone/>
              <a:defRPr sz="900"/>
            </a:lvl4pPr>
            <a:lvl5pPr marL="1827887" indent="0">
              <a:buNone/>
              <a:defRPr sz="900"/>
            </a:lvl5pPr>
            <a:lvl6pPr marL="2284854" indent="0">
              <a:buNone/>
              <a:defRPr sz="900"/>
            </a:lvl6pPr>
            <a:lvl7pPr marL="2741824" indent="0">
              <a:buNone/>
              <a:defRPr sz="900"/>
            </a:lvl7pPr>
            <a:lvl8pPr marL="3198796" indent="0">
              <a:buNone/>
              <a:defRPr sz="900"/>
            </a:lvl8pPr>
            <a:lvl9pPr marL="36557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7D83DA0-0A41-4266-B898-2B3297D689F6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B162D98C-A188-49C8-8B6C-E2D688FF3D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815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93ADDED-679C-4259-B29D-D9272D041195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AA41A91-6563-4E5E-A095-A34D8DB477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068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38F536E-E56F-4299-8A1B-877C21EC6F31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96681"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5767AB9-4891-4001-B9A1-E495ADCC33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737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665-436A-45C2-A775-D1164D0875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9842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4E03-16AA-41C1-ABBE-F7C3A1AA84D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110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4E0-8CD4-4077-A40E-BE3264E24E1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552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49BE-2ECF-4BE6-AC71-387461D372A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2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49714B31-A124-4F56-8BED-33A05F12CAC0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0342C2B1-A837-453C-AD0E-BA0242AED4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868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2789-3066-4508-8F87-7C63EE04216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069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D06-01CB-4D86-A573-FA9CDD6DA5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425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C521-D11E-4C5A-94D4-AF5B44C2B1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886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C9FA-DDC5-49FA-86F4-39B5C1A7563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43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2841-66AA-48EC-BC0E-7672A28FBA0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4927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053C-D091-43F9-A6DF-221AF866DF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315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BFC-BB7A-460F-A470-0BC06E1F8A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671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" name="Picture 2" descr="C:\Users\mczmc\Desktop\POSNOC_NCTU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20" y="6257440"/>
            <a:ext cx="2165376" cy="37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065" y="6257439"/>
            <a:ext cx="1965307" cy="3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http://www.nets.nihr.ac.uk/__data/assets/image/0019/3268/nihr_colou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892" y="6266232"/>
            <a:ext cx="1402821" cy="36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9226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579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8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E8282BA-F15E-4D9C-B497-43F3871AA982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C5A3BA4-019C-4C52-A1BF-58215954A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107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744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373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7995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538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821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872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970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1711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7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4" indent="0" algn="ctr">
              <a:buNone/>
              <a:defRPr sz="1260"/>
            </a:lvl8pPr>
            <a:lvl9pPr marL="2880359" indent="0" algn="ctr">
              <a:buNone/>
              <a:defRPr sz="126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386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/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197" indent="0">
              <a:buNone/>
              <a:defRPr sz="1200"/>
            </a:lvl2pPr>
            <a:lvl3pPr marL="914394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3" indent="0">
              <a:buNone/>
              <a:defRPr sz="900"/>
            </a:lvl7pPr>
            <a:lvl8pPr marL="3200380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EB75E94-B584-4937-8460-DFDF6A40371A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EA2E887-242A-4E29-9835-F2E86E845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7021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59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048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706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7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4" indent="0">
              <a:buNone/>
              <a:defRPr sz="1260" b="1"/>
            </a:lvl8pPr>
            <a:lvl9pPr marL="2880359" indent="0">
              <a:buNone/>
              <a:defRPr sz="12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7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4" indent="0">
              <a:buNone/>
              <a:defRPr sz="1260" b="1"/>
            </a:lvl8pPr>
            <a:lvl9pPr marL="2880359" indent="0">
              <a:buNone/>
              <a:defRPr sz="12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718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55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5407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2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4" indent="0">
              <a:buNone/>
              <a:defRPr sz="788"/>
            </a:lvl8pPr>
            <a:lvl9pPr marL="2880359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904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4" indent="0">
              <a:buNone/>
              <a:defRPr sz="1575"/>
            </a:lvl8pPr>
            <a:lvl9pPr marL="2880359" indent="0">
              <a:buNone/>
              <a:defRPr sz="1575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2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4" indent="0">
              <a:buNone/>
              <a:defRPr sz="788"/>
            </a:lvl8pPr>
            <a:lvl9pPr marL="2880359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7691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951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5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6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197" indent="0">
              <a:buNone/>
              <a:defRPr sz="2800"/>
            </a:lvl2pPr>
            <a:lvl3pPr marL="914394" indent="0">
              <a:buNone/>
              <a:defRPr sz="2400"/>
            </a:lvl3pPr>
            <a:lvl4pPr marL="1371591" indent="0">
              <a:buNone/>
              <a:defRPr sz="2000"/>
            </a:lvl4pPr>
            <a:lvl5pPr marL="1828789" indent="0">
              <a:buNone/>
              <a:defRPr sz="2000"/>
            </a:lvl5pPr>
            <a:lvl6pPr marL="2285986" indent="0">
              <a:buNone/>
              <a:defRPr sz="2000"/>
            </a:lvl6pPr>
            <a:lvl7pPr marL="2743183" indent="0">
              <a:buNone/>
              <a:defRPr sz="2000"/>
            </a:lvl7pPr>
            <a:lvl8pPr marL="3200380" indent="0">
              <a:buNone/>
              <a:defRPr sz="2000"/>
            </a:lvl8pPr>
            <a:lvl9pPr marL="3657577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197" indent="0">
              <a:buNone/>
              <a:defRPr sz="1200"/>
            </a:lvl2pPr>
            <a:lvl3pPr marL="914394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3" indent="0">
              <a:buNone/>
              <a:defRPr sz="900"/>
            </a:lvl7pPr>
            <a:lvl8pPr marL="3200380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AE9082CA-1921-4C52-98CA-4CFC910D710A}" type="datetimeFigureOut">
              <a:rPr lang="en-GB"/>
              <a:pPr>
                <a:defRPr/>
              </a:pPr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DF026BEE-A3A0-4ADF-AA5B-1B795F883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3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4" y="1"/>
            <a:ext cx="10972493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754" y="1600201"/>
            <a:ext cx="10972493" cy="45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330" y="6356048"/>
            <a:ext cx="2781521" cy="365276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54F1E3F-1555-4449-8C32-BE6C78D337CF}" type="datetimeFigureOut">
              <a:rPr lang="en-GB">
                <a:cs typeface="Arial" panose="020B0604020202020204" pitchFamily="34" charset="0"/>
              </a:rPr>
              <a:pPr>
                <a:defRPr/>
              </a:pPr>
              <a:t>13/03/2020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537" y="6356048"/>
            <a:ext cx="3798289" cy="365276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GB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795" y="6356048"/>
            <a:ext cx="747984" cy="365276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4B82233-3CAC-4C37-8774-7955C8758BBB}" type="slidenum">
              <a:rPr lang="en-GB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6602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8737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2pPr>
      <a:lvl3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3pPr>
      <a:lvl4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4pPr>
      <a:lvl5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5pPr>
      <a:lvl6pPr marL="348341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6pPr>
      <a:lvl7pPr marL="696681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7pPr>
      <a:lvl8pPr marL="1045022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8pPr>
      <a:lvl9pPr marL="1393363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293" indent="-342293" algn="l" defTabSz="91439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62" kern="1200">
          <a:solidFill>
            <a:srgbClr val="7F7F7F"/>
          </a:solidFill>
          <a:latin typeface="+mj-lt"/>
          <a:ea typeface="+mn-ea"/>
          <a:cs typeface="+mn-cs"/>
        </a:defRPr>
      </a:lvl1pPr>
      <a:lvl2pPr marL="742643" indent="-285446" algn="l" defTabSz="914394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2993" indent="-228599" algn="l" defTabSz="91439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190" indent="-228599" algn="l" defTabSz="914394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388" indent="-228599" algn="l" defTabSz="91439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585" indent="-228599" algn="l" defTabSz="91439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782" indent="-228599" algn="l" defTabSz="91439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8979" indent="-228599" algn="l" defTabSz="91439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176" indent="-228599" algn="l" defTabSz="91439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6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3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7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4" y="1"/>
            <a:ext cx="10972493" cy="1600200"/>
          </a:xfrm>
          <a:prstGeom prst="rect">
            <a:avLst/>
          </a:prstGeom>
        </p:spPr>
        <p:txBody>
          <a:bodyPr vert="horz" lIns="91415" tIns="45706" rIns="91415" bIns="45706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754" y="1600201"/>
            <a:ext cx="10972493" cy="45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5" tIns="45706" rIns="91415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330" y="6356048"/>
            <a:ext cx="2781521" cy="365276"/>
          </a:xfrm>
          <a:prstGeom prst="rect">
            <a:avLst/>
          </a:prstGeom>
        </p:spPr>
        <p:txBody>
          <a:bodyPr vert="horz" lIns="91415" tIns="45706" rIns="45706" bIns="45706" rtlCol="0" anchor="ctr"/>
          <a:lstStyle>
            <a:lvl1pPr algn="r" defTabSz="9141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A64B8A1-241C-4AB7-98F6-4C9F1FC841BB}" type="datetimeFigureOut">
              <a:rPr lang="en-GB">
                <a:cs typeface="Arial" panose="020B0604020202020204" pitchFamily="34" charset="0"/>
              </a:rPr>
              <a:pPr>
                <a:defRPr/>
              </a:pPr>
              <a:t>13/03/2020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537" y="6356048"/>
            <a:ext cx="3798289" cy="365276"/>
          </a:xfrm>
          <a:prstGeom prst="rect">
            <a:avLst/>
          </a:prstGeom>
        </p:spPr>
        <p:txBody>
          <a:bodyPr vert="horz" lIns="45706" tIns="45706" rIns="91415" bIns="45706" rtlCol="0" anchor="ctr"/>
          <a:lstStyle>
            <a:lvl1pPr algn="l" defTabSz="9141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GB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795" y="6356048"/>
            <a:ext cx="747984" cy="365276"/>
          </a:xfrm>
          <a:prstGeom prst="rect">
            <a:avLst/>
          </a:prstGeom>
        </p:spPr>
        <p:txBody>
          <a:bodyPr vert="horz" lIns="27424" tIns="45706" rIns="45706" bIns="45706" rtlCol="0" anchor="ctr"/>
          <a:lstStyle>
            <a:lvl1pPr algn="l" defTabSz="9141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3667AD9-F523-4905-962D-EAA927FD147A}" type="slidenum">
              <a:rPr lang="en-GB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6602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anchor="ctr"/>
          <a:lstStyle/>
          <a:p>
            <a:pPr algn="ctr" defTabSz="914144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8737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anchor="ctr"/>
          <a:lstStyle/>
          <a:p>
            <a:pPr algn="ctr" defTabSz="9141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2pPr>
      <a:lvl3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3pPr>
      <a:lvl4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4pPr>
      <a:lvl5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5pPr>
      <a:lvl6pPr marL="348341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6pPr>
      <a:lvl7pPr marL="696681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7pPr>
      <a:lvl8pPr marL="1045022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8pPr>
      <a:lvl9pPr marL="1393363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293" indent="-342293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62" kern="1200">
          <a:solidFill>
            <a:srgbClr val="7F7F7F"/>
          </a:solidFill>
          <a:latin typeface="+mj-lt"/>
          <a:ea typeface="+mn-ea"/>
          <a:cs typeface="+mn-cs"/>
        </a:defRPr>
      </a:lvl1pPr>
      <a:lvl2pPr marL="742643" indent="-285446" algn="l" defTabSz="913185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1783" indent="-227389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598980" indent="-227389" algn="l" defTabSz="913185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6178" indent="-227389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3892" indent="-228536" algn="l" defTabSz="91414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0967" indent="-228536" algn="l" defTabSz="91414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8036" indent="-228536" algn="l" defTabSz="91414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5106" indent="-228536" algn="l" defTabSz="91414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7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5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2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4" y="1"/>
            <a:ext cx="10972493" cy="1600200"/>
          </a:xfrm>
          <a:prstGeom prst="rect">
            <a:avLst/>
          </a:prstGeom>
        </p:spPr>
        <p:txBody>
          <a:bodyPr vert="horz" lIns="91395" tIns="45695" rIns="91395" bIns="45695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754" y="1600201"/>
            <a:ext cx="10972493" cy="45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5" rIns="9139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330" y="6356048"/>
            <a:ext cx="2781521" cy="365276"/>
          </a:xfrm>
          <a:prstGeom prst="rect">
            <a:avLst/>
          </a:prstGeom>
        </p:spPr>
        <p:txBody>
          <a:bodyPr vert="horz" lIns="91395" tIns="45695" rIns="45695" bIns="45695" rtlCol="0" anchor="ctr"/>
          <a:lstStyle>
            <a:lvl1pPr algn="r" defTabSz="9139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DCE9F03-09F6-42C8-90AA-26841A9B3279}" type="datetimeFigureOut">
              <a:rPr lang="en-GB">
                <a:cs typeface="Arial" panose="020B0604020202020204" pitchFamily="34" charset="0"/>
              </a:rPr>
              <a:pPr>
                <a:defRPr/>
              </a:pPr>
              <a:t>13/03/2020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537" y="6356048"/>
            <a:ext cx="3798289" cy="365276"/>
          </a:xfrm>
          <a:prstGeom prst="rect">
            <a:avLst/>
          </a:prstGeom>
        </p:spPr>
        <p:txBody>
          <a:bodyPr vert="horz" lIns="45695" tIns="45695" rIns="91395" bIns="45695" rtlCol="0" anchor="ctr"/>
          <a:lstStyle>
            <a:lvl1pPr algn="l" defTabSz="9139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GB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795" y="6356048"/>
            <a:ext cx="747984" cy="365276"/>
          </a:xfrm>
          <a:prstGeom prst="rect">
            <a:avLst/>
          </a:prstGeom>
        </p:spPr>
        <p:txBody>
          <a:bodyPr vert="horz" lIns="27418" tIns="45695" rIns="45695" bIns="45695" rtlCol="0" anchor="ctr"/>
          <a:lstStyle>
            <a:lvl1pPr algn="l" defTabSz="9139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CD5D949-0C5A-4602-9EE1-BAE88EF3C1DB}" type="slidenum">
              <a:rPr lang="en-GB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6602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8737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1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2pPr>
      <a:lvl3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3pPr>
      <a:lvl4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4pPr>
      <a:lvl5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5pPr>
      <a:lvl6pPr marL="348341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6pPr>
      <a:lvl7pPr marL="696681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7pPr>
      <a:lvl8pPr marL="1045022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8pPr>
      <a:lvl9pPr marL="1393363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293" indent="-342293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62" kern="1200">
          <a:solidFill>
            <a:srgbClr val="7F7F7F"/>
          </a:solidFill>
          <a:latin typeface="+mj-lt"/>
          <a:ea typeface="+mn-ea"/>
          <a:cs typeface="+mn-cs"/>
        </a:defRPr>
      </a:lvl1pPr>
      <a:lvl2pPr marL="741434" indent="-285446" algn="l" defTabSz="913185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1783" indent="-227389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598980" indent="-227389" algn="l" defTabSz="913185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6178" indent="-227389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3340" indent="-228487" algn="l" defTabSz="91394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0314" indent="-228487" algn="l" defTabSz="91394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7281" indent="-228487" algn="l" defTabSz="91394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4251" indent="-228487" algn="l" defTabSz="91394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2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44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3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7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4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4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96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68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4" y="1"/>
            <a:ext cx="10972493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754" y="1600201"/>
            <a:ext cx="10972493" cy="45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330" y="6356048"/>
            <a:ext cx="2781521" cy="365276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2937ED7-4791-4D42-AC1D-C1860413A494}" type="datetimeFigureOut">
              <a:rPr lang="en-GB">
                <a:cs typeface="Arial" panose="020B0604020202020204" pitchFamily="34" charset="0"/>
              </a:rPr>
              <a:pPr>
                <a:defRPr/>
              </a:pPr>
              <a:t>13/03/2020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537" y="6356048"/>
            <a:ext cx="3798289" cy="365276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GB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795" y="6356048"/>
            <a:ext cx="747984" cy="365276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734B444-86FA-4684-A1E5-3C560725C316}" type="slidenum">
              <a:rPr lang="en-GB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6602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8737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2pPr>
      <a:lvl3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3pPr>
      <a:lvl4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4pPr>
      <a:lvl5pPr algn="ctr" defTabSz="914394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5pPr>
      <a:lvl6pPr marL="348341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6pPr>
      <a:lvl7pPr marL="696681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7pPr>
      <a:lvl8pPr marL="1045022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8pPr>
      <a:lvl9pPr marL="1393363" algn="ctr" defTabSz="914394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293" indent="-342293" algn="l" defTabSz="91439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62" kern="1200">
          <a:solidFill>
            <a:srgbClr val="7F7F7F"/>
          </a:solidFill>
          <a:latin typeface="+mj-lt"/>
          <a:ea typeface="+mn-ea"/>
          <a:cs typeface="+mn-cs"/>
        </a:defRPr>
      </a:lvl1pPr>
      <a:lvl2pPr marL="742643" indent="-285446" algn="l" defTabSz="914394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2993" indent="-228599" algn="l" defTabSz="91439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190" indent="-228599" algn="l" defTabSz="914394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388" indent="-228599" algn="l" defTabSz="91439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585" indent="-228599" algn="l" defTabSz="91439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782" indent="-228599" algn="l" defTabSz="91439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8979" indent="-228599" algn="l" defTabSz="91439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176" indent="-228599" algn="l" defTabSz="91439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6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3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7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4" y="1"/>
            <a:ext cx="10972493" cy="1600200"/>
          </a:xfrm>
          <a:prstGeom prst="rect">
            <a:avLst/>
          </a:prstGeom>
        </p:spPr>
        <p:txBody>
          <a:bodyPr vert="horz" lIns="91395" tIns="45695" rIns="91395" bIns="45695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754" y="1600201"/>
            <a:ext cx="10972493" cy="45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5" rIns="9139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330" y="6356048"/>
            <a:ext cx="2781521" cy="365276"/>
          </a:xfrm>
          <a:prstGeom prst="rect">
            <a:avLst/>
          </a:prstGeom>
        </p:spPr>
        <p:txBody>
          <a:bodyPr vert="horz" lIns="91395" tIns="45695" rIns="45695" bIns="45695" rtlCol="0" anchor="ctr"/>
          <a:lstStyle>
            <a:lvl1pPr algn="r" defTabSz="9139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88315AC-3038-4C18-9F7F-DE2C885B7DB7}" type="datetimeFigureOut">
              <a:rPr lang="en-GB">
                <a:cs typeface="Arial" panose="020B0604020202020204" pitchFamily="34" charset="0"/>
              </a:rPr>
              <a:pPr>
                <a:defRPr/>
              </a:pPr>
              <a:t>13/03/2020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537" y="6356048"/>
            <a:ext cx="3798289" cy="365276"/>
          </a:xfrm>
          <a:prstGeom prst="rect">
            <a:avLst/>
          </a:prstGeom>
        </p:spPr>
        <p:txBody>
          <a:bodyPr vert="horz" lIns="45695" tIns="45695" rIns="91395" bIns="45695" rtlCol="0" anchor="ctr"/>
          <a:lstStyle>
            <a:lvl1pPr algn="l" defTabSz="9139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GB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795" y="6356048"/>
            <a:ext cx="747984" cy="365276"/>
          </a:xfrm>
          <a:prstGeom prst="rect">
            <a:avLst/>
          </a:prstGeom>
        </p:spPr>
        <p:txBody>
          <a:bodyPr vert="horz" lIns="27418" tIns="45695" rIns="45695" bIns="45695" rtlCol="0" anchor="ctr"/>
          <a:lstStyle>
            <a:lvl1pPr algn="l" defTabSz="913944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0BED52A-4A15-4461-A753-C59AF037724F}" type="slidenum">
              <a:rPr lang="en-GB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6602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8737" y="6499981"/>
            <a:ext cx="113657" cy="846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5" rIns="91395" bIns="45695" anchor="ctr"/>
          <a:lstStyle/>
          <a:p>
            <a:pPr algn="ctr" defTabSz="913944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2pPr>
      <a:lvl3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3pPr>
      <a:lvl4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4pPr>
      <a:lvl5pPr algn="ctr" defTabSz="913185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5pPr>
      <a:lvl6pPr marL="348341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6pPr>
      <a:lvl7pPr marL="696681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7pPr>
      <a:lvl8pPr marL="1045022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8pPr>
      <a:lvl9pPr marL="1393363" algn="ctr" defTabSz="913185" rtl="0" fontAlgn="base">
        <a:lnSpc>
          <a:spcPts val="5800"/>
        </a:lnSpc>
        <a:spcBef>
          <a:spcPct val="0"/>
        </a:spcBef>
        <a:spcAft>
          <a:spcPct val="0"/>
        </a:spcAft>
        <a:defRPr sz="5333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293" indent="-342293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62" kern="1200">
          <a:solidFill>
            <a:srgbClr val="7F7F7F"/>
          </a:solidFill>
          <a:latin typeface="+mj-lt"/>
          <a:ea typeface="+mn-ea"/>
          <a:cs typeface="+mn-cs"/>
        </a:defRPr>
      </a:lvl1pPr>
      <a:lvl2pPr marL="741434" indent="-285446" algn="l" defTabSz="913185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1783" indent="-227389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598980" indent="-227389" algn="l" defTabSz="913185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6178" indent="-227389" algn="l" defTabSz="9131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3340" indent="-228487" algn="l" defTabSz="91394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0314" indent="-228487" algn="l" defTabSz="91394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7281" indent="-228487" algn="l" defTabSz="91394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4251" indent="-228487" algn="l" defTabSz="91394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2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44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3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7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4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4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96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68" algn="l" defTabSz="913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E5510-0D2F-4F5E-AB64-53B49D97A42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7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268577-6FF4-48A8-AAE1-A200ACB01E6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13/03/2020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DC841A-A295-4581-8F56-02D5D4BD7618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3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336B-C3ED-4886-BBD1-2ACA98EC07DE}" type="datetimeFigureOut">
              <a:rPr lang="en-GB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/>
              <a:t>13/03/2020</a:t>
            </a:fld>
            <a:endParaRPr lang="en-GB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6507B-7B25-40B6-833A-A6C464E175A5}" type="slidenum">
              <a:rPr lang="en-GB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3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2" indent="-180022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7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2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7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2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7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2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7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2" indent="-180022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4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80359" algn="l" defTabSz="720090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6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2679" y="4436534"/>
            <a:ext cx="6209304" cy="1219200"/>
          </a:xfrm>
        </p:spPr>
        <p:txBody>
          <a:bodyPr rtlCol="0">
            <a:normAutofit/>
          </a:bodyPr>
          <a:lstStyle/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Amit Goyal (Chief Investigator)</a:t>
            </a:r>
          </a:p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Consultant </a:t>
            </a:r>
            <a:r>
              <a:rPr lang="en-GB" sz="1600" dirty="0" err="1" smtClean="0">
                <a:solidFill>
                  <a:schemeClr val="tx1"/>
                </a:solidFill>
              </a:rPr>
              <a:t>Oncoplastic</a:t>
            </a:r>
            <a:r>
              <a:rPr lang="en-GB" sz="1600" dirty="0" smtClean="0">
                <a:solidFill>
                  <a:schemeClr val="tx1"/>
                </a:solidFill>
              </a:rPr>
              <a:t> Breast Surgeon &amp; Associate Professor</a:t>
            </a:r>
          </a:p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Royal Derby Hospital, Derby, United Kingdom</a:t>
            </a:r>
          </a:p>
          <a:p>
            <a:pPr defTabSz="913944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883403" y="2276324"/>
            <a:ext cx="10523350" cy="2160210"/>
          </a:xfrm>
          <a:ln>
            <a:miter lim="800000"/>
            <a:headEnd/>
            <a:tailEnd/>
          </a:ln>
        </p:spPr>
        <p:txBody>
          <a:bodyPr vert="horz" lIns="91334" tIns="45666" rIns="91334" bIns="45666" rtlCol="0" anchor="ctr">
            <a:noAutofit/>
          </a:bodyPr>
          <a:lstStyle/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  <a:t>POSNOC &amp; ATNEC trials - update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itchFamily="34" charset="0"/>
              </a:rPr>
            </a:br>
            <a:endParaRPr lang="en-US" sz="2133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0" name="AutoShape 2" descr="Image result for royal derby hospital pictures"/>
          <p:cNvSpPr>
            <a:spLocks noChangeAspect="1" noChangeArrowheads="1"/>
          </p:cNvSpPr>
          <p:nvPr/>
        </p:nvSpPr>
        <p:spPr bwMode="auto">
          <a:xfrm>
            <a:off x="1524001" y="-136676"/>
            <a:ext cx="296333" cy="297544"/>
          </a:xfrm>
          <a:prstGeom prst="rect">
            <a:avLst/>
          </a:prstGeom>
          <a:noFill/>
        </p:spPr>
        <p:txBody>
          <a:bodyPr lIns="91420" tIns="45709" rIns="91420" bIns="45709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052" name="AutoShape 4" descr="Image result for royal derby hospital pictures"/>
          <p:cNvSpPr>
            <a:spLocks noChangeAspect="1" noChangeArrowheads="1"/>
          </p:cNvSpPr>
          <p:nvPr/>
        </p:nvSpPr>
        <p:spPr bwMode="auto">
          <a:xfrm>
            <a:off x="1524001" y="-136676"/>
            <a:ext cx="296333" cy="297544"/>
          </a:xfrm>
          <a:prstGeom prst="rect">
            <a:avLst/>
          </a:prstGeom>
          <a:noFill/>
        </p:spPr>
        <p:txBody>
          <a:bodyPr lIns="91420" tIns="45709" rIns="91420" bIns="45709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117" y="313988"/>
            <a:ext cx="2008636" cy="1234443"/>
          </a:xfrm>
          <a:prstGeom prst="rect">
            <a:avLst/>
          </a:prstGeom>
        </p:spPr>
      </p:pic>
      <p:pic>
        <p:nvPicPr>
          <p:cNvPr id="7" name="Picture 2" descr="R:\NCTU\1147 - POSNOC - Goyal\TMF administration\Logos\POSNOC LOGO (PINK)(HI RES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71" y="210937"/>
            <a:ext cx="1496991" cy="163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4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10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935836"/>
              </p:ext>
            </p:extLst>
          </p:nvPr>
        </p:nvGraphicFramePr>
        <p:xfrm>
          <a:off x="2137893" y="2047739"/>
          <a:ext cx="7587131" cy="3868613"/>
        </p:xfrm>
        <a:graphic>
          <a:graphicData uri="http://schemas.openxmlformats.org/drawingml/2006/table">
            <a:tbl>
              <a:tblPr/>
              <a:tblGrid>
                <a:gridCol w="1416675"/>
                <a:gridCol w="3845181"/>
                <a:gridCol w="2325275"/>
              </a:tblGrid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Royal Derby </a:t>
                      </a: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Wythenshawe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Southmead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Castle Hill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Radcliffe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Belfast City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Aberdeen Royal Infirmary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Royal Melbourne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Royal Marsden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Royal Sussex County Hospital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90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883403" y="2276324"/>
            <a:ext cx="10523350" cy="2160210"/>
          </a:xfrm>
          <a:ln>
            <a:miter lim="800000"/>
            <a:headEnd/>
            <a:tailEnd/>
          </a:ln>
        </p:spPr>
        <p:txBody>
          <a:bodyPr vert="horz" lIns="91334" tIns="45666" rIns="91334" bIns="45666" rtlCol="0" anchor="ctr">
            <a:noAutofit/>
          </a:bodyPr>
          <a:lstStyle/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  <a:t>ATNEC 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ahoma" pitchFamily="34" charset="0"/>
              </a:rPr>
            </a:br>
            <a:r>
              <a:rPr lang="en-GB" sz="2400" b="1" u="sng" dirty="0" smtClean="0">
                <a:effectLst/>
              </a:rPr>
              <a:t>A</a:t>
            </a:r>
            <a:r>
              <a:rPr lang="en-GB" sz="2400" dirty="0" smtClean="0">
                <a:effectLst/>
              </a:rPr>
              <a:t>xillary </a:t>
            </a:r>
            <a:r>
              <a:rPr lang="en-GB" sz="2400" dirty="0">
                <a:effectLst/>
              </a:rPr>
              <a:t>management in </a:t>
            </a:r>
            <a:r>
              <a:rPr lang="en-GB" sz="2400" b="1" u="sng" dirty="0">
                <a:effectLst/>
              </a:rPr>
              <a:t>T</a:t>
            </a:r>
            <a:r>
              <a:rPr lang="en-GB" sz="2400" dirty="0">
                <a:effectLst/>
              </a:rPr>
              <a:t>1-3N1M0 breast cancer patients with needle biopsy proven nodal metastases at presentation after </a:t>
            </a:r>
            <a:r>
              <a:rPr lang="en-GB" sz="2400" b="1" u="sng" dirty="0" err="1">
                <a:effectLst/>
              </a:rPr>
              <a:t>ne</a:t>
            </a:r>
            <a:r>
              <a:rPr lang="en-GB" sz="2400" dirty="0" err="1">
                <a:effectLst/>
              </a:rPr>
              <a:t>oadjuvant</a:t>
            </a:r>
            <a:r>
              <a:rPr lang="en-GB" sz="2400" dirty="0">
                <a:effectLst/>
              </a:rPr>
              <a:t> </a:t>
            </a:r>
            <a:r>
              <a:rPr lang="en-GB" sz="2400" b="1" u="sng" dirty="0" smtClean="0">
                <a:effectLst/>
              </a:rPr>
              <a:t>c</a:t>
            </a:r>
            <a:r>
              <a:rPr lang="en-GB" sz="2400" dirty="0" smtClean="0">
                <a:effectLst/>
              </a:rPr>
              <a:t>hemotherapy</a:t>
            </a:r>
            <a:endParaRPr lang="en-US" sz="2133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0" name="AutoShape 2" descr="Image result for royal derby hospital pictures"/>
          <p:cNvSpPr>
            <a:spLocks noChangeAspect="1" noChangeArrowheads="1"/>
          </p:cNvSpPr>
          <p:nvPr/>
        </p:nvSpPr>
        <p:spPr bwMode="auto">
          <a:xfrm>
            <a:off x="1524001" y="-136676"/>
            <a:ext cx="296333" cy="297544"/>
          </a:xfrm>
          <a:prstGeom prst="rect">
            <a:avLst/>
          </a:prstGeom>
          <a:noFill/>
        </p:spPr>
        <p:txBody>
          <a:bodyPr lIns="91420" tIns="45709" rIns="91420" bIns="45709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052" name="AutoShape 4" descr="Image result for royal derby hospital pictures"/>
          <p:cNvSpPr>
            <a:spLocks noChangeAspect="1" noChangeArrowheads="1"/>
          </p:cNvSpPr>
          <p:nvPr/>
        </p:nvSpPr>
        <p:spPr bwMode="auto">
          <a:xfrm>
            <a:off x="1524001" y="-136676"/>
            <a:ext cx="296333" cy="297544"/>
          </a:xfrm>
          <a:prstGeom prst="rect">
            <a:avLst/>
          </a:prstGeom>
          <a:noFill/>
        </p:spPr>
        <p:txBody>
          <a:bodyPr lIns="91420" tIns="45709" rIns="91420" bIns="45709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117" y="313988"/>
            <a:ext cx="2008636" cy="1234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630" y="5023941"/>
            <a:ext cx="707486" cy="4068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30170" y="5006013"/>
            <a:ext cx="14298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400" dirty="0" smtClean="0">
                <a:solidFill>
                  <a:srgbClr val="5B9BD5"/>
                </a:solidFill>
                <a:latin typeface="Calibri" panose="020F0502020204030204"/>
              </a:rPr>
              <a:t>@ATNEC1</a:t>
            </a:r>
            <a:endParaRPr lang="en-GB" sz="2400" dirty="0">
              <a:solidFill>
                <a:srgbClr val="5B9BD5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178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1270" y="2457503"/>
            <a:ext cx="10972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180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Largest UK </a:t>
            </a:r>
            <a:r>
              <a:rPr lang="en-US" sz="3600" dirty="0" smtClean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neoadjuvant breast </a:t>
            </a: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cancer </a:t>
            </a:r>
            <a:r>
              <a:rPr lang="en-US" sz="3600" dirty="0" smtClean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surgical </a:t>
            </a: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trial</a:t>
            </a:r>
          </a:p>
          <a:p>
            <a:pPr marL="571500" indent="-571500">
              <a:spcAft>
                <a:spcPts val="180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1</a:t>
            </a:r>
            <a:r>
              <a:rPr lang="en-US" sz="3600" baseline="300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st</a:t>
            </a: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 UK led international </a:t>
            </a:r>
            <a:r>
              <a:rPr lang="en-US" sz="3600" dirty="0" smtClean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neoadjuvant breast </a:t>
            </a: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cancer surgical trial</a:t>
            </a:r>
          </a:p>
          <a:p>
            <a:pPr marL="171450" indent="-171450"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5B9BD5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  <a:p>
            <a:pPr algn="ctr"/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117" y="313988"/>
            <a:ext cx="2008636" cy="12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8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1191295"/>
          </a:xfrm>
        </p:spPr>
        <p:txBody>
          <a:bodyPr/>
          <a:lstStyle/>
          <a:p>
            <a:r>
              <a:rPr lang="en-GB" dirty="0" smtClean="0"/>
              <a:t>Research Question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971428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T1-3N1M0 </a:t>
            </a:r>
            <a:r>
              <a:rPr lang="en-GB" dirty="0">
                <a:solidFill>
                  <a:schemeClr val="tx1"/>
                </a:solidFill>
              </a:rPr>
              <a:t>who convert to no residual cancer in the lymph </a:t>
            </a:r>
            <a:r>
              <a:rPr lang="en-GB" dirty="0" smtClean="0">
                <a:solidFill>
                  <a:schemeClr val="tx1"/>
                </a:solidFill>
              </a:rPr>
              <a:t>glands (ypN0) </a:t>
            </a:r>
            <a:r>
              <a:rPr lang="en-GB" dirty="0">
                <a:solidFill>
                  <a:schemeClr val="tx1"/>
                </a:solidFill>
              </a:rPr>
              <a:t>after </a:t>
            </a:r>
            <a:r>
              <a:rPr lang="en-GB" dirty="0" smtClean="0">
                <a:solidFill>
                  <a:schemeClr val="tx1"/>
                </a:solidFill>
              </a:rPr>
              <a:t>NACT - </a:t>
            </a:r>
            <a:r>
              <a:rPr lang="en-GB" b="1" dirty="0" smtClean="0">
                <a:solidFill>
                  <a:schemeClr val="tx1"/>
                </a:solidFill>
              </a:rPr>
              <a:t>omitting </a:t>
            </a:r>
            <a:r>
              <a:rPr lang="en-GB" b="1" dirty="0">
                <a:solidFill>
                  <a:schemeClr val="tx1"/>
                </a:solidFill>
              </a:rPr>
              <a:t>axillary treatment (removing all lymph glands in the armpit or radiotherapy to the armpit), is non-inferior (no worse) than axillary </a:t>
            </a:r>
            <a:r>
              <a:rPr lang="en-GB" b="1" dirty="0" smtClean="0">
                <a:solidFill>
                  <a:schemeClr val="tx1"/>
                </a:solidFill>
              </a:rPr>
              <a:t>treatment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48" y="351913"/>
            <a:ext cx="2008636" cy="12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8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74" name="TextBox 1"/>
          <p:cNvSpPr txBox="1">
            <a:spLocks noChangeArrowheads="1"/>
          </p:cNvSpPr>
          <p:nvPr/>
        </p:nvSpPr>
        <p:spPr bwMode="auto">
          <a:xfrm>
            <a:off x="518004" y="542078"/>
            <a:ext cx="6756471" cy="5614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T1-3,N1,M0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early stage breast cancer with</a:t>
            </a: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needle biopsy (fine needle aspiration or core biopsy) </a:t>
            </a: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documented axillary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node metastasis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075" name="TextBox 16"/>
          <p:cNvSpPr txBox="1">
            <a:spLocks noChangeArrowheads="1"/>
          </p:cNvSpPr>
          <p:nvPr/>
        </p:nvSpPr>
        <p:spPr bwMode="auto">
          <a:xfrm>
            <a:off x="2010644" y="2469866"/>
            <a:ext cx="4104602" cy="32688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NEOADJUVANT CHEMOTHERAPY (NACT)</a:t>
            </a:r>
          </a:p>
        </p:txBody>
      </p:sp>
      <p:sp>
        <p:nvSpPr>
          <p:cNvPr id="130076" name="TextBox 18"/>
          <p:cNvSpPr txBox="1">
            <a:spLocks noChangeArrowheads="1"/>
          </p:cNvSpPr>
          <p:nvPr/>
        </p:nvSpPr>
        <p:spPr bwMode="auto">
          <a:xfrm>
            <a:off x="1239009" y="3573214"/>
            <a:ext cx="5796462" cy="795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Breast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wide local excision </a:t>
            </a: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or mastectomy +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dual tracer sentinel node biopsy (at </a:t>
            </a: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least 3 nodes removed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– sentinel nodes + marked node)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077" name="TextBox 12"/>
          <p:cNvSpPr txBox="1">
            <a:spLocks noChangeArrowheads="1"/>
          </p:cNvSpPr>
          <p:nvPr/>
        </p:nvSpPr>
        <p:spPr bwMode="auto">
          <a:xfrm>
            <a:off x="2010644" y="3005074"/>
            <a:ext cx="4104602" cy="32688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Axillary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ultrasound 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083" name="TextBox 23"/>
          <p:cNvSpPr txBox="1">
            <a:spLocks noChangeArrowheads="1"/>
          </p:cNvSpPr>
          <p:nvPr/>
        </p:nvSpPr>
        <p:spPr bwMode="auto">
          <a:xfrm>
            <a:off x="2731040" y="4574408"/>
            <a:ext cx="2610935" cy="32688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No nodal metastasis</a:t>
            </a:r>
          </a:p>
        </p:txBody>
      </p:sp>
      <p:sp>
        <p:nvSpPr>
          <p:cNvPr id="130084" name="TextBox 24"/>
          <p:cNvSpPr txBox="1">
            <a:spLocks noChangeArrowheads="1"/>
          </p:cNvSpPr>
          <p:nvPr/>
        </p:nvSpPr>
        <p:spPr bwMode="auto">
          <a:xfrm>
            <a:off x="2732744" y="5261557"/>
            <a:ext cx="2610935" cy="32688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RANDOMISATION 1:1</a:t>
            </a:r>
            <a:endParaRPr lang="en-GB" sz="1524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085" name="TextBox 25"/>
          <p:cNvSpPr txBox="1">
            <a:spLocks noChangeArrowheads="1"/>
          </p:cNvSpPr>
          <p:nvPr/>
        </p:nvSpPr>
        <p:spPr bwMode="auto">
          <a:xfrm>
            <a:off x="1071419" y="6016337"/>
            <a:ext cx="3684126" cy="5614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Axillary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treatment (n=950)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ALND or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ART (as per local practice)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086" name="TextBox 26"/>
          <p:cNvSpPr txBox="1">
            <a:spLocks noChangeArrowheads="1"/>
          </p:cNvSpPr>
          <p:nvPr/>
        </p:nvSpPr>
        <p:spPr bwMode="auto">
          <a:xfrm>
            <a:off x="5148719" y="6016337"/>
            <a:ext cx="1886752" cy="5614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No Axillary </a:t>
            </a: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treatment (n=950)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3960514" y="3361039"/>
            <a:ext cx="667" cy="2081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0083" idx="2"/>
            <a:endCxn id="130084" idx="0"/>
          </p:cNvCxnSpPr>
          <p:nvPr/>
        </p:nvCxnSpPr>
        <p:spPr bwMode="auto">
          <a:xfrm>
            <a:off x="4036508" y="4901292"/>
            <a:ext cx="1704" cy="3602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30085" idx="0"/>
            <a:endCxn id="130086" idx="0"/>
          </p:cNvCxnSpPr>
          <p:nvPr/>
        </p:nvCxnSpPr>
        <p:spPr bwMode="auto">
          <a:xfrm rot="5400000" flipH="1" flipV="1">
            <a:off x="4502789" y="4427030"/>
            <a:ext cx="12700" cy="3178613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 bwMode="auto">
          <a:xfrm>
            <a:off x="4062945" y="5579022"/>
            <a:ext cx="3628" cy="2503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53" name="TextBox 19"/>
          <p:cNvSpPr txBox="1">
            <a:spLocks noChangeArrowheads="1"/>
          </p:cNvSpPr>
          <p:nvPr/>
        </p:nvSpPr>
        <p:spPr bwMode="auto">
          <a:xfrm>
            <a:off x="8399719" y="3690489"/>
            <a:ext cx="3343118" cy="5614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Nodal metastasis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(ITCs, micro </a:t>
            </a: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or </a:t>
            </a:r>
            <a:r>
              <a:rPr lang="en-GB" sz="1524" b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macrometastases</a:t>
            </a:r>
            <a:r>
              <a:rPr lang="en-GB" sz="1524" b="0" dirty="0">
                <a:solidFill>
                  <a:srgbClr val="00000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30055" name="TextBox 21"/>
          <p:cNvSpPr txBox="1">
            <a:spLocks noChangeArrowheads="1"/>
          </p:cNvSpPr>
          <p:nvPr/>
        </p:nvSpPr>
        <p:spPr bwMode="auto">
          <a:xfrm>
            <a:off x="8866632" y="4700121"/>
            <a:ext cx="2589749" cy="5614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24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Standard axillary treatment and follow-up</a:t>
            </a:r>
            <a:endParaRPr lang="en-GB" sz="1524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10175576" y="4289995"/>
            <a:ext cx="1204" cy="40519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4036508" y="4369201"/>
            <a:ext cx="0" cy="17704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>
            <a:off x="3960514" y="2816600"/>
            <a:ext cx="3179" cy="1813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613909" y="1680828"/>
            <a:ext cx="6633755" cy="5614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24" b="0" dirty="0" smtClean="0">
                <a:solidFill>
                  <a:prstClr val="black"/>
                </a:solidFill>
                <a:latin typeface="Century Gothic"/>
                <a:cs typeface="Calibri" panose="020F0502020204030204" pitchFamily="34" charset="0"/>
              </a:rPr>
              <a:t>Mark the axillary node proven to have cancer cells on needle biopsy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24" b="0" dirty="0" smtClean="0">
                <a:solidFill>
                  <a:prstClr val="black"/>
                </a:solidFill>
                <a:latin typeface="Century Gothic"/>
                <a:cs typeface="Calibri" panose="020F0502020204030204" pitchFamily="34" charset="0"/>
              </a:rPr>
              <a:t>(using clip </a:t>
            </a:r>
            <a:r>
              <a:rPr lang="en-GB" sz="1524" b="0" i="1" dirty="0" smtClean="0">
                <a:solidFill>
                  <a:prstClr val="black"/>
                </a:solidFill>
                <a:latin typeface="Century Gothic"/>
                <a:cs typeface="Calibri" panose="020F0502020204030204" pitchFamily="34" charset="0"/>
              </a:rPr>
              <a:t>or</a:t>
            </a:r>
            <a:r>
              <a:rPr lang="en-GB" sz="1524" b="0" dirty="0" smtClean="0">
                <a:solidFill>
                  <a:prstClr val="black"/>
                </a:solidFill>
                <a:latin typeface="Century Gothic"/>
                <a:cs typeface="Calibri" panose="020F0502020204030204" pitchFamily="34" charset="0"/>
              </a:rPr>
              <a:t> carbon  dye </a:t>
            </a:r>
            <a:r>
              <a:rPr lang="en-GB" sz="1524" b="0" i="1" dirty="0" smtClean="0">
                <a:solidFill>
                  <a:prstClr val="black"/>
                </a:solidFill>
                <a:latin typeface="Century Gothic"/>
                <a:cs typeface="Calibri" panose="020F0502020204030204" pitchFamily="34" charset="0"/>
              </a:rPr>
              <a:t>or</a:t>
            </a:r>
            <a:r>
              <a:rPr lang="en-GB" sz="1524" b="0" dirty="0" smtClean="0">
                <a:solidFill>
                  <a:prstClr val="black"/>
                </a:solidFill>
                <a:latin typeface="Century Gothic"/>
                <a:cs typeface="Calibri" panose="020F0502020204030204" pitchFamily="34" charset="0"/>
              </a:rPr>
              <a:t> seed – as per local practice)</a:t>
            </a:r>
            <a:endParaRPr lang="en-GB" sz="1524" b="0" dirty="0">
              <a:solidFill>
                <a:prstClr val="black"/>
              </a:solidFill>
              <a:latin typeface="Century Gothic"/>
              <a:cs typeface="Calibri" panose="020F0502020204030204" pitchFamily="34" charset="0"/>
            </a:endParaRPr>
          </a:p>
        </p:txBody>
      </p:sp>
      <p:cxnSp>
        <p:nvCxnSpPr>
          <p:cNvPr id="15" name="Straight Connector 14"/>
          <p:cNvCxnSpPr>
            <a:endCxn id="130053" idx="1"/>
          </p:cNvCxnSpPr>
          <p:nvPr/>
        </p:nvCxnSpPr>
        <p:spPr>
          <a:xfrm flipV="1">
            <a:off x="7035471" y="3971207"/>
            <a:ext cx="1364248" cy="940"/>
          </a:xfrm>
          <a:prstGeom prst="line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464812" y="5562683"/>
            <a:ext cx="45312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Century Gothic"/>
              </a:rPr>
              <a:t>ALND, axillary lymph node dissection</a:t>
            </a:r>
          </a:p>
          <a:p>
            <a:r>
              <a:rPr lang="en-GB" sz="1400" dirty="0">
                <a:solidFill>
                  <a:prstClr val="black"/>
                </a:solidFill>
                <a:latin typeface="Century Gothic"/>
              </a:rPr>
              <a:t>ART, axillary radiotherapy</a:t>
            </a:r>
          </a:p>
          <a:p>
            <a:r>
              <a:rPr lang="en-GB" sz="1400" dirty="0">
                <a:solidFill>
                  <a:prstClr val="black"/>
                </a:solidFill>
                <a:latin typeface="Century Gothic"/>
              </a:rPr>
              <a:t>Sample size – 1900, Follow up – 5 years</a:t>
            </a:r>
          </a:p>
          <a:p>
            <a:r>
              <a:rPr lang="en-GB" sz="1400" dirty="0">
                <a:solidFill>
                  <a:prstClr val="black"/>
                </a:solidFill>
                <a:latin typeface="Century Gothic"/>
              </a:rPr>
              <a:t>Co-primary outcomes – Disease free survival, </a:t>
            </a:r>
            <a:r>
              <a:rPr lang="en-GB" sz="1400" dirty="0" err="1">
                <a:solidFill>
                  <a:prstClr val="black"/>
                </a:solidFill>
                <a:latin typeface="Century Gothic"/>
              </a:rPr>
              <a:t>Lymphoedema</a:t>
            </a:r>
            <a:endParaRPr lang="en-GB" sz="14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270373" y="4649616"/>
            <a:ext cx="1602092" cy="795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ernhardTango BT" pitchFamily="66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24" b="0" dirty="0" smtClean="0">
                <a:solidFill>
                  <a:prstClr val="black"/>
                </a:solidFill>
                <a:latin typeface="Century Gothic"/>
                <a:cs typeface="Calibri" panose="020F0502020204030204" pitchFamily="34" charset="0"/>
              </a:rPr>
              <a:t>Eligible, consent and register</a:t>
            </a:r>
            <a:endParaRPr lang="en-GB" sz="1524" b="0" dirty="0">
              <a:solidFill>
                <a:prstClr val="black"/>
              </a:solidFill>
              <a:latin typeface="Century Gothic"/>
              <a:cs typeface="Calibri" panose="020F0502020204030204" pitchFamily="34" charset="0"/>
            </a:endParaRPr>
          </a:p>
        </p:txBody>
      </p:sp>
      <p:cxnSp>
        <p:nvCxnSpPr>
          <p:cNvPr id="14" name="Elbow Connector 13"/>
          <p:cNvCxnSpPr>
            <a:stCxn id="130077" idx="3"/>
          </p:cNvCxnSpPr>
          <p:nvPr/>
        </p:nvCxnSpPr>
        <p:spPr>
          <a:xfrm>
            <a:off x="6115246" y="3168516"/>
            <a:ext cx="4061534" cy="514955"/>
          </a:xfrm>
          <a:prstGeom prst="bentConnector3">
            <a:avLst>
              <a:gd name="adj1" fmla="val 100101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0514" y="2259917"/>
            <a:ext cx="0" cy="20994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6"/>
          <p:cNvSpPr txBox="1">
            <a:spLocks noChangeArrowheads="1"/>
          </p:cNvSpPr>
          <p:nvPr/>
        </p:nvSpPr>
        <p:spPr bwMode="auto">
          <a:xfrm>
            <a:off x="7150573" y="671984"/>
            <a:ext cx="5041427" cy="216021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lIns="91334" tIns="45666" rIns="91334" bIns="45666" rtlCol="0" anchor="ctr">
            <a:noAutofit/>
          </a:bodyPr>
          <a:lstStyle>
            <a:lvl1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2pPr>
            <a:lvl3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3pPr>
            <a:lvl4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4pPr>
            <a:lvl5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5pPr>
            <a:lvl6pPr marL="348341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6pPr>
            <a:lvl7pPr marL="696681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7pPr>
            <a:lvl8pPr marL="1045022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8pPr>
            <a:lvl9pPr marL="1393363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9pPr>
          </a:lstStyle>
          <a:p>
            <a:pPr defTabSz="913944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  <a:t>ATNEC trial</a:t>
            </a:r>
            <a:b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</a:br>
            <a:r>
              <a:rPr lang="en-GB" sz="2000" dirty="0" smtClean="0">
                <a:solidFill>
                  <a:srgbClr val="2F5897"/>
                </a:solidFill>
                <a:effectLst/>
              </a:rPr>
              <a:t>Axillary </a:t>
            </a:r>
            <a:r>
              <a:rPr lang="en-GB" sz="2000" dirty="0">
                <a:solidFill>
                  <a:srgbClr val="2F5897"/>
                </a:solidFill>
                <a:effectLst/>
              </a:rPr>
              <a:t>management in T1-3N1M0 breast cancer patients with needle biopsy proven nodal</a:t>
            </a:r>
          </a:p>
          <a:p>
            <a:pPr defTabSz="913944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2000" dirty="0">
                <a:solidFill>
                  <a:srgbClr val="2F5897"/>
                </a:solidFill>
                <a:effectLst/>
              </a:rPr>
              <a:t>metastases at presentation after </a:t>
            </a:r>
            <a:r>
              <a:rPr lang="en-GB" sz="2000" dirty="0" err="1">
                <a:solidFill>
                  <a:srgbClr val="2F5897"/>
                </a:solidFill>
                <a:effectLst/>
              </a:rPr>
              <a:t>neoadjuvant</a:t>
            </a:r>
            <a:r>
              <a:rPr lang="en-GB" sz="2000" dirty="0">
                <a:solidFill>
                  <a:srgbClr val="2F5897"/>
                </a:solidFill>
                <a:effectLst/>
              </a:rPr>
              <a:t> </a:t>
            </a:r>
            <a:r>
              <a:rPr lang="en-GB" sz="2000" dirty="0" smtClean="0">
                <a:solidFill>
                  <a:srgbClr val="2F5897"/>
                </a:solidFill>
                <a:effectLst/>
              </a:rPr>
              <a:t>chemotherapy</a:t>
            </a:r>
            <a:endParaRPr lang="en-US" sz="2000" dirty="0">
              <a:solidFill>
                <a:prstClr val="black"/>
              </a:solidFill>
              <a:effectLst/>
              <a:latin typeface="Century Gothic"/>
            </a:endParaRPr>
          </a:p>
        </p:txBody>
      </p:sp>
      <p:cxnSp>
        <p:nvCxnSpPr>
          <p:cNvPr id="39" name="Straight Connector 38"/>
          <p:cNvCxnSpPr>
            <a:endCxn id="49" idx="0"/>
          </p:cNvCxnSpPr>
          <p:nvPr/>
        </p:nvCxnSpPr>
        <p:spPr bwMode="auto">
          <a:xfrm>
            <a:off x="3930787" y="1125742"/>
            <a:ext cx="0" cy="55508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376099" y="1403285"/>
            <a:ext cx="3540875" cy="3203942"/>
          </a:xfrm>
          <a:prstGeom prst="bentConnector3">
            <a:avLst>
              <a:gd name="adj1" fmla="val -55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4" idx="3"/>
          </p:cNvCxnSpPr>
          <p:nvPr/>
        </p:nvCxnSpPr>
        <p:spPr>
          <a:xfrm>
            <a:off x="1872465" y="5047610"/>
            <a:ext cx="2164042" cy="1226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1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4239" y="116115"/>
            <a:ext cx="5843210" cy="100874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Study Design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0309" y="1124858"/>
            <a:ext cx="10212947" cy="51852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133" dirty="0">
                <a:solidFill>
                  <a:schemeClr val="tx1"/>
                </a:solidFill>
              </a:rPr>
              <a:t>Pragmatic randomised, multi-centre, </a:t>
            </a:r>
            <a:r>
              <a:rPr lang="en-GB" sz="2133" dirty="0" smtClean="0">
                <a:solidFill>
                  <a:schemeClr val="tx1"/>
                </a:solidFill>
              </a:rPr>
              <a:t>international trial</a:t>
            </a:r>
            <a:endParaRPr lang="en-GB" sz="2133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GB" sz="2133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2133" dirty="0">
                <a:solidFill>
                  <a:schemeClr val="tx1"/>
                </a:solidFill>
              </a:rPr>
              <a:t>Number of </a:t>
            </a:r>
            <a:r>
              <a:rPr lang="en-GB" sz="2133" dirty="0" smtClean="0">
                <a:solidFill>
                  <a:schemeClr val="tx1"/>
                </a:solidFill>
              </a:rPr>
              <a:t>sites</a:t>
            </a:r>
            <a:r>
              <a:rPr lang="en-GB" sz="2133" dirty="0">
                <a:solidFill>
                  <a:schemeClr val="tx1"/>
                </a:solidFill>
              </a:rPr>
              <a:t>		</a:t>
            </a:r>
            <a:r>
              <a:rPr lang="en-GB" sz="2133" dirty="0" smtClean="0">
                <a:solidFill>
                  <a:schemeClr val="tx1"/>
                </a:solidFill>
              </a:rPr>
              <a:t>100 (Target: 5 randomised per year/site)</a:t>
            </a:r>
            <a:endParaRPr lang="en-GB" sz="2133" dirty="0">
              <a:solidFill>
                <a:schemeClr val="tx1"/>
              </a:solidFill>
            </a:endParaRPr>
          </a:p>
          <a:p>
            <a:pPr marL="457197" lvl="1" indent="0">
              <a:buNone/>
              <a:defRPr/>
            </a:pPr>
            <a:endParaRPr lang="en-GB" sz="2133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2895" dirty="0" smtClean="0">
                <a:solidFill>
                  <a:schemeClr val="tx1"/>
                </a:solidFill>
              </a:rPr>
              <a:t>Sample </a:t>
            </a:r>
            <a:r>
              <a:rPr lang="en-GB" sz="2895" dirty="0">
                <a:solidFill>
                  <a:schemeClr val="tx1"/>
                </a:solidFill>
              </a:rPr>
              <a:t>size = </a:t>
            </a:r>
            <a:r>
              <a:rPr lang="en-GB" sz="2895" dirty="0" smtClean="0">
                <a:solidFill>
                  <a:schemeClr val="tx1"/>
                </a:solidFill>
              </a:rPr>
              <a:t>1900 </a:t>
            </a:r>
            <a:endParaRPr lang="en-GB" sz="2895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213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2130" dirty="0" smtClean="0">
                <a:solidFill>
                  <a:schemeClr val="tx1"/>
                </a:solidFill>
              </a:rPr>
              <a:t>Timeline</a:t>
            </a:r>
          </a:p>
          <a:p>
            <a:pPr lvl="1">
              <a:defRPr/>
            </a:pPr>
            <a:r>
              <a:rPr lang="en-GB" sz="2133" b="1" dirty="0" smtClean="0">
                <a:solidFill>
                  <a:srgbClr val="FF0000"/>
                </a:solidFill>
              </a:rPr>
              <a:t>Trial start date – 01 March 2020 </a:t>
            </a:r>
            <a:endParaRPr lang="en-GB" sz="2895" b="1" dirty="0">
              <a:solidFill>
                <a:srgbClr val="FF0000"/>
              </a:solidFill>
            </a:endParaRPr>
          </a:p>
          <a:p>
            <a:pPr lvl="1">
              <a:defRPr/>
            </a:pPr>
            <a:endParaRPr lang="en-GB" sz="2133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GB" sz="2133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48" y="351913"/>
            <a:ext cx="2008636" cy="12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296214"/>
            <a:ext cx="8229600" cy="1025676"/>
          </a:xfrm>
        </p:spPr>
        <p:txBody>
          <a:bodyPr/>
          <a:lstStyle/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4571" dirty="0"/>
              <a:t>Inclusion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344" y="1764611"/>
            <a:ext cx="8980970" cy="4339976"/>
          </a:xfrm>
        </p:spPr>
        <p:txBody>
          <a:bodyPr rtlCol="0">
            <a:normAutofit/>
          </a:bodyPr>
          <a:lstStyle/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>
                <a:solidFill>
                  <a:schemeClr val="tx1"/>
                </a:solidFill>
              </a:rPr>
              <a:t>Age ≥ </a:t>
            </a:r>
            <a:r>
              <a:rPr lang="en-GB" sz="1800" dirty="0" smtClean="0">
                <a:solidFill>
                  <a:schemeClr val="tx1"/>
                </a:solidFill>
              </a:rPr>
              <a:t>18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Male </a:t>
            </a:r>
            <a:r>
              <a:rPr lang="en-GB" sz="1800" dirty="0">
                <a:solidFill>
                  <a:schemeClr val="tx1"/>
                </a:solidFill>
              </a:rPr>
              <a:t>or </a:t>
            </a:r>
            <a:r>
              <a:rPr lang="en-GB" sz="1800" dirty="0" smtClean="0">
                <a:solidFill>
                  <a:schemeClr val="tx1"/>
                </a:solidFill>
              </a:rPr>
              <a:t>female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T1-3N1M0 </a:t>
            </a:r>
            <a:r>
              <a:rPr lang="en-GB" sz="1800" dirty="0">
                <a:solidFill>
                  <a:schemeClr val="tx1"/>
                </a:solidFill>
              </a:rPr>
              <a:t>breast cancer at diagnosis (prior to NACT) by AJCC staging 7th </a:t>
            </a:r>
            <a:r>
              <a:rPr lang="en-GB" sz="1800" dirty="0" smtClean="0">
                <a:solidFill>
                  <a:schemeClr val="tx1"/>
                </a:solidFill>
              </a:rPr>
              <a:t>edition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FNA </a:t>
            </a:r>
            <a:r>
              <a:rPr lang="en-GB" sz="1800" dirty="0">
                <a:solidFill>
                  <a:schemeClr val="tx1"/>
                </a:solidFill>
              </a:rPr>
              <a:t>or core biopsy confirmed axillary nodal metastases at </a:t>
            </a:r>
            <a:r>
              <a:rPr lang="en-GB" sz="1800" dirty="0" smtClean="0">
                <a:solidFill>
                  <a:schemeClr val="tx1"/>
                </a:solidFill>
              </a:rPr>
              <a:t>presentation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Oestrogen </a:t>
            </a:r>
            <a:r>
              <a:rPr lang="en-GB" sz="1800" dirty="0">
                <a:solidFill>
                  <a:schemeClr val="tx1"/>
                </a:solidFill>
              </a:rPr>
              <a:t>receptor, progesterone receptor and HER2 status evaluated on primary </a:t>
            </a:r>
            <a:r>
              <a:rPr lang="en-GB" sz="1800" dirty="0" smtClean="0">
                <a:solidFill>
                  <a:schemeClr val="tx1"/>
                </a:solidFill>
              </a:rPr>
              <a:t>tumour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Received </a:t>
            </a:r>
            <a:r>
              <a:rPr lang="en-GB" sz="1800" dirty="0">
                <a:solidFill>
                  <a:schemeClr val="tx1"/>
                </a:solidFill>
              </a:rPr>
              <a:t>standard NACT as per local guidelines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Ultrasound </a:t>
            </a:r>
            <a:r>
              <a:rPr lang="en-GB" sz="1800" dirty="0">
                <a:solidFill>
                  <a:schemeClr val="tx1"/>
                </a:solidFill>
              </a:rPr>
              <a:t>of the axilla at completion of NACT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Undergo </a:t>
            </a:r>
            <a:r>
              <a:rPr lang="en-GB" sz="1800" dirty="0">
                <a:solidFill>
                  <a:schemeClr val="tx1"/>
                </a:solidFill>
              </a:rPr>
              <a:t>dual tracer sentinel node biopsy after NACT and at least 3 nodes removed (sentinel </a:t>
            </a:r>
            <a:r>
              <a:rPr lang="en-GB" sz="1800" dirty="0" smtClean="0">
                <a:solidFill>
                  <a:schemeClr val="tx1"/>
                </a:solidFill>
              </a:rPr>
              <a:t>nodes and </a:t>
            </a:r>
            <a:r>
              <a:rPr lang="en-GB" sz="1800" dirty="0">
                <a:solidFill>
                  <a:schemeClr val="tx1"/>
                </a:solidFill>
              </a:rPr>
              <a:t>marked node)</a:t>
            </a:r>
          </a:p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No </a:t>
            </a:r>
            <a:r>
              <a:rPr lang="en-GB" sz="1800" dirty="0">
                <a:solidFill>
                  <a:schemeClr val="tx1"/>
                </a:solidFill>
              </a:rPr>
              <a:t>nodal metastases post NACT (isolated tumour cells, micro or </a:t>
            </a:r>
            <a:r>
              <a:rPr lang="en-GB" sz="1800" dirty="0" err="1">
                <a:solidFill>
                  <a:schemeClr val="tx1"/>
                </a:solidFill>
              </a:rPr>
              <a:t>macrometastasis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48" y="351913"/>
            <a:ext cx="2008636" cy="12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1"/>
            <a:ext cx="8229600" cy="1341362"/>
          </a:xfrm>
        </p:spPr>
        <p:txBody>
          <a:bodyPr/>
          <a:lstStyle/>
          <a:p>
            <a:pPr algn="l" defTabSz="913944" eaLnBrk="1" fontAlgn="auto" hangingPunct="1">
              <a:spcAft>
                <a:spcPts val="0"/>
              </a:spcAft>
              <a:defRPr/>
            </a:pPr>
            <a:r>
              <a:rPr lang="en-GB" sz="4571" dirty="0"/>
              <a:t>Exclusion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271210"/>
            <a:ext cx="8229600" cy="5202162"/>
          </a:xfrm>
        </p:spPr>
        <p:txBody>
          <a:bodyPr rtlCol="0">
            <a:normAutofit/>
          </a:bodyPr>
          <a:lstStyle/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Bilateral invasive breast cancer</a:t>
            </a:r>
          </a:p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Sentinel </a:t>
            </a:r>
            <a:r>
              <a:rPr lang="en-GB" sz="2000" dirty="0">
                <a:solidFill>
                  <a:schemeClr val="tx1"/>
                </a:solidFill>
              </a:rPr>
              <a:t>node biopsy prior to NACT</a:t>
            </a:r>
          </a:p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Previous </a:t>
            </a:r>
            <a:r>
              <a:rPr lang="en-GB" sz="2000" dirty="0">
                <a:solidFill>
                  <a:schemeClr val="tx1"/>
                </a:solidFill>
              </a:rPr>
              <a:t>axillary surgery on the same body side as the scheduled targeted sampling</a:t>
            </a:r>
          </a:p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Previous </a:t>
            </a:r>
            <a:r>
              <a:rPr lang="en-GB" sz="2000" dirty="0">
                <a:solidFill>
                  <a:schemeClr val="tx1"/>
                </a:solidFill>
              </a:rPr>
              <a:t>cancer within 5 years or concomitant malignancy</a:t>
            </a:r>
          </a:p>
          <a:p>
            <a:pPr marL="0" indent="0" defTabSz="913944" eaLnBrk="1" fontAlgn="auto" hangingPunct="1">
              <a:spcAft>
                <a:spcPts val="0"/>
              </a:spcAft>
              <a:buNone/>
              <a:defRPr/>
            </a:pPr>
            <a:r>
              <a:rPr lang="en-GB" sz="457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Stratification</a:t>
            </a:r>
            <a:endParaRPr lang="en-GB" sz="4571" dirty="0">
              <a:solidFill>
                <a:schemeClr val="tx1"/>
              </a:solidFill>
            </a:endParaRPr>
          </a:p>
          <a:p>
            <a:pPr marL="342727" indent="-342727"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Institution</a:t>
            </a:r>
          </a:p>
          <a:p>
            <a:pPr marL="342727" indent="-342727"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Type of breast surgery (wide local excision or mastectomy)</a:t>
            </a:r>
            <a:endParaRPr lang="en-GB" sz="2000" dirty="0">
              <a:solidFill>
                <a:schemeClr val="tx1"/>
              </a:solidFill>
            </a:endParaRPr>
          </a:p>
          <a:p>
            <a:pPr marL="342727" indent="-342727"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receptor </a:t>
            </a:r>
            <a:r>
              <a:rPr lang="en-GB" sz="2000" dirty="0">
                <a:solidFill>
                  <a:schemeClr val="tx1"/>
                </a:solidFill>
              </a:rPr>
              <a:t>status (triple negative, HER2+, ER/PR+ and HER2-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48" y="351913"/>
            <a:ext cx="2008636" cy="12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369" y="360417"/>
            <a:ext cx="8229600" cy="988181"/>
          </a:xfrm>
        </p:spPr>
        <p:txBody>
          <a:bodyPr/>
          <a:lstStyle/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4571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7" y="1361477"/>
            <a:ext cx="9014626" cy="5676766"/>
          </a:xfrm>
          <a:extLst/>
        </p:spPr>
        <p:txBody>
          <a:bodyPr rtlCol="0">
            <a:normAutofit/>
          </a:bodyPr>
          <a:lstStyle/>
          <a:p>
            <a:pPr marL="342727" indent="-342727" defTabSz="913944" eaLnBrk="1" fontAlgn="auto" hangingPunct="1"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</a:rPr>
              <a:t>Primary</a:t>
            </a:r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pPr marL="741867" lvl="1" indent="-342727" defTabSz="913944" eaLnBrk="1" fontAlgn="auto" hangingPunct="1">
              <a:spcAft>
                <a:spcPts val="0"/>
              </a:spcAft>
              <a:defRPr/>
            </a:pPr>
            <a:r>
              <a:rPr lang="en-GB" sz="2133" dirty="0" smtClean="0">
                <a:solidFill>
                  <a:schemeClr val="tx1"/>
                </a:solidFill>
              </a:rPr>
              <a:t>Disease free survival</a:t>
            </a:r>
          </a:p>
          <a:p>
            <a:pPr marL="741867" lvl="1" indent="-342727" defTabSz="913944" eaLnBrk="1" fontAlgn="auto" hangingPunct="1">
              <a:spcAft>
                <a:spcPts val="0"/>
              </a:spcAft>
              <a:defRPr/>
            </a:pPr>
            <a:r>
              <a:rPr lang="en-GB" sz="2130" dirty="0" err="1" smtClean="0">
                <a:solidFill>
                  <a:schemeClr val="tx1"/>
                </a:solidFill>
              </a:rPr>
              <a:t>Lymphoedema</a:t>
            </a:r>
            <a:r>
              <a:rPr lang="en-GB" sz="2130" dirty="0" smtClean="0">
                <a:solidFill>
                  <a:schemeClr val="tx1"/>
                </a:solidFill>
              </a:rPr>
              <a:t> (co-primary outcome)</a:t>
            </a:r>
          </a:p>
          <a:p>
            <a:pPr marL="1142216" lvl="2" indent="-342727" defTabSz="913944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Defined as ‘YES’ to arm swelling now and arm heaviness in past year (LBCQ questionnaire)</a:t>
            </a:r>
          </a:p>
          <a:p>
            <a:pPr marL="799489" lvl="2" indent="0" defTabSz="913944" eaLnBrk="1" fontAlgn="auto" hangingPunct="1">
              <a:spcAft>
                <a:spcPts val="0"/>
              </a:spcAft>
              <a:buNone/>
              <a:defRPr/>
            </a:pPr>
            <a:endParaRPr lang="en-GB" sz="2133" dirty="0">
              <a:solidFill>
                <a:schemeClr val="tx1"/>
              </a:solidFill>
            </a:endParaRPr>
          </a:p>
          <a:p>
            <a:pPr marL="342727" indent="-342727" defTabSz="913944" eaLnBrk="1" fontAlgn="auto" hangingPunct="1"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</a:rPr>
              <a:t>Secondary</a:t>
            </a:r>
            <a:r>
              <a:rPr lang="en-GB" sz="2400" dirty="0">
                <a:solidFill>
                  <a:schemeClr val="tx1"/>
                </a:solidFill>
              </a:rPr>
              <a:t>		</a:t>
            </a:r>
          </a:p>
          <a:p>
            <a:pPr marL="742585" lvl="1" indent="-285607" defTabSz="913944" eaLnBrk="1" fontAlgn="auto" hangingPunct="1"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Arm morbidity and quality of </a:t>
            </a:r>
            <a:r>
              <a:rPr lang="en-GB" sz="2000" dirty="0" smtClean="0">
                <a:solidFill>
                  <a:schemeClr val="tx1"/>
                </a:solidFill>
              </a:rPr>
              <a:t>life (</a:t>
            </a:r>
            <a:r>
              <a:rPr lang="en-GB" sz="2000" dirty="0" err="1" smtClean="0">
                <a:solidFill>
                  <a:schemeClr val="tx1"/>
                </a:solidFill>
              </a:rPr>
              <a:t>QuickDASH</a:t>
            </a:r>
            <a:r>
              <a:rPr lang="en-GB" sz="2000" dirty="0" smtClean="0">
                <a:solidFill>
                  <a:schemeClr val="tx1"/>
                </a:solidFill>
              </a:rPr>
              <a:t>, EQ5D5L)</a:t>
            </a:r>
            <a:endParaRPr lang="en-GB" sz="2000" dirty="0">
              <a:solidFill>
                <a:schemeClr val="tx1"/>
              </a:solidFill>
            </a:endParaRPr>
          </a:p>
          <a:p>
            <a:pPr marL="742585" lvl="1" indent="-285607" defTabSz="913944" eaLnBrk="1" fontAlgn="auto" hangingPunct="1"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local (breast or chest wall) </a:t>
            </a:r>
            <a:r>
              <a:rPr lang="en-GB" sz="2000" dirty="0" smtClean="0">
                <a:solidFill>
                  <a:schemeClr val="tx1"/>
                </a:solidFill>
              </a:rPr>
              <a:t>and regional (nodal) recurrence</a:t>
            </a:r>
            <a:endParaRPr lang="en-GB" sz="2000" dirty="0">
              <a:solidFill>
                <a:schemeClr val="tx1"/>
              </a:solidFill>
            </a:endParaRPr>
          </a:p>
          <a:p>
            <a:pPr marL="742585" lvl="1" indent="-285607" defTabSz="913944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distant </a:t>
            </a:r>
            <a:r>
              <a:rPr lang="en-GB" sz="2000" dirty="0">
                <a:solidFill>
                  <a:schemeClr val="tx1"/>
                </a:solidFill>
              </a:rPr>
              <a:t>metastasis, </a:t>
            </a:r>
            <a:r>
              <a:rPr lang="en-GB" sz="2000" dirty="0" smtClean="0">
                <a:solidFill>
                  <a:schemeClr val="tx1"/>
                </a:solidFill>
              </a:rPr>
              <a:t>axillary recurrence free interval, overall </a:t>
            </a:r>
            <a:r>
              <a:rPr lang="en-GB" sz="2000" dirty="0">
                <a:solidFill>
                  <a:schemeClr val="tx1"/>
                </a:solidFill>
              </a:rPr>
              <a:t>survival </a:t>
            </a:r>
          </a:p>
          <a:p>
            <a:pPr marL="742585" lvl="1" indent="-285607" defTabSz="913944" eaLnBrk="1" fontAlgn="auto" hangingPunct="1">
              <a:spcAft>
                <a:spcPts val="0"/>
              </a:spcAft>
              <a:defRPr/>
            </a:pPr>
            <a:r>
              <a:rPr lang="en-GB" sz="2000" dirty="0" err="1">
                <a:solidFill>
                  <a:schemeClr val="tx1"/>
                </a:solidFill>
              </a:rPr>
              <a:t>contralateral</a:t>
            </a:r>
            <a:r>
              <a:rPr lang="en-GB" sz="2000" dirty="0">
                <a:solidFill>
                  <a:schemeClr val="tx1"/>
                </a:solidFill>
              </a:rPr>
              <a:t> breast cancer</a:t>
            </a:r>
          </a:p>
          <a:p>
            <a:pPr marL="742585" lvl="1" indent="-285607" defTabSz="913944" eaLnBrk="1" fontAlgn="auto" hangingPunct="1"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non-breast malignancy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742585" lvl="1" indent="-285607" defTabSz="913944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conomic evaluation </a:t>
            </a:r>
            <a:endParaRPr lang="en-US" sz="2000" dirty="0">
              <a:solidFill>
                <a:schemeClr val="tx1"/>
              </a:solidFill>
            </a:endParaRPr>
          </a:p>
          <a:p>
            <a:pPr marL="342727" indent="-342727" defTabSz="913944" eaLnBrk="1" fontAlgn="auto" hangingPunct="1">
              <a:spcAft>
                <a:spcPts val="0"/>
              </a:spcAft>
              <a:defRPr/>
            </a:pPr>
            <a:endParaRPr lang="en-GB" sz="1829" dirty="0">
              <a:solidFill>
                <a:schemeClr val="tx1"/>
              </a:solidFill>
            </a:endParaRPr>
          </a:p>
          <a:p>
            <a:pPr lvl="8">
              <a:buFont typeface="Arial" pitchFamily="34" charset="0"/>
              <a:buNone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48" y="351913"/>
            <a:ext cx="2008636" cy="12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387" y="115629"/>
            <a:ext cx="8229600" cy="773014"/>
          </a:xfrm>
        </p:spPr>
        <p:txBody>
          <a:bodyPr/>
          <a:lstStyle/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Marking of node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62" y="888643"/>
            <a:ext cx="11245550" cy="58361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05980" y="4752304"/>
            <a:ext cx="2906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Sites can adapt the pathways to their local preference.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*Subject to CE marking. 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node may be marked at the time of needle biopsy or at a separate visit. </a:t>
            </a:r>
          </a:p>
        </p:txBody>
      </p:sp>
    </p:spTree>
    <p:extLst>
      <p:ext uri="{BB962C8B-B14F-4D97-AF65-F5344CB8AC3E}">
        <p14:creationId xmlns:p14="http://schemas.microsoft.com/office/powerpoint/2010/main" val="25269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defTabSz="913950">
              <a:lnSpc>
                <a:spcPct val="100000"/>
              </a:lnSpc>
            </a:pPr>
            <a:r>
              <a:rPr lang="en-US" sz="4200" b="1" dirty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POSNOC</a:t>
            </a:r>
            <a:br>
              <a:rPr lang="en-US" sz="4200" b="1" dirty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</a:br>
            <a:r>
              <a:rPr lang="en-US" sz="2800" u="sng" dirty="0" err="1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PO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sitive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 Sentinel </a:t>
            </a:r>
            <a:r>
              <a:rPr lang="en-US" sz="2800" u="sng" dirty="0" err="1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NO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de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: adjuvant therapy alone versus adjuvant therapy plus </a:t>
            </a:r>
            <a:r>
              <a:rPr lang="en-US" sz="2800" u="sng" dirty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C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learance or axillary radiotherapy</a:t>
            </a:r>
            <a:endParaRPr lang="en-GB" sz="2800" dirty="0">
              <a:solidFill>
                <a:schemeClr val="accent5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29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</a:rPr>
              <a:t>A </a:t>
            </a:r>
            <a:r>
              <a:rPr lang="en-US" dirty="0" err="1">
                <a:solidFill>
                  <a:schemeClr val="accent1"/>
                </a:solidFill>
                <a:latin typeface="Calibri" panose="020F0502020204030204" pitchFamily="34" charset="0"/>
              </a:rPr>
              <a:t>randomised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</a:rPr>
              <a:t> controlled trial of axillary treatment in women with early stage breast cancer who have metastases in one or two sentinel 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nodes</a:t>
            </a:r>
          </a:p>
          <a:p>
            <a:endParaRPr lang="en-US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www.posnoc.co.uk</a:t>
            </a:r>
            <a:endParaRPr lang="en-US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@POSNOC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55" y="312750"/>
            <a:ext cx="1492515" cy="3353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600" y="396209"/>
            <a:ext cx="2133125" cy="25465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068" y="246285"/>
            <a:ext cx="1641382" cy="40177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991" y="197785"/>
            <a:ext cx="608915" cy="4518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2" descr="R:\NCTU\1147 - POSNOC - Goyal\TMF administration\Logos\POSNOC LOGO (PINK)(HI RES)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673" y="898524"/>
            <a:ext cx="961489" cy="105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613" y="210744"/>
            <a:ext cx="1356719" cy="6959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630" y="5023941"/>
            <a:ext cx="707486" cy="40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9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369" y="360417"/>
            <a:ext cx="8229600" cy="988181"/>
          </a:xfrm>
        </p:spPr>
        <p:txBody>
          <a:bodyPr/>
          <a:lstStyle/>
          <a:p>
            <a:pPr defTabSz="913944" eaLnBrk="1" fontAlgn="auto" hangingPunct="1">
              <a:spcAft>
                <a:spcPts val="0"/>
              </a:spcAft>
              <a:defRPr/>
            </a:pPr>
            <a:r>
              <a:rPr lang="en-GB" sz="4571" dirty="0" smtClean="0"/>
              <a:t>Radiotherapy QA</a:t>
            </a:r>
            <a:endParaRPr lang="en-GB" sz="457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076" y="2163651"/>
            <a:ext cx="9762185" cy="2511380"/>
          </a:xfrm>
          <a:extLst/>
        </p:spPr>
        <p:txBody>
          <a:bodyPr rtlCol="0">
            <a:normAutofit fontScale="92500" lnSpcReduction="10000"/>
          </a:bodyPr>
          <a:lstStyle/>
          <a:p>
            <a:pPr marL="0" indent="0" defTabSz="913944" eaLnBrk="1" fontAlgn="auto" hangingPunct="1">
              <a:spcAft>
                <a:spcPts val="0"/>
              </a:spcAft>
              <a:buNone/>
              <a:defRPr/>
            </a:pPr>
            <a:endParaRPr lang="en-GB" sz="4000" dirty="0">
              <a:solidFill>
                <a:schemeClr val="tx1"/>
              </a:solidFill>
            </a:endParaRPr>
          </a:p>
          <a:p>
            <a:pPr marL="0" indent="0" defTabSz="913944" eaLnBrk="1" fontAlgn="auto" hangingPunct="1">
              <a:spcAft>
                <a:spcPts val="0"/>
              </a:spcAft>
              <a:buNone/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National </a:t>
            </a:r>
            <a:r>
              <a:rPr lang="en-GB" sz="4000" dirty="0">
                <a:solidFill>
                  <a:schemeClr val="tx1"/>
                </a:solidFill>
              </a:rPr>
              <a:t>Radiotherapy Trials Quality </a:t>
            </a:r>
            <a:r>
              <a:rPr lang="en-GB" sz="4000" dirty="0" smtClean="0">
                <a:solidFill>
                  <a:schemeClr val="tx1"/>
                </a:solidFill>
              </a:rPr>
              <a:t>Assurance </a:t>
            </a:r>
            <a:r>
              <a:rPr lang="en-GB" sz="4000" dirty="0">
                <a:solidFill>
                  <a:schemeClr val="tx1"/>
                </a:solidFill>
              </a:rPr>
              <a:t>(RTTQA) Group</a:t>
            </a:r>
          </a:p>
          <a:p>
            <a:pPr marL="0" indent="0" defTabSz="913944" eaLnBrk="1" fontAlgn="auto" hangingPunct="1">
              <a:spcAft>
                <a:spcPts val="0"/>
              </a:spcAft>
              <a:buNone/>
              <a:defRPr/>
            </a:pPr>
            <a:r>
              <a:rPr lang="en-GB" sz="4000" dirty="0">
                <a:solidFill>
                  <a:schemeClr val="tx1"/>
                </a:solidFill>
              </a:rPr>
              <a:t> Mount Vernon Cancer Centre | HA6 2RN </a:t>
            </a:r>
          </a:p>
          <a:p>
            <a:pPr lvl="8">
              <a:buFont typeface="Arial" pitchFamily="34" charset="0"/>
              <a:buNone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48" y="351913"/>
            <a:ext cx="2008636" cy="12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48" y="1442434"/>
            <a:ext cx="10972493" cy="2060619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#</a:t>
            </a:r>
            <a:r>
              <a:rPr lang="en-GB" dirty="0" err="1" smtClean="0">
                <a:solidFill>
                  <a:srgbClr val="FF0000"/>
                </a:solidFill>
              </a:rPr>
              <a:t>makelymphoedemahistory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1"/>
                </a:solidFill>
              </a:rPr>
              <a:t>Contact: amit.goyal@nhs.net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48" y="351913"/>
            <a:ext cx="2008636" cy="123444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01724"/>
              </p:ext>
            </p:extLst>
          </p:nvPr>
        </p:nvGraphicFramePr>
        <p:xfrm>
          <a:off x="3490174" y="4872724"/>
          <a:ext cx="543488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826"/>
                <a:gridCol w="27720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oma"/>
                        </a:rPr>
                        <a:t>Yeovil District Hospital NHS Foundation Trust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Taoma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oma"/>
                        </a:rPr>
                        <a:t>Poole Hospital NHS Foundation Trust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Taoma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39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oma"/>
                        </a:rPr>
                        <a:t>Cheltenham General Hospital</a:t>
                      </a:r>
                    </a:p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Taoma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oma"/>
                        </a:rPr>
                        <a:t>Royal United Hospitals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Taoma"/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oma"/>
                        </a:rPr>
                        <a:t>Bath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Taoma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20610" y="4503392"/>
            <a:ext cx="2639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Please sign up !!!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70" y="0"/>
            <a:ext cx="10515600" cy="1325563"/>
          </a:xfrm>
        </p:spPr>
        <p:txBody>
          <a:bodyPr>
            <a:normAutofit/>
          </a:bodyPr>
          <a:lstStyle/>
          <a:p>
            <a:pPr algn="ctr" defTabSz="913950">
              <a:lnSpc>
                <a:spcPct val="100000"/>
              </a:lnSpc>
            </a:pPr>
            <a:r>
              <a:rPr lang="en-GB" sz="4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</a:rPr>
              <a:t>POSNOC</a:t>
            </a:r>
            <a:endParaRPr lang="en-GB" sz="4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356350"/>
            <a:ext cx="1492515" cy="3353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345" y="6439809"/>
            <a:ext cx="2133125" cy="25465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13" y="6289885"/>
            <a:ext cx="1641382" cy="40177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736" y="6241385"/>
            <a:ext cx="608915" cy="4518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9002-BA75-4B1B-BADA-DD876488FC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270" y="2457503"/>
            <a:ext cx="1097279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180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Largest UK breast cancer surgical trial</a:t>
            </a:r>
          </a:p>
          <a:p>
            <a:pPr marL="571500" indent="-571500">
              <a:spcAft>
                <a:spcPts val="180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1</a:t>
            </a:r>
            <a:r>
              <a:rPr lang="en-US" sz="3600" baseline="300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st</a:t>
            </a:r>
            <a:r>
              <a:rPr lang="en-US" sz="3600" dirty="0">
                <a:solidFill>
                  <a:srgbClr val="5B9BD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 UK led international breast cancer surgical trial</a:t>
            </a:r>
          </a:p>
          <a:p>
            <a:pPr marL="171450" indent="-171450"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5B9BD5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  <a:p>
            <a:pPr algn="ctr"/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061" y="6091844"/>
            <a:ext cx="1356719" cy="695930"/>
          </a:xfrm>
          <a:prstGeom prst="rect">
            <a:avLst/>
          </a:prstGeom>
        </p:spPr>
      </p:pic>
      <p:pic>
        <p:nvPicPr>
          <p:cNvPr id="12" name="Picture 2" descr="R:\NCTU\1147 - POSNOC - Goyal\TMF administration\Logos\POSNOC LOGO (PINK)(HI RES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165" y="188686"/>
            <a:ext cx="1317171" cy="144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50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Line 2"/>
          <p:cNvSpPr>
            <a:spLocks noChangeShapeType="1"/>
          </p:cNvSpPr>
          <p:nvPr/>
        </p:nvSpPr>
        <p:spPr bwMode="auto">
          <a:xfrm>
            <a:off x="6096001" y="3212496"/>
            <a:ext cx="7257" cy="2527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395" tIns="45695" rIns="91395" bIns="45695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6899" name="Line 3"/>
          <p:cNvSpPr>
            <a:spLocks noChangeShapeType="1"/>
          </p:cNvSpPr>
          <p:nvPr/>
        </p:nvSpPr>
        <p:spPr bwMode="auto">
          <a:xfrm>
            <a:off x="3020181" y="4004734"/>
            <a:ext cx="0" cy="324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395" tIns="45695" rIns="91395" bIns="45695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8975877" y="4004734"/>
            <a:ext cx="0" cy="324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395" tIns="45695" rIns="91395" bIns="45695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6103258" y="5842001"/>
            <a:ext cx="0" cy="3229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395" tIns="45695" rIns="91395" bIns="45695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6904" name="Rectangle 8"/>
          <p:cNvSpPr>
            <a:spLocks noGrp="1" noChangeArrowheads="1"/>
          </p:cNvSpPr>
          <p:nvPr>
            <p:ph type="title"/>
          </p:nvPr>
        </p:nvSpPr>
        <p:spPr>
          <a:xfrm>
            <a:off x="1937658" y="188686"/>
            <a:ext cx="8326362" cy="1110343"/>
          </a:xfrm>
        </p:spPr>
        <p:txBody>
          <a:bodyPr/>
          <a:lstStyle/>
          <a:p>
            <a:pPr defTabSz="913944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600" dirty="0"/>
              <a:t>Trial design</a:t>
            </a:r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1703010" y="5415039"/>
            <a:ext cx="8785981" cy="461614"/>
          </a:xfrm>
          <a:prstGeom prst="rect">
            <a:avLst/>
          </a:prstGeom>
          <a:solidFill>
            <a:srgbClr val="00538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95" tIns="45695" rIns="91395" bIns="45695">
            <a:spAutoFit/>
          </a:bodyPr>
          <a:lstStyle/>
          <a:p>
            <a:pPr algn="ctr" defTabSz="913944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Breast or Chest wall RT, Systemic Therapy, Follow-up 5 years</a:t>
            </a:r>
          </a:p>
        </p:txBody>
      </p:sp>
      <p:sp>
        <p:nvSpPr>
          <p:cNvPr id="336907" name="Text Box 11"/>
          <p:cNvSpPr txBox="1">
            <a:spLocks noChangeArrowheads="1"/>
          </p:cNvSpPr>
          <p:nvPr/>
        </p:nvSpPr>
        <p:spPr bwMode="auto">
          <a:xfrm>
            <a:off x="1919515" y="3501573"/>
            <a:ext cx="8345714" cy="4616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95" tIns="45695" rIns="91395" bIns="45695">
            <a:spAutoFit/>
          </a:bodyPr>
          <a:lstStyle/>
          <a:p>
            <a:pPr algn="ctr" defTabSz="913944" eaLnBrk="0" hangingPunct="0">
              <a:spcBef>
                <a:spcPct val="50000"/>
              </a:spcBef>
              <a:defRPr/>
            </a:pPr>
            <a:r>
              <a:rPr lang="en-US" sz="2400" dirty="0" err="1">
                <a:solidFill>
                  <a:prstClr val="black"/>
                </a:solidFill>
                <a:latin typeface="Arial" charset="0"/>
                <a:cs typeface="Arial" panose="020B0604020202020204" pitchFamily="34" charset="0"/>
              </a:rPr>
              <a:t>Randomise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panose="020B0604020202020204" pitchFamily="34" charset="0"/>
              </a:rPr>
              <a:t> (n=1900)</a:t>
            </a:r>
          </a:p>
        </p:txBody>
      </p:sp>
      <p:sp>
        <p:nvSpPr>
          <p:cNvPr id="336908" name="Text Box 12"/>
          <p:cNvSpPr txBox="1">
            <a:spLocks noChangeArrowheads="1"/>
          </p:cNvSpPr>
          <p:nvPr/>
        </p:nvSpPr>
        <p:spPr bwMode="auto">
          <a:xfrm>
            <a:off x="2279953" y="1629230"/>
            <a:ext cx="7632095" cy="830946"/>
          </a:xfrm>
          <a:prstGeom prst="rect">
            <a:avLst/>
          </a:prstGeom>
          <a:solidFill>
            <a:srgbClr val="ABD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95" tIns="45695" rIns="91395" bIns="45695">
            <a:spAutoFit/>
          </a:bodyPr>
          <a:lstStyle/>
          <a:p>
            <a:pPr algn="ctr" defTabSz="913944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Patients with T1-2 invasive breast cancer undergoing lumpectomy or mastectomy and sentinel node biopsy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36909" name="AutoShape 13"/>
          <p:cNvSpPr>
            <a:spLocks noChangeArrowheads="1"/>
          </p:cNvSpPr>
          <p:nvPr/>
        </p:nvSpPr>
        <p:spPr bwMode="auto">
          <a:xfrm>
            <a:off x="1929191" y="6132286"/>
            <a:ext cx="8345714" cy="465667"/>
          </a:xfrm>
          <a:prstGeom prst="flowChartTerminator">
            <a:avLst/>
          </a:prstGeom>
          <a:solidFill>
            <a:srgbClr val="002F4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5" rIns="91395" bIns="45695" anchor="ctr"/>
          <a:lstStyle/>
          <a:p>
            <a:pPr algn="ctr" defTabSz="913944" eaLnBrk="0" hangingPunct="0">
              <a:defRPr/>
            </a:pPr>
            <a:r>
              <a:rPr lang="en-US" sz="2400" dirty="0" err="1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Axillary</a:t>
            </a:r>
            <a:r>
              <a:rPr lang="en-US" sz="24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 recurrence, Arm morbidity, </a:t>
            </a:r>
            <a:r>
              <a:rPr lang="en-US" sz="2400" dirty="0" err="1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QoL</a:t>
            </a:r>
            <a:r>
              <a:rPr lang="en-US" sz="24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, Survival</a:t>
            </a:r>
          </a:p>
        </p:txBody>
      </p:sp>
      <p:sp>
        <p:nvSpPr>
          <p:cNvPr id="336910" name="AutoShape 14"/>
          <p:cNvSpPr>
            <a:spLocks noChangeArrowheads="1"/>
          </p:cNvSpPr>
          <p:nvPr/>
        </p:nvSpPr>
        <p:spPr bwMode="auto">
          <a:xfrm>
            <a:off x="1524001" y="4292601"/>
            <a:ext cx="3491895" cy="792238"/>
          </a:xfrm>
          <a:prstGeom prst="flowChartTerminator">
            <a:avLst/>
          </a:prstGeom>
          <a:solidFill>
            <a:srgbClr val="0097F4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5" rIns="91395" bIns="45695" anchor="ctr"/>
          <a:lstStyle/>
          <a:p>
            <a:pPr algn="ctr" defTabSz="913944" eaLnBrk="0" hangingPunct="0">
              <a:defRPr/>
            </a:pPr>
            <a:r>
              <a:rPr lang="en-US" sz="2400" dirty="0" smtClean="0">
                <a:solidFill>
                  <a:prstClr val="white"/>
                </a:solidFill>
                <a:latin typeface="Arial" charset="0"/>
                <a:cs typeface="Arial" panose="020B0604020202020204" pitchFamily="34" charset="0"/>
              </a:rPr>
              <a:t>Systemic </a:t>
            </a:r>
            <a:r>
              <a:rPr lang="en-US" sz="2400" dirty="0">
                <a:solidFill>
                  <a:prstClr val="white"/>
                </a:solidFill>
                <a:latin typeface="Arial" charset="0"/>
                <a:cs typeface="Arial" panose="020B0604020202020204" pitchFamily="34" charset="0"/>
              </a:rPr>
              <a:t>therapy alone</a:t>
            </a:r>
          </a:p>
        </p:txBody>
      </p:sp>
      <p:sp>
        <p:nvSpPr>
          <p:cNvPr id="336911" name="AutoShape 15"/>
          <p:cNvSpPr>
            <a:spLocks noChangeArrowheads="1"/>
          </p:cNvSpPr>
          <p:nvPr/>
        </p:nvSpPr>
        <p:spPr bwMode="auto">
          <a:xfrm>
            <a:off x="5159830" y="4292601"/>
            <a:ext cx="5508171" cy="772885"/>
          </a:xfrm>
          <a:prstGeom prst="flowChartTerminator">
            <a:avLst/>
          </a:prstGeom>
          <a:solidFill>
            <a:srgbClr val="0097F4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5" rIns="91395" bIns="45695" anchor="ctr"/>
          <a:lstStyle/>
          <a:p>
            <a:pPr algn="ctr" defTabSz="913944" eaLnBrk="0" hangingPunct="0">
              <a:defRPr/>
            </a:pPr>
            <a:r>
              <a:rPr lang="en-US" sz="2400" dirty="0" smtClean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Systemic </a:t>
            </a:r>
            <a:r>
              <a:rPr lang="en-US" sz="24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therapy plus axillary treatment</a:t>
            </a:r>
          </a:p>
          <a:p>
            <a:pPr algn="ctr" defTabSz="913944" eaLnBrk="0" hangingPunct="0">
              <a:defRPr/>
            </a:pPr>
            <a:r>
              <a:rPr lang="en-US" sz="20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axillary</a:t>
            </a:r>
            <a:r>
              <a:rPr lang="en-US" sz="20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 node clearance or </a:t>
            </a:r>
            <a:r>
              <a:rPr lang="en-US" sz="2000" dirty="0" err="1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axillary</a:t>
            </a:r>
            <a:r>
              <a:rPr lang="en-US" sz="2000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 RT)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3143553" y="2780697"/>
            <a:ext cx="5904895" cy="465666"/>
          </a:xfrm>
          <a:prstGeom prst="flowChartTerminator">
            <a:avLst/>
          </a:prstGeom>
          <a:solidFill>
            <a:srgbClr val="0097F4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95" tIns="45695" rIns="91395" bIns="45695" anchor="ctr"/>
          <a:lstStyle/>
          <a:p>
            <a:pPr algn="ctr" defTabSz="913944" eaLnBrk="0" hangingPunct="0">
              <a:defRPr/>
            </a:pPr>
            <a:r>
              <a:rPr lang="en-US" sz="2400" dirty="0">
                <a:solidFill>
                  <a:prstClr val="white"/>
                </a:solidFill>
                <a:latin typeface="Arial" charset="0"/>
                <a:cs typeface="Arial" panose="020B0604020202020204" pitchFamily="34" charset="0"/>
              </a:rPr>
              <a:t>1 or 2 Sentinel Node </a:t>
            </a:r>
            <a:r>
              <a:rPr lang="en-US" sz="2400" dirty="0" err="1">
                <a:solidFill>
                  <a:prstClr val="white"/>
                </a:solidFill>
                <a:latin typeface="Arial" charset="0"/>
                <a:cs typeface="Arial" panose="020B0604020202020204" pitchFamily="34" charset="0"/>
              </a:rPr>
              <a:t>Macrometastases</a:t>
            </a:r>
            <a:endParaRPr lang="en-US" sz="2400" dirty="0">
              <a:solidFill>
                <a:prstClr val="white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7" name="Line 2"/>
          <p:cNvSpPr>
            <a:spLocks noChangeShapeType="1"/>
          </p:cNvSpPr>
          <p:nvPr/>
        </p:nvSpPr>
        <p:spPr bwMode="auto">
          <a:xfrm>
            <a:off x="6096001" y="2492830"/>
            <a:ext cx="0" cy="28786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395" tIns="45695" rIns="91395" bIns="45695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336315" y="5084839"/>
            <a:ext cx="0" cy="360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395" tIns="45695" rIns="91395" bIns="45695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2999620" y="5084839"/>
            <a:ext cx="0" cy="360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395" tIns="45695" rIns="91395" bIns="45695"/>
          <a:lstStyle/>
          <a:p>
            <a:pPr defTabSz="913944">
              <a:defRPr/>
            </a:pPr>
            <a:endParaRPr lang="en-GB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53617" name="Picture 2" descr="R:\NCTU\1147 - POSNOC - Goyal\TMF administration\Logos\POSNOC LOGO (PINK)(HI RES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905" y="188686"/>
            <a:ext cx="1382485" cy="151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169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95600" y="260648"/>
            <a:ext cx="6624736" cy="1152128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Inclusion Criteria 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R:\NCTU\1147 - POSNOC - Goyal\TMF administration\Logos\POSNOC LOGO (PINK)(HI RES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116633"/>
            <a:ext cx="1381654" cy="151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tx2"/>
                </a:solidFill>
                <a:latin typeface="Calibri" panose="020F0502020204030204" pitchFamily="34" charset="0"/>
              </a:rPr>
              <a:t>Women will be eligible for inclusion only if </a:t>
            </a:r>
            <a:r>
              <a:rPr lang="en-GB" sz="2200" b="1" dirty="0">
                <a:solidFill>
                  <a:schemeClr val="tx2"/>
                </a:solidFill>
                <a:latin typeface="Calibri" panose="020F0502020204030204" pitchFamily="34" charset="0"/>
              </a:rPr>
              <a:t>ALL </a:t>
            </a:r>
            <a:r>
              <a:rPr lang="en-GB" sz="2200" dirty="0">
                <a:solidFill>
                  <a:schemeClr val="tx2"/>
                </a:solidFill>
                <a:latin typeface="Calibri" panose="020F0502020204030204" pitchFamily="34" charset="0"/>
              </a:rPr>
              <a:t>of the following criteria apply</a:t>
            </a:r>
            <a:r>
              <a:rPr lang="en-GB" sz="2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GB" sz="2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18 years or 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older</a:t>
            </a:r>
          </a:p>
          <a:p>
            <a:pPr lvl="0"/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T1 or T2</a:t>
            </a:r>
          </a:p>
          <a:p>
            <a:pPr lvl="0"/>
            <a:endParaRPr lang="en-GB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000" dirty="0" err="1">
                <a:solidFill>
                  <a:schemeClr val="tx2"/>
                </a:solidFill>
                <a:latin typeface="Calibri" panose="020F0502020204030204" pitchFamily="34" charset="0"/>
              </a:rPr>
              <a:t>Unifocal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 or multi-focal invasive tumour </a:t>
            </a:r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1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or 2 nodes with </a:t>
            </a:r>
            <a:r>
              <a:rPr lang="en-GB" sz="2000" dirty="0" err="1">
                <a:solidFill>
                  <a:schemeClr val="tx2"/>
                </a:solidFill>
                <a:latin typeface="Calibri" panose="020F0502020204030204" pitchFamily="34" charset="0"/>
              </a:rPr>
              <a:t>macrometastases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Fit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for axillary treatment and adjuvant 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therapy</a:t>
            </a:r>
            <a:endParaRPr lang="en-GB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95600" y="260648"/>
            <a:ext cx="6624736" cy="1080120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Exclusion Criteria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R:\NCTU\1147 - POSNOC - Goyal\TMF administration\Logos\POSNOC LOGO (PINK)(HI RES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116633"/>
            <a:ext cx="1381654" cy="151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Women will be excluded if they have:</a:t>
            </a:r>
          </a:p>
          <a:p>
            <a:pPr lvl="0"/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Bilateral invasive breast cancer</a:t>
            </a:r>
          </a:p>
          <a:p>
            <a:pPr lvl="0"/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more than 2 nodes with </a:t>
            </a:r>
            <a:r>
              <a:rPr lang="en-GB" sz="2000" dirty="0" err="1">
                <a:solidFill>
                  <a:schemeClr val="tx2"/>
                </a:solidFill>
                <a:latin typeface="Calibri" panose="020F0502020204030204" pitchFamily="34" charset="0"/>
              </a:rPr>
              <a:t>macrometastases</a:t>
            </a:r>
            <a:endParaRPr lang="en-GB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000" dirty="0" err="1">
                <a:solidFill>
                  <a:schemeClr val="tx2"/>
                </a:solidFill>
                <a:latin typeface="Calibri" panose="020F0502020204030204" pitchFamily="34" charset="0"/>
              </a:rPr>
              <a:t>neoadjuvant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 therapy for breast cancer except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if sentinel node biopsy performed prior to </a:t>
            </a:r>
            <a:r>
              <a:rPr lang="en-GB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neoadjuvant</a:t>
            </a:r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 therapy in women with early breast cancer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short duration of </a:t>
            </a:r>
            <a:r>
              <a:rPr lang="en-GB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neoadjuvant</a:t>
            </a:r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 endocrine therapy is acceptable (up to 3 months)</a:t>
            </a: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Previous </a:t>
            </a:r>
            <a:r>
              <a:rPr lang="en-GB" sz="20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ipsilateral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axillary surgery </a:t>
            </a:r>
            <a:endParaRPr lang="en-GB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not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receiving adjuvant systemic therapy</a:t>
            </a:r>
          </a:p>
          <a:p>
            <a:pPr lvl="0"/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previous cancer less than 5 years previously or concomitant malignancy except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basal or squamous cell carcinoma of the skin 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in situ carcinoma of the cervix 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in situ melanoma </a:t>
            </a:r>
          </a:p>
          <a:p>
            <a:pPr lvl="1"/>
            <a:r>
              <a:rPr lang="en-GB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contra </a:t>
            </a:r>
            <a:r>
              <a:rPr lang="en-GB" sz="1400" dirty="0">
                <a:solidFill>
                  <a:schemeClr val="tx2"/>
                </a:solidFill>
                <a:latin typeface="Calibri" panose="020F0502020204030204" pitchFamily="34" charset="0"/>
              </a:rPr>
              <a:t>- or ipsilateral in situ breast cancer</a:t>
            </a:r>
          </a:p>
          <a:p>
            <a:pPr marL="0" indent="0">
              <a:buNone/>
            </a:pPr>
            <a:endParaRPr lang="en-GB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5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362535"/>
              </p:ext>
            </p:extLst>
          </p:nvPr>
        </p:nvGraphicFramePr>
        <p:xfrm>
          <a:off x="2359430" y="1127366"/>
          <a:ext cx="7587541" cy="56241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73403"/>
                <a:gridCol w="2553060"/>
                <a:gridCol w="2361078"/>
              </a:tblGrid>
              <a:tr h="54557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5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Z11</a:t>
                      </a:r>
                      <a:endParaRPr lang="en-GB" sz="25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5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POSNOC</a:t>
                      </a:r>
                      <a:endParaRPr lang="en-GB" sz="25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  <a:tr h="78067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Size</a:t>
                      </a:r>
                      <a:r>
                        <a:rPr lang="en-GB" sz="1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of metastases</a:t>
                      </a:r>
                      <a:endParaRPr lang="en-GB" sz="1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micrometastasis</a:t>
                      </a:r>
                      <a:r>
                        <a:rPr lang="en-GB" sz="1900" baseline="0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or macrometastasis</a:t>
                      </a:r>
                      <a:endParaRPr lang="en-GB" sz="19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macrometastasis</a:t>
                      </a:r>
                      <a:endParaRPr lang="en-GB" sz="19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  <a:tr h="48897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9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Macrometastases</a:t>
                      </a:r>
                      <a:endParaRPr lang="en-GB" sz="1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430</a:t>
                      </a:r>
                      <a:endParaRPr lang="en-GB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1700*</a:t>
                      </a:r>
                      <a:endParaRPr lang="en-GB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  <a:tr h="48897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Extranodal invasion</a:t>
                      </a:r>
                      <a:endParaRPr lang="en-GB" sz="1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  <a:tr h="48897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Mastectomy</a:t>
                      </a:r>
                      <a:endParaRPr lang="en-GB" sz="1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  <a:tr h="78067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Radiotherapy quality assurance</a:t>
                      </a:r>
                      <a:endParaRPr lang="en-GB" sz="1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  <a:tr h="78067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Mandatory pre-op axillary ultrasound</a:t>
                      </a:r>
                      <a:endParaRPr lang="en-GB" sz="1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  <a:tr h="78067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Sentinel node biopsy before NACT</a:t>
                      </a:r>
                      <a:endParaRPr lang="en-GB" sz="1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2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9" marR="72009" marT="36005" marB="36005">
                    <a:noFill/>
                  </a:tcPr>
                </a:tc>
              </a:tr>
              <a:tr h="488971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*POSNOC recruitment ongoing (sample size 1900)</a:t>
                      </a:r>
                      <a:endParaRPr lang="en-GB" sz="13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29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4512" marR="94512" marT="47256" marB="47256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22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9" marR="72009" marT="36005" marB="36005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2587" y="470400"/>
            <a:ext cx="4350967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2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POSNOC </a:t>
            </a:r>
            <a:r>
              <a:rPr lang="en-GB" sz="252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GB" sz="252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Z11</a:t>
            </a:r>
          </a:p>
        </p:txBody>
      </p:sp>
      <p:pic>
        <p:nvPicPr>
          <p:cNvPr id="6" name="Picture 2" descr="R:\NCTU\1147 - POSNOC - Goyal\TMF administration\Logos\POSNOC LOGO (PINK)(HI RES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165" y="188686"/>
            <a:ext cx="1317171" cy="144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4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83" y="0"/>
            <a:ext cx="11409769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35748" y="157990"/>
            <a:ext cx="8229600" cy="1025676"/>
          </a:xfrm>
          <a:prstGeom prst="rect">
            <a:avLst/>
          </a:prstGeom>
        </p:spPr>
        <p:txBody>
          <a:bodyPr/>
          <a:lstStyle>
            <a:lvl1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2pPr>
            <a:lvl3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3pPr>
            <a:lvl4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4pPr>
            <a:lvl5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5pPr>
            <a:lvl6pPr marL="348341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6pPr>
            <a:lvl7pPr marL="696681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7pPr>
            <a:lvl8pPr marL="1045022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8pPr>
            <a:lvl9pPr marL="1393363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9pPr>
          </a:lstStyle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4571" dirty="0" smtClean="0"/>
              <a:t>Reason for non-enrolment</a:t>
            </a:r>
            <a:endParaRPr lang="en-GB" sz="4571" dirty="0"/>
          </a:p>
        </p:txBody>
      </p:sp>
    </p:spTree>
    <p:extLst>
      <p:ext uri="{BB962C8B-B14F-4D97-AF65-F5344CB8AC3E}">
        <p14:creationId xmlns:p14="http://schemas.microsoft.com/office/powerpoint/2010/main" val="149286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752" y="296214"/>
            <a:ext cx="10509843" cy="6317087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238779" y="866328"/>
            <a:ext cx="8229600" cy="1025676"/>
          </a:xfrm>
          <a:prstGeom prst="rect">
            <a:avLst/>
          </a:prstGeom>
        </p:spPr>
        <p:txBody>
          <a:bodyPr/>
          <a:lstStyle>
            <a:lvl1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2pPr>
            <a:lvl3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3pPr>
            <a:lvl4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4pPr>
            <a:lvl5pPr algn="ctr" defTabSz="914394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5pPr>
            <a:lvl6pPr marL="348341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6pPr>
            <a:lvl7pPr marL="696681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7pPr>
            <a:lvl8pPr marL="1045022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8pPr>
            <a:lvl9pPr marL="1393363" algn="ctr" defTabSz="914394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333">
                <a:solidFill>
                  <a:schemeClr val="tx2"/>
                </a:solidFill>
                <a:latin typeface="Palatino Linotype" panose="02040502050505030304" pitchFamily="18" charset="0"/>
              </a:defRPr>
            </a:lvl9pPr>
          </a:lstStyle>
          <a:p>
            <a:pPr defTabSz="914144" eaLnBrk="1" fontAlgn="auto" hangingPunct="1">
              <a:spcAft>
                <a:spcPts val="0"/>
              </a:spcAft>
              <a:defRPr/>
            </a:pPr>
            <a:r>
              <a:rPr lang="en-GB" sz="4571" dirty="0" smtClean="0"/>
              <a:t>Recruitment</a:t>
            </a:r>
            <a:endParaRPr lang="en-GB" sz="4571" dirty="0"/>
          </a:p>
        </p:txBody>
      </p:sp>
    </p:spTree>
    <p:extLst>
      <p:ext uri="{BB962C8B-B14F-4D97-AF65-F5344CB8AC3E}">
        <p14:creationId xmlns:p14="http://schemas.microsoft.com/office/powerpoint/2010/main" val="1223385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0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870</Words>
  <Application>Microsoft Office PowerPoint</Application>
  <PresentationFormat>Custom</PresentationFormat>
  <Paragraphs>198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12_Executive</vt:lpstr>
      <vt:lpstr>3_Executive</vt:lpstr>
      <vt:lpstr>Executive</vt:lpstr>
      <vt:lpstr>10_Executive</vt:lpstr>
      <vt:lpstr>2_Executive</vt:lpstr>
      <vt:lpstr>1_Office Theme</vt:lpstr>
      <vt:lpstr>4_Executive</vt:lpstr>
      <vt:lpstr>3_Office Theme</vt:lpstr>
      <vt:lpstr>POSNOC &amp; ATNEC trials - update </vt:lpstr>
      <vt:lpstr>POSNOC POsitive Sentinel NOde: adjuvant therapy alone versus adjuvant therapy plus Clearance or axillary radiotherapy</vt:lpstr>
      <vt:lpstr>POSNOC</vt:lpstr>
      <vt:lpstr>Trial design</vt:lpstr>
      <vt:lpstr>Inclusion Criteria </vt:lpstr>
      <vt:lpstr>Exclusion Criteria</vt:lpstr>
      <vt:lpstr>PowerPoint Presentation</vt:lpstr>
      <vt:lpstr>PowerPoint Presentation</vt:lpstr>
      <vt:lpstr>PowerPoint Presentation</vt:lpstr>
      <vt:lpstr>TOP 10</vt:lpstr>
      <vt:lpstr>ATNEC  Axillary management in T1-3N1M0 breast cancer patients with needle biopsy proven nodal metastases at presentation after neoadjuvant chemotherapy</vt:lpstr>
      <vt:lpstr>PowerPoint Presentation</vt:lpstr>
      <vt:lpstr>Research Question</vt:lpstr>
      <vt:lpstr>PowerPoint Presentation</vt:lpstr>
      <vt:lpstr>Study Design</vt:lpstr>
      <vt:lpstr>Inclusion Criteria</vt:lpstr>
      <vt:lpstr>Exclusion Criteria</vt:lpstr>
      <vt:lpstr>Outcomes</vt:lpstr>
      <vt:lpstr>Marking of node</vt:lpstr>
      <vt:lpstr>Radiotherapy QA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Goyal</dc:creator>
  <cp:lastModifiedBy>Dunderdale, Helen</cp:lastModifiedBy>
  <cp:revision>93</cp:revision>
  <dcterms:created xsi:type="dcterms:W3CDTF">2018-06-12T16:03:26Z</dcterms:created>
  <dcterms:modified xsi:type="dcterms:W3CDTF">2020-03-13T13:19:34Z</dcterms:modified>
</cp:coreProperties>
</file>