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9" r:id="rId4"/>
    <p:sldId id="258" r:id="rId5"/>
    <p:sldId id="270" r:id="rId6"/>
    <p:sldId id="271" r:id="rId7"/>
    <p:sldId id="259" r:id="rId8"/>
    <p:sldId id="273" r:id="rId9"/>
    <p:sldId id="275" r:id="rId10"/>
    <p:sldId id="274" r:id="rId11"/>
    <p:sldId id="277" r:id="rId12"/>
    <p:sldId id="261" r:id="rId13"/>
    <p:sldId id="278" r:id="rId14"/>
    <p:sldId id="276" r:id="rId15"/>
    <p:sldId id="279" r:id="rId16"/>
    <p:sldId id="281" r:id="rId17"/>
    <p:sldId id="282" r:id="rId18"/>
    <p:sldId id="283" r:id="rId19"/>
    <p:sldId id="263" r:id="rId20"/>
    <p:sldId id="264" r:id="rId21"/>
    <p:sldId id="265" r:id="rId22"/>
    <p:sldId id="266" r:id="rId23"/>
    <p:sldId id="28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510" y="-3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E35A9-DBF2-4237-B81B-89D70FCD1472}" type="datetimeFigureOut">
              <a:rPr lang="en-GB" smtClean="0"/>
              <a:pPr/>
              <a:t>10/05/2019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BB3C5-1AB3-482B-AE3C-406F4BDBDD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05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E35A9-DBF2-4237-B81B-89D70FCD1472}" type="datetimeFigureOut">
              <a:rPr lang="en-GB" smtClean="0"/>
              <a:pPr/>
              <a:t>10/05/2019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BB3C5-1AB3-482B-AE3C-406F4BDBDD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9995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E35A9-DBF2-4237-B81B-89D70FCD1472}" type="datetimeFigureOut">
              <a:rPr lang="en-GB" smtClean="0"/>
              <a:pPr/>
              <a:t>10/05/2019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BB3C5-1AB3-482B-AE3C-406F4BDBDD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6049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E35A9-DBF2-4237-B81B-89D70FCD1472}" type="datetimeFigureOut">
              <a:rPr lang="en-GB" smtClean="0"/>
              <a:pPr/>
              <a:t>10/05/2019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BB3C5-1AB3-482B-AE3C-406F4BDBDD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4518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E35A9-DBF2-4237-B81B-89D70FCD1472}" type="datetimeFigureOut">
              <a:rPr lang="en-GB" smtClean="0"/>
              <a:pPr/>
              <a:t>10/05/2019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BB3C5-1AB3-482B-AE3C-406F4BDBDD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1006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E35A9-DBF2-4237-B81B-89D70FCD1472}" type="datetimeFigureOut">
              <a:rPr lang="en-GB" smtClean="0"/>
              <a:pPr/>
              <a:t>10/05/2019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BB3C5-1AB3-482B-AE3C-406F4BDBDD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1603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E35A9-DBF2-4237-B81B-89D70FCD1472}" type="datetimeFigureOut">
              <a:rPr lang="en-GB" smtClean="0"/>
              <a:pPr/>
              <a:t>10/05/2019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BB3C5-1AB3-482B-AE3C-406F4BDBDD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0796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E35A9-DBF2-4237-B81B-89D70FCD1472}" type="datetimeFigureOut">
              <a:rPr lang="en-GB" smtClean="0"/>
              <a:pPr/>
              <a:t>10/05/2019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BB3C5-1AB3-482B-AE3C-406F4BDBDD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3425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E35A9-DBF2-4237-B81B-89D70FCD1472}" type="datetimeFigureOut">
              <a:rPr lang="en-GB" smtClean="0"/>
              <a:pPr/>
              <a:t>10/05/2019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BB3C5-1AB3-482B-AE3C-406F4BDBDD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5434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E35A9-DBF2-4237-B81B-89D70FCD1472}" type="datetimeFigureOut">
              <a:rPr lang="en-GB" smtClean="0"/>
              <a:pPr/>
              <a:t>10/05/2019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BB3C5-1AB3-482B-AE3C-406F4BDBDD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3114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E35A9-DBF2-4237-B81B-89D70FCD1472}" type="datetimeFigureOut">
              <a:rPr lang="en-GB" smtClean="0"/>
              <a:pPr/>
              <a:t>10/05/2019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BB3C5-1AB3-482B-AE3C-406F4BDBDD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2258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E35A9-DBF2-4237-B81B-89D70FCD1472}" type="datetimeFigureOut">
              <a:rPr lang="en-GB" smtClean="0"/>
              <a:pPr/>
              <a:t>10/05/2019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BBB3C5-1AB3-482B-AE3C-406F4BDBDD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5084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96752"/>
            <a:ext cx="7772400" cy="1470025"/>
          </a:xfrm>
        </p:spPr>
        <p:txBody>
          <a:bodyPr>
            <a:normAutofit/>
          </a:bodyPr>
          <a:lstStyle/>
          <a:p>
            <a:r>
              <a:rPr lang="en-GB" sz="6000" b="1" dirty="0" smtClean="0"/>
              <a:t>Oncology Update</a:t>
            </a:r>
            <a:endParaRPr lang="en-GB" sz="6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501008"/>
            <a:ext cx="9073008" cy="1800200"/>
          </a:xfrm>
        </p:spPr>
        <p:txBody>
          <a:bodyPr>
            <a:noAutofit/>
          </a:bodyPr>
          <a:lstStyle/>
          <a:p>
            <a:r>
              <a:rPr lang="en-GB" b="1" dirty="0" smtClean="0">
                <a:solidFill>
                  <a:schemeClr val="tx1"/>
                </a:solidFill>
              </a:rPr>
              <a:t>Tom Bird</a:t>
            </a:r>
          </a:p>
          <a:p>
            <a:r>
              <a:rPr lang="en-GB" b="1" dirty="0" smtClean="0">
                <a:solidFill>
                  <a:schemeClr val="tx1"/>
                </a:solidFill>
              </a:rPr>
              <a:t>Clinical Oncologist</a:t>
            </a:r>
          </a:p>
          <a:p>
            <a:r>
              <a:rPr lang="en-GB" b="1" dirty="0" smtClean="0">
                <a:solidFill>
                  <a:schemeClr val="tx1"/>
                </a:solidFill>
              </a:rPr>
              <a:t>Bristol Haematology &amp; Oncology Centre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70992" y="5817869"/>
            <a:ext cx="9073008" cy="1040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 smtClean="0">
                <a:solidFill>
                  <a:schemeClr val="tx1"/>
                </a:solidFill>
              </a:rPr>
              <a:t>UGI SSG Meeting </a:t>
            </a:r>
          </a:p>
          <a:p>
            <a:r>
              <a:rPr lang="en-GB" sz="2800" dirty="0" smtClean="0">
                <a:solidFill>
                  <a:schemeClr val="tx1"/>
                </a:solidFill>
              </a:rPr>
              <a:t>10</a:t>
            </a:r>
            <a:r>
              <a:rPr lang="en-GB" sz="2800" baseline="30000" dirty="0" smtClean="0">
                <a:solidFill>
                  <a:schemeClr val="tx1"/>
                </a:solidFill>
              </a:rPr>
              <a:t>th</a:t>
            </a:r>
            <a:r>
              <a:rPr lang="en-GB" sz="2800" dirty="0" smtClean="0">
                <a:solidFill>
                  <a:schemeClr val="tx1"/>
                </a:solidFill>
              </a:rPr>
              <a:t> May 2019</a:t>
            </a:r>
            <a:endParaRPr lang="en-GB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35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6914" t="16360" r="12285" b="12766"/>
          <a:stretch>
            <a:fillRect/>
          </a:stretch>
        </p:blipFill>
        <p:spPr bwMode="auto">
          <a:xfrm>
            <a:off x="251520" y="1124744"/>
            <a:ext cx="8496944" cy="419027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51520" y="2636912"/>
            <a:ext cx="8496944" cy="22322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Topics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514350" indent="-514350">
              <a:buAutoNum type="arabicPeriod"/>
            </a:pPr>
            <a:r>
              <a:rPr lang="en-GB" dirty="0" smtClean="0"/>
              <a:t>Action points from last meeting</a:t>
            </a:r>
          </a:p>
          <a:p>
            <a:pPr marL="514350" indent="-514350">
              <a:buAutoNum type="arabicPeriod"/>
            </a:pPr>
            <a:r>
              <a:rPr lang="en-GB" dirty="0" smtClean="0">
                <a:solidFill>
                  <a:srgbClr val="FF0000"/>
                </a:solidFill>
              </a:rPr>
              <a:t>Current Trials</a:t>
            </a:r>
          </a:p>
          <a:p>
            <a:pPr marL="514350" indent="-514350">
              <a:buAutoNum type="arabicPeriod"/>
            </a:pPr>
            <a:r>
              <a:rPr lang="en-GB" dirty="0" smtClean="0"/>
              <a:t>SWAG Oncology Guidelines</a:t>
            </a:r>
          </a:p>
          <a:p>
            <a:pPr marL="514350" indent="-514350">
              <a:buAutoNum type="arabicPeriod"/>
            </a:pPr>
            <a:r>
              <a:rPr lang="en-GB" dirty="0" smtClean="0"/>
              <a:t>Oncology Journal Watch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538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Current BHOC Trials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041965" y="1501333"/>
            <a:ext cx="3096344" cy="31393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 smtClean="0"/>
              <a:t>Oesophago</a:t>
            </a:r>
            <a:r>
              <a:rPr lang="en-GB" b="1" dirty="0"/>
              <a:t>-</a:t>
            </a:r>
            <a:r>
              <a:rPr lang="en-GB" b="1" dirty="0" smtClean="0"/>
              <a:t>gastric</a:t>
            </a:r>
          </a:p>
          <a:p>
            <a:endParaRPr lang="en-GB" dirty="0" smtClean="0"/>
          </a:p>
          <a:p>
            <a:r>
              <a:rPr lang="en-GB" dirty="0" err="1" smtClean="0"/>
              <a:t>Peri</a:t>
            </a:r>
            <a:r>
              <a:rPr lang="en-GB" dirty="0" smtClean="0"/>
              <a:t>-op:	NEOAEGIS</a:t>
            </a:r>
          </a:p>
          <a:p>
            <a:r>
              <a:rPr lang="en-GB" dirty="0"/>
              <a:t>	</a:t>
            </a:r>
            <a:r>
              <a:rPr lang="en-GB" dirty="0" smtClean="0"/>
              <a:t>KEYNOTE 585</a:t>
            </a:r>
          </a:p>
          <a:p>
            <a:endParaRPr lang="en-GB" dirty="0"/>
          </a:p>
          <a:p>
            <a:r>
              <a:rPr lang="en-GB" dirty="0" smtClean="0"/>
              <a:t>Radical:	SCOPE2</a:t>
            </a:r>
          </a:p>
          <a:p>
            <a:endParaRPr lang="en-GB" dirty="0"/>
          </a:p>
          <a:p>
            <a:r>
              <a:rPr lang="en-GB" dirty="0" smtClean="0"/>
              <a:t>Post-radical: ADDASPIRIN</a:t>
            </a:r>
          </a:p>
          <a:p>
            <a:r>
              <a:rPr lang="en-GB" dirty="0"/>
              <a:t>	 </a:t>
            </a:r>
            <a:r>
              <a:rPr lang="en-GB" dirty="0" smtClean="0"/>
              <a:t>    CYTOFLOC</a:t>
            </a:r>
          </a:p>
          <a:p>
            <a:endParaRPr lang="en-GB" dirty="0"/>
          </a:p>
          <a:p>
            <a:r>
              <a:rPr lang="en-GB" dirty="0" smtClean="0"/>
              <a:t>1</a:t>
            </a:r>
            <a:r>
              <a:rPr lang="en-GB" baseline="30000" dirty="0" smtClean="0"/>
              <a:t>st</a:t>
            </a:r>
            <a:r>
              <a:rPr lang="en-GB" dirty="0" smtClean="0"/>
              <a:t> line palliative: PLATFORM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697948" y="1501333"/>
            <a:ext cx="3960440" cy="25853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Pancreas</a:t>
            </a:r>
          </a:p>
          <a:p>
            <a:endParaRPr lang="en-GB" dirty="0" smtClean="0"/>
          </a:p>
          <a:p>
            <a:r>
              <a:rPr lang="en-GB" dirty="0" err="1" smtClean="0"/>
              <a:t>Peri</a:t>
            </a:r>
            <a:r>
              <a:rPr lang="en-GB" dirty="0" smtClean="0"/>
              <a:t>-op:		None</a:t>
            </a:r>
          </a:p>
          <a:p>
            <a:endParaRPr lang="en-GB" dirty="0"/>
          </a:p>
          <a:p>
            <a:r>
              <a:rPr lang="en-GB" dirty="0" smtClean="0"/>
              <a:t>1</a:t>
            </a:r>
            <a:r>
              <a:rPr lang="en-GB" baseline="30000" dirty="0" smtClean="0"/>
              <a:t>st</a:t>
            </a:r>
            <a:r>
              <a:rPr lang="en-GB" dirty="0" smtClean="0"/>
              <a:t> line palliative:</a:t>
            </a:r>
            <a:r>
              <a:rPr lang="en-GB" dirty="0"/>
              <a:t> </a:t>
            </a:r>
            <a:r>
              <a:rPr lang="en-GB" dirty="0" smtClean="0"/>
              <a:t>	P.PANC / PRIMUS</a:t>
            </a:r>
          </a:p>
          <a:p>
            <a:r>
              <a:rPr lang="en-GB" dirty="0" smtClean="0"/>
              <a:t>(good PS): 	</a:t>
            </a:r>
            <a:endParaRPr lang="en-GB" dirty="0"/>
          </a:p>
          <a:p>
            <a:endParaRPr lang="en-GB" dirty="0" smtClean="0"/>
          </a:p>
          <a:p>
            <a:r>
              <a:rPr lang="en-GB" dirty="0" smtClean="0"/>
              <a:t>1</a:t>
            </a:r>
            <a:r>
              <a:rPr lang="en-GB" baseline="30000" dirty="0" smtClean="0"/>
              <a:t>st</a:t>
            </a:r>
            <a:r>
              <a:rPr lang="en-GB" dirty="0" smtClean="0"/>
              <a:t> line palliative:	 ACCELERATE</a:t>
            </a:r>
          </a:p>
          <a:p>
            <a:r>
              <a:rPr lang="en-GB" dirty="0" smtClean="0"/>
              <a:t>(poor PS)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027621" y="4941168"/>
            <a:ext cx="3096344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Biliary tract</a:t>
            </a:r>
          </a:p>
          <a:p>
            <a:endParaRPr lang="en-GB" dirty="0" smtClean="0"/>
          </a:p>
          <a:p>
            <a:r>
              <a:rPr lang="en-GB" dirty="0" smtClean="0"/>
              <a:t>1</a:t>
            </a:r>
            <a:r>
              <a:rPr lang="en-GB" baseline="30000" dirty="0" smtClean="0"/>
              <a:t>st</a:t>
            </a:r>
            <a:r>
              <a:rPr lang="en-GB" dirty="0" smtClean="0"/>
              <a:t> line palliative: TOPAZ-1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5382460" y="4506625"/>
            <a:ext cx="2591415" cy="120032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GB" b="1" dirty="0" smtClean="0"/>
              <a:t>HCC</a:t>
            </a:r>
          </a:p>
          <a:p>
            <a:endParaRPr lang="en-GB" dirty="0"/>
          </a:p>
          <a:p>
            <a:r>
              <a:rPr lang="en-GB" dirty="0" smtClean="0"/>
              <a:t>Locally advanced: TACE-3 </a:t>
            </a:r>
            <a:endParaRPr lang="en-GB" dirty="0"/>
          </a:p>
          <a:p>
            <a:r>
              <a:rPr lang="en-GB" dirty="0" smtClean="0"/>
              <a:t>Advanced: COSMIC-312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280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Topics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514350" indent="-514350">
              <a:buAutoNum type="arabicPeriod"/>
            </a:pPr>
            <a:r>
              <a:rPr lang="en-GB" dirty="0" smtClean="0"/>
              <a:t>Action points from last meeting</a:t>
            </a:r>
          </a:p>
          <a:p>
            <a:pPr marL="514350" indent="-514350">
              <a:buAutoNum type="arabicPeriod"/>
            </a:pPr>
            <a:r>
              <a:rPr lang="en-GB" dirty="0" smtClean="0"/>
              <a:t>Current Trials</a:t>
            </a:r>
          </a:p>
          <a:p>
            <a:pPr marL="514350" indent="-514350">
              <a:buAutoNum type="arabicPeriod"/>
            </a:pPr>
            <a:r>
              <a:rPr lang="en-GB" dirty="0" smtClean="0">
                <a:solidFill>
                  <a:srgbClr val="FF0000"/>
                </a:solidFill>
              </a:rPr>
              <a:t>SWAG Oncology Guidelines</a:t>
            </a:r>
          </a:p>
          <a:p>
            <a:pPr marL="514350" indent="-514350">
              <a:buAutoNum type="arabicPeriod"/>
            </a:pPr>
            <a:r>
              <a:rPr lang="en-GB" dirty="0" smtClean="0"/>
              <a:t>Oncology Journal Watch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538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SWAG Oncology Guidelines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58" t="17522" r="41009" b="9487"/>
          <a:stretch/>
        </p:blipFill>
        <p:spPr bwMode="auto">
          <a:xfrm>
            <a:off x="5477974" y="1628800"/>
            <a:ext cx="3666026" cy="494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1628800"/>
            <a:ext cx="493842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Local Guidelines for use in BHOC clinic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Potential to adopt/adapt them to be network guidelines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Weston	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Taunton</a:t>
            </a:r>
          </a:p>
        </p:txBody>
      </p:sp>
    </p:spTree>
    <p:extLst>
      <p:ext uri="{BB962C8B-B14F-4D97-AF65-F5344CB8AC3E}">
        <p14:creationId xmlns:p14="http://schemas.microsoft.com/office/powerpoint/2010/main" val="143856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Topics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514350" indent="-514350">
              <a:buAutoNum type="arabicPeriod"/>
            </a:pPr>
            <a:r>
              <a:rPr lang="en-GB" dirty="0" smtClean="0"/>
              <a:t>Action points from last meeting</a:t>
            </a:r>
          </a:p>
          <a:p>
            <a:pPr marL="514350" indent="-514350">
              <a:buAutoNum type="arabicPeriod"/>
            </a:pPr>
            <a:r>
              <a:rPr lang="en-GB" dirty="0" smtClean="0"/>
              <a:t>Current Trials</a:t>
            </a:r>
          </a:p>
          <a:p>
            <a:pPr marL="514350" indent="-514350">
              <a:buAutoNum type="arabicPeriod"/>
            </a:pPr>
            <a:r>
              <a:rPr lang="en-GB" dirty="0" smtClean="0"/>
              <a:t>SWAG Oncology Guidelines</a:t>
            </a:r>
          </a:p>
          <a:p>
            <a:pPr marL="514350" indent="-514350">
              <a:buAutoNum type="arabicPeriod"/>
            </a:pPr>
            <a:r>
              <a:rPr lang="en-GB" dirty="0" smtClean="0">
                <a:solidFill>
                  <a:srgbClr val="FF0000"/>
                </a:solidFill>
              </a:rPr>
              <a:t>Oncology Journal Watch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38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 l="10235" t="20297" r="10624" b="56078"/>
          <a:stretch>
            <a:fillRect/>
          </a:stretch>
        </p:blipFill>
        <p:spPr bwMode="auto">
          <a:xfrm>
            <a:off x="297161" y="188640"/>
            <a:ext cx="8595319" cy="1442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772816"/>
            <a:ext cx="5024375" cy="483366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5508104" y="2348880"/>
            <a:ext cx="25922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DFS:</a:t>
            </a:r>
          </a:p>
          <a:p>
            <a:r>
              <a:rPr lang="en-GB" dirty="0" smtClean="0"/>
              <a:t>1 year: 69.0% vs. 53.7%</a:t>
            </a:r>
          </a:p>
          <a:p>
            <a:r>
              <a:rPr lang="en-GB" dirty="0" smtClean="0"/>
              <a:t>2 years: 47.0% vs. 30.7%</a:t>
            </a:r>
          </a:p>
          <a:p>
            <a:r>
              <a:rPr lang="en-GB" dirty="0" smtClean="0"/>
              <a:t>3 years: 39.7% vs. 21.4%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 l="4700" t="30141" r="22800" b="29500"/>
          <a:stretch>
            <a:fillRect/>
          </a:stretch>
        </p:blipFill>
        <p:spPr bwMode="auto">
          <a:xfrm>
            <a:off x="827584" y="476672"/>
            <a:ext cx="7592449" cy="23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/>
          <a:srcRect l="4618" t="17516" r="44466" b="22438"/>
          <a:stretch>
            <a:fillRect/>
          </a:stretch>
        </p:blipFill>
        <p:spPr bwMode="auto">
          <a:xfrm>
            <a:off x="323527" y="2996952"/>
            <a:ext cx="5104305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724128" y="3356992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PDL1≥1 </a:t>
            </a:r>
          </a:p>
          <a:p>
            <a:r>
              <a:rPr lang="en-GB" dirty="0" smtClean="0"/>
              <a:t>Median OS:</a:t>
            </a:r>
          </a:p>
          <a:p>
            <a:r>
              <a:rPr lang="en-GB" dirty="0" smtClean="0"/>
              <a:t>9·1 months (95% CI 6·2–10·7) vs. 8.3 months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2" cstate="print"/>
          <a:srcRect l="23989" t="25391" r="21221" b="21454"/>
          <a:stretch>
            <a:fillRect/>
          </a:stretch>
        </p:blipFill>
        <p:spPr bwMode="auto">
          <a:xfrm>
            <a:off x="683568" y="1772816"/>
            <a:ext cx="792088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23528" y="620688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 smtClean="0"/>
              <a:t>Pembrolizumab</a:t>
            </a:r>
            <a:r>
              <a:rPr lang="en-GB" dirty="0" smtClean="0"/>
              <a:t> versus chemotherapy as second-line therapy for advanced </a:t>
            </a:r>
            <a:r>
              <a:rPr lang="en-GB" dirty="0" err="1" smtClean="0"/>
              <a:t>esophageal</a:t>
            </a:r>
            <a:r>
              <a:rPr lang="en-GB" dirty="0" smtClean="0"/>
              <a:t> cancer: Phase III KEYNOTE-181 study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39" t="30940" r="16106" b="19060"/>
          <a:stretch/>
        </p:blipFill>
        <p:spPr bwMode="auto">
          <a:xfrm>
            <a:off x="827584" y="1844824"/>
            <a:ext cx="7307943" cy="3169123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53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Topics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514350" indent="-514350">
              <a:buAutoNum type="arabicPeriod"/>
            </a:pPr>
            <a:r>
              <a:rPr lang="en-GB" dirty="0" smtClean="0"/>
              <a:t>Action points from last meeting</a:t>
            </a:r>
          </a:p>
          <a:p>
            <a:pPr marL="514350" indent="-514350">
              <a:buAutoNum type="arabicPeriod"/>
            </a:pPr>
            <a:r>
              <a:rPr lang="en-GB" dirty="0" smtClean="0"/>
              <a:t>Current Trials</a:t>
            </a:r>
          </a:p>
          <a:p>
            <a:pPr marL="514350" indent="-514350">
              <a:buAutoNum type="arabicPeriod"/>
            </a:pPr>
            <a:r>
              <a:rPr lang="en-GB" dirty="0" smtClean="0"/>
              <a:t>SWAG Oncology Guidelines</a:t>
            </a:r>
          </a:p>
          <a:p>
            <a:pPr marL="514350" indent="-514350">
              <a:buAutoNum type="arabicPeriod"/>
            </a:pPr>
            <a:r>
              <a:rPr lang="en-GB" dirty="0" smtClean="0"/>
              <a:t>Oncology Journal Watch</a:t>
            </a:r>
            <a:endParaRPr lang="en-GB" dirty="0"/>
          </a:p>
        </p:txBody>
      </p:sp>
      <p:pic>
        <p:nvPicPr>
          <p:cNvPr id="17410" name="Picture 2" descr="Image result for stopwat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9865" y="3429000"/>
            <a:ext cx="3054135" cy="32209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8538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67" t="12222" r="43750" b="11710"/>
          <a:stretch/>
        </p:blipFill>
        <p:spPr bwMode="auto">
          <a:xfrm>
            <a:off x="467544" y="237264"/>
            <a:ext cx="3888432" cy="6235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7" t="13333" r="53702" b="27778"/>
          <a:stretch/>
        </p:blipFill>
        <p:spPr bwMode="auto">
          <a:xfrm>
            <a:off x="4469123" y="699849"/>
            <a:ext cx="4323800" cy="5310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235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54" t="12718" r="17308" b="46366"/>
          <a:stretch/>
        </p:blipFill>
        <p:spPr bwMode="auto">
          <a:xfrm>
            <a:off x="1187089" y="332656"/>
            <a:ext cx="6841829" cy="4406061"/>
          </a:xfrm>
          <a:prstGeom prst="rect">
            <a:avLst/>
          </a:prstGeom>
          <a:noFill/>
          <a:ln w="158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5085184"/>
            <a:ext cx="81369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Median OS: 35mo (95%CI 27- 46) vs. 50 </a:t>
            </a:r>
            <a:r>
              <a:rPr lang="en-GB" b="1" dirty="0">
                <a:solidFill>
                  <a:srgbClr val="FF0000"/>
                </a:solidFill>
              </a:rPr>
              <a:t>months </a:t>
            </a:r>
            <a:r>
              <a:rPr lang="en-GB" b="1" dirty="0" smtClean="0">
                <a:solidFill>
                  <a:srgbClr val="FF0000"/>
                </a:solidFill>
              </a:rPr>
              <a:t>(95%CI 38-NR)</a:t>
            </a:r>
          </a:p>
          <a:p>
            <a:pPr algn="ctr"/>
            <a:endParaRPr lang="en-GB" b="1" dirty="0">
              <a:solidFill>
                <a:srgbClr val="FF0000"/>
              </a:solidFill>
            </a:endParaRPr>
          </a:p>
          <a:p>
            <a:pPr algn="ctr"/>
            <a:r>
              <a:rPr lang="en-GB" b="1" dirty="0" smtClean="0">
                <a:solidFill>
                  <a:srgbClr val="FF0000"/>
                </a:solidFill>
              </a:rPr>
              <a:t>Est 3yr OS: 48% (95%CI 43-54) vs. 57% (52-62)</a:t>
            </a:r>
          </a:p>
          <a:p>
            <a:pPr algn="ctr"/>
            <a:endParaRPr lang="en-GB" b="1" dirty="0" smtClean="0">
              <a:solidFill>
                <a:srgbClr val="FF0000"/>
              </a:solidFill>
            </a:endParaRPr>
          </a:p>
          <a:p>
            <a:pPr algn="ctr"/>
            <a:r>
              <a:rPr lang="en-GB" b="1" dirty="0" smtClean="0">
                <a:solidFill>
                  <a:srgbClr val="FF0000"/>
                </a:solidFill>
              </a:rPr>
              <a:t>Est 5yr OS: 36</a:t>
            </a:r>
            <a:r>
              <a:rPr lang="en-GB" b="1" dirty="0">
                <a:solidFill>
                  <a:srgbClr val="FF0000"/>
                </a:solidFill>
              </a:rPr>
              <a:t>% </a:t>
            </a:r>
            <a:r>
              <a:rPr lang="en-GB" b="1" dirty="0" smtClean="0">
                <a:solidFill>
                  <a:srgbClr val="FF0000"/>
                </a:solidFill>
              </a:rPr>
              <a:t>(95%CI: 30-42</a:t>
            </a:r>
            <a:r>
              <a:rPr lang="en-GB" b="1" dirty="0">
                <a:solidFill>
                  <a:srgbClr val="FF0000"/>
                </a:solidFill>
              </a:rPr>
              <a:t>) </a:t>
            </a:r>
            <a:r>
              <a:rPr lang="en-GB" b="1" dirty="0" smtClean="0">
                <a:solidFill>
                  <a:srgbClr val="FF0000"/>
                </a:solidFill>
              </a:rPr>
              <a:t>vs. 45% (38-51)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81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05" t="16667" r="44231" b="24786"/>
          <a:stretch/>
        </p:blipFill>
        <p:spPr bwMode="auto">
          <a:xfrm>
            <a:off x="1835696" y="260648"/>
            <a:ext cx="5547718" cy="4916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3409" y="5373216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30 day post-op death: 2</a:t>
            </a:r>
            <a:r>
              <a:rPr lang="en-GB" dirty="0"/>
              <a:t>% in the FLOT </a:t>
            </a:r>
            <a:r>
              <a:rPr lang="en-GB" dirty="0" smtClean="0"/>
              <a:t>group vs. 3% in </a:t>
            </a:r>
            <a:r>
              <a:rPr lang="en-GB" dirty="0"/>
              <a:t>the ECF/ECX </a:t>
            </a:r>
            <a:r>
              <a:rPr lang="en-GB" dirty="0" smtClean="0"/>
              <a:t>group</a:t>
            </a:r>
          </a:p>
          <a:p>
            <a:r>
              <a:rPr lang="en-GB" dirty="0" smtClean="0"/>
              <a:t>Surgical complications: 51</a:t>
            </a:r>
            <a:r>
              <a:rPr lang="en-GB" dirty="0"/>
              <a:t>% in the FLOT group </a:t>
            </a:r>
            <a:r>
              <a:rPr lang="en-GB" dirty="0" smtClean="0"/>
              <a:t>vs. 50</a:t>
            </a:r>
            <a:r>
              <a:rPr lang="en-GB" dirty="0"/>
              <a:t>% in the </a:t>
            </a:r>
            <a:r>
              <a:rPr lang="en-GB" dirty="0" smtClean="0"/>
              <a:t>ECF/ECX group</a:t>
            </a:r>
          </a:p>
          <a:p>
            <a:endParaRPr lang="en-GB" dirty="0"/>
          </a:p>
          <a:p>
            <a:r>
              <a:rPr lang="en-GB" dirty="0"/>
              <a:t>90-day </a:t>
            </a:r>
            <a:r>
              <a:rPr lang="en-GB" dirty="0" smtClean="0"/>
              <a:t>mortality rate: 8</a:t>
            </a:r>
            <a:r>
              <a:rPr lang="en-GB" dirty="0"/>
              <a:t>% in the </a:t>
            </a:r>
            <a:r>
              <a:rPr lang="en-GB" dirty="0" smtClean="0"/>
              <a:t>ECF/ECX vs. 5</a:t>
            </a:r>
            <a:r>
              <a:rPr lang="en-GB" dirty="0"/>
              <a:t>% in the FLOT </a:t>
            </a:r>
            <a:r>
              <a:rPr lang="en-GB" dirty="0" smtClean="0"/>
              <a:t>group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107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2636912"/>
            <a:ext cx="8229600" cy="1143000"/>
          </a:xfrm>
        </p:spPr>
        <p:txBody>
          <a:bodyPr/>
          <a:lstStyle/>
          <a:p>
            <a:r>
              <a:rPr lang="en-GB" b="1" dirty="0" smtClean="0"/>
              <a:t>Questions &amp; Discussion</a:t>
            </a: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b="1" dirty="0" smtClean="0"/>
              <a:t>Action Point 1:</a:t>
            </a:r>
          </a:p>
          <a:p>
            <a:pPr>
              <a:buNone/>
            </a:pPr>
            <a:endParaRPr lang="en-GB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GB" i="1" dirty="0" smtClean="0"/>
              <a:t>It may be relevant to look into intra-peritoneal oncology treatment for palliative patients which is surgically delivered via a port-a-</a:t>
            </a:r>
            <a:r>
              <a:rPr lang="en-GB" i="1" dirty="0" err="1" smtClean="0"/>
              <a:t>cath</a:t>
            </a:r>
            <a:r>
              <a:rPr lang="en-GB" i="1" dirty="0" smtClean="0"/>
              <a:t>; this will be discussed with the oncologists.</a:t>
            </a:r>
          </a:p>
          <a:p>
            <a:pPr>
              <a:buNone/>
            </a:pPr>
            <a:r>
              <a:rPr lang="en-GB" dirty="0" smtClean="0"/>
              <a:t> 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Intraperitoneal Chemotherapy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No high level prospective evidence of a prolonged survival benefit in gastric cancer in either radical or palliative setting</a:t>
            </a:r>
            <a:endParaRPr lang="en-GB" dirty="0"/>
          </a:p>
          <a:p>
            <a:r>
              <a:rPr lang="en-GB" dirty="0" smtClean="0"/>
              <a:t>GASTRICHIP trial evaluating adjuvant HIPEC</a:t>
            </a:r>
          </a:p>
          <a:p>
            <a:endParaRPr lang="en-GB" dirty="0"/>
          </a:p>
          <a:p>
            <a:r>
              <a:rPr lang="en-GB" dirty="0" smtClean="0"/>
              <a:t>Colorectal: No established role</a:t>
            </a:r>
          </a:p>
          <a:p>
            <a:r>
              <a:rPr lang="en-GB" dirty="0" smtClean="0"/>
              <a:t>Ovarian: ?Possible survival benefit but not routinely used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319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Intraperitoneal</a:t>
            </a:r>
            <a:r>
              <a:rPr lang="en-GB" dirty="0" smtClean="0"/>
              <a:t> Chemotherapy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5254" t="13407" r="65968" b="77734"/>
          <a:stretch>
            <a:fillRect/>
          </a:stretch>
        </p:blipFill>
        <p:spPr bwMode="auto">
          <a:xfrm>
            <a:off x="467544" y="2276872"/>
            <a:ext cx="374441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14861" t="13579" r="64943" b="74609"/>
          <a:stretch>
            <a:fillRect/>
          </a:stretch>
        </p:blipFill>
        <p:spPr bwMode="auto">
          <a:xfrm>
            <a:off x="539552" y="3573016"/>
            <a:ext cx="262778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t="18672" r="77863" b="68531"/>
          <a:stretch>
            <a:fillRect/>
          </a:stretch>
        </p:blipFill>
        <p:spPr bwMode="auto">
          <a:xfrm>
            <a:off x="611560" y="5085184"/>
            <a:ext cx="288032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644008" y="1916832"/>
            <a:ext cx="9361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b="1" dirty="0" smtClean="0">
                <a:solidFill>
                  <a:srgbClr val="FF0000"/>
                </a:solidFill>
              </a:rPr>
              <a:t>X</a:t>
            </a:r>
            <a:endParaRPr lang="en-GB" sz="96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63888" y="3284984"/>
            <a:ext cx="9361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b="1" dirty="0" smtClean="0">
                <a:solidFill>
                  <a:srgbClr val="FF0000"/>
                </a:solidFill>
              </a:rPr>
              <a:t>X</a:t>
            </a:r>
            <a:endParaRPr lang="en-GB" sz="96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79912" y="4941168"/>
            <a:ext cx="9361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b="1" dirty="0" smtClean="0">
                <a:solidFill>
                  <a:srgbClr val="FF0000"/>
                </a:solidFill>
              </a:rPr>
              <a:t>X</a:t>
            </a:r>
            <a:endParaRPr lang="en-GB" sz="9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b="1" dirty="0" smtClean="0"/>
              <a:t>Action Point 2:</a:t>
            </a:r>
          </a:p>
          <a:p>
            <a:pPr>
              <a:buNone/>
            </a:pPr>
            <a:endParaRPr lang="en-GB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GB" i="1" dirty="0" smtClean="0"/>
              <a:t>Oesophageal &amp; </a:t>
            </a:r>
            <a:r>
              <a:rPr lang="en-GB" i="1" dirty="0" err="1" smtClean="0"/>
              <a:t>Junctional</a:t>
            </a:r>
            <a:r>
              <a:rPr lang="en-GB" i="1" dirty="0" smtClean="0"/>
              <a:t> </a:t>
            </a:r>
            <a:r>
              <a:rPr lang="en-GB" i="1" dirty="0" err="1" smtClean="0"/>
              <a:t>Adenocarcinoma</a:t>
            </a:r>
            <a:r>
              <a:rPr lang="en-GB" i="1" dirty="0" smtClean="0"/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i="1" dirty="0" smtClean="0"/>
              <a:t>The guidelines on who is suitable to receive tri or bi modality need to be clarified after results of a related clinical trial have been published.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New picture"/>
          <p:cNvPicPr/>
          <p:nvPr/>
        </p:nvPicPr>
        <p:blipFill>
          <a:blip r:embed="rId2" cstate="print"/>
          <a:srcRect l="4082" t="32591" b="51821"/>
          <a:stretch>
            <a:fillRect/>
          </a:stretch>
        </p:blipFill>
        <p:spPr>
          <a:xfrm>
            <a:off x="971600" y="476672"/>
            <a:ext cx="6768752" cy="2376264"/>
          </a:xfrm>
          <a:prstGeom prst="rect">
            <a:avLst/>
          </a:prstGeom>
          <a:ln>
            <a:noFill/>
          </a:ln>
        </p:spPr>
      </p:pic>
      <p:sp>
        <p:nvSpPr>
          <p:cNvPr id="8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400" dirty="0">
                <a:solidFill>
                  <a:srgbClr val="333333"/>
                </a:solidFill>
              </a:rPr>
              <a:t>European Journal of Cardio-Thoracic Surgery, Volume 51, Issue 3, March 2017, Pages 421–431, https://</a:t>
            </a:r>
            <a:r>
              <a:rPr lang="en-US" altLang="en-US" sz="1400" dirty="0" smtClean="0">
                <a:solidFill>
                  <a:srgbClr val="333333"/>
                </a:solidFill>
              </a:rPr>
              <a:t>doi.org/10.1093/ejcts/ezw315</a:t>
            </a:r>
            <a:endParaRPr lang="en-US" altLang="en-US" sz="1400" dirty="0">
              <a:solidFill>
                <a:srgbClr val="333333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827584" y="2996952"/>
            <a:ext cx="6840760" cy="2475656"/>
            <a:chOff x="899592" y="2708920"/>
            <a:chExt cx="6840760" cy="2475656"/>
          </a:xfrm>
        </p:grpSpPr>
        <p:pic>
          <p:nvPicPr>
            <p:cNvPr id="9" name="New picture"/>
            <p:cNvPicPr/>
            <p:nvPr/>
          </p:nvPicPr>
          <p:blipFill>
            <a:blip r:embed="rId2" cstate="print"/>
            <a:srcRect l="3871" b="84498"/>
            <a:stretch>
              <a:fillRect/>
            </a:stretch>
          </p:blipFill>
          <p:spPr>
            <a:xfrm>
              <a:off x="899592" y="2708920"/>
              <a:ext cx="6840760" cy="21602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" name="New picture"/>
            <p:cNvPicPr/>
            <p:nvPr/>
          </p:nvPicPr>
          <p:blipFill>
            <a:blip r:embed="rId2" cstate="print"/>
            <a:srcRect l="3871" t="29774" b="67446"/>
            <a:stretch>
              <a:fillRect/>
            </a:stretch>
          </p:blipFill>
          <p:spPr>
            <a:xfrm>
              <a:off x="899592" y="4797152"/>
              <a:ext cx="6840760" cy="387424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98414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400" dirty="0">
                <a:solidFill>
                  <a:srgbClr val="333333"/>
                </a:solidFill>
              </a:rPr>
              <a:t>European Journal of Cardio-Thoracic Surgery, Volume 51, Issue 3, March 2017, Pages 421–431, https://</a:t>
            </a:r>
            <a:r>
              <a:rPr lang="en-US" altLang="en-US" sz="1400" dirty="0" smtClean="0">
                <a:solidFill>
                  <a:srgbClr val="333333"/>
                </a:solidFill>
              </a:rPr>
              <a:t>doi.org/10.1093/ejcts/ezw315</a:t>
            </a:r>
            <a:endParaRPr lang="en-US" altLang="en-US" sz="1400" dirty="0">
              <a:solidFill>
                <a:srgbClr val="333333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39552" y="548680"/>
            <a:ext cx="7937648" cy="3816424"/>
            <a:chOff x="827584" y="548680"/>
            <a:chExt cx="7433592" cy="2849116"/>
          </a:xfrm>
        </p:grpSpPr>
        <p:pic>
          <p:nvPicPr>
            <p:cNvPr id="4" name="New picture"/>
            <p:cNvPicPr/>
            <p:nvPr/>
          </p:nvPicPr>
          <p:blipFill>
            <a:blip r:embed="rId2" cstate="print"/>
            <a:srcRect l="1901" t="66661" b="18585"/>
            <a:stretch>
              <a:fillRect/>
            </a:stretch>
          </p:blipFill>
          <p:spPr>
            <a:xfrm>
              <a:off x="827584" y="548680"/>
              <a:ext cx="7433592" cy="237626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6" name="New picture"/>
            <p:cNvPicPr/>
            <p:nvPr/>
          </p:nvPicPr>
          <p:blipFill>
            <a:blip r:embed="rId2" cstate="print"/>
            <a:srcRect l="1901" t="97064"/>
            <a:stretch>
              <a:fillRect/>
            </a:stretch>
          </p:blipFill>
          <p:spPr>
            <a:xfrm>
              <a:off x="827584" y="2924944"/>
              <a:ext cx="7433592" cy="47285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9992" y="2060848"/>
            <a:ext cx="4392488" cy="1143000"/>
          </a:xfrm>
        </p:spPr>
        <p:txBody>
          <a:bodyPr/>
          <a:lstStyle/>
          <a:p>
            <a:r>
              <a:rPr lang="en-GB" b="1" dirty="0" smtClean="0"/>
              <a:t>ESOPEC</a:t>
            </a:r>
            <a:endParaRPr lang="en-GB" b="1" dirty="0"/>
          </a:p>
        </p:txBody>
      </p:sp>
      <p:pic>
        <p:nvPicPr>
          <p:cNvPr id="3074" name="Picture 2" descr="https://media.springernature.com/full/springer-static/image/art%3A10.1186%2Fs12885-016-2564-y/MediaObjects/12885_2016_2564_Fig1_HTML.gif"/>
          <p:cNvPicPr>
            <a:picLocks noChangeAspect="1" noChangeArrowheads="1"/>
          </p:cNvPicPr>
          <p:nvPr/>
        </p:nvPicPr>
        <p:blipFill>
          <a:blip r:embed="rId2" cstate="print"/>
          <a:srcRect t="25051" b="24848"/>
          <a:stretch>
            <a:fillRect/>
          </a:stretch>
        </p:blipFill>
        <p:spPr bwMode="auto">
          <a:xfrm>
            <a:off x="4499992" y="3212976"/>
            <a:ext cx="4392488" cy="3273905"/>
          </a:xfrm>
          <a:prstGeom prst="rect">
            <a:avLst/>
          </a:prstGeom>
          <a:noFill/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79512" y="260648"/>
            <a:ext cx="42588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NEOAEGIS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0" y="188640"/>
            <a:ext cx="4392563" cy="4392488"/>
            <a:chOff x="0" y="332656"/>
            <a:chExt cx="4392563" cy="4392488"/>
          </a:xfrm>
        </p:grpSpPr>
        <p:grpSp>
          <p:nvGrpSpPr>
            <p:cNvPr id="10" name="Group 9"/>
            <p:cNvGrpSpPr/>
            <p:nvPr/>
          </p:nvGrpSpPr>
          <p:grpSpPr>
            <a:xfrm>
              <a:off x="0" y="1484784"/>
              <a:ext cx="4392563" cy="2664296"/>
              <a:chOff x="323528" y="2132856"/>
              <a:chExt cx="4392563" cy="2664296"/>
            </a:xfrm>
          </p:grpSpPr>
          <p:pic>
            <p:nvPicPr>
              <p:cNvPr id="3076" name="Picture 4" descr="https://media.springernature.com/full/springer-static/image/art%3A10.1186%2Fs12885-017-3386-2/MediaObjects/12885_2017_3386_Fig1_HTML.gif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18398" r="62667" b="24736"/>
              <a:stretch>
                <a:fillRect/>
              </a:stretch>
            </p:blipFill>
            <p:spPr bwMode="auto">
              <a:xfrm>
                <a:off x="323528" y="2348880"/>
                <a:ext cx="2016224" cy="2448272"/>
              </a:xfrm>
              <a:prstGeom prst="rect">
                <a:avLst/>
              </a:prstGeom>
              <a:noFill/>
            </p:spPr>
          </p:pic>
          <p:pic>
            <p:nvPicPr>
              <p:cNvPr id="7" name="Picture 4" descr="https://media.springernature.com/full/springer-static/image/art%3A10.1186%2Fs12885-017-3386-2/MediaObjects/12885_2017_3386_Fig1_HTML.gif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58666" t="20071" b="24736"/>
              <a:stretch>
                <a:fillRect/>
              </a:stretch>
            </p:blipFill>
            <p:spPr bwMode="auto">
              <a:xfrm>
                <a:off x="2483768" y="2420888"/>
                <a:ext cx="2232323" cy="2376264"/>
              </a:xfrm>
              <a:prstGeom prst="rect">
                <a:avLst/>
              </a:prstGeom>
              <a:noFill/>
            </p:spPr>
          </p:pic>
          <p:pic>
            <p:nvPicPr>
              <p:cNvPr id="8" name="Picture 4" descr="https://media.springernature.com/full/springer-static/image/art%3A10.1186%2Fs12885-017-3386-2/MediaObjects/12885_2017_3386_Fig1_HTML.gif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33333" t="13381" r="34668" b="79929"/>
              <a:stretch>
                <a:fillRect/>
              </a:stretch>
            </p:blipFill>
            <p:spPr bwMode="auto">
              <a:xfrm>
                <a:off x="1619672" y="2132856"/>
                <a:ext cx="1728192" cy="288032"/>
              </a:xfrm>
              <a:prstGeom prst="rect">
                <a:avLst/>
              </a:prstGeom>
              <a:noFill/>
            </p:spPr>
          </p:pic>
          <p:sp>
            <p:nvSpPr>
              <p:cNvPr id="9" name="Rectangle 8"/>
              <p:cNvSpPr/>
              <p:nvPr/>
            </p:nvSpPr>
            <p:spPr>
              <a:xfrm>
                <a:off x="2267744" y="2420888"/>
                <a:ext cx="432048" cy="1440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2" name="Rectangle 11"/>
            <p:cNvSpPr/>
            <p:nvPr/>
          </p:nvSpPr>
          <p:spPr>
            <a:xfrm>
              <a:off x="179512" y="332656"/>
              <a:ext cx="4104456" cy="4392488"/>
            </a:xfrm>
            <a:prstGeom prst="rect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4427984" y="2204864"/>
            <a:ext cx="4536504" cy="43924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446</Words>
  <Application>Microsoft Office PowerPoint</Application>
  <PresentationFormat>On-screen Show (4:3)</PresentationFormat>
  <Paragraphs>104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Oncology Update</vt:lpstr>
      <vt:lpstr>Topics</vt:lpstr>
      <vt:lpstr>PowerPoint Presentation</vt:lpstr>
      <vt:lpstr>Intraperitoneal Chemotherapy</vt:lpstr>
      <vt:lpstr>Intraperitoneal Chemotherapy</vt:lpstr>
      <vt:lpstr>PowerPoint Presentation</vt:lpstr>
      <vt:lpstr>PowerPoint Presentation</vt:lpstr>
      <vt:lpstr>PowerPoint Presentation</vt:lpstr>
      <vt:lpstr>ESOPEC</vt:lpstr>
      <vt:lpstr>PowerPoint Presentation</vt:lpstr>
      <vt:lpstr>Topics</vt:lpstr>
      <vt:lpstr>Current BHOC Trials</vt:lpstr>
      <vt:lpstr>Topics</vt:lpstr>
      <vt:lpstr>SWAG Oncology Guidelines</vt:lpstr>
      <vt:lpstr>Topics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 &amp; Discussion</vt:lpstr>
    </vt:vector>
  </TitlesOfParts>
  <Company>UHBristol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Bird, Thomas</dc:creator>
  <cp:lastModifiedBy>Dunderdale, Helen</cp:lastModifiedBy>
  <cp:revision>61</cp:revision>
  <dcterms:created xsi:type="dcterms:W3CDTF">2019-05-09T12:53:31Z</dcterms:created>
  <dcterms:modified xsi:type="dcterms:W3CDTF">2019-05-10T13:53:06Z</dcterms:modified>
</cp:coreProperties>
</file>