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27" r:id="rId2"/>
    <p:sldId id="264" r:id="rId3"/>
    <p:sldId id="623" r:id="rId4"/>
    <p:sldId id="622" r:id="rId5"/>
    <p:sldId id="620" r:id="rId6"/>
    <p:sldId id="455" r:id="rId7"/>
    <p:sldId id="626" r:id="rId8"/>
    <p:sldId id="257" r:id="rId9"/>
    <p:sldId id="259" r:id="rId10"/>
    <p:sldId id="628" r:id="rId11"/>
    <p:sldId id="263" r:id="rId12"/>
    <p:sldId id="284" r:id="rId13"/>
    <p:sldId id="272" r:id="rId14"/>
    <p:sldId id="635" r:id="rId15"/>
    <p:sldId id="275" r:id="rId16"/>
    <p:sldId id="305" r:id="rId17"/>
    <p:sldId id="269" r:id="rId18"/>
    <p:sldId id="277" r:id="rId19"/>
    <p:sldId id="630" r:id="rId20"/>
    <p:sldId id="636" r:id="rId21"/>
    <p:sldId id="631" r:id="rId22"/>
    <p:sldId id="629" r:id="rId23"/>
    <p:sldId id="34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9406" autoAdjust="0"/>
  </p:normalViewPr>
  <p:slideViewPr>
    <p:cSldViewPr snapToGrid="0" showGuides="1">
      <p:cViewPr>
        <p:scale>
          <a:sx n="98" d="100"/>
          <a:sy n="98" d="100"/>
        </p:scale>
        <p:origin x="-82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500073994315192E-2"/>
          <c:y val="2.8418430884184311E-2"/>
          <c:w val="0.91746959854256716"/>
          <c:h val="0.82705712041541402"/>
        </c:manualLayout>
      </c:layout>
      <c:barChart>
        <c:barDir val="col"/>
        <c:grouping val="clustered"/>
        <c:varyColors val="0"/>
        <c:ser>
          <c:idx val="7"/>
          <c:order val="0"/>
          <c:tx>
            <c:v>Monthly Recruitment</c:v>
          </c:tx>
          <c:spPr>
            <a:solidFill>
              <a:srgbClr val="C0504D">
                <a:alpha val="51000"/>
              </a:srgbClr>
            </a:solidFill>
            <a:ln w="38100">
              <a:solidFill>
                <a:srgbClr val="C0504D"/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800000"/>
              </a:lightRig>
            </a:scene3d>
            <a:sp3d contourW="10160" prstMaterial="dkEdge">
              <a:bevelT w="0" h="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dLbls>
            <c:dLbl>
              <c:idx val="2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14-44F4-BF9A-40DB518B0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Recruitment!$A$3:$A$38</c:f>
              <c:numCache>
                <c:formatCode>mmm\-yy</c:formatCode>
                <c:ptCount val="36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</c:numCache>
            </c:numRef>
          </c:cat>
          <c:val>
            <c:numRef>
              <c:f>Recruitment!$S$3:$S$28</c:f>
              <c:numCache>
                <c:formatCode>0</c:formatCode>
                <c:ptCount val="26"/>
                <c:pt idx="0">
                  <c:v>4</c:v>
                </c:pt>
                <c:pt idx="1">
                  <c:v>13</c:v>
                </c:pt>
                <c:pt idx="2">
                  <c:v>14</c:v>
                </c:pt>
                <c:pt idx="3">
                  <c:v>10</c:v>
                </c:pt>
                <c:pt idx="4">
                  <c:v>33</c:v>
                </c:pt>
                <c:pt idx="5">
                  <c:v>30</c:v>
                </c:pt>
                <c:pt idx="6">
                  <c:v>30</c:v>
                </c:pt>
                <c:pt idx="7">
                  <c:v>23</c:v>
                </c:pt>
                <c:pt idx="8">
                  <c:v>29</c:v>
                </c:pt>
                <c:pt idx="9">
                  <c:v>39</c:v>
                </c:pt>
                <c:pt idx="10">
                  <c:v>30</c:v>
                </c:pt>
                <c:pt idx="11">
                  <c:v>28</c:v>
                </c:pt>
                <c:pt idx="12">
                  <c:v>42</c:v>
                </c:pt>
                <c:pt idx="13">
                  <c:v>28</c:v>
                </c:pt>
                <c:pt idx="14">
                  <c:v>33</c:v>
                </c:pt>
                <c:pt idx="15">
                  <c:v>36</c:v>
                </c:pt>
                <c:pt idx="16">
                  <c:v>58</c:v>
                </c:pt>
                <c:pt idx="17">
                  <c:v>34</c:v>
                </c:pt>
                <c:pt idx="18">
                  <c:v>46</c:v>
                </c:pt>
                <c:pt idx="19">
                  <c:v>52</c:v>
                </c:pt>
                <c:pt idx="20">
                  <c:v>46</c:v>
                </c:pt>
                <c:pt idx="21">
                  <c:v>56</c:v>
                </c:pt>
                <c:pt idx="22">
                  <c:v>49</c:v>
                </c:pt>
                <c:pt idx="23">
                  <c:v>35</c:v>
                </c:pt>
                <c:pt idx="24">
                  <c:v>50</c:v>
                </c:pt>
                <c:pt idx="25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14-44F4-BF9A-40DB518B06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02740864"/>
        <c:axId val="202743168"/>
      </c:barChart>
      <c:lineChart>
        <c:grouping val="standard"/>
        <c:varyColors val="0"/>
        <c:ser>
          <c:idx val="3"/>
          <c:order val="1"/>
          <c:tx>
            <c:v>Target (revised)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4F81BD"/>
              </a:solidFill>
              <a:ln w="44450">
                <a:solidFill>
                  <a:srgbClr val="4F81BD"/>
                </a:solidFill>
                <a:round/>
              </a:ln>
              <a:effectLst/>
              <a:scene3d>
                <a:camera prst="orthographicFront">
                  <a:rot lat="0" lon="0" rev="0"/>
                </a:camera>
                <a:lightRig rig="glow" dir="tl">
                  <a:rot lat="0" lon="0" rev="1800000"/>
                </a:lightRig>
              </a:scene3d>
              <a:sp3d contourW="10160" prstMaterial="dkEdge">
                <a:bevelT w="0" h="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marker>
          <c:dLbls>
            <c:delete val="1"/>
          </c:dLbls>
          <c:cat>
            <c:numRef>
              <c:f>Recruitment!$E$3:$E$26</c:f>
              <c:numCache>
                <c:formatCode>General</c:formatCode>
                <c:ptCount val="24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20</c:v>
                </c:pt>
                <c:pt idx="4">
                  <c:v>27</c:v>
                </c:pt>
                <c:pt idx="5">
                  <c:v>30</c:v>
                </c:pt>
                <c:pt idx="6">
                  <c:v>33</c:v>
                </c:pt>
                <c:pt idx="7">
                  <c:v>39</c:v>
                </c:pt>
                <c:pt idx="8">
                  <c:v>45</c:v>
                </c:pt>
                <c:pt idx="9">
                  <c:v>49</c:v>
                </c:pt>
                <c:pt idx="10">
                  <c:v>52</c:v>
                </c:pt>
                <c:pt idx="11">
                  <c:v>60</c:v>
                </c:pt>
                <c:pt idx="12">
                  <c:v>68</c:v>
                </c:pt>
                <c:pt idx="13">
                  <c:v>28</c:v>
                </c:pt>
                <c:pt idx="14">
                  <c:v>34</c:v>
                </c:pt>
                <c:pt idx="15">
                  <c:v>34</c:v>
                </c:pt>
                <c:pt idx="16">
                  <c:v>39</c:v>
                </c:pt>
                <c:pt idx="17">
                  <c:v>40</c:v>
                </c:pt>
                <c:pt idx="18">
                  <c:v>46</c:v>
                </c:pt>
                <c:pt idx="19">
                  <c:v>47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50</c:v>
                </c:pt>
              </c:numCache>
            </c:numRef>
          </c:cat>
          <c:val>
            <c:numRef>
              <c:f>Recruitment!$J$3:$J$38</c:f>
              <c:numCache>
                <c:formatCode>General</c:formatCode>
                <c:ptCount val="36"/>
                <c:pt idx="13">
                  <c:v>28</c:v>
                </c:pt>
                <c:pt idx="14">
                  <c:v>34</c:v>
                </c:pt>
                <c:pt idx="15">
                  <c:v>34</c:v>
                </c:pt>
                <c:pt idx="16">
                  <c:v>39</c:v>
                </c:pt>
                <c:pt idx="17">
                  <c:v>40</c:v>
                </c:pt>
                <c:pt idx="18">
                  <c:v>46</c:v>
                </c:pt>
                <c:pt idx="19">
                  <c:v>52</c:v>
                </c:pt>
                <c:pt idx="20">
                  <c:v>53</c:v>
                </c:pt>
                <c:pt idx="21">
                  <c:v>59</c:v>
                </c:pt>
                <c:pt idx="22">
                  <c:v>60</c:v>
                </c:pt>
                <c:pt idx="23">
                  <c:v>65</c:v>
                </c:pt>
                <c:pt idx="24">
                  <c:v>65</c:v>
                </c:pt>
                <c:pt idx="25">
                  <c:v>70</c:v>
                </c:pt>
                <c:pt idx="26">
                  <c:v>75</c:v>
                </c:pt>
                <c:pt idx="27">
                  <c:v>75</c:v>
                </c:pt>
                <c:pt idx="28">
                  <c:v>80</c:v>
                </c:pt>
                <c:pt idx="29">
                  <c:v>85</c:v>
                </c:pt>
                <c:pt idx="30">
                  <c:v>85</c:v>
                </c:pt>
                <c:pt idx="31">
                  <c:v>85</c:v>
                </c:pt>
                <c:pt idx="32">
                  <c:v>90</c:v>
                </c:pt>
                <c:pt idx="33">
                  <c:v>95</c:v>
                </c:pt>
                <c:pt idx="34">
                  <c:v>100</c:v>
                </c:pt>
                <c:pt idx="35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E14-44F4-BF9A-40DB518B06C0}"/>
            </c:ext>
          </c:extLst>
        </c:ser>
        <c:ser>
          <c:idx val="0"/>
          <c:order val="2"/>
          <c:tx>
            <c:v>Target (original)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44450">
                <a:solidFill>
                  <a:schemeClr val="accent3"/>
                </a:solidFill>
                <a:round/>
              </a:ln>
              <a:effectLst/>
              <a:scene3d>
                <a:camera prst="orthographicFront">
                  <a:rot lat="0" lon="0" rev="0"/>
                </a:camera>
                <a:lightRig rig="glow" dir="tl">
                  <a:rot lat="0" lon="0" rev="1800000"/>
                </a:lightRig>
              </a:scene3d>
              <a:sp3d contourW="10160" prstMaterial="dkEdge">
                <a:bevelT w="0" h="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marker>
          <c:dLbls>
            <c:delete val="1"/>
          </c:dLbls>
          <c:val>
            <c:numRef>
              <c:f>Recruitment!$E$3:$E$15</c:f>
              <c:numCache>
                <c:formatCode>General</c:formatCode>
                <c:ptCount val="13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20</c:v>
                </c:pt>
                <c:pt idx="4">
                  <c:v>27</c:v>
                </c:pt>
                <c:pt idx="5">
                  <c:v>30</c:v>
                </c:pt>
                <c:pt idx="6">
                  <c:v>33</c:v>
                </c:pt>
                <c:pt idx="7">
                  <c:v>39</c:v>
                </c:pt>
                <c:pt idx="8">
                  <c:v>45</c:v>
                </c:pt>
                <c:pt idx="9">
                  <c:v>49</c:v>
                </c:pt>
                <c:pt idx="10">
                  <c:v>52</c:v>
                </c:pt>
                <c:pt idx="11">
                  <c:v>60</c:v>
                </c:pt>
                <c:pt idx="12">
                  <c:v>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E14-44F4-BF9A-40DB518B06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2740864"/>
        <c:axId val="202743168"/>
      </c:lineChart>
      <c:catAx>
        <c:axId val="202740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Month</a:t>
                </a:r>
              </a:p>
            </c:rich>
          </c:tx>
          <c:layout>
            <c:manualLayout>
              <c:xMode val="edge"/>
              <c:yMode val="edge"/>
              <c:x val="0.49787951279355064"/>
              <c:y val="0.955386111111111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[$-809]mmm\-yy;@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36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43168"/>
        <c:crosses val="autoZero"/>
        <c:auto val="1"/>
        <c:lblAlgn val="ctr"/>
        <c:lblOffset val="100"/>
        <c:noMultiLvlLbl val="1"/>
      </c:catAx>
      <c:valAx>
        <c:axId val="20274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Recruitment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40864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99073548029507"/>
          <c:y val="7.4408174071640798E-2"/>
          <c:w val="0.16615570967695814"/>
          <c:h val="0.11736668678386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37920371086206E-2"/>
          <c:y val="2.8418866805102298E-2"/>
          <c:w val="0.87773482798608404"/>
          <c:h val="0.81815485019282097"/>
        </c:manualLayout>
      </c:layout>
      <c:lineChart>
        <c:grouping val="standard"/>
        <c:varyColors val="0"/>
        <c:ser>
          <c:idx val="1"/>
          <c:order val="0"/>
          <c:tx>
            <c:v>Recruitment</c:v>
          </c:tx>
          <c:spPr>
            <a:ln w="28440">
              <a:solidFill>
                <a:srgbClr val="C0504D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Recruitment!$A$3:$A$62</c:f>
              <c:numCache>
                <c:formatCode>mmm\-yy</c:formatCode>
                <c:ptCount val="60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</c:numCache>
            </c:numRef>
          </c:cat>
          <c:val>
            <c:numRef>
              <c:f>Recruitment!$T$3:$T$62</c:f>
              <c:numCache>
                <c:formatCode>0</c:formatCode>
                <c:ptCount val="60"/>
                <c:pt idx="0">
                  <c:v>4</c:v>
                </c:pt>
                <c:pt idx="1">
                  <c:v>17</c:v>
                </c:pt>
                <c:pt idx="2">
                  <c:v>31</c:v>
                </c:pt>
                <c:pt idx="3">
                  <c:v>41</c:v>
                </c:pt>
                <c:pt idx="4">
                  <c:v>74</c:v>
                </c:pt>
                <c:pt idx="5">
                  <c:v>104</c:v>
                </c:pt>
                <c:pt idx="6">
                  <c:v>134</c:v>
                </c:pt>
                <c:pt idx="7">
                  <c:v>157</c:v>
                </c:pt>
                <c:pt idx="8">
                  <c:v>186</c:v>
                </c:pt>
                <c:pt idx="9">
                  <c:v>225</c:v>
                </c:pt>
                <c:pt idx="10">
                  <c:v>255</c:v>
                </c:pt>
                <c:pt idx="11">
                  <c:v>283</c:v>
                </c:pt>
                <c:pt idx="12">
                  <c:v>325</c:v>
                </c:pt>
                <c:pt idx="13">
                  <c:v>353</c:v>
                </c:pt>
                <c:pt idx="14">
                  <c:v>386</c:v>
                </c:pt>
                <c:pt idx="15">
                  <c:v>422</c:v>
                </c:pt>
                <c:pt idx="16">
                  <c:v>480</c:v>
                </c:pt>
                <c:pt idx="17">
                  <c:v>514</c:v>
                </c:pt>
                <c:pt idx="18">
                  <c:v>560</c:v>
                </c:pt>
                <c:pt idx="19">
                  <c:v>612</c:v>
                </c:pt>
                <c:pt idx="20">
                  <c:v>658</c:v>
                </c:pt>
                <c:pt idx="21">
                  <c:v>714</c:v>
                </c:pt>
                <c:pt idx="22">
                  <c:v>763</c:v>
                </c:pt>
                <c:pt idx="23">
                  <c:v>798</c:v>
                </c:pt>
                <c:pt idx="24">
                  <c:v>848</c:v>
                </c:pt>
                <c:pt idx="25">
                  <c:v>908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8D3-4A77-95FE-4BCA9A4D4DDE}"/>
            </c:ext>
          </c:extLst>
        </c:ser>
        <c:ser>
          <c:idx val="0"/>
          <c:order val="1"/>
          <c:tx>
            <c:v>Target (revised)</c:v>
          </c:tx>
          <c:spPr>
            <a:ln w="28440">
              <a:solidFill>
                <a:srgbClr val="4F81BD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Recruitment!$A$3:$A$62</c:f>
              <c:numCache>
                <c:formatCode>mmm\-yy</c:formatCode>
                <c:ptCount val="60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</c:numCache>
            </c:numRef>
          </c:cat>
          <c:val>
            <c:numRef>
              <c:f>Recruitment!$L$3:$L$62</c:f>
              <c:numCache>
                <c:formatCode>General</c:formatCode>
                <c:ptCount val="60"/>
                <c:pt idx="13">
                  <c:v>353</c:v>
                </c:pt>
                <c:pt idx="14">
                  <c:v>387</c:v>
                </c:pt>
                <c:pt idx="15">
                  <c:v>421</c:v>
                </c:pt>
                <c:pt idx="16">
                  <c:v>460</c:v>
                </c:pt>
                <c:pt idx="17">
                  <c:v>500</c:v>
                </c:pt>
                <c:pt idx="18">
                  <c:v>546</c:v>
                </c:pt>
                <c:pt idx="19">
                  <c:v>598</c:v>
                </c:pt>
                <c:pt idx="20">
                  <c:v>651</c:v>
                </c:pt>
                <c:pt idx="21">
                  <c:v>710</c:v>
                </c:pt>
                <c:pt idx="22">
                  <c:v>770</c:v>
                </c:pt>
                <c:pt idx="23">
                  <c:v>835</c:v>
                </c:pt>
                <c:pt idx="24">
                  <c:v>900</c:v>
                </c:pt>
                <c:pt idx="25">
                  <c:v>970</c:v>
                </c:pt>
                <c:pt idx="26">
                  <c:v>1045</c:v>
                </c:pt>
                <c:pt idx="27">
                  <c:v>1120</c:v>
                </c:pt>
                <c:pt idx="28">
                  <c:v>1200</c:v>
                </c:pt>
                <c:pt idx="29">
                  <c:v>1285</c:v>
                </c:pt>
                <c:pt idx="30">
                  <c:v>1370</c:v>
                </c:pt>
                <c:pt idx="31">
                  <c:v>1455</c:v>
                </c:pt>
                <c:pt idx="32">
                  <c:v>1545</c:v>
                </c:pt>
                <c:pt idx="33">
                  <c:v>1640</c:v>
                </c:pt>
                <c:pt idx="34">
                  <c:v>1740</c:v>
                </c:pt>
                <c:pt idx="35">
                  <c:v>1840</c:v>
                </c:pt>
                <c:pt idx="36">
                  <c:v>1945</c:v>
                </c:pt>
                <c:pt idx="37">
                  <c:v>2050</c:v>
                </c:pt>
                <c:pt idx="38">
                  <c:v>2155</c:v>
                </c:pt>
                <c:pt idx="39">
                  <c:v>2265</c:v>
                </c:pt>
                <c:pt idx="40">
                  <c:v>2375</c:v>
                </c:pt>
                <c:pt idx="41">
                  <c:v>2485</c:v>
                </c:pt>
                <c:pt idx="42">
                  <c:v>2595</c:v>
                </c:pt>
                <c:pt idx="43">
                  <c:v>2705</c:v>
                </c:pt>
                <c:pt idx="44">
                  <c:v>2815</c:v>
                </c:pt>
                <c:pt idx="45">
                  <c:v>2925</c:v>
                </c:pt>
                <c:pt idx="46">
                  <c:v>3035</c:v>
                </c:pt>
                <c:pt idx="47">
                  <c:v>3145</c:v>
                </c:pt>
                <c:pt idx="48">
                  <c:v>3255</c:v>
                </c:pt>
                <c:pt idx="49">
                  <c:v>3365</c:v>
                </c:pt>
                <c:pt idx="50">
                  <c:v>3475</c:v>
                </c:pt>
                <c:pt idx="51">
                  <c:v>3585</c:v>
                </c:pt>
                <c:pt idx="52">
                  <c:v>3695</c:v>
                </c:pt>
                <c:pt idx="53">
                  <c:v>3810</c:v>
                </c:pt>
                <c:pt idx="54">
                  <c:v>3925</c:v>
                </c:pt>
                <c:pt idx="55">
                  <c:v>4040</c:v>
                </c:pt>
                <c:pt idx="56">
                  <c:v>4155</c:v>
                </c:pt>
                <c:pt idx="57">
                  <c:v>4270</c:v>
                </c:pt>
                <c:pt idx="58">
                  <c:v>4385</c:v>
                </c:pt>
                <c:pt idx="59">
                  <c:v>4500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8D3-4A77-95FE-4BCA9A4D4DDE}"/>
            </c:ext>
          </c:extLst>
        </c:ser>
        <c:ser>
          <c:idx val="2"/>
          <c:order val="2"/>
          <c:tx>
            <c:v>Target (original)</c:v>
          </c:tx>
          <c:spPr>
            <a:ln w="28575"/>
          </c:spPr>
          <c:marker>
            <c:symbol val="none"/>
          </c:marker>
          <c:val>
            <c:numRef>
              <c:f>Recruitment!$K$3:$K$15</c:f>
              <c:numCache>
                <c:formatCode>General</c:formatCode>
                <c:ptCount val="13"/>
                <c:pt idx="0">
                  <c:v>17</c:v>
                </c:pt>
                <c:pt idx="1">
                  <c:v>34</c:v>
                </c:pt>
                <c:pt idx="2">
                  <c:v>51</c:v>
                </c:pt>
                <c:pt idx="3">
                  <c:v>71</c:v>
                </c:pt>
                <c:pt idx="4">
                  <c:v>98</c:v>
                </c:pt>
                <c:pt idx="5">
                  <c:v>128</c:v>
                </c:pt>
                <c:pt idx="6">
                  <c:v>161</c:v>
                </c:pt>
                <c:pt idx="7">
                  <c:v>200</c:v>
                </c:pt>
                <c:pt idx="8">
                  <c:v>245</c:v>
                </c:pt>
                <c:pt idx="9">
                  <c:v>294</c:v>
                </c:pt>
                <c:pt idx="10">
                  <c:v>346</c:v>
                </c:pt>
                <c:pt idx="11">
                  <c:v>406</c:v>
                </c:pt>
                <c:pt idx="12">
                  <c:v>474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8D3-4A77-95FE-4BCA9A4D4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208890112"/>
        <c:axId val="208896384"/>
      </c:lineChart>
      <c:dateAx>
        <c:axId val="208890112"/>
        <c:scaling>
          <c:orientation val="minMax"/>
          <c:max val="43831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sz="1200" b="1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GB" sz="1200" b="1" strike="noStrike" spc="-1">
                    <a:solidFill>
                      <a:srgbClr val="595959"/>
                    </a:solidFill>
                    <a:latin typeface="Calibri"/>
                  </a:rPr>
                  <a:t>Date</a:t>
                </a:r>
              </a:p>
            </c:rich>
          </c:tx>
          <c:layout>
            <c:manualLayout>
              <c:xMode val="edge"/>
              <c:yMode val="edge"/>
              <c:x val="0.51101662156938499"/>
              <c:y val="0.95034114506081302"/>
            </c:manualLayout>
          </c:layout>
          <c:overlay val="0"/>
        </c:title>
        <c:numFmt formatCode="mmm\-yy" sourceLinked="1"/>
        <c:majorTickMark val="in"/>
        <c:minorTickMark val="none"/>
        <c:tickLblPos val="nextTo"/>
        <c:spPr>
          <a:ln w="19080">
            <a:solidFill>
              <a:srgbClr val="000000"/>
            </a:solidFill>
            <a:round/>
          </a:ln>
        </c:spPr>
        <c:txPr>
          <a:bodyPr rot="3600000"/>
          <a:lstStyle/>
          <a:p>
            <a:pPr>
              <a:defRPr sz="1050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08896384"/>
        <c:crosses val="autoZero"/>
        <c:auto val="1"/>
        <c:lblOffset val="100"/>
        <c:baseTimeUnit val="months"/>
      </c:dateAx>
      <c:valAx>
        <c:axId val="208896384"/>
        <c:scaling>
          <c:orientation val="minMax"/>
          <c:max val="20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GB" sz="1200" b="1" strike="noStrike" spc="-1">
                    <a:solidFill>
                      <a:srgbClr val="595959"/>
                    </a:solidFill>
                    <a:latin typeface="Calibri"/>
                  </a:rPr>
                  <a:t>Cumulative recruitment</a:t>
                </a:r>
              </a:p>
            </c:rich>
          </c:tx>
          <c:overlay val="0"/>
        </c:title>
        <c:numFmt formatCode="0" sourceLinked="0"/>
        <c:majorTickMark val="in"/>
        <c:minorTickMark val="in"/>
        <c:tickLblPos val="nextTo"/>
        <c:spPr>
          <a:ln w="19080">
            <a:solidFill>
              <a:srgbClr val="000000"/>
            </a:solidFill>
            <a:round/>
          </a:ln>
        </c:spPr>
        <c:txPr>
          <a:bodyPr/>
          <a:lstStyle/>
          <a:p>
            <a:pPr>
              <a:defRPr sz="1050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08890112"/>
        <c:crosses val="autoZero"/>
        <c:crossBetween val="midCat"/>
        <c:majorUnit val="200"/>
        <c:minorUnit val="50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75578434522668636"/>
          <c:y val="0.64808662431403419"/>
          <c:w val="0.18409899124738685"/>
          <c:h val="0.1165838631538596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 b="0" strike="noStrike" spc="-1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B27A4-AF1E-42F7-B207-80C755D39B7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9F362-BF00-4631-A19C-CE849C748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53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81175" y="1238250"/>
            <a:ext cx="3100388" cy="1743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274" y="3138878"/>
            <a:ext cx="5330190" cy="6067751"/>
          </a:xfrm>
        </p:spPr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47033-B2E5-694E-A57F-D4A3126A7B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64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CAF1DA-74A2-49D2-869F-AB49BDB99A26}" type="slidenum">
              <a:rPr lang="en-GB" altLang="en-US" smtClean="0">
                <a:latin typeface="Calibri" panose="020F0502020204030204" pitchFamily="34" charset="0"/>
              </a:rPr>
              <a:pPr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8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37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1DECDF-D9CE-425E-8727-75455AAE2C4B}" type="slidenum">
              <a:rPr lang="en-GB" altLang="en-US" smtClean="0">
                <a:latin typeface="Calibri" panose="020F0502020204030204" pitchFamily="34" charset="0"/>
              </a:rPr>
              <a:pPr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81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03E3-D292-4FDC-AEB1-964250E13C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60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16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238250"/>
            <a:ext cx="5942012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600" b="0" u="none" kern="1200" dirty="0">
              <a:solidFill>
                <a:schemeClr val="tx1"/>
              </a:solidFill>
              <a:effectLst/>
            </a:endParaRPr>
          </a:p>
          <a:p>
            <a:pPr marL="0" indent="0">
              <a:buFont typeface="Arial" charset="0"/>
              <a:buNone/>
            </a:pPr>
            <a:endParaRPr lang="en-US" sz="16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C7675-9AC2-4BEB-B9D9-258A1E4C7B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34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43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11850" cy="3325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C7675-9AC2-4BEB-B9D9-258A1E4C7B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02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06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7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5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84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41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44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68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89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C7675-9AC2-4BEB-B9D9-258A1E4C7B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238250"/>
            <a:ext cx="5942012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z="1800" dirty="0"/>
          </a:p>
          <a:p>
            <a:pPr marL="0" indent="0">
              <a:buFont typeface="Arial" charset="0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C7675-9AC2-4BEB-B9D9-258A1E4C7B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5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F362-BF00-4631-A19C-CE849C7486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8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F5074B-8D3D-4F30-B9FC-DCBC6DCA5B05}" type="slidenum">
              <a:rPr lang="en-GB" altLang="en-US" smtClean="0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1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CAF1DA-74A2-49D2-869F-AB49BDB99A26}" type="slidenum">
              <a:rPr lang="en-GB" altLang="en-US" smtClean="0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6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23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0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4D4-B91E-49D2-8BEF-C07FE90D44B6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86EB-A1CF-45B4-AE46-5EF03DCFF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2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3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4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7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6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07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6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4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A61E2-413A-43F1-9787-7B35DF16402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D8976-AE75-4F79-836B-516ACAD6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100" y="2715202"/>
            <a:ext cx="6524665" cy="713798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O</a:t>
            </a:r>
            <a:r>
              <a:rPr lang="en-GB" dirty="0"/>
              <a:t>ptimal </a:t>
            </a:r>
            <a:r>
              <a:rPr lang="en-GB" b="1" dirty="0"/>
              <a:t>P</a:t>
            </a:r>
            <a:r>
              <a:rPr lang="en-GB" dirty="0"/>
              <a:t>ersonalised </a:t>
            </a:r>
            <a:r>
              <a:rPr lang="en-GB" b="1" dirty="0"/>
              <a:t>T</a:t>
            </a:r>
            <a:r>
              <a:rPr lang="en-GB" dirty="0"/>
              <a:t>reatment of early breast cancer us</a:t>
            </a:r>
            <a:r>
              <a:rPr lang="en-GB" b="1" dirty="0"/>
              <a:t>i</a:t>
            </a:r>
            <a:r>
              <a:rPr lang="en-GB" dirty="0"/>
              <a:t>ng  </a:t>
            </a:r>
            <a:r>
              <a:rPr lang="en-GB" b="1" dirty="0"/>
              <a:t>M</a:t>
            </a:r>
            <a:r>
              <a:rPr lang="en-GB" dirty="0"/>
              <a:t>ulti-parameter </a:t>
            </a:r>
            <a:r>
              <a:rPr lang="en-GB" b="1" dirty="0"/>
              <a:t>A</a:t>
            </a:r>
            <a:r>
              <a:rPr lang="en-GB" dirty="0"/>
              <a:t>nalysis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90" y="696078"/>
            <a:ext cx="4120609" cy="1946035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63863" y="3895859"/>
            <a:ext cx="11101138" cy="22660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OPTIMA Update </a:t>
            </a:r>
          </a:p>
          <a:p>
            <a:r>
              <a:rPr lang="en-US" sz="3600" b="1" dirty="0"/>
              <a:t>SWAG Network Breast Cancer Site Specific Group</a:t>
            </a:r>
          </a:p>
          <a:p>
            <a:r>
              <a:rPr lang="en-GB" sz="3600" b="1" dirty="0"/>
              <a:t>  1</a:t>
            </a:r>
            <a:r>
              <a:rPr lang="en-GB" sz="3600" b="1" baseline="30000" dirty="0"/>
              <a:t>st</a:t>
            </a:r>
            <a:r>
              <a:rPr lang="en-GB" sz="3600" b="1" dirty="0"/>
              <a:t> March 2019</a:t>
            </a:r>
          </a:p>
        </p:txBody>
      </p:sp>
    </p:spTree>
    <p:extLst>
      <p:ext uri="{BB962C8B-B14F-4D97-AF65-F5344CB8AC3E}">
        <p14:creationId xmlns:p14="http://schemas.microsoft.com/office/powerpoint/2010/main" val="235686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C5B03B-B048-4C90-BA09-53780CFF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3" y="1277938"/>
            <a:ext cx="8843962" cy="24431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2000" b="1" dirty="0"/>
              <a:t>Phase I: Understanding recruitment obstacles (rapid)</a:t>
            </a:r>
          </a:p>
          <a:p>
            <a:pPr algn="ctr">
              <a:defRPr/>
            </a:pPr>
            <a:r>
              <a:rPr lang="en-GB" sz="1800" dirty="0"/>
              <a:t>Mapping recruitment pathways, assessing screening and eligibility procedures </a:t>
            </a:r>
          </a:p>
          <a:p>
            <a:pPr algn="ctr">
              <a:defRPr/>
            </a:pPr>
            <a:r>
              <a:rPr lang="en-GB" sz="1800" dirty="0"/>
              <a:t>Interviews with trial staff (and sometimes patients)</a:t>
            </a:r>
          </a:p>
          <a:p>
            <a:pPr algn="ctr">
              <a:defRPr/>
            </a:pPr>
            <a:r>
              <a:rPr lang="en-GB" sz="1800" dirty="0"/>
              <a:t>Audio-recordings of ‘recruitment consultations’</a:t>
            </a:r>
          </a:p>
          <a:p>
            <a:pPr algn="ctr">
              <a:defRPr/>
            </a:pPr>
            <a:r>
              <a:rPr lang="en-GB" sz="1800" dirty="0"/>
              <a:t>Document analysis (protocol, patient information, screening logs)</a:t>
            </a:r>
          </a:p>
          <a:p>
            <a:pPr algn="ctr">
              <a:defRPr/>
            </a:pPr>
            <a:r>
              <a:rPr lang="en-GB" sz="1800" dirty="0"/>
              <a:t>Observations of investigators meetings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>
              <a:defRPr/>
            </a:pPr>
            <a:endParaRPr lang="en-GB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CAC884-D148-41BA-8E2C-E7D39C94BB08}"/>
              </a:ext>
            </a:extLst>
          </p:cNvPr>
          <p:cNvSpPr txBox="1"/>
          <p:nvPr/>
        </p:nvSpPr>
        <p:spPr>
          <a:xfrm>
            <a:off x="2133600" y="3937000"/>
            <a:ext cx="7896225" cy="338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/>
              <a:t>Findings discussed with CI/TMG and ‘Plan of action’ agreed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F0C1504-F9D7-403C-91CD-054803F04838}"/>
              </a:ext>
            </a:extLst>
          </p:cNvPr>
          <p:cNvCxnSpPr/>
          <p:nvPr/>
        </p:nvCxnSpPr>
        <p:spPr>
          <a:xfrm>
            <a:off x="1914525" y="3838575"/>
            <a:ext cx="0" cy="54133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B3860B2-995E-4AE5-8456-30146C4A4458}"/>
              </a:ext>
            </a:extLst>
          </p:cNvPr>
          <p:cNvCxnSpPr/>
          <p:nvPr/>
        </p:nvCxnSpPr>
        <p:spPr>
          <a:xfrm>
            <a:off x="10367963" y="3838575"/>
            <a:ext cx="0" cy="54133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38" name="Picture 4" descr="https://www.jcount.com/wp-content/uploads/2017/03/Business-train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4927600"/>
            <a:ext cx="18954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http://www.thebridgebetween.co.uk/uploads/6/5/7/5/6575003/one-to-one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441950"/>
            <a:ext cx="11271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http://hrs.wsu.edu/wp-content/uploads/2017/01/helpful-TIP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7961">
            <a:off x="1860550" y="4545013"/>
            <a:ext cx="1168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CD9221A-8DBE-4679-8680-9926609B8F9E}"/>
              </a:ext>
            </a:extLst>
          </p:cNvPr>
          <p:cNvSpPr txBox="1">
            <a:spLocks/>
          </p:cNvSpPr>
          <p:nvPr/>
        </p:nvSpPr>
        <p:spPr>
          <a:xfrm>
            <a:off x="1712913" y="4464050"/>
            <a:ext cx="8843962" cy="20685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sz="2000" b="1" dirty="0"/>
              <a:t>Phase II: Addressing  recruitment obstacles</a:t>
            </a:r>
          </a:p>
          <a:p>
            <a:pPr algn="ctr">
              <a:lnSpc>
                <a:spcPct val="100000"/>
              </a:lnSpc>
              <a:defRPr/>
            </a:pPr>
            <a:r>
              <a:rPr lang="en-GB" sz="1800" dirty="0"/>
              <a:t>Feedback/training</a:t>
            </a:r>
          </a:p>
          <a:p>
            <a:pPr algn="ctr">
              <a:lnSpc>
                <a:spcPct val="100000"/>
              </a:lnSpc>
              <a:defRPr/>
            </a:pPr>
            <a:r>
              <a:rPr lang="en-GB" sz="1800" dirty="0"/>
              <a:t>Written guidance and information</a:t>
            </a:r>
          </a:p>
          <a:p>
            <a:pPr algn="ctr">
              <a:lnSpc>
                <a:spcPct val="100000"/>
              </a:lnSpc>
              <a:defRPr/>
            </a:pPr>
            <a:r>
              <a:rPr lang="en-GB" sz="1800" dirty="0"/>
              <a:t>Changes to trial literature to improve clarity</a:t>
            </a:r>
          </a:p>
          <a:p>
            <a:pPr algn="ctr">
              <a:lnSpc>
                <a:spcPct val="100000"/>
              </a:lnSpc>
              <a:defRPr/>
            </a:pPr>
            <a:r>
              <a:rPr lang="en-GB" sz="1800" dirty="0"/>
              <a:t>Adjustments to trial pathways and processes</a:t>
            </a:r>
          </a:p>
        </p:txBody>
      </p:sp>
      <p:sp>
        <p:nvSpPr>
          <p:cNvPr id="18442" name="Title 1"/>
          <p:cNvSpPr txBox="1">
            <a:spLocks/>
          </p:cNvSpPr>
          <p:nvPr/>
        </p:nvSpPr>
        <p:spPr bwMode="auto">
          <a:xfrm>
            <a:off x="1695450" y="-47625"/>
            <a:ext cx="8861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BF2F37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4000" b="1" dirty="0">
              <a:solidFill>
                <a:srgbClr val="9A1D2B"/>
              </a:solidFill>
              <a:latin typeface="Arial" panose="020B0604020202020204" pitchFamily="34" charset="0"/>
            </a:endParaRPr>
          </a:p>
        </p:txBody>
      </p:sp>
      <p:pic>
        <p:nvPicPr>
          <p:cNvPr id="18443" name="Picture 2" descr="Image result for magnifying glass puz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2708275"/>
            <a:ext cx="11366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9510713" y="3535363"/>
            <a:ext cx="688975" cy="90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63708F8-9D36-44C7-B84E-4D15E4A423A0}"/>
              </a:ext>
            </a:extLst>
          </p:cNvPr>
          <p:cNvSpPr txBox="1">
            <a:spLocks/>
          </p:cNvSpPr>
          <p:nvPr/>
        </p:nvSpPr>
        <p:spPr bwMode="auto">
          <a:xfrm>
            <a:off x="1847850" y="104775"/>
            <a:ext cx="8861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BF2F37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accent5"/>
                </a:solidFill>
                <a:latin typeface="Arial" panose="020B0604020202020204" pitchFamily="34" charset="0"/>
              </a:rPr>
              <a:t>Qualitative Recruitment Study</a:t>
            </a:r>
          </a:p>
        </p:txBody>
      </p:sp>
    </p:spTree>
    <p:extLst>
      <p:ext uri="{BB962C8B-B14F-4D97-AF65-F5344CB8AC3E}">
        <p14:creationId xmlns:p14="http://schemas.microsoft.com/office/powerpoint/2010/main" val="305337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A66963B-D21D-47E9-8B90-5718DFD8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613" y="185738"/>
            <a:ext cx="3211512" cy="3022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</p:pic>
      <p:pic>
        <p:nvPicPr>
          <p:cNvPr id="3277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014413"/>
            <a:ext cx="2605087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5F97541-9F46-4FDD-B283-23DCA753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120650"/>
            <a:ext cx="8083550" cy="893763"/>
          </a:xfrm>
        </p:spPr>
        <p:txBody>
          <a:bodyPr/>
          <a:lstStyle/>
          <a:p>
            <a:pPr algn="ctr">
              <a:defRPr/>
            </a:pPr>
            <a:r>
              <a:rPr lang="en-GB" sz="3600" b="1" dirty="0">
                <a:latin typeface="+mn-lt"/>
              </a:rPr>
              <a:t>Accumulated knowledge from prior work</a:t>
            </a:r>
          </a:p>
        </p:txBody>
      </p:sp>
      <p:pic>
        <p:nvPicPr>
          <p:cNvPr id="3277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249488"/>
            <a:ext cx="3306762" cy="235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144963"/>
            <a:ext cx="2751138" cy="254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18994" r="61830" b="9677"/>
          <a:stretch>
            <a:fillRect/>
          </a:stretch>
        </p:blipFill>
        <p:spPr bwMode="auto">
          <a:xfrm>
            <a:off x="142875" y="1274763"/>
            <a:ext cx="3033713" cy="218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7197" r="68304" b="22145"/>
          <a:stretch>
            <a:fillRect/>
          </a:stretch>
        </p:blipFill>
        <p:spPr bwMode="auto">
          <a:xfrm>
            <a:off x="23813" y="3724275"/>
            <a:ext cx="3106737" cy="267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254" r="67857" b="21075"/>
          <a:stretch>
            <a:fillRect/>
          </a:stretch>
        </p:blipFill>
        <p:spPr bwMode="auto">
          <a:xfrm>
            <a:off x="2946400" y="1431925"/>
            <a:ext cx="3332163" cy="276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830513"/>
            <a:ext cx="3063875" cy="34337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9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t="17342" r="9393" b="-2679"/>
          <a:stretch>
            <a:fillRect/>
          </a:stretch>
        </p:blipFill>
        <p:spPr bwMode="auto">
          <a:xfrm>
            <a:off x="5832475" y="4840288"/>
            <a:ext cx="3217863" cy="1763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18959" r="67738" b="21075"/>
          <a:stretch>
            <a:fillRect/>
          </a:stretch>
        </p:blipFill>
        <p:spPr bwMode="auto">
          <a:xfrm>
            <a:off x="2697163" y="4462463"/>
            <a:ext cx="2897187" cy="237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3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3360"/>
            <a:ext cx="5469775" cy="5748764"/>
          </a:xfrm>
        </p:spPr>
      </p:pic>
      <p:sp>
        <p:nvSpPr>
          <p:cNvPr id="7" name="Up Arrow 6"/>
          <p:cNvSpPr/>
          <p:nvPr/>
        </p:nvSpPr>
        <p:spPr>
          <a:xfrm rot="5400000">
            <a:off x="5486459" y="2875658"/>
            <a:ext cx="432835" cy="97840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 rot="5400000">
            <a:off x="4982839" y="3558993"/>
            <a:ext cx="461665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 rot="5400000">
            <a:off x="4678512" y="4231809"/>
            <a:ext cx="397777" cy="97840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681284" y="2468458"/>
            <a:ext cx="422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MDT Screening for OPTIMA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2080" y="3157675"/>
            <a:ext cx="5406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MDT Identify </a:t>
            </a:r>
            <a:r>
              <a:rPr lang="en-GB" sz="2400" b="1" dirty="0">
                <a:solidFill>
                  <a:schemeClr val="accent4"/>
                </a:solidFill>
              </a:rPr>
              <a:t>63% </a:t>
            </a:r>
            <a:r>
              <a:rPr lang="en-GB" sz="2400" b="1" dirty="0"/>
              <a:t>as eligible patients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9846" y="3835114"/>
            <a:ext cx="491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Surgical handover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6605" y="4475519"/>
            <a:ext cx="534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Approach </a:t>
            </a:r>
            <a:r>
              <a:rPr lang="en-GB" sz="2400" b="1" dirty="0">
                <a:solidFill>
                  <a:schemeClr val="accent4"/>
                </a:solidFill>
              </a:rPr>
              <a:t>81%</a:t>
            </a:r>
            <a:r>
              <a:rPr lang="en-GB" sz="2400" b="1" dirty="0"/>
              <a:t> eligible patients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1230" y="5813051"/>
            <a:ext cx="6301697" cy="76944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454, </a:t>
            </a:r>
            <a:r>
              <a:rPr lang="en-GB" sz="4400" b="1" dirty="0">
                <a:solidFill>
                  <a:schemeClr val="accent4"/>
                </a:solidFill>
              </a:rPr>
              <a:t>43%</a:t>
            </a:r>
            <a:r>
              <a:rPr lang="en-GB" sz="2800" b="1" dirty="0"/>
              <a:t>  Recruited to OPTIMA</a:t>
            </a:r>
          </a:p>
        </p:txBody>
      </p:sp>
      <p:sp>
        <p:nvSpPr>
          <p:cNvPr id="16" name="Up Arrow 15"/>
          <p:cNvSpPr/>
          <p:nvPr/>
        </p:nvSpPr>
        <p:spPr>
          <a:xfrm rot="5400000">
            <a:off x="5975662" y="2184367"/>
            <a:ext cx="432835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 Arrow 16"/>
          <p:cNvSpPr/>
          <p:nvPr/>
        </p:nvSpPr>
        <p:spPr>
          <a:xfrm rot="5400000">
            <a:off x="4471478" y="4872248"/>
            <a:ext cx="397777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59571" y="5192132"/>
            <a:ext cx="491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Recruitment appointment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C05942EB-53C9-4E47-B900-7FB84155295A}"/>
              </a:ext>
            </a:extLst>
          </p:cNvPr>
          <p:cNvSpPr txBox="1">
            <a:spLocks/>
          </p:cNvSpPr>
          <p:nvPr/>
        </p:nvSpPr>
        <p:spPr>
          <a:xfrm>
            <a:off x="305607" y="254878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OPTIMA recruitment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2664" y="2326105"/>
            <a:ext cx="1820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2744" y="3106227"/>
            <a:ext cx="154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4597" y="4310541"/>
            <a:ext cx="154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77137" y="619225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Sept 2017 – Dec 2019</a:t>
            </a:r>
          </a:p>
        </p:txBody>
      </p:sp>
    </p:spTree>
    <p:extLst>
      <p:ext uri="{BB962C8B-B14F-4D97-AF65-F5344CB8AC3E}">
        <p14:creationId xmlns:p14="http://schemas.microsoft.com/office/powerpoint/2010/main" val="42434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4" grpId="0"/>
      <p:bldP spid="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-616075"/>
            <a:ext cx="12569780" cy="80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8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383434" y="1589445"/>
            <a:ext cx="3774831" cy="19832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3295" y="2581065"/>
            <a:ext cx="3320660" cy="166464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Pathway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Oval 13"/>
          <p:cNvSpPr/>
          <p:nvPr/>
        </p:nvSpPr>
        <p:spPr>
          <a:xfrm>
            <a:off x="4625414" y="3476311"/>
            <a:ext cx="3149415" cy="120268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Approaching patients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1112" y="4373153"/>
            <a:ext cx="2799479" cy="11708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Recruitment Appointments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27">
            <a:extLst/>
          </p:cNvPr>
          <p:cNvSpPr txBox="1"/>
          <p:nvPr/>
        </p:nvSpPr>
        <p:spPr>
          <a:xfrm flipH="1">
            <a:off x="700054" y="1253352"/>
            <a:ext cx="3486079" cy="332783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all potentially eligible patients identified: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Oncotype Dx offered to some node positive patients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Equipoise issues: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Eligibility criteria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Node positive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prognosis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Comfort with Multi Parameter Assays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27">
            <a:extLst/>
          </p:cNvPr>
          <p:cNvSpPr txBox="1"/>
          <p:nvPr/>
        </p:nvSpPr>
        <p:spPr>
          <a:xfrm flipH="1">
            <a:off x="700056" y="4840669"/>
            <a:ext cx="3486077" cy="14066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Losing eligible patients: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Surgeons pre-empting chemotherapy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27">
            <a:extLst/>
          </p:cNvPr>
          <p:cNvSpPr txBox="1"/>
          <p:nvPr/>
        </p:nvSpPr>
        <p:spPr>
          <a:xfrm flipH="1">
            <a:off x="8281117" y="3454997"/>
            <a:ext cx="3445620" cy="30107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Missing opportunities to randomise: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Structuring the appointment 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of predictor tools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Prosigna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Exploring patient preferences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Belief in the study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27">
            <a:extLst/>
          </p:cNvPr>
          <p:cNvSpPr txBox="1"/>
          <p:nvPr/>
        </p:nvSpPr>
        <p:spPr>
          <a:xfrm flipH="1">
            <a:off x="8281116" y="1253352"/>
            <a:ext cx="3445621" cy="21111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approaching all eligible patients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Subjective assessment outside eligibility criteria (patient considered too anxious, too emotional)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39"/>
          <p:cNvSpPr txBox="1"/>
          <p:nvPr/>
        </p:nvSpPr>
        <p:spPr>
          <a:xfrm>
            <a:off x="5107907" y="5682094"/>
            <a:ext cx="2325887" cy="62096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FFFFFF"/>
                </a:solidFill>
                <a:effectLst/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43%</a:t>
            </a:r>
            <a:r>
              <a:rPr lang="en-GB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approached patients consent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93122EC-C116-41C5-93FD-01290985E6AA}"/>
              </a:ext>
            </a:extLst>
          </p:cNvPr>
          <p:cNvSpPr txBox="1">
            <a:spLocks/>
          </p:cNvSpPr>
          <p:nvPr/>
        </p:nvSpPr>
        <p:spPr>
          <a:xfrm>
            <a:off x="305607" y="254878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Recruitment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8430E2-0AF0-407D-8993-0A1C3824F077}"/>
              </a:ext>
            </a:extLst>
          </p:cNvPr>
          <p:cNvSpPr txBox="1"/>
          <p:nvPr/>
        </p:nvSpPr>
        <p:spPr>
          <a:xfrm>
            <a:off x="4871113" y="2147778"/>
            <a:ext cx="302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Identifying eligible patients  </a:t>
            </a:r>
          </a:p>
        </p:txBody>
      </p:sp>
    </p:spTree>
    <p:extLst>
      <p:ext uri="{BB962C8B-B14F-4D97-AF65-F5344CB8AC3E}">
        <p14:creationId xmlns:p14="http://schemas.microsoft.com/office/powerpoint/2010/main" val="26530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6" y="0"/>
            <a:ext cx="12531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2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A21FC0E-8536-437B-8B5B-CF7063C0B706}"/>
              </a:ext>
            </a:extLst>
          </p:cNvPr>
          <p:cNvSpPr txBox="1">
            <a:spLocks/>
          </p:cNvSpPr>
          <p:nvPr/>
        </p:nvSpPr>
        <p:spPr>
          <a:xfrm>
            <a:off x="305607" y="254878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Addressing Recruitment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A880B9-2094-4862-9AE8-E71E592E51B5}"/>
              </a:ext>
            </a:extLst>
          </p:cNvPr>
          <p:cNvSpPr txBox="1"/>
          <p:nvPr/>
        </p:nvSpPr>
        <p:spPr>
          <a:xfrm>
            <a:off x="583894" y="1388125"/>
            <a:ext cx="1110500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Identifying eligible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Revise eligibility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Explore recruiters’ issues - 6 Regional meetings, Investigator newsletters, Monthly newsletter &amp; postcards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MDT focus – guidance note for surgeons, breast nurse specialist,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Promote OPTIMA at national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Approaching Eligible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Tips for surgeons and breast nurse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Explore recruiters’ issues - 6 Regional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Trailering OPTIMA with Patient Information Flyer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Recruitment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6 Regional feedback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Individual recruiter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Targeted tips and guidance document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Audio-recording of appointments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1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OPTIMA Moving Forward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877" y="0"/>
            <a:ext cx="14934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0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CE1DC0F-CB80-4BB9-B6D3-FBAAE244722E}"/>
              </a:ext>
            </a:extLst>
          </p:cNvPr>
          <p:cNvSpPr txBox="1">
            <a:spLocks/>
          </p:cNvSpPr>
          <p:nvPr/>
        </p:nvSpPr>
        <p:spPr>
          <a:xfrm>
            <a:off x="384628" y="1324000"/>
            <a:ext cx="11422743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+mj-lt"/>
              <a:buAutoNum type="arabicPeriod"/>
            </a:pPr>
            <a:r>
              <a:rPr lang="en-GB" sz="3600" dirty="0"/>
              <a:t>Better explanation of eligibility</a:t>
            </a:r>
          </a:p>
          <a:p>
            <a:pPr marL="571500" indent="-457200">
              <a:buFont typeface="+mj-lt"/>
              <a:buAutoNum type="arabicPeriod"/>
            </a:pPr>
            <a:endParaRPr lang="en-GB" sz="3600" dirty="0"/>
          </a:p>
          <a:p>
            <a:pPr marL="571500" indent="-457200">
              <a:buFont typeface="+mj-lt"/>
              <a:buAutoNum type="arabicPeriod"/>
            </a:pPr>
            <a:r>
              <a:rPr lang="en-GB" sz="3600" dirty="0"/>
              <a:t>Allow up to 8 weeks of neo-adjuvant endocrine therapy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Participation in window studies permitted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Will require a pre-treatment core biopsy for </a:t>
            </a:r>
            <a:r>
              <a:rPr lang="en-GB" sz="3600" dirty="0" err="1"/>
              <a:t>Prosigna</a:t>
            </a:r>
            <a:r>
              <a:rPr lang="en-GB" sz="3600" dirty="0"/>
              <a:t> testing</a:t>
            </a:r>
          </a:p>
          <a:p>
            <a:pPr lvl="1"/>
            <a:endParaRPr lang="en-GB" sz="3600" dirty="0"/>
          </a:p>
          <a:p>
            <a:pPr marL="571500" indent="-457200">
              <a:buFont typeface="+mj-lt"/>
              <a:buAutoNum type="arabicPeriod"/>
            </a:pPr>
            <a:r>
              <a:rPr lang="en-GB" sz="3600" dirty="0"/>
              <a:t>Allow entry up to 12 weeks post final surgery</a:t>
            </a:r>
          </a:p>
          <a:p>
            <a:pPr lvl="1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064348C-6585-45D4-B5D6-CBE91269B43C}"/>
              </a:ext>
            </a:extLst>
          </p:cNvPr>
          <p:cNvSpPr txBox="1">
            <a:spLocks/>
          </p:cNvSpPr>
          <p:nvPr/>
        </p:nvSpPr>
        <p:spPr>
          <a:xfrm>
            <a:off x="305607" y="254878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Protocol Changes 6.1</a:t>
            </a:r>
          </a:p>
        </p:txBody>
      </p:sp>
    </p:spTree>
    <p:extLst>
      <p:ext uri="{BB962C8B-B14F-4D97-AF65-F5344CB8AC3E}">
        <p14:creationId xmlns:p14="http://schemas.microsoft.com/office/powerpoint/2010/main" val="33549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CE1DC0F-CB80-4BB9-B6D3-FBAAE244722E}"/>
              </a:ext>
            </a:extLst>
          </p:cNvPr>
          <p:cNvSpPr txBox="1">
            <a:spLocks/>
          </p:cNvSpPr>
          <p:nvPr/>
        </p:nvSpPr>
        <p:spPr>
          <a:xfrm>
            <a:off x="384628" y="1324000"/>
            <a:ext cx="11422743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+mj-lt"/>
              <a:buAutoNum type="arabicPeriod"/>
            </a:pPr>
            <a:r>
              <a:rPr lang="en-GB" sz="3600" dirty="0"/>
              <a:t>Norwegian Breast Group </a:t>
            </a:r>
          </a:p>
          <a:p>
            <a:pPr marL="571500" indent="-457200">
              <a:buFont typeface="+mj-lt"/>
              <a:buAutoNum type="arabicPeriod"/>
            </a:pPr>
            <a:endParaRPr lang="en-GB" sz="3600" dirty="0"/>
          </a:p>
          <a:p>
            <a:pPr marL="571500" indent="-457200">
              <a:buFont typeface="+mj-lt"/>
              <a:buAutoNum type="arabicPeriod"/>
            </a:pPr>
            <a:r>
              <a:rPr lang="en-GB" sz="3600" dirty="0"/>
              <a:t>Possible other international collaborations</a:t>
            </a:r>
          </a:p>
          <a:p>
            <a:pPr lvl="1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064348C-6585-45D4-B5D6-CBE91269B43C}"/>
              </a:ext>
            </a:extLst>
          </p:cNvPr>
          <p:cNvSpPr txBox="1">
            <a:spLocks/>
          </p:cNvSpPr>
          <p:nvPr/>
        </p:nvSpPr>
        <p:spPr>
          <a:xfrm>
            <a:off x="305607" y="254878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Collaborations </a:t>
            </a:r>
          </a:p>
        </p:txBody>
      </p:sp>
    </p:spTree>
    <p:extLst>
      <p:ext uri="{BB962C8B-B14F-4D97-AF65-F5344CB8AC3E}">
        <p14:creationId xmlns:p14="http://schemas.microsoft.com/office/powerpoint/2010/main" val="18664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Overview of OPTIMA</a:t>
            </a:r>
          </a:p>
          <a:p>
            <a:r>
              <a:rPr lang="en-GB" dirty="0"/>
              <a:t>Introducing the Qualitative Recruitment Study </a:t>
            </a:r>
          </a:p>
          <a:p>
            <a:r>
              <a:rPr lang="en-GB" dirty="0"/>
              <a:t>Understanding OPTIMA Recruitment Obstacles</a:t>
            </a:r>
          </a:p>
          <a:p>
            <a:r>
              <a:rPr lang="en-GB" dirty="0"/>
              <a:t>Addressing OPTIMA Recruitment Obstacles</a:t>
            </a:r>
          </a:p>
          <a:p>
            <a:r>
              <a:rPr lang="en-GB" dirty="0"/>
              <a:t>OPTIMA Moving Forward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2D5942-FBE9-4389-8B13-2AF7F2F56982}"/>
              </a:ext>
            </a:extLst>
          </p:cNvPr>
          <p:cNvSpPr txBox="1">
            <a:spLocks/>
          </p:cNvSpPr>
          <p:nvPr/>
        </p:nvSpPr>
        <p:spPr>
          <a:xfrm>
            <a:off x="317695" y="248944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1847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CE1DC0F-CB80-4BB9-B6D3-FBAAE244722E}"/>
              </a:ext>
            </a:extLst>
          </p:cNvPr>
          <p:cNvSpPr txBox="1">
            <a:spLocks/>
          </p:cNvSpPr>
          <p:nvPr/>
        </p:nvSpPr>
        <p:spPr>
          <a:xfrm>
            <a:off x="384628" y="1324000"/>
            <a:ext cx="11422743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+mj-lt"/>
              <a:buAutoNum type="arabicPeriod"/>
            </a:pPr>
            <a:r>
              <a:rPr lang="en-GB" sz="3600" dirty="0"/>
              <a:t>OPTIMA website and Twitter</a:t>
            </a:r>
          </a:p>
          <a:p>
            <a:pPr marL="571500" indent="-457200">
              <a:buFont typeface="+mj-lt"/>
              <a:buAutoNum type="arabicPeriod"/>
            </a:pPr>
            <a:endParaRPr lang="en-GB" sz="3600" dirty="0"/>
          </a:p>
          <a:p>
            <a:pPr marL="571500" indent="-457200">
              <a:buFont typeface="+mj-lt"/>
              <a:buAutoNum type="arabicPeriod"/>
            </a:pPr>
            <a:r>
              <a:rPr lang="en-GB" sz="3600" dirty="0"/>
              <a:t>TMG and PI relationships </a:t>
            </a:r>
          </a:p>
          <a:p>
            <a:pPr marL="571500" indent="-457200">
              <a:buFont typeface="+mj-lt"/>
              <a:buAutoNum type="arabicPeriod"/>
            </a:pPr>
            <a:endParaRPr lang="en-GB" sz="3600" dirty="0"/>
          </a:p>
          <a:p>
            <a:pPr marL="571500" indent="-457200">
              <a:buFont typeface="+mj-lt"/>
              <a:buAutoNum type="arabicPeriod"/>
            </a:pPr>
            <a:endParaRPr lang="en-GB" sz="3600" dirty="0"/>
          </a:p>
          <a:p>
            <a:pPr lvl="1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064348C-6585-45D4-B5D6-CBE91269B43C}"/>
              </a:ext>
            </a:extLst>
          </p:cNvPr>
          <p:cNvSpPr txBox="1">
            <a:spLocks/>
          </p:cNvSpPr>
          <p:nvPr/>
        </p:nvSpPr>
        <p:spPr>
          <a:xfrm>
            <a:off x="305607" y="254878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Communication  </a:t>
            </a:r>
          </a:p>
        </p:txBody>
      </p:sp>
    </p:spTree>
    <p:extLst>
      <p:ext uri="{BB962C8B-B14F-4D97-AF65-F5344CB8AC3E}">
        <p14:creationId xmlns:p14="http://schemas.microsoft.com/office/powerpoint/2010/main" val="335375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7E5863B-005A-4374-8B68-2D8D20276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08995"/>
              </p:ext>
            </p:extLst>
          </p:nvPr>
        </p:nvGraphicFramePr>
        <p:xfrm>
          <a:off x="993068" y="1398242"/>
          <a:ext cx="9302479" cy="476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7E85E101-A8EF-471C-B47D-36F1099B7CC8}"/>
              </a:ext>
            </a:extLst>
          </p:cNvPr>
          <p:cNvSpPr txBox="1">
            <a:spLocks/>
          </p:cNvSpPr>
          <p:nvPr/>
        </p:nvSpPr>
        <p:spPr>
          <a:xfrm>
            <a:off x="305607" y="254878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Recruiting to target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54CC39-38E5-4D9D-86EB-DE495FD86C5F}"/>
              </a:ext>
            </a:extLst>
          </p:cNvPr>
          <p:cNvSpPr txBox="1"/>
          <p:nvPr/>
        </p:nvSpPr>
        <p:spPr>
          <a:xfrm>
            <a:off x="1896453" y="3026616"/>
            <a:ext cx="8136904" cy="540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Site recruitment target = </a:t>
            </a:r>
            <a:r>
              <a:rPr lang="en-GB" sz="2400" b="1" dirty="0">
                <a:solidFill>
                  <a:srgbClr val="FFFF00"/>
                </a:solidFill>
              </a:rPr>
              <a:t>at least </a:t>
            </a:r>
            <a:r>
              <a:rPr lang="en-GB" sz="2400" b="1" dirty="0">
                <a:solidFill>
                  <a:schemeClr val="bg1"/>
                </a:solidFill>
              </a:rPr>
              <a:t>one patient per month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23AE81-7150-4DBD-A146-8F568777CF01}"/>
              </a:ext>
            </a:extLst>
          </p:cNvPr>
          <p:cNvSpPr txBox="1"/>
          <p:nvPr/>
        </p:nvSpPr>
        <p:spPr>
          <a:xfrm>
            <a:off x="1896453" y="3667058"/>
            <a:ext cx="8136904" cy="540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Need to approach </a:t>
            </a:r>
            <a:r>
              <a:rPr lang="en-GB" sz="2400" b="1" dirty="0">
                <a:solidFill>
                  <a:srgbClr val="FFFF00"/>
                </a:solidFill>
              </a:rPr>
              <a:t>at least </a:t>
            </a:r>
            <a:r>
              <a:rPr lang="en-GB" sz="2400" b="1" dirty="0">
                <a:solidFill>
                  <a:schemeClr val="bg1"/>
                </a:solidFill>
              </a:rPr>
              <a:t>2 patients per month </a:t>
            </a:r>
          </a:p>
        </p:txBody>
      </p:sp>
    </p:spTree>
    <p:extLst>
      <p:ext uri="{BB962C8B-B14F-4D97-AF65-F5344CB8AC3E}">
        <p14:creationId xmlns:p14="http://schemas.microsoft.com/office/powerpoint/2010/main" val="25877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PTIMA Investigator Meeting&#10;Thursday, 4th April 2019&#10;The British Library&#10;96 Euston Rd, London NW1 2DB&#10; &#10;We are very excited to announce that our 2019 National Investigator Meeting will be held at The British Library. &#10;To register for this event, please click here &#10;We are very keen to attract as many surgeons as possible to this meeting, so please can we ask that you extend the invitation to your surgical colleagues. &#10;An agenda for the meeting will be circulated in due course. &#10; &#10;">
            <a:extLst>
              <a:ext uri="{FF2B5EF4-FFF2-40B4-BE49-F238E27FC236}">
                <a16:creationId xmlns:a16="http://schemas.microsoft.com/office/drawing/2014/main" xmlns="" id="{7415862D-08F7-45DE-B4EB-1637653F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1647825"/>
            <a:ext cx="99155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87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CA65ABC-6F32-2246-BBFA-A01D9D49B79D}"/>
              </a:ext>
            </a:extLst>
          </p:cNvPr>
          <p:cNvGrpSpPr/>
          <p:nvPr/>
        </p:nvGrpSpPr>
        <p:grpSpPr>
          <a:xfrm>
            <a:off x="767408" y="4077072"/>
            <a:ext cx="10404106" cy="2304256"/>
            <a:chOff x="767408" y="4077072"/>
            <a:chExt cx="10404106" cy="2304256"/>
          </a:xfrm>
        </p:grpSpPr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767408" y="4077072"/>
              <a:ext cx="18129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2400" dirty="0">
                  <a:latin typeface="+mn-lt"/>
                  <a:ea typeface="ＭＳ Ｐゴシック"/>
                  <a:cs typeface="ＭＳ Ｐゴシック"/>
                </a:rPr>
                <a:t>Affiliates :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178" y="6029336"/>
              <a:ext cx="3547336" cy="35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208" y="4120587"/>
              <a:ext cx="3203306" cy="51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4444449" y="4085711"/>
              <a:ext cx="1998364" cy="602374"/>
              <a:chOff x="29012219" y="28817248"/>
              <a:chExt cx="1998666" cy="602464"/>
            </a:xfrm>
          </p:grpSpPr>
          <p:pic>
            <p:nvPicPr>
              <p:cNvPr id="17" name="Picture 21" descr="D:\logo-ltr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089"/>
              <a:stretch>
                <a:fillRect/>
              </a:stretch>
            </p:blipFill>
            <p:spPr bwMode="auto">
              <a:xfrm>
                <a:off x="29012219" y="28819788"/>
                <a:ext cx="680728" cy="599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29689073" y="28816546"/>
                <a:ext cx="1322588" cy="6033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rmAutofit fontScale="32500" lnSpcReduction="20000"/>
              </a:bodyPr>
              <a:lstStyle>
                <a:defPPr>
                  <a:defRPr lang="en-US"/>
                </a:defPPr>
                <a:lvl1pPr algn="l" defTabSz="4175125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2087563" indent="-1630363" algn="l" defTabSz="4175125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4175125" indent="-3260725" algn="l" defTabSz="4175125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6264275" indent="-4892675" algn="l" defTabSz="4175125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8351838" indent="-6523038" algn="l" defTabSz="4175125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GB" sz="5400" dirty="0">
                    <a:latin typeface="Garamond" pitchFamily="18" charset="0"/>
                  </a:rPr>
                  <a:t>University of</a:t>
                </a:r>
                <a:r>
                  <a:rPr lang="en-GB" sz="3200" dirty="0"/>
                  <a:t> </a:t>
                </a:r>
                <a:br>
                  <a:rPr lang="en-GB" sz="3200" dirty="0"/>
                </a:br>
                <a:r>
                  <a:rPr lang="en-GB" sz="6600" b="1" dirty="0">
                    <a:latin typeface="Garamond" pitchFamily="18" charset="0"/>
                  </a:rPr>
                  <a:t>BRISTOL</a:t>
                </a:r>
              </a:p>
            </p:txBody>
          </p:sp>
        </p:grpSp>
        <p:pic>
          <p:nvPicPr>
            <p:cNvPr id="15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816" y="5041638"/>
              <a:ext cx="2787193" cy="73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 descr="Leeds_BlackonWhit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1576" y="4818992"/>
              <a:ext cx="2399938" cy="914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oicr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488" y="4937568"/>
              <a:ext cx="1296144" cy="93970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AA6A646-0F5F-D843-A058-DDF77C4F13BB}"/>
              </a:ext>
            </a:extLst>
          </p:cNvPr>
          <p:cNvGrpSpPr/>
          <p:nvPr/>
        </p:nvGrpSpPr>
        <p:grpSpPr>
          <a:xfrm>
            <a:off x="767408" y="1928016"/>
            <a:ext cx="10441160" cy="1572992"/>
            <a:chOff x="767408" y="1928016"/>
            <a:chExt cx="10441160" cy="1572992"/>
          </a:xfrm>
        </p:grpSpPr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4428531" y="1928165"/>
              <a:ext cx="33956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2400" dirty="0">
                  <a:latin typeface="+mn-lt"/>
                  <a:ea typeface="ＭＳ Ｐゴシック"/>
                  <a:cs typeface="ＭＳ Ｐゴシック"/>
                </a:rPr>
                <a:t>Co-ordinating Centre</a:t>
              </a:r>
            </a:p>
          </p:txBody>
        </p: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767408" y="1928016"/>
              <a:ext cx="1444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2400" dirty="0">
                  <a:latin typeface="+mn-lt"/>
                  <a:ea typeface="ＭＳ Ｐゴシック"/>
                  <a:cs typeface="ＭＳ Ｐゴシック"/>
                </a:rPr>
                <a:t>Sponsor</a:t>
              </a:r>
              <a:endParaRPr lang="en-GB" sz="2400" dirty="0">
                <a:latin typeface="+mn-lt"/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24" y="2457008"/>
              <a:ext cx="2323323" cy="68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8976320" y="1928016"/>
              <a:ext cx="1323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2400" dirty="0">
                  <a:latin typeface="+mn-lt"/>
                  <a:ea typeface="ＭＳ Ｐゴシック"/>
                  <a:cs typeface="ＭＳ Ｐゴシック"/>
                </a:rPr>
                <a:t>Funder</a:t>
              </a:r>
            </a:p>
          </p:txBody>
        </p:sp>
        <p:pic>
          <p:nvPicPr>
            <p:cNvPr id="22" name="Picture 5427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5621" y="2457008"/>
              <a:ext cx="2122947" cy="73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442" y="2457008"/>
              <a:ext cx="1273840" cy="10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A94B1FA6-243E-1548-8101-1B1E3BB9EA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0295" y="293353"/>
            <a:ext cx="14462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E8AA02B4-BFCE-4379-863C-945A3D5632CC}"/>
              </a:ext>
            </a:extLst>
          </p:cNvPr>
          <p:cNvSpPr txBox="1">
            <a:spLocks/>
          </p:cNvSpPr>
          <p:nvPr/>
        </p:nvSpPr>
        <p:spPr>
          <a:xfrm>
            <a:off x="305607" y="254878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Trial Support </a:t>
            </a:r>
          </a:p>
        </p:txBody>
      </p:sp>
    </p:spTree>
    <p:extLst>
      <p:ext uri="{BB962C8B-B14F-4D97-AF65-F5344CB8AC3E}">
        <p14:creationId xmlns:p14="http://schemas.microsoft.com/office/powerpoint/2010/main" val="57272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CC86B9-4BB4-4E06-B024-0157C41CF352}"/>
              </a:ext>
            </a:extLst>
          </p:cNvPr>
          <p:cNvSpPr txBox="1">
            <a:spLocks/>
          </p:cNvSpPr>
          <p:nvPr/>
        </p:nvSpPr>
        <p:spPr>
          <a:xfrm>
            <a:off x="317695" y="248944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OPTIMA Aim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0E3A29-8610-4F7F-956C-4D6B0F2767C4}"/>
              </a:ext>
            </a:extLst>
          </p:cNvPr>
          <p:cNvSpPr txBox="1"/>
          <p:nvPr/>
        </p:nvSpPr>
        <p:spPr>
          <a:xfrm>
            <a:off x="609599" y="2028616"/>
            <a:ext cx="108881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Find out if a multi-parameter assay (</a:t>
            </a:r>
            <a:r>
              <a:rPr lang="en-GB" sz="4400" dirty="0" err="1"/>
              <a:t>Prosigna</a:t>
            </a:r>
            <a:r>
              <a:rPr lang="en-GB" sz="4400" dirty="0"/>
              <a:t>) can effectively and safely identify if a patient is likely to benefit from adjuvant chemotherapy or not. </a:t>
            </a:r>
          </a:p>
        </p:txBody>
      </p:sp>
    </p:spTree>
    <p:extLst>
      <p:ext uri="{BB962C8B-B14F-4D97-AF65-F5344CB8AC3E}">
        <p14:creationId xmlns:p14="http://schemas.microsoft.com/office/powerpoint/2010/main" val="327948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CC86B9-4BB4-4E06-B024-0157C41CF352}"/>
              </a:ext>
            </a:extLst>
          </p:cNvPr>
          <p:cNvSpPr txBox="1">
            <a:spLocks/>
          </p:cNvSpPr>
          <p:nvPr/>
        </p:nvSpPr>
        <p:spPr>
          <a:xfrm>
            <a:off x="317695" y="248944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OPTIMA Rationale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D017E5-F3A1-47A6-91D2-0ABACF47BA99}"/>
              </a:ext>
            </a:extLst>
          </p:cNvPr>
          <p:cNvSpPr/>
          <p:nvPr/>
        </p:nvSpPr>
        <p:spPr>
          <a:xfrm>
            <a:off x="795867" y="1625600"/>
            <a:ext cx="1102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  <a:defRPr/>
            </a:pPr>
            <a:r>
              <a:rPr lang="en-US" sz="4000" dirty="0"/>
              <a:t>Better targeting of chemotherapy</a:t>
            </a:r>
          </a:p>
          <a:p>
            <a:pPr marL="742950" lvl="0" indent="-742950">
              <a:buFont typeface="+mj-lt"/>
              <a:buAutoNum type="arabicPeriod"/>
              <a:defRPr/>
            </a:pPr>
            <a:endParaRPr lang="en-US" sz="4000" dirty="0"/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n-US" sz="4000" dirty="0"/>
              <a:t>Avoid unnecessary side effects</a:t>
            </a:r>
          </a:p>
          <a:p>
            <a:pPr marL="742950" lvl="0" indent="-742950">
              <a:buFont typeface="+mj-lt"/>
              <a:buAutoNum type="arabicPeriod"/>
              <a:defRPr/>
            </a:pPr>
            <a:endParaRPr lang="en-US" sz="4000" dirty="0"/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n-US" sz="4000" dirty="0"/>
              <a:t>Avoid delay in treatment that could help </a:t>
            </a:r>
          </a:p>
          <a:p>
            <a:pPr lvl="0">
              <a:defRPr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10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4079776" y="2276748"/>
            <a:ext cx="28800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lowchart: Decision 34"/>
          <p:cNvSpPr>
            <a:spLocks noChangeArrowheads="1"/>
          </p:cNvSpPr>
          <p:nvPr/>
        </p:nvSpPr>
        <p:spPr bwMode="auto">
          <a:xfrm>
            <a:off x="4075986" y="3174912"/>
            <a:ext cx="1260000" cy="612000"/>
          </a:xfrm>
          <a:prstGeom prst="flowChartDecision">
            <a:avLst/>
          </a:prstGeom>
          <a:solidFill>
            <a:srgbClr val="E08700"/>
          </a:solidFill>
          <a:ln w="1588">
            <a:noFill/>
            <a:round/>
            <a:headEnd/>
            <a:tailEnd/>
          </a:ln>
        </p:spPr>
        <p:txBody>
          <a:bodyPr lIns="0" tIns="36000" rIns="0" bIns="36000" anchor="ctr"/>
          <a:lstStyle/>
          <a:p>
            <a:pPr algn="ctr" eaLnBrk="0" hangingPunct="0">
              <a:defRPr/>
            </a:pPr>
            <a:endParaRPr lang="en-GB" dirty="0">
              <a:ea typeface="ＭＳ Ｐゴシック" charset="0"/>
              <a:cs typeface="Calibri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904312" y="3645024"/>
            <a:ext cx="1152000" cy="377825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lIns="36000" rIns="36000" anchor="ctr" anchorCtr="0"/>
          <a:lstStyle>
            <a:defPPr>
              <a:defRPr lang="en-US"/>
            </a:defPPr>
            <a:lvl1pPr algn="ctr">
              <a:defRPr sz="1400">
                <a:ea typeface="ＭＳ Ｐゴシック" charset="0"/>
                <a:cs typeface="Calibri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sz="1700" dirty="0"/>
              <a:t>endocrine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5951984" y="3861073"/>
            <a:ext cx="28800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5951984" y="3806057"/>
            <a:ext cx="10727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500" i="1" dirty="0">
                <a:latin typeface="+mn-lt"/>
                <a:cs typeface="Calibri" pitchFamily="34" charset="0"/>
              </a:rPr>
              <a:t>low score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951985" y="3165748"/>
            <a:ext cx="10800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5915915" y="2804807"/>
            <a:ext cx="11496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500" i="1" dirty="0">
                <a:latin typeface="+mn-lt"/>
                <a:cs typeface="Calibri" pitchFamily="34" charset="0"/>
              </a:rPr>
              <a:t>high score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100760" y="2706960"/>
            <a:ext cx="319088" cy="319088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GB" dirty="0">
                <a:ea typeface="ＭＳ Ｐゴシック" charset="0"/>
                <a:cs typeface="Calibri" charset="0"/>
              </a:rPr>
              <a:t>R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3448422" y="2243411"/>
            <a:ext cx="603250" cy="63204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3700216" y="2489321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b="1" dirty="0"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3708253" y="293838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b="1" dirty="0"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3448422" y="2868662"/>
            <a:ext cx="603250" cy="63204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2776828" y="2057915"/>
            <a:ext cx="1007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i="1" dirty="0">
                <a:latin typeface="+mn-lt"/>
                <a:cs typeface="Calibri" pitchFamily="34" charset="0"/>
              </a:rPr>
              <a:t>Group 1</a:t>
            </a:r>
          </a:p>
          <a:p>
            <a:pPr>
              <a:defRPr/>
            </a:pPr>
            <a:r>
              <a:rPr lang="en-GB" i="1" dirty="0">
                <a:latin typeface="+mn-lt"/>
                <a:cs typeface="Calibri" pitchFamily="34" charset="0"/>
              </a:rPr>
              <a:t>(Control)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2855640" y="3212976"/>
            <a:ext cx="1514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i="1" dirty="0">
                <a:latin typeface="+mn-lt"/>
                <a:cs typeface="Calibri" pitchFamily="34" charset="0"/>
              </a:rPr>
              <a:t>Group 2</a:t>
            </a:r>
          </a:p>
          <a:p>
            <a:pPr>
              <a:defRPr/>
            </a:pPr>
            <a:r>
              <a:rPr lang="en-GB" i="1" dirty="0">
                <a:latin typeface="+mn-lt"/>
                <a:cs typeface="Calibri" pitchFamily="34" charset="0"/>
              </a:rPr>
              <a:t>(Test Directed</a:t>
            </a:r>
            <a:r>
              <a:rPr lang="en-GB" sz="1400" i="1" dirty="0"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 rot="16200000">
            <a:off x="4835920" y="3213096"/>
            <a:ext cx="1620000" cy="540000"/>
          </a:xfrm>
          <a:prstGeom prst="rect">
            <a:avLst/>
          </a:prstGeom>
          <a:solidFill>
            <a:srgbClr val="E087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400" dirty="0">
                <a:latin typeface="+mn-lt"/>
                <a:cs typeface="Calibri" charset="0"/>
              </a:rPr>
              <a:t>treatment assigned by score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A9ECFE-A323-5A4C-B9F4-1BE44A584D31}"/>
              </a:ext>
            </a:extLst>
          </p:cNvPr>
          <p:cNvGrpSpPr/>
          <p:nvPr/>
        </p:nvGrpSpPr>
        <p:grpSpPr>
          <a:xfrm>
            <a:off x="7032104" y="1967632"/>
            <a:ext cx="3168000" cy="1512000"/>
            <a:chOff x="7375624" y="1967632"/>
            <a:chExt cx="3168000" cy="1512000"/>
          </a:xfrm>
        </p:grpSpPr>
        <p:sp>
          <p:nvSpPr>
            <p:cNvPr id="6" name="Rectangle 5"/>
            <p:cNvSpPr/>
            <p:nvPr/>
          </p:nvSpPr>
          <p:spPr>
            <a:xfrm>
              <a:off x="7375624" y="1967632"/>
              <a:ext cx="3168000" cy="1512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1395C3B-64B1-3041-9FF1-0301E56F1609}"/>
                </a:ext>
              </a:extLst>
            </p:cNvPr>
            <p:cNvGrpSpPr/>
            <p:nvPr/>
          </p:nvGrpSpPr>
          <p:grpSpPr>
            <a:xfrm>
              <a:off x="7487843" y="2088084"/>
              <a:ext cx="2906565" cy="1268164"/>
              <a:chOff x="6051867" y="2088084"/>
              <a:chExt cx="2906565" cy="1268164"/>
            </a:xfrm>
          </p:grpSpPr>
          <p:sp>
            <p:nvSpPr>
              <p:cNvPr id="7" name="Text Box 12"/>
              <p:cNvSpPr txBox="1">
                <a:spLocks noChangeArrowheads="1"/>
              </p:cNvSpPr>
              <p:nvPr/>
            </p:nvSpPr>
            <p:spPr bwMode="auto">
              <a:xfrm>
                <a:off x="6076251" y="2088084"/>
                <a:ext cx="1152000" cy="37782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lIns="36000" rIns="36000" anchor="ctr" anchorCtr="0"/>
              <a:lstStyle>
                <a:defPPr>
                  <a:defRPr lang="en-US"/>
                </a:defPPr>
                <a:lvl1pPr algn="ctr">
                  <a:defRPr sz="1400">
                    <a:ea typeface="ＭＳ Ｐゴシック" charset="0"/>
                    <a:cs typeface="Calibri" charset="0"/>
                  </a:defRPr>
                </a:lvl1pPr>
                <a:lvl2pPr marL="742950" indent="-285750" eaLnBrk="0" hangingPunct="0">
                  <a:defRPr sz="2400"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GB" sz="1700" dirty="0"/>
                  <a:t>chemo.</a:t>
                </a:r>
              </a:p>
            </p:txBody>
          </p:sp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7776358" y="2089671"/>
                <a:ext cx="1152000" cy="37782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lIns="36000" rIns="36000" anchor="ctr" anchorCtr="0"/>
              <a:lstStyle>
                <a:defPPr>
                  <a:defRPr lang="en-US"/>
                </a:defPPr>
                <a:lvl1pPr algn="ctr">
                  <a:defRPr sz="1400">
                    <a:ea typeface="ＭＳ Ｐゴシック" charset="0"/>
                    <a:cs typeface="Calibri" charset="0"/>
                  </a:defRPr>
                </a:lvl1pPr>
                <a:lvl2pPr marL="742950" indent="-285750" eaLnBrk="0" hangingPunct="0">
                  <a:defRPr sz="2400"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GB" sz="1700" dirty="0"/>
                  <a:t>endocrine</a:t>
                </a:r>
              </a:p>
            </p:txBody>
          </p:sp>
          <p:sp>
            <p:nvSpPr>
              <p:cNvPr id="9" name="Line 27"/>
              <p:cNvSpPr>
                <a:spLocks noChangeShapeType="1"/>
              </p:cNvSpPr>
              <p:nvPr/>
            </p:nvSpPr>
            <p:spPr bwMode="auto">
              <a:xfrm>
                <a:off x="7344194" y="227858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700"/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6076251" y="2976835"/>
                <a:ext cx="1152000" cy="37782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lIns="36000" rIns="36000" anchor="ctr" anchorCtr="0"/>
              <a:lstStyle>
                <a:defPPr>
                  <a:defRPr lang="en-US"/>
                </a:defPPr>
                <a:lvl1pPr algn="ctr">
                  <a:defRPr sz="1400">
                    <a:ea typeface="ＭＳ Ｐゴシック" charset="0"/>
                    <a:cs typeface="Calibri" charset="0"/>
                  </a:defRPr>
                </a:lvl1pPr>
                <a:lvl2pPr marL="742950" indent="-285750" eaLnBrk="0" hangingPunct="0">
                  <a:defRPr sz="2400"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GB" sz="1700" dirty="0"/>
                  <a:t>chemo.</a:t>
                </a:r>
              </a:p>
            </p:txBody>
          </p: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7776358" y="2978423"/>
                <a:ext cx="1152000" cy="37782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lIns="36000" rIns="36000" anchor="ctr" anchorCtr="0"/>
              <a:lstStyle>
                <a:defPPr>
                  <a:defRPr lang="en-US"/>
                </a:defPPr>
                <a:lvl1pPr algn="ctr">
                  <a:defRPr sz="1400">
                    <a:ea typeface="ＭＳ Ｐゴシック" charset="0"/>
                    <a:cs typeface="Calibri" charset="0"/>
                  </a:defRPr>
                </a:lvl1pPr>
                <a:lvl2pPr marL="742950" indent="-285750" eaLnBrk="0" hangingPunct="0">
                  <a:defRPr sz="2400"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GB" sz="1700" dirty="0"/>
                  <a:t>endocrine</a:t>
                </a:r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>
                <a:off x="7344194" y="3167335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700"/>
              </a:p>
            </p:txBody>
          </p:sp>
          <p:sp>
            <p:nvSpPr>
              <p:cNvPr id="38" name="TextBox 33"/>
              <p:cNvSpPr txBox="1">
                <a:spLocks noChangeArrowheads="1"/>
              </p:cNvSpPr>
              <p:nvPr/>
            </p:nvSpPr>
            <p:spPr bwMode="auto">
              <a:xfrm>
                <a:off x="6051867" y="2564904"/>
                <a:ext cx="2906565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GB" sz="1700" i="1" dirty="0">
                    <a:latin typeface="+mn-lt"/>
                    <a:cs typeface="Calibri" pitchFamily="34" charset="0"/>
                  </a:rPr>
                  <a:t>blinded to randomisation 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176372" y="3292629"/>
            <a:ext cx="10791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i="1" dirty="0" err="1"/>
              <a:t>Prosigna</a:t>
            </a:r>
            <a:endParaRPr lang="en-GB" sz="1700" i="1" dirty="0"/>
          </a:p>
        </p:txBody>
      </p: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5951984" y="3152246"/>
            <a:ext cx="10086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600" i="1" dirty="0">
                <a:latin typeface="+mn-lt"/>
                <a:cs typeface="Calibri" pitchFamily="34" charset="0"/>
              </a:rPr>
              <a:t>ROR ≥61</a:t>
            </a:r>
          </a:p>
        </p:txBody>
      </p:sp>
      <p:sp>
        <p:nvSpPr>
          <p:cNvPr id="40" name="TextBox 33"/>
          <p:cNvSpPr txBox="1">
            <a:spLocks noChangeArrowheads="1"/>
          </p:cNvSpPr>
          <p:nvPr/>
        </p:nvSpPr>
        <p:spPr bwMode="auto">
          <a:xfrm>
            <a:off x="5951984" y="3514303"/>
            <a:ext cx="9653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600" i="1" dirty="0">
                <a:latin typeface="+mn-lt"/>
                <a:cs typeface="Calibri" pitchFamily="34" charset="0"/>
              </a:rPr>
              <a:t>ROR&lt;61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C052657-8550-0E40-A141-22662A38E082}"/>
              </a:ext>
            </a:extLst>
          </p:cNvPr>
          <p:cNvSpPr txBox="1"/>
          <p:nvPr/>
        </p:nvSpPr>
        <p:spPr>
          <a:xfrm>
            <a:off x="588608" y="2132856"/>
            <a:ext cx="2196000" cy="1615827"/>
          </a:xfrm>
          <a:prstGeom prst="rect">
            <a:avLst/>
          </a:prstGeom>
          <a:solidFill>
            <a:srgbClr val="D2DE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10000"/>
              </a:lnSpc>
              <a:tabLst>
                <a:tab pos="307975" algn="l"/>
              </a:tabLst>
            </a:pPr>
            <a:r>
              <a:rPr lang="en-GB" sz="1500" dirty="0">
                <a:ea typeface="ＭＳ Ｐゴシック" charset="0"/>
                <a:cs typeface="Calibri" charset="0"/>
              </a:rPr>
              <a:t>Female or Male </a:t>
            </a:r>
          </a:p>
          <a:p>
            <a:pPr marL="355600" indent="-355600">
              <a:lnSpc>
                <a:spcPct val="110000"/>
              </a:lnSpc>
              <a:tabLst>
                <a:tab pos="307975" algn="l"/>
              </a:tabLst>
            </a:pPr>
            <a:r>
              <a:rPr lang="en-GB" sz="1500" dirty="0">
                <a:ea typeface="ＭＳ Ｐゴシック" charset="0"/>
                <a:cs typeface="Calibri" charset="0"/>
              </a:rPr>
              <a:t>age ≥40</a:t>
            </a:r>
          </a:p>
          <a:p>
            <a:pPr marL="355600" indent="-355600">
              <a:lnSpc>
                <a:spcPct val="110000"/>
              </a:lnSpc>
              <a:tabLst>
                <a:tab pos="307975" algn="l"/>
              </a:tabLst>
            </a:pPr>
            <a:r>
              <a:rPr lang="en-GB" sz="1500" dirty="0">
                <a:ea typeface="ＭＳ Ｐゴシック" charset="0"/>
                <a:cs typeface="Calibri" charset="0"/>
              </a:rPr>
              <a:t>post 1°excision</a:t>
            </a:r>
          </a:p>
          <a:p>
            <a:pPr marL="355600" indent="-355600">
              <a:lnSpc>
                <a:spcPct val="110000"/>
              </a:lnSpc>
              <a:tabLst>
                <a:tab pos="307975" algn="l"/>
              </a:tabLst>
            </a:pPr>
            <a:r>
              <a:rPr lang="en-GB" sz="1500" dirty="0">
                <a:ea typeface="ＭＳ Ｐゴシック" charset="0"/>
                <a:cs typeface="Calibri" charset="0"/>
              </a:rPr>
              <a:t>ER </a:t>
            </a:r>
            <a:r>
              <a:rPr lang="en-GB" sz="1500" dirty="0" err="1">
                <a:ea typeface="ＭＳ Ｐゴシック" charset="0"/>
                <a:cs typeface="Calibri" charset="0"/>
              </a:rPr>
              <a:t>pos</a:t>
            </a:r>
            <a:r>
              <a:rPr lang="en-GB" sz="1500" dirty="0">
                <a:ea typeface="ＭＳ Ｐゴシック" charset="0"/>
                <a:cs typeface="Calibri" charset="0"/>
              </a:rPr>
              <a:t>, HER2 </a:t>
            </a:r>
            <a:r>
              <a:rPr lang="en-GB" sz="1500" dirty="0" err="1">
                <a:ea typeface="ＭＳ Ｐゴシック" charset="0"/>
                <a:cs typeface="Calibri" charset="0"/>
              </a:rPr>
              <a:t>neg</a:t>
            </a:r>
            <a:endParaRPr lang="en-GB" sz="1500" dirty="0">
              <a:ea typeface="ＭＳ Ｐゴシック" charset="0"/>
              <a:cs typeface="Calibri" charset="0"/>
            </a:endParaRPr>
          </a:p>
          <a:p>
            <a:pPr marL="355600" indent="-355600">
              <a:lnSpc>
                <a:spcPct val="110000"/>
              </a:lnSpc>
              <a:tabLst>
                <a:tab pos="307975" algn="l"/>
              </a:tabLst>
            </a:pPr>
            <a:r>
              <a:rPr lang="en-GB" sz="1500" dirty="0">
                <a:ea typeface="ＭＳ Ｐゴシック" charset="0"/>
                <a:cs typeface="Calibri" charset="0"/>
              </a:rPr>
              <a:t>pN1-2/ pN1mi &amp;pT≥20</a:t>
            </a:r>
            <a:br>
              <a:rPr lang="en-GB" sz="1500" dirty="0">
                <a:ea typeface="ＭＳ Ｐゴシック" charset="0"/>
                <a:cs typeface="Calibri" charset="0"/>
              </a:rPr>
            </a:br>
            <a:r>
              <a:rPr lang="en-GB" sz="1500" dirty="0">
                <a:ea typeface="ＭＳ Ｐゴシック" charset="0"/>
                <a:cs typeface="Calibri" charset="0"/>
              </a:rPr>
              <a:t> /pN0 &amp;</a:t>
            </a:r>
            <a:r>
              <a:rPr lang="en-GB" sz="1500" dirty="0" err="1">
                <a:ea typeface="ＭＳ Ｐゴシック" charset="0"/>
                <a:cs typeface="Calibri" charset="0"/>
              </a:rPr>
              <a:t>pT</a:t>
            </a:r>
            <a:r>
              <a:rPr lang="en-GB" sz="1500" dirty="0">
                <a:ea typeface="ＭＳ Ｐゴシック" charset="0"/>
                <a:cs typeface="Calibri" charset="0"/>
              </a:rPr>
              <a:t> ≥30</a:t>
            </a: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xmlns="" id="{34A25CEA-01A8-144A-A686-4645AAAA0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683" y="209861"/>
            <a:ext cx="14462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xmlns="" id="{1CF3A4AF-29C4-4E5D-8BD4-15716E1567EA}"/>
              </a:ext>
            </a:extLst>
          </p:cNvPr>
          <p:cNvSpPr txBox="1">
            <a:spLocks/>
          </p:cNvSpPr>
          <p:nvPr/>
        </p:nvSpPr>
        <p:spPr>
          <a:xfrm>
            <a:off x="317695" y="248944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Trial Design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EA035F-0B2B-4979-8191-18AA22941FA5}"/>
              </a:ext>
            </a:extLst>
          </p:cNvPr>
          <p:cNvSpPr txBox="1"/>
          <p:nvPr/>
        </p:nvSpPr>
        <p:spPr>
          <a:xfrm>
            <a:off x="10818983" y="1921354"/>
            <a:ext cx="740666" cy="2110962"/>
          </a:xfrm>
          <a:prstGeom prst="rect">
            <a:avLst/>
          </a:prstGeom>
          <a:solidFill>
            <a:srgbClr val="D2DE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5600" indent="-355600" algn="ctr">
              <a:lnSpc>
                <a:spcPct val="110000"/>
              </a:lnSpc>
              <a:tabLst>
                <a:tab pos="307975" algn="l"/>
              </a:tabLst>
            </a:pPr>
            <a:r>
              <a:rPr lang="en-GB" sz="1500" dirty="0">
                <a:ea typeface="ＭＳ Ｐゴシック" charset="0"/>
                <a:cs typeface="Calibri" charset="0"/>
              </a:rPr>
              <a:t>Follow</a:t>
            </a:r>
          </a:p>
          <a:p>
            <a:pPr marL="355600" indent="-355600" algn="ctr">
              <a:lnSpc>
                <a:spcPct val="110000"/>
              </a:lnSpc>
              <a:tabLst>
                <a:tab pos="307975" algn="l"/>
              </a:tabLst>
            </a:pPr>
            <a:r>
              <a:rPr lang="en-GB" sz="1500" dirty="0">
                <a:ea typeface="ＭＳ Ｐゴシック" charset="0"/>
                <a:cs typeface="Calibri" charset="0"/>
              </a:rPr>
              <a:t> up</a:t>
            </a:r>
          </a:p>
          <a:p>
            <a:pPr marL="355600" indent="-355600" algn="ctr">
              <a:lnSpc>
                <a:spcPct val="110000"/>
              </a:lnSpc>
              <a:tabLst>
                <a:tab pos="307975" algn="l"/>
              </a:tabLst>
            </a:pPr>
            <a:r>
              <a:rPr lang="en-GB" sz="1500" dirty="0">
                <a:ea typeface="ＭＳ Ｐゴシック" charset="0"/>
                <a:cs typeface="Calibri" charset="0"/>
              </a:rPr>
              <a:t>10 </a:t>
            </a:r>
          </a:p>
          <a:p>
            <a:pPr marL="355600" indent="-355600" algn="ctr">
              <a:lnSpc>
                <a:spcPct val="110000"/>
              </a:lnSpc>
              <a:tabLst>
                <a:tab pos="307975" algn="l"/>
              </a:tabLst>
            </a:pPr>
            <a:r>
              <a:rPr lang="en-GB" sz="1500" dirty="0">
                <a:ea typeface="ＭＳ Ｐゴシック" charset="0"/>
                <a:cs typeface="Calibri" charset="0"/>
              </a:rPr>
              <a:t>years</a:t>
            </a:r>
          </a:p>
          <a:p>
            <a:pPr marL="355600" indent="-355600">
              <a:lnSpc>
                <a:spcPct val="110000"/>
              </a:lnSpc>
              <a:tabLst>
                <a:tab pos="307975" algn="l"/>
              </a:tabLst>
            </a:pPr>
            <a:endParaRPr lang="en-GB" sz="1500" dirty="0">
              <a:ea typeface="ＭＳ Ｐゴシック" charset="0"/>
              <a:cs typeface="Calibri" charset="0"/>
            </a:endParaRPr>
          </a:p>
          <a:p>
            <a:pPr marL="355600" indent="-355600">
              <a:lnSpc>
                <a:spcPct val="110000"/>
              </a:lnSpc>
              <a:tabLst>
                <a:tab pos="307975" algn="l"/>
              </a:tabLst>
            </a:pPr>
            <a:endParaRPr lang="en-GB" sz="1500" dirty="0">
              <a:ea typeface="ＭＳ Ｐゴシック" charset="0"/>
              <a:cs typeface="Calibri" charset="0"/>
            </a:endParaRPr>
          </a:p>
          <a:p>
            <a:pPr marL="355600" indent="-355600">
              <a:lnSpc>
                <a:spcPct val="110000"/>
              </a:lnSpc>
              <a:tabLst>
                <a:tab pos="307975" algn="l"/>
              </a:tabLst>
            </a:pPr>
            <a:endParaRPr lang="en-GB" sz="1500" dirty="0">
              <a:ea typeface="ＭＳ Ｐゴシック" charset="0"/>
              <a:cs typeface="Calibri" charset="0"/>
            </a:endParaRPr>
          </a:p>
          <a:p>
            <a:pPr marL="355600" indent="-355600">
              <a:lnSpc>
                <a:spcPct val="110000"/>
              </a:lnSpc>
              <a:tabLst>
                <a:tab pos="307975" algn="l"/>
              </a:tabLst>
            </a:pPr>
            <a:endParaRPr lang="en-GB" sz="1500" dirty="0">
              <a:ea typeface="ＭＳ Ｐゴシック" charset="0"/>
              <a:cs typeface="Calibri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1867A0B-E647-4DCD-B404-5FF9B9B734EA}"/>
              </a:ext>
            </a:extLst>
          </p:cNvPr>
          <p:cNvSpPr txBox="1"/>
          <p:nvPr/>
        </p:nvSpPr>
        <p:spPr>
          <a:xfrm>
            <a:off x="588608" y="5289452"/>
            <a:ext cx="1097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Primary outcomes: 	Treatment outcome for Group 2 not worse than Group 1.</a:t>
            </a:r>
          </a:p>
          <a:p>
            <a:r>
              <a:rPr lang="en-GB" dirty="0"/>
              <a:t> 		Cost effectiveness evaluation of test directed treatment.</a:t>
            </a:r>
          </a:p>
        </p:txBody>
      </p:sp>
    </p:spTree>
    <p:extLst>
      <p:ext uri="{BB962C8B-B14F-4D97-AF65-F5344CB8AC3E}">
        <p14:creationId xmlns:p14="http://schemas.microsoft.com/office/powerpoint/2010/main" val="317856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FBC1D221-6A54-416A-BF8B-06D803CE6741}"/>
              </a:ext>
            </a:extLst>
          </p:cNvPr>
          <p:cNvSpPr/>
          <p:nvPr/>
        </p:nvSpPr>
        <p:spPr>
          <a:xfrm>
            <a:off x="1237957" y="1730326"/>
            <a:ext cx="4332849" cy="419217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1321</a:t>
            </a: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E1234A9A-BEEF-4168-9201-EDFF9D5F9FA8}"/>
              </a:ext>
            </a:extLst>
          </p:cNvPr>
          <p:cNvSpPr/>
          <p:nvPr/>
        </p:nvSpPr>
        <p:spPr>
          <a:xfrm>
            <a:off x="6412523" y="1730326"/>
            <a:ext cx="4332849" cy="4192172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sites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Oslo, Norway)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0492D8A-8696-4732-8E80-46FEEDD319C6}"/>
              </a:ext>
            </a:extLst>
          </p:cNvPr>
          <p:cNvSpPr txBox="1">
            <a:spLocks/>
          </p:cNvSpPr>
          <p:nvPr/>
        </p:nvSpPr>
        <p:spPr>
          <a:xfrm>
            <a:off x="317695" y="248944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Recruitment Overview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CF52A8F5-BA55-4DAA-A6C5-0A8D592B01BE}"/>
              </a:ext>
            </a:extLst>
          </p:cNvPr>
          <p:cNvSpPr/>
          <p:nvPr/>
        </p:nvSpPr>
        <p:spPr>
          <a:xfrm>
            <a:off x="3825240" y="1677996"/>
            <a:ext cx="4332849" cy="41921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</a:p>
          <a:p>
            <a:pPr algn="ctr"/>
            <a:r>
              <a:rPr lang="en-GB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2019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90631D-2B00-4DC5-A8B5-912AFC768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321A309-59AC-4B18-82F9-E58AB714D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25601"/>
              </p:ext>
            </p:extLst>
          </p:nvPr>
        </p:nvGraphicFramePr>
        <p:xfrm>
          <a:off x="390000" y="1628800"/>
          <a:ext cx="11412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5703B1A6-E73D-483C-ACFC-C87D53935792}"/>
              </a:ext>
            </a:extLst>
          </p:cNvPr>
          <p:cNvSpPr txBox="1">
            <a:spLocks/>
          </p:cNvSpPr>
          <p:nvPr/>
        </p:nvSpPr>
        <p:spPr>
          <a:xfrm>
            <a:off x="272556" y="189200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Recruitment Target </a:t>
            </a:r>
          </a:p>
        </p:txBody>
      </p:sp>
    </p:spTree>
    <p:extLst>
      <p:ext uri="{BB962C8B-B14F-4D97-AF65-F5344CB8AC3E}">
        <p14:creationId xmlns:p14="http://schemas.microsoft.com/office/powerpoint/2010/main" val="179936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man pushing jigsaw 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14200" cy="818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300913" y="3411538"/>
            <a:ext cx="224313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 altLang="en-US" sz="2200" b="1">
                <a:latin typeface="Calibri" panose="020F0502020204030204" pitchFamily="34" charset="0"/>
              </a:rPr>
              <a:t>Phase II: </a:t>
            </a:r>
            <a:r>
              <a:rPr lang="en-US" altLang="en-US" sz="2200">
                <a:latin typeface="Calibri" panose="020F0502020204030204" pitchFamily="34" charset="0"/>
              </a:rPr>
              <a:t>Delivering strategies to improve recruitment</a:t>
            </a:r>
            <a:endParaRPr lang="en-GB" altLang="en-US" sz="2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B64D5F-0FF1-4FDE-8AFE-8A4F51C7B442}"/>
              </a:ext>
            </a:extLst>
          </p:cNvPr>
          <p:cNvSpPr txBox="1">
            <a:spLocks/>
          </p:cNvSpPr>
          <p:nvPr/>
        </p:nvSpPr>
        <p:spPr bwMode="auto">
          <a:xfrm>
            <a:off x="2773363" y="2906713"/>
            <a:ext cx="278447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2400" b="1" dirty="0"/>
          </a:p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Phase I: </a:t>
            </a:r>
            <a:r>
              <a:rPr lang="en-US" altLang="en-US" sz="2400" dirty="0">
                <a:solidFill>
                  <a:schemeClr val="tx1"/>
                </a:solidFill>
              </a:rPr>
              <a:t>Understanding recruitment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(and identifying challenges)</a:t>
            </a:r>
          </a:p>
          <a:p>
            <a:pPr algn="ctr">
              <a:defRPr/>
            </a:pPr>
            <a:endParaRPr lang="en-US" altLang="en-US" sz="2400" b="1" dirty="0"/>
          </a:p>
          <a:p>
            <a:pPr algn="ctr">
              <a:defRPr/>
            </a:pPr>
            <a:endParaRPr lang="en-US" altLang="en-US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E9717E-9489-4CA8-BC55-A81C02E78BAC}"/>
              </a:ext>
            </a:extLst>
          </p:cNvPr>
          <p:cNvSpPr txBox="1">
            <a:spLocks/>
          </p:cNvSpPr>
          <p:nvPr/>
        </p:nvSpPr>
        <p:spPr>
          <a:xfrm>
            <a:off x="272556" y="189200"/>
            <a:ext cx="9037320" cy="678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The Qualitative Recruitment Study</a:t>
            </a:r>
          </a:p>
        </p:txBody>
      </p:sp>
    </p:spTree>
    <p:extLst>
      <p:ext uri="{BB962C8B-B14F-4D97-AF65-F5344CB8AC3E}">
        <p14:creationId xmlns:p14="http://schemas.microsoft.com/office/powerpoint/2010/main" val="182731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C5B03B-B048-4C90-BA09-53780CFF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3" y="1277938"/>
            <a:ext cx="8843962" cy="24431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2000" b="1" dirty="0"/>
              <a:t>Phase I: Understanding recruitment obstacles (rapid)</a:t>
            </a:r>
          </a:p>
          <a:p>
            <a:pPr algn="ctr">
              <a:defRPr/>
            </a:pPr>
            <a:r>
              <a:rPr lang="en-GB" sz="1800" dirty="0"/>
              <a:t>Mapping recruitment pathways, assessing screening and eligibility procedures </a:t>
            </a:r>
          </a:p>
          <a:p>
            <a:pPr algn="ctr">
              <a:defRPr/>
            </a:pPr>
            <a:r>
              <a:rPr lang="en-GB" sz="1800" dirty="0"/>
              <a:t>Interviews with trial staff (and sometimes patients)</a:t>
            </a:r>
          </a:p>
          <a:p>
            <a:pPr algn="ctr">
              <a:defRPr/>
            </a:pPr>
            <a:r>
              <a:rPr lang="en-GB" sz="1800" dirty="0"/>
              <a:t>Audio-recordings of ‘recruitment consultations’</a:t>
            </a:r>
          </a:p>
          <a:p>
            <a:pPr algn="ctr">
              <a:defRPr/>
            </a:pPr>
            <a:r>
              <a:rPr lang="en-GB" sz="1800" dirty="0"/>
              <a:t>Document analysis (protocol, patient information, screening logs)</a:t>
            </a:r>
          </a:p>
          <a:p>
            <a:pPr algn="ctr">
              <a:defRPr/>
            </a:pPr>
            <a:r>
              <a:rPr lang="en-GB" sz="1800" dirty="0"/>
              <a:t>Observations of investigators meetings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>
              <a:defRPr/>
            </a:pPr>
            <a:endParaRPr lang="en-GB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/>
          </a:p>
        </p:txBody>
      </p:sp>
      <p:sp>
        <p:nvSpPr>
          <p:cNvPr id="18442" name="Title 1"/>
          <p:cNvSpPr txBox="1">
            <a:spLocks/>
          </p:cNvSpPr>
          <p:nvPr/>
        </p:nvSpPr>
        <p:spPr bwMode="auto">
          <a:xfrm>
            <a:off x="1695450" y="-47625"/>
            <a:ext cx="8861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BF2F37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4000" b="1" dirty="0">
              <a:solidFill>
                <a:srgbClr val="9A1D2B"/>
              </a:solidFill>
              <a:latin typeface="Arial" panose="020B0604020202020204" pitchFamily="34" charset="0"/>
            </a:endParaRPr>
          </a:p>
        </p:txBody>
      </p:sp>
      <p:pic>
        <p:nvPicPr>
          <p:cNvPr id="18443" name="Picture 2" descr="Image result for magnifying glass puzz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2708275"/>
            <a:ext cx="11366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9510713" y="3535363"/>
            <a:ext cx="688975" cy="90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63708F8-9D36-44C7-B84E-4D15E4A423A0}"/>
              </a:ext>
            </a:extLst>
          </p:cNvPr>
          <p:cNvSpPr txBox="1">
            <a:spLocks/>
          </p:cNvSpPr>
          <p:nvPr/>
        </p:nvSpPr>
        <p:spPr bwMode="auto">
          <a:xfrm>
            <a:off x="1847850" y="104775"/>
            <a:ext cx="8861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BF2F37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accent5"/>
                </a:solidFill>
                <a:latin typeface="Arial" panose="020B0604020202020204" pitchFamily="34" charset="0"/>
              </a:rPr>
              <a:t>Qualitative Recruitment Study</a:t>
            </a:r>
          </a:p>
        </p:txBody>
      </p:sp>
    </p:spTree>
    <p:extLst>
      <p:ext uri="{BB962C8B-B14F-4D97-AF65-F5344CB8AC3E}">
        <p14:creationId xmlns:p14="http://schemas.microsoft.com/office/powerpoint/2010/main" val="369854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669</Words>
  <Application>Microsoft Office PowerPoint</Application>
  <PresentationFormat>Custom</PresentationFormat>
  <Paragraphs>197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Accumulated knowledge from prior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OPTIMA Moving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Conefrey</dc:creator>
  <cp:lastModifiedBy>Dunderdale, Helen</cp:lastModifiedBy>
  <cp:revision>32</cp:revision>
  <cp:lastPrinted>2019-03-01T08:59:31Z</cp:lastPrinted>
  <dcterms:created xsi:type="dcterms:W3CDTF">2019-02-26T17:01:11Z</dcterms:created>
  <dcterms:modified xsi:type="dcterms:W3CDTF">2019-04-10T13:10:59Z</dcterms:modified>
</cp:coreProperties>
</file>