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notesMasterIdLst>
    <p:notesMasterId r:id="rId38"/>
  </p:notesMasterIdLst>
  <p:sldIdLst>
    <p:sldId id="257" r:id="rId2"/>
    <p:sldId id="627" r:id="rId3"/>
    <p:sldId id="299" r:id="rId4"/>
    <p:sldId id="1192" r:id="rId5"/>
    <p:sldId id="613" r:id="rId6"/>
    <p:sldId id="1194" r:id="rId7"/>
    <p:sldId id="628" r:id="rId8"/>
    <p:sldId id="1182" r:id="rId9"/>
    <p:sldId id="1184" r:id="rId10"/>
    <p:sldId id="631" r:id="rId11"/>
    <p:sldId id="1185" r:id="rId12"/>
    <p:sldId id="1186" r:id="rId13"/>
    <p:sldId id="1195" r:id="rId14"/>
    <p:sldId id="641" r:id="rId15"/>
    <p:sldId id="649" r:id="rId16"/>
    <p:sldId id="535" r:id="rId17"/>
    <p:sldId id="300" r:id="rId18"/>
    <p:sldId id="483" r:id="rId19"/>
    <p:sldId id="1175" r:id="rId20"/>
    <p:sldId id="1173" r:id="rId21"/>
    <p:sldId id="1187" r:id="rId22"/>
    <p:sldId id="1181" r:id="rId23"/>
    <p:sldId id="1197" r:id="rId24"/>
    <p:sldId id="1200" r:id="rId25"/>
    <p:sldId id="1198" r:id="rId26"/>
    <p:sldId id="256" r:id="rId27"/>
    <p:sldId id="384" r:id="rId28"/>
    <p:sldId id="385" r:id="rId29"/>
    <p:sldId id="386" r:id="rId30"/>
    <p:sldId id="1863" r:id="rId31"/>
    <p:sldId id="1866" r:id="rId32"/>
    <p:sldId id="1869" r:id="rId33"/>
    <p:sldId id="1868" r:id="rId34"/>
    <p:sldId id="1190" r:id="rId35"/>
    <p:sldId id="1178" r:id="rId36"/>
    <p:sldId id="345" r:id="rId37"/>
  </p:sldIdLst>
  <p:sldSz cx="9144000" cy="5143500" type="screen16x9"/>
  <p:notesSz cx="67849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shall, Andrea" initials="MA" lastIdx="1" clrIdx="6">
    <p:extLst/>
  </p:cmAuthor>
  <p:cmAuthor id="1" name="Campbell, Amy" initials="CA" lastIdx="1" clrIdx="0"/>
  <p:cmAuthor id="8" name="Stein, Rob" initials="SR" lastIdx="1" clrIdx="7">
    <p:extLst/>
  </p:cmAuthor>
  <p:cmAuthor id="2" name="Carmel Conefrey" initials="CC" lastIdx="14" clrIdx="1"/>
  <p:cmAuthor id="3" name="McGuinness, Katie" initials="MK" lastIdx="10" clrIdx="2"/>
  <p:cmAuthor id="4" name="Mike Unwin" initials="MU" lastIdx="5" clrIdx="3"/>
  <p:cmAuthor id="5" name="Rob Stein" initials="RS" lastIdx="4" clrIdx="4"/>
  <p:cmAuthor id="6" name="Carmel Conefrey" initials="CC [2]" lastIdx="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CC"/>
    <a:srgbClr val="99CC33"/>
    <a:srgbClr val="ADE224"/>
    <a:srgbClr val="CFDAE5"/>
    <a:srgbClr val="E8EDF2"/>
    <a:srgbClr val="FEA600"/>
    <a:srgbClr val="FF3300"/>
    <a:srgbClr val="000000"/>
    <a:srgbClr val="D9D9D9"/>
    <a:srgbClr val="D8E8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3" autoAdjust="0"/>
    <p:restoredTop sz="96148" autoAdjust="0"/>
  </p:normalViewPr>
  <p:slideViewPr>
    <p:cSldViewPr snapToGrid="0">
      <p:cViewPr>
        <p:scale>
          <a:sx n="104" d="100"/>
          <a:sy n="104" d="100"/>
        </p:scale>
        <p:origin x="-252" y="-4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Users\rob\Documents\OPTIMA\Progress%20&amp;%20Management\Recruitment%20&amp;%20sites\Recruitment%20tracker.xlsx" TargetMode="External"/><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Users\rob\Documents\OPTIMA\Progress%20&amp;%20Management\Recruitment%20&amp;%20sites\Recruitment%20track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989459691336047E-2"/>
          <c:y val="4.5513216306358246E-2"/>
          <c:w val="0.83834040367089235"/>
          <c:h val="0.78410990122356294"/>
        </c:manualLayout>
      </c:layout>
      <c:barChart>
        <c:barDir val="col"/>
        <c:grouping val="clustered"/>
        <c:varyColors val="0"/>
        <c:ser>
          <c:idx val="3"/>
          <c:order val="0"/>
          <c:tx>
            <c:v>monthly recruitment</c:v>
          </c:tx>
          <c:spPr>
            <a:pattFill prst="pct70">
              <a:fgClr>
                <a:srgbClr val="C0504D"/>
              </a:fgClr>
              <a:bgClr>
                <a:schemeClr val="bg1"/>
              </a:bgClr>
            </a:pattFill>
            <a:ln w="38100">
              <a:solidFill>
                <a:srgbClr val="C0504D"/>
              </a:solidFill>
            </a:ln>
            <a:effectLst>
              <a:outerShdw blurRad="57150" dist="19050" dir="5400000" algn="ctr" rotWithShape="0">
                <a:srgbClr val="000000">
                  <a:alpha val="63000"/>
                </a:srgbClr>
              </a:outerShdw>
            </a:effectLst>
          </c:spPr>
          <c:invertIfNegative val="0"/>
          <c:dLbls>
            <c:dLbl>
              <c:idx val="9"/>
              <c:layout>
                <c:manualLayout>
                  <c:x val="0"/>
                  <c:y val="3.976744040404902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0642239557864091E-2"/>
                      <c:h val="2.9260464044663467E-2"/>
                    </c:manualLayout>
                  </c15:layout>
                </c:ext>
                <c:ext xmlns:c16="http://schemas.microsoft.com/office/drawing/2014/chart" uri="{C3380CC4-5D6E-409C-BE32-E72D297353CC}">
                  <c16:uniqueId val="{00000000-0247-6048-BDEB-44A64334F6D5}"/>
                </c:ext>
              </c:extLst>
            </c:dLbl>
            <c:dLbl>
              <c:idx val="10"/>
              <c:layout>
                <c:manualLayout>
                  <c:x val="-1.0011552561585772E-16"/>
                  <c:y val="3.976744040404905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247-6048-BDEB-44A64334F6D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'Rate analytics'!$B$3:$B$16</c:f>
              <c:numCache>
                <c:formatCode>mmm\-yy</c:formatCode>
                <c:ptCount val="14"/>
                <c:pt idx="0">
                  <c:v>42736</c:v>
                </c:pt>
                <c:pt idx="1">
                  <c:v>42855</c:v>
                </c:pt>
                <c:pt idx="2">
                  <c:v>42947</c:v>
                </c:pt>
                <c:pt idx="3">
                  <c:v>43039</c:v>
                </c:pt>
                <c:pt idx="4">
                  <c:v>43131</c:v>
                </c:pt>
                <c:pt idx="5">
                  <c:v>43220</c:v>
                </c:pt>
                <c:pt idx="6">
                  <c:v>43312</c:v>
                </c:pt>
                <c:pt idx="7">
                  <c:v>43404</c:v>
                </c:pt>
                <c:pt idx="8">
                  <c:v>43496</c:v>
                </c:pt>
                <c:pt idx="9">
                  <c:v>43585</c:v>
                </c:pt>
                <c:pt idx="10">
                  <c:v>43677</c:v>
                </c:pt>
                <c:pt idx="11">
                  <c:v>43769</c:v>
                </c:pt>
                <c:pt idx="12">
                  <c:v>43861</c:v>
                </c:pt>
                <c:pt idx="13">
                  <c:v>43951</c:v>
                </c:pt>
              </c:numCache>
            </c:numRef>
          </c:cat>
          <c:val>
            <c:numRef>
              <c:f>'Rate analytics'!$F$3:$F$16</c:f>
              <c:numCache>
                <c:formatCode>0</c:formatCode>
                <c:ptCount val="14"/>
                <c:pt idx="0">
                  <c:v>10.333333333333334</c:v>
                </c:pt>
                <c:pt idx="1">
                  <c:v>24.333333333333332</c:v>
                </c:pt>
                <c:pt idx="2">
                  <c:v>27.333333333333332</c:v>
                </c:pt>
                <c:pt idx="3">
                  <c:v>32.333333333333336</c:v>
                </c:pt>
                <c:pt idx="4">
                  <c:v>34.333333333333336</c:v>
                </c:pt>
                <c:pt idx="5">
                  <c:v>42.666666666666664</c:v>
                </c:pt>
                <c:pt idx="6">
                  <c:v>48</c:v>
                </c:pt>
                <c:pt idx="7">
                  <c:v>45.666666666666664</c:v>
                </c:pt>
                <c:pt idx="8">
                  <c:v>53.333333333333336</c:v>
                </c:pt>
                <c:pt idx="9">
                  <c:v>51.666666666666664</c:v>
                </c:pt>
                <c:pt idx="10">
                  <c:v>52.666666666666664</c:v>
                </c:pt>
                <c:pt idx="11">
                  <c:v>54.333333333333336</c:v>
                </c:pt>
                <c:pt idx="12">
                  <c:v>58.5</c:v>
                </c:pt>
              </c:numCache>
            </c:numRef>
          </c:val>
          <c:extLst xmlns:c16r2="http://schemas.microsoft.com/office/drawing/2015/06/chart">
            <c:ext xmlns:c16="http://schemas.microsoft.com/office/drawing/2014/chart" uri="{C3380CC4-5D6E-409C-BE32-E72D297353CC}">
              <c16:uniqueId val="{00000002-0247-6048-BDEB-44A64334F6D5}"/>
            </c:ext>
          </c:extLst>
        </c:ser>
        <c:dLbls>
          <c:dLblPos val="outEnd"/>
          <c:showLegendKey val="0"/>
          <c:showVal val="1"/>
          <c:showCatName val="0"/>
          <c:showSerName val="0"/>
          <c:showPercent val="0"/>
          <c:showBubbleSize val="0"/>
        </c:dLbls>
        <c:gapWidth val="15"/>
        <c:axId val="198474752"/>
        <c:axId val="198481024"/>
      </c:barChart>
      <c:lineChart>
        <c:grouping val="standard"/>
        <c:varyColors val="0"/>
        <c:ser>
          <c:idx val="4"/>
          <c:order val="1"/>
          <c:tx>
            <c:v>recruitment rate per site</c:v>
          </c:tx>
          <c:spPr>
            <a:ln w="28575" cap="rnd">
              <a:solidFill>
                <a:schemeClr val="accent5"/>
              </a:solidFill>
              <a:round/>
            </a:ln>
            <a:effectLst/>
          </c:spPr>
          <c:marker>
            <c:symbol val="circle"/>
            <c:size val="6"/>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44450">
                <a:solidFill>
                  <a:schemeClr val="accent5"/>
                </a:solidFill>
                <a:round/>
              </a:ln>
              <a:effectLst/>
            </c:spPr>
          </c:marker>
          <c:dPt>
            <c:idx val="4"/>
            <c:marker>
              <c:spPr>
                <a:solidFill>
                  <a:srgbClr val="C0504D"/>
                </a:solidFill>
                <a:ln w="44450">
                  <a:solidFill>
                    <a:schemeClr val="accent5"/>
                  </a:solidFill>
                  <a:round/>
                </a:ln>
                <a:effectLst/>
              </c:spPr>
            </c:marker>
            <c:bubble3D val="0"/>
            <c:extLst xmlns:c16r2="http://schemas.microsoft.com/office/drawing/2015/06/chart">
              <c:ext xmlns:c16="http://schemas.microsoft.com/office/drawing/2014/chart" uri="{C3380CC4-5D6E-409C-BE32-E72D297353CC}">
                <c16:uniqueId val="{00000003-0247-6048-BDEB-44A64334F6D5}"/>
              </c:ext>
            </c:extLst>
          </c:dPt>
          <c:dPt>
            <c:idx val="7"/>
            <c:marker>
              <c:spPr>
                <a:solidFill>
                  <a:srgbClr val="C0504D"/>
                </a:solidFill>
                <a:ln w="44450">
                  <a:solidFill>
                    <a:schemeClr val="accent5"/>
                  </a:solidFill>
                  <a:round/>
                </a:ln>
                <a:effectLst/>
              </c:spPr>
            </c:marker>
            <c:bubble3D val="0"/>
            <c:extLst xmlns:c16r2="http://schemas.microsoft.com/office/drawing/2015/06/chart">
              <c:ext xmlns:c16="http://schemas.microsoft.com/office/drawing/2014/chart" uri="{C3380CC4-5D6E-409C-BE32-E72D297353CC}">
                <c16:uniqueId val="{00000004-0247-6048-BDEB-44A64334F6D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no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'Rate analytics'!$B$3:$B$16</c:f>
              <c:numCache>
                <c:formatCode>mmm\-yy</c:formatCode>
                <c:ptCount val="14"/>
                <c:pt idx="0">
                  <c:v>42736</c:v>
                </c:pt>
                <c:pt idx="1">
                  <c:v>42855</c:v>
                </c:pt>
                <c:pt idx="2">
                  <c:v>42947</c:v>
                </c:pt>
                <c:pt idx="3">
                  <c:v>43039</c:v>
                </c:pt>
                <c:pt idx="4">
                  <c:v>43131</c:v>
                </c:pt>
                <c:pt idx="5">
                  <c:v>43220</c:v>
                </c:pt>
                <c:pt idx="6">
                  <c:v>43312</c:v>
                </c:pt>
                <c:pt idx="7">
                  <c:v>43404</c:v>
                </c:pt>
                <c:pt idx="8">
                  <c:v>43496</c:v>
                </c:pt>
                <c:pt idx="9">
                  <c:v>43585</c:v>
                </c:pt>
                <c:pt idx="10">
                  <c:v>43677</c:v>
                </c:pt>
                <c:pt idx="11">
                  <c:v>43769</c:v>
                </c:pt>
                <c:pt idx="12">
                  <c:v>43861</c:v>
                </c:pt>
                <c:pt idx="13">
                  <c:v>43951</c:v>
                </c:pt>
              </c:numCache>
            </c:numRef>
          </c:cat>
          <c:val>
            <c:numRef>
              <c:f>'Rate analytics'!$G$3:$G$16</c:f>
              <c:numCache>
                <c:formatCode>0.00</c:formatCode>
                <c:ptCount val="14"/>
                <c:pt idx="0">
                  <c:v>0.46969696969696972</c:v>
                </c:pt>
                <c:pt idx="1">
                  <c:v>0.46794871794871795</c:v>
                </c:pt>
                <c:pt idx="2">
                  <c:v>0.43044619422572178</c:v>
                </c:pt>
                <c:pt idx="3">
                  <c:v>0.45862884160756506</c:v>
                </c:pt>
                <c:pt idx="4">
                  <c:v>0.4291666666666667</c:v>
                </c:pt>
                <c:pt idx="5">
                  <c:v>0.49042145593869729</c:v>
                </c:pt>
                <c:pt idx="6">
                  <c:v>0.5393258426966292</c:v>
                </c:pt>
                <c:pt idx="7">
                  <c:v>0.50460405156537746</c:v>
                </c:pt>
                <c:pt idx="8">
                  <c:v>0.57971014492753625</c:v>
                </c:pt>
                <c:pt idx="9">
                  <c:v>0.54385964912280704</c:v>
                </c:pt>
                <c:pt idx="10">
                  <c:v>0.53741496598639449</c:v>
                </c:pt>
                <c:pt idx="11">
                  <c:v>0.54063018242122718</c:v>
                </c:pt>
                <c:pt idx="12">
                  <c:v>0.57073170731707312</c:v>
                </c:pt>
              </c:numCache>
            </c:numRef>
          </c:val>
          <c:smooth val="0"/>
          <c:extLst xmlns:c16r2="http://schemas.microsoft.com/office/drawing/2015/06/chart">
            <c:ext xmlns:c16="http://schemas.microsoft.com/office/drawing/2014/chart" uri="{C3380CC4-5D6E-409C-BE32-E72D297353CC}">
              <c16:uniqueId val="{00000005-0247-6048-BDEB-44A64334F6D5}"/>
            </c:ext>
          </c:extLst>
        </c:ser>
        <c:dLbls>
          <c:showLegendKey val="0"/>
          <c:showVal val="0"/>
          <c:showCatName val="0"/>
          <c:showSerName val="0"/>
          <c:showPercent val="0"/>
          <c:showBubbleSize val="0"/>
        </c:dLbls>
        <c:marker val="1"/>
        <c:smooth val="0"/>
        <c:axId val="198501504"/>
        <c:axId val="198482944"/>
      </c:lineChart>
      <c:dateAx>
        <c:axId val="198474752"/>
        <c:scaling>
          <c:orientation val="minMax"/>
          <c:max val="43921"/>
          <c:min val="42736"/>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Quarter start</a:t>
                </a:r>
              </a:p>
            </c:rich>
          </c:tx>
          <c:overlay val="0"/>
          <c:spPr>
            <a:noFill/>
            <a:ln>
              <a:noFill/>
            </a:ln>
            <a:effectLst/>
          </c:spPr>
        </c:title>
        <c:numFmt formatCode="mmm\-yy" sourceLinked="1"/>
        <c:majorTickMark val="in"/>
        <c:minorTickMark val="none"/>
        <c:tickLblPos val="nextTo"/>
        <c:spPr>
          <a:noFill/>
          <a:ln w="12700" cap="flat" cmpd="sng" algn="ctr">
            <a:solidFill>
              <a:schemeClr val="tx1"/>
            </a:solidFill>
            <a:round/>
          </a:ln>
          <a:effectLst/>
        </c:spPr>
        <c:txPr>
          <a:bodyPr rot="27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8481024"/>
        <c:crosses val="autoZero"/>
        <c:auto val="0"/>
        <c:lblOffset val="100"/>
        <c:baseTimeUnit val="months"/>
        <c:majorUnit val="3"/>
        <c:majorTimeUnit val="months"/>
        <c:minorUnit val="3"/>
        <c:minorTimeUnit val="months"/>
      </c:dateAx>
      <c:valAx>
        <c:axId val="198481024"/>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Averge monthly recruitment</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8474752"/>
        <c:crossesAt val="42736"/>
        <c:crossBetween val="between"/>
      </c:valAx>
      <c:valAx>
        <c:axId val="198482944"/>
        <c:scaling>
          <c:orientation val="minMax"/>
        </c:scaling>
        <c:delete val="0"/>
        <c:axPos val="r"/>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Average monthly recruitment per site</a:t>
                </a:r>
              </a:p>
            </c:rich>
          </c:tx>
          <c:overlay val="0"/>
          <c:spPr>
            <a:noFill/>
            <a:ln>
              <a:noFill/>
            </a:ln>
            <a:effectLst/>
          </c:spPr>
        </c:title>
        <c:numFmt formatCode="0.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8501504"/>
        <c:crosses val="max"/>
        <c:crossBetween val="between"/>
      </c:valAx>
      <c:dateAx>
        <c:axId val="198501504"/>
        <c:scaling>
          <c:orientation val="minMax"/>
        </c:scaling>
        <c:delete val="1"/>
        <c:axPos val="b"/>
        <c:numFmt formatCode="mmm\-yy" sourceLinked="1"/>
        <c:majorTickMark val="out"/>
        <c:minorTickMark val="none"/>
        <c:tickLblPos val="nextTo"/>
        <c:crossAx val="198482944"/>
        <c:crosses val="autoZero"/>
        <c:auto val="1"/>
        <c:lblOffset val="100"/>
        <c:baseTimeUnit val="months"/>
      </c:dateAx>
      <c:spPr>
        <a:noFill/>
        <a:ln>
          <a:noFill/>
        </a:ln>
        <a:effectLst/>
      </c:spPr>
    </c:plotArea>
    <c:legend>
      <c:legendPos val="r"/>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1076358073609259"/>
          <c:y val="7.2062501618559677E-2"/>
          <c:w val="0.25660923287222687"/>
          <c:h val="0.118632730959709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737920371086206E-2"/>
          <c:y val="2.8418866805102298E-2"/>
          <c:w val="0.87773482798608404"/>
          <c:h val="0.7853197469988169"/>
        </c:manualLayout>
      </c:layout>
      <c:lineChart>
        <c:grouping val="standard"/>
        <c:varyColors val="0"/>
        <c:ser>
          <c:idx val="1"/>
          <c:order val="0"/>
          <c:tx>
            <c:v>Recruitment</c:v>
          </c:tx>
          <c:spPr>
            <a:ln w="28440">
              <a:solidFill>
                <a:srgbClr val="C0504D"/>
              </a:solidFill>
              <a:round/>
            </a:ln>
          </c:spPr>
          <c:marker>
            <c:symbol val="none"/>
          </c:marker>
          <c:dLbls>
            <c:spPr>
              <a:noFill/>
              <a:ln>
                <a:noFill/>
              </a:ln>
              <a:effectLst/>
            </c:spPr>
            <c:showLegendKey val="0"/>
            <c:showVal val="0"/>
            <c:showCatName val="0"/>
            <c:showSerName val="0"/>
            <c:showPercent val="0"/>
            <c:showBubbleSize val="1"/>
            <c:showLeaderLines val="0"/>
            <c:extLst xmlns:c16r2="http://schemas.microsoft.com/office/drawing/2015/06/chart">
              <c:ext xmlns:c15="http://schemas.microsoft.com/office/drawing/2012/chart" uri="{CE6537A1-D6FC-4f65-9D91-7224C49458BB}">
                <c15:showLeaderLines val="0"/>
              </c:ext>
            </c:extLst>
          </c:dLbls>
          <c:cat>
            <c:numRef>
              <c:f>Recruitment!$A$3:$A$62</c:f>
              <c:numCache>
                <c:formatCode>mmm\-yy</c:formatCode>
                <c:ptCount val="60"/>
                <c:pt idx="0">
                  <c:v>42766</c:v>
                </c:pt>
                <c:pt idx="1">
                  <c:v>42794</c:v>
                </c:pt>
                <c:pt idx="2">
                  <c:v>42825</c:v>
                </c:pt>
                <c:pt idx="3">
                  <c:v>42855</c:v>
                </c:pt>
                <c:pt idx="4">
                  <c:v>42886</c:v>
                </c:pt>
                <c:pt idx="5">
                  <c:v>42916</c:v>
                </c:pt>
                <c:pt idx="6">
                  <c:v>42947</c:v>
                </c:pt>
                <c:pt idx="7">
                  <c:v>42978</c:v>
                </c:pt>
                <c:pt idx="8">
                  <c:v>43008</c:v>
                </c:pt>
                <c:pt idx="9">
                  <c:v>43039</c:v>
                </c:pt>
                <c:pt idx="10">
                  <c:v>43069</c:v>
                </c:pt>
                <c:pt idx="11">
                  <c:v>43100</c:v>
                </c:pt>
                <c:pt idx="12">
                  <c:v>43131</c:v>
                </c:pt>
                <c:pt idx="13">
                  <c:v>43159</c:v>
                </c:pt>
                <c:pt idx="14">
                  <c:v>43190</c:v>
                </c:pt>
                <c:pt idx="15">
                  <c:v>43220</c:v>
                </c:pt>
                <c:pt idx="16">
                  <c:v>43251</c:v>
                </c:pt>
                <c:pt idx="17">
                  <c:v>43281</c:v>
                </c:pt>
                <c:pt idx="18">
                  <c:v>43312</c:v>
                </c:pt>
                <c:pt idx="19">
                  <c:v>43343</c:v>
                </c:pt>
                <c:pt idx="20">
                  <c:v>43373</c:v>
                </c:pt>
                <c:pt idx="21">
                  <c:v>43404</c:v>
                </c:pt>
                <c:pt idx="22">
                  <c:v>43434</c:v>
                </c:pt>
                <c:pt idx="23">
                  <c:v>43465</c:v>
                </c:pt>
                <c:pt idx="24">
                  <c:v>43496</c:v>
                </c:pt>
                <c:pt idx="25">
                  <c:v>43524</c:v>
                </c:pt>
                <c:pt idx="26">
                  <c:v>43555</c:v>
                </c:pt>
                <c:pt idx="27">
                  <c:v>43585</c:v>
                </c:pt>
                <c:pt idx="28">
                  <c:v>43616</c:v>
                </c:pt>
                <c:pt idx="29">
                  <c:v>43646</c:v>
                </c:pt>
                <c:pt idx="30">
                  <c:v>43677</c:v>
                </c:pt>
                <c:pt idx="31">
                  <c:v>43708</c:v>
                </c:pt>
                <c:pt idx="32">
                  <c:v>43738</c:v>
                </c:pt>
                <c:pt idx="33">
                  <c:v>43769</c:v>
                </c:pt>
                <c:pt idx="34">
                  <c:v>43799</c:v>
                </c:pt>
                <c:pt idx="35">
                  <c:v>43830</c:v>
                </c:pt>
                <c:pt idx="36">
                  <c:v>43861</c:v>
                </c:pt>
                <c:pt idx="37">
                  <c:v>43890</c:v>
                </c:pt>
                <c:pt idx="38">
                  <c:v>43921</c:v>
                </c:pt>
                <c:pt idx="39">
                  <c:v>43951</c:v>
                </c:pt>
                <c:pt idx="40">
                  <c:v>43982</c:v>
                </c:pt>
                <c:pt idx="41">
                  <c:v>44012</c:v>
                </c:pt>
                <c:pt idx="42">
                  <c:v>44043</c:v>
                </c:pt>
                <c:pt idx="43">
                  <c:v>44074</c:v>
                </c:pt>
                <c:pt idx="44">
                  <c:v>44104</c:v>
                </c:pt>
                <c:pt idx="45">
                  <c:v>44135</c:v>
                </c:pt>
                <c:pt idx="46">
                  <c:v>44165</c:v>
                </c:pt>
                <c:pt idx="47">
                  <c:v>44196</c:v>
                </c:pt>
                <c:pt idx="48">
                  <c:v>44227</c:v>
                </c:pt>
                <c:pt idx="49">
                  <c:v>44255</c:v>
                </c:pt>
                <c:pt idx="50">
                  <c:v>44286</c:v>
                </c:pt>
                <c:pt idx="51">
                  <c:v>44316</c:v>
                </c:pt>
                <c:pt idx="52">
                  <c:v>44347</c:v>
                </c:pt>
                <c:pt idx="53">
                  <c:v>44377</c:v>
                </c:pt>
                <c:pt idx="54">
                  <c:v>44408</c:v>
                </c:pt>
                <c:pt idx="55">
                  <c:v>44439</c:v>
                </c:pt>
                <c:pt idx="56">
                  <c:v>44469</c:v>
                </c:pt>
                <c:pt idx="57">
                  <c:v>44500</c:v>
                </c:pt>
                <c:pt idx="58">
                  <c:v>44530</c:v>
                </c:pt>
                <c:pt idx="59">
                  <c:v>44561</c:v>
                </c:pt>
              </c:numCache>
            </c:numRef>
          </c:cat>
          <c:val>
            <c:numRef>
              <c:f>Recruitment!$V$3:$V$62</c:f>
              <c:numCache>
                <c:formatCode>0</c:formatCode>
                <c:ptCount val="60"/>
                <c:pt idx="0">
                  <c:v>4</c:v>
                </c:pt>
                <c:pt idx="1">
                  <c:v>17</c:v>
                </c:pt>
                <c:pt idx="2">
                  <c:v>31</c:v>
                </c:pt>
                <c:pt idx="3">
                  <c:v>41</c:v>
                </c:pt>
                <c:pt idx="4">
                  <c:v>74</c:v>
                </c:pt>
                <c:pt idx="5">
                  <c:v>104</c:v>
                </c:pt>
                <c:pt idx="6">
                  <c:v>134</c:v>
                </c:pt>
                <c:pt idx="7">
                  <c:v>157</c:v>
                </c:pt>
                <c:pt idx="8">
                  <c:v>186</c:v>
                </c:pt>
                <c:pt idx="9">
                  <c:v>225</c:v>
                </c:pt>
                <c:pt idx="10">
                  <c:v>255</c:v>
                </c:pt>
                <c:pt idx="11">
                  <c:v>283</c:v>
                </c:pt>
                <c:pt idx="12">
                  <c:v>325</c:v>
                </c:pt>
                <c:pt idx="13">
                  <c:v>353</c:v>
                </c:pt>
                <c:pt idx="14">
                  <c:v>386</c:v>
                </c:pt>
                <c:pt idx="15">
                  <c:v>422</c:v>
                </c:pt>
                <c:pt idx="16">
                  <c:v>480</c:v>
                </c:pt>
                <c:pt idx="17">
                  <c:v>514</c:v>
                </c:pt>
                <c:pt idx="18">
                  <c:v>560</c:v>
                </c:pt>
                <c:pt idx="19">
                  <c:v>612</c:v>
                </c:pt>
                <c:pt idx="20">
                  <c:v>658</c:v>
                </c:pt>
                <c:pt idx="21">
                  <c:v>714</c:v>
                </c:pt>
                <c:pt idx="22">
                  <c:v>763</c:v>
                </c:pt>
                <c:pt idx="23">
                  <c:v>798</c:v>
                </c:pt>
                <c:pt idx="24">
                  <c:v>848</c:v>
                </c:pt>
                <c:pt idx="25">
                  <c:v>910</c:v>
                </c:pt>
                <c:pt idx="26">
                  <c:v>962</c:v>
                </c:pt>
                <c:pt idx="27">
                  <c:v>1022</c:v>
                </c:pt>
                <c:pt idx="28">
                  <c:v>1072</c:v>
                </c:pt>
                <c:pt idx="29">
                  <c:v>1123</c:v>
                </c:pt>
                <c:pt idx="30">
                  <c:v>1185</c:v>
                </c:pt>
                <c:pt idx="31">
                  <c:v>1241</c:v>
                </c:pt>
                <c:pt idx="32">
                  <c:v>1289</c:v>
                </c:pt>
                <c:pt idx="33">
                  <c:v>1346</c:v>
                </c:pt>
                <c:pt idx="34">
                  <c:v>1413</c:v>
                </c:pt>
                <c:pt idx="35">
                  <c:v>1464</c:v>
                </c:pt>
                <c:pt idx="36">
                  <c:v>1515</c:v>
                </c:pt>
                <c:pt idx="37">
                  <c:v>1588</c:v>
                </c:pt>
              </c:numCache>
            </c:numRef>
          </c:val>
          <c:smooth val="0"/>
          <c:extLst xmlns:c16r2="http://schemas.microsoft.com/office/drawing/2015/06/chart">
            <c:ext xmlns:c16="http://schemas.microsoft.com/office/drawing/2014/chart" uri="{C3380CC4-5D6E-409C-BE32-E72D297353CC}">
              <c16:uniqueId val="{00000000-FA28-7942-A9E0-677FC7EF232C}"/>
            </c:ext>
          </c:extLst>
        </c:ser>
        <c:ser>
          <c:idx val="0"/>
          <c:order val="1"/>
          <c:tx>
            <c:v>Target</c:v>
          </c:tx>
          <c:spPr>
            <a:ln w="28440">
              <a:solidFill>
                <a:srgbClr val="4F81BD"/>
              </a:solidFill>
              <a:round/>
            </a:ln>
          </c:spPr>
          <c:marker>
            <c:symbol val="none"/>
          </c:marker>
          <c:dLbls>
            <c:spPr>
              <a:noFill/>
              <a:ln>
                <a:noFill/>
              </a:ln>
              <a:effectLst/>
            </c:spPr>
            <c:showLegendKey val="0"/>
            <c:showVal val="0"/>
            <c:showCatName val="0"/>
            <c:showSerName val="0"/>
            <c:showPercent val="0"/>
            <c:showBubbleSize val="1"/>
            <c:showLeaderLines val="0"/>
            <c:extLst xmlns:c16r2="http://schemas.microsoft.com/office/drawing/2015/06/chart">
              <c:ext xmlns:c15="http://schemas.microsoft.com/office/drawing/2012/chart" uri="{CE6537A1-D6FC-4f65-9D91-7224C49458BB}">
                <c15:showLeaderLines val="0"/>
              </c:ext>
            </c:extLst>
          </c:dLbls>
          <c:cat>
            <c:numRef>
              <c:f>Recruitment!$A$3:$A$62</c:f>
              <c:numCache>
                <c:formatCode>mmm\-yy</c:formatCode>
                <c:ptCount val="60"/>
                <c:pt idx="0">
                  <c:v>42766</c:v>
                </c:pt>
                <c:pt idx="1">
                  <c:v>42794</c:v>
                </c:pt>
                <c:pt idx="2">
                  <c:v>42825</c:v>
                </c:pt>
                <c:pt idx="3">
                  <c:v>42855</c:v>
                </c:pt>
                <c:pt idx="4">
                  <c:v>42886</c:v>
                </c:pt>
                <c:pt idx="5">
                  <c:v>42916</c:v>
                </c:pt>
                <c:pt idx="6">
                  <c:v>42947</c:v>
                </c:pt>
                <c:pt idx="7">
                  <c:v>42978</c:v>
                </c:pt>
                <c:pt idx="8">
                  <c:v>43008</c:v>
                </c:pt>
                <c:pt idx="9">
                  <c:v>43039</c:v>
                </c:pt>
                <c:pt idx="10">
                  <c:v>43069</c:v>
                </c:pt>
                <c:pt idx="11">
                  <c:v>43100</c:v>
                </c:pt>
                <c:pt idx="12">
                  <c:v>43131</c:v>
                </c:pt>
                <c:pt idx="13">
                  <c:v>43159</c:v>
                </c:pt>
                <c:pt idx="14">
                  <c:v>43190</c:v>
                </c:pt>
                <c:pt idx="15">
                  <c:v>43220</c:v>
                </c:pt>
                <c:pt idx="16">
                  <c:v>43251</c:v>
                </c:pt>
                <c:pt idx="17">
                  <c:v>43281</c:v>
                </c:pt>
                <c:pt idx="18">
                  <c:v>43312</c:v>
                </c:pt>
                <c:pt idx="19">
                  <c:v>43343</c:v>
                </c:pt>
                <c:pt idx="20">
                  <c:v>43373</c:v>
                </c:pt>
                <c:pt idx="21">
                  <c:v>43404</c:v>
                </c:pt>
                <c:pt idx="22">
                  <c:v>43434</c:v>
                </c:pt>
                <c:pt idx="23">
                  <c:v>43465</c:v>
                </c:pt>
                <c:pt idx="24">
                  <c:v>43496</c:v>
                </c:pt>
                <c:pt idx="25">
                  <c:v>43524</c:v>
                </c:pt>
                <c:pt idx="26">
                  <c:v>43555</c:v>
                </c:pt>
                <c:pt idx="27">
                  <c:v>43585</c:v>
                </c:pt>
                <c:pt idx="28">
                  <c:v>43616</c:v>
                </c:pt>
                <c:pt idx="29">
                  <c:v>43646</c:v>
                </c:pt>
                <c:pt idx="30">
                  <c:v>43677</c:v>
                </c:pt>
                <c:pt idx="31">
                  <c:v>43708</c:v>
                </c:pt>
                <c:pt idx="32">
                  <c:v>43738</c:v>
                </c:pt>
                <c:pt idx="33">
                  <c:v>43769</c:v>
                </c:pt>
                <c:pt idx="34">
                  <c:v>43799</c:v>
                </c:pt>
                <c:pt idx="35">
                  <c:v>43830</c:v>
                </c:pt>
                <c:pt idx="36">
                  <c:v>43861</c:v>
                </c:pt>
                <c:pt idx="37">
                  <c:v>43890</c:v>
                </c:pt>
                <c:pt idx="38">
                  <c:v>43921</c:v>
                </c:pt>
                <c:pt idx="39">
                  <c:v>43951</c:v>
                </c:pt>
                <c:pt idx="40">
                  <c:v>43982</c:v>
                </c:pt>
                <c:pt idx="41">
                  <c:v>44012</c:v>
                </c:pt>
                <c:pt idx="42">
                  <c:v>44043</c:v>
                </c:pt>
                <c:pt idx="43">
                  <c:v>44074</c:v>
                </c:pt>
                <c:pt idx="44">
                  <c:v>44104</c:v>
                </c:pt>
                <c:pt idx="45">
                  <c:v>44135</c:v>
                </c:pt>
                <c:pt idx="46">
                  <c:v>44165</c:v>
                </c:pt>
                <c:pt idx="47">
                  <c:v>44196</c:v>
                </c:pt>
                <c:pt idx="48">
                  <c:v>44227</c:v>
                </c:pt>
                <c:pt idx="49">
                  <c:v>44255</c:v>
                </c:pt>
                <c:pt idx="50">
                  <c:v>44286</c:v>
                </c:pt>
                <c:pt idx="51">
                  <c:v>44316</c:v>
                </c:pt>
                <c:pt idx="52">
                  <c:v>44347</c:v>
                </c:pt>
                <c:pt idx="53">
                  <c:v>44377</c:v>
                </c:pt>
                <c:pt idx="54">
                  <c:v>44408</c:v>
                </c:pt>
                <c:pt idx="55">
                  <c:v>44439</c:v>
                </c:pt>
                <c:pt idx="56">
                  <c:v>44469</c:v>
                </c:pt>
                <c:pt idx="57">
                  <c:v>44500</c:v>
                </c:pt>
                <c:pt idx="58">
                  <c:v>44530</c:v>
                </c:pt>
                <c:pt idx="59">
                  <c:v>44561</c:v>
                </c:pt>
              </c:numCache>
            </c:numRef>
          </c:cat>
          <c:val>
            <c:numRef>
              <c:f>Recruitment!$M$3:$M$62</c:f>
              <c:numCache>
                <c:formatCode>General</c:formatCode>
                <c:ptCount val="60"/>
                <c:pt idx="13">
                  <c:v>353</c:v>
                </c:pt>
                <c:pt idx="14">
                  <c:v>387</c:v>
                </c:pt>
                <c:pt idx="15">
                  <c:v>421</c:v>
                </c:pt>
                <c:pt idx="16">
                  <c:v>460</c:v>
                </c:pt>
                <c:pt idx="17">
                  <c:v>500</c:v>
                </c:pt>
                <c:pt idx="18">
                  <c:v>546</c:v>
                </c:pt>
                <c:pt idx="19">
                  <c:v>598</c:v>
                </c:pt>
                <c:pt idx="20">
                  <c:v>651</c:v>
                </c:pt>
                <c:pt idx="21">
                  <c:v>710</c:v>
                </c:pt>
                <c:pt idx="22">
                  <c:v>770</c:v>
                </c:pt>
                <c:pt idx="23">
                  <c:v>835</c:v>
                </c:pt>
                <c:pt idx="24">
                  <c:v>900</c:v>
                </c:pt>
                <c:pt idx="25">
                  <c:v>970</c:v>
                </c:pt>
                <c:pt idx="26">
                  <c:v>1045</c:v>
                </c:pt>
                <c:pt idx="27">
                  <c:v>1120</c:v>
                </c:pt>
                <c:pt idx="28">
                  <c:v>1200</c:v>
                </c:pt>
                <c:pt idx="29">
                  <c:v>1285</c:v>
                </c:pt>
                <c:pt idx="30">
                  <c:v>1370</c:v>
                </c:pt>
                <c:pt idx="31">
                  <c:v>1455</c:v>
                </c:pt>
                <c:pt idx="32">
                  <c:v>1545</c:v>
                </c:pt>
                <c:pt idx="33">
                  <c:v>1640</c:v>
                </c:pt>
                <c:pt idx="34">
                  <c:v>1740</c:v>
                </c:pt>
                <c:pt idx="35">
                  <c:v>1840</c:v>
                </c:pt>
                <c:pt idx="36">
                  <c:v>1945</c:v>
                </c:pt>
                <c:pt idx="37">
                  <c:v>2050</c:v>
                </c:pt>
                <c:pt idx="38">
                  <c:v>2155</c:v>
                </c:pt>
                <c:pt idx="39">
                  <c:v>2265</c:v>
                </c:pt>
                <c:pt idx="40">
                  <c:v>2375</c:v>
                </c:pt>
                <c:pt idx="41">
                  <c:v>2485</c:v>
                </c:pt>
                <c:pt idx="42">
                  <c:v>2595</c:v>
                </c:pt>
                <c:pt idx="43">
                  <c:v>2705</c:v>
                </c:pt>
                <c:pt idx="44">
                  <c:v>2815</c:v>
                </c:pt>
                <c:pt idx="45">
                  <c:v>2925</c:v>
                </c:pt>
                <c:pt idx="46">
                  <c:v>3035</c:v>
                </c:pt>
                <c:pt idx="47">
                  <c:v>3145</c:v>
                </c:pt>
                <c:pt idx="48">
                  <c:v>3255</c:v>
                </c:pt>
                <c:pt idx="49">
                  <c:v>3365</c:v>
                </c:pt>
                <c:pt idx="50">
                  <c:v>3475</c:v>
                </c:pt>
                <c:pt idx="51">
                  <c:v>3585</c:v>
                </c:pt>
                <c:pt idx="52">
                  <c:v>3695</c:v>
                </c:pt>
                <c:pt idx="53">
                  <c:v>3810</c:v>
                </c:pt>
                <c:pt idx="54">
                  <c:v>3925</c:v>
                </c:pt>
                <c:pt idx="55">
                  <c:v>4040</c:v>
                </c:pt>
                <c:pt idx="56">
                  <c:v>4155</c:v>
                </c:pt>
                <c:pt idx="57">
                  <c:v>4270</c:v>
                </c:pt>
                <c:pt idx="58">
                  <c:v>4385</c:v>
                </c:pt>
                <c:pt idx="59">
                  <c:v>4500</c:v>
                </c:pt>
              </c:numCache>
            </c:numRef>
          </c:val>
          <c:smooth val="0"/>
          <c:extLst xmlns:c16r2="http://schemas.microsoft.com/office/drawing/2015/06/chart">
            <c:ext xmlns:c16="http://schemas.microsoft.com/office/drawing/2014/chart" uri="{C3380CC4-5D6E-409C-BE32-E72D297353CC}">
              <c16:uniqueId val="{00000001-FA28-7942-A9E0-677FC7EF232C}"/>
            </c:ext>
          </c:extLst>
        </c:ser>
        <c:dLbls>
          <c:showLegendKey val="0"/>
          <c:showVal val="0"/>
          <c:showCatName val="0"/>
          <c:showSerName val="0"/>
          <c:showPercent val="0"/>
          <c:showBubbleSize val="0"/>
        </c:dLbls>
        <c:hiLowLines>
          <c:spPr>
            <a:ln>
              <a:noFill/>
            </a:ln>
          </c:spPr>
        </c:hiLowLines>
        <c:marker val="1"/>
        <c:smooth val="0"/>
        <c:axId val="199318528"/>
        <c:axId val="199324800"/>
      </c:lineChart>
      <c:dateAx>
        <c:axId val="199318528"/>
        <c:scaling>
          <c:orientation val="minMax"/>
          <c:max val="44197"/>
        </c:scaling>
        <c:delete val="0"/>
        <c:axPos val="b"/>
        <c:majorGridlines>
          <c:spPr>
            <a:ln w="9360">
              <a:solidFill>
                <a:srgbClr val="D9D9D9"/>
              </a:solidFill>
              <a:round/>
            </a:ln>
          </c:spPr>
        </c:majorGridlines>
        <c:title>
          <c:tx>
            <c:rich>
              <a:bodyPr rot="0"/>
              <a:lstStyle/>
              <a:p>
                <a:pPr>
                  <a:defRPr sz="1200" b="1" strike="noStrike" spc="-1">
                    <a:solidFill>
                      <a:srgbClr val="595959"/>
                    </a:solidFill>
                    <a:latin typeface="Calibri"/>
                  </a:defRPr>
                </a:pPr>
                <a:r>
                  <a:rPr lang="en-GB" sz="1200" b="1" strike="noStrike" spc="-1">
                    <a:solidFill>
                      <a:srgbClr val="595959"/>
                    </a:solidFill>
                    <a:latin typeface="Calibri"/>
                  </a:rPr>
                  <a:t>Date</a:t>
                </a:r>
              </a:p>
            </c:rich>
          </c:tx>
          <c:layout>
            <c:manualLayout>
              <c:xMode val="edge"/>
              <c:yMode val="edge"/>
              <c:x val="0.51101662156938499"/>
              <c:y val="0.95034114506081302"/>
            </c:manualLayout>
          </c:layout>
          <c:overlay val="0"/>
        </c:title>
        <c:numFmt formatCode="mmm/yy" sourceLinked="0"/>
        <c:majorTickMark val="in"/>
        <c:minorTickMark val="none"/>
        <c:tickLblPos val="nextTo"/>
        <c:spPr>
          <a:ln w="19080">
            <a:solidFill>
              <a:srgbClr val="000000"/>
            </a:solidFill>
            <a:round/>
          </a:ln>
        </c:spPr>
        <c:txPr>
          <a:bodyPr rot="3600000"/>
          <a:lstStyle/>
          <a:p>
            <a:pPr>
              <a:defRPr sz="1050" b="0" strike="noStrike" spc="-1">
                <a:solidFill>
                  <a:srgbClr val="595959"/>
                </a:solidFill>
                <a:latin typeface="Calibri"/>
              </a:defRPr>
            </a:pPr>
            <a:endParaRPr lang="en-US"/>
          </a:p>
        </c:txPr>
        <c:crossAx val="199324800"/>
        <c:crosses val="autoZero"/>
        <c:auto val="1"/>
        <c:lblOffset val="100"/>
        <c:baseTimeUnit val="months"/>
      </c:dateAx>
      <c:valAx>
        <c:axId val="199324800"/>
        <c:scaling>
          <c:orientation val="minMax"/>
          <c:max val="3500"/>
          <c:min val="0"/>
        </c:scaling>
        <c:delete val="0"/>
        <c:axPos val="l"/>
        <c:majorGridlines>
          <c:spPr>
            <a:ln w="9360">
              <a:solidFill>
                <a:srgbClr val="D9D9D9"/>
              </a:solidFill>
              <a:round/>
            </a:ln>
          </c:spPr>
        </c:majorGridlines>
        <c:title>
          <c:tx>
            <c:rich>
              <a:bodyPr rot="-5400000"/>
              <a:lstStyle/>
              <a:p>
                <a:pPr>
                  <a:defRPr sz="1200" b="1" strike="noStrike" spc="-1">
                    <a:solidFill>
                      <a:srgbClr val="595959"/>
                    </a:solidFill>
                    <a:latin typeface="Calibri"/>
                  </a:defRPr>
                </a:pPr>
                <a:r>
                  <a:rPr lang="en-GB" sz="1200" b="1" strike="noStrike" spc="-1">
                    <a:solidFill>
                      <a:srgbClr val="595959"/>
                    </a:solidFill>
                    <a:latin typeface="Calibri"/>
                  </a:rPr>
                  <a:t>Cumulative recruitment</a:t>
                </a:r>
              </a:p>
            </c:rich>
          </c:tx>
          <c:overlay val="0"/>
        </c:title>
        <c:numFmt formatCode="0" sourceLinked="0"/>
        <c:majorTickMark val="in"/>
        <c:minorTickMark val="in"/>
        <c:tickLblPos val="nextTo"/>
        <c:spPr>
          <a:ln w="19080">
            <a:solidFill>
              <a:srgbClr val="000000"/>
            </a:solidFill>
            <a:round/>
          </a:ln>
        </c:spPr>
        <c:txPr>
          <a:bodyPr/>
          <a:lstStyle/>
          <a:p>
            <a:pPr>
              <a:defRPr sz="1050" b="0" strike="noStrike" spc="-1">
                <a:solidFill>
                  <a:srgbClr val="595959"/>
                </a:solidFill>
                <a:latin typeface="Calibri"/>
              </a:defRPr>
            </a:pPr>
            <a:endParaRPr lang="en-US"/>
          </a:p>
        </c:txPr>
        <c:crossAx val="199318528"/>
        <c:crosses val="autoZero"/>
        <c:crossBetween val="midCat"/>
        <c:majorUnit val="500"/>
        <c:minorUnit val="100"/>
      </c:valAx>
      <c:spPr>
        <a:noFill/>
        <a:ln>
          <a:noFill/>
        </a:ln>
      </c:spPr>
    </c:plotArea>
    <c:legend>
      <c:legendPos val="t"/>
      <c:layout>
        <c:manualLayout>
          <c:xMode val="edge"/>
          <c:yMode val="edge"/>
          <c:x val="0.11412742775339778"/>
          <c:y val="4.8033893131884511E-2"/>
          <c:w val="0.18409899124738685"/>
          <c:h val="0.12315089063366123"/>
        </c:manualLayout>
      </c:layout>
      <c:overlay val="0"/>
      <c:spPr>
        <a:noFill/>
        <a:ln>
          <a:noFill/>
        </a:ln>
      </c:spPr>
      <c:txPr>
        <a:bodyPr/>
        <a:lstStyle/>
        <a:p>
          <a:pPr>
            <a:defRPr sz="1200" b="0" strike="noStrike" spc="-1">
              <a:solidFill>
                <a:srgbClr val="595959"/>
              </a:solidFill>
              <a:latin typeface="Calibri"/>
            </a:defRPr>
          </a:pPr>
          <a:endParaRPr lang="en-US"/>
        </a:p>
      </c:txPr>
    </c:legend>
    <c:plotVisOnly val="1"/>
    <c:dispBlanksAs val="gap"/>
    <c:showDLblsOverMax val="1"/>
  </c:chart>
  <c:spPr>
    <a:solidFill>
      <a:srgbClr val="FFFFFF"/>
    </a:solidFill>
    <a:ln w="9360">
      <a:solidFill>
        <a:srgbClr val="D9D9D9"/>
      </a:solidFill>
      <a:round/>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75D26D-A1DA-4F02-9A55-FA0AC43E2F4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3104E5B-718B-4CC2-9D52-EC239F8BABF5}">
      <dgm:prSet/>
      <dgm:spPr/>
      <dgm:t>
        <a:bodyPr/>
        <a:lstStyle/>
        <a:p>
          <a:pPr>
            <a:lnSpc>
              <a:spcPct val="100000"/>
            </a:lnSpc>
          </a:pPr>
          <a:r>
            <a:rPr lang="en-US"/>
            <a:t>In general trials involving non-medicinal interventions allowed</a:t>
          </a:r>
        </a:p>
      </dgm:t>
    </dgm:pt>
    <dgm:pt modelId="{872AF431-9950-4C30-97F6-97D132D1F92D}" type="parTrans" cxnId="{BD5B8341-826F-4E49-B46F-62493EF98322}">
      <dgm:prSet/>
      <dgm:spPr/>
      <dgm:t>
        <a:bodyPr/>
        <a:lstStyle/>
        <a:p>
          <a:endParaRPr lang="en-US"/>
        </a:p>
      </dgm:t>
    </dgm:pt>
    <dgm:pt modelId="{A1E9462F-B811-4B16-A12B-328572FB48AB}" type="sibTrans" cxnId="{BD5B8341-826F-4E49-B46F-62493EF98322}">
      <dgm:prSet/>
      <dgm:spPr/>
      <dgm:t>
        <a:bodyPr/>
        <a:lstStyle/>
        <a:p>
          <a:endParaRPr lang="en-US"/>
        </a:p>
      </dgm:t>
    </dgm:pt>
    <dgm:pt modelId="{73423CA8-7B69-4BB7-BDDB-7ECD69079C11}">
      <dgm:prSet/>
      <dgm:spPr/>
      <dgm:t>
        <a:bodyPr/>
        <a:lstStyle/>
        <a:p>
          <a:pPr>
            <a:lnSpc>
              <a:spcPct val="100000"/>
            </a:lnSpc>
          </a:pPr>
          <a:r>
            <a:rPr lang="en-US" dirty="0"/>
            <a:t>POSNOC</a:t>
          </a:r>
        </a:p>
      </dgm:t>
    </dgm:pt>
    <dgm:pt modelId="{E3B9D910-6570-4373-A6BE-14332D2A9125}" type="parTrans" cxnId="{8BF26FDE-B0DE-46F5-8637-A9B759BD288B}">
      <dgm:prSet/>
      <dgm:spPr/>
      <dgm:t>
        <a:bodyPr/>
        <a:lstStyle/>
        <a:p>
          <a:endParaRPr lang="en-US"/>
        </a:p>
      </dgm:t>
    </dgm:pt>
    <dgm:pt modelId="{E4EC287F-2E91-47D9-A041-A28842040EFE}" type="sibTrans" cxnId="{8BF26FDE-B0DE-46F5-8637-A9B759BD288B}">
      <dgm:prSet/>
      <dgm:spPr/>
      <dgm:t>
        <a:bodyPr/>
        <a:lstStyle/>
        <a:p>
          <a:endParaRPr lang="en-US"/>
        </a:p>
      </dgm:t>
    </dgm:pt>
    <dgm:pt modelId="{796934A5-59A6-4E2E-8848-8E4E5DA785ED}">
      <dgm:prSet/>
      <dgm:spPr/>
      <dgm:t>
        <a:bodyPr/>
        <a:lstStyle/>
        <a:p>
          <a:pPr>
            <a:lnSpc>
              <a:spcPct val="100000"/>
            </a:lnSpc>
          </a:pPr>
          <a:r>
            <a:rPr lang="en-US"/>
            <a:t>Adjuvant endocrine ± targeted therapy trials allowed</a:t>
          </a:r>
        </a:p>
      </dgm:t>
    </dgm:pt>
    <dgm:pt modelId="{08DD9C46-1B1F-41C5-929D-0132C7711664}" type="parTrans" cxnId="{A8C418B1-FD29-42EA-AC22-1D2AAAD3C992}">
      <dgm:prSet/>
      <dgm:spPr/>
      <dgm:t>
        <a:bodyPr/>
        <a:lstStyle/>
        <a:p>
          <a:endParaRPr lang="en-US"/>
        </a:p>
      </dgm:t>
    </dgm:pt>
    <dgm:pt modelId="{31549D02-072A-4C1D-9395-A5E97F96C534}" type="sibTrans" cxnId="{A8C418B1-FD29-42EA-AC22-1D2AAAD3C992}">
      <dgm:prSet/>
      <dgm:spPr/>
      <dgm:t>
        <a:bodyPr/>
        <a:lstStyle/>
        <a:p>
          <a:endParaRPr lang="en-US"/>
        </a:p>
      </dgm:t>
    </dgm:pt>
    <dgm:pt modelId="{21C6E47F-7B32-4DA0-8519-62F681674F8B}">
      <dgm:prSet custT="1"/>
      <dgm:spPr/>
      <dgm:t>
        <a:bodyPr/>
        <a:lstStyle/>
        <a:p>
          <a:pPr>
            <a:lnSpc>
              <a:spcPct val="100000"/>
            </a:lnSpc>
          </a:pPr>
          <a:r>
            <a:rPr lang="en-US" sz="1400" dirty="0" err="1"/>
            <a:t>AddAspirin</a:t>
          </a:r>
          <a:r>
            <a:rPr lang="en-US" sz="1400" dirty="0"/>
            <a:t>, UNIRAD, CDK4/6i trials</a:t>
          </a:r>
        </a:p>
      </dgm:t>
    </dgm:pt>
    <dgm:pt modelId="{93D59103-E7A8-4453-949F-AD9F54EF3B5C}" type="parTrans" cxnId="{1FBBC5F5-61E5-4D9E-B1AE-7A912C086C1A}">
      <dgm:prSet/>
      <dgm:spPr/>
      <dgm:t>
        <a:bodyPr/>
        <a:lstStyle/>
        <a:p>
          <a:endParaRPr lang="en-US"/>
        </a:p>
      </dgm:t>
    </dgm:pt>
    <dgm:pt modelId="{F414A982-1BA3-4F36-8B8D-83451386194D}" type="sibTrans" cxnId="{1FBBC5F5-61E5-4D9E-B1AE-7A912C086C1A}">
      <dgm:prSet/>
      <dgm:spPr/>
      <dgm:t>
        <a:bodyPr/>
        <a:lstStyle/>
        <a:p>
          <a:endParaRPr lang="en-US"/>
        </a:p>
      </dgm:t>
    </dgm:pt>
    <dgm:pt modelId="{BA69E3B2-69C6-484C-8732-5442C9D59F1A}">
      <dgm:prSet/>
      <dgm:spPr/>
      <dgm:t>
        <a:bodyPr/>
        <a:lstStyle/>
        <a:p>
          <a:pPr>
            <a:lnSpc>
              <a:spcPct val="100000"/>
            </a:lnSpc>
          </a:pPr>
          <a:r>
            <a:rPr lang="en-US"/>
            <a:t>Neoadjuvant chemotherapy is incompatible &amp; not permitted</a:t>
          </a:r>
        </a:p>
      </dgm:t>
    </dgm:pt>
    <dgm:pt modelId="{8EEFB3AD-A5DD-4B89-A79E-F9443FCC56E9}" type="parTrans" cxnId="{E40BBDBE-4B03-4884-B56A-CA23A672D3E4}">
      <dgm:prSet/>
      <dgm:spPr/>
      <dgm:t>
        <a:bodyPr/>
        <a:lstStyle/>
        <a:p>
          <a:endParaRPr lang="en-US"/>
        </a:p>
      </dgm:t>
    </dgm:pt>
    <dgm:pt modelId="{FA7F124C-D4C6-424A-84B5-F884BDD45AA6}" type="sibTrans" cxnId="{E40BBDBE-4B03-4884-B56A-CA23A672D3E4}">
      <dgm:prSet/>
      <dgm:spPr/>
      <dgm:t>
        <a:bodyPr/>
        <a:lstStyle/>
        <a:p>
          <a:endParaRPr lang="en-US"/>
        </a:p>
      </dgm:t>
    </dgm:pt>
    <dgm:pt modelId="{431D6E9D-D535-4783-9273-719CDD82B298}">
      <dgm:prSet/>
      <dgm:spPr/>
      <dgm:t>
        <a:bodyPr/>
        <a:lstStyle/>
        <a:p>
          <a:pPr>
            <a:lnSpc>
              <a:spcPct val="100000"/>
            </a:lnSpc>
          </a:pPr>
          <a:r>
            <a:rPr lang="en-US" dirty="0"/>
            <a:t>Neoadjuvant endocrine ± targeted therapy may pose problems</a:t>
          </a:r>
        </a:p>
      </dgm:t>
    </dgm:pt>
    <dgm:pt modelId="{3AFD0002-BEB2-49B8-BEFB-C61E67F017CD}" type="parTrans" cxnId="{CB9B4328-F6BA-4489-9BCF-A57816A406E3}">
      <dgm:prSet/>
      <dgm:spPr/>
      <dgm:t>
        <a:bodyPr/>
        <a:lstStyle/>
        <a:p>
          <a:endParaRPr lang="en-US"/>
        </a:p>
      </dgm:t>
    </dgm:pt>
    <dgm:pt modelId="{55B152E5-6912-4646-852E-0D0AB66E1750}" type="sibTrans" cxnId="{CB9B4328-F6BA-4489-9BCF-A57816A406E3}">
      <dgm:prSet/>
      <dgm:spPr/>
      <dgm:t>
        <a:bodyPr/>
        <a:lstStyle/>
        <a:p>
          <a:endParaRPr lang="en-US"/>
        </a:p>
      </dgm:t>
    </dgm:pt>
    <dgm:pt modelId="{9A19E20C-ABE9-484C-AD08-70A96459C33A}">
      <dgm:prSet custT="1">
        <dgm:style>
          <a:lnRef idx="1">
            <a:schemeClr val="accent4"/>
          </a:lnRef>
          <a:fillRef idx="2">
            <a:schemeClr val="accent4"/>
          </a:fillRef>
          <a:effectRef idx="1">
            <a:schemeClr val="accent4"/>
          </a:effectRef>
          <a:fontRef idx="minor">
            <a:schemeClr val="dk1"/>
          </a:fontRef>
        </dgm:style>
      </dgm:prSet>
      <dgm:spPr>
        <a:noFill/>
        <a:ln>
          <a:noFill/>
        </a:ln>
      </dgm:spPr>
      <dgm:t>
        <a:bodyPr/>
        <a:lstStyle/>
        <a:p>
          <a:pPr>
            <a:lnSpc>
              <a:spcPct val="90000"/>
            </a:lnSpc>
            <a:spcAft>
              <a:spcPts val="100"/>
            </a:spcAft>
          </a:pPr>
          <a:r>
            <a:rPr lang="en-US" sz="1400" dirty="0"/>
            <a:t>POETIC-A may be possible, likely difficult – in discussion</a:t>
          </a:r>
        </a:p>
      </dgm:t>
    </dgm:pt>
    <dgm:pt modelId="{0AA86E25-A7D6-411D-AD8E-5E48D1810672}" type="parTrans" cxnId="{9DB58CD4-6C6F-4C2E-A6E6-1802BDE64A7E}">
      <dgm:prSet/>
      <dgm:spPr/>
      <dgm:t>
        <a:bodyPr/>
        <a:lstStyle/>
        <a:p>
          <a:endParaRPr lang="en-US"/>
        </a:p>
      </dgm:t>
    </dgm:pt>
    <dgm:pt modelId="{A3362E13-3839-4527-9A07-370E198C7AFB}" type="sibTrans" cxnId="{9DB58CD4-6C6F-4C2E-A6E6-1802BDE64A7E}">
      <dgm:prSet/>
      <dgm:spPr/>
      <dgm:t>
        <a:bodyPr/>
        <a:lstStyle/>
        <a:p>
          <a:endParaRPr lang="en-US"/>
        </a:p>
      </dgm:t>
    </dgm:pt>
    <dgm:pt modelId="{1E79F6E8-2F52-4213-8544-9A607C1B7AFB}">
      <dgm:prSet custT="1">
        <dgm:style>
          <a:lnRef idx="1">
            <a:schemeClr val="accent4"/>
          </a:lnRef>
          <a:fillRef idx="2">
            <a:schemeClr val="accent4"/>
          </a:fillRef>
          <a:effectRef idx="1">
            <a:schemeClr val="accent4"/>
          </a:effectRef>
          <a:fontRef idx="minor">
            <a:schemeClr val="dk1"/>
          </a:fontRef>
        </dgm:style>
      </dgm:prSet>
      <dgm:spPr>
        <a:noFill/>
        <a:ln>
          <a:noFill/>
        </a:ln>
      </dgm:spPr>
      <dgm:t>
        <a:bodyPr/>
        <a:lstStyle/>
        <a:p>
          <a:pPr>
            <a:lnSpc>
              <a:spcPct val="90000"/>
            </a:lnSpc>
            <a:spcAft>
              <a:spcPts val="0"/>
            </a:spcAft>
          </a:pPr>
          <a:r>
            <a:rPr lang="en-US" sz="1400" dirty="0"/>
            <a:t>POETIC-A starting point is no chemotherapy, c.f. OPTIMA</a:t>
          </a:r>
        </a:p>
      </dgm:t>
    </dgm:pt>
    <dgm:pt modelId="{4ACB67D0-D4ED-4DCB-9BB3-7A9B8F15B4ED}" type="parTrans" cxnId="{6A0954E8-659E-4D68-8759-657B81256F92}">
      <dgm:prSet/>
      <dgm:spPr/>
      <dgm:t>
        <a:bodyPr/>
        <a:lstStyle/>
        <a:p>
          <a:endParaRPr lang="en-US"/>
        </a:p>
      </dgm:t>
    </dgm:pt>
    <dgm:pt modelId="{79B3AD6D-4FC3-401E-ABFC-E705F40E54AF}" type="sibTrans" cxnId="{6A0954E8-659E-4D68-8759-657B81256F92}">
      <dgm:prSet/>
      <dgm:spPr/>
      <dgm:t>
        <a:bodyPr/>
        <a:lstStyle/>
        <a:p>
          <a:endParaRPr lang="en-US"/>
        </a:p>
      </dgm:t>
    </dgm:pt>
    <dgm:pt modelId="{B3F1CC73-35D3-46D5-A389-EFFFE4A4BF98}" type="pres">
      <dgm:prSet presAssocID="{2375D26D-A1DA-4F02-9A55-FA0AC43E2F48}" presName="root" presStyleCnt="0">
        <dgm:presLayoutVars>
          <dgm:dir/>
          <dgm:resizeHandles val="exact"/>
        </dgm:presLayoutVars>
      </dgm:prSet>
      <dgm:spPr/>
      <dgm:t>
        <a:bodyPr/>
        <a:lstStyle/>
        <a:p>
          <a:endParaRPr lang="en-GB"/>
        </a:p>
      </dgm:t>
    </dgm:pt>
    <dgm:pt modelId="{7667F90E-50DD-4DD7-B845-8375960D248C}" type="pres">
      <dgm:prSet presAssocID="{E3104E5B-718B-4CC2-9D52-EC239F8BABF5}" presName="compNode" presStyleCnt="0"/>
      <dgm:spPr/>
    </dgm:pt>
    <dgm:pt modelId="{06C282C6-7A14-4D5F-9770-081CB3E417B6}" type="pres">
      <dgm:prSet presAssocID="{E3104E5B-718B-4CC2-9D52-EC239F8BABF5}" presName="bgRect" presStyleLbl="bgShp" presStyleIdx="0" presStyleCnt="4">
        <dgm:style>
          <a:lnRef idx="1">
            <a:schemeClr val="accent1"/>
          </a:lnRef>
          <a:fillRef idx="2">
            <a:schemeClr val="accent1"/>
          </a:fillRef>
          <a:effectRef idx="1">
            <a:schemeClr val="accent1"/>
          </a:effectRef>
          <a:fontRef idx="minor">
            <a:schemeClr val="dk1"/>
          </a:fontRef>
        </dgm:style>
      </dgm:prSet>
      <dgm:spPr/>
    </dgm:pt>
    <dgm:pt modelId="{7E625B3F-DEBE-4024-AA19-2926EE166C0B}" type="pres">
      <dgm:prSet presAssocID="{E3104E5B-718B-4CC2-9D52-EC239F8BABF5}"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Medicine"/>
        </a:ext>
      </dgm:extLst>
    </dgm:pt>
    <dgm:pt modelId="{7B406259-AA5A-4E35-AB71-71E6FD9606C0}" type="pres">
      <dgm:prSet presAssocID="{E3104E5B-718B-4CC2-9D52-EC239F8BABF5}" presName="spaceRect" presStyleCnt="0"/>
      <dgm:spPr/>
    </dgm:pt>
    <dgm:pt modelId="{802786EE-DB76-4F9C-BD81-7A6960FD3314}" type="pres">
      <dgm:prSet presAssocID="{E3104E5B-718B-4CC2-9D52-EC239F8BABF5}" presName="parTx" presStyleLbl="revTx" presStyleIdx="0" presStyleCnt="7">
        <dgm:presLayoutVars>
          <dgm:chMax val="0"/>
          <dgm:chPref val="0"/>
        </dgm:presLayoutVars>
      </dgm:prSet>
      <dgm:spPr/>
      <dgm:t>
        <a:bodyPr/>
        <a:lstStyle/>
        <a:p>
          <a:endParaRPr lang="en-GB"/>
        </a:p>
      </dgm:t>
    </dgm:pt>
    <dgm:pt modelId="{418FE0F6-CD4B-4007-8739-65D73A747E8F}" type="pres">
      <dgm:prSet presAssocID="{E3104E5B-718B-4CC2-9D52-EC239F8BABF5}" presName="desTx" presStyleLbl="revTx" presStyleIdx="1" presStyleCnt="7">
        <dgm:presLayoutVars/>
      </dgm:prSet>
      <dgm:spPr/>
      <dgm:t>
        <a:bodyPr/>
        <a:lstStyle/>
        <a:p>
          <a:endParaRPr lang="en-GB"/>
        </a:p>
      </dgm:t>
    </dgm:pt>
    <dgm:pt modelId="{C2214A5F-006E-4732-9AF9-80442AEC5AA4}" type="pres">
      <dgm:prSet presAssocID="{A1E9462F-B811-4B16-A12B-328572FB48AB}" presName="sibTrans" presStyleCnt="0"/>
      <dgm:spPr/>
    </dgm:pt>
    <dgm:pt modelId="{2AE8A14C-FE18-4D7A-B5B2-0ED1CF95CE0D}" type="pres">
      <dgm:prSet presAssocID="{796934A5-59A6-4E2E-8848-8E4E5DA785ED}" presName="compNode" presStyleCnt="0"/>
      <dgm:spPr/>
    </dgm:pt>
    <dgm:pt modelId="{D9D88212-59C8-47F7-A237-5079E5BCD4F8}" type="pres">
      <dgm:prSet presAssocID="{796934A5-59A6-4E2E-8848-8E4E5DA785ED}" presName="bgRect" presStyleLbl="bgShp" presStyleIdx="1" presStyleCnt="4">
        <dgm:style>
          <a:lnRef idx="1">
            <a:schemeClr val="accent1"/>
          </a:lnRef>
          <a:fillRef idx="2">
            <a:schemeClr val="accent1"/>
          </a:fillRef>
          <a:effectRef idx="1">
            <a:schemeClr val="accent1"/>
          </a:effectRef>
          <a:fontRef idx="minor">
            <a:schemeClr val="dk1"/>
          </a:fontRef>
        </dgm:style>
      </dgm:prSet>
      <dgm:spPr/>
    </dgm:pt>
    <dgm:pt modelId="{3E215283-BBC2-4634-8595-C0C8F2038F0D}" type="pres">
      <dgm:prSet presAssocID="{796934A5-59A6-4E2E-8848-8E4E5DA785ED}" presName="iconRect" presStyleLbl="node1" presStyleIdx="1"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eckmark"/>
        </a:ext>
      </dgm:extLst>
    </dgm:pt>
    <dgm:pt modelId="{EF6B3D7B-C411-440C-90C2-27EF346BDF12}" type="pres">
      <dgm:prSet presAssocID="{796934A5-59A6-4E2E-8848-8E4E5DA785ED}" presName="spaceRect" presStyleCnt="0"/>
      <dgm:spPr/>
    </dgm:pt>
    <dgm:pt modelId="{1BA0719E-BD45-444E-A9BE-2A663B3F4FC1}" type="pres">
      <dgm:prSet presAssocID="{796934A5-59A6-4E2E-8848-8E4E5DA785ED}" presName="parTx" presStyleLbl="revTx" presStyleIdx="2" presStyleCnt="7">
        <dgm:presLayoutVars>
          <dgm:chMax val="0"/>
          <dgm:chPref val="0"/>
        </dgm:presLayoutVars>
      </dgm:prSet>
      <dgm:spPr/>
      <dgm:t>
        <a:bodyPr/>
        <a:lstStyle/>
        <a:p>
          <a:endParaRPr lang="en-GB"/>
        </a:p>
      </dgm:t>
    </dgm:pt>
    <dgm:pt modelId="{2F3A20CA-FB67-486E-9F41-C5FC267FF8B1}" type="pres">
      <dgm:prSet presAssocID="{796934A5-59A6-4E2E-8848-8E4E5DA785ED}" presName="desTx" presStyleLbl="revTx" presStyleIdx="3" presStyleCnt="7">
        <dgm:presLayoutVars/>
      </dgm:prSet>
      <dgm:spPr/>
      <dgm:t>
        <a:bodyPr/>
        <a:lstStyle/>
        <a:p>
          <a:endParaRPr lang="en-GB"/>
        </a:p>
      </dgm:t>
    </dgm:pt>
    <dgm:pt modelId="{303E6097-A232-4200-9FCD-25952DB0880C}" type="pres">
      <dgm:prSet presAssocID="{31549D02-072A-4C1D-9395-A5E97F96C534}" presName="sibTrans" presStyleCnt="0"/>
      <dgm:spPr/>
    </dgm:pt>
    <dgm:pt modelId="{54EDBBEC-EB60-4FB5-BA03-E777E713728B}" type="pres">
      <dgm:prSet presAssocID="{BA69E3B2-69C6-484C-8732-5442C9D59F1A}" presName="compNode" presStyleCnt="0"/>
      <dgm:spPr/>
    </dgm:pt>
    <dgm:pt modelId="{53FC7D3F-BB00-4D5A-B920-6AB6F80F95C3}" type="pres">
      <dgm:prSet presAssocID="{BA69E3B2-69C6-484C-8732-5442C9D59F1A}" presName="bgRect" presStyleLbl="bgShp" presStyleIdx="2" presStyleCnt="4"/>
      <dgm:spPr/>
    </dgm:pt>
    <dgm:pt modelId="{20C68C12-2263-4998-9E23-95A118C4B63B}" type="pres">
      <dgm:prSet presAssocID="{BA69E3B2-69C6-484C-8732-5442C9D59F1A}"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No sign"/>
        </a:ext>
      </dgm:extLst>
    </dgm:pt>
    <dgm:pt modelId="{C7C7018F-F941-48B3-8D71-8486FD0334FE}" type="pres">
      <dgm:prSet presAssocID="{BA69E3B2-69C6-484C-8732-5442C9D59F1A}" presName="spaceRect" presStyleCnt="0"/>
      <dgm:spPr/>
    </dgm:pt>
    <dgm:pt modelId="{49EC90D6-D54D-4E4D-81EB-B5B387577FCC}" type="pres">
      <dgm:prSet presAssocID="{BA69E3B2-69C6-484C-8732-5442C9D59F1A}" presName="parTx" presStyleLbl="revTx" presStyleIdx="4" presStyleCnt="7">
        <dgm:presLayoutVars>
          <dgm:chMax val="0"/>
          <dgm:chPref val="0"/>
        </dgm:presLayoutVars>
      </dgm:prSet>
      <dgm:spPr/>
      <dgm:t>
        <a:bodyPr/>
        <a:lstStyle/>
        <a:p>
          <a:endParaRPr lang="en-GB"/>
        </a:p>
      </dgm:t>
    </dgm:pt>
    <dgm:pt modelId="{598FDCE4-B4F4-4401-B6F1-F5EF9DA8CDF3}" type="pres">
      <dgm:prSet presAssocID="{FA7F124C-D4C6-424A-84B5-F884BDD45AA6}" presName="sibTrans" presStyleCnt="0"/>
      <dgm:spPr/>
    </dgm:pt>
    <dgm:pt modelId="{381D300B-AFA6-4211-AAD4-C291F4539578}" type="pres">
      <dgm:prSet presAssocID="{431D6E9D-D535-4783-9273-719CDD82B298}" presName="compNode" presStyleCnt="0"/>
      <dgm:spPr/>
    </dgm:pt>
    <dgm:pt modelId="{C43726AF-B6D4-4F68-AC00-FB18FF25EFA7}" type="pres">
      <dgm:prSet presAssocID="{431D6E9D-D535-4783-9273-719CDD82B298}" presName="bgRect" presStyleLbl="bgShp" presStyleIdx="3" presStyleCnt="4">
        <dgm:style>
          <a:lnRef idx="1">
            <a:schemeClr val="accent3"/>
          </a:lnRef>
          <a:fillRef idx="2">
            <a:schemeClr val="accent3"/>
          </a:fillRef>
          <a:effectRef idx="1">
            <a:schemeClr val="accent3"/>
          </a:effectRef>
          <a:fontRef idx="minor">
            <a:schemeClr val="dk1"/>
          </a:fontRef>
        </dgm:style>
      </dgm:prSet>
      <dgm:spPr/>
    </dgm:pt>
    <dgm:pt modelId="{2C58CF7E-5359-4D89-A4A2-5ABCC34D705A}" type="pres">
      <dgm:prSet presAssocID="{431D6E9D-D535-4783-9273-719CDD82B298}"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Warning"/>
        </a:ext>
      </dgm:extLst>
    </dgm:pt>
    <dgm:pt modelId="{0FAAB5C0-F0D0-4B89-9F2D-4951745158E9}" type="pres">
      <dgm:prSet presAssocID="{431D6E9D-D535-4783-9273-719CDD82B298}" presName="spaceRect" presStyleCnt="0"/>
      <dgm:spPr/>
    </dgm:pt>
    <dgm:pt modelId="{0EE93D31-953B-4D9C-A79B-DF9423048DAB}" type="pres">
      <dgm:prSet presAssocID="{431D6E9D-D535-4783-9273-719CDD82B298}" presName="parTx" presStyleLbl="revTx" presStyleIdx="5" presStyleCnt="7" custLinFactNeighborY="1537">
        <dgm:presLayoutVars>
          <dgm:chMax val="0"/>
          <dgm:chPref val="0"/>
        </dgm:presLayoutVars>
      </dgm:prSet>
      <dgm:spPr/>
      <dgm:t>
        <a:bodyPr/>
        <a:lstStyle/>
        <a:p>
          <a:endParaRPr lang="en-GB"/>
        </a:p>
      </dgm:t>
    </dgm:pt>
    <dgm:pt modelId="{526E575E-54AD-40ED-BD6A-24E907EB2C03}" type="pres">
      <dgm:prSet presAssocID="{431D6E9D-D535-4783-9273-719CDD82B298}" presName="desTx" presStyleLbl="revTx" presStyleIdx="6" presStyleCnt="7" custLinFactNeighborX="-2243" custLinFactNeighborY="1537">
        <dgm:presLayoutVars/>
      </dgm:prSet>
      <dgm:spPr/>
      <dgm:t>
        <a:bodyPr/>
        <a:lstStyle/>
        <a:p>
          <a:endParaRPr lang="en-GB"/>
        </a:p>
      </dgm:t>
    </dgm:pt>
  </dgm:ptLst>
  <dgm:cxnLst>
    <dgm:cxn modelId="{ECD4B715-ACEB-4FE3-9267-1BE5178CFFF5}" type="presOf" srcId="{E3104E5B-718B-4CC2-9D52-EC239F8BABF5}" destId="{802786EE-DB76-4F9C-BD81-7A6960FD3314}" srcOrd="0" destOrd="0" presId="urn:microsoft.com/office/officeart/2018/2/layout/IconVerticalSolidList"/>
    <dgm:cxn modelId="{16E69B91-D8F2-408E-8FE9-5ADA6E2AC0A0}" type="presOf" srcId="{1E79F6E8-2F52-4213-8544-9A607C1B7AFB}" destId="{526E575E-54AD-40ED-BD6A-24E907EB2C03}" srcOrd="0" destOrd="1" presId="urn:microsoft.com/office/officeart/2018/2/layout/IconVerticalSolidList"/>
    <dgm:cxn modelId="{B6AC66EE-BB3D-45C1-9199-C48853F36E5B}" type="presOf" srcId="{21C6E47F-7B32-4DA0-8519-62F681674F8B}" destId="{2F3A20CA-FB67-486E-9F41-C5FC267FF8B1}" srcOrd="0" destOrd="0" presId="urn:microsoft.com/office/officeart/2018/2/layout/IconVerticalSolidList"/>
    <dgm:cxn modelId="{93D5A56D-EAA1-40DC-A700-3D1B6517E019}" type="presOf" srcId="{2375D26D-A1DA-4F02-9A55-FA0AC43E2F48}" destId="{B3F1CC73-35D3-46D5-A389-EFFFE4A4BF98}" srcOrd="0" destOrd="0" presId="urn:microsoft.com/office/officeart/2018/2/layout/IconVerticalSolidList"/>
    <dgm:cxn modelId="{D796F247-4DA7-471E-8CCB-CB4AA99869B8}" type="presOf" srcId="{431D6E9D-D535-4783-9273-719CDD82B298}" destId="{0EE93D31-953B-4D9C-A79B-DF9423048DAB}" srcOrd="0" destOrd="0" presId="urn:microsoft.com/office/officeart/2018/2/layout/IconVerticalSolidList"/>
    <dgm:cxn modelId="{6A0954E8-659E-4D68-8759-657B81256F92}" srcId="{431D6E9D-D535-4783-9273-719CDD82B298}" destId="{1E79F6E8-2F52-4213-8544-9A607C1B7AFB}" srcOrd="1" destOrd="0" parTransId="{4ACB67D0-D4ED-4DCB-9BB3-7A9B8F15B4ED}" sibTransId="{79B3AD6D-4FC3-401E-ABFC-E705F40E54AF}"/>
    <dgm:cxn modelId="{1FBBC5F5-61E5-4D9E-B1AE-7A912C086C1A}" srcId="{796934A5-59A6-4E2E-8848-8E4E5DA785ED}" destId="{21C6E47F-7B32-4DA0-8519-62F681674F8B}" srcOrd="0" destOrd="0" parTransId="{93D59103-E7A8-4453-949F-AD9F54EF3B5C}" sibTransId="{F414A982-1BA3-4F36-8B8D-83451386194D}"/>
    <dgm:cxn modelId="{9DB58CD4-6C6F-4C2E-A6E6-1802BDE64A7E}" srcId="{431D6E9D-D535-4783-9273-719CDD82B298}" destId="{9A19E20C-ABE9-484C-AD08-70A96459C33A}" srcOrd="0" destOrd="0" parTransId="{0AA86E25-A7D6-411D-AD8E-5E48D1810672}" sibTransId="{A3362E13-3839-4527-9A07-370E198C7AFB}"/>
    <dgm:cxn modelId="{BD5B8341-826F-4E49-B46F-62493EF98322}" srcId="{2375D26D-A1DA-4F02-9A55-FA0AC43E2F48}" destId="{E3104E5B-718B-4CC2-9D52-EC239F8BABF5}" srcOrd="0" destOrd="0" parTransId="{872AF431-9950-4C30-97F6-97D132D1F92D}" sibTransId="{A1E9462F-B811-4B16-A12B-328572FB48AB}"/>
    <dgm:cxn modelId="{96456E2A-B246-4363-B93D-C232C7AD8469}" type="presOf" srcId="{9A19E20C-ABE9-484C-AD08-70A96459C33A}" destId="{526E575E-54AD-40ED-BD6A-24E907EB2C03}" srcOrd="0" destOrd="0" presId="urn:microsoft.com/office/officeart/2018/2/layout/IconVerticalSolidList"/>
    <dgm:cxn modelId="{E40BBDBE-4B03-4884-B56A-CA23A672D3E4}" srcId="{2375D26D-A1DA-4F02-9A55-FA0AC43E2F48}" destId="{BA69E3B2-69C6-484C-8732-5442C9D59F1A}" srcOrd="2" destOrd="0" parTransId="{8EEFB3AD-A5DD-4B89-A79E-F9443FCC56E9}" sibTransId="{FA7F124C-D4C6-424A-84B5-F884BDD45AA6}"/>
    <dgm:cxn modelId="{8BF26FDE-B0DE-46F5-8637-A9B759BD288B}" srcId="{E3104E5B-718B-4CC2-9D52-EC239F8BABF5}" destId="{73423CA8-7B69-4BB7-BDDB-7ECD69079C11}" srcOrd="0" destOrd="0" parTransId="{E3B9D910-6570-4373-A6BE-14332D2A9125}" sibTransId="{E4EC287F-2E91-47D9-A041-A28842040EFE}"/>
    <dgm:cxn modelId="{E7D00199-1360-424F-8278-F7277C0D29F4}" type="presOf" srcId="{796934A5-59A6-4E2E-8848-8E4E5DA785ED}" destId="{1BA0719E-BD45-444E-A9BE-2A663B3F4FC1}" srcOrd="0" destOrd="0" presId="urn:microsoft.com/office/officeart/2018/2/layout/IconVerticalSolidList"/>
    <dgm:cxn modelId="{5ADCFC8F-6542-42E1-BCCA-C6D46FEA9240}" type="presOf" srcId="{BA69E3B2-69C6-484C-8732-5442C9D59F1A}" destId="{49EC90D6-D54D-4E4D-81EB-B5B387577FCC}" srcOrd="0" destOrd="0" presId="urn:microsoft.com/office/officeart/2018/2/layout/IconVerticalSolidList"/>
    <dgm:cxn modelId="{FEF3B4A6-499F-4FC9-86A1-502FAC430CDE}" type="presOf" srcId="{73423CA8-7B69-4BB7-BDDB-7ECD69079C11}" destId="{418FE0F6-CD4B-4007-8739-65D73A747E8F}" srcOrd="0" destOrd="0" presId="urn:microsoft.com/office/officeart/2018/2/layout/IconVerticalSolidList"/>
    <dgm:cxn modelId="{A8C418B1-FD29-42EA-AC22-1D2AAAD3C992}" srcId="{2375D26D-A1DA-4F02-9A55-FA0AC43E2F48}" destId="{796934A5-59A6-4E2E-8848-8E4E5DA785ED}" srcOrd="1" destOrd="0" parTransId="{08DD9C46-1B1F-41C5-929D-0132C7711664}" sibTransId="{31549D02-072A-4C1D-9395-A5E97F96C534}"/>
    <dgm:cxn modelId="{CB9B4328-F6BA-4489-9BCF-A57816A406E3}" srcId="{2375D26D-A1DA-4F02-9A55-FA0AC43E2F48}" destId="{431D6E9D-D535-4783-9273-719CDD82B298}" srcOrd="3" destOrd="0" parTransId="{3AFD0002-BEB2-49B8-BEFB-C61E67F017CD}" sibTransId="{55B152E5-6912-4646-852E-0D0AB66E1750}"/>
    <dgm:cxn modelId="{FA3264D4-22A4-4D42-9A61-97EFA508D512}" type="presParOf" srcId="{B3F1CC73-35D3-46D5-A389-EFFFE4A4BF98}" destId="{7667F90E-50DD-4DD7-B845-8375960D248C}" srcOrd="0" destOrd="0" presId="urn:microsoft.com/office/officeart/2018/2/layout/IconVerticalSolidList"/>
    <dgm:cxn modelId="{3F6DCD3A-613D-4ECF-98C1-1A0C34CDE520}" type="presParOf" srcId="{7667F90E-50DD-4DD7-B845-8375960D248C}" destId="{06C282C6-7A14-4D5F-9770-081CB3E417B6}" srcOrd="0" destOrd="0" presId="urn:microsoft.com/office/officeart/2018/2/layout/IconVerticalSolidList"/>
    <dgm:cxn modelId="{5EFA7276-8E50-43F7-9352-86F441F93BA1}" type="presParOf" srcId="{7667F90E-50DD-4DD7-B845-8375960D248C}" destId="{7E625B3F-DEBE-4024-AA19-2926EE166C0B}" srcOrd="1" destOrd="0" presId="urn:microsoft.com/office/officeart/2018/2/layout/IconVerticalSolidList"/>
    <dgm:cxn modelId="{C75933AA-8FE8-4C43-90CD-D79AC3D9A9A5}" type="presParOf" srcId="{7667F90E-50DD-4DD7-B845-8375960D248C}" destId="{7B406259-AA5A-4E35-AB71-71E6FD9606C0}" srcOrd="2" destOrd="0" presId="urn:microsoft.com/office/officeart/2018/2/layout/IconVerticalSolidList"/>
    <dgm:cxn modelId="{5EBE7088-098B-42F7-A3C9-811EE2EEC64F}" type="presParOf" srcId="{7667F90E-50DD-4DD7-B845-8375960D248C}" destId="{802786EE-DB76-4F9C-BD81-7A6960FD3314}" srcOrd="3" destOrd="0" presId="urn:microsoft.com/office/officeart/2018/2/layout/IconVerticalSolidList"/>
    <dgm:cxn modelId="{571CFD8C-9CEA-42FF-A494-05559C6A5A2D}" type="presParOf" srcId="{7667F90E-50DD-4DD7-B845-8375960D248C}" destId="{418FE0F6-CD4B-4007-8739-65D73A747E8F}" srcOrd="4" destOrd="0" presId="urn:microsoft.com/office/officeart/2018/2/layout/IconVerticalSolidList"/>
    <dgm:cxn modelId="{750E9FDE-6D81-4E1E-8F25-1406E409759F}" type="presParOf" srcId="{B3F1CC73-35D3-46D5-A389-EFFFE4A4BF98}" destId="{C2214A5F-006E-4732-9AF9-80442AEC5AA4}" srcOrd="1" destOrd="0" presId="urn:microsoft.com/office/officeart/2018/2/layout/IconVerticalSolidList"/>
    <dgm:cxn modelId="{F351FA54-2EBE-4B50-98D4-CAA39F367A0D}" type="presParOf" srcId="{B3F1CC73-35D3-46D5-A389-EFFFE4A4BF98}" destId="{2AE8A14C-FE18-4D7A-B5B2-0ED1CF95CE0D}" srcOrd="2" destOrd="0" presId="urn:microsoft.com/office/officeart/2018/2/layout/IconVerticalSolidList"/>
    <dgm:cxn modelId="{56AE5D55-CF75-432F-B4A6-CB9F917A5720}" type="presParOf" srcId="{2AE8A14C-FE18-4D7A-B5B2-0ED1CF95CE0D}" destId="{D9D88212-59C8-47F7-A237-5079E5BCD4F8}" srcOrd="0" destOrd="0" presId="urn:microsoft.com/office/officeart/2018/2/layout/IconVerticalSolidList"/>
    <dgm:cxn modelId="{832A477C-4EE0-4145-A196-C080DB786CB1}" type="presParOf" srcId="{2AE8A14C-FE18-4D7A-B5B2-0ED1CF95CE0D}" destId="{3E215283-BBC2-4634-8595-C0C8F2038F0D}" srcOrd="1" destOrd="0" presId="urn:microsoft.com/office/officeart/2018/2/layout/IconVerticalSolidList"/>
    <dgm:cxn modelId="{23C429B9-DB4A-4480-B37A-E8C0337025D6}" type="presParOf" srcId="{2AE8A14C-FE18-4D7A-B5B2-0ED1CF95CE0D}" destId="{EF6B3D7B-C411-440C-90C2-27EF346BDF12}" srcOrd="2" destOrd="0" presId="urn:microsoft.com/office/officeart/2018/2/layout/IconVerticalSolidList"/>
    <dgm:cxn modelId="{1AE793F8-D116-41FD-B574-D92BF664B79B}" type="presParOf" srcId="{2AE8A14C-FE18-4D7A-B5B2-0ED1CF95CE0D}" destId="{1BA0719E-BD45-444E-A9BE-2A663B3F4FC1}" srcOrd="3" destOrd="0" presId="urn:microsoft.com/office/officeart/2018/2/layout/IconVerticalSolidList"/>
    <dgm:cxn modelId="{0193CD1A-B763-4AA8-A7BC-1970DFFED53F}" type="presParOf" srcId="{2AE8A14C-FE18-4D7A-B5B2-0ED1CF95CE0D}" destId="{2F3A20CA-FB67-486E-9F41-C5FC267FF8B1}" srcOrd="4" destOrd="0" presId="urn:microsoft.com/office/officeart/2018/2/layout/IconVerticalSolidList"/>
    <dgm:cxn modelId="{404716CF-1D72-4BC5-A925-2F99062E1CDF}" type="presParOf" srcId="{B3F1CC73-35D3-46D5-A389-EFFFE4A4BF98}" destId="{303E6097-A232-4200-9FCD-25952DB0880C}" srcOrd="3" destOrd="0" presId="urn:microsoft.com/office/officeart/2018/2/layout/IconVerticalSolidList"/>
    <dgm:cxn modelId="{FDDC9932-6269-402C-B252-A8CAD175B44B}" type="presParOf" srcId="{B3F1CC73-35D3-46D5-A389-EFFFE4A4BF98}" destId="{54EDBBEC-EB60-4FB5-BA03-E777E713728B}" srcOrd="4" destOrd="0" presId="urn:microsoft.com/office/officeart/2018/2/layout/IconVerticalSolidList"/>
    <dgm:cxn modelId="{D8AC38C4-C41E-4B58-B350-76197B6373D0}" type="presParOf" srcId="{54EDBBEC-EB60-4FB5-BA03-E777E713728B}" destId="{53FC7D3F-BB00-4D5A-B920-6AB6F80F95C3}" srcOrd="0" destOrd="0" presId="urn:microsoft.com/office/officeart/2018/2/layout/IconVerticalSolidList"/>
    <dgm:cxn modelId="{944266C4-B679-418E-AF66-33DFC844484E}" type="presParOf" srcId="{54EDBBEC-EB60-4FB5-BA03-E777E713728B}" destId="{20C68C12-2263-4998-9E23-95A118C4B63B}" srcOrd="1" destOrd="0" presId="urn:microsoft.com/office/officeart/2018/2/layout/IconVerticalSolidList"/>
    <dgm:cxn modelId="{82B2FB25-E320-4C68-B2F1-D90AC9DAA79B}" type="presParOf" srcId="{54EDBBEC-EB60-4FB5-BA03-E777E713728B}" destId="{C7C7018F-F941-48B3-8D71-8486FD0334FE}" srcOrd="2" destOrd="0" presId="urn:microsoft.com/office/officeart/2018/2/layout/IconVerticalSolidList"/>
    <dgm:cxn modelId="{712F9F24-D4FA-418B-8225-5D928A7C09A8}" type="presParOf" srcId="{54EDBBEC-EB60-4FB5-BA03-E777E713728B}" destId="{49EC90D6-D54D-4E4D-81EB-B5B387577FCC}" srcOrd="3" destOrd="0" presId="urn:microsoft.com/office/officeart/2018/2/layout/IconVerticalSolidList"/>
    <dgm:cxn modelId="{EBAB5878-B3C2-4603-A734-2B32C278ABBE}" type="presParOf" srcId="{B3F1CC73-35D3-46D5-A389-EFFFE4A4BF98}" destId="{598FDCE4-B4F4-4401-B6F1-F5EF9DA8CDF3}" srcOrd="5" destOrd="0" presId="urn:microsoft.com/office/officeart/2018/2/layout/IconVerticalSolidList"/>
    <dgm:cxn modelId="{62EB5C4F-848B-40FF-BDAE-B6ABB67FC02B}" type="presParOf" srcId="{B3F1CC73-35D3-46D5-A389-EFFFE4A4BF98}" destId="{381D300B-AFA6-4211-AAD4-C291F4539578}" srcOrd="6" destOrd="0" presId="urn:microsoft.com/office/officeart/2018/2/layout/IconVerticalSolidList"/>
    <dgm:cxn modelId="{80F17E44-E7AB-492B-A56E-60ECE8ACD048}" type="presParOf" srcId="{381D300B-AFA6-4211-AAD4-C291F4539578}" destId="{C43726AF-B6D4-4F68-AC00-FB18FF25EFA7}" srcOrd="0" destOrd="0" presId="urn:microsoft.com/office/officeart/2018/2/layout/IconVerticalSolidList"/>
    <dgm:cxn modelId="{96F58B9A-CFFD-4782-9627-FB3089CDD3AC}" type="presParOf" srcId="{381D300B-AFA6-4211-AAD4-C291F4539578}" destId="{2C58CF7E-5359-4D89-A4A2-5ABCC34D705A}" srcOrd="1" destOrd="0" presId="urn:microsoft.com/office/officeart/2018/2/layout/IconVerticalSolidList"/>
    <dgm:cxn modelId="{60EBDED4-BC81-413D-B06C-20749B7F061B}" type="presParOf" srcId="{381D300B-AFA6-4211-AAD4-C291F4539578}" destId="{0FAAB5C0-F0D0-4B89-9F2D-4951745158E9}" srcOrd="2" destOrd="0" presId="urn:microsoft.com/office/officeart/2018/2/layout/IconVerticalSolidList"/>
    <dgm:cxn modelId="{0D808BD5-6FB5-47B3-B6BA-69ED24BF0981}" type="presParOf" srcId="{381D300B-AFA6-4211-AAD4-C291F4539578}" destId="{0EE93D31-953B-4D9C-A79B-DF9423048DAB}" srcOrd="3" destOrd="0" presId="urn:microsoft.com/office/officeart/2018/2/layout/IconVerticalSolidList"/>
    <dgm:cxn modelId="{50FDE9C0-7F30-4451-897F-4A2F0728DF0A}" type="presParOf" srcId="{381D300B-AFA6-4211-AAD4-C291F4539578}" destId="{526E575E-54AD-40ED-BD6A-24E907EB2C0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156" cy="494551"/>
          </a:xfrm>
          <a:prstGeom prst="rect">
            <a:avLst/>
          </a:prstGeom>
        </p:spPr>
        <p:txBody>
          <a:bodyPr vert="horz" lIns="90974" tIns="45487" rIns="90974" bIns="45487" rtlCol="0"/>
          <a:lstStyle>
            <a:lvl1pPr algn="l">
              <a:defRPr sz="1200"/>
            </a:lvl1pPr>
          </a:lstStyle>
          <a:p>
            <a:endParaRPr lang="en-US"/>
          </a:p>
        </p:txBody>
      </p:sp>
      <p:sp>
        <p:nvSpPr>
          <p:cNvPr id="3" name="Date Placeholder 2"/>
          <p:cNvSpPr>
            <a:spLocks noGrp="1"/>
          </p:cNvSpPr>
          <p:nvPr>
            <p:ph type="dt" idx="1"/>
          </p:nvPr>
        </p:nvSpPr>
        <p:spPr>
          <a:xfrm>
            <a:off x="3843250" y="0"/>
            <a:ext cx="2940156" cy="494551"/>
          </a:xfrm>
          <a:prstGeom prst="rect">
            <a:avLst/>
          </a:prstGeom>
        </p:spPr>
        <p:txBody>
          <a:bodyPr vert="horz" lIns="90974" tIns="45487" rIns="90974" bIns="45487" rtlCol="0"/>
          <a:lstStyle>
            <a:lvl1pPr algn="r">
              <a:defRPr sz="1200"/>
            </a:lvl1pPr>
          </a:lstStyle>
          <a:p>
            <a:fld id="{A66E8A01-9772-9243-8C64-0620BEE59165}" type="datetimeFigureOut">
              <a:rPr lang="en-US" smtClean="0"/>
              <a:t>3/19/2020</a:t>
            </a:fld>
            <a:endParaRPr lang="en-US"/>
          </a:p>
        </p:txBody>
      </p:sp>
      <p:sp>
        <p:nvSpPr>
          <p:cNvPr id="4" name="Slide Image Placeholder 3"/>
          <p:cNvSpPr>
            <a:spLocks noGrp="1" noRot="1" noChangeAspect="1"/>
          </p:cNvSpPr>
          <p:nvPr>
            <p:ph type="sldImg" idx="2"/>
          </p:nvPr>
        </p:nvSpPr>
        <p:spPr>
          <a:xfrm>
            <a:off x="436563" y="1231900"/>
            <a:ext cx="5911850" cy="3325813"/>
          </a:xfrm>
          <a:prstGeom prst="rect">
            <a:avLst/>
          </a:prstGeom>
          <a:noFill/>
          <a:ln w="12700">
            <a:solidFill>
              <a:prstClr val="black"/>
            </a:solidFill>
          </a:ln>
        </p:spPr>
        <p:txBody>
          <a:bodyPr vert="horz" lIns="90974" tIns="45487" rIns="90974" bIns="45487" rtlCol="0" anchor="ctr"/>
          <a:lstStyle/>
          <a:p>
            <a:endParaRPr lang="en-US"/>
          </a:p>
        </p:txBody>
      </p:sp>
      <p:sp>
        <p:nvSpPr>
          <p:cNvPr id="5" name="Notes Placeholder 4"/>
          <p:cNvSpPr>
            <a:spLocks noGrp="1"/>
          </p:cNvSpPr>
          <p:nvPr>
            <p:ph type="body" sz="quarter" idx="3"/>
          </p:nvPr>
        </p:nvSpPr>
        <p:spPr>
          <a:xfrm>
            <a:off x="678498" y="4743579"/>
            <a:ext cx="5427980" cy="3881111"/>
          </a:xfrm>
          <a:prstGeom prst="rect">
            <a:avLst/>
          </a:prstGeom>
        </p:spPr>
        <p:txBody>
          <a:bodyPr vert="horz" lIns="90974" tIns="45487" rIns="90974" bIns="454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62238"/>
            <a:ext cx="2940156" cy="494550"/>
          </a:xfrm>
          <a:prstGeom prst="rect">
            <a:avLst/>
          </a:prstGeom>
        </p:spPr>
        <p:txBody>
          <a:bodyPr vert="horz" lIns="90974" tIns="45487" rIns="90974" bIns="45487" rtlCol="0" anchor="b"/>
          <a:lstStyle>
            <a:lvl1pPr algn="l">
              <a:defRPr sz="1200"/>
            </a:lvl1pPr>
          </a:lstStyle>
          <a:p>
            <a:endParaRPr lang="en-US"/>
          </a:p>
        </p:txBody>
      </p:sp>
      <p:sp>
        <p:nvSpPr>
          <p:cNvPr id="7" name="Slide Number Placeholder 6"/>
          <p:cNvSpPr>
            <a:spLocks noGrp="1"/>
          </p:cNvSpPr>
          <p:nvPr>
            <p:ph type="sldNum" sz="quarter" idx="5"/>
          </p:nvPr>
        </p:nvSpPr>
        <p:spPr>
          <a:xfrm>
            <a:off x="3843250" y="9362238"/>
            <a:ext cx="2940156" cy="494550"/>
          </a:xfrm>
          <a:prstGeom prst="rect">
            <a:avLst/>
          </a:prstGeom>
        </p:spPr>
        <p:txBody>
          <a:bodyPr vert="horz" lIns="90974" tIns="45487" rIns="90974" bIns="45487" rtlCol="0" anchor="b"/>
          <a:lstStyle>
            <a:lvl1pPr algn="r">
              <a:defRPr sz="1200"/>
            </a:lvl1pPr>
          </a:lstStyle>
          <a:p>
            <a:fld id="{B9147033-B2E5-694E-A57F-D4A3126A7B49}" type="slidenum">
              <a:rPr lang="en-US" smtClean="0"/>
              <a:t>‹#›</a:t>
            </a:fld>
            <a:endParaRPr lang="en-US"/>
          </a:p>
        </p:txBody>
      </p:sp>
    </p:spTree>
    <p:extLst>
      <p:ext uri="{BB962C8B-B14F-4D97-AF65-F5344CB8AC3E}">
        <p14:creationId xmlns:p14="http://schemas.microsoft.com/office/powerpoint/2010/main" val="1939418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GB" dirty="0">
                <a:latin typeface="Arial" pitchFamily="34" charset="0"/>
                <a:ea typeface="ＭＳ Ｐゴシック" pitchFamily="-84" charset="-128"/>
              </a:rPr>
              <a:t>Assays such as PAM50 are often called multi-parameter assays because they measure multiple things at once.  This and the next slide summarises a number of multi-parameter assays that are currently being developed.</a:t>
            </a:r>
          </a:p>
          <a:p>
            <a:pPr marL="171450" indent="-171450">
              <a:buFontTx/>
              <a:buChar char="•"/>
            </a:pPr>
            <a:r>
              <a:rPr lang="en-GB" dirty="0">
                <a:latin typeface="Arial" pitchFamily="34" charset="0"/>
                <a:ea typeface="ＭＳ Ｐゴシック" pitchFamily="-84" charset="-128"/>
              </a:rPr>
              <a:t>The majority of these assays use formalin-fixed paraffin-embedded material and measure either protein expression by immunohistochemistry or gene expression by either low-density array or RT-PCR.</a:t>
            </a:r>
          </a:p>
          <a:p>
            <a:pPr marL="171450" indent="-171450">
              <a:buFontTx/>
              <a:buChar char="•"/>
            </a:pPr>
            <a:r>
              <a:rPr lang="en-GB" dirty="0">
                <a:latin typeface="Arial" pitchFamily="34" charset="0"/>
                <a:ea typeface="ＭＳ Ｐゴシック" pitchFamily="-84" charset="-128"/>
              </a:rPr>
              <a:t>Most are proprietary and are performed in central laboratories.</a:t>
            </a:r>
          </a:p>
          <a:p>
            <a:endParaRPr lang="en-GB" dirty="0"/>
          </a:p>
        </p:txBody>
      </p:sp>
      <p:sp>
        <p:nvSpPr>
          <p:cNvPr id="4" name="Slide Number Placeholder 3"/>
          <p:cNvSpPr>
            <a:spLocks noGrp="1"/>
          </p:cNvSpPr>
          <p:nvPr>
            <p:ph type="sldNum" sz="quarter" idx="10"/>
          </p:nvPr>
        </p:nvSpPr>
        <p:spPr/>
        <p:txBody>
          <a:bodyPr/>
          <a:lstStyle/>
          <a:p>
            <a:fld id="{40FB8FA9-2C82-4533-91D8-920A6991A092}" type="slidenum">
              <a:rPr lang="en-GB" smtClean="0"/>
              <a:t>2</a:t>
            </a:fld>
            <a:endParaRPr lang="en-GB"/>
          </a:p>
        </p:txBody>
      </p:sp>
    </p:spTree>
    <p:extLst>
      <p:ext uri="{BB962C8B-B14F-4D97-AF65-F5344CB8AC3E}">
        <p14:creationId xmlns:p14="http://schemas.microsoft.com/office/powerpoint/2010/main" val="1722933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 to get all singing from the same hymn sheet so to speak.</a:t>
            </a:r>
          </a:p>
          <a:p>
            <a:endParaRPr lang="en-GB" dirty="0"/>
          </a:p>
          <a:p>
            <a:r>
              <a:rPr lang="en-GB" dirty="0"/>
              <a:t>Right from the very early appointments.</a:t>
            </a:r>
          </a:p>
        </p:txBody>
      </p:sp>
      <p:sp>
        <p:nvSpPr>
          <p:cNvPr id="4" name="Slide Number Placeholder 3"/>
          <p:cNvSpPr>
            <a:spLocks noGrp="1"/>
          </p:cNvSpPr>
          <p:nvPr>
            <p:ph type="sldNum" sz="quarter" idx="5"/>
          </p:nvPr>
        </p:nvSpPr>
        <p:spPr/>
        <p:txBody>
          <a:bodyPr/>
          <a:lstStyle/>
          <a:p>
            <a:fld id="{ABD9DD39-7722-4373-921A-C8925BD1F5CE}" type="slidenum">
              <a:rPr lang="en-GB" smtClean="0"/>
              <a:t>28</a:t>
            </a:fld>
            <a:endParaRPr lang="en-GB"/>
          </a:p>
        </p:txBody>
      </p:sp>
    </p:spTree>
    <p:extLst>
      <p:ext uri="{BB962C8B-B14F-4D97-AF65-F5344CB8AC3E}">
        <p14:creationId xmlns:p14="http://schemas.microsoft.com/office/powerpoint/2010/main" val="1235388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Patients build strong trusting relationships with the breast nurse specialists and surgeons, they can put a lot of store in what they say. </a:t>
            </a:r>
          </a:p>
          <a:p>
            <a:endParaRPr lang="en-GB" dirty="0"/>
          </a:p>
          <a:p>
            <a:r>
              <a:rPr lang="en-GB" dirty="0"/>
              <a:t>Still the case, that some patients arrive at the oncology appointment having been told that they will need chemotherapy or won’t need chemotherapy.  Whilst still possible to talk about OPTIMA,  it makes the process more challenging. </a:t>
            </a:r>
          </a:p>
        </p:txBody>
      </p:sp>
      <p:sp>
        <p:nvSpPr>
          <p:cNvPr id="4" name="Slide Number Placeholder 3"/>
          <p:cNvSpPr>
            <a:spLocks noGrp="1"/>
          </p:cNvSpPr>
          <p:nvPr>
            <p:ph type="sldNum" sz="quarter" idx="5"/>
          </p:nvPr>
        </p:nvSpPr>
        <p:spPr/>
        <p:txBody>
          <a:bodyPr/>
          <a:lstStyle/>
          <a:p>
            <a:fld id="{ABD9DD39-7722-4373-921A-C8925BD1F5CE}" type="slidenum">
              <a:rPr lang="en-GB" smtClean="0"/>
              <a:t>29</a:t>
            </a:fld>
            <a:endParaRPr lang="en-GB"/>
          </a:p>
        </p:txBody>
      </p:sp>
    </p:spTree>
    <p:extLst>
      <p:ext uri="{BB962C8B-B14F-4D97-AF65-F5344CB8AC3E}">
        <p14:creationId xmlns:p14="http://schemas.microsoft.com/office/powerpoint/2010/main" val="3372916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Dedicated short guides about OPTIMA for surgeons and breast nurse specialists</a:t>
            </a:r>
          </a:p>
        </p:txBody>
      </p:sp>
      <p:sp>
        <p:nvSpPr>
          <p:cNvPr id="4" name="Slide Number Placeholder 3"/>
          <p:cNvSpPr>
            <a:spLocks noGrp="1"/>
          </p:cNvSpPr>
          <p:nvPr>
            <p:ph type="sldNum" sz="quarter" idx="5"/>
          </p:nvPr>
        </p:nvSpPr>
        <p:spPr/>
        <p:txBody>
          <a:bodyPr/>
          <a:lstStyle/>
          <a:p>
            <a:fld id="{0C9ABD5F-7E6C-4162-A73D-4C0C0D411BC3}" type="slidenum">
              <a:rPr lang="en-GB" smtClean="0"/>
              <a:t>30</a:t>
            </a:fld>
            <a:endParaRPr lang="en-GB"/>
          </a:p>
        </p:txBody>
      </p:sp>
    </p:spTree>
    <p:extLst>
      <p:ext uri="{BB962C8B-B14F-4D97-AF65-F5344CB8AC3E}">
        <p14:creationId xmlns:p14="http://schemas.microsoft.com/office/powerpoint/2010/main" val="2394818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Dedicated tips document for engaging with patient preferences</a:t>
            </a:r>
          </a:p>
        </p:txBody>
      </p:sp>
      <p:sp>
        <p:nvSpPr>
          <p:cNvPr id="4" name="Slide Number Placeholder 3"/>
          <p:cNvSpPr>
            <a:spLocks noGrp="1"/>
          </p:cNvSpPr>
          <p:nvPr>
            <p:ph type="sldNum" sz="quarter" idx="5"/>
          </p:nvPr>
        </p:nvSpPr>
        <p:spPr/>
        <p:txBody>
          <a:bodyPr/>
          <a:lstStyle/>
          <a:p>
            <a:fld id="{0C9ABD5F-7E6C-4162-A73D-4C0C0D411BC3}" type="slidenum">
              <a:rPr lang="en-GB" smtClean="0"/>
              <a:t>31</a:t>
            </a:fld>
            <a:endParaRPr lang="en-GB"/>
          </a:p>
        </p:txBody>
      </p:sp>
    </p:spTree>
    <p:extLst>
      <p:ext uri="{BB962C8B-B14F-4D97-AF65-F5344CB8AC3E}">
        <p14:creationId xmlns:p14="http://schemas.microsoft.com/office/powerpoint/2010/main" val="1745164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well as support</a:t>
            </a:r>
          </a:p>
          <a:p>
            <a:endParaRPr lang="en-GB" dirty="0"/>
          </a:p>
          <a:p>
            <a:r>
              <a:rPr lang="en-GB" dirty="0"/>
              <a:t>The site has all essential trial documents – you need never question again if you are working of the latest version!</a:t>
            </a:r>
          </a:p>
        </p:txBody>
      </p:sp>
      <p:sp>
        <p:nvSpPr>
          <p:cNvPr id="4" name="Slide Number Placeholder 3"/>
          <p:cNvSpPr>
            <a:spLocks noGrp="1"/>
          </p:cNvSpPr>
          <p:nvPr>
            <p:ph type="sldNum" sz="quarter" idx="5"/>
          </p:nvPr>
        </p:nvSpPr>
        <p:spPr/>
        <p:txBody>
          <a:bodyPr/>
          <a:lstStyle/>
          <a:p>
            <a:fld id="{ABD9DD39-7722-4373-921A-C8925BD1F5CE}" type="slidenum">
              <a:rPr lang="en-GB" smtClean="0"/>
              <a:t>32</a:t>
            </a:fld>
            <a:endParaRPr lang="en-GB"/>
          </a:p>
        </p:txBody>
      </p:sp>
    </p:spTree>
    <p:extLst>
      <p:ext uri="{BB962C8B-B14F-4D97-AF65-F5344CB8AC3E}">
        <p14:creationId xmlns:p14="http://schemas.microsoft.com/office/powerpoint/2010/main" val="2201408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xmlns="" id="{B79ABAFB-B94E-4407-B9EA-2E62EA3659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xmlns="" id="{C2338F11-5335-4BF3-A171-86B6A86876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Always keen to hear from sites interested in audio-recording</a:t>
            </a:r>
          </a:p>
          <a:p>
            <a:pPr eaLnBrk="1" hangingPunct="1">
              <a:spcBef>
                <a:spcPct val="0"/>
              </a:spcBef>
            </a:pPr>
            <a:endParaRPr lang="en-GB" altLang="en-US" dirty="0"/>
          </a:p>
          <a:p>
            <a:pPr eaLnBrk="1" hangingPunct="1">
              <a:spcBef>
                <a:spcPct val="0"/>
              </a:spcBef>
            </a:pPr>
            <a:r>
              <a:rPr lang="en-GB" altLang="en-US" dirty="0"/>
              <a:t>Patient interviews – with patients that decline OPTIMA.  Particularly insightful when linked to an audio-recorded consultation. </a:t>
            </a:r>
          </a:p>
        </p:txBody>
      </p:sp>
      <p:sp>
        <p:nvSpPr>
          <p:cNvPr id="64515" name="Slide Number Placeholder 3">
            <a:extLst>
              <a:ext uri="{FF2B5EF4-FFF2-40B4-BE49-F238E27FC236}">
                <a16:creationId xmlns:a16="http://schemas.microsoft.com/office/drawing/2014/main" xmlns="" id="{FA376009-56C5-4DDC-AD90-0C585F53DC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2B488F-555B-4040-A75A-F56F068C5E00}" type="slidenum">
              <a:rPr lang="en-GB" altLang="en-US" smtClean="0">
                <a:solidFill>
                  <a:srgbClr val="000000"/>
                </a:solidFill>
                <a:latin typeface="Calibri" panose="020F0502020204030204" pitchFamily="34" charset="0"/>
              </a:rPr>
              <a:pPr/>
              <a:t>33</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349595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7B8CDE-D0FF-F343-9E09-22FDE2EC9729}" type="slidenum">
              <a:rPr lang="en-GB"/>
              <a:pPr eaLnBrk="1" hangingPunct="1"/>
              <a:t>36</a:t>
            </a:fld>
            <a:endParaRPr lang="en-GB"/>
          </a:p>
        </p:txBody>
      </p:sp>
    </p:spTree>
    <p:extLst>
      <p:ext uri="{BB962C8B-B14F-4D97-AF65-F5344CB8AC3E}">
        <p14:creationId xmlns:p14="http://schemas.microsoft.com/office/powerpoint/2010/main" val="4146328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8C7675-9AC2-4BEB-B9D9-258A1E4C7B78}" type="slidenum">
              <a:rPr lang="en-GB" smtClean="0"/>
              <a:t>3</a:t>
            </a:fld>
            <a:endParaRPr lang="en-GB"/>
          </a:p>
        </p:txBody>
      </p:sp>
    </p:spTree>
    <p:extLst>
      <p:ext uri="{BB962C8B-B14F-4D97-AF65-F5344CB8AC3E}">
        <p14:creationId xmlns:p14="http://schemas.microsoft.com/office/powerpoint/2010/main" val="148068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eaLnBrk="1" hangingPunct="1">
              <a:buFontTx/>
              <a:buChar char="•"/>
            </a:pPr>
            <a:r>
              <a:rPr lang="en-US" dirty="0">
                <a:latin typeface="Arial" pitchFamily="34" charset="0"/>
                <a:ea typeface="ＭＳ Ｐゴシック" pitchFamily="-84" charset="-128"/>
              </a:rPr>
              <a:t>Retrospective analysis of 2 clinical trials of chemotherapy </a:t>
            </a:r>
            <a:r>
              <a:rPr lang="en-US" dirty="0" err="1">
                <a:latin typeface="Arial" pitchFamily="34" charset="0"/>
                <a:ea typeface="ＭＳ Ｐゴシック" pitchFamily="-84" charset="-128"/>
              </a:rPr>
              <a:t>vs</a:t>
            </a:r>
            <a:r>
              <a:rPr lang="en-US" dirty="0">
                <a:latin typeface="Arial" pitchFamily="34" charset="0"/>
                <a:ea typeface="ＭＳ Ｐゴシック" pitchFamily="-84" charset="-128"/>
              </a:rPr>
              <a:t> no chemotherapy in patients with </a:t>
            </a:r>
            <a:r>
              <a:rPr lang="en-US" dirty="0" err="1">
                <a:latin typeface="Arial" pitchFamily="34" charset="0"/>
                <a:ea typeface="ＭＳ Ｐゴシック" pitchFamily="-84" charset="-128"/>
              </a:rPr>
              <a:t>ER+ve</a:t>
            </a:r>
            <a:r>
              <a:rPr lang="en-US" dirty="0">
                <a:latin typeface="Arial" pitchFamily="34" charset="0"/>
                <a:ea typeface="ＭＳ Ｐゴシック" pitchFamily="-84" charset="-128"/>
              </a:rPr>
              <a:t> breast cancer according to RS has been has been performed on a subset of patients.</a:t>
            </a:r>
          </a:p>
          <a:p>
            <a:pPr marL="228600" indent="-228600" eaLnBrk="1" hangingPunct="1">
              <a:buFontTx/>
              <a:buChar char="•"/>
            </a:pPr>
            <a:r>
              <a:rPr lang="en-US" dirty="0">
                <a:latin typeface="Arial" pitchFamily="34" charset="0"/>
                <a:ea typeface="ＭＳ Ｐゴシック" pitchFamily="-84" charset="-128"/>
              </a:rPr>
              <a:t>This is the NSABP-B20 trial that demonstrated that CMF-type chemotherapy is effective for both pre- and post-menopausal women with node-</a:t>
            </a:r>
            <a:r>
              <a:rPr lang="en-US" dirty="0" err="1">
                <a:latin typeface="Arial" pitchFamily="34" charset="0"/>
                <a:ea typeface="ＭＳ Ｐゴシック" pitchFamily="-84" charset="-128"/>
              </a:rPr>
              <a:t>ve</a:t>
            </a:r>
            <a:r>
              <a:rPr lang="en-US" dirty="0">
                <a:latin typeface="Arial" pitchFamily="34" charset="0"/>
                <a:ea typeface="ＭＳ Ｐゴシック" pitchFamily="-84" charset="-128"/>
              </a:rPr>
              <a:t> breast cancer and led to widespread use of adjuvant chemotherapy for this population.</a:t>
            </a:r>
          </a:p>
          <a:p>
            <a:pPr marL="228600" indent="-228600" eaLnBrk="1" hangingPunct="1">
              <a:buFontTx/>
              <a:buChar char="•"/>
            </a:pPr>
            <a:r>
              <a:rPr lang="en-US" dirty="0">
                <a:latin typeface="Arial" pitchFamily="34" charset="0"/>
                <a:ea typeface="ＭＳ Ｐゴシック" pitchFamily="-84" charset="-128"/>
              </a:rPr>
              <a:t>The Oncotype analysis was performed on 651/2299 patients for who tissue blocks were available.  The 2 chemotherapy groups (CMF and MF) were combined as their outcome was very similar in the main study.  </a:t>
            </a:r>
          </a:p>
          <a:p>
            <a:pPr marL="228600" indent="-228600" eaLnBrk="1" hangingPunct="1">
              <a:buFontTx/>
              <a:buChar char="•"/>
            </a:pPr>
            <a:r>
              <a:rPr lang="en-US" dirty="0">
                <a:latin typeface="Arial" pitchFamily="34" charset="0"/>
                <a:ea typeface="ＭＳ Ｐゴシック" pitchFamily="-84" charset="-128"/>
              </a:rPr>
              <a:t>The overall outcome is shown in the graph.  This was similar to the main study with a 4.4% absolute chemotherapy benefit at 10 years</a:t>
            </a:r>
          </a:p>
          <a:p>
            <a:endParaRPr lang="en-GB" dirty="0"/>
          </a:p>
        </p:txBody>
      </p:sp>
      <p:sp>
        <p:nvSpPr>
          <p:cNvPr id="4" name="Slide Number Placeholder 3"/>
          <p:cNvSpPr>
            <a:spLocks noGrp="1"/>
          </p:cNvSpPr>
          <p:nvPr>
            <p:ph type="sldNum" sz="quarter" idx="10"/>
          </p:nvPr>
        </p:nvSpPr>
        <p:spPr/>
        <p:txBody>
          <a:bodyPr/>
          <a:lstStyle/>
          <a:p>
            <a:fld id="{40FB8FA9-2C82-4533-91D8-920A6991A092}" type="slidenum">
              <a:rPr lang="en-GB" smtClean="0"/>
              <a:t>10</a:t>
            </a:fld>
            <a:endParaRPr lang="en-GB"/>
          </a:p>
        </p:txBody>
      </p:sp>
    </p:spTree>
    <p:extLst>
      <p:ext uri="{BB962C8B-B14F-4D97-AF65-F5344CB8AC3E}">
        <p14:creationId xmlns:p14="http://schemas.microsoft.com/office/powerpoint/2010/main" val="901944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AA30FAB-4F96-6347-9FB4-2B81185A50BE}" type="slidenum">
              <a:rPr kumimoji="0" lang="en-GB" altLang="x-none"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altLang="x-none"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47107" name="Rectangle 7"/>
          <p:cNvSpPr txBox="1">
            <a:spLocks noGrp="1" noChangeArrowheads="1"/>
          </p:cNvSpPr>
          <p:nvPr/>
        </p:nvSpPr>
        <p:spPr bwMode="auto">
          <a:xfrm>
            <a:off x="3883025" y="8682038"/>
            <a:ext cx="29733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6" tIns="45774" rIns="91546" bIns="45774"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marL="0" marR="0" lvl="0" indent="0" algn="r" defTabSz="915988" rtl="0" eaLnBrk="0" fontAlgn="auto" latinLnBrk="0" hangingPunct="0">
              <a:lnSpc>
                <a:spcPct val="100000"/>
              </a:lnSpc>
              <a:spcBef>
                <a:spcPts val="0"/>
              </a:spcBef>
              <a:spcAft>
                <a:spcPts val="0"/>
              </a:spcAft>
              <a:buClrTx/>
              <a:buSzTx/>
              <a:buFontTx/>
              <a:buNone/>
              <a:tabLst/>
              <a:defRPr/>
            </a:pPr>
            <a:fld id="{BAFC8DDF-9A35-5341-940C-A79FD7F3C10D}" type="slidenum">
              <a:rPr kumimoji="0" lang="en-US" altLang="x-none" sz="11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5988" rtl="0" eaLnBrk="0" fontAlgn="auto" latinLnBrk="0" hangingPunct="0">
                <a:lnSpc>
                  <a:spcPct val="100000"/>
                </a:lnSpc>
                <a:spcBef>
                  <a:spcPts val="0"/>
                </a:spcBef>
                <a:spcAft>
                  <a:spcPts val="0"/>
                </a:spcAft>
                <a:buClrTx/>
                <a:buSzTx/>
                <a:buFontTx/>
                <a:buNone/>
                <a:tabLst/>
                <a:defRPr/>
              </a:pPr>
              <a:t>16</a:t>
            </a:fld>
            <a:endParaRPr kumimoji="0" lang="en-US" altLang="x-none" sz="1100" b="0" i="0" u="none" strike="noStrike" kern="1200" cap="none" spc="0" normalizeH="0" baseline="0" noProof="0">
              <a:ln>
                <a:noFill/>
              </a:ln>
              <a:solidFill>
                <a:prstClr val="black"/>
              </a:solidFill>
              <a:effectLst/>
              <a:uLnTx/>
              <a:uFillTx/>
              <a:latin typeface="Times" charset="0"/>
              <a:ea typeface="+mn-ea"/>
              <a:cs typeface="+mn-cs"/>
            </a:endParaRPr>
          </a:p>
        </p:txBody>
      </p:sp>
      <p:sp>
        <p:nvSpPr>
          <p:cNvPr id="47108" name="Rectangle 2"/>
          <p:cNvSpPr>
            <a:spLocks noGrp="1" noRot="1" noChangeAspect="1" noChangeArrowheads="1" noTextEdit="1"/>
          </p:cNvSpPr>
          <p:nvPr>
            <p:ph type="sldImg"/>
          </p:nvPr>
        </p:nvSpPr>
        <p:spPr>
          <a:xfrm>
            <a:off x="236538" y="608013"/>
            <a:ext cx="6384925" cy="3592512"/>
          </a:xfrm>
          <a:ln w="12700" cap="flat">
            <a:solidFill>
              <a:schemeClr val="tx1"/>
            </a:solidFill>
          </a:ln>
        </p:spPr>
      </p:sp>
      <p:sp>
        <p:nvSpPr>
          <p:cNvPr id="47109" name="Rectangle 3"/>
          <p:cNvSpPr>
            <a:spLocks noGrp="1" noChangeArrowheads="1"/>
          </p:cNvSpPr>
          <p:nvPr>
            <p:ph type="body" idx="1"/>
          </p:nvPr>
        </p:nvSpPr>
        <p:spPr>
          <a:xfrm>
            <a:off x="712788" y="4344988"/>
            <a:ext cx="5389562"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5" tIns="46951" rIns="93905" bIns="46951"/>
          <a:lstStyle/>
          <a:p>
            <a:pPr marL="171450" indent="-171450" defTabSz="568325" eaLnBrk="1" hangingPunct="1">
              <a:lnSpc>
                <a:spcPct val="90000"/>
              </a:lnSpc>
              <a:buFontTx/>
              <a:buChar char="•"/>
            </a:pPr>
            <a:r>
              <a:rPr lang="en-US" altLang="x-none" sz="1100"/>
              <a:t>This is the schema of the TAILORx trial. The eligible patients for this trial are N</a:t>
            </a:r>
            <a:r>
              <a:rPr lang="en-US" altLang="x-none" sz="1100">
                <a:ea typeface="Times New Roman" charset="0"/>
                <a:cs typeface="Times New Roman" charset="0"/>
              </a:rPr>
              <a:t>–</a:t>
            </a:r>
            <a:r>
              <a:rPr lang="en-US" altLang="x-none" sz="1100"/>
              <a:t>, ER+ and are candidates for chemotherapy (ie, patients who do not have comorbid conditions that would preclude them from receiving chemotherapy and who are willing to take it if recommended).</a:t>
            </a:r>
          </a:p>
          <a:p>
            <a:pPr marL="171450" indent="-171450" defTabSz="568325" eaLnBrk="1" hangingPunct="1">
              <a:lnSpc>
                <a:spcPct val="90000"/>
              </a:lnSpc>
              <a:buFontTx/>
              <a:buChar char="•"/>
            </a:pPr>
            <a:r>
              <a:rPr lang="en-US" altLang="x-none" sz="1100"/>
              <a:t>The fact that the Breast Cancer Intergroup is stratifying patients for the TAILORx trial by the Onco</a:t>
            </a:r>
            <a:r>
              <a:rPr lang="en-US" altLang="x-none" sz="1100" i="1"/>
              <a:t>type</a:t>
            </a:r>
            <a:r>
              <a:rPr lang="en-US" altLang="x-none" sz="1100"/>
              <a:t> DX</a:t>
            </a:r>
            <a:r>
              <a:rPr lang="en-NZ" altLang="x-none" sz="1100" baseline="20000">
                <a:ea typeface="Times New Roman" charset="0"/>
                <a:cs typeface="Times New Roman" charset="0"/>
              </a:rPr>
              <a:t>™</a:t>
            </a:r>
            <a:r>
              <a:rPr lang="en-US" altLang="x-none" sz="1100"/>
              <a:t> assay demonstrates that this assay is widely accepted and validated in the study population. Treatment will be based on the results of the assay.</a:t>
            </a:r>
          </a:p>
          <a:p>
            <a:pPr marL="171450" indent="-171450" defTabSz="568325" eaLnBrk="1" hangingPunct="1">
              <a:lnSpc>
                <a:spcPct val="90000"/>
              </a:lnSpc>
              <a:buFontTx/>
              <a:buChar char="•"/>
            </a:pPr>
            <a:r>
              <a:rPr lang="en-US" altLang="x-none" sz="1100"/>
              <a:t>Patients will be stratified as follows:</a:t>
            </a:r>
          </a:p>
          <a:p>
            <a:pPr lvl="1" indent="-171450" defTabSz="568325" eaLnBrk="1" hangingPunct="1">
              <a:lnSpc>
                <a:spcPct val="90000"/>
              </a:lnSpc>
              <a:buFont typeface="Times New Roman" charset="0"/>
              <a:buChar char="–"/>
            </a:pPr>
            <a:r>
              <a:rPr lang="en-US" altLang="x-none" sz="1100"/>
              <a:t>Patients with a Recurrence Score below 11 will receive hormonal therapy alone. </a:t>
            </a:r>
          </a:p>
          <a:p>
            <a:pPr lvl="1" indent="-171450" defTabSz="568325" eaLnBrk="1" hangingPunct="1">
              <a:lnSpc>
                <a:spcPct val="90000"/>
              </a:lnSpc>
              <a:buFont typeface="Times New Roman" charset="0"/>
              <a:buChar char="–"/>
            </a:pPr>
            <a:r>
              <a:rPr lang="en-US" altLang="x-none" sz="1100"/>
              <a:t>Patients with a Recurrence Score between 11 and 25 will be randomized to either hormonal therapy alone or hormonal therapy + chemotherapy. This is the primary study group. This corresponds approximately to a risk of recurrence at 10 years of 10%-20%. </a:t>
            </a:r>
            <a:r>
              <a:rPr lang="en-US" altLang="x-none"/>
              <a:t>"(at upper bound of 95% CI) </a:t>
            </a:r>
            <a:endParaRPr lang="en-US" altLang="x-none" sz="1100"/>
          </a:p>
          <a:p>
            <a:pPr lvl="1" indent="-171450" defTabSz="568325" eaLnBrk="1" hangingPunct="1">
              <a:lnSpc>
                <a:spcPct val="90000"/>
              </a:lnSpc>
              <a:buFont typeface="Times New Roman" charset="0"/>
              <a:buChar char="–"/>
            </a:pPr>
            <a:r>
              <a:rPr lang="en-US" altLang="x-none" sz="1100"/>
              <a:t>Patients with a Recurrence Score greater than 25 will receive chemotherapy + hormonal therapy.</a:t>
            </a:r>
          </a:p>
          <a:p>
            <a:pPr marL="171450" indent="-171450" defTabSz="568325" eaLnBrk="1" hangingPunct="1">
              <a:lnSpc>
                <a:spcPct val="90000"/>
              </a:lnSpc>
              <a:buFontTx/>
              <a:buChar char="•"/>
            </a:pPr>
            <a:r>
              <a:rPr lang="en-US" altLang="x-none" sz="1100"/>
              <a:t>Since this trial has a dealer’s choice</a:t>
            </a:r>
            <a:r>
              <a:rPr lang="en-US" altLang="x-none" sz="1100">
                <a:ea typeface="Times New Roman" charset="0"/>
                <a:cs typeface="Times New Roman" charset="0"/>
              </a:rPr>
              <a:t>–</a:t>
            </a:r>
            <a:r>
              <a:rPr lang="en-US" altLang="x-none" sz="1100"/>
              <a:t>type design, individual investigators can select the type of hormonal therapy and chemotherapy from a list included in the protocol.</a:t>
            </a:r>
          </a:p>
          <a:p>
            <a:pPr marL="171450" indent="-171450" defTabSz="568325" eaLnBrk="1" hangingPunct="1">
              <a:lnSpc>
                <a:spcPct val="90000"/>
              </a:lnSpc>
              <a:buFontTx/>
              <a:buChar char="•"/>
            </a:pPr>
            <a:r>
              <a:rPr lang="en-US" altLang="x-none" sz="1100"/>
              <a:t>The groups in this trial do not correspond to the low-, intermediate-, and high-risk cutoffs found on the Onco</a:t>
            </a:r>
            <a:r>
              <a:rPr lang="en-US" altLang="x-none" sz="1100" i="1"/>
              <a:t>type</a:t>
            </a:r>
            <a:r>
              <a:rPr lang="en-US" altLang="x-none" sz="1100"/>
              <a:t> DX</a:t>
            </a:r>
            <a:r>
              <a:rPr lang="en-NZ" altLang="x-none" sz="1100" baseline="20000">
                <a:ea typeface="Times New Roman" charset="0"/>
                <a:cs typeface="Times New Roman" charset="0"/>
              </a:rPr>
              <a:t>™</a:t>
            </a:r>
            <a:r>
              <a:rPr lang="en-US" altLang="x-none" sz="1100"/>
              <a:t> report. </a:t>
            </a:r>
            <a:r>
              <a:rPr lang="en-US" altLang="x-none"/>
              <a:t>The treatment groups for the TAILORx trial were selected for different purposes from those involved with the selection of cutoffs for the validation trial and the Oncotype DX report.  The treatment groups for the TAILORx study were selected to correspond with specific levels of risk of recurrence and likelihood of chemotherapy benefit.  The TAILORx investigators felt it would not be ethical to withhold chemotherapy from women who have a 20% risk of recurrence </a:t>
            </a:r>
          </a:p>
        </p:txBody>
      </p:sp>
    </p:spTree>
    <p:extLst>
      <p:ext uri="{BB962C8B-B14F-4D97-AF65-F5344CB8AC3E}">
        <p14:creationId xmlns:p14="http://schemas.microsoft.com/office/powerpoint/2010/main" val="81396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The OPTIMA population will be primarily node positive as </a:t>
            </a:r>
            <a:r>
              <a:rPr lang="en-US" dirty="0" err="1"/>
              <a:t>Oncotype</a:t>
            </a:r>
            <a:r>
              <a:rPr lang="en-US" dirty="0"/>
              <a:t> testing is available to most N0 patients.</a:t>
            </a:r>
          </a:p>
          <a:p>
            <a:pPr marL="171450" indent="-171450">
              <a:buFont typeface="Arial" charset="0"/>
              <a:buChar char="•"/>
            </a:pPr>
            <a:r>
              <a:rPr lang="en-US" dirty="0"/>
              <a:t>Most evidence suggests that micrometastases confer a significant adverse prognosis although less than </a:t>
            </a:r>
            <a:r>
              <a:rPr lang="en-US" dirty="0" err="1"/>
              <a:t>macrometastases</a:t>
            </a:r>
            <a:r>
              <a:rPr lang="en-US" dirty="0"/>
              <a:t>. Therefore patients with small </a:t>
            </a:r>
            <a:r>
              <a:rPr lang="en-US" dirty="0" err="1"/>
              <a:t>tumours</a:t>
            </a:r>
            <a:r>
              <a:rPr lang="en-US" dirty="0"/>
              <a:t> and up to 3 micrometastases are excluded.</a:t>
            </a:r>
          </a:p>
          <a:p>
            <a:pPr marL="171450" indent="-171450">
              <a:buFont typeface="Arial" charset="0"/>
              <a:buChar char="•"/>
            </a:pPr>
            <a:r>
              <a:rPr lang="en-US" dirty="0"/>
              <a:t>Heavily node +</a:t>
            </a:r>
            <a:r>
              <a:rPr lang="en-US" dirty="0" err="1"/>
              <a:t>ve</a:t>
            </a:r>
            <a:r>
              <a:rPr lang="en-US" dirty="0"/>
              <a:t> patients are excluded as there may be a small chemo benefit even for low molecular grade </a:t>
            </a:r>
            <a:r>
              <a:rPr lang="en-US" dirty="0" err="1"/>
              <a:t>tumours</a:t>
            </a:r>
            <a:r>
              <a:rPr lang="en-US" dirty="0"/>
              <a:t>.  Evidence for internal mammary nodal involvement is also an exclusion because of prognostic implication and for simplicity</a:t>
            </a:r>
          </a:p>
        </p:txBody>
      </p:sp>
      <p:sp>
        <p:nvSpPr>
          <p:cNvPr id="4" name="Slide Number Placeholder 3"/>
          <p:cNvSpPr>
            <a:spLocks noGrp="1"/>
          </p:cNvSpPr>
          <p:nvPr>
            <p:ph type="sldNum" sz="quarter" idx="10"/>
          </p:nvPr>
        </p:nvSpPr>
        <p:spPr/>
        <p:txBody>
          <a:bodyPr/>
          <a:lstStyle/>
          <a:p>
            <a:fld id="{8F8C7675-9AC2-4BEB-B9D9-258A1E4C7B78}" type="slidenum">
              <a:rPr lang="en-GB" smtClean="0"/>
              <a:t>17</a:t>
            </a:fld>
            <a:endParaRPr lang="en-GB"/>
          </a:p>
        </p:txBody>
      </p:sp>
    </p:spTree>
    <p:extLst>
      <p:ext uri="{BB962C8B-B14F-4D97-AF65-F5344CB8AC3E}">
        <p14:creationId xmlns:p14="http://schemas.microsoft.com/office/powerpoint/2010/main" val="305732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charset="0"/>
              <a:buChar char="•"/>
            </a:pPr>
            <a:r>
              <a:rPr lang="en-US" dirty="0"/>
              <a:t>Design effectively compares chemotherapy + endocrine therapy vs endocrine therapy alone for patients with low or intermediate Prosigna ROR scores. Based on OPTIMA prelim, </a:t>
            </a:r>
            <a:r>
              <a:rPr lang="en-US" dirty="0" err="1"/>
              <a:t>approx</a:t>
            </a:r>
            <a:r>
              <a:rPr lang="en-US" dirty="0"/>
              <a:t> 2/3 patients will avoid chemo.  </a:t>
            </a:r>
          </a:p>
          <a:p>
            <a:pPr marL="171450" indent="-171450">
              <a:buFont typeface="Arial" charset="0"/>
              <a:buChar char="•"/>
            </a:pPr>
            <a:r>
              <a:rPr lang="en-US" dirty="0"/>
              <a:t>The primary endpoint includes all </a:t>
            </a:r>
            <a:r>
              <a:rPr lang="en-US" dirty="0" err="1"/>
              <a:t>randomised</a:t>
            </a:r>
            <a:r>
              <a:rPr lang="en-US" dirty="0"/>
              <a:t> patients regardless of ROR score, which drives the health economics output.  A key secondary endpoint a is comparison between low-risk patients in both arms.  Additional secondary endpoints include DDFS and OS.</a:t>
            </a:r>
          </a:p>
          <a:p>
            <a:pPr marL="171450" indent="-171450">
              <a:buFont typeface="Arial" charset="0"/>
              <a:buChar char="•"/>
            </a:pPr>
            <a:r>
              <a:rPr lang="en-US" dirty="0"/>
              <a:t>Recruitment is over 4 years and the primary analysis</a:t>
            </a:r>
            <a:r>
              <a:rPr lang="en-US" baseline="0" dirty="0"/>
              <a:t> is expected at c. 8years.</a:t>
            </a:r>
            <a:endParaRPr lang="en-US" dirty="0"/>
          </a:p>
          <a:p>
            <a:pPr marL="171450" indent="-171450">
              <a:buFont typeface="Arial" charset="0"/>
              <a:buChar char="•"/>
            </a:pPr>
            <a:r>
              <a:rPr lang="en-US" dirty="0"/>
              <a:t>Prosigna testing is deemed an excess treatment cost but despite this the trial itself is cost-saving.</a:t>
            </a:r>
          </a:p>
        </p:txBody>
      </p:sp>
      <p:sp>
        <p:nvSpPr>
          <p:cNvPr id="4" name="Slide Number Placeholder 3"/>
          <p:cNvSpPr>
            <a:spLocks noGrp="1"/>
          </p:cNvSpPr>
          <p:nvPr>
            <p:ph type="sldNum" sz="quarter" idx="10"/>
          </p:nvPr>
        </p:nvSpPr>
        <p:spPr/>
        <p:txBody>
          <a:bodyPr/>
          <a:lstStyle/>
          <a:p>
            <a:fld id="{8F8C7675-9AC2-4BEB-B9D9-258A1E4C7B78}" type="slidenum">
              <a:rPr lang="en-GB" smtClean="0"/>
              <a:t>18</a:t>
            </a:fld>
            <a:endParaRPr lang="en-GB"/>
          </a:p>
        </p:txBody>
      </p:sp>
    </p:spTree>
    <p:extLst>
      <p:ext uri="{BB962C8B-B14F-4D97-AF65-F5344CB8AC3E}">
        <p14:creationId xmlns:p14="http://schemas.microsoft.com/office/powerpoint/2010/main" val="4256054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a:t>Trial is of a diagnostic test used to allocate treatment and not treatment</a:t>
            </a:r>
          </a:p>
          <a:p>
            <a:pPr marL="171450" indent="-171450">
              <a:buFont typeface="Arial" charset="0"/>
              <a:buChar char="•"/>
            </a:pPr>
            <a:r>
              <a:rPr lang="en-US" dirty="0"/>
              <a:t>Reasons for blinding are to prevent </a:t>
            </a:r>
            <a:r>
              <a:rPr lang="en-GB" noProof="0" dirty="0"/>
              <a:t>misbehaviour</a:t>
            </a:r>
            <a:r>
              <a:rPr lang="en-US" dirty="0"/>
              <a:t> by oncologists and possibly by patients.</a:t>
            </a:r>
          </a:p>
          <a:p>
            <a:pPr marL="171450" indent="-171450">
              <a:buFont typeface="Arial" charset="0"/>
              <a:buChar char="•"/>
            </a:pPr>
            <a:r>
              <a:rPr lang="en-US" dirty="0"/>
              <a:t>Ovarian suppression</a:t>
            </a:r>
            <a:r>
              <a:rPr lang="en-US" baseline="0" dirty="0"/>
              <a:t> mandated for women who are pre-menopausal at trial entry for 3 years +. Reason is to avoid potential for bias as high rate of ovarian failure in the ≥40’s given chemo. Applies to those who are treated with chemo because of lack of reliable method of detecting chemo-induced menopause.</a:t>
            </a:r>
            <a:endParaRPr lang="en-US" dirty="0"/>
          </a:p>
        </p:txBody>
      </p:sp>
      <p:sp>
        <p:nvSpPr>
          <p:cNvPr id="4" name="Slide Number Placeholder 3"/>
          <p:cNvSpPr>
            <a:spLocks noGrp="1"/>
          </p:cNvSpPr>
          <p:nvPr>
            <p:ph type="sldNum" sz="quarter" idx="10"/>
          </p:nvPr>
        </p:nvSpPr>
        <p:spPr/>
        <p:txBody>
          <a:bodyPr/>
          <a:lstStyle/>
          <a:p>
            <a:fld id="{8F8C7675-9AC2-4BEB-B9D9-258A1E4C7B78}" type="slidenum">
              <a:rPr lang="en-GB" smtClean="0"/>
              <a:t>19</a:t>
            </a:fld>
            <a:endParaRPr lang="en-GB"/>
          </a:p>
        </p:txBody>
      </p:sp>
    </p:spTree>
    <p:extLst>
      <p:ext uri="{BB962C8B-B14F-4D97-AF65-F5344CB8AC3E}">
        <p14:creationId xmlns:p14="http://schemas.microsoft.com/office/powerpoint/2010/main" val="1843988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Optimising recruitment = reaching targets coupled with patients making informed decisions.</a:t>
            </a:r>
          </a:p>
        </p:txBody>
      </p:sp>
      <p:sp>
        <p:nvSpPr>
          <p:cNvPr id="4" name="Slide Number Placeholder 3"/>
          <p:cNvSpPr>
            <a:spLocks noGrp="1"/>
          </p:cNvSpPr>
          <p:nvPr>
            <p:ph type="sldNum" sz="quarter" idx="5"/>
          </p:nvPr>
        </p:nvSpPr>
        <p:spPr/>
        <p:txBody>
          <a:bodyPr/>
          <a:lstStyle/>
          <a:p>
            <a:fld id="{ABD9DD39-7722-4373-921A-C8925BD1F5CE}" type="slidenum">
              <a:rPr lang="en-GB" smtClean="0"/>
              <a:t>26</a:t>
            </a:fld>
            <a:endParaRPr lang="en-GB"/>
          </a:p>
        </p:txBody>
      </p:sp>
    </p:spTree>
    <p:extLst>
      <p:ext uri="{BB962C8B-B14F-4D97-AF65-F5344CB8AC3E}">
        <p14:creationId xmlns:p14="http://schemas.microsoft.com/office/powerpoint/2010/main" val="4012717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498475"/>
            <a:ext cx="5942013" cy="3343275"/>
          </a:xfrm>
        </p:spPr>
      </p:sp>
      <p:sp>
        <p:nvSpPr>
          <p:cNvPr id="3" name="Notes Placeholder 2"/>
          <p:cNvSpPr>
            <a:spLocks noGrp="1"/>
          </p:cNvSpPr>
          <p:nvPr>
            <p:ph type="body" idx="1"/>
          </p:nvPr>
        </p:nvSpPr>
        <p:spPr>
          <a:xfrm>
            <a:off x="666274" y="4008329"/>
            <a:ext cx="5330190" cy="5223353"/>
          </a:xfrm>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GB" sz="1800" dirty="0">
                <a:solidFill>
                  <a:schemeClr val="accent4"/>
                </a:solidFill>
                <a:latin typeface="Arial" panose="020B0604020202020204" pitchFamily="34" charset="0"/>
                <a:cs typeface="Arial" panose="020B0604020202020204" pitchFamily="34" charset="0"/>
              </a:rPr>
              <a:t>What follows is all within the context of OPTIMA being very much a team activity. </a:t>
            </a:r>
            <a:r>
              <a:rPr lang="en-GB" sz="1800" dirty="0">
                <a:latin typeface="Arial" panose="020B0604020202020204" pitchFamily="34" charset="0"/>
                <a:cs typeface="Arial" panose="020B0604020202020204" pitchFamily="34" charset="0"/>
              </a:rPr>
              <a:t> </a:t>
            </a:r>
          </a:p>
          <a:p>
            <a:pPr marL="0" indent="0">
              <a:buFont typeface="Arial" charset="0"/>
              <a:buNone/>
            </a:pPr>
            <a:endParaRPr lang="en-GB" sz="1800" dirty="0">
              <a:latin typeface="Arial" panose="020B0604020202020204" pitchFamily="34" charset="0"/>
              <a:cs typeface="Arial" panose="020B0604020202020204" pitchFamily="34" charset="0"/>
            </a:endParaRPr>
          </a:p>
          <a:p>
            <a:pPr marL="0" indent="0">
              <a:buFont typeface="Arial" charset="0"/>
              <a:buNone/>
            </a:pPr>
            <a:r>
              <a:rPr lang="en-GB" sz="1800" dirty="0">
                <a:latin typeface="Arial" panose="020B0604020202020204" pitchFamily="34" charset="0"/>
                <a:cs typeface="Arial" panose="020B0604020202020204" pitchFamily="34" charset="0"/>
              </a:rPr>
              <a:t>Multiple staff are in involved considering and identifying eligible patients</a:t>
            </a:r>
            <a:r>
              <a:rPr lang="en-GB" sz="1800" baseline="0" dirty="0">
                <a:latin typeface="Arial" panose="020B0604020202020204" pitchFamily="34" charset="0"/>
                <a:cs typeface="Arial" panose="020B0604020202020204" pitchFamily="34" charset="0"/>
              </a:rPr>
              <a:t> and more than one member of staff will talk with patients about the study.</a:t>
            </a:r>
          </a:p>
          <a:p>
            <a:pPr marL="0" indent="0">
              <a:buFont typeface="Arial" charset="0"/>
              <a:buNone/>
            </a:pPr>
            <a:endParaRPr lang="en-GB" sz="1800" baseline="0" dirty="0">
              <a:latin typeface="Arial" panose="020B0604020202020204" pitchFamily="34" charset="0"/>
              <a:cs typeface="Arial" panose="020B0604020202020204" pitchFamily="34" charset="0"/>
            </a:endParaRPr>
          </a:p>
          <a:p>
            <a:pPr marL="0" indent="0">
              <a:buFont typeface="Arial" charset="0"/>
              <a:buNone/>
            </a:pPr>
            <a:r>
              <a:rPr lang="en-GB" sz="1800" baseline="0" dirty="0">
                <a:latin typeface="Arial" panose="020B0604020202020204" pitchFamily="34" charset="0"/>
                <a:cs typeface="Arial" panose="020B0604020202020204" pitchFamily="34" charset="0"/>
              </a:rPr>
              <a:t>So for OPTIMA Recruitment to work – all need to appreciate their own role and that of their colleagues.  </a:t>
            </a:r>
            <a:endParaRPr lang="en-GB" sz="1800" dirty="0">
              <a:latin typeface="Arial" panose="020B0604020202020204" pitchFamily="34" charset="0"/>
              <a:cs typeface="Arial" panose="020B0604020202020204" pitchFamily="34" charset="0"/>
            </a:endParaRPr>
          </a:p>
          <a:p>
            <a:pPr marL="0" indent="0">
              <a:buFont typeface="Arial" charset="0"/>
              <a:buNone/>
            </a:pPr>
            <a:endParaRPr lang="en-GB" sz="1800" dirty="0">
              <a:latin typeface="Arial" panose="020B0604020202020204" pitchFamily="34" charset="0"/>
              <a:cs typeface="Arial" panose="020B0604020202020204" pitchFamily="34" charset="0"/>
            </a:endParaRPr>
          </a:p>
          <a:p>
            <a:pPr marL="0" indent="0">
              <a:buFont typeface="Arial" charset="0"/>
              <a:buNone/>
            </a:pPr>
            <a:r>
              <a:rPr lang="en-GB" sz="1800" b="1" dirty="0">
                <a:latin typeface="Arial" panose="020B0604020202020204" pitchFamily="34" charset="0"/>
                <a:cs typeface="Arial" panose="020B0604020202020204" pitchFamily="34" charset="0"/>
              </a:rPr>
              <a:t>ROLE for PI to foster a collaborative team approach to OPTIMA recruitment  </a:t>
            </a:r>
          </a:p>
        </p:txBody>
      </p:sp>
      <p:sp>
        <p:nvSpPr>
          <p:cNvPr id="4" name="Slide Number Placeholder 3"/>
          <p:cNvSpPr>
            <a:spLocks noGrp="1"/>
          </p:cNvSpPr>
          <p:nvPr>
            <p:ph type="sldNum" sz="quarter" idx="10"/>
          </p:nvPr>
        </p:nvSpPr>
        <p:spPr/>
        <p:txBody>
          <a:bodyPr/>
          <a:lstStyle/>
          <a:p>
            <a:fld id="{8F8C7675-9AC2-4BEB-B9D9-258A1E4C7B78}" type="slidenum">
              <a:rPr lang="en-GB" smtClean="0"/>
              <a:t>27</a:t>
            </a:fld>
            <a:endParaRPr lang="en-GB"/>
          </a:p>
        </p:txBody>
      </p:sp>
    </p:spTree>
    <p:extLst>
      <p:ext uri="{BB962C8B-B14F-4D97-AF65-F5344CB8AC3E}">
        <p14:creationId xmlns:p14="http://schemas.microsoft.com/office/powerpoint/2010/main" val="403672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37159"/>
            <a:ext cx="8778240" cy="48691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661781"/>
            <a:ext cx="7475220" cy="2401263"/>
          </a:xfrm>
        </p:spPr>
        <p:txBody>
          <a:bodyPr anchor="b">
            <a:normAutofit/>
          </a:bodyPr>
          <a:lstStyle>
            <a:lvl1pPr algn="ctr">
              <a:lnSpc>
                <a:spcPct val="85000"/>
              </a:lnSpc>
              <a:defRPr sz="4400" b="1" cap="all" baseline="0">
                <a:solidFill>
                  <a:schemeClr val="tx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282151" y="3395841"/>
            <a:ext cx="6575895" cy="1041124"/>
          </a:xfrm>
        </p:spPr>
        <p:txBody>
          <a:bodyPr>
            <a:noAutofit/>
          </a:bodyPr>
          <a:lstStyle>
            <a:lvl1pPr marL="0" indent="0" algn="ctr">
              <a:spcBef>
                <a:spcPts val="1000"/>
              </a:spcBef>
              <a:buNone/>
              <a:defRPr sz="40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GB"/>
              <a:t>Click to edit Master subtitle style</a:t>
            </a:r>
            <a:endParaRPr lang="en-US" dirty="0"/>
          </a:p>
        </p:txBody>
      </p:sp>
      <p:sp>
        <p:nvSpPr>
          <p:cNvPr id="4" name="Date Placeholder 3"/>
          <p:cNvSpPr>
            <a:spLocks noGrp="1"/>
          </p:cNvSpPr>
          <p:nvPr>
            <p:ph type="dt" sz="half" idx="10"/>
          </p:nvPr>
        </p:nvSpPr>
        <p:spPr>
          <a:xfrm>
            <a:off x="857248" y="4667874"/>
            <a:ext cx="1746806" cy="273844"/>
          </a:xfrm>
          <a:prstGeom prst="rect">
            <a:avLst/>
          </a:prstGeom>
        </p:spPr>
        <p:txBody>
          <a:bodyPr/>
          <a:lstStyle>
            <a:lvl1pPr>
              <a:defRPr sz="1600">
                <a:solidFill>
                  <a:schemeClr val="tx1"/>
                </a:solidFill>
              </a:defRPr>
            </a:lvl1pPr>
          </a:lstStyle>
          <a:p>
            <a:fld id="{68F574D4-B91E-49D2-8BEF-C07FE90D44B6}" type="datetimeFigureOut">
              <a:rPr lang="en-GB" smtClean="0"/>
              <a:pPr/>
              <a:t>19/03/2020</a:t>
            </a:fld>
            <a:endParaRPr lang="en-GB"/>
          </a:p>
        </p:txBody>
      </p:sp>
      <p:sp>
        <p:nvSpPr>
          <p:cNvPr id="5" name="Footer Placeholder 4"/>
          <p:cNvSpPr>
            <a:spLocks noGrp="1"/>
          </p:cNvSpPr>
          <p:nvPr>
            <p:ph type="ftr" sz="quarter" idx="11"/>
          </p:nvPr>
        </p:nvSpPr>
        <p:spPr>
          <a:xfrm>
            <a:off x="2961863" y="4667874"/>
            <a:ext cx="3538331" cy="273844"/>
          </a:xfrm>
          <a:prstGeom prst="rect">
            <a:avLst/>
          </a:prstGeom>
        </p:spPr>
        <p:txBody>
          <a:bodyPr/>
          <a:lstStyle>
            <a:lvl1pPr>
              <a:defRPr sz="1600">
                <a:solidFill>
                  <a:schemeClr val="tx1"/>
                </a:solidFill>
              </a:defRPr>
            </a:lvl1pPr>
          </a:lstStyle>
          <a:p>
            <a:endParaRPr lang="en-GB"/>
          </a:p>
        </p:txBody>
      </p:sp>
      <p:sp>
        <p:nvSpPr>
          <p:cNvPr id="6" name="Slide Number Placeholder 5"/>
          <p:cNvSpPr>
            <a:spLocks noGrp="1"/>
          </p:cNvSpPr>
          <p:nvPr>
            <p:ph type="sldNum" sz="quarter" idx="12"/>
          </p:nvPr>
        </p:nvSpPr>
        <p:spPr>
          <a:xfrm>
            <a:off x="6997152" y="4667874"/>
            <a:ext cx="1279663" cy="273844"/>
          </a:xfrm>
          <a:prstGeom prst="rect">
            <a:avLst/>
          </a:prstGeom>
        </p:spPr>
        <p:txBody>
          <a:bodyPr/>
          <a:lstStyle>
            <a:lvl1pPr>
              <a:defRPr sz="1600">
                <a:solidFill>
                  <a:schemeClr val="tx1"/>
                </a:solidFill>
              </a:defRPr>
            </a:lvl1pPr>
          </a:lstStyle>
          <a:p>
            <a:fld id="{53A486EB-A1CF-45B4-AE46-5EF03DCFF773}" type="slidenum">
              <a:rPr lang="en-GB" smtClean="0"/>
              <a:pPr/>
              <a:t>‹#›</a:t>
            </a:fld>
            <a:endParaRPr lang="en-GB"/>
          </a:p>
        </p:txBody>
      </p:sp>
      <p:cxnSp>
        <p:nvCxnSpPr>
          <p:cNvPr id="8" name="Straight Connector 7"/>
          <p:cNvCxnSpPr/>
          <p:nvPr/>
        </p:nvCxnSpPr>
        <p:spPr>
          <a:xfrm>
            <a:off x="1483999" y="3293962"/>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C1307C26-2A97-DA42-A069-90C2627F28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89037" y="161322"/>
            <a:ext cx="2938195" cy="1387617"/>
          </a:xfrm>
          <a:prstGeom prst="rect">
            <a:avLst/>
          </a:prstGeom>
        </p:spPr>
      </p:pic>
    </p:spTree>
    <p:extLst>
      <p:ext uri="{BB962C8B-B14F-4D97-AF65-F5344CB8AC3E}">
        <p14:creationId xmlns:p14="http://schemas.microsoft.com/office/powerpoint/2010/main" val="130826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logo)">
    <p:spTree>
      <p:nvGrpSpPr>
        <p:cNvPr id="1" name=""/>
        <p:cNvGrpSpPr/>
        <p:nvPr/>
      </p:nvGrpSpPr>
      <p:grpSpPr>
        <a:xfrm>
          <a:off x="0" y="0"/>
          <a:ext cx="0" cy="0"/>
          <a:chOff x="0" y="0"/>
          <a:chExt cx="0" cy="0"/>
        </a:xfrm>
      </p:grpSpPr>
      <p:sp>
        <p:nvSpPr>
          <p:cNvPr id="10" name="Title 9"/>
          <p:cNvSpPr>
            <a:spLocks noGrp="1"/>
          </p:cNvSpPr>
          <p:nvPr>
            <p:ph type="title"/>
          </p:nvPr>
        </p:nvSpPr>
        <p:spPr>
          <a:xfrm>
            <a:off x="395133" y="169630"/>
            <a:ext cx="6984000" cy="1017270"/>
          </a:xfrm>
        </p:spPr>
        <p:txBody>
          <a:bodyPr>
            <a:normAutofit/>
          </a:bodyPr>
          <a:lstStyle>
            <a:lvl1pPr>
              <a:defRPr sz="3200"/>
            </a:lvl1pPr>
          </a:lstStyle>
          <a:p>
            <a:r>
              <a:rPr lang="en-GB"/>
              <a:t>Click to edit Master title style</a:t>
            </a:r>
            <a:endParaRPr lang="en-US" dirty="0"/>
          </a:p>
        </p:txBody>
      </p:sp>
      <p:sp>
        <p:nvSpPr>
          <p:cNvPr id="3" name="Text Placeholder 2"/>
          <p:cNvSpPr>
            <a:spLocks noGrp="1"/>
          </p:cNvSpPr>
          <p:nvPr>
            <p:ph type="body" idx="1"/>
          </p:nvPr>
        </p:nvSpPr>
        <p:spPr>
          <a:xfrm>
            <a:off x="395134" y="1292413"/>
            <a:ext cx="4028276" cy="625767"/>
          </a:xfrm>
        </p:spPr>
        <p:txBody>
          <a:bodyPr anchor="ctr">
            <a:normAutofit/>
          </a:bodyPr>
          <a:lstStyle>
            <a:lvl1pPr marL="0" indent="0">
              <a:spcBef>
                <a:spcPts val="0"/>
              </a:spcBef>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395134" y="1832393"/>
            <a:ext cx="4028276" cy="3061922"/>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701880" y="1290554"/>
            <a:ext cx="4032000" cy="625767"/>
          </a:xfrm>
        </p:spPr>
        <p:txBody>
          <a:bodyPr anchor="ctr">
            <a:normAutofit/>
          </a:bodyPr>
          <a:lstStyle>
            <a:lvl1pPr marL="0" indent="0">
              <a:spcBef>
                <a:spcPts val="0"/>
              </a:spcBef>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701880" y="1830773"/>
            <a:ext cx="4032000" cy="3061922"/>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7" name="Picture 6">
            <a:extLst>
              <a:ext uri="{FF2B5EF4-FFF2-40B4-BE49-F238E27FC236}">
                <a16:creationId xmlns:a16="http://schemas.microsoft.com/office/drawing/2014/main" xmlns="" id="{EECA543C-200F-9C49-B697-39B1AE13EE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6381" y="250805"/>
            <a:ext cx="1519460" cy="717593"/>
          </a:xfrm>
          <a:prstGeom prst="rect">
            <a:avLst/>
          </a:prstGeom>
        </p:spPr>
      </p:pic>
    </p:spTree>
    <p:extLst>
      <p:ext uri="{BB962C8B-B14F-4D97-AF65-F5344CB8AC3E}">
        <p14:creationId xmlns:p14="http://schemas.microsoft.com/office/powerpoint/2010/main" val="411504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GB"/>
              <a:t>Click to edit Master title style</a:t>
            </a:r>
            <a:endParaRPr lang="en-US" dirty="0"/>
          </a:p>
        </p:txBody>
      </p:sp>
    </p:spTree>
    <p:extLst>
      <p:ext uri="{BB962C8B-B14F-4D97-AF65-F5344CB8AC3E}">
        <p14:creationId xmlns:p14="http://schemas.microsoft.com/office/powerpoint/2010/main" val="1056780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logo)">
    <p:spTree>
      <p:nvGrpSpPr>
        <p:cNvPr id="1" name=""/>
        <p:cNvGrpSpPr/>
        <p:nvPr/>
      </p:nvGrpSpPr>
      <p:grpSpPr>
        <a:xfrm>
          <a:off x="0" y="0"/>
          <a:ext cx="0" cy="0"/>
          <a:chOff x="0" y="0"/>
          <a:chExt cx="0" cy="0"/>
        </a:xfrm>
      </p:grpSpPr>
      <p:sp>
        <p:nvSpPr>
          <p:cNvPr id="2" name="Title 1"/>
          <p:cNvSpPr>
            <a:spLocks noGrp="1"/>
          </p:cNvSpPr>
          <p:nvPr>
            <p:ph type="title"/>
          </p:nvPr>
        </p:nvSpPr>
        <p:spPr>
          <a:xfrm>
            <a:off x="395134" y="169630"/>
            <a:ext cx="6984000" cy="1017270"/>
          </a:xfrm>
        </p:spPr>
        <p:txBody>
          <a:bodyPr>
            <a:normAutofit/>
          </a:bodyPr>
          <a:lstStyle>
            <a:lvl1pPr>
              <a:defRPr sz="3200"/>
            </a:lvl1pPr>
          </a:lstStyle>
          <a:p>
            <a:r>
              <a:rPr lang="en-GB"/>
              <a:t>Click to edit Master title style</a:t>
            </a:r>
            <a:endParaRPr lang="en-US" dirty="0"/>
          </a:p>
        </p:txBody>
      </p:sp>
      <p:pic>
        <p:nvPicPr>
          <p:cNvPr id="3" name="Picture 2">
            <a:extLst>
              <a:ext uri="{FF2B5EF4-FFF2-40B4-BE49-F238E27FC236}">
                <a16:creationId xmlns:a16="http://schemas.microsoft.com/office/drawing/2014/main" xmlns="" id="{A69BF1E2-7956-CE4C-B069-0912E98CFD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6381" y="250805"/>
            <a:ext cx="1519460" cy="717593"/>
          </a:xfrm>
          <a:prstGeom prst="rect">
            <a:avLst/>
          </a:prstGeom>
        </p:spPr>
      </p:pic>
    </p:spTree>
    <p:extLst>
      <p:ext uri="{BB962C8B-B14F-4D97-AF65-F5344CB8AC3E}">
        <p14:creationId xmlns:p14="http://schemas.microsoft.com/office/powerpoint/2010/main" val="3266518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251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8D5CA95-ED2E-1440-B487-DF49C00B1D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6381" y="250805"/>
            <a:ext cx="1519460" cy="717593"/>
          </a:xfrm>
          <a:prstGeom prst="rect">
            <a:avLst/>
          </a:prstGeom>
        </p:spPr>
      </p:pic>
    </p:spTree>
    <p:extLst>
      <p:ext uri="{BB962C8B-B14F-4D97-AF65-F5344CB8AC3E}">
        <p14:creationId xmlns:p14="http://schemas.microsoft.com/office/powerpoint/2010/main" val="711482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8320" y="822960"/>
            <a:ext cx="3168000" cy="1303020"/>
          </a:xfrm>
        </p:spPr>
        <p:txBody>
          <a:bodyPr anchor="b">
            <a:noAutofit/>
          </a:bodyPr>
          <a:lstStyle>
            <a:lvl1pPr>
              <a:lnSpc>
                <a:spcPct val="90000"/>
              </a:lnSpc>
              <a:defRPr sz="3000" b="0"/>
            </a:lvl1pPr>
          </a:lstStyle>
          <a:p>
            <a:r>
              <a:rPr lang="en-GB"/>
              <a:t>Click to edit Master title style</a:t>
            </a:r>
            <a:endParaRPr lang="en-US" dirty="0"/>
          </a:p>
        </p:txBody>
      </p:sp>
      <p:sp>
        <p:nvSpPr>
          <p:cNvPr id="3" name="Content Placeholder 2"/>
          <p:cNvSpPr>
            <a:spLocks noGrp="1"/>
          </p:cNvSpPr>
          <p:nvPr>
            <p:ph idx="1"/>
          </p:nvPr>
        </p:nvSpPr>
        <p:spPr>
          <a:xfrm>
            <a:off x="4139475" y="822960"/>
            <a:ext cx="4587966" cy="38709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8320" y="2125980"/>
            <a:ext cx="3168000" cy="256794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1503037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1490" y="822960"/>
            <a:ext cx="3168000" cy="1303020"/>
          </a:xfrm>
        </p:spPr>
        <p:txBody>
          <a:bodyPr anchor="b">
            <a:noAutofit/>
          </a:bodyPr>
          <a:lstStyle>
            <a:lvl1pPr>
              <a:lnSpc>
                <a:spcPct val="90000"/>
              </a:lnSpc>
              <a:defRPr sz="3000" b="0"/>
            </a:lvl1pPr>
          </a:lstStyle>
          <a:p>
            <a:r>
              <a:rPr lang="en-GB"/>
              <a:t>Click to edit Master title style</a:t>
            </a:r>
            <a:endParaRPr lang="en-US" dirty="0"/>
          </a:p>
        </p:txBody>
      </p:sp>
      <p:sp>
        <p:nvSpPr>
          <p:cNvPr id="3" name="Picture Placeholder 2"/>
          <p:cNvSpPr>
            <a:spLocks noGrp="1"/>
          </p:cNvSpPr>
          <p:nvPr>
            <p:ph type="pic" idx="1"/>
          </p:nvPr>
        </p:nvSpPr>
        <p:spPr>
          <a:xfrm>
            <a:off x="4141031" y="832867"/>
            <a:ext cx="4590000" cy="387000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491490" y="2125980"/>
            <a:ext cx="3168000" cy="259842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222437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57248" y="4667874"/>
            <a:ext cx="1746806" cy="273844"/>
          </a:xfrm>
          <a:prstGeom prst="rect">
            <a:avLst/>
          </a:prstGeom>
        </p:spPr>
        <p:txBody>
          <a:bodyPr/>
          <a:lstStyle/>
          <a:p>
            <a:fld id="{68F574D4-B91E-49D2-8BEF-C07FE90D44B6}" type="datetimeFigureOut">
              <a:rPr lang="en-GB" smtClean="0"/>
              <a:t>19/03/2020</a:t>
            </a:fld>
            <a:endParaRPr lang="en-GB"/>
          </a:p>
        </p:txBody>
      </p:sp>
      <p:sp>
        <p:nvSpPr>
          <p:cNvPr id="5" name="Footer Placeholder 4"/>
          <p:cNvSpPr>
            <a:spLocks noGrp="1"/>
          </p:cNvSpPr>
          <p:nvPr>
            <p:ph type="ftr" sz="quarter" idx="11"/>
          </p:nvPr>
        </p:nvSpPr>
        <p:spPr>
          <a:xfrm>
            <a:off x="2961863" y="4667874"/>
            <a:ext cx="3538331"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997152" y="4667874"/>
            <a:ext cx="1279663" cy="273844"/>
          </a:xfrm>
          <a:prstGeom prst="rect">
            <a:avLst/>
          </a:prstGeom>
        </p:spPr>
        <p:txBody>
          <a:bodyPr/>
          <a:lstStyle/>
          <a:p>
            <a:fld id="{53A486EB-A1CF-45B4-AE46-5EF03DCFF773}" type="slidenum">
              <a:rPr lang="en-GB" smtClean="0"/>
              <a:t>‹#›</a:t>
            </a:fld>
            <a:endParaRPr lang="en-GB"/>
          </a:p>
        </p:txBody>
      </p:sp>
    </p:spTree>
    <p:extLst>
      <p:ext uri="{BB962C8B-B14F-4D97-AF65-F5344CB8AC3E}">
        <p14:creationId xmlns:p14="http://schemas.microsoft.com/office/powerpoint/2010/main" val="1707312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571500"/>
            <a:ext cx="1743075" cy="405765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57254" y="571500"/>
            <a:ext cx="5572125" cy="40576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57248" y="4667874"/>
            <a:ext cx="1746806" cy="273844"/>
          </a:xfrm>
          <a:prstGeom prst="rect">
            <a:avLst/>
          </a:prstGeom>
        </p:spPr>
        <p:txBody>
          <a:bodyPr/>
          <a:lstStyle/>
          <a:p>
            <a:fld id="{68F574D4-B91E-49D2-8BEF-C07FE90D44B6}" type="datetimeFigureOut">
              <a:rPr lang="en-GB" smtClean="0"/>
              <a:t>19/03/2020</a:t>
            </a:fld>
            <a:endParaRPr lang="en-GB"/>
          </a:p>
        </p:txBody>
      </p:sp>
      <p:sp>
        <p:nvSpPr>
          <p:cNvPr id="5" name="Footer Placeholder 4"/>
          <p:cNvSpPr>
            <a:spLocks noGrp="1"/>
          </p:cNvSpPr>
          <p:nvPr>
            <p:ph type="ftr" sz="quarter" idx="11"/>
          </p:nvPr>
        </p:nvSpPr>
        <p:spPr>
          <a:xfrm>
            <a:off x="2961863" y="4667874"/>
            <a:ext cx="3538331"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997152" y="4667874"/>
            <a:ext cx="1279663" cy="273844"/>
          </a:xfrm>
          <a:prstGeom prst="rect">
            <a:avLst/>
          </a:prstGeom>
        </p:spPr>
        <p:txBody>
          <a:bodyPr/>
          <a:lstStyle/>
          <a:p>
            <a:fld id="{53A486EB-A1CF-45B4-AE46-5EF03DCFF773}" type="slidenum">
              <a:rPr lang="en-GB" smtClean="0"/>
              <a:t>‹#›</a:t>
            </a:fld>
            <a:endParaRPr lang="en-GB"/>
          </a:p>
        </p:txBody>
      </p:sp>
    </p:spTree>
    <p:extLst>
      <p:ext uri="{BB962C8B-B14F-4D97-AF65-F5344CB8AC3E}">
        <p14:creationId xmlns:p14="http://schemas.microsoft.com/office/powerpoint/2010/main" val="2851866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F574D4-B91E-49D2-8BEF-C07FE90D44B6}"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A486EB-A1CF-45B4-AE46-5EF03DCFF773}" type="slidenum">
              <a:rPr lang="en-GB" smtClean="0"/>
              <a:t>‹#›</a:t>
            </a:fld>
            <a:endParaRPr lang="en-GB"/>
          </a:p>
        </p:txBody>
      </p:sp>
    </p:spTree>
    <p:extLst>
      <p:ext uri="{BB962C8B-B14F-4D97-AF65-F5344CB8AC3E}">
        <p14:creationId xmlns:p14="http://schemas.microsoft.com/office/powerpoint/2010/main" val="88447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422345"/>
            <a:ext cx="7475220" cy="1976305"/>
          </a:xfrm>
        </p:spPr>
        <p:txBody>
          <a:bodyPr anchor="b">
            <a:noAutofit/>
          </a:bodyPr>
          <a:lstStyle>
            <a:lvl1pPr algn="ctr">
              <a:lnSpc>
                <a:spcPct val="85000"/>
              </a:lnSpc>
              <a:defRPr sz="3600" b="1" cap="all" baseline="0"/>
            </a:lvl1pPr>
          </a:lstStyle>
          <a:p>
            <a:r>
              <a:rPr lang="en-GB" dirty="0"/>
              <a:t>Click to edit Master title style</a:t>
            </a:r>
            <a:endParaRPr lang="en-US" dirty="0"/>
          </a:p>
        </p:txBody>
      </p:sp>
      <p:sp>
        <p:nvSpPr>
          <p:cNvPr id="3" name="Text Placeholder 2"/>
          <p:cNvSpPr>
            <a:spLocks noGrp="1"/>
          </p:cNvSpPr>
          <p:nvPr>
            <p:ph type="body" idx="1"/>
          </p:nvPr>
        </p:nvSpPr>
        <p:spPr>
          <a:xfrm>
            <a:off x="1282446" y="3593319"/>
            <a:ext cx="6576822" cy="1022855"/>
          </a:xfrm>
        </p:spPr>
        <p:txBody>
          <a:bodyPr anchor="t">
            <a:normAutofit/>
          </a:bodyPr>
          <a:lstStyle>
            <a:lvl1pPr marL="0" indent="0" algn="ctr">
              <a:buNone/>
              <a:defRPr sz="36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a:xfrm>
            <a:off x="857248" y="4667874"/>
            <a:ext cx="1746806" cy="273844"/>
          </a:xfrm>
          <a:prstGeom prst="rect">
            <a:avLst/>
          </a:prstGeom>
        </p:spPr>
        <p:txBody>
          <a:bodyPr/>
          <a:lstStyle>
            <a:lvl1pPr>
              <a:defRPr sz="1600"/>
            </a:lvl1pPr>
          </a:lstStyle>
          <a:p>
            <a:fld id="{68F574D4-B91E-49D2-8BEF-C07FE90D44B6}" type="datetimeFigureOut">
              <a:rPr lang="en-GB" smtClean="0"/>
              <a:pPr/>
              <a:t>19/03/2020</a:t>
            </a:fld>
            <a:endParaRPr lang="en-GB" dirty="0"/>
          </a:p>
        </p:txBody>
      </p:sp>
      <p:sp>
        <p:nvSpPr>
          <p:cNvPr id="5" name="Footer Placeholder 4"/>
          <p:cNvSpPr>
            <a:spLocks noGrp="1"/>
          </p:cNvSpPr>
          <p:nvPr>
            <p:ph type="ftr" sz="quarter" idx="11"/>
          </p:nvPr>
        </p:nvSpPr>
        <p:spPr>
          <a:xfrm>
            <a:off x="2961863" y="4667874"/>
            <a:ext cx="3538331" cy="273844"/>
          </a:xfrm>
          <a:prstGeom prst="rect">
            <a:avLst/>
          </a:prstGeom>
        </p:spPr>
        <p:txBody>
          <a:bodyPr/>
          <a:lstStyle>
            <a:lvl1pPr>
              <a:defRPr sz="1600"/>
            </a:lvl1pPr>
          </a:lstStyle>
          <a:p>
            <a:endParaRPr lang="en-GB"/>
          </a:p>
        </p:txBody>
      </p:sp>
      <p:sp>
        <p:nvSpPr>
          <p:cNvPr id="6" name="Slide Number Placeholder 5"/>
          <p:cNvSpPr>
            <a:spLocks noGrp="1"/>
          </p:cNvSpPr>
          <p:nvPr>
            <p:ph type="sldNum" sz="quarter" idx="12"/>
          </p:nvPr>
        </p:nvSpPr>
        <p:spPr>
          <a:xfrm>
            <a:off x="6997152" y="4667874"/>
            <a:ext cx="1279663" cy="273844"/>
          </a:xfrm>
          <a:prstGeom prst="rect">
            <a:avLst/>
          </a:prstGeom>
        </p:spPr>
        <p:txBody>
          <a:bodyPr/>
          <a:lstStyle>
            <a:lvl1pPr>
              <a:defRPr sz="1600"/>
            </a:lvl1pPr>
          </a:lstStyle>
          <a:p>
            <a:fld id="{53A486EB-A1CF-45B4-AE46-5EF03DCFF773}" type="slidenum">
              <a:rPr lang="en-GB" smtClean="0"/>
              <a:pPr/>
              <a:t>‹#›</a:t>
            </a:fld>
            <a:endParaRPr lang="en-GB"/>
          </a:p>
        </p:txBody>
      </p:sp>
      <p:cxnSp>
        <p:nvCxnSpPr>
          <p:cNvPr id="7" name="Straight Connector 6"/>
          <p:cNvCxnSpPr/>
          <p:nvPr/>
        </p:nvCxnSpPr>
        <p:spPr>
          <a:xfrm>
            <a:off x="1485901" y="3492734"/>
            <a:ext cx="6172201" cy="0"/>
          </a:xfrm>
          <a:prstGeom prst="line">
            <a:avLst/>
          </a:prstGeom>
          <a:ln w="254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D4D6D8B3-393D-A548-BAAD-25233433BF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6381" y="250805"/>
            <a:ext cx="1519460" cy="717593"/>
          </a:xfrm>
          <a:prstGeom prst="rect">
            <a:avLst/>
          </a:prstGeom>
        </p:spPr>
      </p:pic>
    </p:spTree>
    <p:extLst>
      <p:ext uri="{BB962C8B-B14F-4D97-AF65-F5344CB8AC3E}">
        <p14:creationId xmlns:p14="http://schemas.microsoft.com/office/powerpoint/2010/main" val="246468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95133" y="1247202"/>
            <a:ext cx="8335911" cy="3716729"/>
          </a:xfrm>
        </p:spPr>
        <p:txBody>
          <a:bodyPr/>
          <a:lstStyle>
            <a:lvl1pPr>
              <a:spcBef>
                <a:spcPts val="1000"/>
              </a:spcBef>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57248" y="4667874"/>
            <a:ext cx="1746806" cy="273844"/>
          </a:xfrm>
          <a:prstGeom prst="rect">
            <a:avLst/>
          </a:prstGeom>
        </p:spPr>
        <p:txBody>
          <a:bodyPr/>
          <a:lstStyle>
            <a:lvl1pPr>
              <a:defRPr sz="1600"/>
            </a:lvl1pPr>
          </a:lstStyle>
          <a:p>
            <a:fld id="{68F574D4-B91E-49D2-8BEF-C07FE90D44B6}" type="datetimeFigureOut">
              <a:rPr lang="en-GB" smtClean="0"/>
              <a:pPr/>
              <a:t>19/03/2020</a:t>
            </a:fld>
            <a:endParaRPr lang="en-GB" dirty="0"/>
          </a:p>
        </p:txBody>
      </p:sp>
      <p:sp>
        <p:nvSpPr>
          <p:cNvPr id="5" name="Footer Placeholder 4"/>
          <p:cNvSpPr>
            <a:spLocks noGrp="1"/>
          </p:cNvSpPr>
          <p:nvPr>
            <p:ph type="ftr" sz="quarter" idx="11"/>
          </p:nvPr>
        </p:nvSpPr>
        <p:spPr>
          <a:xfrm>
            <a:off x="2961863" y="4667874"/>
            <a:ext cx="3538331" cy="273844"/>
          </a:xfrm>
          <a:prstGeom prst="rect">
            <a:avLst/>
          </a:prstGeom>
        </p:spPr>
        <p:txBody>
          <a:bodyPr/>
          <a:lstStyle>
            <a:lvl1pPr>
              <a:defRPr sz="1600"/>
            </a:lvl1pPr>
          </a:lstStyle>
          <a:p>
            <a:endParaRPr lang="en-GB"/>
          </a:p>
        </p:txBody>
      </p:sp>
      <p:sp>
        <p:nvSpPr>
          <p:cNvPr id="6" name="Slide Number Placeholder 5"/>
          <p:cNvSpPr>
            <a:spLocks noGrp="1"/>
          </p:cNvSpPr>
          <p:nvPr>
            <p:ph type="sldNum" sz="quarter" idx="12"/>
          </p:nvPr>
        </p:nvSpPr>
        <p:spPr>
          <a:xfrm>
            <a:off x="6997152" y="4667874"/>
            <a:ext cx="1279663" cy="273844"/>
          </a:xfrm>
          <a:prstGeom prst="rect">
            <a:avLst/>
          </a:prstGeom>
        </p:spPr>
        <p:txBody>
          <a:bodyPr/>
          <a:lstStyle>
            <a:lvl1pPr>
              <a:defRPr sz="1600"/>
            </a:lvl1pPr>
          </a:lstStyle>
          <a:p>
            <a:fld id="{53A486EB-A1CF-45B4-AE46-5EF03DCFF773}" type="slidenum">
              <a:rPr lang="en-GB" smtClean="0"/>
              <a:pPr/>
              <a:t>‹#›</a:t>
            </a:fld>
            <a:endParaRPr lang="en-GB"/>
          </a:p>
        </p:txBody>
      </p:sp>
    </p:spTree>
    <p:extLst>
      <p:ext uri="{BB962C8B-B14F-4D97-AF65-F5344CB8AC3E}">
        <p14:creationId xmlns:p14="http://schemas.microsoft.com/office/powerpoint/2010/main" val="53653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ogo)">
    <p:spTree>
      <p:nvGrpSpPr>
        <p:cNvPr id="1" name=""/>
        <p:cNvGrpSpPr/>
        <p:nvPr/>
      </p:nvGrpSpPr>
      <p:grpSpPr>
        <a:xfrm>
          <a:off x="0" y="0"/>
          <a:ext cx="0" cy="0"/>
          <a:chOff x="0" y="0"/>
          <a:chExt cx="0" cy="0"/>
        </a:xfrm>
      </p:grpSpPr>
      <p:sp>
        <p:nvSpPr>
          <p:cNvPr id="2" name="Title 1"/>
          <p:cNvSpPr>
            <a:spLocks noGrp="1"/>
          </p:cNvSpPr>
          <p:nvPr>
            <p:ph type="title"/>
          </p:nvPr>
        </p:nvSpPr>
        <p:spPr>
          <a:xfrm>
            <a:off x="395133" y="169630"/>
            <a:ext cx="6984000" cy="1017270"/>
          </a:xfrm>
        </p:spPr>
        <p:txBody>
          <a:bodyPr>
            <a:normAutofit/>
          </a:bodyPr>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95133" y="1247203"/>
            <a:ext cx="8335911" cy="3441290"/>
          </a:xfrm>
        </p:spPr>
        <p:txBody>
          <a:bodyPr/>
          <a:lstStyle>
            <a:lvl1pPr>
              <a:spcBef>
                <a:spcPts val="1000"/>
              </a:spcBef>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57248" y="4667874"/>
            <a:ext cx="1746806" cy="273844"/>
          </a:xfrm>
          <a:prstGeom prst="rect">
            <a:avLst/>
          </a:prstGeom>
        </p:spPr>
        <p:txBody>
          <a:bodyPr/>
          <a:lstStyle>
            <a:lvl1pPr>
              <a:defRPr sz="1600"/>
            </a:lvl1pPr>
          </a:lstStyle>
          <a:p>
            <a:fld id="{68F574D4-B91E-49D2-8BEF-C07FE90D44B6}" type="datetimeFigureOut">
              <a:rPr lang="en-GB" smtClean="0"/>
              <a:pPr/>
              <a:t>19/03/2020</a:t>
            </a:fld>
            <a:endParaRPr lang="en-GB"/>
          </a:p>
        </p:txBody>
      </p:sp>
      <p:sp>
        <p:nvSpPr>
          <p:cNvPr id="5" name="Footer Placeholder 4"/>
          <p:cNvSpPr>
            <a:spLocks noGrp="1"/>
          </p:cNvSpPr>
          <p:nvPr>
            <p:ph type="ftr" sz="quarter" idx="11"/>
          </p:nvPr>
        </p:nvSpPr>
        <p:spPr>
          <a:xfrm>
            <a:off x="2961863" y="4667874"/>
            <a:ext cx="3538331" cy="273844"/>
          </a:xfrm>
          <a:prstGeom prst="rect">
            <a:avLst/>
          </a:prstGeom>
        </p:spPr>
        <p:txBody>
          <a:bodyPr/>
          <a:lstStyle>
            <a:lvl1pPr>
              <a:defRPr sz="1600"/>
            </a:lvl1pPr>
          </a:lstStyle>
          <a:p>
            <a:endParaRPr lang="en-GB"/>
          </a:p>
        </p:txBody>
      </p:sp>
      <p:sp>
        <p:nvSpPr>
          <p:cNvPr id="6" name="Slide Number Placeholder 5"/>
          <p:cNvSpPr>
            <a:spLocks noGrp="1"/>
          </p:cNvSpPr>
          <p:nvPr>
            <p:ph type="sldNum" sz="quarter" idx="12"/>
          </p:nvPr>
        </p:nvSpPr>
        <p:spPr>
          <a:xfrm>
            <a:off x="6997152" y="4667874"/>
            <a:ext cx="1279663" cy="273844"/>
          </a:xfrm>
          <a:prstGeom prst="rect">
            <a:avLst/>
          </a:prstGeom>
        </p:spPr>
        <p:txBody>
          <a:bodyPr/>
          <a:lstStyle>
            <a:lvl1pPr>
              <a:defRPr sz="1600"/>
            </a:lvl1pPr>
          </a:lstStyle>
          <a:p>
            <a:fld id="{53A486EB-A1CF-45B4-AE46-5EF03DCFF773}" type="slidenum">
              <a:rPr lang="en-GB" smtClean="0"/>
              <a:pPr/>
              <a:t>‹#›</a:t>
            </a:fld>
            <a:endParaRPr lang="en-GB"/>
          </a:p>
        </p:txBody>
      </p:sp>
      <p:pic>
        <p:nvPicPr>
          <p:cNvPr id="7" name="Picture 6">
            <a:extLst>
              <a:ext uri="{FF2B5EF4-FFF2-40B4-BE49-F238E27FC236}">
                <a16:creationId xmlns:a16="http://schemas.microsoft.com/office/drawing/2014/main" xmlns="" id="{A4C0724D-0F4C-8C45-88C9-7C6BE00523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6381" y="250805"/>
            <a:ext cx="1519460" cy="717593"/>
          </a:xfrm>
          <a:prstGeom prst="rect">
            <a:avLst/>
          </a:prstGeom>
        </p:spPr>
      </p:pic>
    </p:spTree>
    <p:extLst>
      <p:ext uri="{BB962C8B-B14F-4D97-AF65-F5344CB8AC3E}">
        <p14:creationId xmlns:p14="http://schemas.microsoft.com/office/powerpoint/2010/main" val="266089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lvl1pPr>
              <a:defRPr sz="3200"/>
            </a:lvl1pPr>
          </a:lstStyle>
          <a:p>
            <a:r>
              <a:rPr lang="en-GB"/>
              <a:t>Click to edit Master title style</a:t>
            </a:r>
            <a:endParaRPr lang="en-US" dirty="0"/>
          </a:p>
        </p:txBody>
      </p:sp>
      <p:sp>
        <p:nvSpPr>
          <p:cNvPr id="3" name="Content Placeholder 2"/>
          <p:cNvSpPr>
            <a:spLocks noGrp="1"/>
          </p:cNvSpPr>
          <p:nvPr>
            <p:ph sz="half" idx="1"/>
          </p:nvPr>
        </p:nvSpPr>
        <p:spPr>
          <a:xfrm>
            <a:off x="395134" y="1253879"/>
            <a:ext cx="4028276" cy="3616295"/>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700707" y="1253880"/>
            <a:ext cx="4032000" cy="3616295"/>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16349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95134" y="169630"/>
            <a:ext cx="6984000" cy="1017270"/>
          </a:xfrm>
        </p:spPr>
        <p:txBody>
          <a:bodyPr>
            <a:normAutofit/>
          </a:bodyPr>
          <a:lstStyle>
            <a:lvl1pPr>
              <a:defRPr sz="3200"/>
            </a:lvl1pPr>
          </a:lstStyle>
          <a:p>
            <a:r>
              <a:rPr lang="en-GB"/>
              <a:t>Click to edit Master title style</a:t>
            </a:r>
            <a:endParaRPr lang="en-US" dirty="0"/>
          </a:p>
        </p:txBody>
      </p:sp>
      <p:sp>
        <p:nvSpPr>
          <p:cNvPr id="3" name="Content Placeholder 2"/>
          <p:cNvSpPr>
            <a:spLocks noGrp="1"/>
          </p:cNvSpPr>
          <p:nvPr>
            <p:ph sz="half" idx="1"/>
          </p:nvPr>
        </p:nvSpPr>
        <p:spPr>
          <a:xfrm>
            <a:off x="395134" y="1253879"/>
            <a:ext cx="4028276" cy="3616295"/>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700707" y="1253880"/>
            <a:ext cx="4032000" cy="3616295"/>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5" name="Picture 4">
            <a:extLst>
              <a:ext uri="{FF2B5EF4-FFF2-40B4-BE49-F238E27FC236}">
                <a16:creationId xmlns:a16="http://schemas.microsoft.com/office/drawing/2014/main" xmlns="" id="{EEC094CA-4739-8349-BDC1-1AE75C976B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6381" y="250805"/>
            <a:ext cx="1519460" cy="717593"/>
          </a:xfrm>
          <a:prstGeom prst="rect">
            <a:avLst/>
          </a:prstGeom>
        </p:spPr>
      </p:pic>
    </p:spTree>
    <p:extLst>
      <p:ext uri="{BB962C8B-B14F-4D97-AF65-F5344CB8AC3E}">
        <p14:creationId xmlns:p14="http://schemas.microsoft.com/office/powerpoint/2010/main" val="37202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logo)">
    <p:spTree>
      <p:nvGrpSpPr>
        <p:cNvPr id="1" name=""/>
        <p:cNvGrpSpPr/>
        <p:nvPr/>
      </p:nvGrpSpPr>
      <p:grpSpPr>
        <a:xfrm>
          <a:off x="0" y="0"/>
          <a:ext cx="0" cy="0"/>
          <a:chOff x="0" y="0"/>
          <a:chExt cx="0" cy="0"/>
        </a:xfrm>
      </p:grpSpPr>
      <p:sp>
        <p:nvSpPr>
          <p:cNvPr id="8" name="Title 7"/>
          <p:cNvSpPr>
            <a:spLocks noGrp="1"/>
          </p:cNvSpPr>
          <p:nvPr>
            <p:ph type="title"/>
          </p:nvPr>
        </p:nvSpPr>
        <p:spPr>
          <a:xfrm>
            <a:off x="395134" y="234547"/>
            <a:ext cx="6984000" cy="1017270"/>
          </a:xfrm>
        </p:spPr>
        <p:txBody>
          <a:bodyPr>
            <a:normAutofit/>
          </a:bodyPr>
          <a:lstStyle>
            <a:lvl1pPr>
              <a:defRPr sz="3200"/>
            </a:lvl1pPr>
          </a:lstStyle>
          <a:p>
            <a:r>
              <a:rPr lang="en-GB"/>
              <a:t>Click to edit Master title style</a:t>
            </a:r>
            <a:endParaRPr lang="en-US" dirty="0"/>
          </a:p>
        </p:txBody>
      </p:sp>
      <p:sp>
        <p:nvSpPr>
          <p:cNvPr id="3" name="Content Placeholder 2"/>
          <p:cNvSpPr>
            <a:spLocks noGrp="1"/>
          </p:cNvSpPr>
          <p:nvPr>
            <p:ph sz="half" idx="1"/>
          </p:nvPr>
        </p:nvSpPr>
        <p:spPr>
          <a:xfrm>
            <a:off x="395134" y="1323452"/>
            <a:ext cx="4028276" cy="3569242"/>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700707" y="1323453"/>
            <a:ext cx="4032000" cy="3569242"/>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5" name="Picture 4">
            <a:extLst>
              <a:ext uri="{FF2B5EF4-FFF2-40B4-BE49-F238E27FC236}">
                <a16:creationId xmlns:a16="http://schemas.microsoft.com/office/drawing/2014/main" xmlns="" id="{62B1A35C-B788-364D-95D7-0C3B44EE45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6381" y="250805"/>
            <a:ext cx="1519460" cy="717593"/>
          </a:xfrm>
          <a:prstGeom prst="rect">
            <a:avLst/>
          </a:prstGeom>
        </p:spPr>
      </p:pic>
    </p:spTree>
    <p:extLst>
      <p:ext uri="{BB962C8B-B14F-4D97-AF65-F5344CB8AC3E}">
        <p14:creationId xmlns:p14="http://schemas.microsoft.com/office/powerpoint/2010/main" val="3769657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lvl1pPr>
              <a:defRPr sz="3200"/>
            </a:lvl1pPr>
          </a:lstStyle>
          <a:p>
            <a:r>
              <a:rPr lang="en-GB"/>
              <a:t>Click to edit Master title style</a:t>
            </a:r>
            <a:endParaRPr lang="en-US" dirty="0"/>
          </a:p>
        </p:txBody>
      </p:sp>
      <p:sp>
        <p:nvSpPr>
          <p:cNvPr id="3" name="Text Placeholder 2"/>
          <p:cNvSpPr>
            <a:spLocks noGrp="1"/>
          </p:cNvSpPr>
          <p:nvPr>
            <p:ph type="body" idx="1"/>
          </p:nvPr>
        </p:nvSpPr>
        <p:spPr>
          <a:xfrm>
            <a:off x="395134" y="1262596"/>
            <a:ext cx="4028276" cy="625767"/>
          </a:xfrm>
        </p:spPr>
        <p:txBody>
          <a:bodyPr anchor="ctr">
            <a:normAutofit/>
          </a:bodyPr>
          <a:lstStyle>
            <a:lvl1pPr marL="0" indent="0">
              <a:spcBef>
                <a:spcPts val="0"/>
              </a:spcBef>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395134" y="1802575"/>
            <a:ext cx="4028276" cy="305927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701880" y="1260737"/>
            <a:ext cx="4032000" cy="625767"/>
          </a:xfrm>
        </p:spPr>
        <p:txBody>
          <a:bodyPr anchor="ctr">
            <a:normAutofit/>
          </a:bodyPr>
          <a:lstStyle>
            <a:lvl1pPr marL="0" indent="0">
              <a:spcBef>
                <a:spcPts val="0"/>
              </a:spcBef>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701880" y="1800955"/>
            <a:ext cx="4032000" cy="305927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90415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a:xfrm>
            <a:off x="395134" y="169630"/>
            <a:ext cx="6984000" cy="1017270"/>
          </a:xfrm>
        </p:spPr>
        <p:txBody>
          <a:bodyPr>
            <a:normAutofit/>
          </a:bodyPr>
          <a:lstStyle>
            <a:lvl1pPr>
              <a:defRPr sz="3200"/>
            </a:lvl1pPr>
          </a:lstStyle>
          <a:p>
            <a:r>
              <a:rPr lang="en-GB" dirty="0"/>
              <a:t>Click to edit Master title style</a:t>
            </a:r>
            <a:endParaRPr lang="en-US" dirty="0"/>
          </a:p>
        </p:txBody>
      </p:sp>
      <p:sp>
        <p:nvSpPr>
          <p:cNvPr id="3" name="Text Placeholder 2"/>
          <p:cNvSpPr>
            <a:spLocks noGrp="1"/>
          </p:cNvSpPr>
          <p:nvPr>
            <p:ph type="body" idx="1"/>
          </p:nvPr>
        </p:nvSpPr>
        <p:spPr>
          <a:xfrm>
            <a:off x="395134" y="1262596"/>
            <a:ext cx="4028276" cy="625767"/>
          </a:xfrm>
        </p:spPr>
        <p:txBody>
          <a:bodyPr anchor="ctr">
            <a:normAutofit/>
          </a:bodyPr>
          <a:lstStyle>
            <a:lvl1pPr marL="0" indent="0">
              <a:spcBef>
                <a:spcPts val="0"/>
              </a:spcBef>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395134" y="1802575"/>
            <a:ext cx="4028276" cy="305927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701880" y="1260737"/>
            <a:ext cx="4032000" cy="625767"/>
          </a:xfrm>
        </p:spPr>
        <p:txBody>
          <a:bodyPr anchor="ctr">
            <a:normAutofit/>
          </a:bodyPr>
          <a:lstStyle>
            <a:lvl1pPr marL="0" indent="0">
              <a:spcBef>
                <a:spcPts val="0"/>
              </a:spcBef>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701880" y="1800955"/>
            <a:ext cx="4032000" cy="305927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7" name="Picture 6">
            <a:extLst>
              <a:ext uri="{FF2B5EF4-FFF2-40B4-BE49-F238E27FC236}">
                <a16:creationId xmlns:a16="http://schemas.microsoft.com/office/drawing/2014/main" xmlns="" id="{4000A844-5382-4742-BF23-12F0D8151E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6381" y="250805"/>
            <a:ext cx="1519460" cy="717593"/>
          </a:xfrm>
          <a:prstGeom prst="rect">
            <a:avLst/>
          </a:prstGeom>
        </p:spPr>
      </p:pic>
    </p:spTree>
    <p:extLst>
      <p:ext uri="{BB962C8B-B14F-4D97-AF65-F5344CB8AC3E}">
        <p14:creationId xmlns:p14="http://schemas.microsoft.com/office/powerpoint/2010/main" val="2330166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82880" y="137160"/>
            <a:ext cx="8778240" cy="486918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95134" y="169630"/>
            <a:ext cx="8335910" cy="101727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395133" y="1257141"/>
            <a:ext cx="8335911" cy="371672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761933669"/>
      </p:ext>
    </p:extLst>
  </p:cSld>
  <p:clrMap bg1="lt1" tx1="dk1" bg2="lt2" tx2="dk2" accent1="accent1" accent2="accent2" accent3="accent3" accent4="accent4" accent5="accent5" accent6="accent6" hlink="hlink" folHlink="folHlink"/>
  <p:sldLayoutIdLst>
    <p:sldLayoutId id="2147483883" r:id="rId1"/>
    <p:sldLayoutId id="2147483885" r:id="rId2"/>
    <p:sldLayoutId id="2147483884" r:id="rId3"/>
    <p:sldLayoutId id="2147483894" r:id="rId4"/>
    <p:sldLayoutId id="2147483886" r:id="rId5"/>
    <p:sldLayoutId id="2147483899" r:id="rId6"/>
    <p:sldLayoutId id="2147483895" r:id="rId7"/>
    <p:sldLayoutId id="2147483887" r:id="rId8"/>
    <p:sldLayoutId id="2147483900" r:id="rId9"/>
    <p:sldLayoutId id="2147483896" r:id="rId10"/>
    <p:sldLayoutId id="2147483888" r:id="rId11"/>
    <p:sldLayoutId id="2147483897" r:id="rId12"/>
    <p:sldLayoutId id="2147483889" r:id="rId13"/>
    <p:sldLayoutId id="2147483898" r:id="rId14"/>
    <p:sldLayoutId id="2147483890" r:id="rId15"/>
    <p:sldLayoutId id="2147483891" r:id="rId16"/>
    <p:sldLayoutId id="2147483892" r:id="rId17"/>
    <p:sldLayoutId id="2147483893" r:id="rId18"/>
    <p:sldLayoutId id="2147483901" r:id="rId19"/>
  </p:sldLayoutIdLst>
  <p:txStyles>
    <p:titleStyle>
      <a:lvl1pPr algn="l" defTabSz="685800" rtl="0" eaLnBrk="1" latinLnBrk="0" hangingPunct="1">
        <a:lnSpc>
          <a:spcPct val="90000"/>
        </a:lnSpc>
        <a:spcBef>
          <a:spcPct val="0"/>
        </a:spcBef>
        <a:buNone/>
        <a:defRPr sz="3600" b="1" kern="1200">
          <a:solidFill>
            <a:schemeClr val="accent4"/>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400" kern="1200">
          <a:solidFill>
            <a:schemeClr val="tx1"/>
          </a:solidFill>
          <a:latin typeface="+mn-lt"/>
          <a:ea typeface="+mn-ea"/>
          <a:cs typeface="Arial" panose="020B0604020202020204" pitchFamily="34" charset="0"/>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2400" kern="1200">
          <a:solidFill>
            <a:schemeClr val="tx1"/>
          </a:solidFill>
          <a:latin typeface="+mn-lt"/>
          <a:ea typeface="+mn-ea"/>
          <a:cs typeface="Arial" panose="020B0604020202020204" pitchFamily="34" charset="0"/>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2000" kern="1200">
          <a:solidFill>
            <a:schemeClr val="tx1"/>
          </a:solidFill>
          <a:latin typeface="+mn-lt"/>
          <a:ea typeface="+mn-ea"/>
          <a:cs typeface="Arial" panose="020B0604020202020204" pitchFamily="34" charset="0"/>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Arial" panose="020B0604020202020204" pitchFamily="34" charset="0"/>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Arial" panose="020B0604020202020204" pitchFamily="34" charset="0"/>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0.svg"/><Relationship Id="rId5" Type="http://schemas.openxmlformats.org/officeDocument/2006/relationships/image" Target="../media/image15.png"/><Relationship Id="rId4" Type="http://schemas.openxmlformats.org/officeDocument/2006/relationships/image" Target="../media/image18.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07765" y="4019108"/>
            <a:ext cx="6524665" cy="64592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1000"/>
              </a:spcBef>
              <a:buClr>
                <a:schemeClr val="tx1"/>
              </a:buClr>
              <a:buSzPct val="80000"/>
              <a:buFont typeface="Corbel"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150"/>
              </a:spcBef>
              <a:spcAft>
                <a:spcPts val="300"/>
              </a:spcAft>
              <a:buClr>
                <a:schemeClr val="tx1"/>
              </a:buClr>
              <a:buSzPct val="80000"/>
              <a:buFont typeface="Corbel" pitchFamily="34" charset="0"/>
              <a:buNone/>
              <a:defRPr sz="1800" kern="1200">
                <a:solidFill>
                  <a:schemeClr val="tx1"/>
                </a:solidFill>
                <a:latin typeface="+mn-lt"/>
                <a:ea typeface="+mn-ea"/>
                <a:cs typeface="+mn-cs"/>
              </a:defRPr>
            </a:lvl2pPr>
            <a:lvl3pPr marL="685800" indent="0" algn="ctr" defTabSz="685800" rtl="0" eaLnBrk="1" latinLnBrk="0" hangingPunct="1">
              <a:lnSpc>
                <a:spcPct val="90000"/>
              </a:lnSpc>
              <a:spcBef>
                <a:spcPts val="150"/>
              </a:spcBef>
              <a:spcAft>
                <a:spcPts val="300"/>
              </a:spcAft>
              <a:buClr>
                <a:schemeClr val="tx1"/>
              </a:buClr>
              <a:buSzPct val="80000"/>
              <a:buFont typeface="Corbel" pitchFamily="34" charset="0"/>
              <a:buNone/>
              <a:defRPr sz="1800" kern="1200">
                <a:solidFill>
                  <a:schemeClr val="tx1"/>
                </a:solidFill>
                <a:latin typeface="+mn-lt"/>
                <a:ea typeface="+mn-ea"/>
                <a:cs typeface="+mn-cs"/>
              </a:defRPr>
            </a:lvl3pPr>
            <a:lvl4pPr marL="1028700" indent="0" algn="ctr" defTabSz="685800" rtl="0" eaLnBrk="1" latinLnBrk="0" hangingPunct="1">
              <a:lnSpc>
                <a:spcPct val="90000"/>
              </a:lnSpc>
              <a:spcBef>
                <a:spcPts val="150"/>
              </a:spcBef>
              <a:spcAft>
                <a:spcPts val="300"/>
              </a:spcAft>
              <a:buClr>
                <a:schemeClr val="tx1"/>
              </a:buClr>
              <a:buSzPct val="80000"/>
              <a:buFont typeface="Corbel" pitchFamily="34" charset="0"/>
              <a:buNone/>
              <a:defRPr sz="1500" kern="1200">
                <a:solidFill>
                  <a:schemeClr val="tx1"/>
                </a:solidFill>
                <a:latin typeface="+mn-lt"/>
                <a:ea typeface="+mn-ea"/>
                <a:cs typeface="+mn-cs"/>
              </a:defRPr>
            </a:lvl4pPr>
            <a:lvl5pPr marL="1371600" indent="0" algn="ctr" defTabSz="685800" rtl="0" eaLnBrk="1" latinLnBrk="0" hangingPunct="1">
              <a:lnSpc>
                <a:spcPct val="90000"/>
              </a:lnSpc>
              <a:spcBef>
                <a:spcPts val="150"/>
              </a:spcBef>
              <a:spcAft>
                <a:spcPts val="300"/>
              </a:spcAft>
              <a:buClr>
                <a:schemeClr val="tx1"/>
              </a:buClr>
              <a:buSzPct val="80000"/>
              <a:buFont typeface="Corbel" pitchFamily="34" charset="0"/>
              <a:buNone/>
              <a:defRPr sz="1500" kern="1200">
                <a:solidFill>
                  <a:schemeClr val="tx1"/>
                </a:solidFill>
                <a:latin typeface="+mn-lt"/>
                <a:ea typeface="+mn-ea"/>
                <a:cs typeface="+mn-cs"/>
              </a:defRPr>
            </a:lvl5pPr>
            <a:lvl6pPr marL="1714500" indent="0" algn="ctr" defTabSz="685800" rtl="0" eaLnBrk="1" latinLnBrk="0" hangingPunct="1">
              <a:lnSpc>
                <a:spcPct val="90000"/>
              </a:lnSpc>
              <a:spcBef>
                <a:spcPts val="150"/>
              </a:spcBef>
              <a:spcAft>
                <a:spcPts val="300"/>
              </a:spcAft>
              <a:buClr>
                <a:schemeClr val="tx1"/>
              </a:buClr>
              <a:buSzPct val="80000"/>
              <a:buFont typeface="Corbel" pitchFamily="34" charset="0"/>
              <a:buNone/>
              <a:defRPr sz="1500" kern="1200">
                <a:solidFill>
                  <a:schemeClr val="tx1"/>
                </a:solidFill>
                <a:latin typeface="+mn-lt"/>
                <a:ea typeface="+mn-ea"/>
                <a:cs typeface="+mn-cs"/>
              </a:defRPr>
            </a:lvl6pPr>
            <a:lvl7pPr marL="2057400" indent="0" algn="ctr" defTabSz="685800" rtl="0" eaLnBrk="1" latinLnBrk="0" hangingPunct="1">
              <a:lnSpc>
                <a:spcPct val="90000"/>
              </a:lnSpc>
              <a:spcBef>
                <a:spcPts val="150"/>
              </a:spcBef>
              <a:spcAft>
                <a:spcPts val="300"/>
              </a:spcAft>
              <a:buClr>
                <a:schemeClr val="tx1"/>
              </a:buClr>
              <a:buSzPct val="80000"/>
              <a:buFont typeface="Corbel" pitchFamily="34" charset="0"/>
              <a:buNone/>
              <a:defRPr sz="1500" kern="1200">
                <a:solidFill>
                  <a:schemeClr val="tx1"/>
                </a:solidFill>
                <a:latin typeface="+mn-lt"/>
                <a:ea typeface="+mn-ea"/>
                <a:cs typeface="+mn-cs"/>
              </a:defRPr>
            </a:lvl7pPr>
            <a:lvl8pPr marL="2400300" indent="0" algn="ctr" defTabSz="685800" rtl="0" eaLnBrk="1" latinLnBrk="0" hangingPunct="1">
              <a:lnSpc>
                <a:spcPct val="90000"/>
              </a:lnSpc>
              <a:spcBef>
                <a:spcPts val="150"/>
              </a:spcBef>
              <a:spcAft>
                <a:spcPts val="300"/>
              </a:spcAft>
              <a:buClr>
                <a:schemeClr val="tx1"/>
              </a:buClr>
              <a:buSzPct val="80000"/>
              <a:buFont typeface="Corbel" pitchFamily="34" charset="0"/>
              <a:buNone/>
              <a:defRPr sz="1500" kern="1200">
                <a:solidFill>
                  <a:schemeClr val="tx1"/>
                </a:solidFill>
                <a:latin typeface="+mn-lt"/>
                <a:ea typeface="+mn-ea"/>
                <a:cs typeface="+mn-cs"/>
              </a:defRPr>
            </a:lvl8pPr>
            <a:lvl9pPr marL="2743200" indent="0" algn="ctr" defTabSz="685800" rtl="0" eaLnBrk="1" latinLnBrk="0" hangingPunct="1">
              <a:lnSpc>
                <a:spcPct val="90000"/>
              </a:lnSpc>
              <a:spcBef>
                <a:spcPts val="150"/>
              </a:spcBef>
              <a:spcAft>
                <a:spcPts val="300"/>
              </a:spcAft>
              <a:buClr>
                <a:schemeClr val="tx1"/>
              </a:buClr>
              <a:buSzPct val="80000"/>
              <a:buFont typeface="Corbel" pitchFamily="34" charset="0"/>
              <a:buNone/>
              <a:defRPr sz="1500" kern="1200">
                <a:solidFill>
                  <a:schemeClr val="tx1"/>
                </a:solidFill>
                <a:latin typeface="+mn-lt"/>
                <a:ea typeface="+mn-ea"/>
                <a:cs typeface="+mn-cs"/>
              </a:defRPr>
            </a:lvl9pPr>
          </a:lstStyle>
          <a:p>
            <a:endParaRPr lang="en-GB" sz="1600" dirty="0"/>
          </a:p>
        </p:txBody>
      </p:sp>
      <p:sp>
        <p:nvSpPr>
          <p:cNvPr id="5" name="Subtitle 4">
            <a:extLst>
              <a:ext uri="{FF2B5EF4-FFF2-40B4-BE49-F238E27FC236}">
                <a16:creationId xmlns:a16="http://schemas.microsoft.com/office/drawing/2014/main" xmlns="" id="{84A65705-DE34-824C-BF19-A600C63C6D1D}"/>
              </a:ext>
            </a:extLst>
          </p:cNvPr>
          <p:cNvSpPr>
            <a:spLocks noGrp="1"/>
          </p:cNvSpPr>
          <p:nvPr>
            <p:ph type="subTitle" idx="1"/>
          </p:nvPr>
        </p:nvSpPr>
        <p:spPr/>
        <p:txBody>
          <a:bodyPr/>
          <a:lstStyle/>
          <a:p>
            <a:pPr algn="r"/>
            <a:r>
              <a:rPr lang="en-GB" dirty="0"/>
              <a:t>Rob Stein</a:t>
            </a:r>
          </a:p>
        </p:txBody>
      </p:sp>
      <p:sp>
        <p:nvSpPr>
          <p:cNvPr id="6" name="Title 10">
            <a:extLst>
              <a:ext uri="{FF2B5EF4-FFF2-40B4-BE49-F238E27FC236}">
                <a16:creationId xmlns:a16="http://schemas.microsoft.com/office/drawing/2014/main" xmlns="" id="{A8E4FE3C-C300-F34F-B244-6C4CA222AC81}"/>
              </a:ext>
            </a:extLst>
          </p:cNvPr>
          <p:cNvSpPr>
            <a:spLocks noGrp="1"/>
          </p:cNvSpPr>
          <p:nvPr>
            <p:ph type="ctrTitle"/>
          </p:nvPr>
        </p:nvSpPr>
        <p:spPr>
          <a:xfrm>
            <a:off x="832487" y="883063"/>
            <a:ext cx="7475220" cy="2194560"/>
          </a:xfrm>
        </p:spPr>
        <p:txBody>
          <a:bodyPr>
            <a:normAutofit/>
          </a:bodyPr>
          <a:lstStyle/>
          <a:p>
            <a:r>
              <a:rPr lang="en-US" sz="4400" dirty="0"/>
              <a:t>OPTIMA update</a:t>
            </a:r>
          </a:p>
        </p:txBody>
      </p:sp>
      <p:sp>
        <p:nvSpPr>
          <p:cNvPr id="2" name="TextBox 1">
            <a:extLst>
              <a:ext uri="{FF2B5EF4-FFF2-40B4-BE49-F238E27FC236}">
                <a16:creationId xmlns:a16="http://schemas.microsoft.com/office/drawing/2014/main" xmlns="" id="{E00AA8A7-6994-F047-883B-77A67AB0B9A6}"/>
              </a:ext>
            </a:extLst>
          </p:cNvPr>
          <p:cNvSpPr txBox="1"/>
          <p:nvPr/>
        </p:nvSpPr>
        <p:spPr>
          <a:xfrm>
            <a:off x="3226678" y="4582510"/>
            <a:ext cx="4713855" cy="369332"/>
          </a:xfrm>
          <a:prstGeom prst="rect">
            <a:avLst/>
          </a:prstGeom>
          <a:noFill/>
        </p:spPr>
        <p:txBody>
          <a:bodyPr wrap="none" rtlCol="0">
            <a:spAutoFit/>
          </a:bodyPr>
          <a:lstStyle/>
          <a:p>
            <a:r>
              <a:rPr lang="en-US" dirty="0"/>
              <a:t>SWAG Breast Cancer Conference 13 March 2020</a:t>
            </a:r>
          </a:p>
        </p:txBody>
      </p:sp>
    </p:spTree>
    <p:extLst>
      <p:ext uri="{BB962C8B-B14F-4D97-AF65-F5344CB8AC3E}">
        <p14:creationId xmlns:p14="http://schemas.microsoft.com/office/powerpoint/2010/main" val="2168827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ea typeface="ＭＳ Ｐゴシック" pitchFamily="-84" charset="-128"/>
                <a:cs typeface="Calibri" pitchFamily="34" charset="0"/>
              </a:rPr>
              <a:t>NSABP B-20 &amp; SWOG 88-14 Oncotype DX studies</a:t>
            </a:r>
            <a:r>
              <a:rPr lang="en-GB" sz="2800" dirty="0"/>
              <a:t> re-analysis &amp; chemotherapy sensitivity prediction</a:t>
            </a:r>
          </a:p>
        </p:txBody>
      </p:sp>
      <p:grpSp>
        <p:nvGrpSpPr>
          <p:cNvPr id="8" name="Group 7">
            <a:extLst>
              <a:ext uri="{FF2B5EF4-FFF2-40B4-BE49-F238E27FC236}">
                <a16:creationId xmlns:a16="http://schemas.microsoft.com/office/drawing/2014/main" xmlns="" id="{7424A8C8-F0F4-2C4F-B7FF-FC756A91FEC5}"/>
              </a:ext>
            </a:extLst>
          </p:cNvPr>
          <p:cNvGrpSpPr/>
          <p:nvPr/>
        </p:nvGrpSpPr>
        <p:grpSpPr>
          <a:xfrm>
            <a:off x="416268" y="1279344"/>
            <a:ext cx="8368201" cy="1430036"/>
            <a:chOff x="555023" y="1705791"/>
            <a:chExt cx="11157601" cy="1906714"/>
          </a:xfrm>
        </p:grpSpPr>
        <p:grpSp>
          <p:nvGrpSpPr>
            <p:cNvPr id="4" name="Group 3">
              <a:extLst>
                <a:ext uri="{FF2B5EF4-FFF2-40B4-BE49-F238E27FC236}">
                  <a16:creationId xmlns:a16="http://schemas.microsoft.com/office/drawing/2014/main" xmlns="" id="{E77B920D-9CF2-2B41-81EB-E44139169E95}"/>
                </a:ext>
              </a:extLst>
            </p:cNvPr>
            <p:cNvGrpSpPr/>
            <p:nvPr/>
          </p:nvGrpSpPr>
          <p:grpSpPr>
            <a:xfrm>
              <a:off x="5556160" y="1847500"/>
              <a:ext cx="1980000" cy="1437484"/>
              <a:chOff x="4829474" y="1847500"/>
              <a:chExt cx="2673350" cy="1437484"/>
            </a:xfrm>
          </p:grpSpPr>
          <p:sp>
            <p:nvSpPr>
              <p:cNvPr id="65" name="Rectangle 8"/>
              <p:cNvSpPr>
                <a:spLocks noChangeArrowheads="1"/>
              </p:cNvSpPr>
              <p:nvPr/>
            </p:nvSpPr>
            <p:spPr bwMode="auto">
              <a:xfrm>
                <a:off x="4832650" y="2391584"/>
                <a:ext cx="2670174" cy="357364"/>
              </a:xfrm>
              <a:prstGeom prst="rect">
                <a:avLst/>
              </a:prstGeom>
              <a:solidFill>
                <a:srgbClr val="00FFFF"/>
              </a:solidFill>
              <a:ln w="9525">
                <a:solidFill>
                  <a:srgbClr val="00B0F0"/>
                </a:solidFill>
                <a:miter lim="800000"/>
                <a:headEnd/>
                <a:tailEnd/>
              </a:ln>
            </p:spPr>
            <p:txBody>
              <a:bodyPr wrap="none" anchor="ctr"/>
              <a:lstStyle/>
              <a:p>
                <a:pPr algn="ctr" eaLnBrk="0" hangingPunct="0">
                  <a:defRPr/>
                </a:pPr>
                <a:r>
                  <a:rPr lang="en-US" sz="1500" dirty="0">
                    <a:solidFill>
                      <a:srgbClr val="000000"/>
                    </a:solidFill>
                    <a:ea typeface="ＭＳ Ｐゴシック" charset="0"/>
                    <a:cs typeface="Calibri" charset="0"/>
                  </a:rPr>
                  <a:t>tam + MF</a:t>
                </a:r>
              </a:p>
            </p:txBody>
          </p:sp>
          <p:sp>
            <p:nvSpPr>
              <p:cNvPr id="66" name="Rectangle 9"/>
              <p:cNvSpPr>
                <a:spLocks noChangeArrowheads="1"/>
              </p:cNvSpPr>
              <p:nvPr/>
            </p:nvSpPr>
            <p:spPr bwMode="auto">
              <a:xfrm>
                <a:off x="4831061" y="2927620"/>
                <a:ext cx="2655888" cy="357364"/>
              </a:xfrm>
              <a:prstGeom prst="rect">
                <a:avLst/>
              </a:prstGeom>
              <a:solidFill>
                <a:srgbClr val="00FFFF"/>
              </a:solidFill>
              <a:ln w="9525">
                <a:solidFill>
                  <a:srgbClr val="00B0F0"/>
                </a:solidFill>
                <a:miter lim="800000"/>
                <a:headEnd/>
                <a:tailEnd/>
              </a:ln>
            </p:spPr>
            <p:txBody>
              <a:bodyPr wrap="none" anchor="ctr"/>
              <a:lstStyle/>
              <a:p>
                <a:pPr algn="ctr" eaLnBrk="0" hangingPunct="0">
                  <a:defRPr/>
                </a:pPr>
                <a:r>
                  <a:rPr lang="en-US" sz="1500" dirty="0">
                    <a:solidFill>
                      <a:srgbClr val="000000"/>
                    </a:solidFill>
                    <a:ea typeface="ＭＳ Ｐゴシック" charset="0"/>
                    <a:cs typeface="Calibri" charset="0"/>
                  </a:rPr>
                  <a:t>tam + CMF</a:t>
                </a:r>
              </a:p>
            </p:txBody>
          </p:sp>
          <p:sp>
            <p:nvSpPr>
              <p:cNvPr id="67" name="Rectangle 10"/>
              <p:cNvSpPr>
                <a:spLocks noChangeArrowheads="1"/>
              </p:cNvSpPr>
              <p:nvPr/>
            </p:nvSpPr>
            <p:spPr bwMode="auto">
              <a:xfrm>
                <a:off x="4829474" y="1847500"/>
                <a:ext cx="2643188" cy="357364"/>
              </a:xfrm>
              <a:prstGeom prst="rect">
                <a:avLst/>
              </a:prstGeom>
              <a:solidFill>
                <a:srgbClr val="FFFF00"/>
              </a:solidFill>
              <a:ln w="9525">
                <a:solidFill>
                  <a:srgbClr val="FFCCFF"/>
                </a:solidFill>
                <a:miter lim="800000"/>
                <a:headEnd/>
                <a:tailEnd/>
              </a:ln>
            </p:spPr>
            <p:txBody>
              <a:bodyPr wrap="none" anchor="ctr"/>
              <a:lstStyle/>
              <a:p>
                <a:pPr algn="ctr" eaLnBrk="0" hangingPunct="0">
                  <a:defRPr/>
                </a:pPr>
                <a:r>
                  <a:rPr lang="en-US" sz="1500" dirty="0">
                    <a:solidFill>
                      <a:srgbClr val="000000"/>
                    </a:solidFill>
                    <a:ea typeface="ＭＳ Ｐゴシック" charset="0"/>
                    <a:cs typeface="Calibri" charset="0"/>
                  </a:rPr>
                  <a:t>tam</a:t>
                </a:r>
              </a:p>
            </p:txBody>
          </p:sp>
        </p:grpSp>
        <p:grpSp>
          <p:nvGrpSpPr>
            <p:cNvPr id="68" name="Group 11"/>
            <p:cNvGrpSpPr>
              <a:grpSpLocks/>
            </p:cNvGrpSpPr>
            <p:nvPr/>
          </p:nvGrpSpPr>
          <p:grpSpPr bwMode="auto">
            <a:xfrm flipV="1">
              <a:off x="7608173" y="1998180"/>
              <a:ext cx="792163" cy="1091486"/>
              <a:chOff x="5124" y="1884"/>
              <a:chExt cx="499" cy="1140"/>
            </a:xfrm>
          </p:grpSpPr>
          <p:grpSp>
            <p:nvGrpSpPr>
              <p:cNvPr id="70" name="Group 12"/>
              <p:cNvGrpSpPr>
                <a:grpSpLocks/>
              </p:cNvGrpSpPr>
              <p:nvPr/>
            </p:nvGrpSpPr>
            <p:grpSpPr bwMode="auto">
              <a:xfrm>
                <a:off x="5124" y="1884"/>
                <a:ext cx="348" cy="548"/>
                <a:chOff x="5040" y="2376"/>
                <a:chExt cx="348" cy="548"/>
              </a:xfrm>
            </p:grpSpPr>
            <p:sp>
              <p:nvSpPr>
                <p:cNvPr id="74" name="Line 13"/>
                <p:cNvSpPr>
                  <a:spLocks noChangeShapeType="1"/>
                </p:cNvSpPr>
                <p:nvPr/>
              </p:nvSpPr>
              <p:spPr bwMode="auto">
                <a:xfrm>
                  <a:off x="5040" y="2376"/>
                  <a:ext cx="348" cy="0"/>
                </a:xfrm>
                <a:prstGeom prst="line">
                  <a:avLst/>
                </a:prstGeom>
                <a:noFill/>
                <a:ln w="38100">
                  <a:solidFill>
                    <a:srgbClr val="0E2250"/>
                  </a:solidFill>
                  <a:round/>
                  <a:headEnd/>
                  <a:tailEnd/>
                </a:ln>
                <a:extLst>
                  <a:ext uri="{909E8E84-426E-40DD-AFC4-6F175D3DCCD1}">
                    <a14:hiddenFill xmlns:a14="http://schemas.microsoft.com/office/drawing/2010/main">
                      <a:noFill/>
                    </a14:hiddenFill>
                  </a:ext>
                </a:extLst>
              </p:spPr>
              <p:txBody>
                <a:bodyPr/>
                <a:lstStyle/>
                <a:p>
                  <a:pPr>
                    <a:defRPr/>
                  </a:pPr>
                  <a:endParaRPr lang="en-US" sz="1350">
                    <a:ea typeface="ＭＳ Ｐゴシック" charset="0"/>
                    <a:cs typeface="ＭＳ Ｐゴシック" charset="0"/>
                  </a:endParaRPr>
                </a:p>
              </p:txBody>
            </p:sp>
            <p:sp>
              <p:nvSpPr>
                <p:cNvPr id="75" name="Line 14"/>
                <p:cNvSpPr>
                  <a:spLocks noChangeShapeType="1"/>
                </p:cNvSpPr>
                <p:nvPr/>
              </p:nvSpPr>
              <p:spPr bwMode="auto">
                <a:xfrm>
                  <a:off x="5040" y="2924"/>
                  <a:ext cx="348" cy="0"/>
                </a:xfrm>
                <a:prstGeom prst="line">
                  <a:avLst/>
                </a:prstGeom>
                <a:noFill/>
                <a:ln w="38100">
                  <a:solidFill>
                    <a:srgbClr val="0E2250"/>
                  </a:solidFill>
                  <a:round/>
                  <a:headEnd/>
                  <a:tailEnd/>
                </a:ln>
                <a:extLst>
                  <a:ext uri="{909E8E84-426E-40DD-AFC4-6F175D3DCCD1}">
                    <a14:hiddenFill xmlns:a14="http://schemas.microsoft.com/office/drawing/2010/main">
                      <a:noFill/>
                    </a14:hiddenFill>
                  </a:ext>
                </a:extLst>
              </p:spPr>
              <p:txBody>
                <a:bodyPr/>
                <a:lstStyle/>
                <a:p>
                  <a:pPr>
                    <a:defRPr/>
                  </a:pPr>
                  <a:endParaRPr lang="en-US" sz="1350">
                    <a:ea typeface="ＭＳ Ｐゴシック" charset="0"/>
                    <a:cs typeface="ＭＳ Ｐゴシック" charset="0"/>
                  </a:endParaRPr>
                </a:p>
              </p:txBody>
            </p:sp>
            <p:sp>
              <p:nvSpPr>
                <p:cNvPr id="76" name="Line 15"/>
                <p:cNvSpPr>
                  <a:spLocks noChangeShapeType="1"/>
                </p:cNvSpPr>
                <p:nvPr/>
              </p:nvSpPr>
              <p:spPr bwMode="auto">
                <a:xfrm>
                  <a:off x="5376" y="2398"/>
                  <a:ext cx="0" cy="52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sz="1350">
                    <a:ea typeface="ＭＳ Ｐゴシック" charset="0"/>
                    <a:cs typeface="ＭＳ Ｐゴシック" charset="0"/>
                  </a:endParaRPr>
                </a:p>
              </p:txBody>
            </p:sp>
          </p:grpSp>
          <p:sp>
            <p:nvSpPr>
              <p:cNvPr id="71" name="Line 16"/>
              <p:cNvSpPr>
                <a:spLocks noChangeShapeType="1"/>
              </p:cNvSpPr>
              <p:nvPr/>
            </p:nvSpPr>
            <p:spPr bwMode="auto">
              <a:xfrm>
                <a:off x="5479" y="2133"/>
                <a:ext cx="144" cy="0"/>
              </a:xfrm>
              <a:prstGeom prst="line">
                <a:avLst/>
              </a:prstGeom>
              <a:noFill/>
              <a:ln w="38100">
                <a:solidFill>
                  <a:srgbClr val="0E2250"/>
                </a:solidFill>
                <a:round/>
                <a:headEnd/>
                <a:tailEnd/>
              </a:ln>
              <a:extLst>
                <a:ext uri="{909E8E84-426E-40DD-AFC4-6F175D3DCCD1}">
                  <a14:hiddenFill xmlns:a14="http://schemas.microsoft.com/office/drawing/2010/main">
                    <a:noFill/>
                  </a14:hiddenFill>
                </a:ext>
              </a:extLst>
            </p:spPr>
            <p:txBody>
              <a:bodyPr/>
              <a:lstStyle/>
              <a:p>
                <a:pPr>
                  <a:defRPr/>
                </a:pPr>
                <a:endParaRPr lang="en-US" sz="1350">
                  <a:ea typeface="ＭＳ Ｐゴシック" charset="0"/>
                  <a:cs typeface="ＭＳ Ｐゴシック" charset="0"/>
                </a:endParaRPr>
              </a:p>
            </p:txBody>
          </p:sp>
          <p:sp>
            <p:nvSpPr>
              <p:cNvPr id="72" name="Line 17"/>
              <p:cNvSpPr>
                <a:spLocks noChangeShapeType="1"/>
              </p:cNvSpPr>
              <p:nvPr/>
            </p:nvSpPr>
            <p:spPr bwMode="auto">
              <a:xfrm>
                <a:off x="5616" y="2112"/>
                <a:ext cx="0" cy="912"/>
              </a:xfrm>
              <a:prstGeom prst="line">
                <a:avLst/>
              </a:prstGeom>
              <a:noFill/>
              <a:ln w="38100">
                <a:solidFill>
                  <a:srgbClr val="0E2250"/>
                </a:solidFill>
                <a:round/>
                <a:headEnd/>
                <a:tailEnd/>
              </a:ln>
              <a:extLst>
                <a:ext uri="{909E8E84-426E-40DD-AFC4-6F175D3DCCD1}">
                  <a14:hiddenFill xmlns:a14="http://schemas.microsoft.com/office/drawing/2010/main">
                    <a:noFill/>
                  </a14:hiddenFill>
                </a:ext>
              </a:extLst>
            </p:spPr>
            <p:txBody>
              <a:bodyPr/>
              <a:lstStyle/>
              <a:p>
                <a:pPr>
                  <a:defRPr/>
                </a:pPr>
                <a:endParaRPr lang="en-US" sz="1350">
                  <a:ea typeface="ＭＳ Ｐゴシック" charset="0"/>
                  <a:cs typeface="ＭＳ Ｐゴシック" charset="0"/>
                </a:endParaRPr>
              </a:p>
            </p:txBody>
          </p:sp>
          <p:sp>
            <p:nvSpPr>
              <p:cNvPr id="73" name="Line 18"/>
              <p:cNvSpPr>
                <a:spLocks noChangeShapeType="1"/>
              </p:cNvSpPr>
              <p:nvPr/>
            </p:nvSpPr>
            <p:spPr bwMode="auto">
              <a:xfrm flipH="1">
                <a:off x="5124" y="3024"/>
                <a:ext cx="499" cy="0"/>
              </a:xfrm>
              <a:prstGeom prst="line">
                <a:avLst/>
              </a:prstGeom>
              <a:noFill/>
              <a:ln w="38100">
                <a:solidFill>
                  <a:srgbClr val="0E2250"/>
                </a:solidFill>
                <a:round/>
                <a:headEnd/>
                <a:tailEnd/>
              </a:ln>
              <a:extLst>
                <a:ext uri="{909E8E84-426E-40DD-AFC4-6F175D3DCCD1}">
                  <a14:hiddenFill xmlns:a14="http://schemas.microsoft.com/office/drawing/2010/main">
                    <a:noFill/>
                  </a14:hiddenFill>
                </a:ext>
              </a:extLst>
            </p:spPr>
            <p:txBody>
              <a:bodyPr/>
              <a:lstStyle/>
              <a:p>
                <a:pPr>
                  <a:defRPr/>
                </a:pPr>
                <a:endParaRPr lang="en-US" sz="1350">
                  <a:ea typeface="ＭＳ Ｐゴシック" charset="0"/>
                  <a:cs typeface="ＭＳ Ｐゴシック" charset="0"/>
                </a:endParaRPr>
              </a:p>
            </p:txBody>
          </p:sp>
        </p:grpSp>
        <p:sp>
          <p:nvSpPr>
            <p:cNvPr id="78" name="Text Box 83"/>
            <p:cNvSpPr txBox="1">
              <a:spLocks noChangeArrowheads="1"/>
            </p:cNvSpPr>
            <p:nvPr/>
          </p:nvSpPr>
          <p:spPr bwMode="auto">
            <a:xfrm>
              <a:off x="555023" y="2996952"/>
              <a:ext cx="409290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GB" sz="1200" dirty="0">
                  <a:latin typeface="+mn-lt"/>
                  <a:cs typeface="Calibri" pitchFamily="34" charset="0"/>
                </a:rPr>
                <a:t>651/ 2299 patients included (= 28% of all patients); </a:t>
              </a:r>
              <a:r>
                <a:rPr lang="en-GB" sz="1200" u="sng" dirty="0">
                  <a:latin typeface="+mn-lt"/>
                  <a:cs typeface="Calibri" pitchFamily="34" charset="0"/>
                </a:rPr>
                <a:t>45% &lt; 50</a:t>
              </a:r>
              <a:r>
                <a:rPr lang="en-GB" sz="1200" dirty="0">
                  <a:latin typeface="+mn-lt"/>
                  <a:cs typeface="Calibri" pitchFamily="34" charset="0"/>
                </a:rPr>
                <a:t>. </a:t>
              </a:r>
            </a:p>
          </p:txBody>
        </p:sp>
        <p:sp>
          <p:nvSpPr>
            <p:cNvPr id="79" name="Text Box 19"/>
            <p:cNvSpPr txBox="1">
              <a:spLocks noChangeArrowheads="1"/>
            </p:cNvSpPr>
            <p:nvPr/>
          </p:nvSpPr>
          <p:spPr bwMode="auto">
            <a:xfrm>
              <a:off x="9492977" y="1772816"/>
              <a:ext cx="2003623" cy="34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90000"/>
                </a:lnSpc>
                <a:defRPr/>
              </a:pPr>
              <a:r>
                <a:rPr lang="en-US" sz="1200" dirty="0">
                  <a:latin typeface="+mn-lt"/>
                  <a:cs typeface="Calibri" pitchFamily="34" charset="0"/>
                </a:rPr>
                <a:t>Endpoint 10yr DRFI</a:t>
              </a:r>
            </a:p>
          </p:txBody>
        </p:sp>
        <p:sp>
          <p:nvSpPr>
            <p:cNvPr id="80" name="Text Box 19"/>
            <p:cNvSpPr txBox="1">
              <a:spLocks noChangeArrowheads="1"/>
            </p:cNvSpPr>
            <p:nvPr/>
          </p:nvSpPr>
          <p:spPr bwMode="auto">
            <a:xfrm>
              <a:off x="8507709" y="2605437"/>
              <a:ext cx="3204915"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90000"/>
                </a:lnSpc>
                <a:defRPr/>
              </a:pPr>
              <a:r>
                <a:rPr lang="en-US" sz="1200" dirty="0">
                  <a:latin typeface="+mn-lt"/>
                  <a:cs typeface="Calibri" pitchFamily="34" charset="0"/>
                </a:rPr>
                <a:t>CMF &amp; MF not different. Combined in Oncotype study</a:t>
              </a:r>
            </a:p>
          </p:txBody>
        </p:sp>
        <p:sp>
          <p:nvSpPr>
            <p:cNvPr id="99" name="Text Box 83">
              <a:extLst>
                <a:ext uri="{FF2B5EF4-FFF2-40B4-BE49-F238E27FC236}">
                  <a16:creationId xmlns:a16="http://schemas.microsoft.com/office/drawing/2014/main" xmlns="" id="{0A087801-9D51-4E4D-ACB7-45133D8D010F}"/>
                </a:ext>
              </a:extLst>
            </p:cNvPr>
            <p:cNvSpPr txBox="1">
              <a:spLocks noChangeArrowheads="1"/>
            </p:cNvSpPr>
            <p:nvPr/>
          </p:nvSpPr>
          <p:spPr bwMode="auto">
            <a:xfrm>
              <a:off x="568171" y="1705791"/>
              <a:ext cx="18563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GB" sz="1500" dirty="0">
                  <a:cs typeface="Arial" panose="020B0604020202020204" pitchFamily="34" charset="0"/>
                </a:rPr>
                <a:t>NSABP B-20</a:t>
              </a:r>
            </a:p>
          </p:txBody>
        </p:sp>
        <p:grpSp>
          <p:nvGrpSpPr>
            <p:cNvPr id="2" name="Group 1">
              <a:extLst>
                <a:ext uri="{FF2B5EF4-FFF2-40B4-BE49-F238E27FC236}">
                  <a16:creationId xmlns:a16="http://schemas.microsoft.com/office/drawing/2014/main" xmlns="" id="{6D55CAC7-9665-B548-BA1D-509DDE3B54E0}"/>
                </a:ext>
              </a:extLst>
            </p:cNvPr>
            <p:cNvGrpSpPr/>
            <p:nvPr/>
          </p:nvGrpSpPr>
          <p:grpSpPr>
            <a:xfrm>
              <a:off x="4205812" y="1989461"/>
              <a:ext cx="1176714" cy="1151507"/>
              <a:chOff x="3046335" y="1917294"/>
              <a:chExt cx="1176714" cy="1151507"/>
            </a:xfrm>
          </p:grpSpPr>
          <p:sp>
            <p:nvSpPr>
              <p:cNvPr id="62" name="Line 5"/>
              <p:cNvSpPr>
                <a:spLocks noChangeShapeType="1"/>
              </p:cNvSpPr>
              <p:nvPr/>
            </p:nvSpPr>
            <p:spPr bwMode="auto">
              <a:xfrm flipV="1">
                <a:off x="3575349" y="1917294"/>
                <a:ext cx="647700" cy="576489"/>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sz="1350">
                  <a:ea typeface="ＭＳ Ｐゴシック" charset="0"/>
                  <a:cs typeface="ＭＳ Ｐゴシック" charset="0"/>
                </a:endParaRPr>
              </a:p>
            </p:txBody>
          </p:sp>
          <p:sp>
            <p:nvSpPr>
              <p:cNvPr id="63" name="Line 6"/>
              <p:cNvSpPr>
                <a:spLocks noChangeShapeType="1"/>
              </p:cNvSpPr>
              <p:nvPr/>
            </p:nvSpPr>
            <p:spPr bwMode="auto">
              <a:xfrm>
                <a:off x="3575349" y="2492312"/>
                <a:ext cx="647700" cy="576489"/>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sz="1350">
                  <a:ea typeface="ＭＳ Ｐゴシック" charset="0"/>
                  <a:cs typeface="ＭＳ Ｐゴシック" charset="0"/>
                </a:endParaRPr>
              </a:p>
            </p:txBody>
          </p:sp>
          <p:sp>
            <p:nvSpPr>
              <p:cNvPr id="69" name="Oval 77"/>
              <p:cNvSpPr>
                <a:spLocks noChangeArrowheads="1"/>
              </p:cNvSpPr>
              <p:nvPr/>
            </p:nvSpPr>
            <p:spPr bwMode="auto">
              <a:xfrm>
                <a:off x="3046335" y="2282099"/>
                <a:ext cx="432000" cy="432000"/>
              </a:xfrm>
              <a:prstGeom prst="ellipse">
                <a:avLst/>
              </a:prstGeom>
              <a:solidFill>
                <a:srgbClr val="E08700"/>
              </a:solidFill>
              <a:ln w="1588" algn="ctr">
                <a:noFill/>
                <a:round/>
                <a:headEnd/>
                <a:tailEnd/>
              </a:ln>
            </p:spPr>
            <p:txBody>
              <a:bodyPr wrap="none" anchor="ctr"/>
              <a:lstStyle/>
              <a:p>
                <a:pPr algn="ctr" eaLnBrk="0" hangingPunct="0">
                  <a:defRPr/>
                </a:pPr>
                <a:r>
                  <a:rPr lang="en-GB" sz="1350" dirty="0"/>
                  <a:t>R</a:t>
                </a:r>
              </a:p>
            </p:txBody>
          </p:sp>
          <p:sp>
            <p:nvSpPr>
              <p:cNvPr id="50" name="Line 27">
                <a:extLst>
                  <a:ext uri="{FF2B5EF4-FFF2-40B4-BE49-F238E27FC236}">
                    <a16:creationId xmlns:a16="http://schemas.microsoft.com/office/drawing/2014/main" xmlns="" id="{4FC38009-B429-5549-B515-600596A04385}"/>
                  </a:ext>
                </a:extLst>
              </p:cNvPr>
              <p:cNvSpPr>
                <a:spLocks noChangeShapeType="1"/>
              </p:cNvSpPr>
              <p:nvPr/>
            </p:nvSpPr>
            <p:spPr bwMode="auto">
              <a:xfrm flipV="1">
                <a:off x="3567135" y="2498099"/>
                <a:ext cx="648000" cy="0"/>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350"/>
              </a:p>
            </p:txBody>
          </p:sp>
        </p:grpSp>
        <p:grpSp>
          <p:nvGrpSpPr>
            <p:cNvPr id="6" name="Group 5">
              <a:extLst>
                <a:ext uri="{FF2B5EF4-FFF2-40B4-BE49-F238E27FC236}">
                  <a16:creationId xmlns:a16="http://schemas.microsoft.com/office/drawing/2014/main" xmlns="" id="{A2CE72B1-0A0A-9E4F-A603-8DBCDB10C469}"/>
                </a:ext>
              </a:extLst>
            </p:cNvPr>
            <p:cNvGrpSpPr/>
            <p:nvPr/>
          </p:nvGrpSpPr>
          <p:grpSpPr>
            <a:xfrm>
              <a:off x="1342043" y="2372266"/>
              <a:ext cx="2809741" cy="400108"/>
              <a:chOff x="585898" y="2372266"/>
              <a:chExt cx="2809741" cy="400108"/>
            </a:xfrm>
          </p:grpSpPr>
          <p:sp>
            <p:nvSpPr>
              <p:cNvPr id="77" name="Text Box 19"/>
              <p:cNvSpPr txBox="1">
                <a:spLocks noChangeArrowheads="1"/>
              </p:cNvSpPr>
              <p:nvPr/>
            </p:nvSpPr>
            <p:spPr bwMode="auto">
              <a:xfrm>
                <a:off x="585898" y="2372266"/>
                <a:ext cx="2189360" cy="400108"/>
              </a:xfrm>
              <a:prstGeom prst="rect">
                <a:avLst/>
              </a:prstGeom>
              <a:noFill/>
              <a:ln>
                <a:solidFill>
                  <a:srgbClr val="E08700"/>
                </a:solidFill>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sz="1350" dirty="0">
                    <a:solidFill>
                      <a:srgbClr val="2D2E36"/>
                    </a:solidFill>
                    <a:latin typeface="+mn-lt"/>
                    <a:cs typeface="Calibri" pitchFamily="34" charset="0"/>
                  </a:rPr>
                  <a:t>Node neg, ER </a:t>
                </a:r>
                <a:r>
                  <a:rPr lang="en-US" sz="1350" dirty="0" err="1">
                    <a:solidFill>
                      <a:srgbClr val="2D2E36"/>
                    </a:solidFill>
                    <a:latin typeface="+mn-lt"/>
                    <a:cs typeface="Calibri" pitchFamily="34" charset="0"/>
                  </a:rPr>
                  <a:t>pos</a:t>
                </a:r>
                <a:endParaRPr lang="en-US" sz="1350" dirty="0">
                  <a:solidFill>
                    <a:srgbClr val="2D2E36"/>
                  </a:solidFill>
                  <a:latin typeface="+mn-lt"/>
                  <a:cs typeface="Calibri" pitchFamily="34" charset="0"/>
                </a:endParaRPr>
              </a:p>
            </p:txBody>
          </p:sp>
          <p:sp>
            <p:nvSpPr>
              <p:cNvPr id="51" name="Line 11">
                <a:extLst>
                  <a:ext uri="{FF2B5EF4-FFF2-40B4-BE49-F238E27FC236}">
                    <a16:creationId xmlns:a16="http://schemas.microsoft.com/office/drawing/2014/main" xmlns="" id="{7301B4FA-CB9C-D54C-A02B-62F55A3AC5E3}"/>
                  </a:ext>
                </a:extLst>
              </p:cNvPr>
              <p:cNvSpPr>
                <a:spLocks noChangeShapeType="1"/>
              </p:cNvSpPr>
              <p:nvPr/>
            </p:nvSpPr>
            <p:spPr bwMode="auto">
              <a:xfrm>
                <a:off x="2855639" y="2570266"/>
                <a:ext cx="540000" cy="0"/>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350"/>
              </a:p>
            </p:txBody>
          </p:sp>
        </p:grpSp>
      </p:grpSp>
      <p:grpSp>
        <p:nvGrpSpPr>
          <p:cNvPr id="9" name="Group 8">
            <a:extLst>
              <a:ext uri="{FF2B5EF4-FFF2-40B4-BE49-F238E27FC236}">
                <a16:creationId xmlns:a16="http://schemas.microsoft.com/office/drawing/2014/main" xmlns="" id="{BA3761ED-0367-7D45-A16E-6DFE4A4EE914}"/>
              </a:ext>
            </a:extLst>
          </p:cNvPr>
          <p:cNvGrpSpPr/>
          <p:nvPr/>
        </p:nvGrpSpPr>
        <p:grpSpPr>
          <a:xfrm>
            <a:off x="402222" y="2890798"/>
            <a:ext cx="8258559" cy="1816803"/>
            <a:chOff x="536296" y="3854397"/>
            <a:chExt cx="11011412" cy="2422404"/>
          </a:xfrm>
        </p:grpSpPr>
        <p:sp>
          <p:nvSpPr>
            <p:cNvPr id="82" name="Text Box 17">
              <a:extLst>
                <a:ext uri="{FF2B5EF4-FFF2-40B4-BE49-F238E27FC236}">
                  <a16:creationId xmlns:a16="http://schemas.microsoft.com/office/drawing/2014/main" xmlns="" id="{D536F5D3-4181-B042-9D64-C0A38896EB1A}"/>
                </a:ext>
              </a:extLst>
            </p:cNvPr>
            <p:cNvSpPr txBox="1">
              <a:spLocks noChangeArrowheads="1"/>
            </p:cNvSpPr>
            <p:nvPr/>
          </p:nvSpPr>
          <p:spPr bwMode="auto">
            <a:xfrm>
              <a:off x="1991808" y="4509120"/>
              <a:ext cx="2376000" cy="700162"/>
            </a:xfrm>
            <a:prstGeom prst="rect">
              <a:avLst/>
            </a:prstGeom>
            <a:noFill/>
            <a:ln w="9525">
              <a:solidFill>
                <a:srgbClr val="E08700"/>
              </a:solidFill>
              <a:miter lim="800000"/>
              <a:headEnd/>
              <a:tailEnd/>
            </a:ln>
          </p:spPr>
          <p:txBody>
            <a:bodyPr lIns="13500" tIns="27000" rIns="13500" bIns="27000" anchor="ctr" anchorCtr="1"/>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350" dirty="0">
                  <a:latin typeface="+mn-lt"/>
                  <a:cs typeface="Calibri" charset="0"/>
                </a:rPr>
                <a:t>Postmenopausal</a:t>
              </a:r>
            </a:p>
            <a:p>
              <a:pPr eaLnBrk="1" hangingPunct="1">
                <a:defRPr/>
              </a:pPr>
              <a:r>
                <a:rPr lang="en-GB" sz="1350" dirty="0">
                  <a:latin typeface="+mn-lt"/>
                  <a:cs typeface="Calibri" charset="0"/>
                </a:rPr>
                <a:t>Node </a:t>
              </a:r>
              <a:r>
                <a:rPr lang="en-GB" sz="1350" dirty="0" err="1">
                  <a:latin typeface="+mn-lt"/>
                  <a:cs typeface="Calibri" charset="0"/>
                </a:rPr>
                <a:t>pos</a:t>
              </a:r>
              <a:r>
                <a:rPr lang="en-GB" sz="1350" dirty="0">
                  <a:latin typeface="+mn-lt"/>
                  <a:cs typeface="Calibri" charset="0"/>
                </a:rPr>
                <a:t>, HR </a:t>
              </a:r>
              <a:r>
                <a:rPr lang="en-GB" sz="1350" dirty="0" err="1">
                  <a:latin typeface="+mn-lt"/>
                  <a:cs typeface="Calibri" charset="0"/>
                </a:rPr>
                <a:t>pos</a:t>
              </a:r>
              <a:endParaRPr lang="en-GB" sz="1350" dirty="0">
                <a:latin typeface="+mn-lt"/>
                <a:cs typeface="Calibri" charset="0"/>
              </a:endParaRPr>
            </a:p>
          </p:txBody>
        </p:sp>
        <p:sp>
          <p:nvSpPr>
            <p:cNvPr id="83" name="Text Box 19">
              <a:extLst>
                <a:ext uri="{FF2B5EF4-FFF2-40B4-BE49-F238E27FC236}">
                  <a16:creationId xmlns:a16="http://schemas.microsoft.com/office/drawing/2014/main" xmlns="" id="{25B1BF93-787A-7241-A8A1-4D5F089EAA95}"/>
                </a:ext>
              </a:extLst>
            </p:cNvPr>
            <p:cNvSpPr txBox="1">
              <a:spLocks noChangeArrowheads="1"/>
            </p:cNvSpPr>
            <p:nvPr/>
          </p:nvSpPr>
          <p:spPr bwMode="auto">
            <a:xfrm>
              <a:off x="6205587" y="5835143"/>
              <a:ext cx="3562820" cy="338137"/>
            </a:xfrm>
            <a:prstGeom prst="rect">
              <a:avLst/>
            </a:prstGeom>
            <a:solidFill>
              <a:srgbClr val="00B0F0"/>
            </a:solidFill>
            <a:ln>
              <a:solidFill>
                <a:srgbClr val="00B0F0"/>
              </a:solidFill>
            </a:ln>
          </p:spPr>
          <p:txBody>
            <a:bodyPr lIns="27000" tIns="27000" rIns="27000" bIns="270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050" i="1" dirty="0">
                  <a:latin typeface="+mn-lt"/>
                  <a:cs typeface="Calibri" charset="0"/>
                </a:rPr>
                <a:t>Endocrine therapy continued to 5 years </a:t>
              </a:r>
              <a:endParaRPr lang="en-GB" sz="1050" dirty="0">
                <a:latin typeface="+mn-lt"/>
                <a:cs typeface="Calibri" charset="0"/>
              </a:endParaRPr>
            </a:p>
          </p:txBody>
        </p:sp>
        <p:grpSp>
          <p:nvGrpSpPr>
            <p:cNvPr id="84" name="Group 7">
              <a:extLst>
                <a:ext uri="{FF2B5EF4-FFF2-40B4-BE49-F238E27FC236}">
                  <a16:creationId xmlns:a16="http://schemas.microsoft.com/office/drawing/2014/main" xmlns="" id="{AD1CF165-9B08-704B-8F84-57271D2009AA}"/>
                </a:ext>
              </a:extLst>
            </p:cNvPr>
            <p:cNvGrpSpPr>
              <a:grpSpLocks/>
            </p:cNvGrpSpPr>
            <p:nvPr/>
          </p:nvGrpSpPr>
          <p:grpSpPr bwMode="auto">
            <a:xfrm>
              <a:off x="5534074" y="4195254"/>
              <a:ext cx="603250" cy="1257300"/>
              <a:chOff x="5673" y="2385"/>
              <a:chExt cx="1104" cy="1295"/>
            </a:xfrm>
          </p:grpSpPr>
          <p:sp>
            <p:nvSpPr>
              <p:cNvPr id="97" name="Line 8">
                <a:extLst>
                  <a:ext uri="{FF2B5EF4-FFF2-40B4-BE49-F238E27FC236}">
                    <a16:creationId xmlns:a16="http://schemas.microsoft.com/office/drawing/2014/main" xmlns="" id="{CB8B5198-D59B-7349-A49F-DFBCFA1F5185}"/>
                  </a:ext>
                </a:extLst>
              </p:cNvPr>
              <p:cNvSpPr>
                <a:spLocks noChangeShapeType="1"/>
              </p:cNvSpPr>
              <p:nvPr/>
            </p:nvSpPr>
            <p:spPr bwMode="auto">
              <a:xfrm flipV="1">
                <a:off x="5673" y="2385"/>
                <a:ext cx="1104" cy="651"/>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350"/>
              </a:p>
            </p:txBody>
          </p:sp>
          <p:sp>
            <p:nvSpPr>
              <p:cNvPr id="98" name="Line 9">
                <a:extLst>
                  <a:ext uri="{FF2B5EF4-FFF2-40B4-BE49-F238E27FC236}">
                    <a16:creationId xmlns:a16="http://schemas.microsoft.com/office/drawing/2014/main" xmlns="" id="{CF068F6A-8DAC-1C47-89A8-45B78D59A460}"/>
                  </a:ext>
                </a:extLst>
              </p:cNvPr>
              <p:cNvSpPr>
                <a:spLocks noChangeShapeType="1"/>
              </p:cNvSpPr>
              <p:nvPr/>
            </p:nvSpPr>
            <p:spPr bwMode="auto">
              <a:xfrm>
                <a:off x="5673" y="3029"/>
                <a:ext cx="1104" cy="651"/>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350"/>
              </a:p>
            </p:txBody>
          </p:sp>
        </p:grpSp>
        <p:sp>
          <p:nvSpPr>
            <p:cNvPr id="85" name="Line 11">
              <a:extLst>
                <a:ext uri="{FF2B5EF4-FFF2-40B4-BE49-F238E27FC236}">
                  <a16:creationId xmlns:a16="http://schemas.microsoft.com/office/drawing/2014/main" xmlns="" id="{D31A674B-8356-3C40-B319-5BC0D260D387}"/>
                </a:ext>
              </a:extLst>
            </p:cNvPr>
            <p:cNvSpPr>
              <a:spLocks noChangeShapeType="1"/>
            </p:cNvSpPr>
            <p:nvPr/>
          </p:nvSpPr>
          <p:spPr bwMode="auto">
            <a:xfrm>
              <a:off x="4439816" y="4859201"/>
              <a:ext cx="541337" cy="0"/>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350"/>
            </a:p>
          </p:txBody>
        </p:sp>
        <p:sp>
          <p:nvSpPr>
            <p:cNvPr id="86" name="Text Box 12">
              <a:extLst>
                <a:ext uri="{FF2B5EF4-FFF2-40B4-BE49-F238E27FC236}">
                  <a16:creationId xmlns:a16="http://schemas.microsoft.com/office/drawing/2014/main" xmlns="" id="{67713561-C3A2-3B4D-A716-D9657FF23674}"/>
                </a:ext>
              </a:extLst>
            </p:cNvPr>
            <p:cNvSpPr txBox="1">
              <a:spLocks noChangeArrowheads="1"/>
            </p:cNvSpPr>
            <p:nvPr/>
          </p:nvSpPr>
          <p:spPr bwMode="auto">
            <a:xfrm>
              <a:off x="6420834" y="4012693"/>
              <a:ext cx="1332000" cy="377825"/>
            </a:xfrm>
            <a:prstGeom prst="rect">
              <a:avLst/>
            </a:prstGeom>
            <a:solidFill>
              <a:srgbClr val="6600CD"/>
            </a:solidFill>
            <a:ln w="9525">
              <a:solidFill>
                <a:srgbClr val="6600CD"/>
              </a:solidFill>
              <a:miter lim="800000"/>
              <a:headEnd/>
              <a:tailEnd/>
            </a:ln>
          </p:spPr>
          <p:txBody>
            <a:bodyPr lIns="27000" rIns="270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GB" sz="1350">
                  <a:solidFill>
                    <a:schemeClr val="bg1"/>
                  </a:solidFill>
                  <a:latin typeface="+mn-lt"/>
                  <a:cs typeface="Calibri" charset="0"/>
                </a:rPr>
                <a:t>tam</a:t>
              </a:r>
            </a:p>
          </p:txBody>
        </p:sp>
        <p:sp>
          <p:nvSpPr>
            <p:cNvPr id="87" name="Text Box 13">
              <a:extLst>
                <a:ext uri="{FF2B5EF4-FFF2-40B4-BE49-F238E27FC236}">
                  <a16:creationId xmlns:a16="http://schemas.microsoft.com/office/drawing/2014/main" xmlns="" id="{6A4F2F5E-64C6-BB44-A63B-115CFBEB105A}"/>
                </a:ext>
              </a:extLst>
            </p:cNvPr>
            <p:cNvSpPr txBox="1">
              <a:spLocks noChangeArrowheads="1"/>
            </p:cNvSpPr>
            <p:nvPr/>
          </p:nvSpPr>
          <p:spPr bwMode="auto">
            <a:xfrm>
              <a:off x="6421486" y="4670289"/>
              <a:ext cx="1330697" cy="377825"/>
            </a:xfrm>
            <a:prstGeom prst="rect">
              <a:avLst/>
            </a:prstGeom>
            <a:solidFill>
              <a:srgbClr val="9DC3E6"/>
            </a:solidFill>
            <a:ln w="9525">
              <a:solidFill>
                <a:srgbClr val="6AB0E6"/>
              </a:solidFill>
              <a:miter lim="800000"/>
              <a:headEnd/>
              <a:tailEnd/>
            </a:ln>
          </p:spPr>
          <p:txBody>
            <a:bodyPr lIns="27000" rIns="270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GB" sz="1350" dirty="0">
                  <a:latin typeface="+mn-lt"/>
                  <a:cs typeface="Calibri" charset="0"/>
                </a:rPr>
                <a:t>CAF + tam</a:t>
              </a:r>
            </a:p>
          </p:txBody>
        </p:sp>
        <p:sp>
          <p:nvSpPr>
            <p:cNvPr id="88" name="Oval 14">
              <a:extLst>
                <a:ext uri="{FF2B5EF4-FFF2-40B4-BE49-F238E27FC236}">
                  <a16:creationId xmlns:a16="http://schemas.microsoft.com/office/drawing/2014/main" xmlns="" id="{A70C2164-F93F-5D40-ACEB-7C480D17B1E5}"/>
                </a:ext>
              </a:extLst>
            </p:cNvPr>
            <p:cNvSpPr>
              <a:spLocks noChangeAspect="1" noChangeArrowheads="1"/>
            </p:cNvSpPr>
            <p:nvPr/>
          </p:nvSpPr>
          <p:spPr bwMode="auto">
            <a:xfrm>
              <a:off x="5015880" y="4643201"/>
              <a:ext cx="431999" cy="432000"/>
            </a:xfrm>
            <a:prstGeom prst="ellipse">
              <a:avLst/>
            </a:prstGeom>
            <a:solidFill>
              <a:srgbClr val="E08700"/>
            </a:solidFill>
            <a:ln w="9525">
              <a:noFill/>
              <a:round/>
              <a:headEnd/>
              <a:tailEnd/>
            </a:ln>
          </p:spPr>
          <p:txBody>
            <a:bodyPr lIns="0" tIns="0" rIns="0" bIns="0"/>
            <a:lstStyle/>
            <a:p>
              <a:pPr algn="ctr">
                <a:spcBef>
                  <a:spcPts val="450"/>
                </a:spcBef>
                <a:defRPr/>
              </a:pPr>
              <a:r>
                <a:rPr lang="en-GB" sz="1350" dirty="0">
                  <a:ea typeface="ＭＳ Ｐゴシック" charset="0"/>
                  <a:cs typeface="Calibri" charset="0"/>
                </a:rPr>
                <a:t>R</a:t>
              </a:r>
            </a:p>
          </p:txBody>
        </p:sp>
        <p:grpSp>
          <p:nvGrpSpPr>
            <p:cNvPr id="5" name="Group 4">
              <a:extLst>
                <a:ext uri="{FF2B5EF4-FFF2-40B4-BE49-F238E27FC236}">
                  <a16:creationId xmlns:a16="http://schemas.microsoft.com/office/drawing/2014/main" xmlns="" id="{A914AA68-F31B-124A-981A-CBF38E93F27B}"/>
                </a:ext>
              </a:extLst>
            </p:cNvPr>
            <p:cNvGrpSpPr/>
            <p:nvPr/>
          </p:nvGrpSpPr>
          <p:grpSpPr>
            <a:xfrm>
              <a:off x="6421487" y="5217605"/>
              <a:ext cx="3198826" cy="379413"/>
              <a:chOff x="6421487" y="5217605"/>
              <a:chExt cx="3198826" cy="379413"/>
            </a:xfrm>
          </p:grpSpPr>
          <p:sp>
            <p:nvSpPr>
              <p:cNvPr id="94" name="Text Box 12">
                <a:extLst>
                  <a:ext uri="{FF2B5EF4-FFF2-40B4-BE49-F238E27FC236}">
                    <a16:creationId xmlns:a16="http://schemas.microsoft.com/office/drawing/2014/main" xmlns="" id="{40E66F58-71B0-C640-BAE9-3102FE92EAC0}"/>
                  </a:ext>
                </a:extLst>
              </p:cNvPr>
              <p:cNvSpPr txBox="1">
                <a:spLocks noChangeArrowheads="1"/>
              </p:cNvSpPr>
              <p:nvPr/>
            </p:nvSpPr>
            <p:spPr bwMode="auto">
              <a:xfrm>
                <a:off x="6421487" y="5217605"/>
                <a:ext cx="1332000" cy="377825"/>
              </a:xfrm>
              <a:prstGeom prst="rect">
                <a:avLst/>
              </a:prstGeom>
              <a:solidFill>
                <a:srgbClr val="FF00FF"/>
              </a:solidFill>
              <a:ln w="9525">
                <a:solidFill>
                  <a:srgbClr val="7030A0"/>
                </a:solidFill>
                <a:miter lim="800000"/>
                <a:headEnd/>
                <a:tailEnd/>
              </a:ln>
            </p:spPr>
            <p:txBody>
              <a:bodyPr lIns="27000" rIns="270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GB" sz="1350">
                    <a:latin typeface="+mn-lt"/>
                    <a:cs typeface="Calibri" charset="0"/>
                  </a:rPr>
                  <a:t>CAF</a:t>
                </a:r>
              </a:p>
            </p:txBody>
          </p:sp>
          <p:sp>
            <p:nvSpPr>
              <p:cNvPr id="95" name="Text Box 26">
                <a:extLst>
                  <a:ext uri="{FF2B5EF4-FFF2-40B4-BE49-F238E27FC236}">
                    <a16:creationId xmlns:a16="http://schemas.microsoft.com/office/drawing/2014/main" xmlns="" id="{B19B6605-118F-CF42-BBD9-81F2D5131848}"/>
                  </a:ext>
                </a:extLst>
              </p:cNvPr>
              <p:cNvSpPr txBox="1">
                <a:spLocks noChangeArrowheads="1"/>
              </p:cNvSpPr>
              <p:nvPr/>
            </p:nvSpPr>
            <p:spPr bwMode="auto">
              <a:xfrm>
                <a:off x="8288313" y="5219193"/>
                <a:ext cx="1332000" cy="377825"/>
              </a:xfrm>
              <a:prstGeom prst="rect">
                <a:avLst/>
              </a:prstGeom>
              <a:solidFill>
                <a:srgbClr val="FF00FF"/>
              </a:solidFill>
              <a:ln w="9525">
                <a:solidFill>
                  <a:srgbClr val="7030A0"/>
                </a:solidFill>
                <a:miter lim="800000"/>
                <a:headEnd/>
                <a:tailEnd/>
              </a:ln>
            </p:spPr>
            <p:txBody>
              <a:bodyPr lIns="27000" rIns="270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GB" sz="1350">
                    <a:latin typeface="+mn-lt"/>
                    <a:cs typeface="Calibri" charset="0"/>
                  </a:rPr>
                  <a:t>tam</a:t>
                </a:r>
              </a:p>
            </p:txBody>
          </p:sp>
          <p:sp>
            <p:nvSpPr>
              <p:cNvPr id="96" name="Line 27">
                <a:extLst>
                  <a:ext uri="{FF2B5EF4-FFF2-40B4-BE49-F238E27FC236}">
                    <a16:creationId xmlns:a16="http://schemas.microsoft.com/office/drawing/2014/main" xmlns="" id="{42233424-C8E0-E945-BD53-2DF6453621E8}"/>
                  </a:ext>
                </a:extLst>
              </p:cNvPr>
              <p:cNvSpPr>
                <a:spLocks noChangeShapeType="1"/>
              </p:cNvSpPr>
              <p:nvPr/>
            </p:nvSpPr>
            <p:spPr bwMode="auto">
              <a:xfrm>
                <a:off x="7896200" y="5408105"/>
                <a:ext cx="295275" cy="0"/>
              </a:xfrm>
              <a:prstGeom prst="line">
                <a:avLst/>
              </a:prstGeom>
              <a:noFill/>
              <a:ln w="38100">
                <a:solidFill>
                  <a:srgbClr val="7030A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350"/>
              </a:p>
            </p:txBody>
          </p:sp>
        </p:grpSp>
        <p:sp>
          <p:nvSpPr>
            <p:cNvPr id="90" name="Line 27">
              <a:extLst>
                <a:ext uri="{FF2B5EF4-FFF2-40B4-BE49-F238E27FC236}">
                  <a16:creationId xmlns:a16="http://schemas.microsoft.com/office/drawing/2014/main" xmlns="" id="{F63E390E-7A13-4745-9CF7-CB8D161F556E}"/>
                </a:ext>
              </a:extLst>
            </p:cNvPr>
            <p:cNvSpPr>
              <a:spLocks noChangeShapeType="1"/>
            </p:cNvSpPr>
            <p:nvPr/>
          </p:nvSpPr>
          <p:spPr bwMode="auto">
            <a:xfrm flipV="1">
              <a:off x="5556300" y="4859201"/>
              <a:ext cx="576000" cy="0"/>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350"/>
            </a:p>
          </p:txBody>
        </p:sp>
        <p:sp>
          <p:nvSpPr>
            <p:cNvPr id="91" name="TextBox 25">
              <a:extLst>
                <a:ext uri="{FF2B5EF4-FFF2-40B4-BE49-F238E27FC236}">
                  <a16:creationId xmlns:a16="http://schemas.microsoft.com/office/drawing/2014/main" xmlns="" id="{59C60EBC-115A-6948-B7C1-B80A54C17702}"/>
                </a:ext>
              </a:extLst>
            </p:cNvPr>
            <p:cNvSpPr txBox="1">
              <a:spLocks noChangeArrowheads="1"/>
            </p:cNvSpPr>
            <p:nvPr/>
          </p:nvSpPr>
          <p:spPr bwMode="auto">
            <a:xfrm>
              <a:off x="5675363" y="4084129"/>
              <a:ext cx="363776"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GB" sz="1350" dirty="0">
                  <a:latin typeface="+mn-lt"/>
                  <a:cs typeface="Calibri" pitchFamily="34" charset="0"/>
                </a:rPr>
                <a:t>2</a:t>
              </a:r>
            </a:p>
          </p:txBody>
        </p:sp>
        <p:sp>
          <p:nvSpPr>
            <p:cNvPr id="92" name="TextBox 26">
              <a:extLst>
                <a:ext uri="{FF2B5EF4-FFF2-40B4-BE49-F238E27FC236}">
                  <a16:creationId xmlns:a16="http://schemas.microsoft.com/office/drawing/2014/main" xmlns="" id="{66049DE6-150C-A448-B418-4727EA9110BD}"/>
                </a:ext>
              </a:extLst>
            </p:cNvPr>
            <p:cNvSpPr txBox="1">
              <a:spLocks noChangeArrowheads="1"/>
            </p:cNvSpPr>
            <p:nvPr/>
          </p:nvSpPr>
          <p:spPr bwMode="auto">
            <a:xfrm>
              <a:off x="5700763" y="5155692"/>
              <a:ext cx="350952"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GB" sz="1350" dirty="0">
                  <a:latin typeface="+mn-lt"/>
                  <a:cs typeface="Calibri" pitchFamily="34" charset="0"/>
                </a:rPr>
                <a:t>3</a:t>
              </a:r>
            </a:p>
          </p:txBody>
        </p:sp>
        <p:sp>
          <p:nvSpPr>
            <p:cNvPr id="93" name="TextBox 29">
              <a:extLst>
                <a:ext uri="{FF2B5EF4-FFF2-40B4-BE49-F238E27FC236}">
                  <a16:creationId xmlns:a16="http://schemas.microsoft.com/office/drawing/2014/main" xmlns="" id="{0462B96B-2376-0943-96B1-755263EF6BBC}"/>
                </a:ext>
              </a:extLst>
            </p:cNvPr>
            <p:cNvSpPr txBox="1">
              <a:spLocks noChangeArrowheads="1"/>
            </p:cNvSpPr>
            <p:nvPr/>
          </p:nvSpPr>
          <p:spPr bwMode="auto">
            <a:xfrm>
              <a:off x="5700763" y="4507992"/>
              <a:ext cx="350952"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GB" sz="1350" dirty="0">
                  <a:latin typeface="+mn-lt"/>
                  <a:cs typeface="Calibri" pitchFamily="34" charset="0"/>
                </a:rPr>
                <a:t>3</a:t>
              </a:r>
            </a:p>
          </p:txBody>
        </p:sp>
        <p:sp>
          <p:nvSpPr>
            <p:cNvPr id="100" name="Text Box 83">
              <a:extLst>
                <a:ext uri="{FF2B5EF4-FFF2-40B4-BE49-F238E27FC236}">
                  <a16:creationId xmlns:a16="http://schemas.microsoft.com/office/drawing/2014/main" xmlns="" id="{A8278BD6-CF79-6C44-99B2-208695E0CBA6}"/>
                </a:ext>
              </a:extLst>
            </p:cNvPr>
            <p:cNvSpPr txBox="1">
              <a:spLocks noChangeArrowheads="1"/>
            </p:cNvSpPr>
            <p:nvPr/>
          </p:nvSpPr>
          <p:spPr bwMode="auto">
            <a:xfrm>
              <a:off x="536296" y="3854397"/>
              <a:ext cx="1888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1500" dirty="0">
                  <a:ea typeface="ＭＳ Ｐゴシック" pitchFamily="-84" charset="-128"/>
                  <a:cs typeface="Calibri" pitchFamily="34" charset="0"/>
                </a:rPr>
                <a:t>SWOG 88-14</a:t>
              </a:r>
              <a:endParaRPr lang="en-GB" sz="1500" dirty="0">
                <a:latin typeface="+mn-lt"/>
                <a:cs typeface="Calibri" pitchFamily="34" charset="0"/>
              </a:endParaRPr>
            </a:p>
          </p:txBody>
        </p:sp>
        <p:sp>
          <p:nvSpPr>
            <p:cNvPr id="101" name="Text Box 19">
              <a:extLst>
                <a:ext uri="{FF2B5EF4-FFF2-40B4-BE49-F238E27FC236}">
                  <a16:creationId xmlns:a16="http://schemas.microsoft.com/office/drawing/2014/main" xmlns="" id="{82921CD4-0EED-6C4B-B6A7-1E1C29AED974}"/>
                </a:ext>
              </a:extLst>
            </p:cNvPr>
            <p:cNvSpPr txBox="1">
              <a:spLocks noChangeArrowheads="1"/>
            </p:cNvSpPr>
            <p:nvPr/>
          </p:nvSpPr>
          <p:spPr bwMode="auto">
            <a:xfrm>
              <a:off x="8256240" y="4572013"/>
              <a:ext cx="3291468"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90000"/>
                </a:lnSpc>
                <a:defRPr/>
              </a:pPr>
              <a:r>
                <a:rPr lang="en-US" sz="1200" dirty="0">
                  <a:latin typeface="+mn-lt"/>
                  <a:cs typeface="Calibri" pitchFamily="34" charset="0"/>
                </a:rPr>
                <a:t>CAF + tam not superior to tam</a:t>
              </a:r>
            </a:p>
            <a:p>
              <a:pPr>
                <a:lnSpc>
                  <a:spcPct val="90000"/>
                </a:lnSpc>
                <a:defRPr/>
              </a:pPr>
              <a:r>
                <a:rPr lang="en-US" sz="1200" dirty="0">
                  <a:latin typeface="+mn-lt"/>
                  <a:cs typeface="Calibri" pitchFamily="34" charset="0"/>
                </a:rPr>
                <a:t>Excluded from </a:t>
              </a:r>
              <a:r>
                <a:rPr lang="en-US" sz="1200" dirty="0">
                  <a:cs typeface="Calibri" pitchFamily="34" charset="0"/>
                </a:rPr>
                <a:t>Oncotype</a:t>
              </a:r>
              <a:r>
                <a:rPr lang="en-US" sz="1200" dirty="0">
                  <a:latin typeface="+mn-lt"/>
                  <a:cs typeface="Calibri" pitchFamily="34" charset="0"/>
                </a:rPr>
                <a:t> study</a:t>
              </a:r>
            </a:p>
          </p:txBody>
        </p:sp>
        <p:sp>
          <p:nvSpPr>
            <p:cNvPr id="102" name="Text Box 83">
              <a:extLst>
                <a:ext uri="{FF2B5EF4-FFF2-40B4-BE49-F238E27FC236}">
                  <a16:creationId xmlns:a16="http://schemas.microsoft.com/office/drawing/2014/main" xmlns="" id="{DE18ACF4-5990-F24B-AB27-65CECE95A2F8}"/>
                </a:ext>
              </a:extLst>
            </p:cNvPr>
            <p:cNvSpPr txBox="1">
              <a:spLocks noChangeArrowheads="1"/>
            </p:cNvSpPr>
            <p:nvPr/>
          </p:nvSpPr>
          <p:spPr bwMode="auto">
            <a:xfrm>
              <a:off x="568171" y="5661248"/>
              <a:ext cx="536436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GB" sz="1200" dirty="0">
                  <a:latin typeface="+mn-lt"/>
                  <a:cs typeface="Arial" panose="020B0604020202020204" pitchFamily="34" charset="0"/>
                </a:rPr>
                <a:t>367 blocks from tam &amp; CAF-T arms (=40% of 927 eligible patients); </a:t>
              </a:r>
              <a:r>
                <a:rPr lang="en-GB" sz="1200" u="sng" dirty="0">
                  <a:latin typeface="+mn-lt"/>
                  <a:cs typeface="Arial" panose="020B0604020202020204" pitchFamily="34" charset="0"/>
                </a:rPr>
                <a:t>227 pN1</a:t>
              </a:r>
              <a:r>
                <a:rPr lang="en-GB" sz="1200" dirty="0">
                  <a:latin typeface="+mn-lt"/>
                  <a:cs typeface="Arial" panose="020B0604020202020204" pitchFamily="34" charset="0"/>
                </a:rPr>
                <a:t>, </a:t>
              </a:r>
              <a:r>
                <a:rPr lang="en-GB" sz="1200" u="sng" dirty="0">
                  <a:latin typeface="+mn-lt"/>
                  <a:cs typeface="Arial" panose="020B0604020202020204" pitchFamily="34" charset="0"/>
                </a:rPr>
                <a:t>140 pN2</a:t>
              </a:r>
              <a:r>
                <a:rPr lang="en-GB" sz="1200" dirty="0">
                  <a:latin typeface="+mn-lt"/>
                  <a:cs typeface="Arial" panose="020B0604020202020204" pitchFamily="34" charset="0"/>
                </a:rPr>
                <a:t>.</a:t>
              </a:r>
            </a:p>
          </p:txBody>
        </p:sp>
        <p:sp>
          <p:nvSpPr>
            <p:cNvPr id="103" name="Text Box 19">
              <a:extLst>
                <a:ext uri="{FF2B5EF4-FFF2-40B4-BE49-F238E27FC236}">
                  <a16:creationId xmlns:a16="http://schemas.microsoft.com/office/drawing/2014/main" xmlns="" id="{729F5006-D6D8-6544-8CB8-8350A61BC76D}"/>
                </a:ext>
              </a:extLst>
            </p:cNvPr>
            <p:cNvSpPr txBox="1">
              <a:spLocks noChangeArrowheads="1"/>
            </p:cNvSpPr>
            <p:nvPr/>
          </p:nvSpPr>
          <p:spPr bwMode="auto">
            <a:xfrm>
              <a:off x="9116755" y="3933056"/>
              <a:ext cx="2379845" cy="34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90000"/>
                </a:lnSpc>
                <a:defRPr/>
              </a:pPr>
              <a:r>
                <a:rPr lang="en-US" sz="1200" dirty="0">
                  <a:latin typeface="+mn-lt"/>
                  <a:cs typeface="Calibri" pitchFamily="34" charset="0"/>
                </a:rPr>
                <a:t>Endpoint: 5 &amp; 10yr DFS</a:t>
              </a:r>
            </a:p>
          </p:txBody>
        </p:sp>
        <p:sp>
          <p:nvSpPr>
            <p:cNvPr id="7" name="Double Bracket 6">
              <a:extLst>
                <a:ext uri="{FF2B5EF4-FFF2-40B4-BE49-F238E27FC236}">
                  <a16:creationId xmlns:a16="http://schemas.microsoft.com/office/drawing/2014/main" xmlns="" id="{A5EDE816-ADEE-484C-BB7D-7700792BC930}"/>
                </a:ext>
              </a:extLst>
            </p:cNvPr>
            <p:cNvSpPr/>
            <p:nvPr/>
          </p:nvSpPr>
          <p:spPr>
            <a:xfrm>
              <a:off x="6330834" y="4643201"/>
              <a:ext cx="1512000" cy="432000"/>
            </a:xfrm>
            <a:prstGeom prst="bracketPair">
              <a:avLst>
                <a:gd name="adj" fmla="val 784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spTree>
    <p:extLst>
      <p:ext uri="{BB962C8B-B14F-4D97-AF65-F5344CB8AC3E}">
        <p14:creationId xmlns:p14="http://schemas.microsoft.com/office/powerpoint/2010/main" val="1220349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0" tIns="34290" rIns="68580" bIns="34290" rtlCol="0" anchor="ctr">
            <a:normAutofit/>
          </a:bodyPr>
          <a:lstStyle/>
          <a:p>
            <a:r>
              <a:rPr lang="en-GB" dirty="0"/>
              <a:t>Trial re-analysis &amp; chemotherapy sensitivity prediction</a:t>
            </a:r>
          </a:p>
        </p:txBody>
      </p:sp>
      <p:graphicFrame>
        <p:nvGraphicFramePr>
          <p:cNvPr id="4" name="Table 3">
            <a:extLst>
              <a:ext uri="{FF2B5EF4-FFF2-40B4-BE49-F238E27FC236}">
                <a16:creationId xmlns:a16="http://schemas.microsoft.com/office/drawing/2014/main" xmlns="" id="{095B3D12-7E1D-9346-9BC2-2C9881B14862}"/>
              </a:ext>
            </a:extLst>
          </p:cNvPr>
          <p:cNvGraphicFramePr>
            <a:graphicFrameLocks noGrp="1"/>
          </p:cNvGraphicFramePr>
          <p:nvPr/>
        </p:nvGraphicFramePr>
        <p:xfrm>
          <a:off x="487680" y="1208688"/>
          <a:ext cx="8208000" cy="1872900"/>
        </p:xfrm>
        <a:graphic>
          <a:graphicData uri="http://schemas.openxmlformats.org/drawingml/2006/table">
            <a:tbl>
              <a:tblPr firstRow="1" bandRow="1">
                <a:tableStyleId>{00A15C55-8517-42AA-B614-E9B94910E393}</a:tableStyleId>
              </a:tblPr>
              <a:tblGrid>
                <a:gridCol w="1224000">
                  <a:extLst>
                    <a:ext uri="{9D8B030D-6E8A-4147-A177-3AD203B41FA5}">
                      <a16:colId xmlns:a16="http://schemas.microsoft.com/office/drawing/2014/main" xmlns="" val="1459528192"/>
                    </a:ext>
                  </a:extLst>
                </a:gridCol>
                <a:gridCol w="1440000">
                  <a:extLst>
                    <a:ext uri="{9D8B030D-6E8A-4147-A177-3AD203B41FA5}">
                      <a16:colId xmlns:a16="http://schemas.microsoft.com/office/drawing/2014/main" xmlns="" val="385178220"/>
                    </a:ext>
                  </a:extLst>
                </a:gridCol>
                <a:gridCol w="828000">
                  <a:extLst>
                    <a:ext uri="{9D8B030D-6E8A-4147-A177-3AD203B41FA5}">
                      <a16:colId xmlns:a16="http://schemas.microsoft.com/office/drawing/2014/main" xmlns="" val="3696044771"/>
                    </a:ext>
                  </a:extLst>
                </a:gridCol>
                <a:gridCol w="4716000">
                  <a:extLst>
                    <a:ext uri="{9D8B030D-6E8A-4147-A177-3AD203B41FA5}">
                      <a16:colId xmlns:a16="http://schemas.microsoft.com/office/drawing/2014/main" xmlns="" val="1464291382"/>
                    </a:ext>
                  </a:extLst>
                </a:gridCol>
              </a:tblGrid>
              <a:tr h="342000">
                <a:tc>
                  <a:txBody>
                    <a:bodyPr/>
                    <a:lstStyle/>
                    <a:p>
                      <a:r>
                        <a:rPr lang="en-GB" sz="1650" baseline="0" dirty="0"/>
                        <a:t>Study type</a:t>
                      </a:r>
                    </a:p>
                  </a:txBody>
                  <a:tcPr/>
                </a:tc>
                <a:tc>
                  <a:txBody>
                    <a:bodyPr/>
                    <a:lstStyle/>
                    <a:p>
                      <a:pPr algn="l"/>
                      <a:r>
                        <a:rPr lang="en-GB" sz="1650" baseline="0" dirty="0"/>
                        <a:t>Study</a:t>
                      </a:r>
                    </a:p>
                  </a:txBody>
                  <a:tcPr/>
                </a:tc>
                <a:tc>
                  <a:txBody>
                    <a:bodyPr/>
                    <a:lstStyle/>
                    <a:p>
                      <a:pPr algn="l"/>
                      <a:r>
                        <a:rPr lang="en-GB" sz="1650" baseline="0" dirty="0"/>
                        <a:t>Test</a:t>
                      </a:r>
                    </a:p>
                  </a:txBody>
                  <a:tcPr/>
                </a:tc>
                <a:tc>
                  <a:txBody>
                    <a:bodyPr/>
                    <a:lstStyle/>
                    <a:p>
                      <a:r>
                        <a:rPr lang="en-GB" sz="1650" baseline="0" dirty="0"/>
                        <a:t>Detail &amp; Comment</a:t>
                      </a:r>
                    </a:p>
                  </a:txBody>
                  <a:tcPr/>
                </a:tc>
                <a:extLst>
                  <a:ext uri="{0D108BD9-81ED-4DB2-BD59-A6C34878D82A}">
                    <a16:rowId xmlns:a16="http://schemas.microsoft.com/office/drawing/2014/main" xmlns="" val="2099979534"/>
                  </a:ext>
                </a:extLst>
              </a:tr>
              <a:tr h="306000">
                <a:tc rowSpan="5">
                  <a:txBody>
                    <a:bodyPr/>
                    <a:lstStyle/>
                    <a:p>
                      <a:r>
                        <a:rPr lang="en-GB" sz="1400" dirty="0"/>
                        <a:t>Historical trial &amp; cohort re-analysis (chemo vs not)</a:t>
                      </a:r>
                    </a:p>
                  </a:txBody>
                  <a:tcPr>
                    <a:lnB w="38100" cap="flat" cmpd="sng" algn="ctr">
                      <a:solidFill>
                        <a:schemeClr val="bg1"/>
                      </a:solidFill>
                      <a:prstDash val="solid"/>
                      <a:round/>
                      <a:headEnd type="none" w="med" len="med"/>
                      <a:tailEnd type="none" w="med" len="med"/>
                    </a:lnB>
                  </a:tcPr>
                </a:tc>
                <a:tc>
                  <a:txBody>
                    <a:bodyPr/>
                    <a:lstStyle/>
                    <a:p>
                      <a:pPr algn="l"/>
                      <a:r>
                        <a:rPr lang="en-GB" sz="1400" dirty="0"/>
                        <a:t>NSABP B-20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ODX</a:t>
                      </a:r>
                    </a:p>
                  </a:txBody>
                  <a:tcPr/>
                </a:tc>
                <a:tc>
                  <a:txBody>
                    <a:bodyPr/>
                    <a:lstStyle/>
                    <a:p>
                      <a:r>
                        <a:rPr lang="en-GB" sz="1400" dirty="0"/>
                        <a:t>control arm used as ODX discovery set</a:t>
                      </a:r>
                    </a:p>
                  </a:txBody>
                  <a:tcPr/>
                </a:tc>
                <a:extLst>
                  <a:ext uri="{0D108BD9-81ED-4DB2-BD59-A6C34878D82A}">
                    <a16:rowId xmlns:a16="http://schemas.microsoft.com/office/drawing/2014/main" xmlns="" val="2421224453"/>
                  </a:ext>
                </a:extLst>
              </a:tr>
              <a:tr h="306000">
                <a:tc vMerge="1">
                  <a:txBody>
                    <a:bodyPr/>
                    <a:lstStyle/>
                    <a:p>
                      <a:endParaRPr lang="en-GB"/>
                    </a:p>
                  </a:txBody>
                  <a:tcPr/>
                </a:tc>
                <a:tc>
                  <a:txBody>
                    <a:bodyPr/>
                    <a:lstStyle/>
                    <a:p>
                      <a:pPr algn="l"/>
                      <a:r>
                        <a:rPr lang="en-GB" sz="1400" dirty="0"/>
                        <a:t>SWOG 88-14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ODX</a:t>
                      </a:r>
                    </a:p>
                  </a:txBody>
                  <a:tcPr/>
                </a:tc>
                <a:tc>
                  <a:txBody>
                    <a:bodyPr/>
                    <a:lstStyle/>
                    <a:p>
                      <a:r>
                        <a:rPr lang="en-GB" sz="1400" dirty="0"/>
                        <a:t>small numbers (n=227), 13% HER2 +</a:t>
                      </a:r>
                      <a:r>
                        <a:rPr lang="en-GB" sz="1400" dirty="0" err="1"/>
                        <a:t>ve</a:t>
                      </a:r>
                      <a:endParaRPr lang="en-GB" sz="1400" dirty="0"/>
                    </a:p>
                  </a:txBody>
                  <a:tcPr/>
                </a:tc>
                <a:extLst>
                  <a:ext uri="{0D108BD9-81ED-4DB2-BD59-A6C34878D82A}">
                    <a16:rowId xmlns:a16="http://schemas.microsoft.com/office/drawing/2014/main" xmlns="" val="3367815671"/>
                  </a:ext>
                </a:extLst>
              </a:tr>
              <a:tr h="306000">
                <a:tc vMerge="1">
                  <a:txBody>
                    <a:bodyPr/>
                    <a:lstStyle/>
                    <a:p>
                      <a:endParaRPr lang="en-GB"/>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Pooled cohorts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err="1"/>
                        <a:t>MPrint</a:t>
                      </a:r>
                      <a:endParaRPr lang="en-GB"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small numbers (n=541)</a:t>
                      </a:r>
                    </a:p>
                  </a:txBody>
                  <a:tcPr/>
                </a:tc>
                <a:extLst>
                  <a:ext uri="{0D108BD9-81ED-4DB2-BD59-A6C34878D82A}">
                    <a16:rowId xmlns:a16="http://schemas.microsoft.com/office/drawing/2014/main" xmlns="" val="2054457719"/>
                  </a:ext>
                </a:extLst>
              </a:tr>
              <a:tr h="306000">
                <a:tc vMerge="1">
                  <a:txBody>
                    <a:bodyPr/>
                    <a:lstStyle/>
                    <a:p>
                      <a:endParaRPr lang="en-GB"/>
                    </a:p>
                  </a:txBody>
                  <a:tcPr/>
                </a:tc>
                <a:tc>
                  <a:txBody>
                    <a:bodyPr/>
                    <a:lstStyle/>
                    <a:p>
                      <a:pPr algn="l"/>
                      <a:r>
                        <a:rPr lang="en-GB" sz="1400" kern="1200" dirty="0">
                          <a:solidFill>
                            <a:schemeClr val="dk1"/>
                          </a:solidFill>
                          <a:effectLst/>
                          <a:latin typeface="+mn-lt"/>
                          <a:ea typeface="+mn-ea"/>
                          <a:cs typeface="+mn-cs"/>
                        </a:rPr>
                        <a:t>DBCG 77B &amp; 89D</a:t>
                      </a:r>
                      <a:endParaRPr lang="en-GB"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Prosigna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350" kern="1200" dirty="0">
                          <a:solidFill>
                            <a:schemeClr val="dk1"/>
                          </a:solidFill>
                          <a:effectLst/>
                          <a:latin typeface="+mn-lt"/>
                          <a:ea typeface="+mn-ea"/>
                          <a:cs typeface="+mn-cs"/>
                        </a:rPr>
                        <a:t>unselected &amp; heterogenous population, limited result</a:t>
                      </a:r>
                    </a:p>
                  </a:txBody>
                  <a:tcPr/>
                </a:tc>
                <a:extLst>
                  <a:ext uri="{0D108BD9-81ED-4DB2-BD59-A6C34878D82A}">
                    <a16:rowId xmlns:a16="http://schemas.microsoft.com/office/drawing/2014/main" xmlns="" val="3712332482"/>
                  </a:ext>
                </a:extLst>
              </a:tr>
              <a:tr h="306000">
                <a:tc vMerge="1">
                  <a:txBody>
                    <a:bodyPr/>
                    <a:lstStyle/>
                    <a:p>
                      <a:endParaRPr lang="en-GB"/>
                    </a:p>
                  </a:txBody>
                  <a:tcPr/>
                </a:tc>
                <a:tc>
                  <a:txBody>
                    <a:bodyPr/>
                    <a:lstStyle/>
                    <a:p>
                      <a:pPr algn="l"/>
                      <a:r>
                        <a:rPr lang="en-GB" sz="1400" dirty="0"/>
                        <a:t>Trial comparison</a:t>
                      </a:r>
                    </a:p>
                  </a:txBody>
                  <a:tcPr>
                    <a:lnB w="38100" cap="flat" cmpd="sng" algn="ctr">
                      <a:solidFill>
                        <a:schemeClr val="bg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EP</a:t>
                      </a:r>
                    </a:p>
                  </a:txBody>
                  <a:tcPr>
                    <a:lnB w="38100" cap="flat" cmpd="sng" algn="ctr">
                      <a:solidFill>
                        <a:schemeClr val="bg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complex analysis of </a:t>
                      </a:r>
                      <a:r>
                        <a:rPr lang="en-GB" sz="1400" kern="1200" dirty="0">
                          <a:effectLst/>
                        </a:rPr>
                        <a:t>ABCSG 6/8, </a:t>
                      </a:r>
                      <a:r>
                        <a:rPr lang="en-GB" sz="1400" kern="1200" dirty="0" err="1">
                          <a:effectLst/>
                        </a:rPr>
                        <a:t>TransATAC</a:t>
                      </a:r>
                      <a:r>
                        <a:rPr lang="en-GB" sz="1400" kern="1200" dirty="0">
                          <a:effectLst/>
                        </a:rPr>
                        <a:t>, GEICAM 02/9906 </a:t>
                      </a:r>
                      <a:endParaRPr lang="en-GB" sz="1400" dirty="0"/>
                    </a:p>
                  </a:txBody>
                  <a:tcP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809032386"/>
                  </a:ext>
                </a:extLst>
              </a:tr>
            </a:tbl>
          </a:graphicData>
        </a:graphic>
      </p:graphicFrame>
      <p:sp>
        <p:nvSpPr>
          <p:cNvPr id="5" name="TextBox 4">
            <a:extLst>
              <a:ext uri="{FF2B5EF4-FFF2-40B4-BE49-F238E27FC236}">
                <a16:creationId xmlns:a16="http://schemas.microsoft.com/office/drawing/2014/main" xmlns="" id="{2225E079-FF85-3F48-902A-5B6E1757E0BA}"/>
              </a:ext>
            </a:extLst>
          </p:cNvPr>
          <p:cNvSpPr txBox="1"/>
          <p:nvPr/>
        </p:nvSpPr>
        <p:spPr>
          <a:xfrm>
            <a:off x="487680" y="3106884"/>
            <a:ext cx="8208000" cy="1754326"/>
          </a:xfrm>
          <a:prstGeom prst="rect">
            <a:avLst/>
          </a:prstGeom>
          <a:noFill/>
        </p:spPr>
        <p:txBody>
          <a:bodyPr wrap="square" rtlCol="0">
            <a:spAutoFit/>
          </a:bodyPr>
          <a:lstStyle/>
          <a:p>
            <a:r>
              <a:rPr lang="en-US" dirty="0"/>
              <a:t>Issues</a:t>
            </a:r>
          </a:p>
          <a:p>
            <a:pPr marL="285750" indent="-285750">
              <a:buFont typeface="Arial" panose="020B0604020202020204" pitchFamily="34" charset="0"/>
              <a:buChar char="•"/>
            </a:pPr>
            <a:r>
              <a:rPr lang="en-GB" dirty="0"/>
              <a:t>The most convincing data are for the 2 Oncotype DX trial re-analyses</a:t>
            </a:r>
            <a:endParaRPr lang="en-US" dirty="0"/>
          </a:p>
          <a:p>
            <a:pPr marL="285750" indent="-285750">
              <a:buFont typeface="Arial" panose="020B0604020202020204" pitchFamily="34" charset="0"/>
              <a:buChar char="•"/>
            </a:pPr>
            <a:r>
              <a:rPr lang="en-US" dirty="0"/>
              <a:t>NSABP B-20 (N0): re-</a:t>
            </a:r>
            <a:r>
              <a:rPr lang="en-US" dirty="0" err="1"/>
              <a:t>analysed</a:t>
            </a:r>
            <a:r>
              <a:rPr lang="en-US" dirty="0"/>
              <a:t> to remove 12% HER2 +</a:t>
            </a:r>
            <a:r>
              <a:rPr lang="en-US" dirty="0" err="1"/>
              <a:t>ve</a:t>
            </a:r>
            <a:r>
              <a:rPr lang="en-US" dirty="0"/>
              <a:t> but tamoxifen only control-arm patients the original Oncotype discover set – risk of over fitting</a:t>
            </a:r>
          </a:p>
          <a:p>
            <a:pPr marL="285750" indent="-285750">
              <a:buFont typeface="Arial" panose="020B0604020202020204" pitchFamily="34" charset="0"/>
              <a:buChar char="•"/>
            </a:pPr>
            <a:r>
              <a:rPr lang="en-GB" dirty="0"/>
              <a:t>SWOG 88-14</a:t>
            </a:r>
            <a:r>
              <a:rPr lang="en-US" dirty="0"/>
              <a:t> (N+): small pN1 group – not possible to correct for 13% HER2 +</a:t>
            </a:r>
            <a:r>
              <a:rPr lang="en-US" dirty="0" err="1"/>
              <a:t>ve</a:t>
            </a:r>
            <a:r>
              <a:rPr lang="en-US" dirty="0"/>
              <a:t> – likely to distort chemo benefit in the Oncotype high risk group vs tam alone</a:t>
            </a:r>
          </a:p>
        </p:txBody>
      </p:sp>
    </p:spTree>
    <p:extLst>
      <p:ext uri="{BB962C8B-B14F-4D97-AF65-F5344CB8AC3E}">
        <p14:creationId xmlns:p14="http://schemas.microsoft.com/office/powerpoint/2010/main" val="738302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0" tIns="34290" rIns="68580" bIns="34290" rtlCol="0" anchor="ctr">
            <a:normAutofit/>
          </a:bodyPr>
          <a:lstStyle/>
          <a:p>
            <a:r>
              <a:rPr lang="en-GB" dirty="0"/>
              <a:t>Cohort studies </a:t>
            </a:r>
            <a:r>
              <a:rPr lang="en-GB"/>
              <a:t>&amp; chemotherapy sensitivity prediction</a:t>
            </a:r>
            <a:endParaRPr lang="en-GB" dirty="0"/>
          </a:p>
        </p:txBody>
      </p:sp>
      <p:graphicFrame>
        <p:nvGraphicFramePr>
          <p:cNvPr id="4" name="Table 3">
            <a:extLst>
              <a:ext uri="{FF2B5EF4-FFF2-40B4-BE49-F238E27FC236}">
                <a16:creationId xmlns:a16="http://schemas.microsoft.com/office/drawing/2014/main" xmlns="" id="{095B3D12-7E1D-9346-9BC2-2C9881B14862}"/>
              </a:ext>
            </a:extLst>
          </p:cNvPr>
          <p:cNvGraphicFramePr>
            <a:graphicFrameLocks noGrp="1"/>
          </p:cNvGraphicFramePr>
          <p:nvPr/>
        </p:nvGraphicFramePr>
        <p:xfrm>
          <a:off x="487680" y="1208688"/>
          <a:ext cx="8208000" cy="861060"/>
        </p:xfrm>
        <a:graphic>
          <a:graphicData uri="http://schemas.openxmlformats.org/drawingml/2006/table">
            <a:tbl>
              <a:tblPr firstRow="1" bandRow="1">
                <a:tableStyleId>{00A15C55-8517-42AA-B614-E9B94910E393}</a:tableStyleId>
              </a:tblPr>
              <a:tblGrid>
                <a:gridCol w="1224000">
                  <a:extLst>
                    <a:ext uri="{9D8B030D-6E8A-4147-A177-3AD203B41FA5}">
                      <a16:colId xmlns:a16="http://schemas.microsoft.com/office/drawing/2014/main" xmlns="" val="1459528192"/>
                    </a:ext>
                  </a:extLst>
                </a:gridCol>
                <a:gridCol w="1440000">
                  <a:extLst>
                    <a:ext uri="{9D8B030D-6E8A-4147-A177-3AD203B41FA5}">
                      <a16:colId xmlns:a16="http://schemas.microsoft.com/office/drawing/2014/main" xmlns="" val="385178220"/>
                    </a:ext>
                  </a:extLst>
                </a:gridCol>
                <a:gridCol w="828000">
                  <a:extLst>
                    <a:ext uri="{9D8B030D-6E8A-4147-A177-3AD203B41FA5}">
                      <a16:colId xmlns:a16="http://schemas.microsoft.com/office/drawing/2014/main" xmlns="" val="3696044771"/>
                    </a:ext>
                  </a:extLst>
                </a:gridCol>
                <a:gridCol w="4716000">
                  <a:extLst>
                    <a:ext uri="{9D8B030D-6E8A-4147-A177-3AD203B41FA5}">
                      <a16:colId xmlns:a16="http://schemas.microsoft.com/office/drawing/2014/main" xmlns="" val="1464291382"/>
                    </a:ext>
                  </a:extLst>
                </a:gridCol>
              </a:tblGrid>
              <a:tr h="342000">
                <a:tc>
                  <a:txBody>
                    <a:bodyPr/>
                    <a:lstStyle/>
                    <a:p>
                      <a:r>
                        <a:rPr lang="en-GB" sz="1650" baseline="0" dirty="0"/>
                        <a:t>Study type</a:t>
                      </a:r>
                    </a:p>
                  </a:txBody>
                  <a:tcPr/>
                </a:tc>
                <a:tc>
                  <a:txBody>
                    <a:bodyPr/>
                    <a:lstStyle/>
                    <a:p>
                      <a:pPr algn="l"/>
                      <a:r>
                        <a:rPr lang="en-GB" sz="1650" baseline="0" dirty="0"/>
                        <a:t>Study</a:t>
                      </a:r>
                    </a:p>
                  </a:txBody>
                  <a:tcPr/>
                </a:tc>
                <a:tc>
                  <a:txBody>
                    <a:bodyPr/>
                    <a:lstStyle/>
                    <a:p>
                      <a:pPr algn="l"/>
                      <a:r>
                        <a:rPr lang="en-GB" sz="1650" baseline="0" dirty="0"/>
                        <a:t>Test</a:t>
                      </a:r>
                    </a:p>
                  </a:txBody>
                  <a:tcPr/>
                </a:tc>
                <a:tc>
                  <a:txBody>
                    <a:bodyPr/>
                    <a:lstStyle/>
                    <a:p>
                      <a:r>
                        <a:rPr lang="en-GB" sz="1650" baseline="0" dirty="0"/>
                        <a:t>Detail &amp; Comment</a:t>
                      </a:r>
                    </a:p>
                  </a:txBody>
                  <a:tcPr/>
                </a:tc>
                <a:extLst>
                  <a:ext uri="{0D108BD9-81ED-4DB2-BD59-A6C34878D82A}">
                    <a16:rowId xmlns:a16="http://schemas.microsoft.com/office/drawing/2014/main" xmlns="" val="2099979534"/>
                  </a:ext>
                </a:extLst>
              </a:tr>
              <a:tr h="365760">
                <a:tc>
                  <a:txBody>
                    <a:bodyPr/>
                    <a:lstStyle/>
                    <a:p>
                      <a:r>
                        <a:rPr lang="en-GB" sz="1400" dirty="0"/>
                        <a:t>Retrospective cohort x5</a:t>
                      </a:r>
                    </a:p>
                  </a:txBody>
                  <a:tcPr/>
                </a:tc>
                <a:tc>
                  <a:txBody>
                    <a:bodyPr/>
                    <a:lstStyle/>
                    <a:p>
                      <a:pPr algn="l"/>
                      <a:r>
                        <a:rPr lang="en-GB" sz="1400" dirty="0"/>
                        <a:t>Cohort analysed according to Rx</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ODX</a:t>
                      </a:r>
                    </a:p>
                  </a:txBody>
                  <a:tcPr/>
                </a:tc>
                <a:tc>
                  <a:txBody>
                    <a:bodyPr/>
                    <a:lstStyle/>
                    <a:p>
                      <a:r>
                        <a:rPr lang="en-GB" sz="1400" dirty="0"/>
                        <a:t>strength in size but results dependent on MV analysis - risk of confounding by uncontrolled variables </a:t>
                      </a:r>
                    </a:p>
                  </a:txBody>
                  <a:tcPr/>
                </a:tc>
                <a:extLst>
                  <a:ext uri="{0D108BD9-81ED-4DB2-BD59-A6C34878D82A}">
                    <a16:rowId xmlns:a16="http://schemas.microsoft.com/office/drawing/2014/main" xmlns="" val="2833007395"/>
                  </a:ext>
                </a:extLst>
              </a:tr>
            </a:tbl>
          </a:graphicData>
        </a:graphic>
      </p:graphicFrame>
      <p:sp>
        <p:nvSpPr>
          <p:cNvPr id="3" name="TextBox 2">
            <a:extLst>
              <a:ext uri="{FF2B5EF4-FFF2-40B4-BE49-F238E27FC236}">
                <a16:creationId xmlns:a16="http://schemas.microsoft.com/office/drawing/2014/main" xmlns="" id="{E885320B-72F5-0A48-8AD2-EC0BF9C51607}"/>
              </a:ext>
            </a:extLst>
          </p:cNvPr>
          <p:cNvSpPr txBox="1"/>
          <p:nvPr/>
        </p:nvSpPr>
        <p:spPr>
          <a:xfrm>
            <a:off x="487681" y="2462643"/>
            <a:ext cx="8244000" cy="1754326"/>
          </a:xfrm>
          <a:prstGeom prst="rect">
            <a:avLst/>
          </a:prstGeom>
          <a:noFill/>
        </p:spPr>
        <p:txBody>
          <a:bodyPr wrap="square" rtlCol="0">
            <a:spAutoFit/>
          </a:bodyPr>
          <a:lstStyle/>
          <a:p>
            <a:r>
              <a:rPr lang="en-US" dirty="0"/>
              <a:t>Issues</a:t>
            </a:r>
          </a:p>
          <a:p>
            <a:pPr marL="285750" indent="-285750">
              <a:buFont typeface="Arial" panose="020B0604020202020204" pitchFamily="34" charset="0"/>
              <a:buChar char="•"/>
            </a:pPr>
            <a:r>
              <a:rPr lang="en-US" dirty="0"/>
              <a:t>Not possible to establish what factors actually influenced clinician/ patient decision</a:t>
            </a:r>
          </a:p>
          <a:p>
            <a:pPr marL="285750" indent="-285750">
              <a:buFont typeface="Arial" panose="020B0604020202020204" pitchFamily="34" charset="0"/>
              <a:buChar char="•"/>
            </a:pPr>
            <a:r>
              <a:rPr lang="en-US" dirty="0"/>
              <a:t>Multi-variate analysis allows data to be corrected for information held in the data-base (number of nodes, age, ?co-morbidity) but none record reasons for decision</a:t>
            </a:r>
          </a:p>
          <a:p>
            <a:pPr marL="285750" indent="-285750">
              <a:buFont typeface="Arial" panose="020B0604020202020204" pitchFamily="34" charset="0"/>
              <a:buChar char="•"/>
            </a:pPr>
            <a:r>
              <a:rPr lang="en-US" dirty="0"/>
              <a:t>Cohort analysis is always at risk of confounding </a:t>
            </a:r>
          </a:p>
        </p:txBody>
      </p:sp>
    </p:spTree>
    <p:extLst>
      <p:ext uri="{BB962C8B-B14F-4D97-AF65-F5344CB8AC3E}">
        <p14:creationId xmlns:p14="http://schemas.microsoft.com/office/powerpoint/2010/main" val="797275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0" tIns="34290" rIns="68580" bIns="34290" rtlCol="0" anchor="ctr">
            <a:normAutofit/>
          </a:bodyPr>
          <a:lstStyle/>
          <a:p>
            <a:r>
              <a:rPr lang="en-GB" dirty="0"/>
              <a:t>Current evidence for chemotherapy sensitivity prediction by MPA’s</a:t>
            </a:r>
          </a:p>
        </p:txBody>
      </p:sp>
      <p:graphicFrame>
        <p:nvGraphicFramePr>
          <p:cNvPr id="4" name="Table 3">
            <a:extLst>
              <a:ext uri="{FF2B5EF4-FFF2-40B4-BE49-F238E27FC236}">
                <a16:creationId xmlns:a16="http://schemas.microsoft.com/office/drawing/2014/main" xmlns="" id="{095B3D12-7E1D-9346-9BC2-2C9881B14862}"/>
              </a:ext>
            </a:extLst>
          </p:cNvPr>
          <p:cNvGraphicFramePr>
            <a:graphicFrameLocks noGrp="1"/>
          </p:cNvGraphicFramePr>
          <p:nvPr>
            <p:extLst>
              <p:ext uri="{D42A27DB-BD31-4B8C-83A1-F6EECF244321}">
                <p14:modId xmlns:p14="http://schemas.microsoft.com/office/powerpoint/2010/main" val="1696736777"/>
              </p:ext>
            </p:extLst>
          </p:nvPr>
        </p:nvGraphicFramePr>
        <p:xfrm>
          <a:off x="487680" y="1235688"/>
          <a:ext cx="8208000" cy="3309060"/>
        </p:xfrm>
        <a:graphic>
          <a:graphicData uri="http://schemas.openxmlformats.org/drawingml/2006/table">
            <a:tbl>
              <a:tblPr firstRow="1" bandRow="1">
                <a:tableStyleId>{00A15C55-8517-42AA-B614-E9B94910E393}</a:tableStyleId>
              </a:tblPr>
              <a:tblGrid>
                <a:gridCol w="1224000">
                  <a:extLst>
                    <a:ext uri="{9D8B030D-6E8A-4147-A177-3AD203B41FA5}">
                      <a16:colId xmlns:a16="http://schemas.microsoft.com/office/drawing/2014/main" xmlns="" val="1459528192"/>
                    </a:ext>
                  </a:extLst>
                </a:gridCol>
                <a:gridCol w="1440000">
                  <a:extLst>
                    <a:ext uri="{9D8B030D-6E8A-4147-A177-3AD203B41FA5}">
                      <a16:colId xmlns:a16="http://schemas.microsoft.com/office/drawing/2014/main" xmlns="" val="385178220"/>
                    </a:ext>
                  </a:extLst>
                </a:gridCol>
                <a:gridCol w="828000">
                  <a:extLst>
                    <a:ext uri="{9D8B030D-6E8A-4147-A177-3AD203B41FA5}">
                      <a16:colId xmlns:a16="http://schemas.microsoft.com/office/drawing/2014/main" xmlns="" val="3696044771"/>
                    </a:ext>
                  </a:extLst>
                </a:gridCol>
                <a:gridCol w="4716000">
                  <a:extLst>
                    <a:ext uri="{9D8B030D-6E8A-4147-A177-3AD203B41FA5}">
                      <a16:colId xmlns:a16="http://schemas.microsoft.com/office/drawing/2014/main" xmlns="" val="1464291382"/>
                    </a:ext>
                  </a:extLst>
                </a:gridCol>
              </a:tblGrid>
              <a:tr h="342000">
                <a:tc>
                  <a:txBody>
                    <a:bodyPr/>
                    <a:lstStyle/>
                    <a:p>
                      <a:r>
                        <a:rPr lang="en-GB" sz="1650" baseline="0" dirty="0">
                          <a:solidFill>
                            <a:schemeClr val="bg1">
                              <a:lumMod val="85000"/>
                            </a:schemeClr>
                          </a:solidFill>
                        </a:rPr>
                        <a:t>Study type</a:t>
                      </a:r>
                    </a:p>
                  </a:txBody>
                  <a:tcPr>
                    <a:solidFill>
                      <a:schemeClr val="accent4">
                        <a:lumMod val="40000"/>
                        <a:lumOff val="60000"/>
                      </a:schemeClr>
                    </a:solidFill>
                  </a:tcPr>
                </a:tc>
                <a:tc>
                  <a:txBody>
                    <a:bodyPr/>
                    <a:lstStyle/>
                    <a:p>
                      <a:pPr algn="l"/>
                      <a:r>
                        <a:rPr lang="en-GB" sz="1650" baseline="0" dirty="0">
                          <a:solidFill>
                            <a:schemeClr val="bg1">
                              <a:lumMod val="85000"/>
                            </a:schemeClr>
                          </a:solidFill>
                        </a:rPr>
                        <a:t>Study</a:t>
                      </a:r>
                    </a:p>
                  </a:txBody>
                  <a:tcPr>
                    <a:solidFill>
                      <a:schemeClr val="accent4">
                        <a:lumMod val="40000"/>
                        <a:lumOff val="60000"/>
                      </a:schemeClr>
                    </a:solidFill>
                  </a:tcPr>
                </a:tc>
                <a:tc>
                  <a:txBody>
                    <a:bodyPr/>
                    <a:lstStyle/>
                    <a:p>
                      <a:pPr algn="l"/>
                      <a:r>
                        <a:rPr lang="en-GB" sz="1650" baseline="0" dirty="0">
                          <a:solidFill>
                            <a:schemeClr val="bg1">
                              <a:lumMod val="85000"/>
                            </a:schemeClr>
                          </a:solidFill>
                        </a:rPr>
                        <a:t>Test</a:t>
                      </a:r>
                    </a:p>
                  </a:txBody>
                  <a:tcPr>
                    <a:solidFill>
                      <a:schemeClr val="accent4">
                        <a:lumMod val="40000"/>
                        <a:lumOff val="60000"/>
                      </a:schemeClr>
                    </a:solidFill>
                  </a:tcPr>
                </a:tc>
                <a:tc>
                  <a:txBody>
                    <a:bodyPr/>
                    <a:lstStyle/>
                    <a:p>
                      <a:r>
                        <a:rPr lang="en-GB" sz="1650" baseline="0" dirty="0">
                          <a:solidFill>
                            <a:schemeClr val="bg1">
                              <a:lumMod val="85000"/>
                            </a:schemeClr>
                          </a:solidFill>
                        </a:rPr>
                        <a:t>Detail &amp; Comment</a:t>
                      </a:r>
                    </a:p>
                  </a:txBody>
                  <a:tcPr>
                    <a:solidFill>
                      <a:schemeClr val="accent4">
                        <a:lumMod val="40000"/>
                        <a:lumOff val="60000"/>
                      </a:schemeClr>
                    </a:solidFill>
                  </a:tcPr>
                </a:tc>
                <a:extLst>
                  <a:ext uri="{0D108BD9-81ED-4DB2-BD59-A6C34878D82A}">
                    <a16:rowId xmlns:a16="http://schemas.microsoft.com/office/drawing/2014/main" xmlns="" val="2099979534"/>
                  </a:ext>
                </a:extLst>
              </a:tr>
              <a:tr h="306000">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chemeClr val="bg1">
                              <a:lumMod val="75000"/>
                            </a:schemeClr>
                          </a:solidFill>
                        </a:rPr>
                        <a:t>Prospective trials &amp; cohorts</a:t>
                      </a:r>
                    </a:p>
                  </a:txBody>
                  <a:tcPr>
                    <a:lnB w="38100" cap="flat" cmpd="sng" algn="ctr">
                      <a:solidFill>
                        <a:schemeClr val="bg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chemeClr val="bg1">
                              <a:lumMod val="75000"/>
                            </a:schemeClr>
                          </a:solidFill>
                        </a:rPr>
                        <a:t>MINDACT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err="1">
                          <a:solidFill>
                            <a:schemeClr val="bg1">
                              <a:lumMod val="75000"/>
                            </a:schemeClr>
                          </a:solidFill>
                        </a:rPr>
                        <a:t>MPrint</a:t>
                      </a:r>
                      <a:endParaRPr lang="en-GB" sz="1400" dirty="0">
                        <a:solidFill>
                          <a:schemeClr val="bg1">
                            <a:lumMod val="75000"/>
                          </a:schemeClr>
                        </a:solidFill>
                      </a:endParaRPr>
                    </a:p>
                  </a:txBody>
                  <a:tcPr/>
                </a:tc>
                <a:tc>
                  <a:txBody>
                    <a:bodyPr/>
                    <a:lstStyle/>
                    <a:p>
                      <a:r>
                        <a:rPr lang="en-GB" sz="1350" kern="1200" dirty="0">
                          <a:solidFill>
                            <a:schemeClr val="bg1">
                              <a:lumMod val="75000"/>
                            </a:schemeClr>
                          </a:solidFill>
                          <a:effectLst/>
                          <a:latin typeface="+mn-lt"/>
                          <a:ea typeface="+mn-ea"/>
                          <a:cs typeface="+mn-cs"/>
                        </a:rPr>
                        <a:t>no evidence for prediction</a:t>
                      </a:r>
                      <a:r>
                        <a:rPr lang="en-GB" sz="1400" dirty="0">
                          <a:solidFill>
                            <a:schemeClr val="bg1">
                              <a:lumMod val="75000"/>
                            </a:schemeClr>
                          </a:solidFill>
                          <a:effectLst/>
                        </a:rPr>
                        <a:t> </a:t>
                      </a:r>
                      <a:endParaRPr lang="en-GB" sz="1400" dirty="0">
                        <a:solidFill>
                          <a:schemeClr val="bg1">
                            <a:lumMod val="75000"/>
                          </a:schemeClr>
                        </a:solidFill>
                      </a:endParaRPr>
                    </a:p>
                  </a:txBody>
                  <a:tcPr/>
                </a:tc>
                <a:extLst>
                  <a:ext uri="{0D108BD9-81ED-4DB2-BD59-A6C34878D82A}">
                    <a16:rowId xmlns:a16="http://schemas.microsoft.com/office/drawing/2014/main" xmlns="" val="1771963015"/>
                  </a:ext>
                </a:extLst>
              </a:tr>
              <a:tr h="30600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p>
                  </a:txBody>
                  <a:tcPr>
                    <a:lnB w="38100" cap="flat" cmpd="sng" algn="ctr">
                      <a:solidFill>
                        <a:schemeClr val="bg1"/>
                      </a:solidFill>
                      <a:prstDash val="solid"/>
                      <a:round/>
                      <a:headEnd type="none" w="med" len="med"/>
                      <a:tailEnd type="none" w="med" len="med"/>
                    </a:lnB>
                  </a:tcPr>
                </a:tc>
                <a:tc>
                  <a:txBody>
                    <a:bodyPr/>
                    <a:lstStyle/>
                    <a:p>
                      <a:pPr algn="l"/>
                      <a:r>
                        <a:rPr lang="en-GB" sz="1400" dirty="0" err="1">
                          <a:solidFill>
                            <a:schemeClr val="bg1">
                              <a:lumMod val="75000"/>
                            </a:schemeClr>
                          </a:solidFill>
                        </a:rPr>
                        <a:t>TAILORx</a:t>
                      </a:r>
                      <a:endParaRPr lang="en-GB" sz="1400" dirty="0">
                        <a:solidFill>
                          <a:schemeClr val="bg1">
                            <a:lumMod val="75000"/>
                          </a:schemeClr>
                        </a:solidFill>
                      </a:endParaRPr>
                    </a:p>
                  </a:txBody>
                  <a:tcPr/>
                </a:tc>
                <a:tc>
                  <a:txBody>
                    <a:bodyPr/>
                    <a:lstStyle/>
                    <a:p>
                      <a:pPr algn="l"/>
                      <a:r>
                        <a:rPr lang="en-GB" sz="1400" dirty="0">
                          <a:solidFill>
                            <a:schemeClr val="bg1">
                              <a:lumMod val="75000"/>
                            </a:schemeClr>
                          </a:solidFill>
                        </a:rPr>
                        <a:t>ODX</a:t>
                      </a:r>
                    </a:p>
                  </a:txBody>
                  <a:tcPr/>
                </a:tc>
                <a:tc>
                  <a:txBody>
                    <a:bodyPr/>
                    <a:lstStyle/>
                    <a:p>
                      <a:r>
                        <a:rPr lang="en-GB" sz="1400" dirty="0">
                          <a:solidFill>
                            <a:schemeClr val="bg1">
                              <a:lumMod val="75000"/>
                            </a:schemeClr>
                          </a:solidFill>
                        </a:rPr>
                        <a:t>2° analysis; &lt;50 only – chemo menopause confounding?</a:t>
                      </a:r>
                    </a:p>
                  </a:txBody>
                  <a:tcPr/>
                </a:tc>
                <a:extLst>
                  <a:ext uri="{0D108BD9-81ED-4DB2-BD59-A6C34878D82A}">
                    <a16:rowId xmlns:a16="http://schemas.microsoft.com/office/drawing/2014/main" xmlns="" val="2541196081"/>
                  </a:ext>
                </a:extLst>
              </a:tr>
              <a:tr h="30600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chemeClr val="bg1">
                              <a:lumMod val="75000"/>
                            </a:schemeClr>
                          </a:solidFill>
                        </a:rPr>
                        <a:t>WSG PLAN-B</a:t>
                      </a:r>
                    </a:p>
                  </a:txBody>
                  <a:tcPr>
                    <a:lnB w="38100" cap="flat" cmpd="sng" algn="ctr">
                      <a:solidFill>
                        <a:schemeClr val="bg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chemeClr val="bg1">
                              <a:lumMod val="75000"/>
                            </a:schemeClr>
                          </a:solidFill>
                        </a:rPr>
                        <a:t>ODX</a:t>
                      </a:r>
                    </a:p>
                  </a:txBody>
                  <a:tcPr>
                    <a:lnB w="38100" cap="flat" cmpd="sng" algn="ctr">
                      <a:solidFill>
                        <a:schemeClr val="bg1"/>
                      </a:solidFill>
                      <a:prstDash val="solid"/>
                      <a:round/>
                      <a:headEnd type="none" w="med" len="med"/>
                      <a:tailEnd type="none" w="med" len="med"/>
                    </a:lnB>
                  </a:tcPr>
                </a:tc>
                <a:tc>
                  <a:txBody>
                    <a:bodyPr/>
                    <a:lstStyle/>
                    <a:p>
                      <a:r>
                        <a:rPr lang="en-GB" sz="1400" dirty="0">
                          <a:solidFill>
                            <a:schemeClr val="bg1">
                              <a:lumMod val="75000"/>
                            </a:schemeClr>
                          </a:solidFill>
                        </a:rPr>
                        <a:t>result depends on very small subset (n=110)</a:t>
                      </a:r>
                    </a:p>
                  </a:txBody>
                  <a:tcP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47897928"/>
                  </a:ext>
                </a:extLst>
              </a:tr>
              <a:tr h="306000">
                <a:tc rowSpan="5">
                  <a:txBody>
                    <a:bodyPr/>
                    <a:lstStyle/>
                    <a:p>
                      <a:r>
                        <a:rPr lang="en-GB" sz="1400" dirty="0">
                          <a:solidFill>
                            <a:schemeClr val="bg1">
                              <a:lumMod val="75000"/>
                            </a:schemeClr>
                          </a:solidFill>
                        </a:rPr>
                        <a:t>Historical trial &amp; cohort re-analysis (chemo vs not)</a:t>
                      </a: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r>
                        <a:rPr lang="en-GB" sz="1400" dirty="0">
                          <a:solidFill>
                            <a:schemeClr val="bg1">
                              <a:lumMod val="75000"/>
                            </a:schemeClr>
                          </a:solidFill>
                        </a:rPr>
                        <a:t>NSABP B-20</a:t>
                      </a:r>
                    </a:p>
                  </a:txBody>
                  <a:tcPr>
                    <a:lnT w="38100" cap="flat" cmpd="sng" algn="ctr">
                      <a:solidFill>
                        <a:schemeClr val="bg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chemeClr val="bg1">
                              <a:lumMod val="75000"/>
                            </a:schemeClr>
                          </a:solidFill>
                        </a:rPr>
                        <a:t>ODX</a:t>
                      </a:r>
                    </a:p>
                  </a:txBody>
                  <a:tcPr>
                    <a:lnT w="38100" cap="flat" cmpd="sng" algn="ctr">
                      <a:solidFill>
                        <a:schemeClr val="bg1"/>
                      </a:solidFill>
                      <a:prstDash val="solid"/>
                      <a:round/>
                      <a:headEnd type="none" w="med" len="med"/>
                      <a:tailEnd type="none" w="med" len="med"/>
                    </a:lnT>
                  </a:tcPr>
                </a:tc>
                <a:tc>
                  <a:txBody>
                    <a:bodyPr/>
                    <a:lstStyle/>
                    <a:p>
                      <a:r>
                        <a:rPr lang="en-GB" sz="1400" dirty="0">
                          <a:solidFill>
                            <a:schemeClr val="bg1">
                              <a:lumMod val="75000"/>
                            </a:schemeClr>
                          </a:solidFill>
                        </a:rPr>
                        <a:t>control arm used as ODX discovery set</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2421224453"/>
                  </a:ext>
                </a:extLst>
              </a:tr>
              <a:tr h="306000">
                <a:tc vMerge="1">
                  <a:txBody>
                    <a:bodyPr/>
                    <a:lstStyle/>
                    <a:p>
                      <a:endParaRPr lang="en-GB"/>
                    </a:p>
                  </a:txBody>
                  <a:tcPr/>
                </a:tc>
                <a:tc>
                  <a:txBody>
                    <a:bodyPr/>
                    <a:lstStyle/>
                    <a:p>
                      <a:pPr algn="l"/>
                      <a:r>
                        <a:rPr lang="en-GB" sz="1400" dirty="0">
                          <a:solidFill>
                            <a:schemeClr val="bg1">
                              <a:lumMod val="75000"/>
                            </a:schemeClr>
                          </a:solidFill>
                        </a:rPr>
                        <a:t>SWOG 88-14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chemeClr val="bg1">
                              <a:lumMod val="75000"/>
                            </a:schemeClr>
                          </a:solidFill>
                        </a:rPr>
                        <a:t>ODX</a:t>
                      </a:r>
                    </a:p>
                  </a:txBody>
                  <a:tcPr/>
                </a:tc>
                <a:tc>
                  <a:txBody>
                    <a:bodyPr/>
                    <a:lstStyle/>
                    <a:p>
                      <a:r>
                        <a:rPr lang="en-GB" sz="1400" dirty="0">
                          <a:solidFill>
                            <a:schemeClr val="bg1">
                              <a:lumMod val="75000"/>
                            </a:schemeClr>
                          </a:solidFill>
                        </a:rPr>
                        <a:t>small numbers (n=227), 13% HER2 +</a:t>
                      </a:r>
                      <a:r>
                        <a:rPr lang="en-GB" sz="1400" dirty="0" err="1">
                          <a:solidFill>
                            <a:schemeClr val="bg1">
                              <a:lumMod val="75000"/>
                            </a:schemeClr>
                          </a:solidFill>
                        </a:rPr>
                        <a:t>ve</a:t>
                      </a:r>
                      <a:endParaRPr lang="en-GB" sz="1400" dirty="0">
                        <a:solidFill>
                          <a:schemeClr val="bg1">
                            <a:lumMod val="75000"/>
                          </a:schemeClr>
                        </a:solidFill>
                      </a:endParaRPr>
                    </a:p>
                  </a:txBody>
                  <a:tcPr/>
                </a:tc>
                <a:extLst>
                  <a:ext uri="{0D108BD9-81ED-4DB2-BD59-A6C34878D82A}">
                    <a16:rowId xmlns:a16="http://schemas.microsoft.com/office/drawing/2014/main" xmlns="" val="3367815671"/>
                  </a:ext>
                </a:extLst>
              </a:tr>
              <a:tr h="306000">
                <a:tc vMerge="1">
                  <a:txBody>
                    <a:bodyPr/>
                    <a:lstStyle/>
                    <a:p>
                      <a:endParaRPr lang="en-GB"/>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chemeClr val="bg1">
                              <a:lumMod val="75000"/>
                            </a:schemeClr>
                          </a:solidFill>
                        </a:rPr>
                        <a:t>Pooled cohorts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err="1">
                          <a:solidFill>
                            <a:schemeClr val="bg1">
                              <a:lumMod val="75000"/>
                            </a:schemeClr>
                          </a:solidFill>
                        </a:rPr>
                        <a:t>MPrint</a:t>
                      </a:r>
                      <a:endParaRPr lang="en-GB" sz="1400" dirty="0">
                        <a:solidFill>
                          <a:schemeClr val="bg1">
                            <a:lumMod val="75000"/>
                          </a:schemeClr>
                        </a:solidFil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chemeClr val="bg1">
                              <a:lumMod val="75000"/>
                            </a:schemeClr>
                          </a:solidFill>
                        </a:rPr>
                        <a:t>small numbers (n=541)</a:t>
                      </a:r>
                    </a:p>
                  </a:txBody>
                  <a:tcPr/>
                </a:tc>
                <a:extLst>
                  <a:ext uri="{0D108BD9-81ED-4DB2-BD59-A6C34878D82A}">
                    <a16:rowId xmlns:a16="http://schemas.microsoft.com/office/drawing/2014/main" xmlns="" val="2054457719"/>
                  </a:ext>
                </a:extLst>
              </a:tr>
              <a:tr h="306000">
                <a:tc vMerge="1">
                  <a:txBody>
                    <a:bodyPr/>
                    <a:lstStyle/>
                    <a:p>
                      <a:endParaRPr lang="en-GB"/>
                    </a:p>
                  </a:txBody>
                  <a:tcPr/>
                </a:tc>
                <a:tc>
                  <a:txBody>
                    <a:bodyPr/>
                    <a:lstStyle/>
                    <a:p>
                      <a:pPr algn="l"/>
                      <a:r>
                        <a:rPr lang="en-GB" sz="1400" kern="1200" dirty="0">
                          <a:solidFill>
                            <a:schemeClr val="bg1">
                              <a:lumMod val="75000"/>
                            </a:schemeClr>
                          </a:solidFill>
                          <a:effectLst/>
                          <a:latin typeface="+mn-lt"/>
                          <a:ea typeface="+mn-ea"/>
                          <a:cs typeface="+mn-cs"/>
                        </a:rPr>
                        <a:t>DBCG 77B &amp; 89D</a:t>
                      </a:r>
                      <a:endParaRPr lang="en-GB" sz="1400" dirty="0">
                        <a:solidFill>
                          <a:schemeClr val="bg1">
                            <a:lumMod val="75000"/>
                          </a:schemeClr>
                        </a:solidFil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chemeClr val="bg1">
                              <a:lumMod val="75000"/>
                            </a:schemeClr>
                          </a:solidFill>
                        </a:rPr>
                        <a:t>Prosigna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350" kern="1200" dirty="0">
                          <a:solidFill>
                            <a:schemeClr val="bg1">
                              <a:lumMod val="75000"/>
                            </a:schemeClr>
                          </a:solidFill>
                          <a:effectLst/>
                          <a:latin typeface="+mn-lt"/>
                          <a:ea typeface="+mn-ea"/>
                          <a:cs typeface="+mn-cs"/>
                        </a:rPr>
                        <a:t>unselected &amp; heterogenous population, limited result</a:t>
                      </a:r>
                    </a:p>
                  </a:txBody>
                  <a:tcPr/>
                </a:tc>
                <a:extLst>
                  <a:ext uri="{0D108BD9-81ED-4DB2-BD59-A6C34878D82A}">
                    <a16:rowId xmlns:a16="http://schemas.microsoft.com/office/drawing/2014/main" xmlns="" val="3712332482"/>
                  </a:ext>
                </a:extLst>
              </a:tr>
              <a:tr h="306000">
                <a:tc vMerge="1">
                  <a:txBody>
                    <a:bodyPr/>
                    <a:lstStyle/>
                    <a:p>
                      <a:endParaRPr lang="en-GB"/>
                    </a:p>
                  </a:txBody>
                  <a:tcPr/>
                </a:tc>
                <a:tc>
                  <a:txBody>
                    <a:bodyPr/>
                    <a:lstStyle/>
                    <a:p>
                      <a:pPr algn="l"/>
                      <a:r>
                        <a:rPr lang="en-GB" sz="1400" dirty="0">
                          <a:solidFill>
                            <a:schemeClr val="bg1">
                              <a:lumMod val="75000"/>
                            </a:schemeClr>
                          </a:solidFill>
                        </a:rPr>
                        <a:t>Trial comparison</a:t>
                      </a:r>
                    </a:p>
                  </a:txBody>
                  <a:tcPr>
                    <a:lnB w="38100" cap="flat" cmpd="sng" algn="ctr">
                      <a:solidFill>
                        <a:schemeClr val="bg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chemeClr val="bg1">
                              <a:lumMod val="75000"/>
                            </a:schemeClr>
                          </a:solidFill>
                        </a:rPr>
                        <a:t>EP</a:t>
                      </a:r>
                    </a:p>
                  </a:txBody>
                  <a:tcPr>
                    <a:lnB w="38100" cap="flat" cmpd="sng" algn="ctr">
                      <a:solidFill>
                        <a:schemeClr val="bg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chemeClr val="bg1">
                              <a:lumMod val="75000"/>
                            </a:schemeClr>
                          </a:solidFill>
                        </a:rPr>
                        <a:t>complex analysis of </a:t>
                      </a:r>
                      <a:r>
                        <a:rPr lang="en-GB" sz="1400" kern="1200" dirty="0">
                          <a:solidFill>
                            <a:schemeClr val="bg1">
                              <a:lumMod val="75000"/>
                            </a:schemeClr>
                          </a:solidFill>
                          <a:effectLst/>
                        </a:rPr>
                        <a:t>ABCSG 6/8, </a:t>
                      </a:r>
                      <a:r>
                        <a:rPr lang="en-GB" sz="1400" kern="1200" dirty="0" err="1">
                          <a:solidFill>
                            <a:schemeClr val="bg1">
                              <a:lumMod val="75000"/>
                            </a:schemeClr>
                          </a:solidFill>
                          <a:effectLst/>
                        </a:rPr>
                        <a:t>TransATAC</a:t>
                      </a:r>
                      <a:r>
                        <a:rPr lang="en-GB" sz="1400" kern="1200" dirty="0">
                          <a:solidFill>
                            <a:schemeClr val="bg1">
                              <a:lumMod val="75000"/>
                            </a:schemeClr>
                          </a:solidFill>
                          <a:effectLst/>
                        </a:rPr>
                        <a:t>, GEICAM 02/9906 </a:t>
                      </a:r>
                      <a:endParaRPr lang="en-GB" sz="1400" dirty="0">
                        <a:solidFill>
                          <a:schemeClr val="bg1">
                            <a:lumMod val="75000"/>
                          </a:schemeClr>
                        </a:solidFill>
                      </a:endParaRPr>
                    </a:p>
                  </a:txBody>
                  <a:tcP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809032386"/>
                  </a:ext>
                </a:extLst>
              </a:tr>
              <a:tr h="365760">
                <a:tc>
                  <a:txBody>
                    <a:bodyPr/>
                    <a:lstStyle/>
                    <a:p>
                      <a:r>
                        <a:rPr lang="en-GB" sz="1400" dirty="0">
                          <a:solidFill>
                            <a:schemeClr val="bg1">
                              <a:lumMod val="75000"/>
                            </a:schemeClr>
                          </a:solidFill>
                        </a:rPr>
                        <a:t>Retrospective cohort x5</a:t>
                      </a:r>
                    </a:p>
                  </a:txBody>
                  <a:tcPr>
                    <a:lnT w="38100" cap="flat" cmpd="sng" algn="ctr">
                      <a:solidFill>
                        <a:schemeClr val="bg1"/>
                      </a:solidFill>
                      <a:prstDash val="solid"/>
                      <a:round/>
                      <a:headEnd type="none" w="med" len="med"/>
                      <a:tailEnd type="none" w="med" len="med"/>
                    </a:lnT>
                  </a:tcPr>
                </a:tc>
                <a:tc>
                  <a:txBody>
                    <a:bodyPr/>
                    <a:lstStyle/>
                    <a:p>
                      <a:pPr algn="l"/>
                      <a:r>
                        <a:rPr lang="en-GB" sz="1400" dirty="0">
                          <a:solidFill>
                            <a:schemeClr val="bg1">
                              <a:lumMod val="75000"/>
                            </a:schemeClr>
                          </a:solidFill>
                        </a:rPr>
                        <a:t>Cohort analysed according to Rx</a:t>
                      </a:r>
                    </a:p>
                  </a:txBody>
                  <a:tcPr>
                    <a:lnT w="38100" cap="flat" cmpd="sng" algn="ctr">
                      <a:solidFill>
                        <a:schemeClr val="bg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chemeClr val="bg1">
                              <a:lumMod val="75000"/>
                            </a:schemeClr>
                          </a:solidFill>
                        </a:rPr>
                        <a:t>ODX</a:t>
                      </a:r>
                    </a:p>
                  </a:txBody>
                  <a:tcPr>
                    <a:lnT w="38100" cap="flat" cmpd="sng" algn="ctr">
                      <a:solidFill>
                        <a:schemeClr val="bg1"/>
                      </a:solidFill>
                      <a:prstDash val="solid"/>
                      <a:round/>
                      <a:headEnd type="none" w="med" len="med"/>
                      <a:tailEnd type="none" w="med" len="med"/>
                    </a:lnT>
                  </a:tcPr>
                </a:tc>
                <a:tc>
                  <a:txBody>
                    <a:bodyPr/>
                    <a:lstStyle/>
                    <a:p>
                      <a:r>
                        <a:rPr lang="en-GB" sz="1400" dirty="0">
                          <a:solidFill>
                            <a:schemeClr val="bg1">
                              <a:lumMod val="75000"/>
                            </a:schemeClr>
                          </a:solidFill>
                        </a:rPr>
                        <a:t>strength in size but results dependent on MV analysis - risk of confounding by uncontrolled variables </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2833007395"/>
                  </a:ext>
                </a:extLst>
              </a:tr>
            </a:tbl>
          </a:graphicData>
        </a:graphic>
      </p:graphicFrame>
      <p:sp>
        <p:nvSpPr>
          <p:cNvPr id="5" name="Content Placeholder 2">
            <a:extLst>
              <a:ext uri="{FF2B5EF4-FFF2-40B4-BE49-F238E27FC236}">
                <a16:creationId xmlns:a16="http://schemas.microsoft.com/office/drawing/2014/main" xmlns="" id="{DEA5BA51-81A0-CF49-869E-7026563F8AC8}"/>
              </a:ext>
            </a:extLst>
          </p:cNvPr>
          <p:cNvSpPr txBox="1">
            <a:spLocks/>
          </p:cNvSpPr>
          <p:nvPr/>
        </p:nvSpPr>
        <p:spPr>
          <a:xfrm>
            <a:off x="656365" y="1355377"/>
            <a:ext cx="7813447" cy="2901517"/>
          </a:xfrm>
          <a:prstGeom prst="rect">
            <a:avLst/>
          </a:prstGeom>
          <a:solidFill>
            <a:schemeClr val="bg1">
              <a:lumMod val="95000"/>
              <a:alpha val="50000"/>
            </a:schemeClr>
          </a:solidFill>
        </p:spPr>
        <p:txBody>
          <a:bodyPr vert="horz" lIns="91440" tIns="45720" rIns="91440" bIns="45720" rtlCol="0">
            <a:noAutofit/>
          </a:bodyPr>
          <a:lst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400" kern="1200">
                <a:solidFill>
                  <a:schemeClr val="tx1"/>
                </a:solidFill>
                <a:latin typeface="+mn-lt"/>
                <a:ea typeface="+mn-ea"/>
                <a:cs typeface="Arial" panose="020B0604020202020204" pitchFamily="34" charset="0"/>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2400" kern="1200">
                <a:solidFill>
                  <a:schemeClr val="tx1"/>
                </a:solidFill>
                <a:latin typeface="+mn-lt"/>
                <a:ea typeface="+mn-ea"/>
                <a:cs typeface="Arial" panose="020B0604020202020204" pitchFamily="34" charset="0"/>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2000" kern="1200">
                <a:solidFill>
                  <a:schemeClr val="tx1"/>
                </a:solidFill>
                <a:latin typeface="+mn-lt"/>
                <a:ea typeface="+mn-ea"/>
                <a:cs typeface="Arial" panose="020B0604020202020204" pitchFamily="34" charset="0"/>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Arial" panose="020B0604020202020204" pitchFamily="34" charset="0"/>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Arial" panose="020B0604020202020204" pitchFamily="34" charset="0"/>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a:lstStyle>
          <a:p>
            <a:pPr>
              <a:spcAft>
                <a:spcPts val="900"/>
              </a:spcAft>
              <a:buFont typeface="Arial" panose="020B0604020202020204" pitchFamily="34" charset="0"/>
              <a:buChar char="•"/>
            </a:pPr>
            <a:r>
              <a:rPr lang="en-GB" sz="2800" b="1" dirty="0"/>
              <a:t>Multiple individually low-quality studies with survival data support hypothesis</a:t>
            </a:r>
          </a:p>
          <a:p>
            <a:pPr>
              <a:spcAft>
                <a:spcPts val="900"/>
              </a:spcAft>
              <a:buFont typeface="Arial" panose="020B0604020202020204" pitchFamily="34" charset="0"/>
              <a:buChar char="•"/>
            </a:pPr>
            <a:r>
              <a:rPr lang="en-GB" sz="2800" b="1" dirty="0"/>
              <a:t>Claims made by test vendors about the strength of the evidence are exaggerated!</a:t>
            </a:r>
          </a:p>
          <a:p>
            <a:pPr>
              <a:spcAft>
                <a:spcPts val="900"/>
              </a:spcAft>
              <a:buFont typeface="Arial" panose="020B0604020202020204" pitchFamily="34" charset="0"/>
              <a:buChar char="•"/>
            </a:pPr>
            <a:r>
              <a:rPr lang="en-GB" sz="2800" b="1" dirty="0"/>
              <a:t>Prospective studies are required to answer the chemotherapy sensitivity prediction hypothesis</a:t>
            </a:r>
          </a:p>
          <a:p>
            <a:pPr>
              <a:spcAft>
                <a:spcPts val="900"/>
              </a:spcAft>
              <a:buFont typeface="Arial" panose="020B0604020202020204" pitchFamily="34" charset="0"/>
              <a:buChar char="•"/>
            </a:pPr>
            <a:endParaRPr lang="en-GB" sz="2800" b="1" dirty="0"/>
          </a:p>
        </p:txBody>
      </p:sp>
    </p:spTree>
    <p:extLst>
      <p:ext uri="{BB962C8B-B14F-4D97-AF65-F5344CB8AC3E}">
        <p14:creationId xmlns:p14="http://schemas.microsoft.com/office/powerpoint/2010/main" val="2541830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xmlns="" id="{A2870C5B-0F22-1940-9D4F-5B5C761B6C39}"/>
              </a:ext>
            </a:extLst>
          </p:cNvPr>
          <p:cNvSpPr>
            <a:spLocks noGrp="1"/>
          </p:cNvSpPr>
          <p:nvPr>
            <p:ph type="title"/>
          </p:nvPr>
        </p:nvSpPr>
        <p:spPr/>
        <p:txBody>
          <a:bodyPr>
            <a:normAutofit/>
          </a:bodyPr>
          <a:lstStyle/>
          <a:p>
            <a:r>
              <a:rPr lang="en-GB" dirty="0"/>
              <a:t>The cost of error </a:t>
            </a:r>
          </a:p>
        </p:txBody>
      </p:sp>
      <p:sp>
        <p:nvSpPr>
          <p:cNvPr id="2" name="TextBox 1">
            <a:extLst>
              <a:ext uri="{FF2B5EF4-FFF2-40B4-BE49-F238E27FC236}">
                <a16:creationId xmlns:a16="http://schemas.microsoft.com/office/drawing/2014/main" xmlns="" id="{28505150-119C-314E-A59D-B9A49B5DFA90}"/>
              </a:ext>
            </a:extLst>
          </p:cNvPr>
          <p:cNvSpPr txBox="1"/>
          <p:nvPr/>
        </p:nvSpPr>
        <p:spPr>
          <a:xfrm>
            <a:off x="4669287" y="1581534"/>
            <a:ext cx="4208689" cy="784830"/>
          </a:xfrm>
          <a:prstGeom prst="rect">
            <a:avLst/>
          </a:prstGeom>
          <a:noFill/>
        </p:spPr>
        <p:txBody>
          <a:bodyPr wrap="square" rtlCol="0">
            <a:spAutoFit/>
          </a:bodyPr>
          <a:lstStyle/>
          <a:p>
            <a:r>
              <a:rPr lang="en-GB" sz="1500" dirty="0">
                <a:latin typeface="Century Gothic" panose="020B0502020202020204" pitchFamily="34" charset="0"/>
              </a:rPr>
              <a:t>The prediction hypothesis: chemotherapy benefit confined to patients with high test-score tumours.</a:t>
            </a:r>
          </a:p>
        </p:txBody>
      </p:sp>
      <p:sp>
        <p:nvSpPr>
          <p:cNvPr id="366" name="TextBox 365">
            <a:extLst>
              <a:ext uri="{FF2B5EF4-FFF2-40B4-BE49-F238E27FC236}">
                <a16:creationId xmlns:a16="http://schemas.microsoft.com/office/drawing/2014/main" xmlns="" id="{40D3174A-9B2F-E74C-835E-3039AE127AE3}"/>
              </a:ext>
            </a:extLst>
          </p:cNvPr>
          <p:cNvSpPr txBox="1"/>
          <p:nvPr/>
        </p:nvSpPr>
        <p:spPr>
          <a:xfrm>
            <a:off x="413538" y="1014305"/>
            <a:ext cx="8262918" cy="584775"/>
          </a:xfrm>
          <a:prstGeom prst="rect">
            <a:avLst/>
          </a:prstGeom>
          <a:noFill/>
        </p:spPr>
        <p:txBody>
          <a:bodyPr wrap="square" rtlCol="0">
            <a:spAutoFit/>
          </a:bodyPr>
          <a:lstStyle/>
          <a:p>
            <a:r>
              <a:rPr lang="en-GB" sz="1600" dirty="0">
                <a:latin typeface="Century Gothic" panose="020B0502020202020204" pitchFamily="34" charset="0"/>
              </a:rPr>
              <a:t>Approx. 5-6% of patients with ER+ HER- pN1 EBC are likely to benefit from chemotherapy</a:t>
            </a:r>
          </a:p>
        </p:txBody>
      </p:sp>
      <p:sp>
        <p:nvSpPr>
          <p:cNvPr id="492" name="TextBox 491">
            <a:extLst>
              <a:ext uri="{FF2B5EF4-FFF2-40B4-BE49-F238E27FC236}">
                <a16:creationId xmlns:a16="http://schemas.microsoft.com/office/drawing/2014/main" xmlns="" id="{59306CA7-52A5-C34F-9871-D7267D8F69DB}"/>
              </a:ext>
            </a:extLst>
          </p:cNvPr>
          <p:cNvSpPr txBox="1"/>
          <p:nvPr/>
        </p:nvSpPr>
        <p:spPr>
          <a:xfrm>
            <a:off x="511653" y="4410716"/>
            <a:ext cx="8218809" cy="584775"/>
          </a:xfrm>
          <a:prstGeom prst="rect">
            <a:avLst/>
          </a:prstGeom>
          <a:noFill/>
        </p:spPr>
        <p:txBody>
          <a:bodyPr wrap="square" rtlCol="0">
            <a:spAutoFit/>
          </a:bodyPr>
          <a:lstStyle/>
          <a:p>
            <a:r>
              <a:rPr lang="en-GB" sz="1600" dirty="0">
                <a:latin typeface="Century Gothic" panose="020B0502020202020204" pitchFamily="34" charset="0"/>
              </a:rPr>
              <a:t>Adoption of prediction-based testing without rigorous proof of the hypothesis does a disservice to the population that we serve.</a:t>
            </a:r>
          </a:p>
        </p:txBody>
      </p:sp>
      <p:grpSp>
        <p:nvGrpSpPr>
          <p:cNvPr id="17" name="Group 16">
            <a:extLst>
              <a:ext uri="{FF2B5EF4-FFF2-40B4-BE49-F238E27FC236}">
                <a16:creationId xmlns:a16="http://schemas.microsoft.com/office/drawing/2014/main" xmlns="" id="{00971066-FD7E-5848-8DE4-63111E8AFD66}"/>
              </a:ext>
            </a:extLst>
          </p:cNvPr>
          <p:cNvGrpSpPr/>
          <p:nvPr/>
        </p:nvGrpSpPr>
        <p:grpSpPr>
          <a:xfrm>
            <a:off x="571811" y="1655683"/>
            <a:ext cx="3964050" cy="877950"/>
            <a:chOff x="762415" y="2498035"/>
            <a:chExt cx="5285400" cy="1170600"/>
          </a:xfrm>
        </p:grpSpPr>
        <p:grpSp>
          <p:nvGrpSpPr>
            <p:cNvPr id="368" name="Group 367">
              <a:extLst>
                <a:ext uri="{FF2B5EF4-FFF2-40B4-BE49-F238E27FC236}">
                  <a16:creationId xmlns:a16="http://schemas.microsoft.com/office/drawing/2014/main" xmlns="" id="{4B6C83F1-9B9C-A64D-A143-A9CE3E278E45}"/>
                </a:ext>
              </a:extLst>
            </p:cNvPr>
            <p:cNvGrpSpPr/>
            <p:nvPr/>
          </p:nvGrpSpPr>
          <p:grpSpPr>
            <a:xfrm>
              <a:off x="762415" y="2498035"/>
              <a:ext cx="5285400" cy="180000"/>
              <a:chOff x="2171432" y="1917745"/>
              <a:chExt cx="5285400" cy="180000"/>
            </a:xfrm>
          </p:grpSpPr>
          <p:sp>
            <p:nvSpPr>
              <p:cNvPr id="461" name="Oval 460">
                <a:extLst>
                  <a:ext uri="{FF2B5EF4-FFF2-40B4-BE49-F238E27FC236}">
                    <a16:creationId xmlns:a16="http://schemas.microsoft.com/office/drawing/2014/main" xmlns="" id="{54F17253-4C43-F246-A482-D0AD377230F2}"/>
                  </a:ext>
                </a:extLst>
              </p:cNvPr>
              <p:cNvSpPr>
                <a:spLocks noChangeAspect="1"/>
              </p:cNvSpPr>
              <p:nvPr/>
            </p:nvSpPr>
            <p:spPr>
              <a:xfrm>
                <a:off x="2171432"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62" name="Oval 461">
                <a:extLst>
                  <a:ext uri="{FF2B5EF4-FFF2-40B4-BE49-F238E27FC236}">
                    <a16:creationId xmlns:a16="http://schemas.microsoft.com/office/drawing/2014/main" xmlns="" id="{CA37154F-A340-0746-A5CF-DBC107E290C9}"/>
                  </a:ext>
                </a:extLst>
              </p:cNvPr>
              <p:cNvSpPr>
                <a:spLocks noChangeAspect="1"/>
              </p:cNvSpPr>
              <p:nvPr/>
            </p:nvSpPr>
            <p:spPr>
              <a:xfrm>
                <a:off x="2414546"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63" name="Oval 462">
                <a:extLst>
                  <a:ext uri="{FF2B5EF4-FFF2-40B4-BE49-F238E27FC236}">
                    <a16:creationId xmlns:a16="http://schemas.microsoft.com/office/drawing/2014/main" xmlns="" id="{273493EF-2DDA-634F-AF3E-D349A1C480A1}"/>
                  </a:ext>
                </a:extLst>
              </p:cNvPr>
              <p:cNvSpPr>
                <a:spLocks noChangeAspect="1"/>
              </p:cNvSpPr>
              <p:nvPr/>
            </p:nvSpPr>
            <p:spPr>
              <a:xfrm>
                <a:off x="2657660"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64" name="Oval 463">
                <a:extLst>
                  <a:ext uri="{FF2B5EF4-FFF2-40B4-BE49-F238E27FC236}">
                    <a16:creationId xmlns:a16="http://schemas.microsoft.com/office/drawing/2014/main" xmlns="" id="{599834DA-48F5-EB4D-9CA9-157C1E816AC3}"/>
                  </a:ext>
                </a:extLst>
              </p:cNvPr>
              <p:cNvSpPr>
                <a:spLocks noChangeAspect="1"/>
              </p:cNvSpPr>
              <p:nvPr/>
            </p:nvSpPr>
            <p:spPr>
              <a:xfrm>
                <a:off x="2900774"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65" name="Oval 464">
                <a:extLst>
                  <a:ext uri="{FF2B5EF4-FFF2-40B4-BE49-F238E27FC236}">
                    <a16:creationId xmlns:a16="http://schemas.microsoft.com/office/drawing/2014/main" xmlns="" id="{608837E0-D3B6-1E47-A931-E84370FEFB41}"/>
                  </a:ext>
                </a:extLst>
              </p:cNvPr>
              <p:cNvSpPr>
                <a:spLocks noChangeAspect="1"/>
              </p:cNvSpPr>
              <p:nvPr/>
            </p:nvSpPr>
            <p:spPr>
              <a:xfrm>
                <a:off x="3143888"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66" name="Oval 465">
                <a:extLst>
                  <a:ext uri="{FF2B5EF4-FFF2-40B4-BE49-F238E27FC236}">
                    <a16:creationId xmlns:a16="http://schemas.microsoft.com/office/drawing/2014/main" xmlns="" id="{A073B620-86D8-0D43-85C5-1CAEAF276FAF}"/>
                  </a:ext>
                </a:extLst>
              </p:cNvPr>
              <p:cNvSpPr>
                <a:spLocks noChangeAspect="1"/>
              </p:cNvSpPr>
              <p:nvPr/>
            </p:nvSpPr>
            <p:spPr>
              <a:xfrm>
                <a:off x="3387002"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67" name="Oval 466">
                <a:extLst>
                  <a:ext uri="{FF2B5EF4-FFF2-40B4-BE49-F238E27FC236}">
                    <a16:creationId xmlns:a16="http://schemas.microsoft.com/office/drawing/2014/main" xmlns="" id="{8D96CBEB-DD05-1B47-875F-FB6FEAB0C59E}"/>
                  </a:ext>
                </a:extLst>
              </p:cNvPr>
              <p:cNvSpPr>
                <a:spLocks noChangeAspect="1"/>
              </p:cNvSpPr>
              <p:nvPr/>
            </p:nvSpPr>
            <p:spPr>
              <a:xfrm>
                <a:off x="3630116"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68" name="Oval 467">
                <a:extLst>
                  <a:ext uri="{FF2B5EF4-FFF2-40B4-BE49-F238E27FC236}">
                    <a16:creationId xmlns:a16="http://schemas.microsoft.com/office/drawing/2014/main" xmlns="" id="{8D5539DB-4397-C74F-8CCF-0D444D496BA1}"/>
                  </a:ext>
                </a:extLst>
              </p:cNvPr>
              <p:cNvSpPr>
                <a:spLocks noChangeAspect="1"/>
              </p:cNvSpPr>
              <p:nvPr/>
            </p:nvSpPr>
            <p:spPr>
              <a:xfrm>
                <a:off x="3873230"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69" name="Oval 468">
                <a:extLst>
                  <a:ext uri="{FF2B5EF4-FFF2-40B4-BE49-F238E27FC236}">
                    <a16:creationId xmlns:a16="http://schemas.microsoft.com/office/drawing/2014/main" xmlns="" id="{AFDF6A97-E356-4042-98DF-222747DBFF2E}"/>
                  </a:ext>
                </a:extLst>
              </p:cNvPr>
              <p:cNvSpPr>
                <a:spLocks noChangeAspect="1"/>
              </p:cNvSpPr>
              <p:nvPr/>
            </p:nvSpPr>
            <p:spPr>
              <a:xfrm>
                <a:off x="4116344"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70" name="Oval 469">
                <a:extLst>
                  <a:ext uri="{FF2B5EF4-FFF2-40B4-BE49-F238E27FC236}">
                    <a16:creationId xmlns:a16="http://schemas.microsoft.com/office/drawing/2014/main" xmlns="" id="{F03D1262-2894-974D-B5E8-72BFD726F3C4}"/>
                  </a:ext>
                </a:extLst>
              </p:cNvPr>
              <p:cNvSpPr>
                <a:spLocks noChangeAspect="1"/>
              </p:cNvSpPr>
              <p:nvPr/>
            </p:nvSpPr>
            <p:spPr>
              <a:xfrm>
                <a:off x="4359458"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71" name="Oval 470">
                <a:extLst>
                  <a:ext uri="{FF2B5EF4-FFF2-40B4-BE49-F238E27FC236}">
                    <a16:creationId xmlns:a16="http://schemas.microsoft.com/office/drawing/2014/main" xmlns="" id="{9B7BED77-3E7E-DA42-AA92-461680096852}"/>
                  </a:ext>
                </a:extLst>
              </p:cNvPr>
              <p:cNvSpPr>
                <a:spLocks noChangeAspect="1"/>
              </p:cNvSpPr>
              <p:nvPr/>
            </p:nvSpPr>
            <p:spPr>
              <a:xfrm>
                <a:off x="4602572"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72" name="Oval 471">
                <a:extLst>
                  <a:ext uri="{FF2B5EF4-FFF2-40B4-BE49-F238E27FC236}">
                    <a16:creationId xmlns:a16="http://schemas.microsoft.com/office/drawing/2014/main" xmlns="" id="{9BE89649-59A7-634A-9F65-BD9C03FA6F93}"/>
                  </a:ext>
                </a:extLst>
              </p:cNvPr>
              <p:cNvSpPr>
                <a:spLocks noChangeAspect="1"/>
              </p:cNvSpPr>
              <p:nvPr/>
            </p:nvSpPr>
            <p:spPr>
              <a:xfrm>
                <a:off x="4845686"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73" name="Oval 472">
                <a:extLst>
                  <a:ext uri="{FF2B5EF4-FFF2-40B4-BE49-F238E27FC236}">
                    <a16:creationId xmlns:a16="http://schemas.microsoft.com/office/drawing/2014/main" xmlns="" id="{3C211110-ED24-BD43-9B73-28E3C29B6757}"/>
                  </a:ext>
                </a:extLst>
              </p:cNvPr>
              <p:cNvSpPr>
                <a:spLocks noChangeAspect="1"/>
              </p:cNvSpPr>
              <p:nvPr/>
            </p:nvSpPr>
            <p:spPr>
              <a:xfrm>
                <a:off x="5088800"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74" name="Oval 473">
                <a:extLst>
                  <a:ext uri="{FF2B5EF4-FFF2-40B4-BE49-F238E27FC236}">
                    <a16:creationId xmlns:a16="http://schemas.microsoft.com/office/drawing/2014/main" xmlns="" id="{C8EEA513-0509-4846-97BC-22B829BE8A10}"/>
                  </a:ext>
                </a:extLst>
              </p:cNvPr>
              <p:cNvSpPr>
                <a:spLocks noChangeAspect="1"/>
              </p:cNvSpPr>
              <p:nvPr/>
            </p:nvSpPr>
            <p:spPr>
              <a:xfrm>
                <a:off x="5331914"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75" name="Oval 474">
                <a:extLst>
                  <a:ext uri="{FF2B5EF4-FFF2-40B4-BE49-F238E27FC236}">
                    <a16:creationId xmlns:a16="http://schemas.microsoft.com/office/drawing/2014/main" xmlns="" id="{D68C5C0A-6F23-BE4F-BACA-D87BE54C47F2}"/>
                  </a:ext>
                </a:extLst>
              </p:cNvPr>
              <p:cNvSpPr>
                <a:spLocks noChangeAspect="1"/>
              </p:cNvSpPr>
              <p:nvPr/>
            </p:nvSpPr>
            <p:spPr>
              <a:xfrm>
                <a:off x="5575028"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76" name="Oval 475">
                <a:extLst>
                  <a:ext uri="{FF2B5EF4-FFF2-40B4-BE49-F238E27FC236}">
                    <a16:creationId xmlns:a16="http://schemas.microsoft.com/office/drawing/2014/main" xmlns="" id="{4D53319C-F888-1247-9823-737C996F6101}"/>
                  </a:ext>
                </a:extLst>
              </p:cNvPr>
              <p:cNvSpPr>
                <a:spLocks noChangeAspect="1"/>
              </p:cNvSpPr>
              <p:nvPr/>
            </p:nvSpPr>
            <p:spPr>
              <a:xfrm>
                <a:off x="5818142"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77" name="Oval 476">
                <a:extLst>
                  <a:ext uri="{FF2B5EF4-FFF2-40B4-BE49-F238E27FC236}">
                    <a16:creationId xmlns:a16="http://schemas.microsoft.com/office/drawing/2014/main" xmlns="" id="{142710AD-8FDA-AF4D-AAA7-6EA8D49EDFFC}"/>
                  </a:ext>
                </a:extLst>
              </p:cNvPr>
              <p:cNvSpPr>
                <a:spLocks noChangeAspect="1"/>
              </p:cNvSpPr>
              <p:nvPr/>
            </p:nvSpPr>
            <p:spPr>
              <a:xfrm>
                <a:off x="6061256"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78" name="Oval 477">
                <a:extLst>
                  <a:ext uri="{FF2B5EF4-FFF2-40B4-BE49-F238E27FC236}">
                    <a16:creationId xmlns:a16="http://schemas.microsoft.com/office/drawing/2014/main" xmlns="" id="{D2C53149-4A1F-0240-87EB-D5563276F893}"/>
                  </a:ext>
                </a:extLst>
              </p:cNvPr>
              <p:cNvSpPr>
                <a:spLocks noChangeAspect="1"/>
              </p:cNvSpPr>
              <p:nvPr/>
            </p:nvSpPr>
            <p:spPr>
              <a:xfrm>
                <a:off x="6304370"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79" name="Oval 478">
                <a:extLst>
                  <a:ext uri="{FF2B5EF4-FFF2-40B4-BE49-F238E27FC236}">
                    <a16:creationId xmlns:a16="http://schemas.microsoft.com/office/drawing/2014/main" xmlns="" id="{88801D7F-AF9A-F34C-818F-5DA5FE274FA6}"/>
                  </a:ext>
                </a:extLst>
              </p:cNvPr>
              <p:cNvSpPr>
                <a:spLocks noChangeAspect="1"/>
              </p:cNvSpPr>
              <p:nvPr/>
            </p:nvSpPr>
            <p:spPr>
              <a:xfrm>
                <a:off x="6547484"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80" name="Oval 479">
                <a:extLst>
                  <a:ext uri="{FF2B5EF4-FFF2-40B4-BE49-F238E27FC236}">
                    <a16:creationId xmlns:a16="http://schemas.microsoft.com/office/drawing/2014/main" xmlns="" id="{8E797457-69DC-A54C-A97E-6BBFA3FD856A}"/>
                  </a:ext>
                </a:extLst>
              </p:cNvPr>
              <p:cNvSpPr>
                <a:spLocks noChangeAspect="1"/>
              </p:cNvSpPr>
              <p:nvPr/>
            </p:nvSpPr>
            <p:spPr>
              <a:xfrm>
                <a:off x="6790598"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81" name="Oval 480">
                <a:extLst>
                  <a:ext uri="{FF2B5EF4-FFF2-40B4-BE49-F238E27FC236}">
                    <a16:creationId xmlns:a16="http://schemas.microsoft.com/office/drawing/2014/main" xmlns="" id="{187E568E-0D04-474F-91B7-52AA67463128}"/>
                  </a:ext>
                </a:extLst>
              </p:cNvPr>
              <p:cNvSpPr>
                <a:spLocks noChangeAspect="1"/>
              </p:cNvSpPr>
              <p:nvPr/>
            </p:nvSpPr>
            <p:spPr>
              <a:xfrm>
                <a:off x="7033712"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82" name="Oval 481">
                <a:extLst>
                  <a:ext uri="{FF2B5EF4-FFF2-40B4-BE49-F238E27FC236}">
                    <a16:creationId xmlns:a16="http://schemas.microsoft.com/office/drawing/2014/main" xmlns="" id="{51E24F19-9F01-FD47-A5B3-6DB22D88DC40}"/>
                  </a:ext>
                </a:extLst>
              </p:cNvPr>
              <p:cNvSpPr>
                <a:spLocks noChangeAspect="1"/>
              </p:cNvSpPr>
              <p:nvPr/>
            </p:nvSpPr>
            <p:spPr>
              <a:xfrm>
                <a:off x="7276832"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369" name="Group 368">
              <a:extLst>
                <a:ext uri="{FF2B5EF4-FFF2-40B4-BE49-F238E27FC236}">
                  <a16:creationId xmlns:a16="http://schemas.microsoft.com/office/drawing/2014/main" xmlns="" id="{E2688571-CD21-F842-9A6E-78CA0882FBA6}"/>
                </a:ext>
              </a:extLst>
            </p:cNvPr>
            <p:cNvGrpSpPr/>
            <p:nvPr/>
          </p:nvGrpSpPr>
          <p:grpSpPr>
            <a:xfrm>
              <a:off x="762415" y="2745685"/>
              <a:ext cx="5285400" cy="180000"/>
              <a:chOff x="2171432" y="2165395"/>
              <a:chExt cx="5285400" cy="180000"/>
            </a:xfrm>
          </p:grpSpPr>
          <p:sp>
            <p:nvSpPr>
              <p:cNvPr id="439" name="Oval 438">
                <a:extLst>
                  <a:ext uri="{FF2B5EF4-FFF2-40B4-BE49-F238E27FC236}">
                    <a16:creationId xmlns:a16="http://schemas.microsoft.com/office/drawing/2014/main" xmlns="" id="{545BE2AA-A0C8-034F-AB52-5B5391688540}"/>
                  </a:ext>
                </a:extLst>
              </p:cNvPr>
              <p:cNvSpPr>
                <a:spLocks noChangeAspect="1"/>
              </p:cNvSpPr>
              <p:nvPr/>
            </p:nvSpPr>
            <p:spPr>
              <a:xfrm>
                <a:off x="2171432"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40" name="Oval 439">
                <a:extLst>
                  <a:ext uri="{FF2B5EF4-FFF2-40B4-BE49-F238E27FC236}">
                    <a16:creationId xmlns:a16="http://schemas.microsoft.com/office/drawing/2014/main" xmlns="" id="{60BAB282-2615-A042-8AB4-E5ADC4C0C78D}"/>
                  </a:ext>
                </a:extLst>
              </p:cNvPr>
              <p:cNvSpPr>
                <a:spLocks noChangeAspect="1"/>
              </p:cNvSpPr>
              <p:nvPr/>
            </p:nvSpPr>
            <p:spPr>
              <a:xfrm>
                <a:off x="2414546"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41" name="Oval 440">
                <a:extLst>
                  <a:ext uri="{FF2B5EF4-FFF2-40B4-BE49-F238E27FC236}">
                    <a16:creationId xmlns:a16="http://schemas.microsoft.com/office/drawing/2014/main" xmlns="" id="{31C0B7DB-A2AB-7741-8A58-E887FFD840AF}"/>
                  </a:ext>
                </a:extLst>
              </p:cNvPr>
              <p:cNvSpPr>
                <a:spLocks noChangeAspect="1"/>
              </p:cNvSpPr>
              <p:nvPr/>
            </p:nvSpPr>
            <p:spPr>
              <a:xfrm>
                <a:off x="2657660"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42" name="Oval 441">
                <a:extLst>
                  <a:ext uri="{FF2B5EF4-FFF2-40B4-BE49-F238E27FC236}">
                    <a16:creationId xmlns:a16="http://schemas.microsoft.com/office/drawing/2014/main" xmlns="" id="{5DE62F50-B720-EC46-988F-BF204249462B}"/>
                  </a:ext>
                </a:extLst>
              </p:cNvPr>
              <p:cNvSpPr>
                <a:spLocks noChangeAspect="1"/>
              </p:cNvSpPr>
              <p:nvPr/>
            </p:nvSpPr>
            <p:spPr>
              <a:xfrm>
                <a:off x="2900774"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43" name="Oval 442">
                <a:extLst>
                  <a:ext uri="{FF2B5EF4-FFF2-40B4-BE49-F238E27FC236}">
                    <a16:creationId xmlns:a16="http://schemas.microsoft.com/office/drawing/2014/main" xmlns="" id="{E42A6CEA-6120-A348-866D-523D53719D54}"/>
                  </a:ext>
                </a:extLst>
              </p:cNvPr>
              <p:cNvSpPr>
                <a:spLocks noChangeAspect="1"/>
              </p:cNvSpPr>
              <p:nvPr/>
            </p:nvSpPr>
            <p:spPr>
              <a:xfrm>
                <a:off x="3143888"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44" name="Oval 443">
                <a:extLst>
                  <a:ext uri="{FF2B5EF4-FFF2-40B4-BE49-F238E27FC236}">
                    <a16:creationId xmlns:a16="http://schemas.microsoft.com/office/drawing/2014/main" xmlns="" id="{1D1063EB-436D-EF4A-A141-A34181888BAA}"/>
                  </a:ext>
                </a:extLst>
              </p:cNvPr>
              <p:cNvSpPr>
                <a:spLocks noChangeAspect="1"/>
              </p:cNvSpPr>
              <p:nvPr/>
            </p:nvSpPr>
            <p:spPr>
              <a:xfrm>
                <a:off x="3387002"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45" name="Oval 444">
                <a:extLst>
                  <a:ext uri="{FF2B5EF4-FFF2-40B4-BE49-F238E27FC236}">
                    <a16:creationId xmlns:a16="http://schemas.microsoft.com/office/drawing/2014/main" xmlns="" id="{2A39CAB4-883A-224F-B327-F62928940C33}"/>
                  </a:ext>
                </a:extLst>
              </p:cNvPr>
              <p:cNvSpPr>
                <a:spLocks noChangeAspect="1"/>
              </p:cNvSpPr>
              <p:nvPr/>
            </p:nvSpPr>
            <p:spPr>
              <a:xfrm>
                <a:off x="3630116"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46" name="Oval 445">
                <a:extLst>
                  <a:ext uri="{FF2B5EF4-FFF2-40B4-BE49-F238E27FC236}">
                    <a16:creationId xmlns:a16="http://schemas.microsoft.com/office/drawing/2014/main" xmlns="" id="{05EF95C4-2EF0-C947-8ECE-4E12723659E5}"/>
                  </a:ext>
                </a:extLst>
              </p:cNvPr>
              <p:cNvSpPr>
                <a:spLocks noChangeAspect="1"/>
              </p:cNvSpPr>
              <p:nvPr/>
            </p:nvSpPr>
            <p:spPr>
              <a:xfrm>
                <a:off x="3873230"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47" name="Oval 446">
                <a:extLst>
                  <a:ext uri="{FF2B5EF4-FFF2-40B4-BE49-F238E27FC236}">
                    <a16:creationId xmlns:a16="http://schemas.microsoft.com/office/drawing/2014/main" xmlns="" id="{E02B6AEC-CBA4-9B49-9EAE-A505D7395236}"/>
                  </a:ext>
                </a:extLst>
              </p:cNvPr>
              <p:cNvSpPr>
                <a:spLocks noChangeAspect="1"/>
              </p:cNvSpPr>
              <p:nvPr/>
            </p:nvSpPr>
            <p:spPr>
              <a:xfrm>
                <a:off x="4116344"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48" name="Oval 447">
                <a:extLst>
                  <a:ext uri="{FF2B5EF4-FFF2-40B4-BE49-F238E27FC236}">
                    <a16:creationId xmlns:a16="http://schemas.microsoft.com/office/drawing/2014/main" xmlns="" id="{BF996148-768B-EC46-8197-9ACCEA0902A5}"/>
                  </a:ext>
                </a:extLst>
              </p:cNvPr>
              <p:cNvSpPr>
                <a:spLocks noChangeAspect="1"/>
              </p:cNvSpPr>
              <p:nvPr/>
            </p:nvSpPr>
            <p:spPr>
              <a:xfrm>
                <a:off x="4359458"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49" name="Oval 448">
                <a:extLst>
                  <a:ext uri="{FF2B5EF4-FFF2-40B4-BE49-F238E27FC236}">
                    <a16:creationId xmlns:a16="http://schemas.microsoft.com/office/drawing/2014/main" xmlns="" id="{AD55841D-C13E-F743-AC55-5F3B6D39A615}"/>
                  </a:ext>
                </a:extLst>
              </p:cNvPr>
              <p:cNvSpPr>
                <a:spLocks noChangeAspect="1"/>
              </p:cNvSpPr>
              <p:nvPr/>
            </p:nvSpPr>
            <p:spPr>
              <a:xfrm>
                <a:off x="4602572"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50" name="Oval 449">
                <a:extLst>
                  <a:ext uri="{FF2B5EF4-FFF2-40B4-BE49-F238E27FC236}">
                    <a16:creationId xmlns:a16="http://schemas.microsoft.com/office/drawing/2014/main" xmlns="" id="{80B4F2FE-8A60-2941-B7C2-826302A64010}"/>
                  </a:ext>
                </a:extLst>
              </p:cNvPr>
              <p:cNvSpPr>
                <a:spLocks noChangeAspect="1"/>
              </p:cNvSpPr>
              <p:nvPr/>
            </p:nvSpPr>
            <p:spPr>
              <a:xfrm>
                <a:off x="4845686"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51" name="Oval 450">
                <a:extLst>
                  <a:ext uri="{FF2B5EF4-FFF2-40B4-BE49-F238E27FC236}">
                    <a16:creationId xmlns:a16="http://schemas.microsoft.com/office/drawing/2014/main" xmlns="" id="{5E428E72-C810-AA4D-8D19-B86FE59A543E}"/>
                  </a:ext>
                </a:extLst>
              </p:cNvPr>
              <p:cNvSpPr>
                <a:spLocks noChangeAspect="1"/>
              </p:cNvSpPr>
              <p:nvPr/>
            </p:nvSpPr>
            <p:spPr>
              <a:xfrm>
                <a:off x="5088800"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52" name="Oval 451">
                <a:extLst>
                  <a:ext uri="{FF2B5EF4-FFF2-40B4-BE49-F238E27FC236}">
                    <a16:creationId xmlns:a16="http://schemas.microsoft.com/office/drawing/2014/main" xmlns="" id="{2CB8FB97-23F9-B04B-BBFE-A3981906E59F}"/>
                  </a:ext>
                </a:extLst>
              </p:cNvPr>
              <p:cNvSpPr>
                <a:spLocks noChangeAspect="1"/>
              </p:cNvSpPr>
              <p:nvPr/>
            </p:nvSpPr>
            <p:spPr>
              <a:xfrm>
                <a:off x="5331914"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53" name="Oval 452">
                <a:extLst>
                  <a:ext uri="{FF2B5EF4-FFF2-40B4-BE49-F238E27FC236}">
                    <a16:creationId xmlns:a16="http://schemas.microsoft.com/office/drawing/2014/main" xmlns="" id="{4179A938-3F6B-BD43-B007-C9E023A5E4A0}"/>
                  </a:ext>
                </a:extLst>
              </p:cNvPr>
              <p:cNvSpPr>
                <a:spLocks noChangeAspect="1"/>
              </p:cNvSpPr>
              <p:nvPr/>
            </p:nvSpPr>
            <p:spPr>
              <a:xfrm>
                <a:off x="5575028"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54" name="Oval 453">
                <a:extLst>
                  <a:ext uri="{FF2B5EF4-FFF2-40B4-BE49-F238E27FC236}">
                    <a16:creationId xmlns:a16="http://schemas.microsoft.com/office/drawing/2014/main" xmlns="" id="{90967A9B-2045-CE48-946E-33AB8A71827D}"/>
                  </a:ext>
                </a:extLst>
              </p:cNvPr>
              <p:cNvSpPr>
                <a:spLocks noChangeAspect="1"/>
              </p:cNvSpPr>
              <p:nvPr/>
            </p:nvSpPr>
            <p:spPr>
              <a:xfrm>
                <a:off x="5818142"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55" name="Oval 454">
                <a:extLst>
                  <a:ext uri="{FF2B5EF4-FFF2-40B4-BE49-F238E27FC236}">
                    <a16:creationId xmlns:a16="http://schemas.microsoft.com/office/drawing/2014/main" xmlns="" id="{B305522B-1B8C-0347-9A26-2019B8AF6B1A}"/>
                  </a:ext>
                </a:extLst>
              </p:cNvPr>
              <p:cNvSpPr>
                <a:spLocks noChangeAspect="1"/>
              </p:cNvSpPr>
              <p:nvPr/>
            </p:nvSpPr>
            <p:spPr>
              <a:xfrm>
                <a:off x="6061256"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56" name="Oval 455">
                <a:extLst>
                  <a:ext uri="{FF2B5EF4-FFF2-40B4-BE49-F238E27FC236}">
                    <a16:creationId xmlns:a16="http://schemas.microsoft.com/office/drawing/2014/main" xmlns="" id="{AFC2B096-2EFD-9F46-8758-93CEE371F30C}"/>
                  </a:ext>
                </a:extLst>
              </p:cNvPr>
              <p:cNvSpPr>
                <a:spLocks noChangeAspect="1"/>
              </p:cNvSpPr>
              <p:nvPr/>
            </p:nvSpPr>
            <p:spPr>
              <a:xfrm>
                <a:off x="6304370"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57" name="Oval 456">
                <a:extLst>
                  <a:ext uri="{FF2B5EF4-FFF2-40B4-BE49-F238E27FC236}">
                    <a16:creationId xmlns:a16="http://schemas.microsoft.com/office/drawing/2014/main" xmlns="" id="{96B38627-413F-E940-BE8F-1CEEF876800A}"/>
                  </a:ext>
                </a:extLst>
              </p:cNvPr>
              <p:cNvSpPr>
                <a:spLocks noChangeAspect="1"/>
              </p:cNvSpPr>
              <p:nvPr/>
            </p:nvSpPr>
            <p:spPr>
              <a:xfrm>
                <a:off x="6547484"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58" name="Oval 457">
                <a:extLst>
                  <a:ext uri="{FF2B5EF4-FFF2-40B4-BE49-F238E27FC236}">
                    <a16:creationId xmlns:a16="http://schemas.microsoft.com/office/drawing/2014/main" xmlns="" id="{356D488D-9967-294F-A92A-6BEB59D20FC8}"/>
                  </a:ext>
                </a:extLst>
              </p:cNvPr>
              <p:cNvSpPr>
                <a:spLocks noChangeAspect="1"/>
              </p:cNvSpPr>
              <p:nvPr/>
            </p:nvSpPr>
            <p:spPr>
              <a:xfrm>
                <a:off x="6790598"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59" name="Oval 458">
                <a:extLst>
                  <a:ext uri="{FF2B5EF4-FFF2-40B4-BE49-F238E27FC236}">
                    <a16:creationId xmlns:a16="http://schemas.microsoft.com/office/drawing/2014/main" xmlns="" id="{16BCD718-6B98-2940-A6CF-79AF4B4CE512}"/>
                  </a:ext>
                </a:extLst>
              </p:cNvPr>
              <p:cNvSpPr>
                <a:spLocks noChangeAspect="1"/>
              </p:cNvSpPr>
              <p:nvPr/>
            </p:nvSpPr>
            <p:spPr>
              <a:xfrm>
                <a:off x="7033712"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60" name="Oval 459">
                <a:extLst>
                  <a:ext uri="{FF2B5EF4-FFF2-40B4-BE49-F238E27FC236}">
                    <a16:creationId xmlns:a16="http://schemas.microsoft.com/office/drawing/2014/main" xmlns="" id="{8FD467F3-7665-EE4E-8962-861A8CC66FC6}"/>
                  </a:ext>
                </a:extLst>
              </p:cNvPr>
              <p:cNvSpPr>
                <a:spLocks noChangeAspect="1"/>
              </p:cNvSpPr>
              <p:nvPr/>
            </p:nvSpPr>
            <p:spPr>
              <a:xfrm>
                <a:off x="7276832"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370" name="Group 369">
              <a:extLst>
                <a:ext uri="{FF2B5EF4-FFF2-40B4-BE49-F238E27FC236}">
                  <a16:creationId xmlns:a16="http://schemas.microsoft.com/office/drawing/2014/main" xmlns="" id="{93394620-CC75-B641-9E1D-766F33976065}"/>
                </a:ext>
              </a:extLst>
            </p:cNvPr>
            <p:cNvGrpSpPr/>
            <p:nvPr/>
          </p:nvGrpSpPr>
          <p:grpSpPr>
            <a:xfrm>
              <a:off x="762415" y="2993335"/>
              <a:ext cx="5285400" cy="180000"/>
              <a:chOff x="2171432" y="2413045"/>
              <a:chExt cx="5285400" cy="180000"/>
            </a:xfrm>
          </p:grpSpPr>
          <p:sp>
            <p:nvSpPr>
              <p:cNvPr id="417" name="Oval 416">
                <a:extLst>
                  <a:ext uri="{FF2B5EF4-FFF2-40B4-BE49-F238E27FC236}">
                    <a16:creationId xmlns:a16="http://schemas.microsoft.com/office/drawing/2014/main" xmlns="" id="{4D1EE378-9FD0-5248-9B7A-25CDA7D9F113}"/>
                  </a:ext>
                </a:extLst>
              </p:cNvPr>
              <p:cNvSpPr>
                <a:spLocks noChangeAspect="1"/>
              </p:cNvSpPr>
              <p:nvPr/>
            </p:nvSpPr>
            <p:spPr>
              <a:xfrm>
                <a:off x="2171432"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8" name="Oval 417">
                <a:extLst>
                  <a:ext uri="{FF2B5EF4-FFF2-40B4-BE49-F238E27FC236}">
                    <a16:creationId xmlns:a16="http://schemas.microsoft.com/office/drawing/2014/main" xmlns="" id="{7034EB24-0D6B-BC4D-B86C-3976A1CD4F78}"/>
                  </a:ext>
                </a:extLst>
              </p:cNvPr>
              <p:cNvSpPr>
                <a:spLocks noChangeAspect="1"/>
              </p:cNvSpPr>
              <p:nvPr/>
            </p:nvSpPr>
            <p:spPr>
              <a:xfrm>
                <a:off x="2414546"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9" name="Oval 418">
                <a:extLst>
                  <a:ext uri="{FF2B5EF4-FFF2-40B4-BE49-F238E27FC236}">
                    <a16:creationId xmlns:a16="http://schemas.microsoft.com/office/drawing/2014/main" xmlns="" id="{858471FC-9100-CC4E-AFA4-BBFA80FBD832}"/>
                  </a:ext>
                </a:extLst>
              </p:cNvPr>
              <p:cNvSpPr>
                <a:spLocks noChangeAspect="1"/>
              </p:cNvSpPr>
              <p:nvPr/>
            </p:nvSpPr>
            <p:spPr>
              <a:xfrm>
                <a:off x="2657660"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20" name="Oval 419">
                <a:extLst>
                  <a:ext uri="{FF2B5EF4-FFF2-40B4-BE49-F238E27FC236}">
                    <a16:creationId xmlns:a16="http://schemas.microsoft.com/office/drawing/2014/main" xmlns="" id="{58A2FDD0-1A2D-4444-AB99-8248B1BA909B}"/>
                  </a:ext>
                </a:extLst>
              </p:cNvPr>
              <p:cNvSpPr>
                <a:spLocks noChangeAspect="1"/>
              </p:cNvSpPr>
              <p:nvPr/>
            </p:nvSpPr>
            <p:spPr>
              <a:xfrm>
                <a:off x="2900774"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21" name="Oval 420">
                <a:extLst>
                  <a:ext uri="{FF2B5EF4-FFF2-40B4-BE49-F238E27FC236}">
                    <a16:creationId xmlns:a16="http://schemas.microsoft.com/office/drawing/2014/main" xmlns="" id="{C4FFA0FD-540D-4B4A-B821-454B24F84EC7}"/>
                  </a:ext>
                </a:extLst>
              </p:cNvPr>
              <p:cNvSpPr>
                <a:spLocks noChangeAspect="1"/>
              </p:cNvSpPr>
              <p:nvPr/>
            </p:nvSpPr>
            <p:spPr>
              <a:xfrm>
                <a:off x="3143888"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22" name="Oval 421">
                <a:extLst>
                  <a:ext uri="{FF2B5EF4-FFF2-40B4-BE49-F238E27FC236}">
                    <a16:creationId xmlns:a16="http://schemas.microsoft.com/office/drawing/2014/main" xmlns="" id="{074ECE74-494B-3349-B612-FF5CBE98C0D7}"/>
                  </a:ext>
                </a:extLst>
              </p:cNvPr>
              <p:cNvSpPr>
                <a:spLocks noChangeAspect="1"/>
              </p:cNvSpPr>
              <p:nvPr/>
            </p:nvSpPr>
            <p:spPr>
              <a:xfrm>
                <a:off x="3387002"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23" name="Oval 422">
                <a:extLst>
                  <a:ext uri="{FF2B5EF4-FFF2-40B4-BE49-F238E27FC236}">
                    <a16:creationId xmlns:a16="http://schemas.microsoft.com/office/drawing/2014/main" xmlns="" id="{AE82AB12-DD29-7443-882A-3C76AAE2FC5E}"/>
                  </a:ext>
                </a:extLst>
              </p:cNvPr>
              <p:cNvSpPr>
                <a:spLocks noChangeAspect="1"/>
              </p:cNvSpPr>
              <p:nvPr/>
            </p:nvSpPr>
            <p:spPr>
              <a:xfrm>
                <a:off x="3630116"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24" name="Oval 423">
                <a:extLst>
                  <a:ext uri="{FF2B5EF4-FFF2-40B4-BE49-F238E27FC236}">
                    <a16:creationId xmlns:a16="http://schemas.microsoft.com/office/drawing/2014/main" xmlns="" id="{C3FFF059-8CC9-C64D-933D-2DEF22C4AC8C}"/>
                  </a:ext>
                </a:extLst>
              </p:cNvPr>
              <p:cNvSpPr>
                <a:spLocks noChangeAspect="1"/>
              </p:cNvSpPr>
              <p:nvPr/>
            </p:nvSpPr>
            <p:spPr>
              <a:xfrm>
                <a:off x="3873230"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25" name="Oval 424">
                <a:extLst>
                  <a:ext uri="{FF2B5EF4-FFF2-40B4-BE49-F238E27FC236}">
                    <a16:creationId xmlns:a16="http://schemas.microsoft.com/office/drawing/2014/main" xmlns="" id="{C7D847AC-6608-F043-AE99-CFE7750EF2E4}"/>
                  </a:ext>
                </a:extLst>
              </p:cNvPr>
              <p:cNvSpPr>
                <a:spLocks noChangeAspect="1"/>
              </p:cNvSpPr>
              <p:nvPr/>
            </p:nvSpPr>
            <p:spPr>
              <a:xfrm>
                <a:off x="4116344"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26" name="Oval 425">
                <a:extLst>
                  <a:ext uri="{FF2B5EF4-FFF2-40B4-BE49-F238E27FC236}">
                    <a16:creationId xmlns:a16="http://schemas.microsoft.com/office/drawing/2014/main" xmlns="" id="{583A548F-BA11-C546-8E17-721130357B1A}"/>
                  </a:ext>
                </a:extLst>
              </p:cNvPr>
              <p:cNvSpPr>
                <a:spLocks noChangeAspect="1"/>
              </p:cNvSpPr>
              <p:nvPr/>
            </p:nvSpPr>
            <p:spPr>
              <a:xfrm>
                <a:off x="4359458"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27" name="Oval 426">
                <a:extLst>
                  <a:ext uri="{FF2B5EF4-FFF2-40B4-BE49-F238E27FC236}">
                    <a16:creationId xmlns:a16="http://schemas.microsoft.com/office/drawing/2014/main" xmlns="" id="{A652131D-C694-B44F-A251-F79FC108DE01}"/>
                  </a:ext>
                </a:extLst>
              </p:cNvPr>
              <p:cNvSpPr>
                <a:spLocks noChangeAspect="1"/>
              </p:cNvSpPr>
              <p:nvPr/>
            </p:nvSpPr>
            <p:spPr>
              <a:xfrm>
                <a:off x="4602572"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28" name="Oval 427">
                <a:extLst>
                  <a:ext uri="{FF2B5EF4-FFF2-40B4-BE49-F238E27FC236}">
                    <a16:creationId xmlns:a16="http://schemas.microsoft.com/office/drawing/2014/main" xmlns="" id="{CFEAB299-08C7-4641-96F8-2C9287CB43EC}"/>
                  </a:ext>
                </a:extLst>
              </p:cNvPr>
              <p:cNvSpPr>
                <a:spLocks noChangeAspect="1"/>
              </p:cNvSpPr>
              <p:nvPr/>
            </p:nvSpPr>
            <p:spPr>
              <a:xfrm>
                <a:off x="4845686"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29" name="Oval 428">
                <a:extLst>
                  <a:ext uri="{FF2B5EF4-FFF2-40B4-BE49-F238E27FC236}">
                    <a16:creationId xmlns:a16="http://schemas.microsoft.com/office/drawing/2014/main" xmlns="" id="{96E4B3C9-C929-7D49-9D1D-42193FABC49D}"/>
                  </a:ext>
                </a:extLst>
              </p:cNvPr>
              <p:cNvSpPr>
                <a:spLocks noChangeAspect="1"/>
              </p:cNvSpPr>
              <p:nvPr/>
            </p:nvSpPr>
            <p:spPr>
              <a:xfrm>
                <a:off x="5088800"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30" name="Oval 429">
                <a:extLst>
                  <a:ext uri="{FF2B5EF4-FFF2-40B4-BE49-F238E27FC236}">
                    <a16:creationId xmlns:a16="http://schemas.microsoft.com/office/drawing/2014/main" xmlns="" id="{CE2B480B-BDFE-5747-B173-F551A4A33010}"/>
                  </a:ext>
                </a:extLst>
              </p:cNvPr>
              <p:cNvSpPr>
                <a:spLocks noChangeAspect="1"/>
              </p:cNvSpPr>
              <p:nvPr/>
            </p:nvSpPr>
            <p:spPr>
              <a:xfrm>
                <a:off x="5331914"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31" name="Oval 430">
                <a:extLst>
                  <a:ext uri="{FF2B5EF4-FFF2-40B4-BE49-F238E27FC236}">
                    <a16:creationId xmlns:a16="http://schemas.microsoft.com/office/drawing/2014/main" xmlns="" id="{E7F6B0AE-B5D0-C840-BA0F-B20A7C398500}"/>
                  </a:ext>
                </a:extLst>
              </p:cNvPr>
              <p:cNvSpPr>
                <a:spLocks noChangeAspect="1"/>
              </p:cNvSpPr>
              <p:nvPr/>
            </p:nvSpPr>
            <p:spPr>
              <a:xfrm>
                <a:off x="5575028"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32" name="Oval 431">
                <a:extLst>
                  <a:ext uri="{FF2B5EF4-FFF2-40B4-BE49-F238E27FC236}">
                    <a16:creationId xmlns:a16="http://schemas.microsoft.com/office/drawing/2014/main" xmlns="" id="{A8899E49-9208-194C-897F-5A0FCB20ABD5}"/>
                  </a:ext>
                </a:extLst>
              </p:cNvPr>
              <p:cNvSpPr>
                <a:spLocks noChangeAspect="1"/>
              </p:cNvSpPr>
              <p:nvPr/>
            </p:nvSpPr>
            <p:spPr>
              <a:xfrm>
                <a:off x="5818142"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33" name="Oval 432">
                <a:extLst>
                  <a:ext uri="{FF2B5EF4-FFF2-40B4-BE49-F238E27FC236}">
                    <a16:creationId xmlns:a16="http://schemas.microsoft.com/office/drawing/2014/main" xmlns="" id="{7E900193-8E6F-434F-BAE2-B69446E26B56}"/>
                  </a:ext>
                </a:extLst>
              </p:cNvPr>
              <p:cNvSpPr>
                <a:spLocks noChangeAspect="1"/>
              </p:cNvSpPr>
              <p:nvPr/>
            </p:nvSpPr>
            <p:spPr>
              <a:xfrm>
                <a:off x="6061256"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34" name="Oval 433">
                <a:extLst>
                  <a:ext uri="{FF2B5EF4-FFF2-40B4-BE49-F238E27FC236}">
                    <a16:creationId xmlns:a16="http://schemas.microsoft.com/office/drawing/2014/main" xmlns="" id="{946F652A-7DE9-CB4C-B3E5-FF756C96EDB7}"/>
                  </a:ext>
                </a:extLst>
              </p:cNvPr>
              <p:cNvSpPr>
                <a:spLocks noChangeAspect="1"/>
              </p:cNvSpPr>
              <p:nvPr/>
            </p:nvSpPr>
            <p:spPr>
              <a:xfrm>
                <a:off x="6304370"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35" name="Oval 434">
                <a:extLst>
                  <a:ext uri="{FF2B5EF4-FFF2-40B4-BE49-F238E27FC236}">
                    <a16:creationId xmlns:a16="http://schemas.microsoft.com/office/drawing/2014/main" xmlns="" id="{8293162C-CB4A-F14B-8A86-04D245283EB4}"/>
                  </a:ext>
                </a:extLst>
              </p:cNvPr>
              <p:cNvSpPr>
                <a:spLocks noChangeAspect="1"/>
              </p:cNvSpPr>
              <p:nvPr/>
            </p:nvSpPr>
            <p:spPr>
              <a:xfrm>
                <a:off x="6547484"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36" name="Oval 435">
                <a:extLst>
                  <a:ext uri="{FF2B5EF4-FFF2-40B4-BE49-F238E27FC236}">
                    <a16:creationId xmlns:a16="http://schemas.microsoft.com/office/drawing/2014/main" xmlns="" id="{93F9074D-3AFA-BE4D-944C-916698A19D19}"/>
                  </a:ext>
                </a:extLst>
              </p:cNvPr>
              <p:cNvSpPr>
                <a:spLocks noChangeAspect="1"/>
              </p:cNvSpPr>
              <p:nvPr/>
            </p:nvSpPr>
            <p:spPr>
              <a:xfrm>
                <a:off x="6790598"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37" name="Oval 436">
                <a:extLst>
                  <a:ext uri="{FF2B5EF4-FFF2-40B4-BE49-F238E27FC236}">
                    <a16:creationId xmlns:a16="http://schemas.microsoft.com/office/drawing/2014/main" xmlns="" id="{4069FD53-1C12-584D-B92B-44F596680930}"/>
                  </a:ext>
                </a:extLst>
              </p:cNvPr>
              <p:cNvSpPr>
                <a:spLocks noChangeAspect="1"/>
              </p:cNvSpPr>
              <p:nvPr/>
            </p:nvSpPr>
            <p:spPr>
              <a:xfrm>
                <a:off x="7033712"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38" name="Oval 437">
                <a:extLst>
                  <a:ext uri="{FF2B5EF4-FFF2-40B4-BE49-F238E27FC236}">
                    <a16:creationId xmlns:a16="http://schemas.microsoft.com/office/drawing/2014/main" xmlns="" id="{96A5AC59-EF6E-9546-BF54-4BDD0D3FF08E}"/>
                  </a:ext>
                </a:extLst>
              </p:cNvPr>
              <p:cNvSpPr>
                <a:spLocks noChangeAspect="1"/>
              </p:cNvSpPr>
              <p:nvPr/>
            </p:nvSpPr>
            <p:spPr>
              <a:xfrm>
                <a:off x="7276832"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10" name="Group 9">
              <a:extLst>
                <a:ext uri="{FF2B5EF4-FFF2-40B4-BE49-F238E27FC236}">
                  <a16:creationId xmlns:a16="http://schemas.microsoft.com/office/drawing/2014/main" xmlns="" id="{F142166F-5FE6-E442-B13A-B6B883CDA953}"/>
                </a:ext>
              </a:extLst>
            </p:cNvPr>
            <p:cNvGrpSpPr/>
            <p:nvPr/>
          </p:nvGrpSpPr>
          <p:grpSpPr>
            <a:xfrm>
              <a:off x="762415" y="3488635"/>
              <a:ext cx="5285400" cy="180000"/>
              <a:chOff x="762415" y="3488635"/>
              <a:chExt cx="5285400" cy="180000"/>
            </a:xfrm>
          </p:grpSpPr>
          <p:sp>
            <p:nvSpPr>
              <p:cNvPr id="373" name="Oval 372">
                <a:extLst>
                  <a:ext uri="{FF2B5EF4-FFF2-40B4-BE49-F238E27FC236}">
                    <a16:creationId xmlns:a16="http://schemas.microsoft.com/office/drawing/2014/main" xmlns="" id="{F9DFA141-CE9E-5247-9887-61529B4E0AB2}"/>
                  </a:ext>
                </a:extLst>
              </p:cNvPr>
              <p:cNvSpPr>
                <a:spLocks noChangeAspect="1"/>
              </p:cNvSpPr>
              <p:nvPr/>
            </p:nvSpPr>
            <p:spPr>
              <a:xfrm>
                <a:off x="762415" y="348863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4" name="Oval 373">
                <a:extLst>
                  <a:ext uri="{FF2B5EF4-FFF2-40B4-BE49-F238E27FC236}">
                    <a16:creationId xmlns:a16="http://schemas.microsoft.com/office/drawing/2014/main" xmlns="" id="{52D2B673-E012-DF46-A93B-8DF26E6AB522}"/>
                  </a:ext>
                </a:extLst>
              </p:cNvPr>
              <p:cNvSpPr>
                <a:spLocks noChangeAspect="1"/>
              </p:cNvSpPr>
              <p:nvPr/>
            </p:nvSpPr>
            <p:spPr>
              <a:xfrm>
                <a:off x="1005529" y="348863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6" name="Oval 375">
                <a:extLst>
                  <a:ext uri="{FF2B5EF4-FFF2-40B4-BE49-F238E27FC236}">
                    <a16:creationId xmlns:a16="http://schemas.microsoft.com/office/drawing/2014/main" xmlns="" id="{4200B527-8A06-4C45-A393-42E20BE8F6A0}"/>
                  </a:ext>
                </a:extLst>
              </p:cNvPr>
              <p:cNvSpPr>
                <a:spLocks noChangeAspect="1"/>
              </p:cNvSpPr>
              <p:nvPr/>
            </p:nvSpPr>
            <p:spPr>
              <a:xfrm>
                <a:off x="1491757" y="348863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7" name="Oval 376">
                <a:extLst>
                  <a:ext uri="{FF2B5EF4-FFF2-40B4-BE49-F238E27FC236}">
                    <a16:creationId xmlns:a16="http://schemas.microsoft.com/office/drawing/2014/main" xmlns="" id="{7D472520-8433-2A4B-B6C8-B926239A8FCB}"/>
                  </a:ext>
                </a:extLst>
              </p:cNvPr>
              <p:cNvSpPr>
                <a:spLocks noChangeAspect="1"/>
              </p:cNvSpPr>
              <p:nvPr/>
            </p:nvSpPr>
            <p:spPr>
              <a:xfrm>
                <a:off x="1734871" y="348863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8" name="Oval 377">
                <a:extLst>
                  <a:ext uri="{FF2B5EF4-FFF2-40B4-BE49-F238E27FC236}">
                    <a16:creationId xmlns:a16="http://schemas.microsoft.com/office/drawing/2014/main" xmlns="" id="{A8E4C1FA-23C2-CB42-84BF-3B4D75A57F8C}"/>
                  </a:ext>
                </a:extLst>
              </p:cNvPr>
              <p:cNvSpPr>
                <a:spLocks noChangeAspect="1"/>
              </p:cNvSpPr>
              <p:nvPr/>
            </p:nvSpPr>
            <p:spPr>
              <a:xfrm>
                <a:off x="1977985" y="348863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9" name="Oval 378">
                <a:extLst>
                  <a:ext uri="{FF2B5EF4-FFF2-40B4-BE49-F238E27FC236}">
                    <a16:creationId xmlns:a16="http://schemas.microsoft.com/office/drawing/2014/main" xmlns="" id="{28FBF51C-711E-6945-BEAB-D463399001F0}"/>
                  </a:ext>
                </a:extLst>
              </p:cNvPr>
              <p:cNvSpPr>
                <a:spLocks noChangeAspect="1"/>
              </p:cNvSpPr>
              <p:nvPr/>
            </p:nvSpPr>
            <p:spPr>
              <a:xfrm>
                <a:off x="2221099" y="348863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80" name="Oval 379">
                <a:extLst>
                  <a:ext uri="{FF2B5EF4-FFF2-40B4-BE49-F238E27FC236}">
                    <a16:creationId xmlns:a16="http://schemas.microsoft.com/office/drawing/2014/main" xmlns="" id="{CD31469C-D0B2-814D-8B1E-DB7D227EECA4}"/>
                  </a:ext>
                </a:extLst>
              </p:cNvPr>
              <p:cNvSpPr>
                <a:spLocks noChangeAspect="1"/>
              </p:cNvSpPr>
              <p:nvPr/>
            </p:nvSpPr>
            <p:spPr>
              <a:xfrm>
                <a:off x="2464213" y="348863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81" name="Oval 380">
                <a:extLst>
                  <a:ext uri="{FF2B5EF4-FFF2-40B4-BE49-F238E27FC236}">
                    <a16:creationId xmlns:a16="http://schemas.microsoft.com/office/drawing/2014/main" xmlns="" id="{2689AFE5-53A5-6D4E-A681-6E8869691F9A}"/>
                  </a:ext>
                </a:extLst>
              </p:cNvPr>
              <p:cNvSpPr>
                <a:spLocks noChangeAspect="1"/>
              </p:cNvSpPr>
              <p:nvPr/>
            </p:nvSpPr>
            <p:spPr>
              <a:xfrm>
                <a:off x="2707327" y="348863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83" name="Oval 382">
                <a:extLst>
                  <a:ext uri="{FF2B5EF4-FFF2-40B4-BE49-F238E27FC236}">
                    <a16:creationId xmlns:a16="http://schemas.microsoft.com/office/drawing/2014/main" xmlns="" id="{9D0FD931-389B-3A4D-9D18-5705A216848E}"/>
                  </a:ext>
                </a:extLst>
              </p:cNvPr>
              <p:cNvSpPr>
                <a:spLocks noChangeAspect="1"/>
              </p:cNvSpPr>
              <p:nvPr/>
            </p:nvSpPr>
            <p:spPr>
              <a:xfrm>
                <a:off x="3193555" y="348863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84" name="Oval 383">
                <a:extLst>
                  <a:ext uri="{FF2B5EF4-FFF2-40B4-BE49-F238E27FC236}">
                    <a16:creationId xmlns:a16="http://schemas.microsoft.com/office/drawing/2014/main" xmlns="" id="{ACAFEAB3-BDD4-1C4F-A6C6-F1A48919D71D}"/>
                  </a:ext>
                </a:extLst>
              </p:cNvPr>
              <p:cNvSpPr>
                <a:spLocks noChangeAspect="1"/>
              </p:cNvSpPr>
              <p:nvPr/>
            </p:nvSpPr>
            <p:spPr>
              <a:xfrm>
                <a:off x="3436669" y="348863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86" name="Oval 385">
                <a:extLst>
                  <a:ext uri="{FF2B5EF4-FFF2-40B4-BE49-F238E27FC236}">
                    <a16:creationId xmlns:a16="http://schemas.microsoft.com/office/drawing/2014/main" xmlns="" id="{69A572C1-D735-A841-A796-B6FCF29B2A2E}"/>
                  </a:ext>
                </a:extLst>
              </p:cNvPr>
              <p:cNvSpPr>
                <a:spLocks noChangeAspect="1"/>
              </p:cNvSpPr>
              <p:nvPr/>
            </p:nvSpPr>
            <p:spPr>
              <a:xfrm>
                <a:off x="3922897" y="348863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87" name="Oval 386">
                <a:extLst>
                  <a:ext uri="{FF2B5EF4-FFF2-40B4-BE49-F238E27FC236}">
                    <a16:creationId xmlns:a16="http://schemas.microsoft.com/office/drawing/2014/main" xmlns="" id="{ECFF709D-E00D-4A4B-995E-DCFA884FDC4A}"/>
                  </a:ext>
                </a:extLst>
              </p:cNvPr>
              <p:cNvSpPr>
                <a:spLocks noChangeAspect="1"/>
              </p:cNvSpPr>
              <p:nvPr/>
            </p:nvSpPr>
            <p:spPr>
              <a:xfrm>
                <a:off x="4166011" y="348863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88" name="Oval 387">
                <a:extLst>
                  <a:ext uri="{FF2B5EF4-FFF2-40B4-BE49-F238E27FC236}">
                    <a16:creationId xmlns:a16="http://schemas.microsoft.com/office/drawing/2014/main" xmlns="" id="{DD543B74-B748-9940-BADF-5159DD796D16}"/>
                  </a:ext>
                </a:extLst>
              </p:cNvPr>
              <p:cNvSpPr>
                <a:spLocks noChangeAspect="1"/>
              </p:cNvSpPr>
              <p:nvPr/>
            </p:nvSpPr>
            <p:spPr>
              <a:xfrm>
                <a:off x="4409125" y="348863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89" name="Oval 388">
                <a:extLst>
                  <a:ext uri="{FF2B5EF4-FFF2-40B4-BE49-F238E27FC236}">
                    <a16:creationId xmlns:a16="http://schemas.microsoft.com/office/drawing/2014/main" xmlns="" id="{B3948CF5-2EC5-D04E-9737-C852F26E7A8A}"/>
                  </a:ext>
                </a:extLst>
              </p:cNvPr>
              <p:cNvSpPr>
                <a:spLocks noChangeAspect="1"/>
              </p:cNvSpPr>
              <p:nvPr/>
            </p:nvSpPr>
            <p:spPr>
              <a:xfrm>
                <a:off x="4652239" y="348863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90" name="Oval 389">
                <a:extLst>
                  <a:ext uri="{FF2B5EF4-FFF2-40B4-BE49-F238E27FC236}">
                    <a16:creationId xmlns:a16="http://schemas.microsoft.com/office/drawing/2014/main" xmlns="" id="{D4A951FA-61BB-A947-8DC4-1303C7847024}"/>
                  </a:ext>
                </a:extLst>
              </p:cNvPr>
              <p:cNvSpPr>
                <a:spLocks noChangeAspect="1"/>
              </p:cNvSpPr>
              <p:nvPr/>
            </p:nvSpPr>
            <p:spPr>
              <a:xfrm>
                <a:off x="4895353" y="348863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92" name="Oval 391">
                <a:extLst>
                  <a:ext uri="{FF2B5EF4-FFF2-40B4-BE49-F238E27FC236}">
                    <a16:creationId xmlns:a16="http://schemas.microsoft.com/office/drawing/2014/main" xmlns="" id="{B78A3BD6-5FA2-7A46-A4D6-81D8A226BFD5}"/>
                  </a:ext>
                </a:extLst>
              </p:cNvPr>
              <p:cNvSpPr>
                <a:spLocks noChangeAspect="1"/>
              </p:cNvSpPr>
              <p:nvPr/>
            </p:nvSpPr>
            <p:spPr>
              <a:xfrm>
                <a:off x="5381581" y="348863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93" name="Oval 392">
                <a:extLst>
                  <a:ext uri="{FF2B5EF4-FFF2-40B4-BE49-F238E27FC236}">
                    <a16:creationId xmlns:a16="http://schemas.microsoft.com/office/drawing/2014/main" xmlns="" id="{6DF5A7EF-E2DE-FA41-901F-27C8166BE349}"/>
                  </a:ext>
                </a:extLst>
              </p:cNvPr>
              <p:cNvSpPr>
                <a:spLocks noChangeAspect="1"/>
              </p:cNvSpPr>
              <p:nvPr/>
            </p:nvSpPr>
            <p:spPr>
              <a:xfrm>
                <a:off x="5624695" y="348863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94" name="Oval 393">
                <a:extLst>
                  <a:ext uri="{FF2B5EF4-FFF2-40B4-BE49-F238E27FC236}">
                    <a16:creationId xmlns:a16="http://schemas.microsoft.com/office/drawing/2014/main" xmlns="" id="{2A94931B-382A-654E-841F-E434394C9ABA}"/>
                  </a:ext>
                </a:extLst>
              </p:cNvPr>
              <p:cNvSpPr>
                <a:spLocks noChangeAspect="1"/>
              </p:cNvSpPr>
              <p:nvPr/>
            </p:nvSpPr>
            <p:spPr>
              <a:xfrm>
                <a:off x="5867815" y="348863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5" name="Oval 374">
                <a:extLst>
                  <a:ext uri="{FF2B5EF4-FFF2-40B4-BE49-F238E27FC236}">
                    <a16:creationId xmlns:a16="http://schemas.microsoft.com/office/drawing/2014/main" xmlns="" id="{5AC6DAB4-F5FF-3944-9877-25AF9C995DA1}"/>
                  </a:ext>
                </a:extLst>
              </p:cNvPr>
              <p:cNvSpPr>
                <a:spLocks noChangeAspect="1"/>
              </p:cNvSpPr>
              <p:nvPr/>
            </p:nvSpPr>
            <p:spPr>
              <a:xfrm>
                <a:off x="1248643" y="348863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9" name="Oval 358">
                <a:extLst>
                  <a:ext uri="{FF2B5EF4-FFF2-40B4-BE49-F238E27FC236}">
                    <a16:creationId xmlns:a16="http://schemas.microsoft.com/office/drawing/2014/main" xmlns="" id="{696BD96F-6038-9244-A612-71282799EADB}"/>
                  </a:ext>
                </a:extLst>
              </p:cNvPr>
              <p:cNvSpPr>
                <a:spLocks noChangeAspect="1"/>
              </p:cNvSpPr>
              <p:nvPr/>
            </p:nvSpPr>
            <p:spPr>
              <a:xfrm>
                <a:off x="1284643" y="3524635"/>
                <a:ext cx="108000" cy="108000"/>
              </a:xfrm>
              <a:prstGeom prst="ellipse">
                <a:avLst/>
              </a:prstGeom>
              <a:solidFill>
                <a:srgbClr val="00FB9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82" name="Oval 381">
                <a:extLst>
                  <a:ext uri="{FF2B5EF4-FFF2-40B4-BE49-F238E27FC236}">
                    <a16:creationId xmlns:a16="http://schemas.microsoft.com/office/drawing/2014/main" xmlns="" id="{A3B01BA1-5048-DF49-B995-034D38E6928A}"/>
                  </a:ext>
                </a:extLst>
              </p:cNvPr>
              <p:cNvSpPr>
                <a:spLocks noChangeAspect="1"/>
              </p:cNvSpPr>
              <p:nvPr/>
            </p:nvSpPr>
            <p:spPr>
              <a:xfrm>
                <a:off x="2950441" y="348863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1" name="Oval 360">
                <a:extLst>
                  <a:ext uri="{FF2B5EF4-FFF2-40B4-BE49-F238E27FC236}">
                    <a16:creationId xmlns:a16="http://schemas.microsoft.com/office/drawing/2014/main" xmlns="" id="{6F748E69-C32E-4949-9CAD-2592DD0B8887}"/>
                  </a:ext>
                </a:extLst>
              </p:cNvPr>
              <p:cNvSpPr>
                <a:spLocks noChangeAspect="1"/>
              </p:cNvSpPr>
              <p:nvPr/>
            </p:nvSpPr>
            <p:spPr>
              <a:xfrm>
                <a:off x="2986441" y="3524635"/>
                <a:ext cx="108000" cy="108000"/>
              </a:xfrm>
              <a:prstGeom prst="ellipse">
                <a:avLst/>
              </a:prstGeom>
              <a:solidFill>
                <a:srgbClr val="00FB9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85" name="Oval 384">
                <a:extLst>
                  <a:ext uri="{FF2B5EF4-FFF2-40B4-BE49-F238E27FC236}">
                    <a16:creationId xmlns:a16="http://schemas.microsoft.com/office/drawing/2014/main" xmlns="" id="{3FC22D7D-B921-AF43-95C4-3F6E155F4625}"/>
                  </a:ext>
                </a:extLst>
              </p:cNvPr>
              <p:cNvSpPr>
                <a:spLocks noChangeAspect="1"/>
              </p:cNvSpPr>
              <p:nvPr/>
            </p:nvSpPr>
            <p:spPr>
              <a:xfrm>
                <a:off x="3679783" y="348863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2" name="Oval 361">
                <a:extLst>
                  <a:ext uri="{FF2B5EF4-FFF2-40B4-BE49-F238E27FC236}">
                    <a16:creationId xmlns:a16="http://schemas.microsoft.com/office/drawing/2014/main" xmlns="" id="{9DC1DA34-2331-7A42-9893-B0253A73181D}"/>
                  </a:ext>
                </a:extLst>
              </p:cNvPr>
              <p:cNvSpPr>
                <a:spLocks noChangeAspect="1"/>
              </p:cNvSpPr>
              <p:nvPr/>
            </p:nvSpPr>
            <p:spPr>
              <a:xfrm>
                <a:off x="3715783" y="3524635"/>
                <a:ext cx="108000" cy="108000"/>
              </a:xfrm>
              <a:prstGeom prst="ellipse">
                <a:avLst/>
              </a:prstGeom>
              <a:solidFill>
                <a:srgbClr val="00FB9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91" name="Oval 390">
                <a:extLst>
                  <a:ext uri="{FF2B5EF4-FFF2-40B4-BE49-F238E27FC236}">
                    <a16:creationId xmlns:a16="http://schemas.microsoft.com/office/drawing/2014/main" xmlns="" id="{DC980B84-3F0D-F84B-974F-CEB69D1BFA5B}"/>
                  </a:ext>
                </a:extLst>
              </p:cNvPr>
              <p:cNvSpPr>
                <a:spLocks noChangeAspect="1"/>
              </p:cNvSpPr>
              <p:nvPr/>
            </p:nvSpPr>
            <p:spPr>
              <a:xfrm>
                <a:off x="5138467" y="348863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3" name="Oval 362">
                <a:extLst>
                  <a:ext uri="{FF2B5EF4-FFF2-40B4-BE49-F238E27FC236}">
                    <a16:creationId xmlns:a16="http://schemas.microsoft.com/office/drawing/2014/main" xmlns="" id="{C88BB197-2DA5-C44A-9212-D7F587410051}"/>
                  </a:ext>
                </a:extLst>
              </p:cNvPr>
              <p:cNvSpPr>
                <a:spLocks noChangeAspect="1"/>
              </p:cNvSpPr>
              <p:nvPr/>
            </p:nvSpPr>
            <p:spPr>
              <a:xfrm>
                <a:off x="5174467" y="3524635"/>
                <a:ext cx="108000" cy="108000"/>
              </a:xfrm>
              <a:prstGeom prst="ellipse">
                <a:avLst/>
              </a:prstGeom>
              <a:solidFill>
                <a:srgbClr val="00FB9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16" name="Group 15">
              <a:extLst>
                <a:ext uri="{FF2B5EF4-FFF2-40B4-BE49-F238E27FC236}">
                  <a16:creationId xmlns:a16="http://schemas.microsoft.com/office/drawing/2014/main" xmlns="" id="{0EBB40A6-55B0-C948-835F-93BB24236EC3}"/>
                </a:ext>
              </a:extLst>
            </p:cNvPr>
            <p:cNvGrpSpPr/>
            <p:nvPr/>
          </p:nvGrpSpPr>
          <p:grpSpPr>
            <a:xfrm>
              <a:off x="762415" y="3240985"/>
              <a:ext cx="5285400" cy="188015"/>
              <a:chOff x="762415" y="3240985"/>
              <a:chExt cx="5285400" cy="188015"/>
            </a:xfrm>
          </p:grpSpPr>
          <p:sp>
            <p:nvSpPr>
              <p:cNvPr id="395" name="Oval 394">
                <a:extLst>
                  <a:ext uri="{FF2B5EF4-FFF2-40B4-BE49-F238E27FC236}">
                    <a16:creationId xmlns:a16="http://schemas.microsoft.com/office/drawing/2014/main" xmlns="" id="{3FEED44C-7FAF-0444-8769-B45D4C74301D}"/>
                  </a:ext>
                </a:extLst>
              </p:cNvPr>
              <p:cNvSpPr>
                <a:spLocks noChangeAspect="1"/>
              </p:cNvSpPr>
              <p:nvPr/>
            </p:nvSpPr>
            <p:spPr>
              <a:xfrm>
                <a:off x="762415" y="3240985"/>
                <a:ext cx="180000" cy="180000"/>
              </a:xfrm>
              <a:prstGeom prst="ellipse">
                <a:avLst/>
              </a:prstGeom>
              <a:solidFill>
                <a:schemeClr val="bg1"/>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96" name="Oval 395">
                <a:extLst>
                  <a:ext uri="{FF2B5EF4-FFF2-40B4-BE49-F238E27FC236}">
                    <a16:creationId xmlns:a16="http://schemas.microsoft.com/office/drawing/2014/main" xmlns="" id="{001CB569-AFF5-874A-AC97-7E8EBD582652}"/>
                  </a:ext>
                </a:extLst>
              </p:cNvPr>
              <p:cNvSpPr>
                <a:spLocks noChangeAspect="1"/>
              </p:cNvSpPr>
              <p:nvPr/>
            </p:nvSpPr>
            <p:spPr>
              <a:xfrm>
                <a:off x="1019456" y="3249000"/>
                <a:ext cx="180000" cy="180000"/>
              </a:xfrm>
              <a:prstGeom prst="ellipse">
                <a:avLst/>
              </a:prstGeom>
              <a:solidFill>
                <a:schemeClr val="bg1"/>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97" name="Oval 396">
                <a:extLst>
                  <a:ext uri="{FF2B5EF4-FFF2-40B4-BE49-F238E27FC236}">
                    <a16:creationId xmlns:a16="http://schemas.microsoft.com/office/drawing/2014/main" xmlns="" id="{91BBBF33-F098-FE4A-A3BA-4A7BDE6844FD}"/>
                  </a:ext>
                </a:extLst>
              </p:cNvPr>
              <p:cNvSpPr>
                <a:spLocks noChangeAspect="1"/>
              </p:cNvSpPr>
              <p:nvPr/>
            </p:nvSpPr>
            <p:spPr>
              <a:xfrm>
                <a:off x="1248643" y="3249000"/>
                <a:ext cx="180000" cy="180000"/>
              </a:xfrm>
              <a:prstGeom prst="ellipse">
                <a:avLst/>
              </a:prstGeom>
              <a:solidFill>
                <a:schemeClr val="bg1"/>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98" name="Oval 397">
                <a:extLst>
                  <a:ext uri="{FF2B5EF4-FFF2-40B4-BE49-F238E27FC236}">
                    <a16:creationId xmlns:a16="http://schemas.microsoft.com/office/drawing/2014/main" xmlns="" id="{13A16F85-8D48-0D48-AA8C-A9D1F8E4A9AF}"/>
                  </a:ext>
                </a:extLst>
              </p:cNvPr>
              <p:cNvSpPr>
                <a:spLocks noChangeAspect="1"/>
              </p:cNvSpPr>
              <p:nvPr/>
            </p:nvSpPr>
            <p:spPr>
              <a:xfrm>
                <a:off x="1491757" y="3240985"/>
                <a:ext cx="180000" cy="180000"/>
              </a:xfrm>
              <a:prstGeom prst="ellipse">
                <a:avLst/>
              </a:prstGeom>
              <a:solidFill>
                <a:schemeClr val="bg1"/>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99" name="Oval 398">
                <a:extLst>
                  <a:ext uri="{FF2B5EF4-FFF2-40B4-BE49-F238E27FC236}">
                    <a16:creationId xmlns:a16="http://schemas.microsoft.com/office/drawing/2014/main" xmlns="" id="{C3E69DD1-B73D-FA40-B1B2-14835A2BE051}"/>
                  </a:ext>
                </a:extLst>
              </p:cNvPr>
              <p:cNvSpPr>
                <a:spLocks noChangeAspect="1"/>
              </p:cNvSpPr>
              <p:nvPr/>
            </p:nvSpPr>
            <p:spPr>
              <a:xfrm>
                <a:off x="1734871" y="3240985"/>
                <a:ext cx="180000" cy="180000"/>
              </a:xfrm>
              <a:prstGeom prst="ellipse">
                <a:avLst/>
              </a:prstGeom>
              <a:solidFill>
                <a:schemeClr val="bg1"/>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0" name="Oval 399">
                <a:extLst>
                  <a:ext uri="{FF2B5EF4-FFF2-40B4-BE49-F238E27FC236}">
                    <a16:creationId xmlns:a16="http://schemas.microsoft.com/office/drawing/2014/main" xmlns="" id="{AB231308-29B0-F241-AC25-4821BC637303}"/>
                  </a:ext>
                </a:extLst>
              </p:cNvPr>
              <p:cNvSpPr>
                <a:spLocks noChangeAspect="1"/>
              </p:cNvSpPr>
              <p:nvPr/>
            </p:nvSpPr>
            <p:spPr>
              <a:xfrm>
                <a:off x="1977985" y="3240985"/>
                <a:ext cx="180000" cy="180000"/>
              </a:xfrm>
              <a:prstGeom prst="ellipse">
                <a:avLst/>
              </a:prstGeom>
              <a:solidFill>
                <a:schemeClr val="bg1"/>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1" name="Oval 400">
                <a:extLst>
                  <a:ext uri="{FF2B5EF4-FFF2-40B4-BE49-F238E27FC236}">
                    <a16:creationId xmlns:a16="http://schemas.microsoft.com/office/drawing/2014/main" xmlns="" id="{9CC8E0F7-001E-9545-A260-6F2A02B01DAA}"/>
                  </a:ext>
                </a:extLst>
              </p:cNvPr>
              <p:cNvSpPr>
                <a:spLocks noChangeAspect="1"/>
              </p:cNvSpPr>
              <p:nvPr/>
            </p:nvSpPr>
            <p:spPr>
              <a:xfrm>
                <a:off x="2221099" y="324098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2" name="Oval 401">
                <a:extLst>
                  <a:ext uri="{FF2B5EF4-FFF2-40B4-BE49-F238E27FC236}">
                    <a16:creationId xmlns:a16="http://schemas.microsoft.com/office/drawing/2014/main" xmlns="" id="{654E1970-BA85-D74E-A8E2-66C2F527FA0C}"/>
                  </a:ext>
                </a:extLst>
              </p:cNvPr>
              <p:cNvSpPr>
                <a:spLocks noChangeAspect="1"/>
              </p:cNvSpPr>
              <p:nvPr/>
            </p:nvSpPr>
            <p:spPr>
              <a:xfrm>
                <a:off x="2464213" y="324098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3" name="Oval 402">
                <a:extLst>
                  <a:ext uri="{FF2B5EF4-FFF2-40B4-BE49-F238E27FC236}">
                    <a16:creationId xmlns:a16="http://schemas.microsoft.com/office/drawing/2014/main" xmlns="" id="{2CBD099A-EC32-3148-8D7A-6F9D1D10F907}"/>
                  </a:ext>
                </a:extLst>
              </p:cNvPr>
              <p:cNvSpPr>
                <a:spLocks noChangeAspect="1"/>
              </p:cNvSpPr>
              <p:nvPr/>
            </p:nvSpPr>
            <p:spPr>
              <a:xfrm>
                <a:off x="2707327" y="324098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4" name="Oval 403">
                <a:extLst>
                  <a:ext uri="{FF2B5EF4-FFF2-40B4-BE49-F238E27FC236}">
                    <a16:creationId xmlns:a16="http://schemas.microsoft.com/office/drawing/2014/main" xmlns="" id="{6CF4BC9A-BE89-3849-A3E4-01EABE9988C6}"/>
                  </a:ext>
                </a:extLst>
              </p:cNvPr>
              <p:cNvSpPr>
                <a:spLocks noChangeAspect="1"/>
              </p:cNvSpPr>
              <p:nvPr/>
            </p:nvSpPr>
            <p:spPr>
              <a:xfrm>
                <a:off x="2950441" y="324098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5" name="Oval 404">
                <a:extLst>
                  <a:ext uri="{FF2B5EF4-FFF2-40B4-BE49-F238E27FC236}">
                    <a16:creationId xmlns:a16="http://schemas.microsoft.com/office/drawing/2014/main" xmlns="" id="{E43D7DA9-55BC-124D-B529-9F797F37C6ED}"/>
                  </a:ext>
                </a:extLst>
              </p:cNvPr>
              <p:cNvSpPr>
                <a:spLocks noChangeAspect="1"/>
              </p:cNvSpPr>
              <p:nvPr/>
            </p:nvSpPr>
            <p:spPr>
              <a:xfrm>
                <a:off x="3193555" y="324098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6" name="Oval 405">
                <a:extLst>
                  <a:ext uri="{FF2B5EF4-FFF2-40B4-BE49-F238E27FC236}">
                    <a16:creationId xmlns:a16="http://schemas.microsoft.com/office/drawing/2014/main" xmlns="" id="{607CD9E4-6551-E947-9312-2E2D64769C65}"/>
                  </a:ext>
                </a:extLst>
              </p:cNvPr>
              <p:cNvSpPr>
                <a:spLocks noChangeAspect="1"/>
              </p:cNvSpPr>
              <p:nvPr/>
            </p:nvSpPr>
            <p:spPr>
              <a:xfrm>
                <a:off x="3436669" y="324098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7" name="Oval 406">
                <a:extLst>
                  <a:ext uri="{FF2B5EF4-FFF2-40B4-BE49-F238E27FC236}">
                    <a16:creationId xmlns:a16="http://schemas.microsoft.com/office/drawing/2014/main" xmlns="" id="{BD4A3B54-4391-604E-BE0E-63BD8EB0FE77}"/>
                  </a:ext>
                </a:extLst>
              </p:cNvPr>
              <p:cNvSpPr>
                <a:spLocks noChangeAspect="1"/>
              </p:cNvSpPr>
              <p:nvPr/>
            </p:nvSpPr>
            <p:spPr>
              <a:xfrm>
                <a:off x="3679783" y="324098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8" name="Oval 407">
                <a:extLst>
                  <a:ext uri="{FF2B5EF4-FFF2-40B4-BE49-F238E27FC236}">
                    <a16:creationId xmlns:a16="http://schemas.microsoft.com/office/drawing/2014/main" xmlns="" id="{9A92EF17-98FD-2541-980A-037E9F4BA973}"/>
                  </a:ext>
                </a:extLst>
              </p:cNvPr>
              <p:cNvSpPr>
                <a:spLocks noChangeAspect="1"/>
              </p:cNvSpPr>
              <p:nvPr/>
            </p:nvSpPr>
            <p:spPr>
              <a:xfrm>
                <a:off x="3922897" y="324098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9" name="Oval 408">
                <a:extLst>
                  <a:ext uri="{FF2B5EF4-FFF2-40B4-BE49-F238E27FC236}">
                    <a16:creationId xmlns:a16="http://schemas.microsoft.com/office/drawing/2014/main" xmlns="" id="{FBC5E422-5879-E94E-968F-D4C43C397BC1}"/>
                  </a:ext>
                </a:extLst>
              </p:cNvPr>
              <p:cNvSpPr>
                <a:spLocks noChangeAspect="1"/>
              </p:cNvSpPr>
              <p:nvPr/>
            </p:nvSpPr>
            <p:spPr>
              <a:xfrm>
                <a:off x="4166011" y="324098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0" name="Oval 409">
                <a:extLst>
                  <a:ext uri="{FF2B5EF4-FFF2-40B4-BE49-F238E27FC236}">
                    <a16:creationId xmlns:a16="http://schemas.microsoft.com/office/drawing/2014/main" xmlns="" id="{6D040682-16FD-D945-BAF4-D1F9CBC108B2}"/>
                  </a:ext>
                </a:extLst>
              </p:cNvPr>
              <p:cNvSpPr>
                <a:spLocks noChangeAspect="1"/>
              </p:cNvSpPr>
              <p:nvPr/>
            </p:nvSpPr>
            <p:spPr>
              <a:xfrm>
                <a:off x="4409125" y="324098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1" name="Oval 410">
                <a:extLst>
                  <a:ext uri="{FF2B5EF4-FFF2-40B4-BE49-F238E27FC236}">
                    <a16:creationId xmlns:a16="http://schemas.microsoft.com/office/drawing/2014/main" xmlns="" id="{EC033799-456F-E141-A64D-2A808AD7785B}"/>
                  </a:ext>
                </a:extLst>
              </p:cNvPr>
              <p:cNvSpPr>
                <a:spLocks noChangeAspect="1"/>
              </p:cNvSpPr>
              <p:nvPr/>
            </p:nvSpPr>
            <p:spPr>
              <a:xfrm>
                <a:off x="4652239" y="324098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2" name="Oval 411">
                <a:extLst>
                  <a:ext uri="{FF2B5EF4-FFF2-40B4-BE49-F238E27FC236}">
                    <a16:creationId xmlns:a16="http://schemas.microsoft.com/office/drawing/2014/main" xmlns="" id="{E47100F0-580E-C14A-9CDA-CFC4E3DEB80B}"/>
                  </a:ext>
                </a:extLst>
              </p:cNvPr>
              <p:cNvSpPr>
                <a:spLocks noChangeAspect="1"/>
              </p:cNvSpPr>
              <p:nvPr/>
            </p:nvSpPr>
            <p:spPr>
              <a:xfrm>
                <a:off x="4895353" y="324098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3" name="Oval 412">
                <a:extLst>
                  <a:ext uri="{FF2B5EF4-FFF2-40B4-BE49-F238E27FC236}">
                    <a16:creationId xmlns:a16="http://schemas.microsoft.com/office/drawing/2014/main" xmlns="" id="{E425291E-B7D4-8843-ABCC-BDDB48700979}"/>
                  </a:ext>
                </a:extLst>
              </p:cNvPr>
              <p:cNvSpPr>
                <a:spLocks noChangeAspect="1"/>
              </p:cNvSpPr>
              <p:nvPr/>
            </p:nvSpPr>
            <p:spPr>
              <a:xfrm>
                <a:off x="5138467" y="324098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4" name="Oval 413">
                <a:extLst>
                  <a:ext uri="{FF2B5EF4-FFF2-40B4-BE49-F238E27FC236}">
                    <a16:creationId xmlns:a16="http://schemas.microsoft.com/office/drawing/2014/main" xmlns="" id="{818D24DC-417E-5046-BB01-1B247ECCF6B3}"/>
                  </a:ext>
                </a:extLst>
              </p:cNvPr>
              <p:cNvSpPr>
                <a:spLocks noChangeAspect="1"/>
              </p:cNvSpPr>
              <p:nvPr/>
            </p:nvSpPr>
            <p:spPr>
              <a:xfrm>
                <a:off x="5381581" y="324098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5" name="Oval 414">
                <a:extLst>
                  <a:ext uri="{FF2B5EF4-FFF2-40B4-BE49-F238E27FC236}">
                    <a16:creationId xmlns:a16="http://schemas.microsoft.com/office/drawing/2014/main" xmlns="" id="{53FE7BDE-A4E7-644F-8895-C248387A3BFE}"/>
                  </a:ext>
                </a:extLst>
              </p:cNvPr>
              <p:cNvSpPr>
                <a:spLocks noChangeAspect="1"/>
              </p:cNvSpPr>
              <p:nvPr/>
            </p:nvSpPr>
            <p:spPr>
              <a:xfrm>
                <a:off x="5624695" y="324098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6" name="Oval 415">
                <a:extLst>
                  <a:ext uri="{FF2B5EF4-FFF2-40B4-BE49-F238E27FC236}">
                    <a16:creationId xmlns:a16="http://schemas.microsoft.com/office/drawing/2014/main" xmlns="" id="{7CC0A2BD-1EE6-F446-9EA1-7ADFF985A962}"/>
                  </a:ext>
                </a:extLst>
              </p:cNvPr>
              <p:cNvSpPr>
                <a:spLocks noChangeAspect="1"/>
              </p:cNvSpPr>
              <p:nvPr/>
            </p:nvSpPr>
            <p:spPr>
              <a:xfrm>
                <a:off x="5867815" y="3240985"/>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4" name="Oval 363">
                <a:extLst>
                  <a:ext uri="{FF2B5EF4-FFF2-40B4-BE49-F238E27FC236}">
                    <a16:creationId xmlns:a16="http://schemas.microsoft.com/office/drawing/2014/main" xmlns="" id="{B193EE5F-D08A-1342-9251-EA08AD2A7F5F}"/>
                  </a:ext>
                </a:extLst>
              </p:cNvPr>
              <p:cNvSpPr>
                <a:spLocks noChangeAspect="1"/>
              </p:cNvSpPr>
              <p:nvPr/>
            </p:nvSpPr>
            <p:spPr>
              <a:xfrm>
                <a:off x="2986441" y="3276985"/>
                <a:ext cx="108000" cy="108000"/>
              </a:xfrm>
              <a:prstGeom prst="ellipse">
                <a:avLst/>
              </a:prstGeom>
              <a:solidFill>
                <a:srgbClr val="00FB9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5" name="Oval 364">
                <a:extLst>
                  <a:ext uri="{FF2B5EF4-FFF2-40B4-BE49-F238E27FC236}">
                    <a16:creationId xmlns:a16="http://schemas.microsoft.com/office/drawing/2014/main" xmlns="" id="{0E6B60A2-74F7-724E-91DC-80A5176530A5}"/>
                  </a:ext>
                </a:extLst>
              </p:cNvPr>
              <p:cNvSpPr>
                <a:spLocks noChangeAspect="1"/>
              </p:cNvSpPr>
              <p:nvPr/>
            </p:nvSpPr>
            <p:spPr>
              <a:xfrm>
                <a:off x="2500213" y="3276985"/>
                <a:ext cx="108000" cy="108000"/>
              </a:xfrm>
              <a:prstGeom prst="ellipse">
                <a:avLst/>
              </a:prstGeom>
              <a:solidFill>
                <a:srgbClr val="00FB9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grpSp>
        <p:nvGrpSpPr>
          <p:cNvPr id="4" name="Group 3">
            <a:extLst>
              <a:ext uri="{FF2B5EF4-FFF2-40B4-BE49-F238E27FC236}">
                <a16:creationId xmlns:a16="http://schemas.microsoft.com/office/drawing/2014/main" xmlns="" id="{926CC25A-A898-8144-8DEE-AEBCC265DF14}"/>
              </a:ext>
            </a:extLst>
          </p:cNvPr>
          <p:cNvGrpSpPr/>
          <p:nvPr/>
        </p:nvGrpSpPr>
        <p:grpSpPr>
          <a:xfrm>
            <a:off x="571811" y="2712781"/>
            <a:ext cx="8306164" cy="1616661"/>
            <a:chOff x="571811" y="2807371"/>
            <a:chExt cx="8306164" cy="1616661"/>
          </a:xfrm>
        </p:grpSpPr>
        <p:sp>
          <p:nvSpPr>
            <p:cNvPr id="491" name="TextBox 490">
              <a:extLst>
                <a:ext uri="{FF2B5EF4-FFF2-40B4-BE49-F238E27FC236}">
                  <a16:creationId xmlns:a16="http://schemas.microsoft.com/office/drawing/2014/main" xmlns="" id="{6B369F81-1C12-6C4A-93D2-99C52A92935A}"/>
                </a:ext>
              </a:extLst>
            </p:cNvPr>
            <p:cNvSpPr txBox="1"/>
            <p:nvPr/>
          </p:nvSpPr>
          <p:spPr>
            <a:xfrm>
              <a:off x="4669286" y="2807371"/>
              <a:ext cx="4208689" cy="1616661"/>
            </a:xfrm>
            <a:prstGeom prst="rect">
              <a:avLst/>
            </a:prstGeom>
            <a:noFill/>
          </p:spPr>
          <p:txBody>
            <a:bodyPr wrap="square" rtlCol="0">
              <a:spAutoFit/>
            </a:bodyPr>
            <a:lstStyle/>
            <a:p>
              <a:r>
                <a:rPr lang="en-GB" sz="1500" dirty="0">
                  <a:latin typeface="Century Gothic" panose="020B0502020202020204" pitchFamily="34" charset="0"/>
                </a:rPr>
                <a:t>Effect of making chemotherapy decisions based on prediction if the hypothesis is incorrect: likely increase breast cancer mortality of c. 3%.</a:t>
              </a:r>
            </a:p>
            <a:p>
              <a:pPr>
                <a:spcBef>
                  <a:spcPts val="450"/>
                </a:spcBef>
              </a:pPr>
              <a:r>
                <a:rPr lang="en-GB" sz="1163" dirty="0">
                  <a:latin typeface="Century Gothic" panose="020B0502020202020204" pitchFamily="34" charset="0"/>
                </a:rPr>
                <a:t>More events are likely to occur in higher risk/ score tumours so potential chemotherapy benefit is not evenly distributed in the population.</a:t>
              </a:r>
            </a:p>
          </p:txBody>
        </p:sp>
        <p:grpSp>
          <p:nvGrpSpPr>
            <p:cNvPr id="32" name="Group 31">
              <a:extLst>
                <a:ext uri="{FF2B5EF4-FFF2-40B4-BE49-F238E27FC236}">
                  <a16:creationId xmlns:a16="http://schemas.microsoft.com/office/drawing/2014/main" xmlns="" id="{D9B4CF22-2E52-3844-8B9D-E6705B149CAB}"/>
                </a:ext>
              </a:extLst>
            </p:cNvPr>
            <p:cNvGrpSpPr/>
            <p:nvPr/>
          </p:nvGrpSpPr>
          <p:grpSpPr>
            <a:xfrm>
              <a:off x="571811" y="2883342"/>
              <a:ext cx="3964050" cy="877950"/>
              <a:chOff x="762415" y="3844456"/>
              <a:chExt cx="5285400" cy="1170600"/>
            </a:xfrm>
          </p:grpSpPr>
          <p:grpSp>
            <p:nvGrpSpPr>
              <p:cNvPr id="23" name="Group 22">
                <a:extLst>
                  <a:ext uri="{FF2B5EF4-FFF2-40B4-BE49-F238E27FC236}">
                    <a16:creationId xmlns:a16="http://schemas.microsoft.com/office/drawing/2014/main" xmlns="" id="{AF45ECEE-B3FF-AE4B-A1C1-995F746CB430}"/>
                  </a:ext>
                </a:extLst>
              </p:cNvPr>
              <p:cNvGrpSpPr/>
              <p:nvPr/>
            </p:nvGrpSpPr>
            <p:grpSpPr>
              <a:xfrm>
                <a:off x="762415" y="3844456"/>
                <a:ext cx="5285400" cy="180000"/>
                <a:chOff x="762415" y="4124047"/>
                <a:chExt cx="5285400" cy="180000"/>
              </a:xfrm>
            </p:grpSpPr>
            <p:sp>
              <p:nvSpPr>
                <p:cNvPr id="336" name="Oval 335">
                  <a:extLst>
                    <a:ext uri="{FF2B5EF4-FFF2-40B4-BE49-F238E27FC236}">
                      <a16:creationId xmlns:a16="http://schemas.microsoft.com/office/drawing/2014/main" xmlns="" id="{4F78FCF0-F13D-9043-AD7E-A0D00876F825}"/>
                    </a:ext>
                  </a:extLst>
                </p:cNvPr>
                <p:cNvSpPr>
                  <a:spLocks noChangeAspect="1"/>
                </p:cNvSpPr>
                <p:nvPr/>
              </p:nvSpPr>
              <p:spPr>
                <a:xfrm>
                  <a:off x="762415" y="4124047"/>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7" name="Oval 336">
                  <a:extLst>
                    <a:ext uri="{FF2B5EF4-FFF2-40B4-BE49-F238E27FC236}">
                      <a16:creationId xmlns:a16="http://schemas.microsoft.com/office/drawing/2014/main" xmlns="" id="{0CB84D5C-408E-8D45-BA07-5A82ED3ACF53}"/>
                    </a:ext>
                  </a:extLst>
                </p:cNvPr>
                <p:cNvSpPr>
                  <a:spLocks noChangeAspect="1"/>
                </p:cNvSpPr>
                <p:nvPr/>
              </p:nvSpPr>
              <p:spPr>
                <a:xfrm>
                  <a:off x="1005529" y="4124047"/>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8" name="Oval 337">
                  <a:extLst>
                    <a:ext uri="{FF2B5EF4-FFF2-40B4-BE49-F238E27FC236}">
                      <a16:creationId xmlns:a16="http://schemas.microsoft.com/office/drawing/2014/main" xmlns="" id="{86C87E92-3024-A44F-B1BD-88F0772BA9E0}"/>
                    </a:ext>
                  </a:extLst>
                </p:cNvPr>
                <p:cNvSpPr>
                  <a:spLocks noChangeAspect="1"/>
                </p:cNvSpPr>
                <p:nvPr/>
              </p:nvSpPr>
              <p:spPr>
                <a:xfrm>
                  <a:off x="1248643" y="4124047"/>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9" name="Oval 338">
                  <a:extLst>
                    <a:ext uri="{FF2B5EF4-FFF2-40B4-BE49-F238E27FC236}">
                      <a16:creationId xmlns:a16="http://schemas.microsoft.com/office/drawing/2014/main" xmlns="" id="{DBE62A97-0775-C24D-AEB7-525F5E2A66FE}"/>
                    </a:ext>
                  </a:extLst>
                </p:cNvPr>
                <p:cNvSpPr>
                  <a:spLocks noChangeAspect="1"/>
                </p:cNvSpPr>
                <p:nvPr/>
              </p:nvSpPr>
              <p:spPr>
                <a:xfrm>
                  <a:off x="1491757" y="4124047"/>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0" name="Oval 339">
                  <a:extLst>
                    <a:ext uri="{FF2B5EF4-FFF2-40B4-BE49-F238E27FC236}">
                      <a16:creationId xmlns:a16="http://schemas.microsoft.com/office/drawing/2014/main" xmlns="" id="{D7DEE9F3-887E-0D4E-8D6A-890882648C52}"/>
                    </a:ext>
                  </a:extLst>
                </p:cNvPr>
                <p:cNvSpPr>
                  <a:spLocks noChangeAspect="1"/>
                </p:cNvSpPr>
                <p:nvPr/>
              </p:nvSpPr>
              <p:spPr>
                <a:xfrm>
                  <a:off x="1734871" y="4124047"/>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1" name="Oval 340">
                  <a:extLst>
                    <a:ext uri="{FF2B5EF4-FFF2-40B4-BE49-F238E27FC236}">
                      <a16:creationId xmlns:a16="http://schemas.microsoft.com/office/drawing/2014/main" xmlns="" id="{8BD93ED3-7CBE-2747-956A-110F3CBF03D8}"/>
                    </a:ext>
                  </a:extLst>
                </p:cNvPr>
                <p:cNvSpPr>
                  <a:spLocks noChangeAspect="1"/>
                </p:cNvSpPr>
                <p:nvPr/>
              </p:nvSpPr>
              <p:spPr>
                <a:xfrm>
                  <a:off x="1977985" y="4124047"/>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2" name="Oval 341">
                  <a:extLst>
                    <a:ext uri="{FF2B5EF4-FFF2-40B4-BE49-F238E27FC236}">
                      <a16:creationId xmlns:a16="http://schemas.microsoft.com/office/drawing/2014/main" xmlns="" id="{B749BD39-C941-A141-A1F9-CE012C2A25BF}"/>
                    </a:ext>
                  </a:extLst>
                </p:cNvPr>
                <p:cNvSpPr>
                  <a:spLocks noChangeAspect="1"/>
                </p:cNvSpPr>
                <p:nvPr/>
              </p:nvSpPr>
              <p:spPr>
                <a:xfrm>
                  <a:off x="2221099" y="4124047"/>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3" name="Oval 342">
                  <a:extLst>
                    <a:ext uri="{FF2B5EF4-FFF2-40B4-BE49-F238E27FC236}">
                      <a16:creationId xmlns:a16="http://schemas.microsoft.com/office/drawing/2014/main" xmlns="" id="{6B9BDA5B-D34A-474E-9DE7-A2BAB4250D6E}"/>
                    </a:ext>
                  </a:extLst>
                </p:cNvPr>
                <p:cNvSpPr>
                  <a:spLocks noChangeAspect="1"/>
                </p:cNvSpPr>
                <p:nvPr/>
              </p:nvSpPr>
              <p:spPr>
                <a:xfrm>
                  <a:off x="2464213" y="4124047"/>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4" name="Oval 343">
                  <a:extLst>
                    <a:ext uri="{FF2B5EF4-FFF2-40B4-BE49-F238E27FC236}">
                      <a16:creationId xmlns:a16="http://schemas.microsoft.com/office/drawing/2014/main" xmlns="" id="{47B8D248-4D44-F44B-9DE2-48B329EA6C5D}"/>
                    </a:ext>
                  </a:extLst>
                </p:cNvPr>
                <p:cNvSpPr>
                  <a:spLocks noChangeAspect="1"/>
                </p:cNvSpPr>
                <p:nvPr/>
              </p:nvSpPr>
              <p:spPr>
                <a:xfrm>
                  <a:off x="2707327" y="4124047"/>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5" name="Oval 344">
                  <a:extLst>
                    <a:ext uri="{FF2B5EF4-FFF2-40B4-BE49-F238E27FC236}">
                      <a16:creationId xmlns:a16="http://schemas.microsoft.com/office/drawing/2014/main" xmlns="" id="{612A9D33-7467-5543-A3D1-38D1333573FE}"/>
                    </a:ext>
                  </a:extLst>
                </p:cNvPr>
                <p:cNvSpPr>
                  <a:spLocks noChangeAspect="1"/>
                </p:cNvSpPr>
                <p:nvPr/>
              </p:nvSpPr>
              <p:spPr>
                <a:xfrm>
                  <a:off x="2950441" y="4124047"/>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6" name="Oval 345">
                  <a:extLst>
                    <a:ext uri="{FF2B5EF4-FFF2-40B4-BE49-F238E27FC236}">
                      <a16:creationId xmlns:a16="http://schemas.microsoft.com/office/drawing/2014/main" xmlns="" id="{44529C85-F7B7-C44F-B173-AE7527F31AA4}"/>
                    </a:ext>
                  </a:extLst>
                </p:cNvPr>
                <p:cNvSpPr>
                  <a:spLocks noChangeAspect="1"/>
                </p:cNvSpPr>
                <p:nvPr/>
              </p:nvSpPr>
              <p:spPr>
                <a:xfrm>
                  <a:off x="3193555" y="4124047"/>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7" name="Oval 346">
                  <a:extLst>
                    <a:ext uri="{FF2B5EF4-FFF2-40B4-BE49-F238E27FC236}">
                      <a16:creationId xmlns:a16="http://schemas.microsoft.com/office/drawing/2014/main" xmlns="" id="{3AEBF361-06D3-C74F-868F-DDBED1CF71F8}"/>
                    </a:ext>
                  </a:extLst>
                </p:cNvPr>
                <p:cNvSpPr>
                  <a:spLocks noChangeAspect="1"/>
                </p:cNvSpPr>
                <p:nvPr/>
              </p:nvSpPr>
              <p:spPr>
                <a:xfrm>
                  <a:off x="3436669" y="4124047"/>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8" name="Oval 347">
                  <a:extLst>
                    <a:ext uri="{FF2B5EF4-FFF2-40B4-BE49-F238E27FC236}">
                      <a16:creationId xmlns:a16="http://schemas.microsoft.com/office/drawing/2014/main" xmlns="" id="{519933A2-6370-F54D-83F0-ECDDD155FC5D}"/>
                    </a:ext>
                  </a:extLst>
                </p:cNvPr>
                <p:cNvSpPr>
                  <a:spLocks noChangeAspect="1"/>
                </p:cNvSpPr>
                <p:nvPr/>
              </p:nvSpPr>
              <p:spPr>
                <a:xfrm>
                  <a:off x="3679783" y="4124047"/>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9" name="Oval 348">
                  <a:extLst>
                    <a:ext uri="{FF2B5EF4-FFF2-40B4-BE49-F238E27FC236}">
                      <a16:creationId xmlns:a16="http://schemas.microsoft.com/office/drawing/2014/main" xmlns="" id="{691CC39C-8758-DE4E-9A3F-CCEF5B85EA27}"/>
                    </a:ext>
                  </a:extLst>
                </p:cNvPr>
                <p:cNvSpPr>
                  <a:spLocks noChangeAspect="1"/>
                </p:cNvSpPr>
                <p:nvPr/>
              </p:nvSpPr>
              <p:spPr>
                <a:xfrm>
                  <a:off x="3922897" y="4124047"/>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0" name="Oval 349">
                  <a:extLst>
                    <a:ext uri="{FF2B5EF4-FFF2-40B4-BE49-F238E27FC236}">
                      <a16:creationId xmlns:a16="http://schemas.microsoft.com/office/drawing/2014/main" xmlns="" id="{8DBAEF2A-E6F6-6C46-BA11-2FA7C844F133}"/>
                    </a:ext>
                  </a:extLst>
                </p:cNvPr>
                <p:cNvSpPr>
                  <a:spLocks noChangeAspect="1"/>
                </p:cNvSpPr>
                <p:nvPr/>
              </p:nvSpPr>
              <p:spPr>
                <a:xfrm>
                  <a:off x="4166011" y="4124047"/>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1" name="Oval 350">
                  <a:extLst>
                    <a:ext uri="{FF2B5EF4-FFF2-40B4-BE49-F238E27FC236}">
                      <a16:creationId xmlns:a16="http://schemas.microsoft.com/office/drawing/2014/main" xmlns="" id="{AA19E05A-6B09-0743-998F-BA5C071AE11D}"/>
                    </a:ext>
                  </a:extLst>
                </p:cNvPr>
                <p:cNvSpPr>
                  <a:spLocks noChangeAspect="1"/>
                </p:cNvSpPr>
                <p:nvPr/>
              </p:nvSpPr>
              <p:spPr>
                <a:xfrm>
                  <a:off x="4409125" y="4124047"/>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2" name="Oval 351">
                  <a:extLst>
                    <a:ext uri="{FF2B5EF4-FFF2-40B4-BE49-F238E27FC236}">
                      <a16:creationId xmlns:a16="http://schemas.microsoft.com/office/drawing/2014/main" xmlns="" id="{8A579ACB-EC17-BA44-B23D-DAAA6DABE5FD}"/>
                    </a:ext>
                  </a:extLst>
                </p:cNvPr>
                <p:cNvSpPr>
                  <a:spLocks noChangeAspect="1"/>
                </p:cNvSpPr>
                <p:nvPr/>
              </p:nvSpPr>
              <p:spPr>
                <a:xfrm>
                  <a:off x="4652239" y="4124047"/>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3" name="Oval 352">
                  <a:extLst>
                    <a:ext uri="{FF2B5EF4-FFF2-40B4-BE49-F238E27FC236}">
                      <a16:creationId xmlns:a16="http://schemas.microsoft.com/office/drawing/2014/main" xmlns="" id="{58BA9E49-E1E0-2844-A1B4-1BD886B5C22F}"/>
                    </a:ext>
                  </a:extLst>
                </p:cNvPr>
                <p:cNvSpPr>
                  <a:spLocks noChangeAspect="1"/>
                </p:cNvSpPr>
                <p:nvPr/>
              </p:nvSpPr>
              <p:spPr>
                <a:xfrm>
                  <a:off x="4895353" y="4124047"/>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4" name="Oval 353">
                  <a:extLst>
                    <a:ext uri="{FF2B5EF4-FFF2-40B4-BE49-F238E27FC236}">
                      <a16:creationId xmlns:a16="http://schemas.microsoft.com/office/drawing/2014/main" xmlns="" id="{7EEA530C-7F83-C745-A7BC-C23F1676CF02}"/>
                    </a:ext>
                  </a:extLst>
                </p:cNvPr>
                <p:cNvSpPr>
                  <a:spLocks noChangeAspect="1"/>
                </p:cNvSpPr>
                <p:nvPr/>
              </p:nvSpPr>
              <p:spPr>
                <a:xfrm>
                  <a:off x="5138467" y="4124047"/>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5" name="Oval 354">
                  <a:extLst>
                    <a:ext uri="{FF2B5EF4-FFF2-40B4-BE49-F238E27FC236}">
                      <a16:creationId xmlns:a16="http://schemas.microsoft.com/office/drawing/2014/main" xmlns="" id="{591C5FA0-3361-EE42-9D19-9530D022CA68}"/>
                    </a:ext>
                  </a:extLst>
                </p:cNvPr>
                <p:cNvSpPr>
                  <a:spLocks noChangeAspect="1"/>
                </p:cNvSpPr>
                <p:nvPr/>
              </p:nvSpPr>
              <p:spPr>
                <a:xfrm>
                  <a:off x="5381581" y="4124047"/>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6" name="Oval 355">
                  <a:extLst>
                    <a:ext uri="{FF2B5EF4-FFF2-40B4-BE49-F238E27FC236}">
                      <a16:creationId xmlns:a16="http://schemas.microsoft.com/office/drawing/2014/main" xmlns="" id="{D1EF4413-A901-4143-B4EF-C7C9CF660C5B}"/>
                    </a:ext>
                  </a:extLst>
                </p:cNvPr>
                <p:cNvSpPr>
                  <a:spLocks noChangeAspect="1"/>
                </p:cNvSpPr>
                <p:nvPr/>
              </p:nvSpPr>
              <p:spPr>
                <a:xfrm>
                  <a:off x="5624695" y="4124047"/>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7" name="Oval 356">
                  <a:extLst>
                    <a:ext uri="{FF2B5EF4-FFF2-40B4-BE49-F238E27FC236}">
                      <a16:creationId xmlns:a16="http://schemas.microsoft.com/office/drawing/2014/main" xmlns="" id="{309F4724-6041-C446-8D06-2E355DC48D13}"/>
                    </a:ext>
                  </a:extLst>
                </p:cNvPr>
                <p:cNvSpPr>
                  <a:spLocks noChangeAspect="1"/>
                </p:cNvSpPr>
                <p:nvPr/>
              </p:nvSpPr>
              <p:spPr>
                <a:xfrm>
                  <a:off x="5867815" y="4124047"/>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31" name="Group 30">
                <a:extLst>
                  <a:ext uri="{FF2B5EF4-FFF2-40B4-BE49-F238E27FC236}">
                    <a16:creationId xmlns:a16="http://schemas.microsoft.com/office/drawing/2014/main" xmlns="" id="{2964A244-EB74-1848-AEFA-9D9C271536E9}"/>
                  </a:ext>
                </a:extLst>
              </p:cNvPr>
              <p:cNvGrpSpPr/>
              <p:nvPr/>
            </p:nvGrpSpPr>
            <p:grpSpPr>
              <a:xfrm>
                <a:off x="762415" y="4092106"/>
                <a:ext cx="5285400" cy="180000"/>
                <a:chOff x="762415" y="4092106"/>
                <a:chExt cx="5285400" cy="180000"/>
              </a:xfrm>
            </p:grpSpPr>
            <p:sp>
              <p:nvSpPr>
                <p:cNvPr id="314" name="Oval 313">
                  <a:extLst>
                    <a:ext uri="{FF2B5EF4-FFF2-40B4-BE49-F238E27FC236}">
                      <a16:creationId xmlns:a16="http://schemas.microsoft.com/office/drawing/2014/main" xmlns="" id="{C23CB32B-D66F-4748-8F8D-213D9E6D6F01}"/>
                    </a:ext>
                  </a:extLst>
                </p:cNvPr>
                <p:cNvSpPr>
                  <a:spLocks noChangeAspect="1"/>
                </p:cNvSpPr>
                <p:nvPr/>
              </p:nvSpPr>
              <p:spPr>
                <a:xfrm>
                  <a:off x="762415" y="4092106"/>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5" name="Oval 314">
                  <a:extLst>
                    <a:ext uri="{FF2B5EF4-FFF2-40B4-BE49-F238E27FC236}">
                      <a16:creationId xmlns:a16="http://schemas.microsoft.com/office/drawing/2014/main" xmlns="" id="{F58E12F5-8130-654B-BC09-ECBEE4BCA4D7}"/>
                    </a:ext>
                  </a:extLst>
                </p:cNvPr>
                <p:cNvSpPr>
                  <a:spLocks noChangeAspect="1"/>
                </p:cNvSpPr>
                <p:nvPr/>
              </p:nvSpPr>
              <p:spPr>
                <a:xfrm>
                  <a:off x="1005529" y="4092106"/>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6" name="Oval 315">
                  <a:extLst>
                    <a:ext uri="{FF2B5EF4-FFF2-40B4-BE49-F238E27FC236}">
                      <a16:creationId xmlns:a16="http://schemas.microsoft.com/office/drawing/2014/main" xmlns="" id="{0A6B71CF-9113-0C4E-A01D-0F679847CEDF}"/>
                    </a:ext>
                  </a:extLst>
                </p:cNvPr>
                <p:cNvSpPr>
                  <a:spLocks noChangeAspect="1"/>
                </p:cNvSpPr>
                <p:nvPr/>
              </p:nvSpPr>
              <p:spPr>
                <a:xfrm>
                  <a:off x="1248643" y="4092106"/>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7" name="Oval 316">
                  <a:extLst>
                    <a:ext uri="{FF2B5EF4-FFF2-40B4-BE49-F238E27FC236}">
                      <a16:creationId xmlns:a16="http://schemas.microsoft.com/office/drawing/2014/main" xmlns="" id="{FE91225A-2A87-F34D-AC7E-2EF8FEEC5581}"/>
                    </a:ext>
                  </a:extLst>
                </p:cNvPr>
                <p:cNvSpPr>
                  <a:spLocks noChangeAspect="1"/>
                </p:cNvSpPr>
                <p:nvPr/>
              </p:nvSpPr>
              <p:spPr>
                <a:xfrm>
                  <a:off x="1491757" y="4092106"/>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8" name="Oval 317">
                  <a:extLst>
                    <a:ext uri="{FF2B5EF4-FFF2-40B4-BE49-F238E27FC236}">
                      <a16:creationId xmlns:a16="http://schemas.microsoft.com/office/drawing/2014/main" xmlns="" id="{D45D95D2-637B-B040-B3DA-792AC0811E9D}"/>
                    </a:ext>
                  </a:extLst>
                </p:cNvPr>
                <p:cNvSpPr>
                  <a:spLocks noChangeAspect="1"/>
                </p:cNvSpPr>
                <p:nvPr/>
              </p:nvSpPr>
              <p:spPr>
                <a:xfrm>
                  <a:off x="1734871" y="4092106"/>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9" name="Oval 318">
                  <a:extLst>
                    <a:ext uri="{FF2B5EF4-FFF2-40B4-BE49-F238E27FC236}">
                      <a16:creationId xmlns:a16="http://schemas.microsoft.com/office/drawing/2014/main" xmlns="" id="{AF9F2B55-17AA-BB46-9580-558D5E9EF5A5}"/>
                    </a:ext>
                  </a:extLst>
                </p:cNvPr>
                <p:cNvSpPr>
                  <a:spLocks noChangeAspect="1"/>
                </p:cNvSpPr>
                <p:nvPr/>
              </p:nvSpPr>
              <p:spPr>
                <a:xfrm>
                  <a:off x="1977985" y="4092106"/>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0" name="Oval 319">
                  <a:extLst>
                    <a:ext uri="{FF2B5EF4-FFF2-40B4-BE49-F238E27FC236}">
                      <a16:creationId xmlns:a16="http://schemas.microsoft.com/office/drawing/2014/main" xmlns="" id="{BE7FD4DB-EFE5-B449-9EC0-8B4AC7E0F698}"/>
                    </a:ext>
                  </a:extLst>
                </p:cNvPr>
                <p:cNvSpPr>
                  <a:spLocks noChangeAspect="1"/>
                </p:cNvSpPr>
                <p:nvPr/>
              </p:nvSpPr>
              <p:spPr>
                <a:xfrm>
                  <a:off x="2221099" y="4092106"/>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1" name="Oval 320">
                  <a:extLst>
                    <a:ext uri="{FF2B5EF4-FFF2-40B4-BE49-F238E27FC236}">
                      <a16:creationId xmlns:a16="http://schemas.microsoft.com/office/drawing/2014/main" xmlns="" id="{C35CAD3E-4279-3848-87E8-879E49430CB5}"/>
                    </a:ext>
                  </a:extLst>
                </p:cNvPr>
                <p:cNvSpPr>
                  <a:spLocks noChangeAspect="1"/>
                </p:cNvSpPr>
                <p:nvPr/>
              </p:nvSpPr>
              <p:spPr>
                <a:xfrm>
                  <a:off x="2464213" y="4092106"/>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2" name="Oval 321">
                  <a:extLst>
                    <a:ext uri="{FF2B5EF4-FFF2-40B4-BE49-F238E27FC236}">
                      <a16:creationId xmlns:a16="http://schemas.microsoft.com/office/drawing/2014/main" xmlns="" id="{4496E9DC-0088-8043-9D70-1372B371EB6B}"/>
                    </a:ext>
                  </a:extLst>
                </p:cNvPr>
                <p:cNvSpPr>
                  <a:spLocks noChangeAspect="1"/>
                </p:cNvSpPr>
                <p:nvPr/>
              </p:nvSpPr>
              <p:spPr>
                <a:xfrm>
                  <a:off x="2707327" y="4092106"/>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3" name="Oval 322">
                  <a:extLst>
                    <a:ext uri="{FF2B5EF4-FFF2-40B4-BE49-F238E27FC236}">
                      <a16:creationId xmlns:a16="http://schemas.microsoft.com/office/drawing/2014/main" xmlns="" id="{4D06CF03-196E-324C-AF27-52F77C3C1040}"/>
                    </a:ext>
                  </a:extLst>
                </p:cNvPr>
                <p:cNvSpPr>
                  <a:spLocks noChangeAspect="1"/>
                </p:cNvSpPr>
                <p:nvPr/>
              </p:nvSpPr>
              <p:spPr>
                <a:xfrm>
                  <a:off x="2950441" y="4092106"/>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4" name="Oval 323">
                  <a:extLst>
                    <a:ext uri="{FF2B5EF4-FFF2-40B4-BE49-F238E27FC236}">
                      <a16:creationId xmlns:a16="http://schemas.microsoft.com/office/drawing/2014/main" xmlns="" id="{9CBEED8B-7105-F044-8049-CF9FF8B8E5CA}"/>
                    </a:ext>
                  </a:extLst>
                </p:cNvPr>
                <p:cNvSpPr>
                  <a:spLocks noChangeAspect="1"/>
                </p:cNvSpPr>
                <p:nvPr/>
              </p:nvSpPr>
              <p:spPr>
                <a:xfrm>
                  <a:off x="3193555" y="4092106"/>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5" name="Oval 324">
                  <a:extLst>
                    <a:ext uri="{FF2B5EF4-FFF2-40B4-BE49-F238E27FC236}">
                      <a16:creationId xmlns:a16="http://schemas.microsoft.com/office/drawing/2014/main" xmlns="" id="{40772993-8B4E-4347-8A38-4CCBFB90D2F6}"/>
                    </a:ext>
                  </a:extLst>
                </p:cNvPr>
                <p:cNvSpPr>
                  <a:spLocks noChangeAspect="1"/>
                </p:cNvSpPr>
                <p:nvPr/>
              </p:nvSpPr>
              <p:spPr>
                <a:xfrm>
                  <a:off x="3436669" y="4092106"/>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6" name="Oval 325">
                  <a:extLst>
                    <a:ext uri="{FF2B5EF4-FFF2-40B4-BE49-F238E27FC236}">
                      <a16:creationId xmlns:a16="http://schemas.microsoft.com/office/drawing/2014/main" xmlns="" id="{89E2FA31-CCF6-DA47-814A-4F42CCBBABED}"/>
                    </a:ext>
                  </a:extLst>
                </p:cNvPr>
                <p:cNvSpPr>
                  <a:spLocks noChangeAspect="1"/>
                </p:cNvSpPr>
                <p:nvPr/>
              </p:nvSpPr>
              <p:spPr>
                <a:xfrm>
                  <a:off x="3679783" y="4092106"/>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7" name="Oval 326">
                  <a:extLst>
                    <a:ext uri="{FF2B5EF4-FFF2-40B4-BE49-F238E27FC236}">
                      <a16:creationId xmlns:a16="http://schemas.microsoft.com/office/drawing/2014/main" xmlns="" id="{3A4DCC3A-402C-3141-954A-6C62E5BEC017}"/>
                    </a:ext>
                  </a:extLst>
                </p:cNvPr>
                <p:cNvSpPr>
                  <a:spLocks noChangeAspect="1"/>
                </p:cNvSpPr>
                <p:nvPr/>
              </p:nvSpPr>
              <p:spPr>
                <a:xfrm>
                  <a:off x="3922897" y="4092106"/>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8" name="Oval 327">
                  <a:extLst>
                    <a:ext uri="{FF2B5EF4-FFF2-40B4-BE49-F238E27FC236}">
                      <a16:creationId xmlns:a16="http://schemas.microsoft.com/office/drawing/2014/main" xmlns="" id="{0D407F21-1C34-DE4B-AFCE-B8C8EB3322B0}"/>
                    </a:ext>
                  </a:extLst>
                </p:cNvPr>
                <p:cNvSpPr>
                  <a:spLocks noChangeAspect="1"/>
                </p:cNvSpPr>
                <p:nvPr/>
              </p:nvSpPr>
              <p:spPr>
                <a:xfrm>
                  <a:off x="4166011" y="4092106"/>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9" name="Oval 328">
                  <a:extLst>
                    <a:ext uri="{FF2B5EF4-FFF2-40B4-BE49-F238E27FC236}">
                      <a16:creationId xmlns:a16="http://schemas.microsoft.com/office/drawing/2014/main" xmlns="" id="{C6CDF93D-A9E7-F045-90E1-E064B8022C35}"/>
                    </a:ext>
                  </a:extLst>
                </p:cNvPr>
                <p:cNvSpPr>
                  <a:spLocks noChangeAspect="1"/>
                </p:cNvSpPr>
                <p:nvPr/>
              </p:nvSpPr>
              <p:spPr>
                <a:xfrm>
                  <a:off x="4409125" y="4092106"/>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0" name="Oval 329">
                  <a:extLst>
                    <a:ext uri="{FF2B5EF4-FFF2-40B4-BE49-F238E27FC236}">
                      <a16:creationId xmlns:a16="http://schemas.microsoft.com/office/drawing/2014/main" xmlns="" id="{87588DE2-EAF8-D640-9284-AF5E7931FD83}"/>
                    </a:ext>
                  </a:extLst>
                </p:cNvPr>
                <p:cNvSpPr>
                  <a:spLocks noChangeAspect="1"/>
                </p:cNvSpPr>
                <p:nvPr/>
              </p:nvSpPr>
              <p:spPr>
                <a:xfrm>
                  <a:off x="4652239" y="4092106"/>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1" name="Oval 330">
                  <a:extLst>
                    <a:ext uri="{FF2B5EF4-FFF2-40B4-BE49-F238E27FC236}">
                      <a16:creationId xmlns:a16="http://schemas.microsoft.com/office/drawing/2014/main" xmlns="" id="{F294B017-A684-BE4B-8CFE-2A2006BE074E}"/>
                    </a:ext>
                  </a:extLst>
                </p:cNvPr>
                <p:cNvSpPr>
                  <a:spLocks noChangeAspect="1"/>
                </p:cNvSpPr>
                <p:nvPr/>
              </p:nvSpPr>
              <p:spPr>
                <a:xfrm>
                  <a:off x="4895353" y="4092106"/>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2" name="Oval 331">
                  <a:extLst>
                    <a:ext uri="{FF2B5EF4-FFF2-40B4-BE49-F238E27FC236}">
                      <a16:creationId xmlns:a16="http://schemas.microsoft.com/office/drawing/2014/main" xmlns="" id="{11408885-E984-DA4B-889A-065E4F6C7EC6}"/>
                    </a:ext>
                  </a:extLst>
                </p:cNvPr>
                <p:cNvSpPr>
                  <a:spLocks noChangeAspect="1"/>
                </p:cNvSpPr>
                <p:nvPr/>
              </p:nvSpPr>
              <p:spPr>
                <a:xfrm>
                  <a:off x="5138467" y="4092106"/>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3" name="Oval 332">
                  <a:extLst>
                    <a:ext uri="{FF2B5EF4-FFF2-40B4-BE49-F238E27FC236}">
                      <a16:creationId xmlns:a16="http://schemas.microsoft.com/office/drawing/2014/main" xmlns="" id="{708EBB17-7415-1D4B-A9ED-F039809EB1B6}"/>
                    </a:ext>
                  </a:extLst>
                </p:cNvPr>
                <p:cNvSpPr>
                  <a:spLocks noChangeAspect="1"/>
                </p:cNvSpPr>
                <p:nvPr/>
              </p:nvSpPr>
              <p:spPr>
                <a:xfrm>
                  <a:off x="5381581" y="4092106"/>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4" name="Oval 333">
                  <a:extLst>
                    <a:ext uri="{FF2B5EF4-FFF2-40B4-BE49-F238E27FC236}">
                      <a16:creationId xmlns:a16="http://schemas.microsoft.com/office/drawing/2014/main" xmlns="" id="{C0528B59-427D-B144-BF25-C6C5CE470698}"/>
                    </a:ext>
                  </a:extLst>
                </p:cNvPr>
                <p:cNvSpPr>
                  <a:spLocks noChangeAspect="1"/>
                </p:cNvSpPr>
                <p:nvPr/>
              </p:nvSpPr>
              <p:spPr>
                <a:xfrm>
                  <a:off x="5624695" y="4092106"/>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5" name="Oval 334">
                  <a:extLst>
                    <a:ext uri="{FF2B5EF4-FFF2-40B4-BE49-F238E27FC236}">
                      <a16:creationId xmlns:a16="http://schemas.microsoft.com/office/drawing/2014/main" xmlns="" id="{3BC767B2-9624-E540-9283-56F0B9769F95}"/>
                    </a:ext>
                  </a:extLst>
                </p:cNvPr>
                <p:cNvSpPr>
                  <a:spLocks noChangeAspect="1"/>
                </p:cNvSpPr>
                <p:nvPr/>
              </p:nvSpPr>
              <p:spPr>
                <a:xfrm>
                  <a:off x="5867815" y="4092106"/>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0" name="Oval 359">
                  <a:extLst>
                    <a:ext uri="{FF2B5EF4-FFF2-40B4-BE49-F238E27FC236}">
                      <a16:creationId xmlns:a16="http://schemas.microsoft.com/office/drawing/2014/main" xmlns="" id="{D97DF817-E9EB-9045-83FD-DC1D6575AF0A}"/>
                    </a:ext>
                  </a:extLst>
                </p:cNvPr>
                <p:cNvSpPr>
                  <a:spLocks noChangeAspect="1"/>
                </p:cNvSpPr>
                <p:nvPr/>
              </p:nvSpPr>
              <p:spPr>
                <a:xfrm>
                  <a:off x="2500213" y="4128106"/>
                  <a:ext cx="108000" cy="108000"/>
                </a:xfrm>
                <a:prstGeom prst="ellipse">
                  <a:avLst/>
                </a:prstGeom>
                <a:solidFill>
                  <a:srgbClr val="00FB9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29" name="Group 28">
                <a:extLst>
                  <a:ext uri="{FF2B5EF4-FFF2-40B4-BE49-F238E27FC236}">
                    <a16:creationId xmlns:a16="http://schemas.microsoft.com/office/drawing/2014/main" xmlns="" id="{501394A6-FC2E-4348-8749-5E7EAA617BF8}"/>
                  </a:ext>
                </a:extLst>
              </p:cNvPr>
              <p:cNvGrpSpPr/>
              <p:nvPr/>
            </p:nvGrpSpPr>
            <p:grpSpPr>
              <a:xfrm>
                <a:off x="762415" y="4339756"/>
                <a:ext cx="5285400" cy="180000"/>
                <a:chOff x="762415" y="4619347"/>
                <a:chExt cx="5285400" cy="180000"/>
              </a:xfrm>
            </p:grpSpPr>
            <p:sp>
              <p:nvSpPr>
                <p:cNvPr id="301" name="Oval 300">
                  <a:extLst>
                    <a:ext uri="{FF2B5EF4-FFF2-40B4-BE49-F238E27FC236}">
                      <a16:creationId xmlns:a16="http://schemas.microsoft.com/office/drawing/2014/main" xmlns="" id="{8F85087E-BA38-C647-81A4-3CBCFC763E2C}"/>
                    </a:ext>
                  </a:extLst>
                </p:cNvPr>
                <p:cNvSpPr>
                  <a:spLocks noChangeAspect="1"/>
                </p:cNvSpPr>
                <p:nvPr/>
              </p:nvSpPr>
              <p:spPr>
                <a:xfrm>
                  <a:off x="2950441" y="461934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7" name="Oval 366">
                  <a:extLst>
                    <a:ext uri="{FF2B5EF4-FFF2-40B4-BE49-F238E27FC236}">
                      <a16:creationId xmlns:a16="http://schemas.microsoft.com/office/drawing/2014/main" xmlns="" id="{BB1C7FD6-136A-664B-A4E4-1B4B56ADA002}"/>
                    </a:ext>
                  </a:extLst>
                </p:cNvPr>
                <p:cNvSpPr>
                  <a:spLocks noChangeAspect="1"/>
                </p:cNvSpPr>
                <p:nvPr/>
              </p:nvSpPr>
              <p:spPr>
                <a:xfrm>
                  <a:off x="2986441" y="4655347"/>
                  <a:ext cx="108000" cy="108000"/>
                </a:xfrm>
                <a:prstGeom prst="ellipse">
                  <a:avLst/>
                </a:prstGeom>
                <a:solidFill>
                  <a:srgbClr val="00FB9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2" name="Oval 291">
                  <a:extLst>
                    <a:ext uri="{FF2B5EF4-FFF2-40B4-BE49-F238E27FC236}">
                      <a16:creationId xmlns:a16="http://schemas.microsoft.com/office/drawing/2014/main" xmlns="" id="{B5377E52-0E76-1F4E-BB60-934FD53B1C67}"/>
                    </a:ext>
                  </a:extLst>
                </p:cNvPr>
                <p:cNvSpPr>
                  <a:spLocks noChangeAspect="1"/>
                </p:cNvSpPr>
                <p:nvPr/>
              </p:nvSpPr>
              <p:spPr>
                <a:xfrm>
                  <a:off x="762415" y="461934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3" name="Oval 292">
                  <a:extLst>
                    <a:ext uri="{FF2B5EF4-FFF2-40B4-BE49-F238E27FC236}">
                      <a16:creationId xmlns:a16="http://schemas.microsoft.com/office/drawing/2014/main" xmlns="" id="{B8EB88C5-EE47-644A-9478-A5E75BB5EF99}"/>
                    </a:ext>
                  </a:extLst>
                </p:cNvPr>
                <p:cNvSpPr>
                  <a:spLocks noChangeAspect="1"/>
                </p:cNvSpPr>
                <p:nvPr/>
              </p:nvSpPr>
              <p:spPr>
                <a:xfrm>
                  <a:off x="1005529" y="461934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4" name="Oval 293">
                  <a:extLst>
                    <a:ext uri="{FF2B5EF4-FFF2-40B4-BE49-F238E27FC236}">
                      <a16:creationId xmlns:a16="http://schemas.microsoft.com/office/drawing/2014/main" xmlns="" id="{4D0105EA-AD6C-DA4C-BD3A-750A6E583907}"/>
                    </a:ext>
                  </a:extLst>
                </p:cNvPr>
                <p:cNvSpPr>
                  <a:spLocks noChangeAspect="1"/>
                </p:cNvSpPr>
                <p:nvPr/>
              </p:nvSpPr>
              <p:spPr>
                <a:xfrm>
                  <a:off x="1248643" y="461934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5" name="Oval 294">
                  <a:extLst>
                    <a:ext uri="{FF2B5EF4-FFF2-40B4-BE49-F238E27FC236}">
                      <a16:creationId xmlns:a16="http://schemas.microsoft.com/office/drawing/2014/main" xmlns="" id="{37DD899E-25F3-E540-8753-EE8F1E5F1BBC}"/>
                    </a:ext>
                  </a:extLst>
                </p:cNvPr>
                <p:cNvSpPr>
                  <a:spLocks noChangeAspect="1"/>
                </p:cNvSpPr>
                <p:nvPr/>
              </p:nvSpPr>
              <p:spPr>
                <a:xfrm>
                  <a:off x="1491757" y="461934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6" name="Oval 295">
                  <a:extLst>
                    <a:ext uri="{FF2B5EF4-FFF2-40B4-BE49-F238E27FC236}">
                      <a16:creationId xmlns:a16="http://schemas.microsoft.com/office/drawing/2014/main" xmlns="" id="{E16F2D98-8ECC-A94A-959E-592BFD809EA8}"/>
                    </a:ext>
                  </a:extLst>
                </p:cNvPr>
                <p:cNvSpPr>
                  <a:spLocks noChangeAspect="1"/>
                </p:cNvSpPr>
                <p:nvPr/>
              </p:nvSpPr>
              <p:spPr>
                <a:xfrm>
                  <a:off x="1734871" y="461934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7" name="Oval 296">
                  <a:extLst>
                    <a:ext uri="{FF2B5EF4-FFF2-40B4-BE49-F238E27FC236}">
                      <a16:creationId xmlns:a16="http://schemas.microsoft.com/office/drawing/2014/main" xmlns="" id="{45832694-FA9A-0A40-A5FB-5519264777D0}"/>
                    </a:ext>
                  </a:extLst>
                </p:cNvPr>
                <p:cNvSpPr>
                  <a:spLocks noChangeAspect="1"/>
                </p:cNvSpPr>
                <p:nvPr/>
              </p:nvSpPr>
              <p:spPr>
                <a:xfrm>
                  <a:off x="1977985" y="461934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8" name="Oval 297">
                  <a:extLst>
                    <a:ext uri="{FF2B5EF4-FFF2-40B4-BE49-F238E27FC236}">
                      <a16:creationId xmlns:a16="http://schemas.microsoft.com/office/drawing/2014/main" xmlns="" id="{8680724C-FE43-EB4F-B91E-F57030D190FE}"/>
                    </a:ext>
                  </a:extLst>
                </p:cNvPr>
                <p:cNvSpPr>
                  <a:spLocks noChangeAspect="1"/>
                </p:cNvSpPr>
                <p:nvPr/>
              </p:nvSpPr>
              <p:spPr>
                <a:xfrm>
                  <a:off x="2221099" y="461934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9" name="Oval 298">
                  <a:extLst>
                    <a:ext uri="{FF2B5EF4-FFF2-40B4-BE49-F238E27FC236}">
                      <a16:creationId xmlns:a16="http://schemas.microsoft.com/office/drawing/2014/main" xmlns="" id="{31A8D823-52FB-234F-A615-933D368CC1FB}"/>
                    </a:ext>
                  </a:extLst>
                </p:cNvPr>
                <p:cNvSpPr>
                  <a:spLocks noChangeAspect="1"/>
                </p:cNvSpPr>
                <p:nvPr/>
              </p:nvSpPr>
              <p:spPr>
                <a:xfrm>
                  <a:off x="2464213" y="461934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0" name="Oval 299">
                  <a:extLst>
                    <a:ext uri="{FF2B5EF4-FFF2-40B4-BE49-F238E27FC236}">
                      <a16:creationId xmlns:a16="http://schemas.microsoft.com/office/drawing/2014/main" xmlns="" id="{5CC57410-3E0C-894D-96D9-4BFC2E066F8E}"/>
                    </a:ext>
                  </a:extLst>
                </p:cNvPr>
                <p:cNvSpPr>
                  <a:spLocks noChangeAspect="1"/>
                </p:cNvSpPr>
                <p:nvPr/>
              </p:nvSpPr>
              <p:spPr>
                <a:xfrm>
                  <a:off x="2707327" y="461934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2" name="Oval 301">
                  <a:extLst>
                    <a:ext uri="{FF2B5EF4-FFF2-40B4-BE49-F238E27FC236}">
                      <a16:creationId xmlns:a16="http://schemas.microsoft.com/office/drawing/2014/main" xmlns="" id="{F8F11219-2BF2-D543-AEB2-A4C4C7FE4897}"/>
                    </a:ext>
                  </a:extLst>
                </p:cNvPr>
                <p:cNvSpPr>
                  <a:spLocks noChangeAspect="1"/>
                </p:cNvSpPr>
                <p:nvPr/>
              </p:nvSpPr>
              <p:spPr>
                <a:xfrm>
                  <a:off x="3193555" y="461934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3" name="Oval 302">
                  <a:extLst>
                    <a:ext uri="{FF2B5EF4-FFF2-40B4-BE49-F238E27FC236}">
                      <a16:creationId xmlns:a16="http://schemas.microsoft.com/office/drawing/2014/main" xmlns="" id="{899A1346-6A5D-D141-90D4-DB15F1719664}"/>
                    </a:ext>
                  </a:extLst>
                </p:cNvPr>
                <p:cNvSpPr>
                  <a:spLocks noChangeAspect="1"/>
                </p:cNvSpPr>
                <p:nvPr/>
              </p:nvSpPr>
              <p:spPr>
                <a:xfrm>
                  <a:off x="3436669" y="461934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4" name="Oval 303">
                  <a:extLst>
                    <a:ext uri="{FF2B5EF4-FFF2-40B4-BE49-F238E27FC236}">
                      <a16:creationId xmlns:a16="http://schemas.microsoft.com/office/drawing/2014/main" xmlns="" id="{37744D66-1E9A-4643-B93B-911D9D405F12}"/>
                    </a:ext>
                  </a:extLst>
                </p:cNvPr>
                <p:cNvSpPr>
                  <a:spLocks noChangeAspect="1"/>
                </p:cNvSpPr>
                <p:nvPr/>
              </p:nvSpPr>
              <p:spPr>
                <a:xfrm>
                  <a:off x="3679783" y="461934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5" name="Oval 304">
                  <a:extLst>
                    <a:ext uri="{FF2B5EF4-FFF2-40B4-BE49-F238E27FC236}">
                      <a16:creationId xmlns:a16="http://schemas.microsoft.com/office/drawing/2014/main" xmlns="" id="{75D8D449-DA01-A24A-BDB8-435CCA2AFE4C}"/>
                    </a:ext>
                  </a:extLst>
                </p:cNvPr>
                <p:cNvSpPr>
                  <a:spLocks noChangeAspect="1"/>
                </p:cNvSpPr>
                <p:nvPr/>
              </p:nvSpPr>
              <p:spPr>
                <a:xfrm>
                  <a:off x="3922897" y="461934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6" name="Oval 305">
                  <a:extLst>
                    <a:ext uri="{FF2B5EF4-FFF2-40B4-BE49-F238E27FC236}">
                      <a16:creationId xmlns:a16="http://schemas.microsoft.com/office/drawing/2014/main" xmlns="" id="{20A90203-CD40-004B-9385-1EA0FA4CF9D1}"/>
                    </a:ext>
                  </a:extLst>
                </p:cNvPr>
                <p:cNvSpPr>
                  <a:spLocks noChangeAspect="1"/>
                </p:cNvSpPr>
                <p:nvPr/>
              </p:nvSpPr>
              <p:spPr>
                <a:xfrm>
                  <a:off x="4166011" y="461934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7" name="Oval 306">
                  <a:extLst>
                    <a:ext uri="{FF2B5EF4-FFF2-40B4-BE49-F238E27FC236}">
                      <a16:creationId xmlns:a16="http://schemas.microsoft.com/office/drawing/2014/main" xmlns="" id="{DEDA6EA3-77A7-3B4A-A20F-8F1DD7FD3CD2}"/>
                    </a:ext>
                  </a:extLst>
                </p:cNvPr>
                <p:cNvSpPr>
                  <a:spLocks noChangeAspect="1"/>
                </p:cNvSpPr>
                <p:nvPr/>
              </p:nvSpPr>
              <p:spPr>
                <a:xfrm>
                  <a:off x="4409125" y="461934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8" name="Oval 307">
                  <a:extLst>
                    <a:ext uri="{FF2B5EF4-FFF2-40B4-BE49-F238E27FC236}">
                      <a16:creationId xmlns:a16="http://schemas.microsoft.com/office/drawing/2014/main" xmlns="" id="{494ACAA6-CD98-CA43-BB8C-ED6FCD389346}"/>
                    </a:ext>
                  </a:extLst>
                </p:cNvPr>
                <p:cNvSpPr>
                  <a:spLocks noChangeAspect="1"/>
                </p:cNvSpPr>
                <p:nvPr/>
              </p:nvSpPr>
              <p:spPr>
                <a:xfrm>
                  <a:off x="4652239" y="461934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9" name="Oval 308">
                  <a:extLst>
                    <a:ext uri="{FF2B5EF4-FFF2-40B4-BE49-F238E27FC236}">
                      <a16:creationId xmlns:a16="http://schemas.microsoft.com/office/drawing/2014/main" xmlns="" id="{667A9327-C664-914F-B824-373C40F340B1}"/>
                    </a:ext>
                  </a:extLst>
                </p:cNvPr>
                <p:cNvSpPr>
                  <a:spLocks noChangeAspect="1"/>
                </p:cNvSpPr>
                <p:nvPr/>
              </p:nvSpPr>
              <p:spPr>
                <a:xfrm>
                  <a:off x="4895353" y="461934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0" name="Oval 309">
                  <a:extLst>
                    <a:ext uri="{FF2B5EF4-FFF2-40B4-BE49-F238E27FC236}">
                      <a16:creationId xmlns:a16="http://schemas.microsoft.com/office/drawing/2014/main" xmlns="" id="{3D236C24-9D95-E04A-B54C-7954333BFFB5}"/>
                    </a:ext>
                  </a:extLst>
                </p:cNvPr>
                <p:cNvSpPr>
                  <a:spLocks noChangeAspect="1"/>
                </p:cNvSpPr>
                <p:nvPr/>
              </p:nvSpPr>
              <p:spPr>
                <a:xfrm>
                  <a:off x="5138467" y="461934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1" name="Oval 310">
                  <a:extLst>
                    <a:ext uri="{FF2B5EF4-FFF2-40B4-BE49-F238E27FC236}">
                      <a16:creationId xmlns:a16="http://schemas.microsoft.com/office/drawing/2014/main" xmlns="" id="{F8F73D4D-6543-F243-951E-535A4946701C}"/>
                    </a:ext>
                  </a:extLst>
                </p:cNvPr>
                <p:cNvSpPr>
                  <a:spLocks noChangeAspect="1"/>
                </p:cNvSpPr>
                <p:nvPr/>
              </p:nvSpPr>
              <p:spPr>
                <a:xfrm>
                  <a:off x="5381581" y="461934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2" name="Oval 311">
                  <a:extLst>
                    <a:ext uri="{FF2B5EF4-FFF2-40B4-BE49-F238E27FC236}">
                      <a16:creationId xmlns:a16="http://schemas.microsoft.com/office/drawing/2014/main" xmlns="" id="{8916A94D-6E7D-264A-A8E8-1612015B32B5}"/>
                    </a:ext>
                  </a:extLst>
                </p:cNvPr>
                <p:cNvSpPr>
                  <a:spLocks noChangeAspect="1"/>
                </p:cNvSpPr>
                <p:nvPr/>
              </p:nvSpPr>
              <p:spPr>
                <a:xfrm>
                  <a:off x="5624695" y="461934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3" name="Oval 312">
                  <a:extLst>
                    <a:ext uri="{FF2B5EF4-FFF2-40B4-BE49-F238E27FC236}">
                      <a16:creationId xmlns:a16="http://schemas.microsoft.com/office/drawing/2014/main" xmlns="" id="{F82F1814-200E-8242-B57F-BD774E3B2F56}"/>
                    </a:ext>
                  </a:extLst>
                </p:cNvPr>
                <p:cNvSpPr>
                  <a:spLocks noChangeAspect="1"/>
                </p:cNvSpPr>
                <p:nvPr/>
              </p:nvSpPr>
              <p:spPr>
                <a:xfrm>
                  <a:off x="5867815" y="461934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27" name="Group 26">
                <a:extLst>
                  <a:ext uri="{FF2B5EF4-FFF2-40B4-BE49-F238E27FC236}">
                    <a16:creationId xmlns:a16="http://schemas.microsoft.com/office/drawing/2014/main" xmlns="" id="{99C8FA28-3E0D-AD45-814C-05FCC80D31EE}"/>
                  </a:ext>
                </a:extLst>
              </p:cNvPr>
              <p:cNvGrpSpPr/>
              <p:nvPr/>
            </p:nvGrpSpPr>
            <p:grpSpPr>
              <a:xfrm>
                <a:off x="762415" y="4587406"/>
                <a:ext cx="5285400" cy="180000"/>
                <a:chOff x="762415" y="4866997"/>
                <a:chExt cx="5285400" cy="180000"/>
              </a:xfrm>
            </p:grpSpPr>
            <p:sp>
              <p:nvSpPr>
                <p:cNvPr id="270" name="Oval 269">
                  <a:extLst>
                    <a:ext uri="{FF2B5EF4-FFF2-40B4-BE49-F238E27FC236}">
                      <a16:creationId xmlns:a16="http://schemas.microsoft.com/office/drawing/2014/main" xmlns="" id="{513A9CC3-7718-C549-A6AF-969D0E978CC7}"/>
                    </a:ext>
                  </a:extLst>
                </p:cNvPr>
                <p:cNvSpPr>
                  <a:spLocks noChangeAspect="1"/>
                </p:cNvSpPr>
                <p:nvPr/>
              </p:nvSpPr>
              <p:spPr>
                <a:xfrm>
                  <a:off x="762415" y="486699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1" name="Oval 270">
                  <a:extLst>
                    <a:ext uri="{FF2B5EF4-FFF2-40B4-BE49-F238E27FC236}">
                      <a16:creationId xmlns:a16="http://schemas.microsoft.com/office/drawing/2014/main" xmlns="" id="{DFBB4FDF-07E1-C145-BAD8-141B4ADF9FE8}"/>
                    </a:ext>
                  </a:extLst>
                </p:cNvPr>
                <p:cNvSpPr>
                  <a:spLocks noChangeAspect="1"/>
                </p:cNvSpPr>
                <p:nvPr/>
              </p:nvSpPr>
              <p:spPr>
                <a:xfrm>
                  <a:off x="1005529" y="486699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2" name="Oval 271">
                  <a:extLst>
                    <a:ext uri="{FF2B5EF4-FFF2-40B4-BE49-F238E27FC236}">
                      <a16:creationId xmlns:a16="http://schemas.microsoft.com/office/drawing/2014/main" xmlns="" id="{975B73A3-A07E-444F-9FC1-9CAD26C0C697}"/>
                    </a:ext>
                  </a:extLst>
                </p:cNvPr>
                <p:cNvSpPr>
                  <a:spLocks noChangeAspect="1"/>
                </p:cNvSpPr>
                <p:nvPr/>
              </p:nvSpPr>
              <p:spPr>
                <a:xfrm>
                  <a:off x="1248643" y="486699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3" name="Oval 272">
                  <a:extLst>
                    <a:ext uri="{FF2B5EF4-FFF2-40B4-BE49-F238E27FC236}">
                      <a16:creationId xmlns:a16="http://schemas.microsoft.com/office/drawing/2014/main" xmlns="" id="{5EC21F79-2DBE-0344-A952-3741D4BEDADF}"/>
                    </a:ext>
                  </a:extLst>
                </p:cNvPr>
                <p:cNvSpPr>
                  <a:spLocks noChangeAspect="1"/>
                </p:cNvSpPr>
                <p:nvPr/>
              </p:nvSpPr>
              <p:spPr>
                <a:xfrm>
                  <a:off x="1491757" y="4866997"/>
                  <a:ext cx="180000" cy="180000"/>
                </a:xfrm>
                <a:prstGeom prst="ellipse">
                  <a:avLst/>
                </a:prstGeom>
                <a:solidFill>
                  <a:srgbClr val="D883FF">
                    <a:alpha val="14902"/>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4" name="Oval 273">
                  <a:extLst>
                    <a:ext uri="{FF2B5EF4-FFF2-40B4-BE49-F238E27FC236}">
                      <a16:creationId xmlns:a16="http://schemas.microsoft.com/office/drawing/2014/main" xmlns="" id="{D54253F9-EB6A-B548-BEAA-83932A9E5E11}"/>
                    </a:ext>
                  </a:extLst>
                </p:cNvPr>
                <p:cNvSpPr>
                  <a:spLocks noChangeAspect="1"/>
                </p:cNvSpPr>
                <p:nvPr/>
              </p:nvSpPr>
              <p:spPr>
                <a:xfrm>
                  <a:off x="1734871" y="4866997"/>
                  <a:ext cx="180000" cy="180000"/>
                </a:xfrm>
                <a:prstGeom prst="ellipse">
                  <a:avLst/>
                </a:prstGeom>
                <a:solidFill>
                  <a:srgbClr val="D883FF">
                    <a:alpha val="14902"/>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5" name="Oval 274">
                  <a:extLst>
                    <a:ext uri="{FF2B5EF4-FFF2-40B4-BE49-F238E27FC236}">
                      <a16:creationId xmlns:a16="http://schemas.microsoft.com/office/drawing/2014/main" xmlns="" id="{4658F347-2460-644F-9610-E6C8006C62FD}"/>
                    </a:ext>
                  </a:extLst>
                </p:cNvPr>
                <p:cNvSpPr>
                  <a:spLocks noChangeAspect="1"/>
                </p:cNvSpPr>
                <p:nvPr/>
              </p:nvSpPr>
              <p:spPr>
                <a:xfrm>
                  <a:off x="1977985" y="4866997"/>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6" name="Oval 275">
                  <a:extLst>
                    <a:ext uri="{FF2B5EF4-FFF2-40B4-BE49-F238E27FC236}">
                      <a16:creationId xmlns:a16="http://schemas.microsoft.com/office/drawing/2014/main" xmlns="" id="{74DBAC72-69ED-7D41-B2F9-710649442947}"/>
                    </a:ext>
                  </a:extLst>
                </p:cNvPr>
                <p:cNvSpPr>
                  <a:spLocks noChangeAspect="1"/>
                </p:cNvSpPr>
                <p:nvPr/>
              </p:nvSpPr>
              <p:spPr>
                <a:xfrm>
                  <a:off x="2221099" y="486699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7" name="Oval 276">
                  <a:extLst>
                    <a:ext uri="{FF2B5EF4-FFF2-40B4-BE49-F238E27FC236}">
                      <a16:creationId xmlns:a16="http://schemas.microsoft.com/office/drawing/2014/main" xmlns="" id="{36CD51CF-0AB2-1E41-8441-82B3001115B7}"/>
                    </a:ext>
                  </a:extLst>
                </p:cNvPr>
                <p:cNvSpPr>
                  <a:spLocks noChangeAspect="1"/>
                </p:cNvSpPr>
                <p:nvPr/>
              </p:nvSpPr>
              <p:spPr>
                <a:xfrm>
                  <a:off x="2464213" y="486699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8" name="Oval 277">
                  <a:extLst>
                    <a:ext uri="{FF2B5EF4-FFF2-40B4-BE49-F238E27FC236}">
                      <a16:creationId xmlns:a16="http://schemas.microsoft.com/office/drawing/2014/main" xmlns="" id="{D1CBF4C9-7668-7643-82DC-3D23B64EB207}"/>
                    </a:ext>
                  </a:extLst>
                </p:cNvPr>
                <p:cNvSpPr>
                  <a:spLocks noChangeAspect="1"/>
                </p:cNvSpPr>
                <p:nvPr/>
              </p:nvSpPr>
              <p:spPr>
                <a:xfrm>
                  <a:off x="2707327" y="486699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9" name="Oval 278">
                  <a:extLst>
                    <a:ext uri="{FF2B5EF4-FFF2-40B4-BE49-F238E27FC236}">
                      <a16:creationId xmlns:a16="http://schemas.microsoft.com/office/drawing/2014/main" xmlns="" id="{3E427F3B-8E28-6749-9F0C-7CD5D93FB03B}"/>
                    </a:ext>
                  </a:extLst>
                </p:cNvPr>
                <p:cNvSpPr>
                  <a:spLocks noChangeAspect="1"/>
                </p:cNvSpPr>
                <p:nvPr/>
              </p:nvSpPr>
              <p:spPr>
                <a:xfrm>
                  <a:off x="2950441" y="486699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0" name="Oval 279">
                  <a:extLst>
                    <a:ext uri="{FF2B5EF4-FFF2-40B4-BE49-F238E27FC236}">
                      <a16:creationId xmlns:a16="http://schemas.microsoft.com/office/drawing/2014/main" xmlns="" id="{8199CAF4-ACB9-734E-862B-EDABE275C8D5}"/>
                    </a:ext>
                  </a:extLst>
                </p:cNvPr>
                <p:cNvSpPr>
                  <a:spLocks noChangeAspect="1"/>
                </p:cNvSpPr>
                <p:nvPr/>
              </p:nvSpPr>
              <p:spPr>
                <a:xfrm>
                  <a:off x="3193555" y="486699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1" name="Oval 280">
                  <a:extLst>
                    <a:ext uri="{FF2B5EF4-FFF2-40B4-BE49-F238E27FC236}">
                      <a16:creationId xmlns:a16="http://schemas.microsoft.com/office/drawing/2014/main" xmlns="" id="{843B81AB-EE0D-FC43-94A6-53E2E15AD72F}"/>
                    </a:ext>
                  </a:extLst>
                </p:cNvPr>
                <p:cNvSpPr>
                  <a:spLocks noChangeAspect="1"/>
                </p:cNvSpPr>
                <p:nvPr/>
              </p:nvSpPr>
              <p:spPr>
                <a:xfrm>
                  <a:off x="3436669" y="486699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2" name="Oval 281">
                  <a:extLst>
                    <a:ext uri="{FF2B5EF4-FFF2-40B4-BE49-F238E27FC236}">
                      <a16:creationId xmlns:a16="http://schemas.microsoft.com/office/drawing/2014/main" xmlns="" id="{46E073C6-0981-5D42-9CFD-E06B0A4FD2A6}"/>
                    </a:ext>
                  </a:extLst>
                </p:cNvPr>
                <p:cNvSpPr>
                  <a:spLocks noChangeAspect="1"/>
                </p:cNvSpPr>
                <p:nvPr/>
              </p:nvSpPr>
              <p:spPr>
                <a:xfrm>
                  <a:off x="3679783" y="486699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3" name="Oval 282">
                  <a:extLst>
                    <a:ext uri="{FF2B5EF4-FFF2-40B4-BE49-F238E27FC236}">
                      <a16:creationId xmlns:a16="http://schemas.microsoft.com/office/drawing/2014/main" xmlns="" id="{8B88077D-7608-524B-866B-11D96EFCE19B}"/>
                    </a:ext>
                  </a:extLst>
                </p:cNvPr>
                <p:cNvSpPr>
                  <a:spLocks noChangeAspect="1"/>
                </p:cNvSpPr>
                <p:nvPr/>
              </p:nvSpPr>
              <p:spPr>
                <a:xfrm>
                  <a:off x="3922897" y="486699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4" name="Oval 283">
                  <a:extLst>
                    <a:ext uri="{FF2B5EF4-FFF2-40B4-BE49-F238E27FC236}">
                      <a16:creationId xmlns:a16="http://schemas.microsoft.com/office/drawing/2014/main" xmlns="" id="{58D451BF-60AC-354B-8AA3-40AC9F091820}"/>
                    </a:ext>
                  </a:extLst>
                </p:cNvPr>
                <p:cNvSpPr>
                  <a:spLocks noChangeAspect="1"/>
                </p:cNvSpPr>
                <p:nvPr/>
              </p:nvSpPr>
              <p:spPr>
                <a:xfrm>
                  <a:off x="4166011" y="486699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5" name="Oval 284">
                  <a:extLst>
                    <a:ext uri="{FF2B5EF4-FFF2-40B4-BE49-F238E27FC236}">
                      <a16:creationId xmlns:a16="http://schemas.microsoft.com/office/drawing/2014/main" xmlns="" id="{B36F8BC6-91DE-7740-981B-89BE715648A1}"/>
                    </a:ext>
                  </a:extLst>
                </p:cNvPr>
                <p:cNvSpPr>
                  <a:spLocks noChangeAspect="1"/>
                </p:cNvSpPr>
                <p:nvPr/>
              </p:nvSpPr>
              <p:spPr>
                <a:xfrm>
                  <a:off x="4406474" y="486699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6" name="Oval 285">
                  <a:extLst>
                    <a:ext uri="{FF2B5EF4-FFF2-40B4-BE49-F238E27FC236}">
                      <a16:creationId xmlns:a16="http://schemas.microsoft.com/office/drawing/2014/main" xmlns="" id="{5B4D3594-FD3B-084E-A9D4-DBBF42D49D43}"/>
                    </a:ext>
                  </a:extLst>
                </p:cNvPr>
                <p:cNvSpPr>
                  <a:spLocks noChangeAspect="1"/>
                </p:cNvSpPr>
                <p:nvPr/>
              </p:nvSpPr>
              <p:spPr>
                <a:xfrm>
                  <a:off x="4652239" y="486699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7" name="Oval 286">
                  <a:extLst>
                    <a:ext uri="{FF2B5EF4-FFF2-40B4-BE49-F238E27FC236}">
                      <a16:creationId xmlns:a16="http://schemas.microsoft.com/office/drawing/2014/main" xmlns="" id="{75CC7999-9425-8C46-AF38-399578B1FEE4}"/>
                    </a:ext>
                  </a:extLst>
                </p:cNvPr>
                <p:cNvSpPr>
                  <a:spLocks noChangeAspect="1"/>
                </p:cNvSpPr>
                <p:nvPr/>
              </p:nvSpPr>
              <p:spPr>
                <a:xfrm>
                  <a:off x="4895353" y="486699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8" name="Oval 287">
                  <a:extLst>
                    <a:ext uri="{FF2B5EF4-FFF2-40B4-BE49-F238E27FC236}">
                      <a16:creationId xmlns:a16="http://schemas.microsoft.com/office/drawing/2014/main" xmlns="" id="{D1A0E892-4A5E-4B49-B057-AB7DE937A3A7}"/>
                    </a:ext>
                  </a:extLst>
                </p:cNvPr>
                <p:cNvSpPr>
                  <a:spLocks noChangeAspect="1"/>
                </p:cNvSpPr>
                <p:nvPr/>
              </p:nvSpPr>
              <p:spPr>
                <a:xfrm>
                  <a:off x="5138467" y="486699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9" name="Oval 288">
                  <a:extLst>
                    <a:ext uri="{FF2B5EF4-FFF2-40B4-BE49-F238E27FC236}">
                      <a16:creationId xmlns:a16="http://schemas.microsoft.com/office/drawing/2014/main" xmlns="" id="{27686380-AA54-B346-B190-E3E0A3832594}"/>
                    </a:ext>
                  </a:extLst>
                </p:cNvPr>
                <p:cNvSpPr>
                  <a:spLocks noChangeAspect="1"/>
                </p:cNvSpPr>
                <p:nvPr/>
              </p:nvSpPr>
              <p:spPr>
                <a:xfrm>
                  <a:off x="5381581" y="486699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0" name="Oval 289">
                  <a:extLst>
                    <a:ext uri="{FF2B5EF4-FFF2-40B4-BE49-F238E27FC236}">
                      <a16:creationId xmlns:a16="http://schemas.microsoft.com/office/drawing/2014/main" xmlns="" id="{E48866A0-D73D-4F44-A5C5-1F4FBF8472D3}"/>
                    </a:ext>
                  </a:extLst>
                </p:cNvPr>
                <p:cNvSpPr>
                  <a:spLocks noChangeAspect="1"/>
                </p:cNvSpPr>
                <p:nvPr/>
              </p:nvSpPr>
              <p:spPr>
                <a:xfrm>
                  <a:off x="5624695" y="486699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1" name="Oval 290">
                  <a:extLst>
                    <a:ext uri="{FF2B5EF4-FFF2-40B4-BE49-F238E27FC236}">
                      <a16:creationId xmlns:a16="http://schemas.microsoft.com/office/drawing/2014/main" xmlns="" id="{01562F1B-1D7F-034C-9CDD-AA8FCFC14CA7}"/>
                    </a:ext>
                  </a:extLst>
                </p:cNvPr>
                <p:cNvSpPr>
                  <a:spLocks noChangeAspect="1"/>
                </p:cNvSpPr>
                <p:nvPr/>
              </p:nvSpPr>
              <p:spPr>
                <a:xfrm>
                  <a:off x="5867815" y="486699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2" name="Oval 371">
                  <a:extLst>
                    <a:ext uri="{FF2B5EF4-FFF2-40B4-BE49-F238E27FC236}">
                      <a16:creationId xmlns:a16="http://schemas.microsoft.com/office/drawing/2014/main" xmlns="" id="{A695DF26-7329-C641-B6E7-46C0D53CB48A}"/>
                    </a:ext>
                  </a:extLst>
                </p:cNvPr>
                <p:cNvSpPr>
                  <a:spLocks noChangeAspect="1"/>
                </p:cNvSpPr>
                <p:nvPr/>
              </p:nvSpPr>
              <p:spPr>
                <a:xfrm>
                  <a:off x="1770871" y="4902997"/>
                  <a:ext cx="108000" cy="108000"/>
                </a:xfrm>
                <a:prstGeom prst="ellipse">
                  <a:avLst/>
                </a:prstGeom>
                <a:solidFill>
                  <a:srgbClr val="00FB9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95" name="Oval 494">
                  <a:extLst>
                    <a:ext uri="{FF2B5EF4-FFF2-40B4-BE49-F238E27FC236}">
                      <a16:creationId xmlns:a16="http://schemas.microsoft.com/office/drawing/2014/main" xmlns="" id="{2B79BAAC-3EF6-5443-8F56-2BC68C2352A8}"/>
                    </a:ext>
                  </a:extLst>
                </p:cNvPr>
                <p:cNvSpPr>
                  <a:spLocks noChangeAspect="1"/>
                </p:cNvSpPr>
                <p:nvPr/>
              </p:nvSpPr>
              <p:spPr>
                <a:xfrm>
                  <a:off x="4442474" y="4902997"/>
                  <a:ext cx="108000" cy="108000"/>
                </a:xfrm>
                <a:prstGeom prst="ellipse">
                  <a:avLst/>
                </a:prstGeom>
                <a:solidFill>
                  <a:srgbClr val="00FB9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19" name="Group 18">
                <a:extLst>
                  <a:ext uri="{FF2B5EF4-FFF2-40B4-BE49-F238E27FC236}">
                    <a16:creationId xmlns:a16="http://schemas.microsoft.com/office/drawing/2014/main" xmlns="" id="{F79125D9-50BA-4A49-B205-EB545F8CD5F1}"/>
                  </a:ext>
                </a:extLst>
              </p:cNvPr>
              <p:cNvGrpSpPr/>
              <p:nvPr/>
            </p:nvGrpSpPr>
            <p:grpSpPr>
              <a:xfrm>
                <a:off x="762415" y="4835056"/>
                <a:ext cx="5285400" cy="180000"/>
                <a:chOff x="762415" y="5114647"/>
                <a:chExt cx="5285400" cy="180000"/>
              </a:xfrm>
            </p:grpSpPr>
            <p:sp>
              <p:nvSpPr>
                <p:cNvPr id="248" name="Oval 247">
                  <a:extLst>
                    <a:ext uri="{FF2B5EF4-FFF2-40B4-BE49-F238E27FC236}">
                      <a16:creationId xmlns:a16="http://schemas.microsoft.com/office/drawing/2014/main" xmlns="" id="{7E666995-63CB-374A-9A32-D987B5CD36B2}"/>
                    </a:ext>
                  </a:extLst>
                </p:cNvPr>
                <p:cNvSpPr>
                  <a:spLocks noChangeAspect="1"/>
                </p:cNvSpPr>
                <p:nvPr/>
              </p:nvSpPr>
              <p:spPr>
                <a:xfrm>
                  <a:off x="762415" y="511464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9" name="Oval 248">
                  <a:extLst>
                    <a:ext uri="{FF2B5EF4-FFF2-40B4-BE49-F238E27FC236}">
                      <a16:creationId xmlns:a16="http://schemas.microsoft.com/office/drawing/2014/main" xmlns="" id="{1FD0D0E5-DFA4-AC4B-BA0C-00E453C8F276}"/>
                    </a:ext>
                  </a:extLst>
                </p:cNvPr>
                <p:cNvSpPr>
                  <a:spLocks noChangeAspect="1"/>
                </p:cNvSpPr>
                <p:nvPr/>
              </p:nvSpPr>
              <p:spPr>
                <a:xfrm>
                  <a:off x="1005529" y="511464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0" name="Oval 249">
                  <a:extLst>
                    <a:ext uri="{FF2B5EF4-FFF2-40B4-BE49-F238E27FC236}">
                      <a16:creationId xmlns:a16="http://schemas.microsoft.com/office/drawing/2014/main" xmlns="" id="{136DF6E5-F894-5042-A5F6-6D67845D4834}"/>
                    </a:ext>
                  </a:extLst>
                </p:cNvPr>
                <p:cNvSpPr>
                  <a:spLocks noChangeAspect="1"/>
                </p:cNvSpPr>
                <p:nvPr/>
              </p:nvSpPr>
              <p:spPr>
                <a:xfrm>
                  <a:off x="1248643" y="511464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1" name="Oval 250">
                  <a:extLst>
                    <a:ext uri="{FF2B5EF4-FFF2-40B4-BE49-F238E27FC236}">
                      <a16:creationId xmlns:a16="http://schemas.microsoft.com/office/drawing/2014/main" xmlns="" id="{FE04C32D-3D11-CF45-80A5-A195F20EDC37}"/>
                    </a:ext>
                  </a:extLst>
                </p:cNvPr>
                <p:cNvSpPr>
                  <a:spLocks noChangeAspect="1"/>
                </p:cNvSpPr>
                <p:nvPr/>
              </p:nvSpPr>
              <p:spPr>
                <a:xfrm>
                  <a:off x="1491757" y="511464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2" name="Oval 251">
                  <a:extLst>
                    <a:ext uri="{FF2B5EF4-FFF2-40B4-BE49-F238E27FC236}">
                      <a16:creationId xmlns:a16="http://schemas.microsoft.com/office/drawing/2014/main" xmlns="" id="{4575BCFF-D9A9-BD49-8907-8D7A578D4064}"/>
                    </a:ext>
                  </a:extLst>
                </p:cNvPr>
                <p:cNvSpPr>
                  <a:spLocks noChangeAspect="1"/>
                </p:cNvSpPr>
                <p:nvPr/>
              </p:nvSpPr>
              <p:spPr>
                <a:xfrm>
                  <a:off x="1734871" y="511464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3" name="Oval 252">
                  <a:extLst>
                    <a:ext uri="{FF2B5EF4-FFF2-40B4-BE49-F238E27FC236}">
                      <a16:creationId xmlns:a16="http://schemas.microsoft.com/office/drawing/2014/main" xmlns="" id="{EB89DD5A-4E93-414D-9885-4A00A8A7CA62}"/>
                    </a:ext>
                  </a:extLst>
                </p:cNvPr>
                <p:cNvSpPr>
                  <a:spLocks noChangeAspect="1"/>
                </p:cNvSpPr>
                <p:nvPr/>
              </p:nvSpPr>
              <p:spPr>
                <a:xfrm>
                  <a:off x="1977985" y="511464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4" name="Oval 253">
                  <a:extLst>
                    <a:ext uri="{FF2B5EF4-FFF2-40B4-BE49-F238E27FC236}">
                      <a16:creationId xmlns:a16="http://schemas.microsoft.com/office/drawing/2014/main" xmlns="" id="{6224B016-324B-8546-A540-F1B1C29F1596}"/>
                    </a:ext>
                  </a:extLst>
                </p:cNvPr>
                <p:cNvSpPr>
                  <a:spLocks noChangeAspect="1"/>
                </p:cNvSpPr>
                <p:nvPr/>
              </p:nvSpPr>
              <p:spPr>
                <a:xfrm>
                  <a:off x="2221099" y="511464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5" name="Oval 254">
                  <a:extLst>
                    <a:ext uri="{FF2B5EF4-FFF2-40B4-BE49-F238E27FC236}">
                      <a16:creationId xmlns:a16="http://schemas.microsoft.com/office/drawing/2014/main" xmlns="" id="{889437EB-783B-194F-A0A7-A2FFD4F16BCA}"/>
                    </a:ext>
                  </a:extLst>
                </p:cNvPr>
                <p:cNvSpPr>
                  <a:spLocks noChangeAspect="1"/>
                </p:cNvSpPr>
                <p:nvPr/>
              </p:nvSpPr>
              <p:spPr>
                <a:xfrm>
                  <a:off x="2464213" y="511464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6" name="Oval 255">
                  <a:extLst>
                    <a:ext uri="{FF2B5EF4-FFF2-40B4-BE49-F238E27FC236}">
                      <a16:creationId xmlns:a16="http://schemas.microsoft.com/office/drawing/2014/main" xmlns="" id="{9237323A-A329-0E4D-80F6-1970DBD2251E}"/>
                    </a:ext>
                  </a:extLst>
                </p:cNvPr>
                <p:cNvSpPr>
                  <a:spLocks noChangeAspect="1"/>
                </p:cNvSpPr>
                <p:nvPr/>
              </p:nvSpPr>
              <p:spPr>
                <a:xfrm>
                  <a:off x="2707327" y="511464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7" name="Oval 256">
                  <a:extLst>
                    <a:ext uri="{FF2B5EF4-FFF2-40B4-BE49-F238E27FC236}">
                      <a16:creationId xmlns:a16="http://schemas.microsoft.com/office/drawing/2014/main" xmlns="" id="{76957369-4599-9849-A77B-8E3264E36223}"/>
                    </a:ext>
                  </a:extLst>
                </p:cNvPr>
                <p:cNvSpPr>
                  <a:spLocks noChangeAspect="1"/>
                </p:cNvSpPr>
                <p:nvPr/>
              </p:nvSpPr>
              <p:spPr>
                <a:xfrm>
                  <a:off x="2950441" y="511464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8" name="Oval 257">
                  <a:extLst>
                    <a:ext uri="{FF2B5EF4-FFF2-40B4-BE49-F238E27FC236}">
                      <a16:creationId xmlns:a16="http://schemas.microsoft.com/office/drawing/2014/main" xmlns="" id="{2B7E652F-2C56-C743-9A46-906F8AD2983E}"/>
                    </a:ext>
                  </a:extLst>
                </p:cNvPr>
                <p:cNvSpPr>
                  <a:spLocks noChangeAspect="1"/>
                </p:cNvSpPr>
                <p:nvPr/>
              </p:nvSpPr>
              <p:spPr>
                <a:xfrm>
                  <a:off x="3193555" y="511464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9" name="Oval 258">
                  <a:extLst>
                    <a:ext uri="{FF2B5EF4-FFF2-40B4-BE49-F238E27FC236}">
                      <a16:creationId xmlns:a16="http://schemas.microsoft.com/office/drawing/2014/main" xmlns="" id="{B80E0DAF-22D6-D247-8E6C-A2E7B0A5016E}"/>
                    </a:ext>
                  </a:extLst>
                </p:cNvPr>
                <p:cNvSpPr>
                  <a:spLocks noChangeAspect="1"/>
                </p:cNvSpPr>
                <p:nvPr/>
              </p:nvSpPr>
              <p:spPr>
                <a:xfrm>
                  <a:off x="3436669" y="511464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0" name="Oval 259">
                  <a:extLst>
                    <a:ext uri="{FF2B5EF4-FFF2-40B4-BE49-F238E27FC236}">
                      <a16:creationId xmlns:a16="http://schemas.microsoft.com/office/drawing/2014/main" xmlns="" id="{6456B8A1-163C-7949-8346-474CA1EB3D23}"/>
                    </a:ext>
                  </a:extLst>
                </p:cNvPr>
                <p:cNvSpPr>
                  <a:spLocks noChangeAspect="1"/>
                </p:cNvSpPr>
                <p:nvPr/>
              </p:nvSpPr>
              <p:spPr>
                <a:xfrm>
                  <a:off x="3679783" y="511464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1" name="Oval 260">
                  <a:extLst>
                    <a:ext uri="{FF2B5EF4-FFF2-40B4-BE49-F238E27FC236}">
                      <a16:creationId xmlns:a16="http://schemas.microsoft.com/office/drawing/2014/main" xmlns="" id="{710E1806-7277-6E49-B4C2-43BDD7313214}"/>
                    </a:ext>
                  </a:extLst>
                </p:cNvPr>
                <p:cNvSpPr>
                  <a:spLocks noChangeAspect="1"/>
                </p:cNvSpPr>
                <p:nvPr/>
              </p:nvSpPr>
              <p:spPr>
                <a:xfrm>
                  <a:off x="3922897" y="511464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2" name="Oval 261">
                  <a:extLst>
                    <a:ext uri="{FF2B5EF4-FFF2-40B4-BE49-F238E27FC236}">
                      <a16:creationId xmlns:a16="http://schemas.microsoft.com/office/drawing/2014/main" xmlns="" id="{B0F74562-DA9C-B54A-9B04-BB8EF6A913A0}"/>
                    </a:ext>
                  </a:extLst>
                </p:cNvPr>
                <p:cNvSpPr>
                  <a:spLocks noChangeAspect="1"/>
                </p:cNvSpPr>
                <p:nvPr/>
              </p:nvSpPr>
              <p:spPr>
                <a:xfrm>
                  <a:off x="4166011" y="511464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3" name="Oval 262">
                  <a:extLst>
                    <a:ext uri="{FF2B5EF4-FFF2-40B4-BE49-F238E27FC236}">
                      <a16:creationId xmlns:a16="http://schemas.microsoft.com/office/drawing/2014/main" xmlns="" id="{3DBF4D25-43E8-6C43-92B3-E97F4A02FDD4}"/>
                    </a:ext>
                  </a:extLst>
                </p:cNvPr>
                <p:cNvSpPr>
                  <a:spLocks noChangeAspect="1"/>
                </p:cNvSpPr>
                <p:nvPr/>
              </p:nvSpPr>
              <p:spPr>
                <a:xfrm>
                  <a:off x="4409125" y="511464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4" name="Oval 263">
                  <a:extLst>
                    <a:ext uri="{FF2B5EF4-FFF2-40B4-BE49-F238E27FC236}">
                      <a16:creationId xmlns:a16="http://schemas.microsoft.com/office/drawing/2014/main" xmlns="" id="{F3B44DF4-EFD6-E147-ACEB-E29E313FBBFF}"/>
                    </a:ext>
                  </a:extLst>
                </p:cNvPr>
                <p:cNvSpPr>
                  <a:spLocks noChangeAspect="1"/>
                </p:cNvSpPr>
                <p:nvPr/>
              </p:nvSpPr>
              <p:spPr>
                <a:xfrm>
                  <a:off x="4652239" y="511464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5" name="Oval 264">
                  <a:extLst>
                    <a:ext uri="{FF2B5EF4-FFF2-40B4-BE49-F238E27FC236}">
                      <a16:creationId xmlns:a16="http://schemas.microsoft.com/office/drawing/2014/main" xmlns="" id="{0519B782-CDCC-9146-80DE-A50E7F44AA55}"/>
                    </a:ext>
                  </a:extLst>
                </p:cNvPr>
                <p:cNvSpPr>
                  <a:spLocks noChangeAspect="1"/>
                </p:cNvSpPr>
                <p:nvPr/>
              </p:nvSpPr>
              <p:spPr>
                <a:xfrm>
                  <a:off x="4895353" y="511464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6" name="Oval 265">
                  <a:extLst>
                    <a:ext uri="{FF2B5EF4-FFF2-40B4-BE49-F238E27FC236}">
                      <a16:creationId xmlns:a16="http://schemas.microsoft.com/office/drawing/2014/main" xmlns="" id="{962F3871-7848-BC4D-BEDD-EFA9338A86C4}"/>
                    </a:ext>
                  </a:extLst>
                </p:cNvPr>
                <p:cNvSpPr>
                  <a:spLocks noChangeAspect="1"/>
                </p:cNvSpPr>
                <p:nvPr/>
              </p:nvSpPr>
              <p:spPr>
                <a:xfrm>
                  <a:off x="5138467" y="511464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7" name="Oval 266">
                  <a:extLst>
                    <a:ext uri="{FF2B5EF4-FFF2-40B4-BE49-F238E27FC236}">
                      <a16:creationId xmlns:a16="http://schemas.microsoft.com/office/drawing/2014/main" xmlns="" id="{DDDFB025-B3FD-C34F-AAC5-62449A6849A9}"/>
                    </a:ext>
                  </a:extLst>
                </p:cNvPr>
                <p:cNvSpPr>
                  <a:spLocks noChangeAspect="1"/>
                </p:cNvSpPr>
                <p:nvPr/>
              </p:nvSpPr>
              <p:spPr>
                <a:xfrm>
                  <a:off x="5381581" y="511464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8" name="Oval 267">
                  <a:extLst>
                    <a:ext uri="{FF2B5EF4-FFF2-40B4-BE49-F238E27FC236}">
                      <a16:creationId xmlns:a16="http://schemas.microsoft.com/office/drawing/2014/main" xmlns="" id="{4CC9AFD5-E631-5940-8A1A-12F8C4A4C1E2}"/>
                    </a:ext>
                  </a:extLst>
                </p:cNvPr>
                <p:cNvSpPr>
                  <a:spLocks noChangeAspect="1"/>
                </p:cNvSpPr>
                <p:nvPr/>
              </p:nvSpPr>
              <p:spPr>
                <a:xfrm>
                  <a:off x="5624695" y="511464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9" name="Oval 268">
                  <a:extLst>
                    <a:ext uri="{FF2B5EF4-FFF2-40B4-BE49-F238E27FC236}">
                      <a16:creationId xmlns:a16="http://schemas.microsoft.com/office/drawing/2014/main" xmlns="" id="{67CF52B5-2197-B84A-8851-AE3DAD83042F}"/>
                    </a:ext>
                  </a:extLst>
                </p:cNvPr>
                <p:cNvSpPr>
                  <a:spLocks noChangeAspect="1"/>
                </p:cNvSpPr>
                <p:nvPr/>
              </p:nvSpPr>
              <p:spPr>
                <a:xfrm>
                  <a:off x="5867815" y="5114647"/>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1" name="Oval 370">
                  <a:extLst>
                    <a:ext uri="{FF2B5EF4-FFF2-40B4-BE49-F238E27FC236}">
                      <a16:creationId xmlns:a16="http://schemas.microsoft.com/office/drawing/2014/main" xmlns="" id="{17744D56-E9C9-4146-A7F1-9BEE06A00A34}"/>
                    </a:ext>
                  </a:extLst>
                </p:cNvPr>
                <p:cNvSpPr>
                  <a:spLocks noChangeAspect="1"/>
                </p:cNvSpPr>
                <p:nvPr/>
              </p:nvSpPr>
              <p:spPr>
                <a:xfrm>
                  <a:off x="2986441" y="5150647"/>
                  <a:ext cx="108000" cy="108000"/>
                </a:xfrm>
                <a:prstGeom prst="ellipse">
                  <a:avLst/>
                </a:prstGeom>
                <a:solidFill>
                  <a:srgbClr val="00FB9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96" name="Oval 495">
                  <a:extLst>
                    <a:ext uri="{FF2B5EF4-FFF2-40B4-BE49-F238E27FC236}">
                      <a16:creationId xmlns:a16="http://schemas.microsoft.com/office/drawing/2014/main" xmlns="" id="{B9E3577A-B285-6B45-B6C7-37327FC8F19E}"/>
                    </a:ext>
                  </a:extLst>
                </p:cNvPr>
                <p:cNvSpPr>
                  <a:spLocks noChangeAspect="1"/>
                </p:cNvSpPr>
                <p:nvPr/>
              </p:nvSpPr>
              <p:spPr>
                <a:xfrm>
                  <a:off x="4931353" y="5150647"/>
                  <a:ext cx="108000" cy="108000"/>
                </a:xfrm>
                <a:prstGeom prst="ellipse">
                  <a:avLst/>
                </a:prstGeom>
                <a:solidFill>
                  <a:srgbClr val="00FB9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grpSp>
      <p:grpSp>
        <p:nvGrpSpPr>
          <p:cNvPr id="3" name="Group 2">
            <a:extLst>
              <a:ext uri="{FF2B5EF4-FFF2-40B4-BE49-F238E27FC236}">
                <a16:creationId xmlns:a16="http://schemas.microsoft.com/office/drawing/2014/main" xmlns="" id="{27AD8699-0FB1-4044-973D-995B1B1CEC59}"/>
              </a:ext>
            </a:extLst>
          </p:cNvPr>
          <p:cNvGrpSpPr/>
          <p:nvPr/>
        </p:nvGrpSpPr>
        <p:grpSpPr>
          <a:xfrm>
            <a:off x="523490" y="3800911"/>
            <a:ext cx="3848919" cy="592383"/>
            <a:chOff x="697987" y="5137951"/>
            <a:chExt cx="5131892" cy="789845"/>
          </a:xfrm>
        </p:grpSpPr>
        <p:sp>
          <p:nvSpPr>
            <p:cNvPr id="497" name="Oval 496">
              <a:extLst>
                <a:ext uri="{FF2B5EF4-FFF2-40B4-BE49-F238E27FC236}">
                  <a16:creationId xmlns:a16="http://schemas.microsoft.com/office/drawing/2014/main" xmlns="" id="{9A6175D9-0DEE-8544-AED6-26C2318B0F76}"/>
                </a:ext>
              </a:extLst>
            </p:cNvPr>
            <p:cNvSpPr>
              <a:spLocks noChangeAspect="1"/>
            </p:cNvSpPr>
            <p:nvPr/>
          </p:nvSpPr>
          <p:spPr>
            <a:xfrm>
              <a:off x="767408" y="5425132"/>
              <a:ext cx="180000" cy="180000"/>
            </a:xfrm>
            <a:prstGeom prst="ellipse">
              <a:avLst/>
            </a:prstGeom>
            <a:solidFill>
              <a:srgbClr val="FF85FF"/>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30" name="Group 29">
              <a:extLst>
                <a:ext uri="{FF2B5EF4-FFF2-40B4-BE49-F238E27FC236}">
                  <a16:creationId xmlns:a16="http://schemas.microsoft.com/office/drawing/2014/main" xmlns="" id="{747FB8D3-0AC0-7941-ABA2-19DB2EA28622}"/>
                </a:ext>
              </a:extLst>
            </p:cNvPr>
            <p:cNvGrpSpPr/>
            <p:nvPr/>
          </p:nvGrpSpPr>
          <p:grpSpPr>
            <a:xfrm>
              <a:off x="767408" y="5675242"/>
              <a:ext cx="180000" cy="180000"/>
              <a:chOff x="2616613" y="5409240"/>
              <a:chExt cx="180000" cy="180000"/>
            </a:xfrm>
          </p:grpSpPr>
          <p:sp>
            <p:nvSpPr>
              <p:cNvPr id="499" name="Oval 498">
                <a:extLst>
                  <a:ext uri="{FF2B5EF4-FFF2-40B4-BE49-F238E27FC236}">
                    <a16:creationId xmlns:a16="http://schemas.microsoft.com/office/drawing/2014/main" xmlns="" id="{BDD41DDC-6FF0-C54F-9D12-90423AF175CF}"/>
                  </a:ext>
                </a:extLst>
              </p:cNvPr>
              <p:cNvSpPr>
                <a:spLocks noChangeAspect="1"/>
              </p:cNvSpPr>
              <p:nvPr/>
            </p:nvSpPr>
            <p:spPr>
              <a:xfrm>
                <a:off x="2616613" y="5409240"/>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00" name="Oval 499">
                <a:extLst>
                  <a:ext uri="{FF2B5EF4-FFF2-40B4-BE49-F238E27FC236}">
                    <a16:creationId xmlns:a16="http://schemas.microsoft.com/office/drawing/2014/main" xmlns="" id="{E0C0A179-C383-424F-91FE-98DAF70918D6}"/>
                  </a:ext>
                </a:extLst>
              </p:cNvPr>
              <p:cNvSpPr>
                <a:spLocks noChangeAspect="1"/>
              </p:cNvSpPr>
              <p:nvPr/>
            </p:nvSpPr>
            <p:spPr>
              <a:xfrm>
                <a:off x="2652613" y="5445240"/>
                <a:ext cx="108000" cy="108000"/>
              </a:xfrm>
              <a:prstGeom prst="ellipse">
                <a:avLst/>
              </a:prstGeom>
              <a:solidFill>
                <a:srgbClr val="00FB9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501" name="Oval 500">
              <a:extLst>
                <a:ext uri="{FF2B5EF4-FFF2-40B4-BE49-F238E27FC236}">
                  <a16:creationId xmlns:a16="http://schemas.microsoft.com/office/drawing/2014/main" xmlns="" id="{52420810-BB34-C245-A17A-E611676A1F86}"/>
                </a:ext>
              </a:extLst>
            </p:cNvPr>
            <p:cNvSpPr>
              <a:spLocks noChangeAspect="1"/>
            </p:cNvSpPr>
            <p:nvPr/>
          </p:nvSpPr>
          <p:spPr>
            <a:xfrm>
              <a:off x="3090542" y="5425132"/>
              <a:ext cx="180000" cy="180000"/>
            </a:xfrm>
            <a:prstGeom prst="ellipse">
              <a:avLst/>
            </a:prstGeom>
            <a:solidFill>
              <a:srgbClr val="D883FF">
                <a:alpha val="2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 name="TextBox 32">
              <a:extLst>
                <a:ext uri="{FF2B5EF4-FFF2-40B4-BE49-F238E27FC236}">
                  <a16:creationId xmlns:a16="http://schemas.microsoft.com/office/drawing/2014/main" xmlns="" id="{BAE3F478-F964-9041-AA4F-74F554975296}"/>
                </a:ext>
              </a:extLst>
            </p:cNvPr>
            <p:cNvSpPr txBox="1"/>
            <p:nvPr/>
          </p:nvSpPr>
          <p:spPr>
            <a:xfrm>
              <a:off x="947798" y="5352076"/>
              <a:ext cx="1943267" cy="338555"/>
            </a:xfrm>
            <a:prstGeom prst="rect">
              <a:avLst/>
            </a:prstGeom>
            <a:noFill/>
          </p:spPr>
          <p:txBody>
            <a:bodyPr wrap="none" rtlCol="0">
              <a:spAutoFit/>
            </a:bodyPr>
            <a:lstStyle/>
            <a:p>
              <a:r>
                <a:rPr lang="en-GB" sz="1050" dirty="0"/>
                <a:t>high test-score tumour</a:t>
              </a:r>
            </a:p>
          </p:txBody>
        </p:sp>
        <p:sp>
          <p:nvSpPr>
            <p:cNvPr id="502" name="TextBox 501">
              <a:extLst>
                <a:ext uri="{FF2B5EF4-FFF2-40B4-BE49-F238E27FC236}">
                  <a16:creationId xmlns:a16="http://schemas.microsoft.com/office/drawing/2014/main" xmlns="" id="{8172B134-052B-4F47-AB60-3F98A5DF9DCD}"/>
                </a:ext>
              </a:extLst>
            </p:cNvPr>
            <p:cNvSpPr txBox="1"/>
            <p:nvPr/>
          </p:nvSpPr>
          <p:spPr>
            <a:xfrm>
              <a:off x="3253960" y="5345782"/>
              <a:ext cx="2575919" cy="338555"/>
            </a:xfrm>
            <a:prstGeom prst="rect">
              <a:avLst/>
            </a:prstGeom>
            <a:noFill/>
          </p:spPr>
          <p:txBody>
            <a:bodyPr wrap="none" rtlCol="0">
              <a:spAutoFit/>
            </a:bodyPr>
            <a:lstStyle/>
            <a:p>
              <a:r>
                <a:rPr lang="en-GB" sz="1050" dirty="0"/>
                <a:t>intermediate test-score tumour</a:t>
              </a:r>
            </a:p>
          </p:txBody>
        </p:sp>
        <p:sp>
          <p:nvSpPr>
            <p:cNvPr id="503" name="TextBox 502">
              <a:extLst>
                <a:ext uri="{FF2B5EF4-FFF2-40B4-BE49-F238E27FC236}">
                  <a16:creationId xmlns:a16="http://schemas.microsoft.com/office/drawing/2014/main" xmlns="" id="{BB9791B8-A49B-D94C-87AF-F20C64706C7C}"/>
                </a:ext>
              </a:extLst>
            </p:cNvPr>
            <p:cNvSpPr txBox="1"/>
            <p:nvPr/>
          </p:nvSpPr>
          <p:spPr>
            <a:xfrm>
              <a:off x="940034" y="5589241"/>
              <a:ext cx="4497385" cy="338555"/>
            </a:xfrm>
            <a:prstGeom prst="rect">
              <a:avLst/>
            </a:prstGeom>
            <a:noFill/>
          </p:spPr>
          <p:txBody>
            <a:bodyPr wrap="none" rtlCol="0">
              <a:spAutoFit/>
            </a:bodyPr>
            <a:lstStyle/>
            <a:p>
              <a:r>
                <a:rPr lang="en-GB" sz="1050" dirty="0"/>
                <a:t>potential chemo benefit </a:t>
              </a:r>
              <a:r>
                <a:rPr lang="en-GB" sz="1013" dirty="0"/>
                <a:t>(in patient with low-score tumour)</a:t>
              </a:r>
            </a:p>
          </p:txBody>
        </p:sp>
        <p:sp>
          <p:nvSpPr>
            <p:cNvPr id="504" name="TextBox 503">
              <a:extLst>
                <a:ext uri="{FF2B5EF4-FFF2-40B4-BE49-F238E27FC236}">
                  <a16:creationId xmlns:a16="http://schemas.microsoft.com/office/drawing/2014/main" xmlns="" id="{9F4A2ED6-045E-CA4D-B10E-15E9D4E7F2B5}"/>
                </a:ext>
              </a:extLst>
            </p:cNvPr>
            <p:cNvSpPr txBox="1"/>
            <p:nvPr/>
          </p:nvSpPr>
          <p:spPr>
            <a:xfrm>
              <a:off x="697987" y="5137951"/>
              <a:ext cx="4822261" cy="361724"/>
            </a:xfrm>
            <a:prstGeom prst="rect">
              <a:avLst/>
            </a:prstGeom>
            <a:noFill/>
          </p:spPr>
          <p:txBody>
            <a:bodyPr wrap="none" rtlCol="0">
              <a:spAutoFit/>
            </a:bodyPr>
            <a:lstStyle/>
            <a:p>
              <a:r>
                <a:rPr lang="en-GB" sz="1163" dirty="0"/>
                <a:t>Illustration based on OPTIMA prelim pN1 patient cohort</a:t>
              </a:r>
            </a:p>
          </p:txBody>
        </p:sp>
      </p:grpSp>
    </p:spTree>
    <p:extLst>
      <p:ext uri="{BB962C8B-B14F-4D97-AF65-F5344CB8AC3E}">
        <p14:creationId xmlns:p14="http://schemas.microsoft.com/office/powerpoint/2010/main" val="247224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878396-9D9A-AC44-8AD2-54CB36FD63FD}"/>
              </a:ext>
            </a:extLst>
          </p:cNvPr>
          <p:cNvSpPr>
            <a:spLocks noGrp="1"/>
          </p:cNvSpPr>
          <p:nvPr>
            <p:ph type="title"/>
          </p:nvPr>
        </p:nvSpPr>
        <p:spPr/>
        <p:txBody>
          <a:bodyPr>
            <a:normAutofit fontScale="90000"/>
          </a:bodyPr>
          <a:lstStyle/>
          <a:p>
            <a:r>
              <a:rPr lang="en-GB" dirty="0"/>
              <a:t>In the future we will not know how many involved nodes our patients have</a:t>
            </a:r>
          </a:p>
        </p:txBody>
      </p:sp>
      <p:graphicFrame>
        <p:nvGraphicFramePr>
          <p:cNvPr id="17" name="Table 16">
            <a:extLst>
              <a:ext uri="{FF2B5EF4-FFF2-40B4-BE49-F238E27FC236}">
                <a16:creationId xmlns:a16="http://schemas.microsoft.com/office/drawing/2014/main" xmlns="" id="{15C96B94-54F9-3649-83E8-96E488C58B0E}"/>
              </a:ext>
            </a:extLst>
          </p:cNvPr>
          <p:cNvGraphicFramePr>
            <a:graphicFrameLocks noGrp="1"/>
          </p:cNvGraphicFramePr>
          <p:nvPr>
            <p:extLst>
              <p:ext uri="{D42A27DB-BD31-4B8C-83A1-F6EECF244321}">
                <p14:modId xmlns:p14="http://schemas.microsoft.com/office/powerpoint/2010/main" val="2225866101"/>
              </p:ext>
            </p:extLst>
          </p:nvPr>
        </p:nvGraphicFramePr>
        <p:xfrm>
          <a:off x="507414" y="2895786"/>
          <a:ext cx="3699000" cy="1691640"/>
        </p:xfrm>
        <a:graphic>
          <a:graphicData uri="http://schemas.openxmlformats.org/drawingml/2006/table">
            <a:tbl>
              <a:tblPr firstRow="1" bandRow="1">
                <a:tableStyleId>{00A15C55-8517-42AA-B614-E9B94910E393}</a:tableStyleId>
              </a:tblPr>
              <a:tblGrid>
                <a:gridCol w="1431000">
                  <a:extLst>
                    <a:ext uri="{9D8B030D-6E8A-4147-A177-3AD203B41FA5}">
                      <a16:colId xmlns:a16="http://schemas.microsoft.com/office/drawing/2014/main" xmlns="" val="3433997747"/>
                    </a:ext>
                  </a:extLst>
                </a:gridCol>
                <a:gridCol w="1134000">
                  <a:extLst>
                    <a:ext uri="{9D8B030D-6E8A-4147-A177-3AD203B41FA5}">
                      <a16:colId xmlns:a16="http://schemas.microsoft.com/office/drawing/2014/main" xmlns="" val="3545602767"/>
                    </a:ext>
                  </a:extLst>
                </a:gridCol>
                <a:gridCol w="1134000">
                  <a:extLst>
                    <a:ext uri="{9D8B030D-6E8A-4147-A177-3AD203B41FA5}">
                      <a16:colId xmlns:a16="http://schemas.microsoft.com/office/drawing/2014/main" xmlns="" val="2338011519"/>
                    </a:ext>
                  </a:extLst>
                </a:gridCol>
              </a:tblGrid>
              <a:tr h="278130">
                <a:tc>
                  <a:txBody>
                    <a:bodyPr/>
                    <a:lstStyle/>
                    <a:p>
                      <a:r>
                        <a:rPr lang="en-GB" sz="1400" dirty="0"/>
                        <a:t>No. of nodes</a:t>
                      </a:r>
                    </a:p>
                  </a:txBody>
                  <a:tcPr marL="68580" marR="68580" marT="34290" marB="34290"/>
                </a:tc>
                <a:tc>
                  <a:txBody>
                    <a:bodyPr/>
                    <a:lstStyle/>
                    <a:p>
                      <a:r>
                        <a:rPr lang="en-GB" sz="1400" dirty="0"/>
                        <a:t>ANC</a:t>
                      </a:r>
                    </a:p>
                  </a:txBody>
                  <a:tcPr marL="68580" marR="68580" marT="34290" marB="34290"/>
                </a:tc>
                <a:tc>
                  <a:txBody>
                    <a:bodyPr/>
                    <a:lstStyle/>
                    <a:p>
                      <a:r>
                        <a:rPr lang="en-GB" sz="1400" dirty="0"/>
                        <a:t>no ANC</a:t>
                      </a:r>
                    </a:p>
                  </a:txBody>
                  <a:tcPr marL="68580" marR="68580" marT="34290" marB="34290"/>
                </a:tc>
                <a:extLst>
                  <a:ext uri="{0D108BD9-81ED-4DB2-BD59-A6C34878D82A}">
                    <a16:rowId xmlns:a16="http://schemas.microsoft.com/office/drawing/2014/main" xmlns="" val="3226946072"/>
                  </a:ext>
                </a:extLst>
              </a:tr>
              <a:tr h="278130">
                <a:tc>
                  <a:txBody>
                    <a:bodyPr/>
                    <a:lstStyle/>
                    <a:p>
                      <a:r>
                        <a:rPr lang="en-GB" sz="1400" dirty="0"/>
                        <a:t>0</a:t>
                      </a:r>
                    </a:p>
                  </a:txBody>
                  <a:tcPr marL="68580" marR="68580" marT="34290" marB="34290"/>
                </a:tc>
                <a:tc>
                  <a:txBody>
                    <a:bodyPr/>
                    <a:lstStyle/>
                    <a:p>
                      <a:r>
                        <a:rPr lang="en-GB" sz="1400" dirty="0"/>
                        <a:t>4 (1.2%)</a:t>
                      </a:r>
                    </a:p>
                  </a:txBody>
                  <a:tcPr marL="68580" marR="68580" marT="34290" marB="34290"/>
                </a:tc>
                <a:tc>
                  <a:txBody>
                    <a:bodyPr/>
                    <a:lstStyle/>
                    <a:p>
                      <a:r>
                        <a:rPr lang="en-GB" sz="1400" dirty="0"/>
                        <a:t>29 (7.0%)</a:t>
                      </a:r>
                    </a:p>
                  </a:txBody>
                  <a:tcPr marL="68580" marR="68580" marT="34290" marB="34290"/>
                </a:tc>
                <a:extLst>
                  <a:ext uri="{0D108BD9-81ED-4DB2-BD59-A6C34878D82A}">
                    <a16:rowId xmlns:a16="http://schemas.microsoft.com/office/drawing/2014/main" xmlns="" val="738395857"/>
                  </a:ext>
                </a:extLst>
              </a:tr>
              <a:tr h="278130">
                <a:tc>
                  <a:txBody>
                    <a:bodyPr/>
                    <a:lstStyle/>
                    <a:p>
                      <a:r>
                        <a:rPr lang="en-GB" sz="1400" dirty="0"/>
                        <a:t>1</a:t>
                      </a:r>
                    </a:p>
                  </a:txBody>
                  <a:tcPr marL="68580" marR="68580" marT="34290" marB="34290"/>
                </a:tc>
                <a:tc>
                  <a:txBody>
                    <a:bodyPr/>
                    <a:lstStyle/>
                    <a:p>
                      <a:r>
                        <a:rPr lang="en-GB" sz="1400" dirty="0"/>
                        <a:t>199 (58.0%)</a:t>
                      </a:r>
                    </a:p>
                  </a:txBody>
                  <a:tcPr marL="68580" marR="68580" marT="34290" marB="34290"/>
                </a:tc>
                <a:tc>
                  <a:txBody>
                    <a:bodyPr/>
                    <a:lstStyle/>
                    <a:p>
                      <a:r>
                        <a:rPr lang="en-GB" sz="1400" dirty="0"/>
                        <a:t>295 (71.1%)</a:t>
                      </a:r>
                    </a:p>
                  </a:txBody>
                  <a:tcPr marL="68580" marR="68580" marT="34290" marB="34290"/>
                </a:tc>
                <a:extLst>
                  <a:ext uri="{0D108BD9-81ED-4DB2-BD59-A6C34878D82A}">
                    <a16:rowId xmlns:a16="http://schemas.microsoft.com/office/drawing/2014/main" xmlns="" val="3455876797"/>
                  </a:ext>
                </a:extLst>
              </a:tr>
              <a:tr h="278130">
                <a:tc>
                  <a:txBody>
                    <a:bodyPr/>
                    <a:lstStyle/>
                    <a:p>
                      <a:r>
                        <a:rPr lang="en-GB" sz="1400" dirty="0"/>
                        <a:t>2</a:t>
                      </a:r>
                    </a:p>
                  </a:txBody>
                  <a:tcPr marL="68580" marR="68580" marT="34290" marB="34290"/>
                </a:tc>
                <a:tc>
                  <a:txBody>
                    <a:bodyPr/>
                    <a:lstStyle/>
                    <a:p>
                      <a:r>
                        <a:rPr lang="en-GB" sz="1400" dirty="0"/>
                        <a:t>68 (19.8%)</a:t>
                      </a:r>
                    </a:p>
                  </a:txBody>
                  <a:tcPr marL="68580" marR="68580" marT="34290" marB="34290"/>
                </a:tc>
                <a:tc>
                  <a:txBody>
                    <a:bodyPr/>
                    <a:lstStyle/>
                    <a:p>
                      <a:r>
                        <a:rPr lang="en-GB" sz="1400" dirty="0"/>
                        <a:t>76 (18.3%)</a:t>
                      </a:r>
                    </a:p>
                  </a:txBody>
                  <a:tcPr marL="68580" marR="68580" marT="34290" marB="34290"/>
                </a:tc>
                <a:extLst>
                  <a:ext uri="{0D108BD9-81ED-4DB2-BD59-A6C34878D82A}">
                    <a16:rowId xmlns:a16="http://schemas.microsoft.com/office/drawing/2014/main" xmlns="" val="2905961120"/>
                  </a:ext>
                </a:extLst>
              </a:tr>
              <a:tr h="278130">
                <a:tc>
                  <a:txBody>
                    <a:bodyPr/>
                    <a:lstStyle/>
                    <a:p>
                      <a:r>
                        <a:rPr lang="en-GB" sz="1400" dirty="0"/>
                        <a:t>3</a:t>
                      </a:r>
                    </a:p>
                  </a:txBody>
                  <a:tcPr marL="68580" marR="68580" marT="34290" marB="34290"/>
                </a:tc>
                <a:tc>
                  <a:txBody>
                    <a:bodyPr/>
                    <a:lstStyle/>
                    <a:p>
                      <a:r>
                        <a:rPr lang="en-GB" sz="1400" dirty="0"/>
                        <a:t>25 (7.3%)</a:t>
                      </a:r>
                    </a:p>
                  </a:txBody>
                  <a:tcPr marL="68580" marR="68580" marT="34290" marB="34290"/>
                </a:tc>
                <a:tc>
                  <a:txBody>
                    <a:bodyPr/>
                    <a:lstStyle/>
                    <a:p>
                      <a:r>
                        <a:rPr lang="en-GB" sz="1400" dirty="0"/>
                        <a:t>11 (2.7%)</a:t>
                      </a:r>
                    </a:p>
                  </a:txBody>
                  <a:tcPr marL="68580" marR="68580" marT="34290" marB="34290"/>
                </a:tc>
                <a:extLst>
                  <a:ext uri="{0D108BD9-81ED-4DB2-BD59-A6C34878D82A}">
                    <a16:rowId xmlns:a16="http://schemas.microsoft.com/office/drawing/2014/main" xmlns="" val="3793708572"/>
                  </a:ext>
                </a:extLst>
              </a:tr>
              <a:tr h="278130">
                <a:tc>
                  <a:txBody>
                    <a:bodyPr/>
                    <a:lstStyle/>
                    <a:p>
                      <a:r>
                        <a:rPr lang="en-GB" sz="1400" dirty="0"/>
                        <a:t>≥4</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47 (13.7%)</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4 (1.0%)</a:t>
                      </a:r>
                    </a:p>
                  </a:txBody>
                  <a:tcPr marL="68580" marR="68580" marT="34290" marB="34290"/>
                </a:tc>
                <a:extLst>
                  <a:ext uri="{0D108BD9-81ED-4DB2-BD59-A6C34878D82A}">
                    <a16:rowId xmlns:a16="http://schemas.microsoft.com/office/drawing/2014/main" xmlns="" val="2765423831"/>
                  </a:ext>
                </a:extLst>
              </a:tr>
            </a:tbl>
          </a:graphicData>
        </a:graphic>
      </p:graphicFrame>
      <p:grpSp>
        <p:nvGrpSpPr>
          <p:cNvPr id="26" name="Group 25">
            <a:extLst>
              <a:ext uri="{FF2B5EF4-FFF2-40B4-BE49-F238E27FC236}">
                <a16:creationId xmlns:a16="http://schemas.microsoft.com/office/drawing/2014/main" xmlns="" id="{6646468E-6D87-C44F-B76A-9CCFE8114742}"/>
              </a:ext>
            </a:extLst>
          </p:cNvPr>
          <p:cNvGrpSpPr/>
          <p:nvPr/>
        </p:nvGrpSpPr>
        <p:grpSpPr>
          <a:xfrm>
            <a:off x="441456" y="1492567"/>
            <a:ext cx="8221432" cy="1184953"/>
            <a:chOff x="588608" y="2158256"/>
            <a:chExt cx="10961909" cy="1579937"/>
          </a:xfrm>
        </p:grpSpPr>
        <p:sp>
          <p:nvSpPr>
            <p:cNvPr id="3" name="Line 27">
              <a:extLst>
                <a:ext uri="{FF2B5EF4-FFF2-40B4-BE49-F238E27FC236}">
                  <a16:creationId xmlns:a16="http://schemas.microsoft.com/office/drawing/2014/main" xmlns="" id="{173D6CAE-D16D-3945-BDDB-2662CD3F1272}"/>
                </a:ext>
              </a:extLst>
            </p:cNvPr>
            <p:cNvSpPr>
              <a:spLocks noChangeShapeType="1"/>
            </p:cNvSpPr>
            <p:nvPr/>
          </p:nvSpPr>
          <p:spPr bwMode="auto">
            <a:xfrm>
              <a:off x="5591704" y="2327179"/>
              <a:ext cx="3024000" cy="0"/>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350"/>
            </a:p>
          </p:txBody>
        </p:sp>
        <p:sp>
          <p:nvSpPr>
            <p:cNvPr id="5" name="Oval 4">
              <a:extLst>
                <a:ext uri="{FF2B5EF4-FFF2-40B4-BE49-F238E27FC236}">
                  <a16:creationId xmlns:a16="http://schemas.microsoft.com/office/drawing/2014/main" xmlns="" id="{B40897EF-363E-224E-B897-316E973B8638}"/>
                </a:ext>
              </a:extLst>
            </p:cNvPr>
            <p:cNvSpPr>
              <a:spLocks noChangeAspect="1" noChangeArrowheads="1"/>
            </p:cNvSpPr>
            <p:nvPr/>
          </p:nvSpPr>
          <p:spPr bwMode="auto">
            <a:xfrm>
              <a:off x="3071664" y="2708921"/>
              <a:ext cx="432000" cy="432000"/>
            </a:xfrm>
            <a:prstGeom prst="ellipse">
              <a:avLst/>
            </a:prstGeom>
            <a:solidFill>
              <a:srgbClr val="7A81FF"/>
            </a:solidFill>
            <a:ln w="9525">
              <a:noFill/>
              <a:round/>
              <a:headEnd/>
              <a:tailEnd/>
            </a:ln>
          </p:spPr>
          <p:txBody>
            <a:bodyPr lIns="0" tIns="0" rIns="0" bIns="0"/>
            <a:lstStyle/>
            <a:p>
              <a:pPr algn="ctr">
                <a:defRPr/>
              </a:pPr>
              <a:r>
                <a:rPr lang="en-GB" sz="1350" b="1" dirty="0">
                  <a:solidFill>
                    <a:schemeClr val="bg1"/>
                  </a:solidFill>
                  <a:ea typeface="ＭＳ Ｐゴシック" charset="0"/>
                  <a:cs typeface="Calibri" charset="0"/>
                </a:rPr>
                <a:t>R</a:t>
              </a:r>
            </a:p>
          </p:txBody>
        </p:sp>
        <p:sp>
          <p:nvSpPr>
            <p:cNvPr id="6" name="Line 8">
              <a:extLst>
                <a:ext uri="{FF2B5EF4-FFF2-40B4-BE49-F238E27FC236}">
                  <a16:creationId xmlns:a16="http://schemas.microsoft.com/office/drawing/2014/main" xmlns="" id="{F2B4EAA1-81C6-5741-8DF5-089F734B4209}"/>
                </a:ext>
              </a:extLst>
            </p:cNvPr>
            <p:cNvSpPr>
              <a:spLocks noChangeShapeType="1"/>
            </p:cNvSpPr>
            <p:nvPr/>
          </p:nvSpPr>
          <p:spPr bwMode="auto">
            <a:xfrm flipV="1">
              <a:off x="3520430" y="2315420"/>
              <a:ext cx="603250" cy="632048"/>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350"/>
            </a:p>
          </p:txBody>
        </p:sp>
        <p:sp>
          <p:nvSpPr>
            <p:cNvPr id="7" name="TextBox 32">
              <a:extLst>
                <a:ext uri="{FF2B5EF4-FFF2-40B4-BE49-F238E27FC236}">
                  <a16:creationId xmlns:a16="http://schemas.microsoft.com/office/drawing/2014/main" xmlns="" id="{A487138C-0561-A94C-8DC5-99C99AA6BBDA}"/>
                </a:ext>
              </a:extLst>
            </p:cNvPr>
            <p:cNvSpPr txBox="1">
              <a:spLocks noChangeArrowheads="1"/>
            </p:cNvSpPr>
            <p:nvPr/>
          </p:nvSpPr>
          <p:spPr bwMode="auto">
            <a:xfrm>
              <a:off x="3772224" y="2561331"/>
              <a:ext cx="359501"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GB" sz="1350" b="1" dirty="0">
                  <a:latin typeface="+mn-lt"/>
                  <a:cs typeface="Calibri" pitchFamily="34" charset="0"/>
                </a:rPr>
                <a:t>1</a:t>
              </a:r>
            </a:p>
          </p:txBody>
        </p:sp>
        <p:sp>
          <p:nvSpPr>
            <p:cNvPr id="8" name="TextBox 33">
              <a:extLst>
                <a:ext uri="{FF2B5EF4-FFF2-40B4-BE49-F238E27FC236}">
                  <a16:creationId xmlns:a16="http://schemas.microsoft.com/office/drawing/2014/main" xmlns="" id="{B5BD00DE-E7CB-3148-8624-710547DCEC6C}"/>
                </a:ext>
              </a:extLst>
            </p:cNvPr>
            <p:cNvSpPr txBox="1">
              <a:spLocks noChangeArrowheads="1"/>
            </p:cNvSpPr>
            <p:nvPr/>
          </p:nvSpPr>
          <p:spPr bwMode="auto">
            <a:xfrm>
              <a:off x="3780261" y="3010394"/>
              <a:ext cx="359501"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GB" sz="1350" b="1" dirty="0">
                  <a:latin typeface="+mn-lt"/>
                  <a:cs typeface="Calibri" pitchFamily="34" charset="0"/>
                </a:rPr>
                <a:t>1</a:t>
              </a:r>
            </a:p>
          </p:txBody>
        </p:sp>
        <p:sp>
          <p:nvSpPr>
            <p:cNvPr id="9" name="Line 9">
              <a:extLst>
                <a:ext uri="{FF2B5EF4-FFF2-40B4-BE49-F238E27FC236}">
                  <a16:creationId xmlns:a16="http://schemas.microsoft.com/office/drawing/2014/main" xmlns="" id="{D3029B71-0CDD-A545-B9DC-2AAB57F6FD64}"/>
                </a:ext>
              </a:extLst>
            </p:cNvPr>
            <p:cNvSpPr>
              <a:spLocks noChangeShapeType="1"/>
            </p:cNvSpPr>
            <p:nvPr/>
          </p:nvSpPr>
          <p:spPr bwMode="auto">
            <a:xfrm>
              <a:off x="3520430" y="2940671"/>
              <a:ext cx="603250" cy="632048"/>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350"/>
            </a:p>
          </p:txBody>
        </p:sp>
        <p:sp>
          <p:nvSpPr>
            <p:cNvPr id="13" name="TextBox 12">
              <a:extLst>
                <a:ext uri="{FF2B5EF4-FFF2-40B4-BE49-F238E27FC236}">
                  <a16:creationId xmlns:a16="http://schemas.microsoft.com/office/drawing/2014/main" xmlns="" id="{098BD134-0EFB-3747-A968-22A8BBC7DEC2}"/>
                </a:ext>
              </a:extLst>
            </p:cNvPr>
            <p:cNvSpPr txBox="1"/>
            <p:nvPr/>
          </p:nvSpPr>
          <p:spPr>
            <a:xfrm>
              <a:off x="588608" y="2347552"/>
              <a:ext cx="2374103" cy="1192892"/>
            </a:xfrm>
            <a:prstGeom prst="rect">
              <a:avLst/>
            </a:prstGeom>
            <a:noFill/>
            <a:ln w="19050">
              <a:solidFill>
                <a:srgbClr val="7030A0"/>
              </a:solidFill>
            </a:ln>
          </p:spPr>
          <p:txBody>
            <a:bodyPr wrap="square" rtlCol="0">
              <a:spAutoFit/>
            </a:bodyPr>
            <a:lstStyle/>
            <a:p>
              <a:pPr marL="266700" indent="-266700">
                <a:lnSpc>
                  <a:spcPct val="110000"/>
                </a:lnSpc>
                <a:tabLst>
                  <a:tab pos="230981" algn="l"/>
                </a:tabLst>
              </a:pPr>
              <a:r>
                <a:rPr lang="en-GB" sz="1200" dirty="0">
                  <a:ea typeface="ＭＳ Ｐゴシック" charset="0"/>
                  <a:cs typeface="Calibri" charset="0"/>
                </a:rPr>
                <a:t>cN0, cT0-2</a:t>
              </a:r>
            </a:p>
            <a:p>
              <a:pPr marL="266700" indent="-266700">
                <a:lnSpc>
                  <a:spcPct val="110000"/>
                </a:lnSpc>
                <a:tabLst>
                  <a:tab pos="230981" algn="l"/>
                </a:tabLst>
              </a:pPr>
              <a:r>
                <a:rPr lang="en-GB" sz="1200" dirty="0">
                  <a:ea typeface="ＭＳ Ｐゴシック" charset="0"/>
                  <a:cs typeface="Calibri" charset="0"/>
                </a:rPr>
                <a:t>SNLB 1-2 N+</a:t>
              </a:r>
            </a:p>
            <a:p>
              <a:pPr marL="402431" indent="-265510">
                <a:lnSpc>
                  <a:spcPct val="110000"/>
                </a:lnSpc>
                <a:tabLst>
                  <a:tab pos="230981" algn="l"/>
                </a:tabLst>
              </a:pPr>
              <a:r>
                <a:rPr lang="en-GB" sz="1200" dirty="0">
                  <a:ea typeface="ＭＳ Ｐゴシック" charset="0"/>
                  <a:cs typeface="Calibri" charset="0"/>
                </a:rPr>
                <a:t>FS/ touch cytology</a:t>
              </a:r>
            </a:p>
            <a:p>
              <a:pPr marL="402431" indent="-265510">
                <a:lnSpc>
                  <a:spcPct val="110000"/>
                </a:lnSpc>
                <a:tabLst>
                  <a:tab pos="230981" algn="l"/>
                </a:tabLst>
              </a:pPr>
              <a:r>
                <a:rPr lang="en-GB" sz="1200" dirty="0">
                  <a:ea typeface="ＭＳ Ｐゴシック" charset="0"/>
                  <a:cs typeface="Calibri" charset="0"/>
                </a:rPr>
                <a:t>H&amp;E (fixed section)</a:t>
              </a:r>
            </a:p>
          </p:txBody>
        </p:sp>
        <p:sp>
          <p:nvSpPr>
            <p:cNvPr id="14" name="Line 27">
              <a:extLst>
                <a:ext uri="{FF2B5EF4-FFF2-40B4-BE49-F238E27FC236}">
                  <a16:creationId xmlns:a16="http://schemas.microsoft.com/office/drawing/2014/main" xmlns="" id="{E4322DDB-DC60-7C47-91A0-BF9543B46145}"/>
                </a:ext>
              </a:extLst>
            </p:cNvPr>
            <p:cNvSpPr>
              <a:spLocks noChangeShapeType="1"/>
            </p:cNvSpPr>
            <p:nvPr/>
          </p:nvSpPr>
          <p:spPr bwMode="auto">
            <a:xfrm>
              <a:off x="5591704" y="3554954"/>
              <a:ext cx="3024000" cy="0"/>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350"/>
            </a:p>
          </p:txBody>
        </p:sp>
        <p:sp>
          <p:nvSpPr>
            <p:cNvPr id="18" name="Text Box 12">
              <a:extLst>
                <a:ext uri="{FF2B5EF4-FFF2-40B4-BE49-F238E27FC236}">
                  <a16:creationId xmlns:a16="http://schemas.microsoft.com/office/drawing/2014/main" xmlns="" id="{0169F6C0-2B95-0945-B302-A85FDFA50AF4}"/>
                </a:ext>
              </a:extLst>
            </p:cNvPr>
            <p:cNvSpPr txBox="1">
              <a:spLocks noChangeArrowheads="1"/>
            </p:cNvSpPr>
            <p:nvPr/>
          </p:nvSpPr>
          <p:spPr bwMode="auto">
            <a:xfrm>
              <a:off x="4164244" y="2158256"/>
              <a:ext cx="1332000" cy="432000"/>
            </a:xfrm>
            <a:prstGeom prst="rect">
              <a:avLst/>
            </a:prstGeom>
            <a:solidFill>
              <a:srgbClr val="6600CD"/>
            </a:solidFill>
            <a:ln w="9525">
              <a:noFill/>
              <a:miter lim="800000"/>
              <a:headEnd/>
              <a:tailEnd/>
            </a:ln>
          </p:spPr>
          <p:txBody>
            <a:bodyPr lIns="27000" rIns="270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GB" sz="1350" b="1" dirty="0">
                  <a:solidFill>
                    <a:schemeClr val="bg1"/>
                  </a:solidFill>
                  <a:latin typeface="+mn-lt"/>
                  <a:cs typeface="Calibri" charset="0"/>
                </a:rPr>
                <a:t>ANC</a:t>
              </a:r>
            </a:p>
          </p:txBody>
        </p:sp>
        <p:sp>
          <p:nvSpPr>
            <p:cNvPr id="19" name="Text Box 12">
              <a:extLst>
                <a:ext uri="{FF2B5EF4-FFF2-40B4-BE49-F238E27FC236}">
                  <a16:creationId xmlns:a16="http://schemas.microsoft.com/office/drawing/2014/main" xmlns="" id="{4C1E6A34-C645-CA48-B05E-14ABA244269B}"/>
                </a:ext>
              </a:extLst>
            </p:cNvPr>
            <p:cNvSpPr txBox="1">
              <a:spLocks noChangeArrowheads="1"/>
            </p:cNvSpPr>
            <p:nvPr/>
          </p:nvSpPr>
          <p:spPr bwMode="auto">
            <a:xfrm>
              <a:off x="4174996" y="3306193"/>
              <a:ext cx="1332000" cy="432000"/>
            </a:xfrm>
            <a:prstGeom prst="rect">
              <a:avLst/>
            </a:prstGeom>
            <a:solidFill>
              <a:srgbClr val="D883FF"/>
            </a:solidFill>
            <a:ln w="9525">
              <a:noFill/>
              <a:miter lim="800000"/>
              <a:headEnd/>
              <a:tailEnd/>
            </a:ln>
          </p:spPr>
          <p:txBody>
            <a:bodyPr lIns="27000" rIns="270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GB" sz="1350" b="1" dirty="0">
                  <a:solidFill>
                    <a:schemeClr val="bg1"/>
                  </a:solidFill>
                  <a:latin typeface="+mn-lt"/>
                  <a:cs typeface="Calibri" charset="0"/>
                </a:rPr>
                <a:t>no ANC</a:t>
              </a:r>
            </a:p>
          </p:txBody>
        </p:sp>
        <p:sp>
          <p:nvSpPr>
            <p:cNvPr id="20" name="TextBox 19">
              <a:extLst>
                <a:ext uri="{FF2B5EF4-FFF2-40B4-BE49-F238E27FC236}">
                  <a16:creationId xmlns:a16="http://schemas.microsoft.com/office/drawing/2014/main" xmlns="" id="{88CFF93B-9FEA-4143-9A1A-47AD58E03012}"/>
                </a:ext>
              </a:extLst>
            </p:cNvPr>
            <p:cNvSpPr txBox="1"/>
            <p:nvPr/>
          </p:nvSpPr>
          <p:spPr>
            <a:xfrm>
              <a:off x="5663952" y="2492897"/>
              <a:ext cx="2772000" cy="922048"/>
            </a:xfrm>
            <a:prstGeom prst="rect">
              <a:avLst/>
            </a:prstGeom>
            <a:noFill/>
            <a:ln w="19050">
              <a:solidFill>
                <a:srgbClr val="7030A0"/>
              </a:solidFill>
            </a:ln>
          </p:spPr>
          <p:txBody>
            <a:bodyPr wrap="square" rtlCol="0">
              <a:spAutoFit/>
            </a:bodyPr>
            <a:lstStyle/>
            <a:p>
              <a:pPr marL="266700" indent="-266700">
                <a:lnSpc>
                  <a:spcPct val="110000"/>
                </a:lnSpc>
                <a:tabLst>
                  <a:tab pos="230981" algn="l"/>
                </a:tabLst>
              </a:pPr>
              <a:r>
                <a:rPr lang="en-GB" sz="1200" dirty="0">
                  <a:ea typeface="ＭＳ Ｐゴシック" charset="0"/>
                  <a:cs typeface="Calibri" charset="0"/>
                </a:rPr>
                <a:t>N= 856; median age 55yr</a:t>
              </a:r>
            </a:p>
            <a:p>
              <a:pPr marL="266700" indent="-266700">
                <a:lnSpc>
                  <a:spcPct val="110000"/>
                </a:lnSpc>
                <a:tabLst>
                  <a:tab pos="230981" algn="l"/>
                </a:tabLst>
              </a:pPr>
              <a:r>
                <a:rPr lang="en-GB" sz="1200" dirty="0">
                  <a:ea typeface="ＭＳ Ｐゴシック" charset="0"/>
                  <a:cs typeface="Calibri" charset="0"/>
                </a:rPr>
                <a:t>84% </a:t>
              </a:r>
              <a:r>
                <a:rPr lang="en-GB" sz="1200" dirty="0" err="1">
                  <a:ea typeface="ＭＳ Ｐゴシック" charset="0"/>
                  <a:cs typeface="Calibri" charset="0"/>
                </a:rPr>
                <a:t>HR+ve</a:t>
              </a:r>
              <a:endParaRPr lang="en-GB" sz="1200" dirty="0">
                <a:ea typeface="ＭＳ Ｐゴシック" charset="0"/>
                <a:cs typeface="Calibri" charset="0"/>
              </a:endParaRPr>
            </a:p>
            <a:p>
              <a:pPr marL="266700" indent="-266700">
                <a:lnSpc>
                  <a:spcPct val="110000"/>
                </a:lnSpc>
                <a:tabLst>
                  <a:tab pos="230981" algn="l"/>
                </a:tabLst>
              </a:pPr>
              <a:r>
                <a:rPr lang="en-GB" sz="1200" dirty="0">
                  <a:ea typeface="ＭＳ Ｐゴシック" charset="0"/>
                  <a:cs typeface="Calibri" charset="0"/>
                </a:rPr>
                <a:t>96.5% </a:t>
              </a:r>
              <a:r>
                <a:rPr lang="en-GB" sz="1200" dirty="0" err="1">
                  <a:ea typeface="ＭＳ Ｐゴシック" charset="0"/>
                  <a:cs typeface="Calibri" charset="0"/>
                </a:rPr>
                <a:t>adj</a:t>
              </a:r>
              <a:r>
                <a:rPr lang="en-GB" sz="1200" dirty="0">
                  <a:ea typeface="ＭＳ Ｐゴシック" charset="0"/>
                  <a:cs typeface="Calibri" charset="0"/>
                </a:rPr>
                <a:t> systemic Rx </a:t>
              </a:r>
              <a:r>
                <a:rPr lang="en-GB" sz="900" dirty="0">
                  <a:ea typeface="ＭＳ Ｐゴシック" charset="0"/>
                  <a:cs typeface="Calibri" charset="0"/>
                </a:rPr>
                <a:t>(NOS)</a:t>
              </a:r>
            </a:p>
          </p:txBody>
        </p:sp>
        <p:sp>
          <p:nvSpPr>
            <p:cNvPr id="21" name="TextBox 20">
              <a:extLst>
                <a:ext uri="{FF2B5EF4-FFF2-40B4-BE49-F238E27FC236}">
                  <a16:creationId xmlns:a16="http://schemas.microsoft.com/office/drawing/2014/main" xmlns="" id="{00557894-194B-6D41-9A86-D7FA210A036E}"/>
                </a:ext>
              </a:extLst>
            </p:cNvPr>
            <p:cNvSpPr txBox="1"/>
            <p:nvPr/>
          </p:nvSpPr>
          <p:spPr>
            <a:xfrm>
              <a:off x="9102245" y="2276873"/>
              <a:ext cx="2448272" cy="1332000"/>
            </a:xfrm>
            <a:prstGeom prst="rect">
              <a:avLst/>
            </a:prstGeom>
            <a:noFill/>
            <a:ln w="19050">
              <a:solidFill>
                <a:srgbClr val="7030A0"/>
              </a:solidFill>
            </a:ln>
          </p:spPr>
          <p:txBody>
            <a:bodyPr wrap="square" rtlCol="0" anchor="ctr" anchorCtr="0">
              <a:noAutofit/>
            </a:bodyPr>
            <a:lstStyle/>
            <a:p>
              <a:r>
                <a:rPr lang="en-GB" sz="1200" dirty="0"/>
                <a:t>10-year OS:  HR, 0.85 [1-sided 95% CI, 0-1.16]</a:t>
              </a:r>
            </a:p>
            <a:p>
              <a:pPr marL="139304"/>
              <a:r>
                <a:rPr lang="en-GB" sz="1200" dirty="0"/>
                <a:t>no ANC = 86.3%</a:t>
              </a:r>
            </a:p>
            <a:p>
              <a:pPr marL="139304"/>
              <a:r>
                <a:rPr lang="en-GB" sz="1200" dirty="0"/>
                <a:t>ANC= 83.6%</a:t>
              </a:r>
            </a:p>
          </p:txBody>
        </p:sp>
      </p:grpSp>
      <p:graphicFrame>
        <p:nvGraphicFramePr>
          <p:cNvPr id="22" name="Table 21">
            <a:extLst>
              <a:ext uri="{FF2B5EF4-FFF2-40B4-BE49-F238E27FC236}">
                <a16:creationId xmlns:a16="http://schemas.microsoft.com/office/drawing/2014/main" xmlns="" id="{DCF19072-EEED-CD4E-AF75-A2E0D8A20107}"/>
              </a:ext>
            </a:extLst>
          </p:cNvPr>
          <p:cNvGraphicFramePr>
            <a:graphicFrameLocks noGrp="1"/>
          </p:cNvGraphicFramePr>
          <p:nvPr>
            <p:extLst>
              <p:ext uri="{D42A27DB-BD31-4B8C-83A1-F6EECF244321}">
                <p14:modId xmlns:p14="http://schemas.microsoft.com/office/powerpoint/2010/main" val="680931036"/>
              </p:ext>
            </p:extLst>
          </p:nvPr>
        </p:nvGraphicFramePr>
        <p:xfrm>
          <a:off x="4751451" y="2895786"/>
          <a:ext cx="3888000" cy="1581480"/>
        </p:xfrm>
        <a:graphic>
          <a:graphicData uri="http://schemas.openxmlformats.org/drawingml/2006/table">
            <a:tbl>
              <a:tblPr firstRow="1" bandRow="1">
                <a:tableStyleId>{00A15C55-8517-42AA-B614-E9B94910E393}</a:tableStyleId>
              </a:tblPr>
              <a:tblGrid>
                <a:gridCol w="1188000">
                  <a:extLst>
                    <a:ext uri="{9D8B030D-6E8A-4147-A177-3AD203B41FA5}">
                      <a16:colId xmlns:a16="http://schemas.microsoft.com/office/drawing/2014/main" xmlns="" val="3433997747"/>
                    </a:ext>
                  </a:extLst>
                </a:gridCol>
                <a:gridCol w="1350000">
                  <a:extLst>
                    <a:ext uri="{9D8B030D-6E8A-4147-A177-3AD203B41FA5}">
                      <a16:colId xmlns:a16="http://schemas.microsoft.com/office/drawing/2014/main" xmlns="" val="3197786421"/>
                    </a:ext>
                  </a:extLst>
                </a:gridCol>
                <a:gridCol w="1350000">
                  <a:extLst>
                    <a:ext uri="{9D8B030D-6E8A-4147-A177-3AD203B41FA5}">
                      <a16:colId xmlns:a16="http://schemas.microsoft.com/office/drawing/2014/main" xmlns="" val="3545602767"/>
                    </a:ext>
                  </a:extLst>
                </a:gridCol>
              </a:tblGrid>
              <a:tr h="438480">
                <a:tc>
                  <a:txBody>
                    <a:bodyPr/>
                    <a:lstStyle/>
                    <a:p>
                      <a:endParaRPr lang="en-GB" sz="1400" dirty="0"/>
                    </a:p>
                  </a:txBody>
                  <a:tcPr marL="68580" marR="68580" marT="13500" marB="13500"/>
                </a:tc>
                <a:tc>
                  <a:txBody>
                    <a:bodyPr/>
                    <a:lstStyle/>
                    <a:p>
                      <a:r>
                        <a:rPr lang="en-GB" sz="1400" dirty="0"/>
                        <a:t>%</a:t>
                      </a:r>
                      <a:r>
                        <a:rPr lang="en-GB" sz="1400" dirty="0" err="1"/>
                        <a:t>micromets</a:t>
                      </a:r>
                      <a:r>
                        <a:rPr lang="en-GB" sz="1400" dirty="0"/>
                        <a:t> only in SNLB</a:t>
                      </a:r>
                    </a:p>
                  </a:txBody>
                  <a:tcPr marL="68580" marR="68580" marT="13500" marB="13500"/>
                </a:tc>
                <a:tc>
                  <a:txBody>
                    <a:bodyPr/>
                    <a:lstStyle/>
                    <a:p>
                      <a:r>
                        <a:rPr lang="en-GB" sz="1400" dirty="0"/>
                        <a:t>additional +</a:t>
                      </a:r>
                      <a:r>
                        <a:rPr lang="en-GB" sz="1400" dirty="0" err="1"/>
                        <a:t>ve</a:t>
                      </a:r>
                      <a:r>
                        <a:rPr lang="en-GB" sz="1400" dirty="0"/>
                        <a:t> nodes in ANC</a:t>
                      </a:r>
                    </a:p>
                  </a:txBody>
                  <a:tcPr marL="68580" marR="68580" marT="13500" marB="13500"/>
                </a:tc>
                <a:extLst>
                  <a:ext uri="{0D108BD9-81ED-4DB2-BD59-A6C34878D82A}">
                    <a16:rowId xmlns:a16="http://schemas.microsoft.com/office/drawing/2014/main" xmlns="" val="3226946072"/>
                  </a:ext>
                </a:extLst>
              </a:tr>
              <a:tr h="278130">
                <a:tc>
                  <a:txBody>
                    <a:bodyPr/>
                    <a:lstStyle/>
                    <a:p>
                      <a:r>
                        <a:rPr lang="en-GB" sz="1400" kern="1200" dirty="0">
                          <a:effectLst/>
                        </a:rPr>
                        <a:t> Z0011</a:t>
                      </a:r>
                      <a:endParaRPr lang="en-GB" sz="1400" kern="1200" dirty="0">
                        <a:solidFill>
                          <a:schemeClr val="dk1"/>
                        </a:solidFill>
                        <a:effectLst/>
                        <a:latin typeface="+mn-lt"/>
                        <a:ea typeface="+mn-ea"/>
                        <a:cs typeface="+mn-cs"/>
                      </a:endParaRPr>
                    </a:p>
                  </a:txBody>
                  <a:tcPr marL="68580" marR="68580" marT="34290" marB="34290"/>
                </a:tc>
                <a:tc>
                  <a:txBody>
                    <a:bodyPr/>
                    <a:lstStyle/>
                    <a:p>
                      <a:r>
                        <a:rPr lang="en-GB" sz="1400" dirty="0"/>
                        <a:t>38%</a:t>
                      </a:r>
                    </a:p>
                  </a:txBody>
                  <a:tcPr marL="68580" marR="68580" marT="34290" marB="34290"/>
                </a:tc>
                <a:tc>
                  <a:txBody>
                    <a:bodyPr/>
                    <a:lstStyle/>
                    <a:p>
                      <a:r>
                        <a:rPr lang="en-GB" sz="1400" dirty="0"/>
                        <a:t>27%</a:t>
                      </a:r>
                    </a:p>
                  </a:txBody>
                  <a:tcPr marL="68580" marR="68580" marT="34290" marB="34290"/>
                </a:tc>
                <a:extLst>
                  <a:ext uri="{0D108BD9-81ED-4DB2-BD59-A6C34878D82A}">
                    <a16:rowId xmlns:a16="http://schemas.microsoft.com/office/drawing/2014/main" xmlns="" val="738395857"/>
                  </a:ext>
                </a:extLst>
              </a:tr>
              <a:tr h="278130">
                <a:tc>
                  <a:txBody>
                    <a:bodyPr/>
                    <a:lstStyle/>
                    <a:p>
                      <a:r>
                        <a:rPr lang="en-GB" sz="1400" dirty="0"/>
                        <a:t>AMAROS</a:t>
                      </a:r>
                    </a:p>
                  </a:txBody>
                  <a:tcPr marL="68580" marR="68580" marT="34290" marB="34290"/>
                </a:tc>
                <a:tc>
                  <a:txBody>
                    <a:bodyPr/>
                    <a:lstStyle/>
                    <a:p>
                      <a:r>
                        <a:rPr lang="en-GB" sz="1400" dirty="0"/>
                        <a:t>41%*</a:t>
                      </a:r>
                    </a:p>
                  </a:txBody>
                  <a:tcPr marL="68580" marR="68580" marT="34290" marB="34290"/>
                </a:tc>
                <a:tc>
                  <a:txBody>
                    <a:bodyPr/>
                    <a:lstStyle/>
                    <a:p>
                      <a:r>
                        <a:rPr lang="en-GB" sz="1400" dirty="0"/>
                        <a:t>33%</a:t>
                      </a:r>
                    </a:p>
                  </a:txBody>
                  <a:tcPr marL="68580" marR="68580" marT="34290" marB="34290"/>
                </a:tc>
                <a:extLst>
                  <a:ext uri="{0D108BD9-81ED-4DB2-BD59-A6C34878D82A}">
                    <a16:rowId xmlns:a16="http://schemas.microsoft.com/office/drawing/2014/main" xmlns="" val="3455876797"/>
                  </a:ext>
                </a:extLst>
              </a:tr>
              <a:tr h="278130">
                <a:tc>
                  <a:txBody>
                    <a:bodyPr/>
                    <a:lstStyle/>
                    <a:p>
                      <a:r>
                        <a:rPr lang="en-GB" sz="1400" dirty="0"/>
                        <a:t>IBCSG 23–01</a:t>
                      </a:r>
                    </a:p>
                  </a:txBody>
                  <a:tcPr marL="68580" marR="68580" marT="34290" marB="34290"/>
                </a:tc>
                <a:tc>
                  <a:txBody>
                    <a:bodyPr/>
                    <a:lstStyle/>
                    <a:p>
                      <a:r>
                        <a:rPr lang="en-GB" sz="1400" dirty="0"/>
                        <a:t>100%*</a:t>
                      </a:r>
                    </a:p>
                  </a:txBody>
                  <a:tcPr marL="68580" marR="68580" marT="34290" marB="34290"/>
                </a:tc>
                <a:tc>
                  <a:txBody>
                    <a:bodyPr/>
                    <a:lstStyle/>
                    <a:p>
                      <a:r>
                        <a:rPr lang="en-GB" sz="1400" dirty="0"/>
                        <a:t>13%</a:t>
                      </a:r>
                    </a:p>
                  </a:txBody>
                  <a:tcPr marL="68580" marR="68580" marT="34290" marB="34290"/>
                </a:tc>
                <a:extLst>
                  <a:ext uri="{0D108BD9-81ED-4DB2-BD59-A6C34878D82A}">
                    <a16:rowId xmlns:a16="http://schemas.microsoft.com/office/drawing/2014/main" xmlns="" val="2905961120"/>
                  </a:ext>
                </a:extLst>
              </a:tr>
              <a:tr h="278130">
                <a:tc gridSpan="3">
                  <a:txBody>
                    <a:bodyPr/>
                    <a:lstStyle/>
                    <a:p>
                      <a:r>
                        <a:rPr lang="en-GB" sz="1400" dirty="0"/>
                        <a:t>*</a:t>
                      </a:r>
                      <a:r>
                        <a:rPr lang="en-GB" sz="1400" dirty="0" err="1"/>
                        <a:t>micromets</a:t>
                      </a:r>
                      <a:r>
                        <a:rPr lang="en-GB" sz="1400" dirty="0"/>
                        <a:t> definition includes ITC</a:t>
                      </a:r>
                    </a:p>
                  </a:txBody>
                  <a:tcPr marL="68580" marR="68580" marT="34290" marB="34290"/>
                </a:tc>
                <a:tc hMerge="1">
                  <a:txBody>
                    <a:bodyPr/>
                    <a:lstStyle/>
                    <a:p>
                      <a:endParaRPr lang="en-GB" sz="1600" dirty="0"/>
                    </a:p>
                  </a:txBody>
                  <a:tcPr/>
                </a:tc>
                <a:tc hMerge="1">
                  <a:txBody>
                    <a:bodyPr/>
                    <a:lstStyle/>
                    <a:p>
                      <a:endParaRPr lang="en-GB" sz="1600" dirty="0"/>
                    </a:p>
                  </a:txBody>
                  <a:tcPr/>
                </a:tc>
                <a:extLst>
                  <a:ext uri="{0D108BD9-81ED-4DB2-BD59-A6C34878D82A}">
                    <a16:rowId xmlns:a16="http://schemas.microsoft.com/office/drawing/2014/main" xmlns="" val="762533555"/>
                  </a:ext>
                </a:extLst>
              </a:tr>
            </a:tbl>
          </a:graphicData>
        </a:graphic>
      </p:graphicFrame>
      <p:sp>
        <p:nvSpPr>
          <p:cNvPr id="23" name="TextBox 22">
            <a:extLst>
              <a:ext uri="{FF2B5EF4-FFF2-40B4-BE49-F238E27FC236}">
                <a16:creationId xmlns:a16="http://schemas.microsoft.com/office/drawing/2014/main" xmlns="" id="{E3AF6CAB-5C7A-634C-9EB3-49E2257A37ED}"/>
              </a:ext>
            </a:extLst>
          </p:cNvPr>
          <p:cNvSpPr txBox="1"/>
          <p:nvPr/>
        </p:nvSpPr>
        <p:spPr>
          <a:xfrm>
            <a:off x="429885" y="1126014"/>
            <a:ext cx="3482472" cy="369332"/>
          </a:xfrm>
          <a:prstGeom prst="rect">
            <a:avLst/>
          </a:prstGeom>
          <a:noFill/>
        </p:spPr>
        <p:txBody>
          <a:bodyPr wrap="square" rtlCol="0">
            <a:spAutoFit/>
          </a:bodyPr>
          <a:lstStyle/>
          <a:p>
            <a:r>
              <a:rPr lang="en-GB" dirty="0">
                <a:solidFill>
                  <a:schemeClr val="dk1"/>
                </a:solidFill>
              </a:rPr>
              <a:t>The ACOSOG Z0011 study</a:t>
            </a:r>
          </a:p>
        </p:txBody>
      </p:sp>
      <p:sp>
        <p:nvSpPr>
          <p:cNvPr id="24" name="Rectangle 23">
            <a:extLst>
              <a:ext uri="{FF2B5EF4-FFF2-40B4-BE49-F238E27FC236}">
                <a16:creationId xmlns:a16="http://schemas.microsoft.com/office/drawing/2014/main" xmlns="" id="{9A90E85C-7B93-BD4B-A49A-1C12395361AC}"/>
              </a:ext>
            </a:extLst>
          </p:cNvPr>
          <p:cNvSpPr/>
          <p:nvPr/>
        </p:nvSpPr>
        <p:spPr>
          <a:xfrm>
            <a:off x="441456" y="4257008"/>
            <a:ext cx="3806508" cy="379727"/>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Rectangle 24">
            <a:extLst>
              <a:ext uri="{FF2B5EF4-FFF2-40B4-BE49-F238E27FC236}">
                <a16:creationId xmlns:a16="http://schemas.microsoft.com/office/drawing/2014/main" xmlns="" id="{1B628708-A96A-FA47-B77C-116F0F538781}"/>
              </a:ext>
            </a:extLst>
          </p:cNvPr>
          <p:cNvSpPr/>
          <p:nvPr/>
        </p:nvSpPr>
        <p:spPr>
          <a:xfrm>
            <a:off x="4919268" y="4490536"/>
            <a:ext cx="3348994" cy="507831"/>
          </a:xfrm>
          <a:prstGeom prst="rect">
            <a:avLst/>
          </a:prstGeom>
        </p:spPr>
        <p:txBody>
          <a:bodyPr wrap="none">
            <a:spAutoFit/>
          </a:bodyPr>
          <a:lstStyle/>
          <a:p>
            <a:r>
              <a:rPr lang="en-GB" sz="900" dirty="0"/>
              <a:t>Giuliano 2011 JAMA 305: 569-75,  Giuliano 2017 JAMA 318: 918-926</a:t>
            </a:r>
          </a:p>
          <a:p>
            <a:r>
              <a:rPr lang="en-GB" sz="900" dirty="0" err="1"/>
              <a:t>Donker</a:t>
            </a:r>
            <a:r>
              <a:rPr lang="en-GB" sz="900" dirty="0"/>
              <a:t> 2014 Lancet Oncol 15: 1303-10</a:t>
            </a:r>
          </a:p>
          <a:p>
            <a:r>
              <a:rPr lang="en-GB" sz="900" dirty="0" err="1"/>
              <a:t>Galimberti</a:t>
            </a:r>
            <a:r>
              <a:rPr lang="en-GB" sz="900" dirty="0"/>
              <a:t> 2018 Lancet Oncol 19: 1385-1393</a:t>
            </a:r>
          </a:p>
        </p:txBody>
      </p:sp>
    </p:spTree>
    <p:extLst>
      <p:ext uri="{BB962C8B-B14F-4D97-AF65-F5344CB8AC3E}">
        <p14:creationId xmlns:p14="http://schemas.microsoft.com/office/powerpoint/2010/main" val="117628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34" y="169630"/>
            <a:ext cx="7377266" cy="1017270"/>
          </a:xfrm>
        </p:spPr>
        <p:txBody>
          <a:bodyPr>
            <a:normAutofit/>
          </a:bodyPr>
          <a:lstStyle/>
          <a:p>
            <a:r>
              <a:rPr lang="en-US" altLang="x-none" dirty="0" err="1"/>
              <a:t>R</a:t>
            </a:r>
            <a:r>
              <a:rPr lang="en-US" altLang="x-none" sz="1800" dirty="0" err="1"/>
              <a:t>x</a:t>
            </a:r>
            <a:r>
              <a:rPr lang="en-US" altLang="x-none" dirty="0" err="1"/>
              <a:t>PONDER</a:t>
            </a:r>
            <a:r>
              <a:rPr lang="en-US" altLang="x-none" dirty="0"/>
              <a:t> – the “other node +</a:t>
            </a:r>
            <a:r>
              <a:rPr lang="en-US" altLang="x-none" dirty="0" err="1"/>
              <a:t>ve</a:t>
            </a:r>
            <a:r>
              <a:rPr lang="en-US" altLang="x-none" dirty="0"/>
              <a:t> trial”</a:t>
            </a:r>
            <a:endParaRPr lang="en-GB" dirty="0"/>
          </a:p>
        </p:txBody>
      </p:sp>
      <p:sp>
        <p:nvSpPr>
          <p:cNvPr id="4" name="Content Placeholder 3">
            <a:extLst>
              <a:ext uri="{FF2B5EF4-FFF2-40B4-BE49-F238E27FC236}">
                <a16:creationId xmlns:a16="http://schemas.microsoft.com/office/drawing/2014/main" xmlns="" id="{07EE12A7-0BF4-A84A-A348-ABC11C25829A}"/>
              </a:ext>
            </a:extLst>
          </p:cNvPr>
          <p:cNvSpPr>
            <a:spLocks noGrp="1"/>
          </p:cNvSpPr>
          <p:nvPr>
            <p:ph idx="1"/>
          </p:nvPr>
        </p:nvSpPr>
        <p:spPr>
          <a:xfrm>
            <a:off x="304800" y="3184218"/>
            <a:ext cx="8567057" cy="1824662"/>
          </a:xfrm>
        </p:spPr>
        <p:txBody>
          <a:bodyPr>
            <a:normAutofit fontScale="70000" lnSpcReduction="20000"/>
          </a:bodyPr>
          <a:lstStyle/>
          <a:p>
            <a:pPr>
              <a:lnSpc>
                <a:spcPct val="110000"/>
              </a:lnSpc>
              <a:spcBef>
                <a:spcPts val="600"/>
              </a:spcBef>
            </a:pPr>
            <a:r>
              <a:rPr lang="en-GB" dirty="0"/>
              <a:t>Many design features in common with </a:t>
            </a:r>
            <a:r>
              <a:rPr lang="en-GB" dirty="0" err="1"/>
              <a:t>TAILORx</a:t>
            </a:r>
            <a:r>
              <a:rPr lang="en-GB" dirty="0"/>
              <a:t> randomised study</a:t>
            </a:r>
          </a:p>
          <a:p>
            <a:pPr lvl="1">
              <a:lnSpc>
                <a:spcPct val="110000"/>
              </a:lnSpc>
              <a:spcBef>
                <a:spcPts val="0"/>
              </a:spcBef>
              <a:spcAft>
                <a:spcPts val="0"/>
              </a:spcAft>
            </a:pPr>
            <a:r>
              <a:rPr lang="en-GB" dirty="0"/>
              <a:t>?chemotherapy-induced menopause an uncontrolled variable (as </a:t>
            </a:r>
            <a:r>
              <a:rPr lang="en-GB" dirty="0" err="1"/>
              <a:t>TAILORx</a:t>
            </a:r>
            <a:r>
              <a:rPr lang="en-GB" dirty="0"/>
              <a:t>)</a:t>
            </a:r>
          </a:p>
          <a:p>
            <a:pPr>
              <a:lnSpc>
                <a:spcPct val="110000"/>
              </a:lnSpc>
              <a:spcBef>
                <a:spcPts val="600"/>
              </a:spcBef>
            </a:pPr>
            <a:r>
              <a:rPr lang="en-GB" dirty="0"/>
              <a:t>Objective to determine RS cut-point for chemo benefit – uses equivalence statistics </a:t>
            </a:r>
          </a:p>
          <a:p>
            <a:pPr>
              <a:lnSpc>
                <a:spcPct val="110000"/>
              </a:lnSpc>
              <a:spcBef>
                <a:spcPts val="600"/>
              </a:spcBef>
            </a:pPr>
            <a:r>
              <a:rPr lang="en-GB" dirty="0"/>
              <a:t>Little information about randomised population; likely to be low RS (therefore high rate of non-breast cancer events) </a:t>
            </a:r>
          </a:p>
          <a:p>
            <a:pPr>
              <a:lnSpc>
                <a:spcPct val="110000"/>
              </a:lnSpc>
              <a:spcBef>
                <a:spcPts val="600"/>
              </a:spcBef>
            </a:pPr>
            <a:r>
              <a:rPr lang="en-GB" dirty="0"/>
              <a:t>Recruitment completed 2015; projected analysis in 2022 (clinical </a:t>
            </a:r>
            <a:r>
              <a:rPr lang="en-GB" dirty="0" err="1"/>
              <a:t>trials.gov</a:t>
            </a:r>
            <a:r>
              <a:rPr lang="en-GB" dirty="0"/>
              <a:t>, Jan 2020)</a:t>
            </a:r>
          </a:p>
        </p:txBody>
      </p:sp>
      <p:sp>
        <p:nvSpPr>
          <p:cNvPr id="3" name="Rectangle 2">
            <a:extLst>
              <a:ext uri="{FF2B5EF4-FFF2-40B4-BE49-F238E27FC236}">
                <a16:creationId xmlns:a16="http://schemas.microsoft.com/office/drawing/2014/main" xmlns="" id="{3CF5E741-89AD-5A40-A220-4C8CE29D9AE7}"/>
              </a:ext>
            </a:extLst>
          </p:cNvPr>
          <p:cNvSpPr/>
          <p:nvPr/>
        </p:nvSpPr>
        <p:spPr>
          <a:xfrm>
            <a:off x="7379134" y="274320"/>
            <a:ext cx="1492723"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xmlns="" id="{C461DF7E-058C-C64A-8B07-E5750326010D}"/>
              </a:ext>
            </a:extLst>
          </p:cNvPr>
          <p:cNvGrpSpPr/>
          <p:nvPr/>
        </p:nvGrpSpPr>
        <p:grpSpPr>
          <a:xfrm>
            <a:off x="742854" y="936372"/>
            <a:ext cx="7659466" cy="2196000"/>
            <a:chOff x="742854" y="936372"/>
            <a:chExt cx="7659466" cy="2196000"/>
          </a:xfrm>
        </p:grpSpPr>
        <p:sp>
          <p:nvSpPr>
            <p:cNvPr id="35" name="Rectangle 6">
              <a:extLst>
                <a:ext uri="{FF2B5EF4-FFF2-40B4-BE49-F238E27FC236}">
                  <a16:creationId xmlns:a16="http://schemas.microsoft.com/office/drawing/2014/main" xmlns="" id="{46607133-BD77-2542-BD7F-BE0B538DAC23}"/>
                </a:ext>
              </a:extLst>
            </p:cNvPr>
            <p:cNvSpPr>
              <a:spLocks noChangeArrowheads="1"/>
            </p:cNvSpPr>
            <p:nvPr/>
          </p:nvSpPr>
          <p:spPr bwMode="auto">
            <a:xfrm>
              <a:off x="1044587" y="1112396"/>
              <a:ext cx="7056000" cy="335406"/>
            </a:xfrm>
            <a:prstGeom prst="rect">
              <a:avLst/>
            </a:prstGeom>
            <a:solidFill>
              <a:srgbClr val="003366"/>
            </a:solidFill>
            <a:ln w="28575">
              <a:solidFill>
                <a:schemeClr val="bg1"/>
              </a:solidFill>
              <a:miter lim="800000"/>
              <a:headEnd/>
              <a:tailEnd/>
            </a:ln>
            <a:effectLst>
              <a:outerShdw blurRad="63500" dist="12700" algn="ctr" rotWithShape="0">
                <a:schemeClr val="bg2">
                  <a:alpha val="74998"/>
                </a:schemeClr>
              </a:outerShdw>
            </a:effectLst>
          </p:spPr>
          <p:txBody>
            <a:bodyPr lIns="103562" tIns="51781" rIns="103562" bIns="51781">
              <a:spAutoFit/>
            </a:bodyPr>
            <a:lstStyle>
              <a:lvl1pPr defTabSz="1371600" eaLnBrk="0" hangingPunct="0">
                <a:defRPr>
                  <a:solidFill>
                    <a:schemeClr val="tx1"/>
                  </a:solidFill>
                  <a:latin typeface="Arial" charset="0"/>
                </a:defRPr>
              </a:lvl1pPr>
              <a:lvl2pPr marL="742950" indent="-285750" defTabSz="1371600" eaLnBrk="0" hangingPunct="0">
                <a:defRPr>
                  <a:solidFill>
                    <a:schemeClr val="tx1"/>
                  </a:solidFill>
                  <a:latin typeface="Arial" charset="0"/>
                </a:defRPr>
              </a:lvl2pPr>
              <a:lvl3pPr marL="1143000" indent="-228600" defTabSz="1371600" eaLnBrk="0" hangingPunct="0">
                <a:defRPr>
                  <a:solidFill>
                    <a:schemeClr val="tx1"/>
                  </a:solidFill>
                  <a:latin typeface="Arial" charset="0"/>
                </a:defRPr>
              </a:lvl3pPr>
              <a:lvl4pPr marL="1600200" indent="-228600" defTabSz="1371600" eaLnBrk="0" hangingPunct="0">
                <a:defRPr>
                  <a:solidFill>
                    <a:schemeClr val="tx1"/>
                  </a:solidFill>
                  <a:latin typeface="Arial" charset="0"/>
                </a:defRPr>
              </a:lvl4pPr>
              <a:lvl5pPr marL="2057400" indent="-228600" defTabSz="1371600" eaLnBrk="0" hangingPunct="0">
                <a:defRPr>
                  <a:solidFill>
                    <a:schemeClr val="tx1"/>
                  </a:solidFill>
                  <a:latin typeface="Arial" charset="0"/>
                </a:defRPr>
              </a:lvl5pPr>
              <a:lvl6pPr marL="2514600" indent="-228600" defTabSz="1371600" eaLnBrk="0" fontAlgn="base" hangingPunct="0">
                <a:spcBef>
                  <a:spcPct val="0"/>
                </a:spcBef>
                <a:spcAft>
                  <a:spcPct val="0"/>
                </a:spcAft>
                <a:defRPr>
                  <a:solidFill>
                    <a:schemeClr val="tx1"/>
                  </a:solidFill>
                  <a:latin typeface="Arial" charset="0"/>
                </a:defRPr>
              </a:lvl6pPr>
              <a:lvl7pPr marL="2971800" indent="-228600" defTabSz="1371600" eaLnBrk="0" fontAlgn="base" hangingPunct="0">
                <a:spcBef>
                  <a:spcPct val="0"/>
                </a:spcBef>
                <a:spcAft>
                  <a:spcPct val="0"/>
                </a:spcAft>
                <a:defRPr>
                  <a:solidFill>
                    <a:schemeClr val="tx1"/>
                  </a:solidFill>
                  <a:latin typeface="Arial" charset="0"/>
                </a:defRPr>
              </a:lvl7pPr>
              <a:lvl8pPr marL="3429000" indent="-228600" defTabSz="1371600" eaLnBrk="0" fontAlgn="base" hangingPunct="0">
                <a:spcBef>
                  <a:spcPct val="0"/>
                </a:spcBef>
                <a:spcAft>
                  <a:spcPct val="0"/>
                </a:spcAft>
                <a:defRPr>
                  <a:solidFill>
                    <a:schemeClr val="tx1"/>
                  </a:solidFill>
                  <a:latin typeface="Arial" charset="0"/>
                </a:defRPr>
              </a:lvl8pPr>
              <a:lvl9pPr marL="3886200" indent="-228600" defTabSz="1371600" eaLnBrk="0" fontAlgn="base" hangingPunct="0">
                <a:spcBef>
                  <a:spcPct val="0"/>
                </a:spcBef>
                <a:spcAft>
                  <a:spcPct val="0"/>
                </a:spcAft>
                <a:defRPr>
                  <a:solidFill>
                    <a:schemeClr val="tx1"/>
                  </a:solidFill>
                  <a:latin typeface="Arial" charset="0"/>
                </a:defRPr>
              </a:lvl9pPr>
            </a:lstStyle>
            <a:p>
              <a:pPr algn="ctr" defTabSz="1028700">
                <a:defRPr/>
              </a:pPr>
              <a:r>
                <a:rPr lang="en-US" altLang="x-none" sz="1500" b="1" dirty="0" err="1">
                  <a:solidFill>
                    <a:prstClr val="white"/>
                  </a:solidFill>
                </a:rPr>
                <a:t>RxPONDER</a:t>
              </a:r>
              <a:r>
                <a:rPr lang="en-US" altLang="x-none" sz="1500" dirty="0">
                  <a:solidFill>
                    <a:prstClr val="white"/>
                  </a:solidFill>
                </a:rPr>
                <a:t>: pN1, ER-</a:t>
              </a:r>
              <a:r>
                <a:rPr lang="en-US" altLang="x-none" sz="1500" dirty="0" err="1">
                  <a:solidFill>
                    <a:prstClr val="white"/>
                  </a:solidFill>
                </a:rPr>
                <a:t>pos</a:t>
              </a:r>
              <a:r>
                <a:rPr lang="en-US" altLang="x-none" sz="1500" dirty="0">
                  <a:solidFill>
                    <a:prstClr val="white"/>
                  </a:solidFill>
                </a:rPr>
                <a:t> Her2-neg Breast Cancer</a:t>
              </a:r>
            </a:p>
          </p:txBody>
        </p:sp>
        <p:sp>
          <p:nvSpPr>
            <p:cNvPr id="36" name="Rectangle 12">
              <a:extLst>
                <a:ext uri="{FF2B5EF4-FFF2-40B4-BE49-F238E27FC236}">
                  <a16:creationId xmlns:a16="http://schemas.microsoft.com/office/drawing/2014/main" xmlns="" id="{C7862C29-74F0-6D47-86B6-65338F82F6BC}"/>
                </a:ext>
              </a:extLst>
            </p:cNvPr>
            <p:cNvSpPr>
              <a:spLocks noChangeArrowheads="1"/>
            </p:cNvSpPr>
            <p:nvPr/>
          </p:nvSpPr>
          <p:spPr bwMode="auto">
            <a:xfrm>
              <a:off x="3390758" y="1521814"/>
              <a:ext cx="2430000" cy="326172"/>
            </a:xfrm>
            <a:prstGeom prst="rect">
              <a:avLst/>
            </a:prstGeom>
            <a:solidFill>
              <a:srgbClr val="127EB4"/>
            </a:solidFill>
            <a:ln>
              <a:noFill/>
            </a:ln>
            <a:effectLst>
              <a:outerShdw blurRad="63500" dist="46662" dir="18315817" algn="ctr" rotWithShape="0">
                <a:schemeClr val="bg1">
                  <a:alpha val="74998"/>
                </a:schemeClr>
              </a:outerShdw>
            </a:effectLst>
            <a:extLst>
              <a:ext uri="{91240B29-F687-4F45-9708-019B960494DF}">
                <a14:hiddenLine xmlns:a14="http://schemas.microsoft.com/office/drawing/2010/main" w="3175">
                  <a:solidFill>
                    <a:srgbClr val="000000"/>
                  </a:solidFill>
                  <a:miter lim="800000"/>
                  <a:headEnd/>
                  <a:tailEnd/>
                </a14:hiddenLine>
              </a:ext>
            </a:extLst>
          </p:spPr>
          <p:txBody>
            <a:bodyPr lIns="103562" tIns="51781" rIns="103562" bIns="51781">
              <a:spAutoFit/>
            </a:bodyPr>
            <a:lstStyle>
              <a:lvl1pPr defTabSz="1371600" eaLnBrk="0" hangingPunct="0">
                <a:defRPr>
                  <a:solidFill>
                    <a:schemeClr val="tx1"/>
                  </a:solidFill>
                  <a:latin typeface="Arial" charset="0"/>
                </a:defRPr>
              </a:lvl1pPr>
              <a:lvl2pPr marL="742950" indent="-285750" defTabSz="1371600" eaLnBrk="0" hangingPunct="0">
                <a:defRPr>
                  <a:solidFill>
                    <a:schemeClr val="tx1"/>
                  </a:solidFill>
                  <a:latin typeface="Arial" charset="0"/>
                </a:defRPr>
              </a:lvl2pPr>
              <a:lvl3pPr marL="1143000" indent="-228600" defTabSz="1371600" eaLnBrk="0" hangingPunct="0">
                <a:defRPr>
                  <a:solidFill>
                    <a:schemeClr val="tx1"/>
                  </a:solidFill>
                  <a:latin typeface="Arial" charset="0"/>
                </a:defRPr>
              </a:lvl3pPr>
              <a:lvl4pPr marL="1600200" indent="-228600" defTabSz="1371600" eaLnBrk="0" hangingPunct="0">
                <a:defRPr>
                  <a:solidFill>
                    <a:schemeClr val="tx1"/>
                  </a:solidFill>
                  <a:latin typeface="Arial" charset="0"/>
                </a:defRPr>
              </a:lvl4pPr>
              <a:lvl5pPr marL="2057400" indent="-228600" defTabSz="1371600" eaLnBrk="0" hangingPunct="0">
                <a:defRPr>
                  <a:solidFill>
                    <a:schemeClr val="tx1"/>
                  </a:solidFill>
                  <a:latin typeface="Arial" charset="0"/>
                </a:defRPr>
              </a:lvl5pPr>
              <a:lvl6pPr marL="2514600" indent="-228600" defTabSz="1371600" eaLnBrk="0" fontAlgn="base" hangingPunct="0">
                <a:spcBef>
                  <a:spcPct val="0"/>
                </a:spcBef>
                <a:spcAft>
                  <a:spcPct val="0"/>
                </a:spcAft>
                <a:defRPr>
                  <a:solidFill>
                    <a:schemeClr val="tx1"/>
                  </a:solidFill>
                  <a:latin typeface="Arial" charset="0"/>
                </a:defRPr>
              </a:lvl6pPr>
              <a:lvl7pPr marL="2971800" indent="-228600" defTabSz="1371600" eaLnBrk="0" fontAlgn="base" hangingPunct="0">
                <a:spcBef>
                  <a:spcPct val="0"/>
                </a:spcBef>
                <a:spcAft>
                  <a:spcPct val="0"/>
                </a:spcAft>
                <a:defRPr>
                  <a:solidFill>
                    <a:schemeClr val="tx1"/>
                  </a:solidFill>
                  <a:latin typeface="Arial" charset="0"/>
                </a:defRPr>
              </a:lvl7pPr>
              <a:lvl8pPr marL="3429000" indent="-228600" defTabSz="1371600" eaLnBrk="0" fontAlgn="base" hangingPunct="0">
                <a:spcBef>
                  <a:spcPct val="0"/>
                </a:spcBef>
                <a:spcAft>
                  <a:spcPct val="0"/>
                </a:spcAft>
                <a:defRPr>
                  <a:solidFill>
                    <a:schemeClr val="tx1"/>
                  </a:solidFill>
                  <a:latin typeface="Arial" charset="0"/>
                </a:defRPr>
              </a:lvl8pPr>
              <a:lvl9pPr marL="3886200" indent="-228600" defTabSz="1371600" eaLnBrk="0" fontAlgn="base" hangingPunct="0">
                <a:spcBef>
                  <a:spcPct val="0"/>
                </a:spcBef>
                <a:spcAft>
                  <a:spcPct val="0"/>
                </a:spcAft>
                <a:defRPr>
                  <a:solidFill>
                    <a:schemeClr val="tx1"/>
                  </a:solidFill>
                  <a:latin typeface="Arial" charset="0"/>
                </a:defRPr>
              </a:lvl9pPr>
            </a:lstStyle>
            <a:p>
              <a:pPr algn="ctr" defTabSz="1028700">
                <a:lnSpc>
                  <a:spcPct val="90000"/>
                </a:lnSpc>
                <a:defRPr/>
              </a:pPr>
              <a:r>
                <a:rPr lang="en-US" altLang="x-none" sz="1600" dirty="0" err="1">
                  <a:solidFill>
                    <a:prstClr val="white"/>
                  </a:solidFill>
                  <a:latin typeface="Century Gothic"/>
                </a:rPr>
                <a:t>Onco</a:t>
              </a:r>
              <a:r>
                <a:rPr lang="en-US" altLang="x-none" sz="1600" i="1" dirty="0" err="1">
                  <a:solidFill>
                    <a:prstClr val="white"/>
                  </a:solidFill>
                  <a:latin typeface="Century Gothic"/>
                </a:rPr>
                <a:t>type</a:t>
              </a:r>
              <a:r>
                <a:rPr lang="en-US" altLang="x-none" sz="1600" dirty="0">
                  <a:solidFill>
                    <a:prstClr val="white"/>
                  </a:solidFill>
                  <a:latin typeface="Century Gothic"/>
                </a:rPr>
                <a:t> DX</a:t>
              </a:r>
              <a:r>
                <a:rPr lang="en-US" altLang="x-none" sz="1600" baseline="25000" dirty="0">
                  <a:solidFill>
                    <a:prstClr val="white"/>
                  </a:solidFill>
                  <a:latin typeface="Century Gothic"/>
                  <a:ea typeface="Arial" charset="0"/>
                  <a:cs typeface="Arial" charset="0"/>
                </a:rPr>
                <a:t>®</a:t>
              </a:r>
              <a:r>
                <a:rPr lang="en-US" altLang="x-none" sz="1600" dirty="0">
                  <a:solidFill>
                    <a:prstClr val="white"/>
                  </a:solidFill>
                  <a:latin typeface="Century Gothic"/>
                </a:rPr>
                <a:t> Assay</a:t>
              </a:r>
            </a:p>
          </p:txBody>
        </p:sp>
        <p:sp>
          <p:nvSpPr>
            <p:cNvPr id="37" name="TextBox 36">
              <a:extLst>
                <a:ext uri="{FF2B5EF4-FFF2-40B4-BE49-F238E27FC236}">
                  <a16:creationId xmlns:a16="http://schemas.microsoft.com/office/drawing/2014/main" xmlns="" id="{562B21F0-44FE-1248-8120-A31F5968435A}"/>
                </a:ext>
              </a:extLst>
            </p:cNvPr>
            <p:cNvSpPr txBox="1"/>
            <p:nvPr/>
          </p:nvSpPr>
          <p:spPr>
            <a:xfrm>
              <a:off x="5926373" y="1519933"/>
              <a:ext cx="1936749" cy="307777"/>
            </a:xfrm>
            <a:prstGeom prst="rect">
              <a:avLst/>
            </a:prstGeom>
            <a:noFill/>
          </p:spPr>
          <p:txBody>
            <a:bodyPr wrap="none" rtlCol="0">
              <a:spAutoFit/>
            </a:bodyPr>
            <a:lstStyle/>
            <a:p>
              <a:pPr defTabSz="685800">
                <a:defRPr/>
              </a:pPr>
              <a:r>
                <a:rPr lang="en-GB" sz="1400" dirty="0">
                  <a:solidFill>
                    <a:prstClr val="black"/>
                  </a:solidFill>
                  <a:latin typeface="Century Gothic"/>
                </a:rPr>
                <a:t>test result unblinded</a:t>
              </a:r>
            </a:p>
          </p:txBody>
        </p:sp>
        <p:sp>
          <p:nvSpPr>
            <p:cNvPr id="38" name="Text Box 14">
              <a:extLst>
                <a:ext uri="{FF2B5EF4-FFF2-40B4-BE49-F238E27FC236}">
                  <a16:creationId xmlns:a16="http://schemas.microsoft.com/office/drawing/2014/main" xmlns="" id="{A1DB63CA-AB8B-D44C-BC94-5CC5EF449774}"/>
                </a:ext>
              </a:extLst>
            </p:cNvPr>
            <p:cNvSpPr txBox="1">
              <a:spLocks noChangeArrowheads="1"/>
            </p:cNvSpPr>
            <p:nvPr/>
          </p:nvSpPr>
          <p:spPr bwMode="auto">
            <a:xfrm>
              <a:off x="1115236" y="1511466"/>
              <a:ext cx="1747181" cy="432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67500" tIns="13500" bIns="13500" anchor="ctr"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5800">
                <a:lnSpc>
                  <a:spcPct val="85000"/>
                </a:lnSpc>
                <a:defRPr/>
              </a:pPr>
              <a:r>
                <a:rPr lang="en-US" altLang="x-none" sz="1350" dirty="0">
                  <a:solidFill>
                    <a:prstClr val="black"/>
                  </a:solidFill>
                  <a:latin typeface="Century Gothic"/>
                </a:rPr>
                <a:t>Register</a:t>
              </a:r>
            </a:p>
            <a:p>
              <a:pPr algn="ctr" defTabSz="685800">
                <a:lnSpc>
                  <a:spcPct val="85000"/>
                </a:lnSpc>
                <a:spcBef>
                  <a:spcPct val="25000"/>
                </a:spcBef>
                <a:defRPr/>
              </a:pPr>
              <a:r>
                <a:rPr lang="en-US" altLang="x-none" sz="1350" dirty="0">
                  <a:solidFill>
                    <a:prstClr val="black"/>
                  </a:solidFill>
                  <a:latin typeface="Century Gothic"/>
                </a:rPr>
                <a:t>Specimen banking</a:t>
              </a:r>
            </a:p>
          </p:txBody>
        </p:sp>
        <p:sp>
          <p:nvSpPr>
            <p:cNvPr id="39" name="Rectangle 8">
              <a:extLst>
                <a:ext uri="{FF2B5EF4-FFF2-40B4-BE49-F238E27FC236}">
                  <a16:creationId xmlns:a16="http://schemas.microsoft.com/office/drawing/2014/main" xmlns="" id="{5176A67D-FDC1-0D4D-A4C6-64AC368EE09A}"/>
                </a:ext>
              </a:extLst>
            </p:cNvPr>
            <p:cNvSpPr>
              <a:spLocks noChangeArrowheads="1"/>
            </p:cNvSpPr>
            <p:nvPr/>
          </p:nvSpPr>
          <p:spPr bwMode="auto">
            <a:xfrm>
              <a:off x="3521295" y="2036497"/>
              <a:ext cx="2160000" cy="931851"/>
            </a:xfrm>
            <a:prstGeom prst="rect">
              <a:avLst/>
            </a:prstGeom>
            <a:solidFill>
              <a:srgbClr val="FF9900"/>
            </a:solidFill>
            <a:ln w="28575">
              <a:solidFill>
                <a:schemeClr val="bg1"/>
              </a:solidFill>
              <a:miter lim="800000"/>
              <a:headEnd/>
              <a:tailEnd/>
            </a:ln>
            <a:effectLst>
              <a:outerShdw blurRad="63500" dist="17961" dir="2700000" algn="ctr" rotWithShape="0">
                <a:schemeClr val="tx1">
                  <a:alpha val="74998"/>
                </a:schemeClr>
              </a:outerShdw>
            </a:effectLst>
          </p:spPr>
          <p:txBody>
            <a:bodyPr lIns="54000" tIns="51781" rIns="54000" bIns="51781">
              <a:spAutoFit/>
            </a:bodyPr>
            <a:lstStyle>
              <a:lvl1pPr defTabSz="1371600" eaLnBrk="0" hangingPunct="0">
                <a:defRPr>
                  <a:solidFill>
                    <a:schemeClr val="tx1"/>
                  </a:solidFill>
                  <a:latin typeface="Arial" charset="0"/>
                </a:defRPr>
              </a:lvl1pPr>
              <a:lvl2pPr marL="742950" indent="-285750" defTabSz="1371600" eaLnBrk="0" hangingPunct="0">
                <a:defRPr>
                  <a:solidFill>
                    <a:schemeClr val="tx1"/>
                  </a:solidFill>
                  <a:latin typeface="Arial" charset="0"/>
                </a:defRPr>
              </a:lvl2pPr>
              <a:lvl3pPr marL="1143000" indent="-228600" defTabSz="1371600" eaLnBrk="0" hangingPunct="0">
                <a:defRPr>
                  <a:solidFill>
                    <a:schemeClr val="tx1"/>
                  </a:solidFill>
                  <a:latin typeface="Arial" charset="0"/>
                </a:defRPr>
              </a:lvl3pPr>
              <a:lvl4pPr marL="1600200" indent="-228600" defTabSz="1371600" eaLnBrk="0" hangingPunct="0">
                <a:defRPr>
                  <a:solidFill>
                    <a:schemeClr val="tx1"/>
                  </a:solidFill>
                  <a:latin typeface="Arial" charset="0"/>
                </a:defRPr>
              </a:lvl4pPr>
              <a:lvl5pPr marL="2057400" indent="-228600" defTabSz="1371600" eaLnBrk="0" hangingPunct="0">
                <a:defRPr>
                  <a:solidFill>
                    <a:schemeClr val="tx1"/>
                  </a:solidFill>
                  <a:latin typeface="Arial" charset="0"/>
                </a:defRPr>
              </a:lvl5pPr>
              <a:lvl6pPr marL="2514600" indent="-228600" defTabSz="1371600" eaLnBrk="0" fontAlgn="base" hangingPunct="0">
                <a:spcBef>
                  <a:spcPct val="0"/>
                </a:spcBef>
                <a:spcAft>
                  <a:spcPct val="0"/>
                </a:spcAft>
                <a:defRPr>
                  <a:solidFill>
                    <a:schemeClr val="tx1"/>
                  </a:solidFill>
                  <a:latin typeface="Arial" charset="0"/>
                </a:defRPr>
              </a:lvl6pPr>
              <a:lvl7pPr marL="2971800" indent="-228600" defTabSz="1371600" eaLnBrk="0" fontAlgn="base" hangingPunct="0">
                <a:spcBef>
                  <a:spcPct val="0"/>
                </a:spcBef>
                <a:spcAft>
                  <a:spcPct val="0"/>
                </a:spcAft>
                <a:defRPr>
                  <a:solidFill>
                    <a:schemeClr val="tx1"/>
                  </a:solidFill>
                  <a:latin typeface="Arial" charset="0"/>
                </a:defRPr>
              </a:lvl7pPr>
              <a:lvl8pPr marL="3429000" indent="-228600" defTabSz="1371600" eaLnBrk="0" fontAlgn="base" hangingPunct="0">
                <a:spcBef>
                  <a:spcPct val="0"/>
                </a:spcBef>
                <a:spcAft>
                  <a:spcPct val="0"/>
                </a:spcAft>
                <a:defRPr>
                  <a:solidFill>
                    <a:schemeClr val="tx1"/>
                  </a:solidFill>
                  <a:latin typeface="Arial" charset="0"/>
                </a:defRPr>
              </a:lvl8pPr>
              <a:lvl9pPr marL="3886200" indent="-228600" defTabSz="1371600" eaLnBrk="0" fontAlgn="base" hangingPunct="0">
                <a:spcBef>
                  <a:spcPct val="0"/>
                </a:spcBef>
                <a:spcAft>
                  <a:spcPct val="0"/>
                </a:spcAft>
                <a:defRPr>
                  <a:solidFill>
                    <a:schemeClr val="tx1"/>
                  </a:solidFill>
                  <a:latin typeface="Arial" charset="0"/>
                </a:defRPr>
              </a:lvl9pPr>
            </a:lstStyle>
            <a:p>
              <a:pPr algn="ctr" defTabSz="1028700">
                <a:spcAft>
                  <a:spcPts val="400"/>
                </a:spcAft>
                <a:defRPr/>
              </a:pPr>
              <a:r>
                <a:rPr lang="en-US" altLang="x-none" sz="1600" b="1" dirty="0">
                  <a:solidFill>
                    <a:srgbClr val="FFFFFF"/>
                  </a:solidFill>
                  <a:latin typeface="Century Gothic"/>
                </a:rPr>
                <a:t>RS 0-25: Randomize</a:t>
              </a:r>
            </a:p>
            <a:p>
              <a:pPr algn="ctr" defTabSz="1028700">
                <a:lnSpc>
                  <a:spcPct val="85000"/>
                </a:lnSpc>
                <a:defRPr/>
              </a:pPr>
              <a:r>
                <a:rPr lang="en-US" altLang="x-none" sz="1350" b="1" dirty="0">
                  <a:solidFill>
                    <a:srgbClr val="FFFFFF"/>
                  </a:solidFill>
                  <a:latin typeface="Century Gothic"/>
                </a:rPr>
                <a:t>Endocrine Rx</a:t>
              </a:r>
              <a:br>
                <a:rPr lang="en-US" altLang="x-none" sz="1350" b="1" dirty="0">
                  <a:solidFill>
                    <a:srgbClr val="FFFFFF"/>
                  </a:solidFill>
                  <a:latin typeface="Century Gothic"/>
                </a:rPr>
              </a:br>
              <a:r>
                <a:rPr lang="en-US" altLang="x-none" sz="1350" b="1" dirty="0">
                  <a:solidFill>
                    <a:srgbClr val="FFFFFF"/>
                  </a:solidFill>
                  <a:latin typeface="Century Gothic"/>
                </a:rPr>
                <a:t>vs</a:t>
              </a:r>
              <a:br>
                <a:rPr lang="en-US" altLang="x-none" sz="1350" b="1" dirty="0">
                  <a:solidFill>
                    <a:srgbClr val="FFFFFF"/>
                  </a:solidFill>
                  <a:latin typeface="Century Gothic"/>
                </a:rPr>
              </a:br>
              <a:r>
                <a:rPr lang="en-US" altLang="x-none" sz="1350" b="1" dirty="0">
                  <a:solidFill>
                    <a:srgbClr val="FFFFFF"/>
                  </a:solidFill>
                  <a:latin typeface="Century Gothic"/>
                </a:rPr>
                <a:t>Chemo + Endocrine Rx</a:t>
              </a:r>
            </a:p>
          </p:txBody>
        </p:sp>
        <p:sp>
          <p:nvSpPr>
            <p:cNvPr id="40" name="Rectangle 9">
              <a:extLst>
                <a:ext uri="{FF2B5EF4-FFF2-40B4-BE49-F238E27FC236}">
                  <a16:creationId xmlns:a16="http://schemas.microsoft.com/office/drawing/2014/main" xmlns="" id="{9BA12E84-741D-CA49-A702-A032E1E0F79B}"/>
                </a:ext>
              </a:extLst>
            </p:cNvPr>
            <p:cNvSpPr>
              <a:spLocks noChangeArrowheads="1"/>
            </p:cNvSpPr>
            <p:nvPr/>
          </p:nvSpPr>
          <p:spPr bwMode="auto">
            <a:xfrm>
              <a:off x="6360819" y="2116931"/>
              <a:ext cx="1572809" cy="729616"/>
            </a:xfrm>
            <a:prstGeom prst="rect">
              <a:avLst/>
            </a:prstGeom>
            <a:solidFill>
              <a:srgbClr val="DC4223"/>
            </a:solidFill>
            <a:ln w="28575">
              <a:solidFill>
                <a:schemeClr val="bg1"/>
              </a:solidFill>
              <a:miter lim="800000"/>
              <a:headEnd/>
              <a:tailEnd/>
            </a:ln>
            <a:effectLst>
              <a:outerShdw blurRad="63500" algn="ctr" rotWithShape="0">
                <a:schemeClr val="tx1">
                  <a:alpha val="74998"/>
                </a:schemeClr>
              </a:outerShdw>
            </a:effectLst>
          </p:spPr>
          <p:txBody>
            <a:bodyPr lIns="103562" tIns="51781" rIns="103562" bIns="51781">
              <a:spAutoFit/>
            </a:bodyPr>
            <a:lstStyle>
              <a:lvl1pPr defTabSz="1371600" eaLnBrk="0" hangingPunct="0">
                <a:defRPr>
                  <a:solidFill>
                    <a:schemeClr val="tx1"/>
                  </a:solidFill>
                  <a:latin typeface="Arial" charset="0"/>
                </a:defRPr>
              </a:lvl1pPr>
              <a:lvl2pPr marL="742950" indent="-285750" defTabSz="1371600" eaLnBrk="0" hangingPunct="0">
                <a:defRPr>
                  <a:solidFill>
                    <a:schemeClr val="tx1"/>
                  </a:solidFill>
                  <a:latin typeface="Arial" charset="0"/>
                </a:defRPr>
              </a:lvl2pPr>
              <a:lvl3pPr marL="1143000" indent="-228600" defTabSz="1371600" eaLnBrk="0" hangingPunct="0">
                <a:defRPr>
                  <a:solidFill>
                    <a:schemeClr val="tx1"/>
                  </a:solidFill>
                  <a:latin typeface="Arial" charset="0"/>
                </a:defRPr>
              </a:lvl3pPr>
              <a:lvl4pPr marL="1600200" indent="-228600" defTabSz="1371600" eaLnBrk="0" hangingPunct="0">
                <a:defRPr>
                  <a:solidFill>
                    <a:schemeClr val="tx1"/>
                  </a:solidFill>
                  <a:latin typeface="Arial" charset="0"/>
                </a:defRPr>
              </a:lvl4pPr>
              <a:lvl5pPr marL="2057400" indent="-228600" defTabSz="1371600" eaLnBrk="0" hangingPunct="0">
                <a:defRPr>
                  <a:solidFill>
                    <a:schemeClr val="tx1"/>
                  </a:solidFill>
                  <a:latin typeface="Arial" charset="0"/>
                </a:defRPr>
              </a:lvl5pPr>
              <a:lvl6pPr marL="2514600" indent="-228600" defTabSz="1371600" eaLnBrk="0" fontAlgn="base" hangingPunct="0">
                <a:spcBef>
                  <a:spcPct val="0"/>
                </a:spcBef>
                <a:spcAft>
                  <a:spcPct val="0"/>
                </a:spcAft>
                <a:defRPr>
                  <a:solidFill>
                    <a:schemeClr val="tx1"/>
                  </a:solidFill>
                  <a:latin typeface="Arial" charset="0"/>
                </a:defRPr>
              </a:lvl6pPr>
              <a:lvl7pPr marL="2971800" indent="-228600" defTabSz="1371600" eaLnBrk="0" fontAlgn="base" hangingPunct="0">
                <a:spcBef>
                  <a:spcPct val="0"/>
                </a:spcBef>
                <a:spcAft>
                  <a:spcPct val="0"/>
                </a:spcAft>
                <a:defRPr>
                  <a:solidFill>
                    <a:schemeClr val="tx1"/>
                  </a:solidFill>
                  <a:latin typeface="Arial" charset="0"/>
                </a:defRPr>
              </a:lvl7pPr>
              <a:lvl8pPr marL="3429000" indent="-228600" defTabSz="1371600" eaLnBrk="0" fontAlgn="base" hangingPunct="0">
                <a:spcBef>
                  <a:spcPct val="0"/>
                </a:spcBef>
                <a:spcAft>
                  <a:spcPct val="0"/>
                </a:spcAft>
                <a:defRPr>
                  <a:solidFill>
                    <a:schemeClr val="tx1"/>
                  </a:solidFill>
                  <a:latin typeface="Arial" charset="0"/>
                </a:defRPr>
              </a:lvl8pPr>
              <a:lvl9pPr marL="3886200" indent="-228600" defTabSz="1371600" eaLnBrk="0" fontAlgn="base" hangingPunct="0">
                <a:spcBef>
                  <a:spcPct val="0"/>
                </a:spcBef>
                <a:spcAft>
                  <a:spcPct val="0"/>
                </a:spcAft>
                <a:defRPr>
                  <a:solidFill>
                    <a:schemeClr val="tx1"/>
                  </a:solidFill>
                  <a:latin typeface="Arial" charset="0"/>
                </a:defRPr>
              </a:lvl9pPr>
            </a:lstStyle>
            <a:p>
              <a:pPr algn="ctr" defTabSz="1028700">
                <a:spcAft>
                  <a:spcPts val="225"/>
                </a:spcAft>
                <a:defRPr/>
              </a:pPr>
              <a:r>
                <a:rPr lang="en-US" altLang="x-none" sz="1600" b="1" dirty="0">
                  <a:solidFill>
                    <a:srgbClr val="FFFFFF"/>
                  </a:solidFill>
                  <a:latin typeface="Century Gothic"/>
                </a:rPr>
                <a:t>RS &gt;25</a:t>
              </a:r>
            </a:p>
            <a:p>
              <a:pPr algn="ctr" defTabSz="1028700">
                <a:lnSpc>
                  <a:spcPct val="85000"/>
                </a:lnSpc>
                <a:defRPr/>
              </a:pPr>
              <a:r>
                <a:rPr lang="en-US" altLang="x-none" sz="1350" b="1" dirty="0">
                  <a:solidFill>
                    <a:srgbClr val="FFFFFF"/>
                  </a:solidFill>
                  <a:latin typeface="Century Gothic"/>
                </a:rPr>
                <a:t>Chemo +</a:t>
              </a:r>
            </a:p>
            <a:p>
              <a:pPr algn="ctr" defTabSz="1028700">
                <a:lnSpc>
                  <a:spcPct val="85000"/>
                </a:lnSpc>
                <a:defRPr/>
              </a:pPr>
              <a:r>
                <a:rPr lang="en-US" altLang="x-none" sz="1350" b="1" dirty="0">
                  <a:solidFill>
                    <a:srgbClr val="FFFFFF"/>
                  </a:solidFill>
                  <a:latin typeface="Century Gothic"/>
                </a:rPr>
                <a:t>Endocrine Rx</a:t>
              </a:r>
            </a:p>
          </p:txBody>
        </p:sp>
        <p:sp>
          <p:nvSpPr>
            <p:cNvPr id="41" name="Line 15">
              <a:extLst>
                <a:ext uri="{FF2B5EF4-FFF2-40B4-BE49-F238E27FC236}">
                  <a16:creationId xmlns:a16="http://schemas.microsoft.com/office/drawing/2014/main" xmlns="" id="{095BF02B-5BFF-A94B-9C2D-793ADD341022}"/>
                </a:ext>
              </a:extLst>
            </p:cNvPr>
            <p:cNvSpPr>
              <a:spLocks noChangeShapeType="1"/>
            </p:cNvSpPr>
            <p:nvPr/>
          </p:nvSpPr>
          <p:spPr bwMode="auto">
            <a:xfrm flipH="1" flipV="1">
              <a:off x="2918385" y="1669324"/>
              <a:ext cx="405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a:defRPr/>
              </a:pPr>
              <a:endParaRPr lang="en-GB" sz="1350">
                <a:solidFill>
                  <a:prstClr val="black"/>
                </a:solidFill>
                <a:latin typeface="Century Gothic"/>
              </a:endParaRPr>
            </a:p>
          </p:txBody>
        </p:sp>
        <p:sp>
          <p:nvSpPr>
            <p:cNvPr id="45" name="Line 10">
              <a:extLst>
                <a:ext uri="{FF2B5EF4-FFF2-40B4-BE49-F238E27FC236}">
                  <a16:creationId xmlns:a16="http://schemas.microsoft.com/office/drawing/2014/main" xmlns="" id="{C957E0ED-57E5-2B4A-98C6-2EFC90ECC778}"/>
                </a:ext>
              </a:extLst>
            </p:cNvPr>
            <p:cNvSpPr>
              <a:spLocks noChangeShapeType="1"/>
            </p:cNvSpPr>
            <p:nvPr/>
          </p:nvSpPr>
          <p:spPr bwMode="auto">
            <a:xfrm flipH="1" flipV="1">
              <a:off x="4601294" y="1885667"/>
              <a:ext cx="0" cy="125999"/>
            </a:xfrm>
            <a:prstGeom prst="line">
              <a:avLst/>
            </a:prstGeom>
            <a:noFill/>
            <a:ln w="28575" cap="rnd">
              <a:solidFill>
                <a:schemeClr val="tx1"/>
              </a:solidFill>
              <a:round/>
              <a:headEnd type="triangle" w="lg" len="med"/>
              <a:tailEnd type="none" w="lg" len="sm"/>
            </a:ln>
            <a:extLst>
              <a:ext uri="{909E8E84-426E-40DD-AFC4-6F175D3DCCD1}">
                <a14:hiddenFill xmlns:a14="http://schemas.microsoft.com/office/drawing/2010/main">
                  <a:noFill/>
                </a14:hiddenFill>
              </a:ext>
            </a:extLst>
          </p:spPr>
          <p:txBody>
            <a:bodyPr/>
            <a:lstStyle/>
            <a:p>
              <a:pPr defTabSz="685800">
                <a:defRPr/>
              </a:pPr>
              <a:endParaRPr lang="en-GB" sz="1350">
                <a:solidFill>
                  <a:prstClr val="black"/>
                </a:solidFill>
                <a:latin typeface="Century Gothic"/>
              </a:endParaRPr>
            </a:p>
          </p:txBody>
        </p:sp>
        <p:sp>
          <p:nvSpPr>
            <p:cNvPr id="46" name="Line 10">
              <a:extLst>
                <a:ext uri="{FF2B5EF4-FFF2-40B4-BE49-F238E27FC236}">
                  <a16:creationId xmlns:a16="http://schemas.microsoft.com/office/drawing/2014/main" xmlns="" id="{7BC7F3E7-3B9A-6948-A302-611F94D0ED4B}"/>
                </a:ext>
              </a:extLst>
            </p:cNvPr>
            <p:cNvSpPr>
              <a:spLocks noChangeShapeType="1"/>
            </p:cNvSpPr>
            <p:nvPr/>
          </p:nvSpPr>
          <p:spPr bwMode="auto">
            <a:xfrm flipH="1" flipV="1">
              <a:off x="4603284" y="1869411"/>
              <a:ext cx="2376000" cy="180000"/>
            </a:xfrm>
            <a:prstGeom prst="line">
              <a:avLst/>
            </a:prstGeom>
            <a:noFill/>
            <a:ln w="28575" cap="rnd">
              <a:solidFill>
                <a:schemeClr val="tx1"/>
              </a:solidFill>
              <a:bevel/>
              <a:headEnd type="triangle" w="lg" len="med"/>
              <a:tailEnd type="none" w="lg" len="sm"/>
            </a:ln>
            <a:extLst>
              <a:ext uri="{909E8E84-426E-40DD-AFC4-6F175D3DCCD1}">
                <a14:hiddenFill xmlns:a14="http://schemas.microsoft.com/office/drawing/2010/main">
                  <a:noFill/>
                </a14:hiddenFill>
              </a:ext>
            </a:extLst>
          </p:spPr>
          <p:txBody>
            <a:bodyPr/>
            <a:lstStyle/>
            <a:p>
              <a:pPr defTabSz="685800">
                <a:defRPr/>
              </a:pPr>
              <a:endParaRPr lang="en-GB" sz="1350">
                <a:solidFill>
                  <a:prstClr val="black"/>
                </a:solidFill>
                <a:latin typeface="Century Gothic"/>
              </a:endParaRPr>
            </a:p>
          </p:txBody>
        </p:sp>
        <p:sp>
          <p:nvSpPr>
            <p:cNvPr id="17" name="Rectangle 16">
              <a:extLst>
                <a:ext uri="{FF2B5EF4-FFF2-40B4-BE49-F238E27FC236}">
                  <a16:creationId xmlns:a16="http://schemas.microsoft.com/office/drawing/2014/main" xmlns="" id="{33AC762B-5EB4-3040-89F5-A57FC2A6F63B}"/>
                </a:ext>
              </a:extLst>
            </p:cNvPr>
            <p:cNvSpPr/>
            <p:nvPr/>
          </p:nvSpPr>
          <p:spPr>
            <a:xfrm>
              <a:off x="742854" y="936372"/>
              <a:ext cx="7659466" cy="219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Box 14">
              <a:extLst>
                <a:ext uri="{FF2B5EF4-FFF2-40B4-BE49-F238E27FC236}">
                  <a16:creationId xmlns:a16="http://schemas.microsoft.com/office/drawing/2014/main" xmlns="" id="{72BD0146-07D4-FF4D-ABF5-FBA883C64CC1}"/>
                </a:ext>
              </a:extLst>
            </p:cNvPr>
            <p:cNvSpPr txBox="1">
              <a:spLocks noChangeArrowheads="1"/>
            </p:cNvSpPr>
            <p:nvPr/>
          </p:nvSpPr>
          <p:spPr bwMode="auto">
            <a:xfrm>
              <a:off x="1115236" y="2108024"/>
              <a:ext cx="1747181" cy="7849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67500" tIns="13500" bIns="13500" anchor="ctr"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5800">
                <a:lnSpc>
                  <a:spcPct val="85000"/>
                </a:lnSpc>
                <a:spcAft>
                  <a:spcPts val="400"/>
                </a:spcAft>
                <a:defRPr/>
              </a:pPr>
              <a:r>
                <a:rPr lang="en-US" altLang="x-none" sz="1350" u="sng" dirty="0">
                  <a:solidFill>
                    <a:prstClr val="black"/>
                  </a:solidFill>
                  <a:latin typeface="Century Gothic"/>
                </a:rPr>
                <a:t>Stratify</a:t>
              </a:r>
            </a:p>
            <a:p>
              <a:pPr algn="ctr" defTabSz="685800">
                <a:lnSpc>
                  <a:spcPct val="85000"/>
                </a:lnSpc>
                <a:defRPr/>
              </a:pPr>
              <a:r>
                <a:rPr lang="en-US" altLang="x-none" sz="1350" dirty="0">
                  <a:solidFill>
                    <a:prstClr val="black"/>
                  </a:solidFill>
                  <a:latin typeface="Century Gothic"/>
                </a:rPr>
                <a:t>RS 0-13 vs 14-25</a:t>
              </a:r>
            </a:p>
            <a:p>
              <a:pPr algn="ctr" defTabSz="685800">
                <a:lnSpc>
                  <a:spcPct val="85000"/>
                </a:lnSpc>
                <a:defRPr/>
              </a:pPr>
              <a:r>
                <a:rPr lang="en-US" altLang="x-none" sz="1350" dirty="0">
                  <a:solidFill>
                    <a:prstClr val="black"/>
                  </a:solidFill>
                  <a:latin typeface="Century Gothic"/>
                </a:rPr>
                <a:t>Menopausal status</a:t>
              </a:r>
            </a:p>
            <a:p>
              <a:pPr algn="ctr" defTabSz="685800">
                <a:lnSpc>
                  <a:spcPct val="85000"/>
                </a:lnSpc>
                <a:defRPr/>
              </a:pPr>
              <a:r>
                <a:rPr lang="en-US" altLang="x-none" sz="1350" dirty="0">
                  <a:solidFill>
                    <a:prstClr val="black"/>
                  </a:solidFill>
                  <a:latin typeface="Century Gothic"/>
                </a:rPr>
                <a:t>SNLB only vs ANC</a:t>
              </a:r>
            </a:p>
          </p:txBody>
        </p:sp>
        <p:sp>
          <p:nvSpPr>
            <p:cNvPr id="20" name="Line 15">
              <a:extLst>
                <a:ext uri="{FF2B5EF4-FFF2-40B4-BE49-F238E27FC236}">
                  <a16:creationId xmlns:a16="http://schemas.microsoft.com/office/drawing/2014/main" xmlns="" id="{A7827FE2-EB88-E643-83EF-6E7D09981913}"/>
                </a:ext>
              </a:extLst>
            </p:cNvPr>
            <p:cNvSpPr>
              <a:spLocks noChangeShapeType="1"/>
            </p:cNvSpPr>
            <p:nvPr/>
          </p:nvSpPr>
          <p:spPr bwMode="auto">
            <a:xfrm flipV="1">
              <a:off x="2985758" y="2463518"/>
              <a:ext cx="405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a:defRPr/>
              </a:pPr>
              <a:endParaRPr lang="en-GB" sz="1350">
                <a:solidFill>
                  <a:prstClr val="black"/>
                </a:solidFill>
                <a:latin typeface="Century Gothic"/>
              </a:endParaRPr>
            </a:p>
          </p:txBody>
        </p:sp>
      </p:grpSp>
    </p:spTree>
    <p:extLst>
      <p:ext uri="{BB962C8B-B14F-4D97-AF65-F5344CB8AC3E}">
        <p14:creationId xmlns:p14="http://schemas.microsoft.com/office/powerpoint/2010/main" val="4209354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a:t>OPTIMA Population</a:t>
            </a:r>
          </a:p>
        </p:txBody>
      </p:sp>
      <p:sp>
        <p:nvSpPr>
          <p:cNvPr id="3" name="Text Placeholder 2">
            <a:extLst>
              <a:ext uri="{FF2B5EF4-FFF2-40B4-BE49-F238E27FC236}">
                <a16:creationId xmlns:a16="http://schemas.microsoft.com/office/drawing/2014/main" xmlns="" id="{88118CE3-AFAD-6342-8E51-F30DC823BB48}"/>
              </a:ext>
            </a:extLst>
          </p:cNvPr>
          <p:cNvSpPr>
            <a:spLocks noGrp="1"/>
          </p:cNvSpPr>
          <p:nvPr>
            <p:ph type="body" idx="1"/>
          </p:nvPr>
        </p:nvSpPr>
        <p:spPr>
          <a:xfrm>
            <a:off x="395134" y="1047980"/>
            <a:ext cx="4028276" cy="625767"/>
          </a:xfrm>
        </p:spPr>
        <p:txBody>
          <a:bodyPr>
            <a:normAutofit/>
          </a:bodyPr>
          <a:lstStyle/>
          <a:p>
            <a:pPr marL="34290" indent="0">
              <a:buNone/>
            </a:pPr>
            <a:r>
              <a:rPr lang="en-US" dirty="0"/>
              <a:t>Main Inclusion Criteria</a:t>
            </a:r>
          </a:p>
        </p:txBody>
      </p:sp>
      <p:sp>
        <p:nvSpPr>
          <p:cNvPr id="6" name="Content Placeholder 5"/>
          <p:cNvSpPr>
            <a:spLocks noGrp="1"/>
          </p:cNvSpPr>
          <p:nvPr>
            <p:ph sz="half" idx="2"/>
          </p:nvPr>
        </p:nvSpPr>
        <p:spPr>
          <a:xfrm>
            <a:off x="395134" y="1571775"/>
            <a:ext cx="4028276" cy="3323905"/>
          </a:xfrm>
        </p:spPr>
        <p:txBody>
          <a:bodyPr vert="horz" lIns="67500" tIns="34290" rIns="67500" bIns="34290" rtlCol="0">
            <a:noAutofit/>
          </a:bodyPr>
          <a:lstStyle/>
          <a:p>
            <a:pPr marL="175500" indent="-175500">
              <a:spcBef>
                <a:spcPts val="400"/>
              </a:spcBef>
            </a:pPr>
            <a:r>
              <a:rPr lang="en-US" sz="2000" dirty="0"/>
              <a:t>Women or Men age ≥40</a:t>
            </a:r>
          </a:p>
          <a:p>
            <a:pPr marL="175500" indent="-175500">
              <a:spcBef>
                <a:spcPts val="400"/>
              </a:spcBef>
            </a:pPr>
            <a:r>
              <a:rPr lang="en-US" sz="2000" dirty="0"/>
              <a:t>“Adequate surgery”; ANC not mandatory</a:t>
            </a:r>
          </a:p>
          <a:p>
            <a:pPr marL="175500" indent="-175500">
              <a:spcBef>
                <a:spcPts val="400"/>
              </a:spcBef>
            </a:pPr>
            <a:r>
              <a:rPr lang="en-US" sz="2000" dirty="0"/>
              <a:t>ER-</a:t>
            </a:r>
            <a:r>
              <a:rPr lang="en-US" sz="2000" dirty="0" err="1"/>
              <a:t>pos</a:t>
            </a:r>
            <a:r>
              <a:rPr lang="en-US" sz="2000" dirty="0"/>
              <a:t> HER2-neg (local lab)</a:t>
            </a:r>
          </a:p>
          <a:p>
            <a:pPr marL="175500" indent="-175500">
              <a:spcBef>
                <a:spcPts val="400"/>
              </a:spcBef>
            </a:pPr>
            <a:r>
              <a:rPr lang="en-US" sz="2000" dirty="0"/>
              <a:t>Size &amp; nodes: one of the following </a:t>
            </a:r>
          </a:p>
          <a:p>
            <a:pPr marL="395526" lvl="1" indent="-164306">
              <a:spcBef>
                <a:spcPts val="200"/>
              </a:spcBef>
              <a:spcAft>
                <a:spcPts val="0"/>
              </a:spcAft>
            </a:pPr>
            <a:r>
              <a:rPr lang="en-US" sz="1800" dirty="0"/>
              <a:t>pN1-2</a:t>
            </a:r>
          </a:p>
          <a:p>
            <a:pPr marL="395526" lvl="1" indent="-164306">
              <a:spcBef>
                <a:spcPts val="200"/>
              </a:spcBef>
              <a:spcAft>
                <a:spcPts val="0"/>
              </a:spcAft>
            </a:pPr>
            <a:r>
              <a:rPr lang="en-US" sz="1800" dirty="0"/>
              <a:t>pN1mi &amp; pT≥20mm</a:t>
            </a:r>
          </a:p>
          <a:p>
            <a:pPr marL="395526" lvl="1" indent="-164306">
              <a:spcBef>
                <a:spcPts val="200"/>
              </a:spcBef>
              <a:spcAft>
                <a:spcPts val="0"/>
              </a:spcAft>
            </a:pPr>
            <a:r>
              <a:rPr lang="en-US" sz="1800" dirty="0"/>
              <a:t>pN0 &amp; pT≥30mm</a:t>
            </a:r>
          </a:p>
          <a:p>
            <a:pPr marL="175500" indent="-175500">
              <a:spcBef>
                <a:spcPts val="400"/>
              </a:spcBef>
            </a:pPr>
            <a:r>
              <a:rPr lang="en-US" sz="2000" dirty="0"/>
              <a:t>Fit for chemotherapy</a:t>
            </a:r>
          </a:p>
          <a:p>
            <a:pPr marL="175500" indent="-175500">
              <a:spcBef>
                <a:spcPts val="400"/>
              </a:spcBef>
            </a:pPr>
            <a:r>
              <a:rPr lang="en-US" sz="2000" dirty="0"/>
              <a:t>Up to 8 weeks neoadjuvant endocrine therapy permitted</a:t>
            </a:r>
          </a:p>
        </p:txBody>
      </p:sp>
      <p:sp>
        <p:nvSpPr>
          <p:cNvPr id="4" name="Text Placeholder 3">
            <a:extLst>
              <a:ext uri="{FF2B5EF4-FFF2-40B4-BE49-F238E27FC236}">
                <a16:creationId xmlns:a16="http://schemas.microsoft.com/office/drawing/2014/main" xmlns="" id="{6328E966-27BA-B74D-8888-99A5A0BA28D6}"/>
              </a:ext>
            </a:extLst>
          </p:cNvPr>
          <p:cNvSpPr>
            <a:spLocks noGrp="1"/>
          </p:cNvSpPr>
          <p:nvPr>
            <p:ph type="body" sz="quarter" idx="3"/>
          </p:nvPr>
        </p:nvSpPr>
        <p:spPr>
          <a:xfrm>
            <a:off x="4701880" y="1046121"/>
            <a:ext cx="4032000" cy="625767"/>
          </a:xfrm>
        </p:spPr>
        <p:txBody>
          <a:bodyPr/>
          <a:lstStyle/>
          <a:p>
            <a:pPr marL="34290" indent="0">
              <a:buNone/>
            </a:pPr>
            <a:r>
              <a:rPr lang="en-US" dirty="0"/>
              <a:t>Main </a:t>
            </a:r>
            <a:r>
              <a:rPr lang="en-US" sz="2000" dirty="0"/>
              <a:t>Exclusion</a:t>
            </a:r>
            <a:r>
              <a:rPr lang="en-US" dirty="0"/>
              <a:t> Criteria</a:t>
            </a:r>
          </a:p>
        </p:txBody>
      </p:sp>
      <p:sp>
        <p:nvSpPr>
          <p:cNvPr id="9" name="Content Placeholder 8"/>
          <p:cNvSpPr>
            <a:spLocks noGrp="1"/>
          </p:cNvSpPr>
          <p:nvPr>
            <p:ph sz="quarter" idx="4"/>
          </p:nvPr>
        </p:nvSpPr>
        <p:spPr>
          <a:xfrm>
            <a:off x="4701880" y="1570155"/>
            <a:ext cx="4032000" cy="3323905"/>
          </a:xfrm>
        </p:spPr>
        <p:txBody>
          <a:bodyPr>
            <a:noAutofit/>
          </a:bodyPr>
          <a:lstStyle/>
          <a:p>
            <a:pPr marL="138113" indent="-129779"/>
            <a:r>
              <a:rPr lang="en-US" sz="2000" dirty="0"/>
              <a:t>Advanced stage – pN3/ IM node involvement</a:t>
            </a:r>
          </a:p>
          <a:p>
            <a:pPr marL="138113" indent="-129779"/>
            <a:r>
              <a:rPr lang="en-US" sz="2000" dirty="0"/>
              <a:t>Neoadjuvant chemotherapy</a:t>
            </a:r>
          </a:p>
          <a:p>
            <a:pPr marL="138113" indent="-129779"/>
            <a:r>
              <a:rPr lang="en-US" sz="2000" dirty="0"/>
              <a:t>Previous IBC; surgically treated (±RT) DCIS permitted</a:t>
            </a:r>
          </a:p>
          <a:p>
            <a:pPr marL="138113" indent="-129779"/>
            <a:r>
              <a:rPr lang="en-US" sz="2000" dirty="0"/>
              <a:t>Planed ANC following trial entry; axillary RT permitted</a:t>
            </a:r>
          </a:p>
        </p:txBody>
      </p:sp>
    </p:spTree>
    <p:extLst>
      <p:ext uri="{BB962C8B-B14F-4D97-AF65-F5344CB8AC3E}">
        <p14:creationId xmlns:p14="http://schemas.microsoft.com/office/powerpoint/2010/main" val="2936038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a:t>OPTIMA Main Trial design</a:t>
            </a:r>
          </a:p>
        </p:txBody>
      </p:sp>
      <p:sp>
        <p:nvSpPr>
          <p:cNvPr id="10" name="Line 27"/>
          <p:cNvSpPr>
            <a:spLocks noChangeShapeType="1"/>
          </p:cNvSpPr>
          <p:nvPr/>
        </p:nvSpPr>
        <p:spPr bwMode="auto">
          <a:xfrm>
            <a:off x="2954265" y="1514521"/>
            <a:ext cx="2160000" cy="0"/>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350"/>
          </a:p>
        </p:txBody>
      </p:sp>
      <p:sp>
        <p:nvSpPr>
          <p:cNvPr id="11" name="Flowchart: Decision 34"/>
          <p:cNvSpPr>
            <a:spLocks noChangeArrowheads="1"/>
          </p:cNvSpPr>
          <p:nvPr/>
        </p:nvSpPr>
        <p:spPr bwMode="auto">
          <a:xfrm>
            <a:off x="2951422" y="2188144"/>
            <a:ext cx="945000" cy="459000"/>
          </a:xfrm>
          <a:prstGeom prst="flowChartDecision">
            <a:avLst/>
          </a:prstGeom>
          <a:solidFill>
            <a:srgbClr val="D7ACD6"/>
          </a:solidFill>
          <a:ln w="1588">
            <a:noFill/>
            <a:round/>
            <a:headEnd/>
            <a:tailEnd/>
          </a:ln>
        </p:spPr>
        <p:txBody>
          <a:bodyPr lIns="0" tIns="27000" rIns="0" bIns="27000" anchor="ctr"/>
          <a:lstStyle/>
          <a:p>
            <a:pPr algn="ctr" eaLnBrk="0" hangingPunct="0">
              <a:defRPr/>
            </a:pPr>
            <a:endParaRPr lang="en-GB" sz="1350" dirty="0">
              <a:ea typeface="ＭＳ Ｐゴシック" charset="0"/>
              <a:cs typeface="Calibri" charset="0"/>
            </a:endParaRPr>
          </a:p>
        </p:txBody>
      </p:sp>
      <p:sp>
        <p:nvSpPr>
          <p:cNvPr id="12" name="Text Box 13"/>
          <p:cNvSpPr txBox="1">
            <a:spLocks noChangeArrowheads="1"/>
          </p:cNvSpPr>
          <p:nvPr/>
        </p:nvSpPr>
        <p:spPr bwMode="auto">
          <a:xfrm>
            <a:off x="6572667" y="2540728"/>
            <a:ext cx="864000" cy="283369"/>
          </a:xfrm>
          <a:prstGeom prst="rect">
            <a:avLst/>
          </a:prstGeom>
          <a:solidFill>
            <a:srgbClr val="92D050"/>
          </a:solidFill>
          <a:ln w="9525">
            <a:solidFill>
              <a:srgbClr val="00B050"/>
            </a:solidFill>
            <a:miter lim="800000"/>
            <a:headEnd/>
            <a:tailEnd/>
          </a:ln>
        </p:spPr>
        <p:txBody>
          <a:bodyPr lIns="27000" rIns="27000" anchor="ctr" anchorCtr="0"/>
          <a:lstStyle>
            <a:defPPr>
              <a:defRPr lang="en-US"/>
            </a:defPPr>
            <a:lvl1pPr algn="ctr">
              <a:defRPr sz="1400">
                <a:ea typeface="ＭＳ Ｐゴシック" charset="0"/>
                <a:cs typeface="Calibri" charset="0"/>
              </a:defRPr>
            </a:lvl1pPr>
            <a:lvl2pPr marL="742950" indent="-285750" eaLnBrk="0" hangingPunct="0">
              <a:defRPr sz="2400">
                <a:latin typeface="Arial" charset="0"/>
                <a:ea typeface="ＭＳ Ｐゴシック" charset="0"/>
              </a:defRPr>
            </a:lvl2pPr>
            <a:lvl3pPr marL="1143000" indent="-228600" eaLnBrk="0" hangingPunct="0">
              <a:defRPr sz="2400">
                <a:latin typeface="Arial" charset="0"/>
                <a:ea typeface="ＭＳ Ｐゴシック" charset="0"/>
              </a:defRPr>
            </a:lvl3pPr>
            <a:lvl4pPr marL="1600200" indent="-228600" eaLnBrk="0" hangingPunct="0">
              <a:defRPr sz="2400">
                <a:latin typeface="Arial" charset="0"/>
                <a:ea typeface="ＭＳ Ｐゴシック" charset="0"/>
              </a:defRPr>
            </a:lvl4pPr>
            <a:lvl5pPr marL="2057400" indent="-228600" eaLnBrk="0" hangingPunct="0">
              <a:defRPr sz="2400">
                <a:latin typeface="Arial" charset="0"/>
                <a:ea typeface="ＭＳ Ｐゴシック" charset="0"/>
              </a:defRPr>
            </a:lvl5pPr>
            <a:lvl6pPr marL="2514600" indent="-228600" eaLnBrk="0" fontAlgn="base" hangingPunct="0">
              <a:spcBef>
                <a:spcPct val="0"/>
              </a:spcBef>
              <a:spcAft>
                <a:spcPct val="0"/>
              </a:spcAft>
              <a:defRPr sz="2400">
                <a:latin typeface="Arial" charset="0"/>
                <a:ea typeface="ＭＳ Ｐゴシック" charset="0"/>
              </a:defRPr>
            </a:lvl6pPr>
            <a:lvl7pPr marL="2971800" indent="-228600" eaLnBrk="0" fontAlgn="base" hangingPunct="0">
              <a:spcBef>
                <a:spcPct val="0"/>
              </a:spcBef>
              <a:spcAft>
                <a:spcPct val="0"/>
              </a:spcAft>
              <a:defRPr sz="2400">
                <a:latin typeface="Arial" charset="0"/>
                <a:ea typeface="ＭＳ Ｐゴシック" charset="0"/>
              </a:defRPr>
            </a:lvl7pPr>
            <a:lvl8pPr marL="3429000" indent="-228600" eaLnBrk="0" fontAlgn="base" hangingPunct="0">
              <a:spcBef>
                <a:spcPct val="0"/>
              </a:spcBef>
              <a:spcAft>
                <a:spcPct val="0"/>
              </a:spcAft>
              <a:defRPr sz="2400">
                <a:latin typeface="Arial" charset="0"/>
                <a:ea typeface="ＭＳ Ｐゴシック" charset="0"/>
              </a:defRPr>
            </a:lvl8pPr>
            <a:lvl9pPr marL="3886200" indent="-228600" eaLnBrk="0" fontAlgn="base" hangingPunct="0">
              <a:spcBef>
                <a:spcPct val="0"/>
              </a:spcBef>
              <a:spcAft>
                <a:spcPct val="0"/>
              </a:spcAft>
              <a:defRPr sz="2400">
                <a:latin typeface="Arial" charset="0"/>
                <a:ea typeface="ＭＳ Ｐゴシック" charset="0"/>
              </a:defRPr>
            </a:lvl9pPr>
          </a:lstStyle>
          <a:p>
            <a:r>
              <a:rPr lang="en-GB" sz="1275" dirty="0"/>
              <a:t>endocrine</a:t>
            </a:r>
          </a:p>
        </p:txBody>
      </p:sp>
      <p:sp>
        <p:nvSpPr>
          <p:cNvPr id="13" name="Line 27"/>
          <p:cNvSpPr>
            <a:spLocks noChangeShapeType="1"/>
          </p:cNvSpPr>
          <p:nvPr/>
        </p:nvSpPr>
        <p:spPr bwMode="auto">
          <a:xfrm>
            <a:off x="4358421" y="2702765"/>
            <a:ext cx="2160000" cy="0"/>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350"/>
          </a:p>
        </p:txBody>
      </p:sp>
      <p:sp>
        <p:nvSpPr>
          <p:cNvPr id="14" name="TextBox 33"/>
          <p:cNvSpPr txBox="1">
            <a:spLocks noChangeArrowheads="1"/>
          </p:cNvSpPr>
          <p:nvPr/>
        </p:nvSpPr>
        <p:spPr bwMode="auto">
          <a:xfrm>
            <a:off x="4358421" y="2676397"/>
            <a:ext cx="721672" cy="2654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GB" sz="1125" i="1" dirty="0">
                <a:latin typeface="+mn-lt"/>
                <a:cs typeface="Calibri" pitchFamily="34" charset="0"/>
              </a:rPr>
              <a:t>low score</a:t>
            </a:r>
          </a:p>
        </p:txBody>
      </p:sp>
      <p:sp>
        <p:nvSpPr>
          <p:cNvPr id="18" name="Line 27"/>
          <p:cNvSpPr>
            <a:spLocks noChangeShapeType="1"/>
          </p:cNvSpPr>
          <p:nvPr/>
        </p:nvSpPr>
        <p:spPr bwMode="auto">
          <a:xfrm>
            <a:off x="4358422" y="2181271"/>
            <a:ext cx="810000" cy="0"/>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350"/>
          </a:p>
        </p:txBody>
      </p:sp>
      <p:sp>
        <p:nvSpPr>
          <p:cNvPr id="19" name="TextBox 33"/>
          <p:cNvSpPr txBox="1">
            <a:spLocks noChangeArrowheads="1"/>
          </p:cNvSpPr>
          <p:nvPr/>
        </p:nvSpPr>
        <p:spPr bwMode="auto">
          <a:xfrm>
            <a:off x="4331369" y="1946662"/>
            <a:ext cx="766557" cy="2654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GB" sz="1125" i="1" dirty="0">
                <a:latin typeface="+mn-lt"/>
                <a:cs typeface="Calibri" pitchFamily="34" charset="0"/>
              </a:rPr>
              <a:t>high score</a:t>
            </a:r>
          </a:p>
        </p:txBody>
      </p:sp>
      <p:sp>
        <p:nvSpPr>
          <p:cNvPr id="20" name="Oval 19"/>
          <p:cNvSpPr>
            <a:spLocks noChangeArrowheads="1"/>
          </p:cNvSpPr>
          <p:nvPr/>
        </p:nvSpPr>
        <p:spPr bwMode="auto">
          <a:xfrm>
            <a:off x="2220003" y="1837180"/>
            <a:ext cx="239316" cy="239316"/>
          </a:xfrm>
          <a:prstGeom prst="ellipse">
            <a:avLst/>
          </a:prstGeom>
          <a:solidFill>
            <a:srgbClr val="D7ACD6"/>
          </a:solidFill>
          <a:ln w="9525">
            <a:noFill/>
            <a:round/>
            <a:headEnd/>
            <a:tailEnd/>
          </a:ln>
        </p:spPr>
        <p:txBody>
          <a:bodyPr lIns="0" tIns="0" rIns="0" bIns="0"/>
          <a:lstStyle/>
          <a:p>
            <a:pPr algn="ctr">
              <a:defRPr/>
            </a:pPr>
            <a:r>
              <a:rPr lang="en-GB" sz="1350" dirty="0">
                <a:ea typeface="ＭＳ Ｐゴシック" charset="0"/>
                <a:cs typeface="Calibri" charset="0"/>
              </a:rPr>
              <a:t>R</a:t>
            </a:r>
          </a:p>
        </p:txBody>
      </p:sp>
      <p:sp>
        <p:nvSpPr>
          <p:cNvPr id="21" name="Line 8"/>
          <p:cNvSpPr>
            <a:spLocks noChangeShapeType="1"/>
          </p:cNvSpPr>
          <p:nvPr/>
        </p:nvSpPr>
        <p:spPr bwMode="auto">
          <a:xfrm flipV="1">
            <a:off x="2480749" y="1489518"/>
            <a:ext cx="452438" cy="474036"/>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350"/>
          </a:p>
        </p:txBody>
      </p:sp>
      <p:sp>
        <p:nvSpPr>
          <p:cNvPr id="22" name="TextBox 32"/>
          <p:cNvSpPr txBox="1">
            <a:spLocks noChangeArrowheads="1"/>
          </p:cNvSpPr>
          <p:nvPr/>
        </p:nvSpPr>
        <p:spPr bwMode="auto">
          <a:xfrm>
            <a:off x="2669595" y="1673951"/>
            <a:ext cx="269626" cy="3000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GB" sz="1350" b="1" dirty="0">
                <a:latin typeface="+mn-lt"/>
                <a:cs typeface="Calibri" pitchFamily="34" charset="0"/>
              </a:rPr>
              <a:t>1</a:t>
            </a:r>
          </a:p>
        </p:txBody>
      </p:sp>
      <p:sp>
        <p:nvSpPr>
          <p:cNvPr id="23" name="TextBox 33"/>
          <p:cNvSpPr txBox="1">
            <a:spLocks noChangeArrowheads="1"/>
          </p:cNvSpPr>
          <p:nvPr/>
        </p:nvSpPr>
        <p:spPr bwMode="auto">
          <a:xfrm>
            <a:off x="2675622" y="2010749"/>
            <a:ext cx="269626" cy="3000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GB" sz="1350" b="1" dirty="0">
                <a:latin typeface="+mn-lt"/>
                <a:cs typeface="Calibri" pitchFamily="34" charset="0"/>
              </a:rPr>
              <a:t>1</a:t>
            </a:r>
          </a:p>
        </p:txBody>
      </p:sp>
      <p:sp>
        <p:nvSpPr>
          <p:cNvPr id="24" name="Line 9"/>
          <p:cNvSpPr>
            <a:spLocks noChangeShapeType="1"/>
          </p:cNvSpPr>
          <p:nvPr/>
        </p:nvSpPr>
        <p:spPr bwMode="auto">
          <a:xfrm>
            <a:off x="2480749" y="1958457"/>
            <a:ext cx="452438" cy="474036"/>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350"/>
          </a:p>
        </p:txBody>
      </p:sp>
      <p:sp>
        <p:nvSpPr>
          <p:cNvPr id="25" name="TextBox 32"/>
          <p:cNvSpPr txBox="1">
            <a:spLocks noChangeArrowheads="1"/>
          </p:cNvSpPr>
          <p:nvPr/>
        </p:nvSpPr>
        <p:spPr bwMode="auto">
          <a:xfrm>
            <a:off x="2048787" y="1352596"/>
            <a:ext cx="710451" cy="4385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GB" sz="1200" i="1" dirty="0">
                <a:latin typeface="+mn-lt"/>
                <a:cs typeface="Calibri" pitchFamily="34" charset="0"/>
              </a:rPr>
              <a:t>Option 1</a:t>
            </a:r>
          </a:p>
          <a:p>
            <a:pPr>
              <a:defRPr/>
            </a:pPr>
            <a:r>
              <a:rPr lang="en-GB" sz="1050" i="1" dirty="0">
                <a:latin typeface="+mn-lt"/>
                <a:cs typeface="Calibri" pitchFamily="34" charset="0"/>
              </a:rPr>
              <a:t>(control)</a:t>
            </a:r>
          </a:p>
        </p:txBody>
      </p:sp>
      <p:sp>
        <p:nvSpPr>
          <p:cNvPr id="26" name="TextBox 32"/>
          <p:cNvSpPr txBox="1">
            <a:spLocks noChangeArrowheads="1"/>
          </p:cNvSpPr>
          <p:nvPr/>
        </p:nvSpPr>
        <p:spPr bwMode="auto">
          <a:xfrm>
            <a:off x="2036163" y="2216692"/>
            <a:ext cx="718466" cy="4385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GB" sz="1200" i="1" dirty="0">
                <a:latin typeface="+mn-lt"/>
                <a:cs typeface="Calibri" pitchFamily="34" charset="0"/>
              </a:rPr>
              <a:t>Option 2</a:t>
            </a:r>
          </a:p>
          <a:p>
            <a:pPr>
              <a:defRPr/>
            </a:pPr>
            <a:r>
              <a:rPr lang="en-GB" sz="1050" i="1" dirty="0">
                <a:latin typeface="+mn-lt"/>
                <a:cs typeface="Calibri" pitchFamily="34" charset="0"/>
              </a:rPr>
              <a:t>(research)</a:t>
            </a:r>
          </a:p>
        </p:txBody>
      </p:sp>
      <p:sp>
        <p:nvSpPr>
          <p:cNvPr id="31" name="Text Box 26"/>
          <p:cNvSpPr txBox="1">
            <a:spLocks noChangeArrowheads="1"/>
          </p:cNvSpPr>
          <p:nvPr/>
        </p:nvSpPr>
        <p:spPr bwMode="auto">
          <a:xfrm rot="16200000">
            <a:off x="3521373" y="2216782"/>
            <a:ext cx="1215000" cy="405000"/>
          </a:xfrm>
          <a:prstGeom prst="rect">
            <a:avLst/>
          </a:prstGeom>
          <a:solidFill>
            <a:srgbClr val="D7ACD6"/>
          </a:solidFill>
          <a:ln w="38100" cmpd="dbl">
            <a:solidFill>
              <a:schemeClr val="tx1"/>
            </a:solidFill>
            <a:miter lim="800000"/>
            <a:headEnd/>
            <a:tailEnd/>
          </a:ln>
        </p:spPr>
        <p:txBody>
          <a:bodyPr lIns="27000" rIns="270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GB" sz="1050" dirty="0">
                <a:latin typeface="+mn-lt"/>
                <a:cs typeface="Calibri" charset="0"/>
              </a:rPr>
              <a:t>treatment assigned by score </a:t>
            </a:r>
          </a:p>
        </p:txBody>
      </p:sp>
      <p:sp>
        <p:nvSpPr>
          <p:cNvPr id="33" name="Line 27"/>
          <p:cNvSpPr>
            <a:spLocks noChangeShapeType="1"/>
          </p:cNvSpPr>
          <p:nvPr/>
        </p:nvSpPr>
        <p:spPr bwMode="auto">
          <a:xfrm>
            <a:off x="7532195" y="2690046"/>
            <a:ext cx="1080000" cy="0"/>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350"/>
          </a:p>
        </p:txBody>
      </p:sp>
      <p:sp>
        <p:nvSpPr>
          <p:cNvPr id="34" name="Line 27"/>
          <p:cNvSpPr>
            <a:spLocks noChangeShapeType="1"/>
          </p:cNvSpPr>
          <p:nvPr/>
        </p:nvSpPr>
        <p:spPr bwMode="auto">
          <a:xfrm>
            <a:off x="7586195" y="2168571"/>
            <a:ext cx="1026000" cy="0"/>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350"/>
          </a:p>
        </p:txBody>
      </p:sp>
      <p:sp>
        <p:nvSpPr>
          <p:cNvPr id="35" name="Line 27"/>
          <p:cNvSpPr>
            <a:spLocks noChangeShapeType="1"/>
          </p:cNvSpPr>
          <p:nvPr/>
        </p:nvSpPr>
        <p:spPr bwMode="auto">
          <a:xfrm>
            <a:off x="7586195" y="1501914"/>
            <a:ext cx="1026000" cy="0"/>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350"/>
          </a:p>
        </p:txBody>
      </p:sp>
      <p:grpSp>
        <p:nvGrpSpPr>
          <p:cNvPr id="27" name="Group 26">
            <a:extLst>
              <a:ext uri="{FF2B5EF4-FFF2-40B4-BE49-F238E27FC236}">
                <a16:creationId xmlns:a16="http://schemas.microsoft.com/office/drawing/2014/main" xmlns="" id="{5F318FF5-EDE2-0C4B-90C3-5BDD0104ABEA}"/>
              </a:ext>
            </a:extLst>
          </p:cNvPr>
          <p:cNvGrpSpPr/>
          <p:nvPr/>
        </p:nvGrpSpPr>
        <p:grpSpPr>
          <a:xfrm>
            <a:off x="5168511" y="1282684"/>
            <a:ext cx="2376000" cy="1134000"/>
            <a:chOff x="4908736" y="1394444"/>
            <a:chExt cx="2376000" cy="1134000"/>
          </a:xfrm>
        </p:grpSpPr>
        <p:sp>
          <p:nvSpPr>
            <p:cNvPr id="6" name="Rectangle 5"/>
            <p:cNvSpPr/>
            <p:nvPr/>
          </p:nvSpPr>
          <p:spPr>
            <a:xfrm>
              <a:off x="4908736" y="1394444"/>
              <a:ext cx="2376000" cy="1134000"/>
            </a:xfrm>
            <a:prstGeom prst="rect">
              <a:avLst/>
            </a:prstGeom>
            <a:solidFill>
              <a:schemeClr val="bg2">
                <a:lumMod val="90000"/>
              </a:schemeClr>
            </a:solidFill>
            <a:ln>
              <a:solidFill>
                <a:srgbClr val="3399CC"/>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75"/>
            </a:p>
          </p:txBody>
        </p:sp>
        <p:grpSp>
          <p:nvGrpSpPr>
            <p:cNvPr id="28" name="Group 27">
              <a:extLst>
                <a:ext uri="{FF2B5EF4-FFF2-40B4-BE49-F238E27FC236}">
                  <a16:creationId xmlns:a16="http://schemas.microsoft.com/office/drawing/2014/main" xmlns="" id="{A1395C3B-64B1-3041-9FF1-0301E56F1609}"/>
                </a:ext>
              </a:extLst>
            </p:cNvPr>
            <p:cNvGrpSpPr/>
            <p:nvPr/>
          </p:nvGrpSpPr>
          <p:grpSpPr>
            <a:xfrm>
              <a:off x="5011188" y="1484783"/>
              <a:ext cx="2139080" cy="951123"/>
              <a:chOff x="6076251" y="2088084"/>
              <a:chExt cx="2852107" cy="1268164"/>
            </a:xfrm>
          </p:grpSpPr>
          <p:sp>
            <p:nvSpPr>
              <p:cNvPr id="7" name="Text Box 12"/>
              <p:cNvSpPr txBox="1">
                <a:spLocks noChangeArrowheads="1"/>
              </p:cNvSpPr>
              <p:nvPr/>
            </p:nvSpPr>
            <p:spPr bwMode="auto">
              <a:xfrm>
                <a:off x="6076251" y="2088084"/>
                <a:ext cx="1152000" cy="377825"/>
              </a:xfrm>
              <a:prstGeom prst="rect">
                <a:avLst/>
              </a:prstGeom>
              <a:solidFill>
                <a:srgbClr val="92D050"/>
              </a:solidFill>
              <a:ln w="9525">
                <a:solidFill>
                  <a:srgbClr val="00B050"/>
                </a:solidFill>
                <a:miter lim="800000"/>
                <a:headEnd/>
                <a:tailEnd/>
              </a:ln>
            </p:spPr>
            <p:txBody>
              <a:bodyPr lIns="27000" rIns="27000" anchor="ctr" anchorCtr="0"/>
              <a:lstStyle>
                <a:defPPr>
                  <a:defRPr lang="en-US"/>
                </a:defPPr>
                <a:lvl1pPr algn="ctr">
                  <a:defRPr sz="1400">
                    <a:ea typeface="ＭＳ Ｐゴシック" charset="0"/>
                    <a:cs typeface="Calibri" charset="0"/>
                  </a:defRPr>
                </a:lvl1pPr>
                <a:lvl2pPr marL="742950" indent="-285750" eaLnBrk="0" hangingPunct="0">
                  <a:defRPr sz="2400">
                    <a:latin typeface="Arial" charset="0"/>
                    <a:ea typeface="ＭＳ Ｐゴシック" charset="0"/>
                  </a:defRPr>
                </a:lvl2pPr>
                <a:lvl3pPr marL="1143000" indent="-228600" eaLnBrk="0" hangingPunct="0">
                  <a:defRPr sz="2400">
                    <a:latin typeface="Arial" charset="0"/>
                    <a:ea typeface="ＭＳ Ｐゴシック" charset="0"/>
                  </a:defRPr>
                </a:lvl3pPr>
                <a:lvl4pPr marL="1600200" indent="-228600" eaLnBrk="0" hangingPunct="0">
                  <a:defRPr sz="2400">
                    <a:latin typeface="Arial" charset="0"/>
                    <a:ea typeface="ＭＳ Ｐゴシック" charset="0"/>
                  </a:defRPr>
                </a:lvl4pPr>
                <a:lvl5pPr marL="2057400" indent="-228600" eaLnBrk="0" hangingPunct="0">
                  <a:defRPr sz="2400">
                    <a:latin typeface="Arial" charset="0"/>
                    <a:ea typeface="ＭＳ Ｐゴシック" charset="0"/>
                  </a:defRPr>
                </a:lvl5pPr>
                <a:lvl6pPr marL="2514600" indent="-228600" eaLnBrk="0" fontAlgn="base" hangingPunct="0">
                  <a:spcBef>
                    <a:spcPct val="0"/>
                  </a:spcBef>
                  <a:spcAft>
                    <a:spcPct val="0"/>
                  </a:spcAft>
                  <a:defRPr sz="2400">
                    <a:latin typeface="Arial" charset="0"/>
                    <a:ea typeface="ＭＳ Ｐゴシック" charset="0"/>
                  </a:defRPr>
                </a:lvl6pPr>
                <a:lvl7pPr marL="2971800" indent="-228600" eaLnBrk="0" fontAlgn="base" hangingPunct="0">
                  <a:spcBef>
                    <a:spcPct val="0"/>
                  </a:spcBef>
                  <a:spcAft>
                    <a:spcPct val="0"/>
                  </a:spcAft>
                  <a:defRPr sz="2400">
                    <a:latin typeface="Arial" charset="0"/>
                    <a:ea typeface="ＭＳ Ｐゴシック" charset="0"/>
                  </a:defRPr>
                </a:lvl7pPr>
                <a:lvl8pPr marL="3429000" indent="-228600" eaLnBrk="0" fontAlgn="base" hangingPunct="0">
                  <a:spcBef>
                    <a:spcPct val="0"/>
                  </a:spcBef>
                  <a:spcAft>
                    <a:spcPct val="0"/>
                  </a:spcAft>
                  <a:defRPr sz="2400">
                    <a:latin typeface="Arial" charset="0"/>
                    <a:ea typeface="ＭＳ Ｐゴシック" charset="0"/>
                  </a:defRPr>
                </a:lvl8pPr>
                <a:lvl9pPr marL="3886200" indent="-228600" eaLnBrk="0" fontAlgn="base" hangingPunct="0">
                  <a:spcBef>
                    <a:spcPct val="0"/>
                  </a:spcBef>
                  <a:spcAft>
                    <a:spcPct val="0"/>
                  </a:spcAft>
                  <a:defRPr sz="2400">
                    <a:latin typeface="Arial" charset="0"/>
                    <a:ea typeface="ＭＳ Ｐゴシック" charset="0"/>
                  </a:defRPr>
                </a:lvl9pPr>
              </a:lstStyle>
              <a:p>
                <a:r>
                  <a:rPr lang="en-GB" sz="1275" dirty="0"/>
                  <a:t>chemo.</a:t>
                </a:r>
              </a:p>
            </p:txBody>
          </p:sp>
          <p:sp>
            <p:nvSpPr>
              <p:cNvPr id="8" name="Text Box 26"/>
              <p:cNvSpPr txBox="1">
                <a:spLocks noChangeArrowheads="1"/>
              </p:cNvSpPr>
              <p:nvPr/>
            </p:nvSpPr>
            <p:spPr bwMode="auto">
              <a:xfrm>
                <a:off x="7776358" y="2089671"/>
                <a:ext cx="1152000" cy="377825"/>
              </a:xfrm>
              <a:prstGeom prst="rect">
                <a:avLst/>
              </a:prstGeom>
              <a:solidFill>
                <a:srgbClr val="92D050"/>
              </a:solidFill>
              <a:ln w="9525">
                <a:solidFill>
                  <a:srgbClr val="00B050"/>
                </a:solidFill>
                <a:miter lim="800000"/>
                <a:headEnd/>
                <a:tailEnd/>
              </a:ln>
            </p:spPr>
            <p:txBody>
              <a:bodyPr lIns="27000" rIns="27000" anchor="ctr" anchorCtr="0"/>
              <a:lstStyle>
                <a:defPPr>
                  <a:defRPr lang="en-US"/>
                </a:defPPr>
                <a:lvl1pPr algn="ctr">
                  <a:defRPr sz="1400">
                    <a:ea typeface="ＭＳ Ｐゴシック" charset="0"/>
                    <a:cs typeface="Calibri" charset="0"/>
                  </a:defRPr>
                </a:lvl1pPr>
                <a:lvl2pPr marL="742950" indent="-285750" eaLnBrk="0" hangingPunct="0">
                  <a:defRPr sz="2400">
                    <a:latin typeface="Arial" charset="0"/>
                    <a:ea typeface="ＭＳ Ｐゴシック" charset="0"/>
                  </a:defRPr>
                </a:lvl2pPr>
                <a:lvl3pPr marL="1143000" indent="-228600" eaLnBrk="0" hangingPunct="0">
                  <a:defRPr sz="2400">
                    <a:latin typeface="Arial" charset="0"/>
                    <a:ea typeface="ＭＳ Ｐゴシック" charset="0"/>
                  </a:defRPr>
                </a:lvl3pPr>
                <a:lvl4pPr marL="1600200" indent="-228600" eaLnBrk="0" hangingPunct="0">
                  <a:defRPr sz="2400">
                    <a:latin typeface="Arial" charset="0"/>
                    <a:ea typeface="ＭＳ Ｐゴシック" charset="0"/>
                  </a:defRPr>
                </a:lvl4pPr>
                <a:lvl5pPr marL="2057400" indent="-228600" eaLnBrk="0" hangingPunct="0">
                  <a:defRPr sz="2400">
                    <a:latin typeface="Arial" charset="0"/>
                    <a:ea typeface="ＭＳ Ｐゴシック" charset="0"/>
                  </a:defRPr>
                </a:lvl5pPr>
                <a:lvl6pPr marL="2514600" indent="-228600" eaLnBrk="0" fontAlgn="base" hangingPunct="0">
                  <a:spcBef>
                    <a:spcPct val="0"/>
                  </a:spcBef>
                  <a:spcAft>
                    <a:spcPct val="0"/>
                  </a:spcAft>
                  <a:defRPr sz="2400">
                    <a:latin typeface="Arial" charset="0"/>
                    <a:ea typeface="ＭＳ Ｐゴシック" charset="0"/>
                  </a:defRPr>
                </a:lvl6pPr>
                <a:lvl7pPr marL="2971800" indent="-228600" eaLnBrk="0" fontAlgn="base" hangingPunct="0">
                  <a:spcBef>
                    <a:spcPct val="0"/>
                  </a:spcBef>
                  <a:spcAft>
                    <a:spcPct val="0"/>
                  </a:spcAft>
                  <a:defRPr sz="2400">
                    <a:latin typeface="Arial" charset="0"/>
                    <a:ea typeface="ＭＳ Ｐゴシック" charset="0"/>
                  </a:defRPr>
                </a:lvl7pPr>
                <a:lvl8pPr marL="3429000" indent="-228600" eaLnBrk="0" fontAlgn="base" hangingPunct="0">
                  <a:spcBef>
                    <a:spcPct val="0"/>
                  </a:spcBef>
                  <a:spcAft>
                    <a:spcPct val="0"/>
                  </a:spcAft>
                  <a:defRPr sz="2400">
                    <a:latin typeface="Arial" charset="0"/>
                    <a:ea typeface="ＭＳ Ｐゴシック" charset="0"/>
                  </a:defRPr>
                </a:lvl8pPr>
                <a:lvl9pPr marL="3886200" indent="-228600" eaLnBrk="0" fontAlgn="base" hangingPunct="0">
                  <a:spcBef>
                    <a:spcPct val="0"/>
                  </a:spcBef>
                  <a:spcAft>
                    <a:spcPct val="0"/>
                  </a:spcAft>
                  <a:defRPr sz="2400">
                    <a:latin typeface="Arial" charset="0"/>
                    <a:ea typeface="ＭＳ Ｐゴシック" charset="0"/>
                  </a:defRPr>
                </a:lvl9pPr>
              </a:lstStyle>
              <a:p>
                <a:r>
                  <a:rPr lang="en-GB" sz="1275" dirty="0"/>
                  <a:t>endocrine</a:t>
                </a:r>
              </a:p>
            </p:txBody>
          </p:sp>
          <p:sp>
            <p:nvSpPr>
              <p:cNvPr id="9" name="Line 27"/>
              <p:cNvSpPr>
                <a:spLocks noChangeShapeType="1"/>
              </p:cNvSpPr>
              <p:nvPr/>
            </p:nvSpPr>
            <p:spPr bwMode="auto">
              <a:xfrm>
                <a:off x="7344194" y="2278584"/>
                <a:ext cx="360000" cy="0"/>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275"/>
              </a:p>
            </p:txBody>
          </p:sp>
          <p:sp>
            <p:nvSpPr>
              <p:cNvPr id="15" name="Text Box 12"/>
              <p:cNvSpPr txBox="1">
                <a:spLocks noChangeArrowheads="1"/>
              </p:cNvSpPr>
              <p:nvPr/>
            </p:nvSpPr>
            <p:spPr bwMode="auto">
              <a:xfrm>
                <a:off x="6076251" y="2976835"/>
                <a:ext cx="1152000" cy="377825"/>
              </a:xfrm>
              <a:prstGeom prst="rect">
                <a:avLst/>
              </a:prstGeom>
              <a:solidFill>
                <a:srgbClr val="92D050"/>
              </a:solidFill>
              <a:ln w="9525">
                <a:solidFill>
                  <a:srgbClr val="00B050"/>
                </a:solidFill>
                <a:miter lim="800000"/>
                <a:headEnd/>
                <a:tailEnd/>
              </a:ln>
            </p:spPr>
            <p:txBody>
              <a:bodyPr lIns="27000" rIns="27000" anchor="ctr" anchorCtr="0"/>
              <a:lstStyle>
                <a:defPPr>
                  <a:defRPr lang="en-US"/>
                </a:defPPr>
                <a:lvl1pPr algn="ctr">
                  <a:defRPr sz="1400">
                    <a:ea typeface="ＭＳ Ｐゴシック" charset="0"/>
                    <a:cs typeface="Calibri" charset="0"/>
                  </a:defRPr>
                </a:lvl1pPr>
                <a:lvl2pPr marL="742950" indent="-285750" eaLnBrk="0" hangingPunct="0">
                  <a:defRPr sz="2400">
                    <a:latin typeface="Arial" charset="0"/>
                    <a:ea typeface="ＭＳ Ｐゴシック" charset="0"/>
                  </a:defRPr>
                </a:lvl2pPr>
                <a:lvl3pPr marL="1143000" indent="-228600" eaLnBrk="0" hangingPunct="0">
                  <a:defRPr sz="2400">
                    <a:latin typeface="Arial" charset="0"/>
                    <a:ea typeface="ＭＳ Ｐゴシック" charset="0"/>
                  </a:defRPr>
                </a:lvl3pPr>
                <a:lvl4pPr marL="1600200" indent="-228600" eaLnBrk="0" hangingPunct="0">
                  <a:defRPr sz="2400">
                    <a:latin typeface="Arial" charset="0"/>
                    <a:ea typeface="ＭＳ Ｐゴシック" charset="0"/>
                  </a:defRPr>
                </a:lvl4pPr>
                <a:lvl5pPr marL="2057400" indent="-228600" eaLnBrk="0" hangingPunct="0">
                  <a:defRPr sz="2400">
                    <a:latin typeface="Arial" charset="0"/>
                    <a:ea typeface="ＭＳ Ｐゴシック" charset="0"/>
                  </a:defRPr>
                </a:lvl5pPr>
                <a:lvl6pPr marL="2514600" indent="-228600" eaLnBrk="0" fontAlgn="base" hangingPunct="0">
                  <a:spcBef>
                    <a:spcPct val="0"/>
                  </a:spcBef>
                  <a:spcAft>
                    <a:spcPct val="0"/>
                  </a:spcAft>
                  <a:defRPr sz="2400">
                    <a:latin typeface="Arial" charset="0"/>
                    <a:ea typeface="ＭＳ Ｐゴシック" charset="0"/>
                  </a:defRPr>
                </a:lvl6pPr>
                <a:lvl7pPr marL="2971800" indent="-228600" eaLnBrk="0" fontAlgn="base" hangingPunct="0">
                  <a:spcBef>
                    <a:spcPct val="0"/>
                  </a:spcBef>
                  <a:spcAft>
                    <a:spcPct val="0"/>
                  </a:spcAft>
                  <a:defRPr sz="2400">
                    <a:latin typeface="Arial" charset="0"/>
                    <a:ea typeface="ＭＳ Ｐゴシック" charset="0"/>
                  </a:defRPr>
                </a:lvl7pPr>
                <a:lvl8pPr marL="3429000" indent="-228600" eaLnBrk="0" fontAlgn="base" hangingPunct="0">
                  <a:spcBef>
                    <a:spcPct val="0"/>
                  </a:spcBef>
                  <a:spcAft>
                    <a:spcPct val="0"/>
                  </a:spcAft>
                  <a:defRPr sz="2400">
                    <a:latin typeface="Arial" charset="0"/>
                    <a:ea typeface="ＭＳ Ｐゴシック" charset="0"/>
                  </a:defRPr>
                </a:lvl8pPr>
                <a:lvl9pPr marL="3886200" indent="-228600" eaLnBrk="0" fontAlgn="base" hangingPunct="0">
                  <a:spcBef>
                    <a:spcPct val="0"/>
                  </a:spcBef>
                  <a:spcAft>
                    <a:spcPct val="0"/>
                  </a:spcAft>
                  <a:defRPr sz="2400">
                    <a:latin typeface="Arial" charset="0"/>
                    <a:ea typeface="ＭＳ Ｐゴシック" charset="0"/>
                  </a:defRPr>
                </a:lvl9pPr>
              </a:lstStyle>
              <a:p>
                <a:r>
                  <a:rPr lang="en-GB" sz="1275" dirty="0"/>
                  <a:t>chemo.</a:t>
                </a:r>
              </a:p>
            </p:txBody>
          </p:sp>
          <p:sp>
            <p:nvSpPr>
              <p:cNvPr id="16" name="Text Box 26"/>
              <p:cNvSpPr txBox="1">
                <a:spLocks noChangeArrowheads="1"/>
              </p:cNvSpPr>
              <p:nvPr/>
            </p:nvSpPr>
            <p:spPr bwMode="auto">
              <a:xfrm>
                <a:off x="7776358" y="2978423"/>
                <a:ext cx="1152000" cy="377825"/>
              </a:xfrm>
              <a:prstGeom prst="rect">
                <a:avLst/>
              </a:prstGeom>
              <a:solidFill>
                <a:srgbClr val="92D050"/>
              </a:solidFill>
              <a:ln w="9525">
                <a:solidFill>
                  <a:srgbClr val="00B050"/>
                </a:solidFill>
                <a:miter lim="800000"/>
                <a:headEnd/>
                <a:tailEnd/>
              </a:ln>
            </p:spPr>
            <p:txBody>
              <a:bodyPr lIns="27000" rIns="27000" anchor="ctr" anchorCtr="0"/>
              <a:lstStyle>
                <a:defPPr>
                  <a:defRPr lang="en-US"/>
                </a:defPPr>
                <a:lvl1pPr algn="ctr">
                  <a:defRPr sz="1400">
                    <a:ea typeface="ＭＳ Ｐゴシック" charset="0"/>
                    <a:cs typeface="Calibri" charset="0"/>
                  </a:defRPr>
                </a:lvl1pPr>
                <a:lvl2pPr marL="742950" indent="-285750" eaLnBrk="0" hangingPunct="0">
                  <a:defRPr sz="2400">
                    <a:latin typeface="Arial" charset="0"/>
                    <a:ea typeface="ＭＳ Ｐゴシック" charset="0"/>
                  </a:defRPr>
                </a:lvl2pPr>
                <a:lvl3pPr marL="1143000" indent="-228600" eaLnBrk="0" hangingPunct="0">
                  <a:defRPr sz="2400">
                    <a:latin typeface="Arial" charset="0"/>
                    <a:ea typeface="ＭＳ Ｐゴシック" charset="0"/>
                  </a:defRPr>
                </a:lvl3pPr>
                <a:lvl4pPr marL="1600200" indent="-228600" eaLnBrk="0" hangingPunct="0">
                  <a:defRPr sz="2400">
                    <a:latin typeface="Arial" charset="0"/>
                    <a:ea typeface="ＭＳ Ｐゴシック" charset="0"/>
                  </a:defRPr>
                </a:lvl4pPr>
                <a:lvl5pPr marL="2057400" indent="-228600" eaLnBrk="0" hangingPunct="0">
                  <a:defRPr sz="2400">
                    <a:latin typeface="Arial" charset="0"/>
                    <a:ea typeface="ＭＳ Ｐゴシック" charset="0"/>
                  </a:defRPr>
                </a:lvl5pPr>
                <a:lvl6pPr marL="2514600" indent="-228600" eaLnBrk="0" fontAlgn="base" hangingPunct="0">
                  <a:spcBef>
                    <a:spcPct val="0"/>
                  </a:spcBef>
                  <a:spcAft>
                    <a:spcPct val="0"/>
                  </a:spcAft>
                  <a:defRPr sz="2400">
                    <a:latin typeface="Arial" charset="0"/>
                    <a:ea typeface="ＭＳ Ｐゴシック" charset="0"/>
                  </a:defRPr>
                </a:lvl6pPr>
                <a:lvl7pPr marL="2971800" indent="-228600" eaLnBrk="0" fontAlgn="base" hangingPunct="0">
                  <a:spcBef>
                    <a:spcPct val="0"/>
                  </a:spcBef>
                  <a:spcAft>
                    <a:spcPct val="0"/>
                  </a:spcAft>
                  <a:defRPr sz="2400">
                    <a:latin typeface="Arial" charset="0"/>
                    <a:ea typeface="ＭＳ Ｐゴシック" charset="0"/>
                  </a:defRPr>
                </a:lvl7pPr>
                <a:lvl8pPr marL="3429000" indent="-228600" eaLnBrk="0" fontAlgn="base" hangingPunct="0">
                  <a:spcBef>
                    <a:spcPct val="0"/>
                  </a:spcBef>
                  <a:spcAft>
                    <a:spcPct val="0"/>
                  </a:spcAft>
                  <a:defRPr sz="2400">
                    <a:latin typeface="Arial" charset="0"/>
                    <a:ea typeface="ＭＳ Ｐゴシック" charset="0"/>
                  </a:defRPr>
                </a:lvl8pPr>
                <a:lvl9pPr marL="3886200" indent="-228600" eaLnBrk="0" fontAlgn="base" hangingPunct="0">
                  <a:spcBef>
                    <a:spcPct val="0"/>
                  </a:spcBef>
                  <a:spcAft>
                    <a:spcPct val="0"/>
                  </a:spcAft>
                  <a:defRPr sz="2400">
                    <a:latin typeface="Arial" charset="0"/>
                    <a:ea typeface="ＭＳ Ｐゴシック" charset="0"/>
                  </a:defRPr>
                </a:lvl9pPr>
              </a:lstStyle>
              <a:p>
                <a:r>
                  <a:rPr lang="en-GB" sz="1275" dirty="0"/>
                  <a:t>endocrine</a:t>
                </a:r>
              </a:p>
            </p:txBody>
          </p:sp>
          <p:sp>
            <p:nvSpPr>
              <p:cNvPr id="17" name="Line 27"/>
              <p:cNvSpPr>
                <a:spLocks noChangeShapeType="1"/>
              </p:cNvSpPr>
              <p:nvPr/>
            </p:nvSpPr>
            <p:spPr bwMode="auto">
              <a:xfrm>
                <a:off x="7344194" y="3167335"/>
                <a:ext cx="360000" cy="0"/>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275"/>
              </a:p>
            </p:txBody>
          </p:sp>
          <p:sp>
            <p:nvSpPr>
              <p:cNvPr id="38" name="TextBox 33"/>
              <p:cNvSpPr txBox="1">
                <a:spLocks noChangeArrowheads="1"/>
              </p:cNvSpPr>
              <p:nvPr/>
            </p:nvSpPr>
            <p:spPr bwMode="auto">
              <a:xfrm>
                <a:off x="6282160" y="2564904"/>
                <a:ext cx="2466915" cy="3847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GB" sz="1275" i="1" dirty="0">
                    <a:latin typeface="+mn-lt"/>
                    <a:cs typeface="Calibri" pitchFamily="34" charset="0"/>
                  </a:rPr>
                  <a:t>blinded to randomisation </a:t>
                </a:r>
              </a:p>
            </p:txBody>
          </p:sp>
        </p:grpSp>
      </p:grpSp>
      <p:sp>
        <p:nvSpPr>
          <p:cNvPr id="42" name="TextBox 41"/>
          <p:cNvSpPr txBox="1"/>
          <p:nvPr/>
        </p:nvSpPr>
        <p:spPr>
          <a:xfrm>
            <a:off x="441456" y="3381298"/>
            <a:ext cx="8235000" cy="800476"/>
          </a:xfrm>
          <a:prstGeom prst="rect">
            <a:avLst/>
          </a:prstGeom>
          <a:solidFill>
            <a:srgbClr val="A1C7E6"/>
          </a:solidFill>
          <a:ln>
            <a:solidFill>
              <a:schemeClr val="tx1"/>
            </a:solidFill>
          </a:ln>
        </p:spPr>
        <p:txBody>
          <a:bodyPr wrap="square" rtlCol="0">
            <a:spAutoFit/>
          </a:bodyPr>
          <a:lstStyle/>
          <a:p>
            <a:pPr>
              <a:lnSpc>
                <a:spcPct val="110000"/>
              </a:lnSpc>
              <a:tabLst>
                <a:tab pos="1330325" algn="l"/>
              </a:tabLst>
            </a:pPr>
            <a:r>
              <a:rPr lang="en-GB" sz="1350" dirty="0"/>
              <a:t>1° Outcome  = 	Non-inferiority of IDFS (∆= -3%, control arm 5yr IDFS 85%: HR 1.22)</a:t>
            </a:r>
            <a:endParaRPr lang="en-GB" sz="1350" dirty="0">
              <a:ea typeface="ＭＳ Ｐゴシック" charset="0"/>
              <a:cs typeface="Calibri" charset="0"/>
            </a:endParaRPr>
          </a:p>
          <a:p>
            <a:pPr>
              <a:tabLst>
                <a:tab pos="1330325" algn="l"/>
              </a:tabLst>
            </a:pPr>
            <a:r>
              <a:rPr lang="en-GB" sz="1350" dirty="0"/>
              <a:t>	Cost effectiveness evaluation of test-directed treatment</a:t>
            </a:r>
          </a:p>
          <a:p>
            <a:pPr>
              <a:spcBef>
                <a:spcPts val="450"/>
              </a:spcBef>
            </a:pPr>
            <a:r>
              <a:rPr lang="en-GB" sz="1350" dirty="0"/>
              <a:t> key 2° Outcome = Non-inferiority of IDFS in low-score patients  (∆=-3.5%)</a:t>
            </a:r>
            <a:endParaRPr lang="en-GB" sz="1350" dirty="0">
              <a:ea typeface="ＭＳ Ｐゴシック" charset="0"/>
              <a:cs typeface="Calibri" charset="0"/>
            </a:endParaRPr>
          </a:p>
        </p:txBody>
      </p:sp>
      <p:sp>
        <p:nvSpPr>
          <p:cNvPr id="4" name="TextBox 3"/>
          <p:cNvSpPr txBox="1"/>
          <p:nvPr/>
        </p:nvSpPr>
        <p:spPr>
          <a:xfrm>
            <a:off x="3026712" y="2276432"/>
            <a:ext cx="760144" cy="288541"/>
          </a:xfrm>
          <a:prstGeom prst="rect">
            <a:avLst/>
          </a:prstGeom>
          <a:noFill/>
        </p:spPr>
        <p:txBody>
          <a:bodyPr wrap="none" rtlCol="0">
            <a:spAutoFit/>
          </a:bodyPr>
          <a:lstStyle/>
          <a:p>
            <a:r>
              <a:rPr lang="en-GB" sz="1275" i="1" dirty="0" err="1"/>
              <a:t>Prosigna</a:t>
            </a:r>
            <a:endParaRPr lang="en-GB" sz="1275" i="1" dirty="0"/>
          </a:p>
        </p:txBody>
      </p:sp>
      <p:sp>
        <p:nvSpPr>
          <p:cNvPr id="32" name="Text Box 26"/>
          <p:cNvSpPr txBox="1">
            <a:spLocks noChangeArrowheads="1"/>
          </p:cNvSpPr>
          <p:nvPr/>
        </p:nvSpPr>
        <p:spPr bwMode="auto">
          <a:xfrm>
            <a:off x="7670395" y="1352225"/>
            <a:ext cx="756000" cy="285750"/>
          </a:xfrm>
          <a:prstGeom prst="rect">
            <a:avLst/>
          </a:prstGeom>
          <a:solidFill>
            <a:srgbClr val="D7ACD6"/>
          </a:solidFill>
          <a:ln w="38100" cmpd="dbl">
            <a:solidFill>
              <a:schemeClr val="tx1"/>
            </a:solidFill>
            <a:miter lim="800000"/>
            <a:headEnd/>
            <a:tailEnd/>
          </a:ln>
        </p:spPr>
        <p:txBody>
          <a:bodyPr lIns="27000" rIns="27000" anchor="ctr" anchorCtr="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GB" sz="1275" i="1" dirty="0">
                <a:latin typeface="+mn-lt"/>
              </a:rPr>
              <a:t>Prosigna</a:t>
            </a:r>
            <a:endParaRPr lang="en-GB" sz="1275" dirty="0">
              <a:latin typeface="+mn-lt"/>
              <a:cs typeface="Calibri" charset="0"/>
            </a:endParaRPr>
          </a:p>
        </p:txBody>
      </p:sp>
      <p:sp>
        <p:nvSpPr>
          <p:cNvPr id="37" name="TextBox 36"/>
          <p:cNvSpPr txBox="1"/>
          <p:nvPr/>
        </p:nvSpPr>
        <p:spPr>
          <a:xfrm>
            <a:off x="441456" y="4316513"/>
            <a:ext cx="8235000" cy="537968"/>
          </a:xfrm>
          <a:prstGeom prst="rect">
            <a:avLst/>
          </a:prstGeom>
          <a:solidFill>
            <a:srgbClr val="A1C7E6"/>
          </a:solidFill>
          <a:ln>
            <a:solidFill>
              <a:schemeClr val="tx1"/>
            </a:solidFill>
          </a:ln>
        </p:spPr>
        <p:txBody>
          <a:bodyPr wrap="square" numCol="1" rtlCol="0">
            <a:spAutoFit/>
          </a:bodyPr>
          <a:lstStyle/>
          <a:p>
            <a:pPr>
              <a:lnSpc>
                <a:spcPct val="110000"/>
              </a:lnSpc>
              <a:tabLst>
                <a:tab pos="4132263" algn="l"/>
              </a:tabLst>
            </a:pPr>
            <a:r>
              <a:rPr lang="en-GB" sz="1350" dirty="0"/>
              <a:t>Sample size = 4500 patients (+ OPTIMA prelim - 412)	Recruitment period = 60 months: commenced Jan 2017</a:t>
            </a:r>
          </a:p>
          <a:p>
            <a:pPr marL="9525">
              <a:lnSpc>
                <a:spcPct val="110000"/>
              </a:lnSpc>
            </a:pPr>
            <a:r>
              <a:rPr lang="en-GB" sz="1350" dirty="0"/>
              <a:t>Study power = 0.81 with with 1-sided α of 0.05 and follow-up of 27 months / 21 months including OPTIMA prelim </a:t>
            </a:r>
          </a:p>
        </p:txBody>
      </p:sp>
      <p:sp>
        <p:nvSpPr>
          <p:cNvPr id="39" name="TextBox 33"/>
          <p:cNvSpPr txBox="1">
            <a:spLocks noChangeArrowheads="1"/>
          </p:cNvSpPr>
          <p:nvPr/>
        </p:nvSpPr>
        <p:spPr bwMode="auto">
          <a:xfrm>
            <a:off x="4358421" y="2171145"/>
            <a:ext cx="736099"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GB" sz="1200" i="1" dirty="0">
                <a:latin typeface="+mn-lt"/>
                <a:cs typeface="Calibri" pitchFamily="34" charset="0"/>
              </a:rPr>
              <a:t>ROR &gt;60</a:t>
            </a:r>
          </a:p>
        </p:txBody>
      </p:sp>
      <p:sp>
        <p:nvSpPr>
          <p:cNvPr id="40" name="TextBox 33"/>
          <p:cNvSpPr txBox="1">
            <a:spLocks noChangeArrowheads="1"/>
          </p:cNvSpPr>
          <p:nvPr/>
        </p:nvSpPr>
        <p:spPr bwMode="auto">
          <a:xfrm>
            <a:off x="4358421" y="2442688"/>
            <a:ext cx="705642"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GB" sz="1200" i="1" dirty="0">
                <a:latin typeface="+mn-lt"/>
                <a:cs typeface="Calibri" pitchFamily="34" charset="0"/>
              </a:rPr>
              <a:t>ROR≤60</a:t>
            </a:r>
          </a:p>
        </p:txBody>
      </p:sp>
      <p:sp>
        <p:nvSpPr>
          <p:cNvPr id="43" name="TextBox 42">
            <a:extLst>
              <a:ext uri="{FF2B5EF4-FFF2-40B4-BE49-F238E27FC236}">
                <a16:creationId xmlns:a16="http://schemas.microsoft.com/office/drawing/2014/main" xmlns="" id="{2C052657-8550-0E40-A141-22662A38E082}"/>
              </a:ext>
            </a:extLst>
          </p:cNvPr>
          <p:cNvSpPr txBox="1"/>
          <p:nvPr/>
        </p:nvSpPr>
        <p:spPr>
          <a:xfrm>
            <a:off x="332315" y="1747188"/>
            <a:ext cx="1447542" cy="461665"/>
          </a:xfrm>
          <a:prstGeom prst="rect">
            <a:avLst/>
          </a:prstGeom>
          <a:solidFill>
            <a:srgbClr val="A1C7E6"/>
          </a:solidFill>
          <a:ln>
            <a:solidFill>
              <a:schemeClr val="tx1"/>
            </a:solidFill>
          </a:ln>
        </p:spPr>
        <p:txBody>
          <a:bodyPr wrap="square" rtlCol="0">
            <a:spAutoFit/>
          </a:bodyPr>
          <a:lstStyle/>
          <a:p>
            <a:pPr>
              <a:spcAft>
                <a:spcPts val="150"/>
              </a:spcAft>
              <a:tabLst>
                <a:tab pos="230981" algn="l"/>
              </a:tabLst>
            </a:pPr>
            <a:r>
              <a:rPr lang="en-GB" sz="1200" dirty="0">
                <a:ea typeface="ＭＳ Ｐゴシック" charset="0"/>
                <a:cs typeface="Calibri" charset="0"/>
              </a:rPr>
              <a:t>Eligible &amp; Consenting patient</a:t>
            </a:r>
          </a:p>
        </p:txBody>
      </p:sp>
      <p:sp>
        <p:nvSpPr>
          <p:cNvPr id="29" name="TextBox 28">
            <a:extLst>
              <a:ext uri="{FF2B5EF4-FFF2-40B4-BE49-F238E27FC236}">
                <a16:creationId xmlns:a16="http://schemas.microsoft.com/office/drawing/2014/main" xmlns="" id="{AF246D8E-CEDD-6643-87E4-71D849971EC1}"/>
              </a:ext>
            </a:extLst>
          </p:cNvPr>
          <p:cNvSpPr txBox="1"/>
          <p:nvPr/>
        </p:nvSpPr>
        <p:spPr>
          <a:xfrm>
            <a:off x="4338102" y="2862789"/>
            <a:ext cx="1620180" cy="400110"/>
          </a:xfrm>
          <a:prstGeom prst="rect">
            <a:avLst/>
          </a:prstGeom>
          <a:noFill/>
        </p:spPr>
        <p:txBody>
          <a:bodyPr wrap="square" rtlCol="0">
            <a:spAutoFit/>
          </a:bodyPr>
          <a:lstStyle/>
          <a:p>
            <a:r>
              <a:rPr lang="en-GB" sz="1000" dirty="0"/>
              <a:t>Approx. 2/3 of tumours are Prosigna low-score</a:t>
            </a:r>
          </a:p>
        </p:txBody>
      </p:sp>
      <p:sp>
        <p:nvSpPr>
          <p:cNvPr id="5" name="TextBox 4">
            <a:extLst>
              <a:ext uri="{FF2B5EF4-FFF2-40B4-BE49-F238E27FC236}">
                <a16:creationId xmlns:a16="http://schemas.microsoft.com/office/drawing/2014/main" xmlns="" id="{8AAE38B2-45AA-EB4C-B03A-22D8F28BEBCB}"/>
              </a:ext>
            </a:extLst>
          </p:cNvPr>
          <p:cNvSpPr txBox="1"/>
          <p:nvPr/>
        </p:nvSpPr>
        <p:spPr>
          <a:xfrm>
            <a:off x="332315" y="889890"/>
            <a:ext cx="1888659" cy="300082"/>
          </a:xfrm>
          <a:prstGeom prst="rect">
            <a:avLst/>
          </a:prstGeom>
          <a:noFill/>
        </p:spPr>
        <p:txBody>
          <a:bodyPr wrap="none" rtlCol="0">
            <a:spAutoFit/>
          </a:bodyPr>
          <a:lstStyle/>
          <a:p>
            <a:r>
              <a:rPr lang="en-GB" sz="1350" dirty="0" err="1"/>
              <a:t>optima@warwick.ac.uk</a:t>
            </a:r>
            <a:endParaRPr lang="en-GB" sz="1350" dirty="0"/>
          </a:p>
        </p:txBody>
      </p:sp>
      <p:sp>
        <p:nvSpPr>
          <p:cNvPr id="41" name="Line 27">
            <a:extLst>
              <a:ext uri="{FF2B5EF4-FFF2-40B4-BE49-F238E27FC236}">
                <a16:creationId xmlns:a16="http://schemas.microsoft.com/office/drawing/2014/main" xmlns="" id="{F7525422-BEBA-FF46-9614-A3B8B44F8D32}"/>
              </a:ext>
            </a:extLst>
          </p:cNvPr>
          <p:cNvSpPr>
            <a:spLocks noChangeShapeType="1"/>
          </p:cNvSpPr>
          <p:nvPr/>
        </p:nvSpPr>
        <p:spPr bwMode="auto">
          <a:xfrm>
            <a:off x="1877165" y="1949868"/>
            <a:ext cx="270000" cy="0"/>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350"/>
          </a:p>
        </p:txBody>
      </p:sp>
    </p:spTree>
    <p:extLst>
      <p:ext uri="{BB962C8B-B14F-4D97-AF65-F5344CB8AC3E}">
        <p14:creationId xmlns:p14="http://schemas.microsoft.com/office/powerpoint/2010/main" val="3874658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GB" dirty="0"/>
              <a:t>Treatment in OPTIMA</a:t>
            </a:r>
          </a:p>
        </p:txBody>
      </p:sp>
      <p:sp>
        <p:nvSpPr>
          <p:cNvPr id="2" name="Content Placeholder 1"/>
          <p:cNvSpPr>
            <a:spLocks noGrp="1"/>
          </p:cNvSpPr>
          <p:nvPr>
            <p:ph idx="1"/>
          </p:nvPr>
        </p:nvSpPr>
        <p:spPr>
          <a:xfrm>
            <a:off x="395133" y="1102572"/>
            <a:ext cx="8335911" cy="3441290"/>
          </a:xfrm>
        </p:spPr>
        <p:txBody>
          <a:bodyPr>
            <a:normAutofit fontScale="85000" lnSpcReduction="10000"/>
          </a:bodyPr>
          <a:lstStyle/>
          <a:p>
            <a:pPr>
              <a:lnSpc>
                <a:spcPct val="110000"/>
              </a:lnSpc>
              <a:spcAft>
                <a:spcPts val="450"/>
              </a:spcAft>
            </a:pPr>
            <a:r>
              <a:rPr lang="en-GB" dirty="0"/>
              <a:t>Chemotherapy pre-specified from a menu of regimens stratified by efficacy.</a:t>
            </a:r>
          </a:p>
          <a:p>
            <a:pPr>
              <a:lnSpc>
                <a:spcPct val="110000"/>
              </a:lnSpc>
              <a:spcAft>
                <a:spcPts val="450"/>
              </a:spcAft>
            </a:pPr>
            <a:r>
              <a:rPr lang="en-GB" dirty="0"/>
              <a:t>Chemotherapy allocation blinded to avoid potential bias in chemo administration.</a:t>
            </a:r>
          </a:p>
          <a:p>
            <a:pPr>
              <a:spcAft>
                <a:spcPts val="450"/>
              </a:spcAft>
            </a:pPr>
            <a:r>
              <a:rPr lang="en-GB" dirty="0"/>
              <a:t>Endocrine therapy: standard</a:t>
            </a:r>
          </a:p>
          <a:p>
            <a:pPr lvl="1">
              <a:spcBef>
                <a:spcPts val="0"/>
              </a:spcBef>
              <a:spcAft>
                <a:spcPts val="450"/>
              </a:spcAft>
            </a:pPr>
            <a:r>
              <a:rPr lang="en-GB" sz="2100" dirty="0"/>
              <a:t>AI for post-menopausal </a:t>
            </a:r>
          </a:p>
          <a:p>
            <a:pPr lvl="1">
              <a:spcBef>
                <a:spcPts val="0"/>
              </a:spcBef>
              <a:spcAft>
                <a:spcPts val="450"/>
              </a:spcAft>
            </a:pPr>
            <a:r>
              <a:rPr lang="en-GB" sz="2100" dirty="0"/>
              <a:t>tam for men </a:t>
            </a:r>
          </a:p>
          <a:p>
            <a:pPr lvl="1">
              <a:spcBef>
                <a:spcPts val="0"/>
              </a:spcBef>
              <a:spcAft>
                <a:spcPts val="450"/>
              </a:spcAft>
            </a:pPr>
            <a:r>
              <a:rPr lang="en-GB" sz="2100" dirty="0"/>
              <a:t>OFS + tam/AI for pre-menopausal at trial entry</a:t>
            </a:r>
          </a:p>
          <a:p>
            <a:pPr>
              <a:spcAft>
                <a:spcPts val="450"/>
              </a:spcAft>
            </a:pPr>
            <a:r>
              <a:rPr lang="en-GB" dirty="0"/>
              <a:t>Adjuvant bisphosphonates recommended for all </a:t>
            </a:r>
            <a:r>
              <a:rPr lang="en-GB" sz="1900" dirty="0"/>
              <a:t>(requires OFS for pre-menopausal)</a:t>
            </a:r>
          </a:p>
          <a:p>
            <a:pPr>
              <a:spcAft>
                <a:spcPts val="450"/>
              </a:spcAft>
            </a:pPr>
            <a:r>
              <a:rPr lang="en-GB" dirty="0"/>
              <a:t>Patients may join other studies – e.g. </a:t>
            </a:r>
            <a:r>
              <a:rPr lang="en-GB" dirty="0" err="1"/>
              <a:t>AddAsprin</a:t>
            </a:r>
            <a:r>
              <a:rPr lang="en-GB" dirty="0"/>
              <a:t>.</a:t>
            </a:r>
          </a:p>
          <a:p>
            <a:pPr marL="385763" indent="-385763">
              <a:buSzPct val="100000"/>
              <a:buFont typeface="Comic Sans MS" pitchFamily="66" charset="0"/>
              <a:buAutoNum type="arabicPeriod"/>
              <a:defRPr/>
            </a:pPr>
            <a:endParaRPr lang="en-GB" dirty="0">
              <a:cs typeface="Calibri" pitchFamily="34" charset="0"/>
            </a:endParaRPr>
          </a:p>
        </p:txBody>
      </p:sp>
    </p:spTree>
    <p:extLst>
      <p:ext uri="{BB962C8B-B14F-4D97-AF65-F5344CB8AC3E}">
        <p14:creationId xmlns:p14="http://schemas.microsoft.com/office/powerpoint/2010/main" val="2851684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8"/>
          <p:cNvGraphicFramePr>
            <a:graphicFrameLocks/>
          </p:cNvGraphicFramePr>
          <p:nvPr/>
        </p:nvGraphicFramePr>
        <p:xfrm>
          <a:off x="791580" y="1026086"/>
          <a:ext cx="7532393" cy="3172810"/>
        </p:xfrm>
        <a:graphic>
          <a:graphicData uri="http://schemas.openxmlformats.org/drawingml/2006/table">
            <a:tbl>
              <a:tblPr firstRow="1" bandRow="1">
                <a:tableStyleId>{1E171933-4619-4E11-9A3F-F7608DF75F80}</a:tableStyleId>
              </a:tblPr>
              <a:tblGrid>
                <a:gridCol w="1512000">
                  <a:extLst>
                    <a:ext uri="{9D8B030D-6E8A-4147-A177-3AD203B41FA5}">
                      <a16:colId xmlns:a16="http://schemas.microsoft.com/office/drawing/2014/main" xmlns="" val="20000"/>
                    </a:ext>
                  </a:extLst>
                </a:gridCol>
                <a:gridCol w="1295999">
                  <a:extLst>
                    <a:ext uri="{9D8B030D-6E8A-4147-A177-3AD203B41FA5}">
                      <a16:colId xmlns:a16="http://schemas.microsoft.com/office/drawing/2014/main" xmlns="" val="20003"/>
                    </a:ext>
                  </a:extLst>
                </a:gridCol>
                <a:gridCol w="1115999">
                  <a:extLst>
                    <a:ext uri="{9D8B030D-6E8A-4147-A177-3AD203B41FA5}">
                      <a16:colId xmlns:a16="http://schemas.microsoft.com/office/drawing/2014/main" xmlns="" val="2852319650"/>
                    </a:ext>
                  </a:extLst>
                </a:gridCol>
                <a:gridCol w="2520000">
                  <a:extLst>
                    <a:ext uri="{9D8B030D-6E8A-4147-A177-3AD203B41FA5}">
                      <a16:colId xmlns:a16="http://schemas.microsoft.com/office/drawing/2014/main" xmlns="" val="3606342267"/>
                    </a:ext>
                  </a:extLst>
                </a:gridCol>
                <a:gridCol w="1088395">
                  <a:extLst>
                    <a:ext uri="{9D8B030D-6E8A-4147-A177-3AD203B41FA5}">
                      <a16:colId xmlns:a16="http://schemas.microsoft.com/office/drawing/2014/main" xmlns="" val="20004"/>
                    </a:ext>
                  </a:extLst>
                </a:gridCol>
              </a:tblGrid>
              <a:tr h="391500">
                <a:tc>
                  <a:txBody>
                    <a:bodyPr/>
                    <a:lstStyle/>
                    <a:p>
                      <a:r>
                        <a:rPr lang="en-GB" sz="1800" dirty="0">
                          <a:solidFill>
                            <a:schemeClr val="bg1"/>
                          </a:solidFill>
                        </a:rPr>
                        <a:t>Test</a:t>
                      </a:r>
                      <a:endParaRPr lang="en-GB" sz="1800" dirty="0">
                        <a:solidFill>
                          <a:schemeClr val="bg1"/>
                        </a:solidFill>
                        <a:latin typeface="+mn-lt"/>
                        <a:cs typeface="Calibri" pitchFamily="34" charset="0"/>
                      </a:endParaRPr>
                    </a:p>
                  </a:txBody>
                  <a:tcPr marL="68580" marR="68580" marT="34291" marB="34291"/>
                </a:tc>
                <a:tc>
                  <a:txBody>
                    <a:bodyPr/>
                    <a:lstStyle/>
                    <a:p>
                      <a:r>
                        <a:rPr lang="en-GB" sz="1800" dirty="0">
                          <a:solidFill>
                            <a:schemeClr val="bg1"/>
                          </a:solidFill>
                        </a:rPr>
                        <a:t>Parameters</a:t>
                      </a:r>
                      <a:endParaRPr lang="en-GB" sz="1800" dirty="0">
                        <a:solidFill>
                          <a:schemeClr val="bg1"/>
                        </a:solidFill>
                        <a:latin typeface="+mn-lt"/>
                        <a:cs typeface="Calibri" pitchFamily="34" charset="0"/>
                      </a:endParaRPr>
                    </a:p>
                  </a:txBody>
                  <a:tcPr marL="54000" marR="27000" marT="34291" marB="34291"/>
                </a:tc>
                <a:tc>
                  <a:txBody>
                    <a:bodyPr/>
                    <a:lstStyle/>
                    <a:p>
                      <a:r>
                        <a:rPr lang="en-GB" sz="1800" dirty="0">
                          <a:solidFill>
                            <a:schemeClr val="bg1"/>
                          </a:solidFill>
                          <a:latin typeface="+mn-lt"/>
                          <a:cs typeface="Calibri" pitchFamily="34" charset="0"/>
                        </a:rPr>
                        <a:t>Tech</a:t>
                      </a:r>
                    </a:p>
                  </a:txBody>
                  <a:tcPr marL="54000" marR="27000" marT="34291" marB="34291"/>
                </a:tc>
                <a:tc>
                  <a:txBody>
                    <a:bodyPr/>
                    <a:lstStyle/>
                    <a:p>
                      <a:r>
                        <a:rPr lang="en-GB" sz="1800" dirty="0">
                          <a:solidFill>
                            <a:schemeClr val="bg1"/>
                          </a:solidFill>
                        </a:rPr>
                        <a:t>1° Validation Population</a:t>
                      </a:r>
                      <a:endParaRPr lang="en-GB" sz="1800" dirty="0">
                        <a:solidFill>
                          <a:schemeClr val="bg1"/>
                        </a:solidFill>
                        <a:latin typeface="+mn-lt"/>
                        <a:cs typeface="Calibri" pitchFamily="34" charset="0"/>
                      </a:endParaRPr>
                    </a:p>
                  </a:txBody>
                  <a:tcPr marL="68580" marR="68580" marT="34291" marB="34291"/>
                </a:tc>
                <a:tc>
                  <a:txBody>
                    <a:bodyPr/>
                    <a:lstStyle/>
                    <a:p>
                      <a:r>
                        <a:rPr lang="en-GB" sz="1800" dirty="0">
                          <a:solidFill>
                            <a:schemeClr val="bg1"/>
                          </a:solidFill>
                        </a:rPr>
                        <a:t>Location</a:t>
                      </a:r>
                      <a:endParaRPr lang="en-GB" sz="1800" dirty="0">
                        <a:solidFill>
                          <a:schemeClr val="bg1"/>
                        </a:solidFill>
                        <a:latin typeface="+mn-lt"/>
                        <a:cs typeface="Calibri" pitchFamily="34" charset="0"/>
                      </a:endParaRPr>
                    </a:p>
                  </a:txBody>
                  <a:tcPr marL="68580" marR="68580" marT="34291" marB="34291"/>
                </a:tc>
                <a:extLst>
                  <a:ext uri="{0D108BD9-81ED-4DB2-BD59-A6C34878D82A}">
                    <a16:rowId xmlns:a16="http://schemas.microsoft.com/office/drawing/2014/main" xmlns="" val="10000"/>
                  </a:ext>
                </a:extLst>
              </a:tr>
              <a:tr h="486000">
                <a:tc>
                  <a:txBody>
                    <a:bodyPr/>
                    <a:lstStyle/>
                    <a:p>
                      <a:r>
                        <a:rPr lang="en-GB" sz="1600" b="1" dirty="0"/>
                        <a:t>Oncotype DX*</a:t>
                      </a:r>
                      <a:endParaRPr lang="en-GB" sz="1600" b="1" dirty="0">
                        <a:solidFill>
                          <a:schemeClr val="bg1"/>
                        </a:solidFill>
                        <a:latin typeface="+mn-lt"/>
                        <a:cs typeface="Calibri" pitchFamily="34" charset="0"/>
                      </a:endParaRPr>
                    </a:p>
                  </a:txBody>
                  <a:tcPr marL="68580" marR="68580"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16 +5 genes</a:t>
                      </a:r>
                      <a:endParaRPr lang="en-GB" sz="1600" dirty="0">
                        <a:solidFill>
                          <a:schemeClr val="bg1"/>
                        </a:solidFill>
                        <a:latin typeface="+mn-lt"/>
                        <a:cs typeface="Calibri" pitchFamily="34" charset="0"/>
                      </a:endParaRPr>
                    </a:p>
                  </a:txBody>
                  <a:tcPr marL="68580" marR="68580"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cs typeface="Calibri" pitchFamily="34" charset="0"/>
                        </a:rPr>
                        <a:t>RT-PCR</a:t>
                      </a:r>
                    </a:p>
                  </a:txBody>
                  <a:tcPr marL="68580" marR="68580" marT="34291" marB="34291"/>
                </a:tc>
                <a:tc>
                  <a:txBody>
                    <a:bodyPr/>
                    <a:lstStyle/>
                    <a:p>
                      <a:r>
                        <a:rPr lang="en-GB" sz="1600" dirty="0"/>
                        <a:t>ER+ (pN0) +ET</a:t>
                      </a:r>
                      <a:endParaRPr lang="en-GB" sz="1600" dirty="0">
                        <a:solidFill>
                          <a:schemeClr val="tx1"/>
                        </a:solidFill>
                        <a:latin typeface="+mn-lt"/>
                        <a:cs typeface="Calibri" pitchFamily="34" charset="0"/>
                      </a:endParaRPr>
                    </a:p>
                  </a:txBody>
                  <a:tcPr marL="68580" marR="68580" marT="34291" marB="34291"/>
                </a:tc>
                <a:tc>
                  <a:txBody>
                    <a:bodyPr/>
                    <a:lstStyle/>
                    <a:p>
                      <a:r>
                        <a:rPr lang="en-GB" sz="1600" dirty="0"/>
                        <a:t>Central (USA)</a:t>
                      </a:r>
                      <a:endParaRPr lang="en-GB" sz="1600" dirty="0">
                        <a:solidFill>
                          <a:schemeClr val="bg1"/>
                        </a:solidFill>
                        <a:latin typeface="+mn-lt"/>
                        <a:cs typeface="Calibri" pitchFamily="34" charset="0"/>
                      </a:endParaRPr>
                    </a:p>
                  </a:txBody>
                  <a:tcPr marL="68580" marR="68580" marT="34291" marB="34291"/>
                </a:tc>
                <a:extLst>
                  <a:ext uri="{0D108BD9-81ED-4DB2-BD59-A6C34878D82A}">
                    <a16:rowId xmlns:a16="http://schemas.microsoft.com/office/drawing/2014/main" xmlns="" val="10001"/>
                  </a:ext>
                </a:extLst>
              </a:tr>
              <a:tr h="48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err="1"/>
                        <a:t>MammaPrint</a:t>
                      </a:r>
                      <a:endParaRPr lang="en-GB" sz="1600" dirty="0">
                        <a:solidFill>
                          <a:schemeClr val="bg1"/>
                        </a:solidFill>
                        <a:latin typeface="+mn-lt"/>
                        <a:cs typeface="Calibri" pitchFamily="34" charset="0"/>
                      </a:endParaRPr>
                    </a:p>
                  </a:txBody>
                  <a:tcPr marL="68580" marR="68580"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70 genes</a:t>
                      </a:r>
                      <a:endParaRPr lang="en-GB" sz="1600" dirty="0">
                        <a:solidFill>
                          <a:schemeClr val="bg1"/>
                        </a:solidFill>
                        <a:latin typeface="+mn-lt"/>
                        <a:cs typeface="Calibri" pitchFamily="34" charset="0"/>
                      </a:endParaRPr>
                    </a:p>
                  </a:txBody>
                  <a:tcPr marL="68580" marR="68580"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cs typeface="Calibri" pitchFamily="34" charset="0"/>
                        </a:rPr>
                        <a:t>array</a:t>
                      </a:r>
                    </a:p>
                  </a:txBody>
                  <a:tcPr marL="68580" marR="68580"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u="none" strike="noStrike" cap="none" normalizeH="0" baseline="0" dirty="0">
                          <a:ln>
                            <a:noFill/>
                          </a:ln>
                          <a:effectLst/>
                        </a:rPr>
                        <a:t>ER+/- (pN0-1)</a:t>
                      </a:r>
                      <a:endParaRPr kumimoji="0" lang="en-GB" sz="1600" b="0" i="0" u="none" strike="noStrike" cap="none" normalizeH="0" baseline="0" dirty="0">
                        <a:ln>
                          <a:noFill/>
                        </a:ln>
                        <a:solidFill>
                          <a:schemeClr val="tx1"/>
                        </a:solidFill>
                        <a:effectLst/>
                        <a:latin typeface="+mn-lt"/>
                        <a:ea typeface="ＭＳ Ｐゴシック" pitchFamily="-84" charset="-128"/>
                        <a:cs typeface="Calibri" pitchFamily="34" charset="0"/>
                      </a:endParaRPr>
                    </a:p>
                  </a:txBody>
                  <a:tcPr marL="68580" marR="68580" marT="34291" marB="34291"/>
                </a:tc>
                <a:tc>
                  <a:txBody>
                    <a:bodyPr/>
                    <a:lstStyle/>
                    <a:p>
                      <a:r>
                        <a:rPr lang="en-GB" sz="1600" dirty="0"/>
                        <a:t>Central (NL)</a:t>
                      </a:r>
                      <a:endParaRPr lang="en-GB" sz="1600" dirty="0">
                        <a:solidFill>
                          <a:schemeClr val="bg1"/>
                        </a:solidFill>
                        <a:latin typeface="+mn-lt"/>
                        <a:cs typeface="Calibri" pitchFamily="34" charset="0"/>
                      </a:endParaRPr>
                    </a:p>
                  </a:txBody>
                  <a:tcPr marL="68580" marR="68580" marT="34291" marB="34291"/>
                </a:tc>
                <a:extLst>
                  <a:ext uri="{0D108BD9-81ED-4DB2-BD59-A6C34878D82A}">
                    <a16:rowId xmlns:a16="http://schemas.microsoft.com/office/drawing/2014/main" xmlns="" val="10002"/>
                  </a:ext>
                </a:extLst>
              </a:tr>
              <a:tr h="5257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a:ln>
                            <a:noFill/>
                          </a:ln>
                          <a:effectLst/>
                        </a:rPr>
                        <a:t>Prosigna*</a:t>
                      </a:r>
                      <a:r>
                        <a:rPr kumimoji="0" lang="en-GB" sz="1600" u="none" strike="noStrike" cap="none" normalizeH="0" baseline="0" dirty="0">
                          <a:ln>
                            <a:noFill/>
                          </a:ln>
                          <a:effectLst/>
                        </a:rPr>
                        <a:t> </a:t>
                      </a:r>
                      <a:r>
                        <a:rPr kumimoji="0" lang="en-GB" sz="1400" u="none" strike="noStrike" cap="none" normalizeH="0" baseline="0" dirty="0">
                          <a:ln>
                            <a:noFill/>
                          </a:ln>
                          <a:effectLst/>
                        </a:rPr>
                        <a:t>(PAM50)</a:t>
                      </a:r>
                      <a:endParaRPr kumimoji="0" lang="en-GB" sz="1400" b="0" i="0" u="none" strike="noStrike" cap="none" normalizeH="0" baseline="0" dirty="0">
                        <a:ln>
                          <a:noFill/>
                        </a:ln>
                        <a:solidFill>
                          <a:schemeClr val="bg1"/>
                        </a:solidFill>
                        <a:effectLst/>
                        <a:latin typeface="Gill Sans MT" pitchFamily="34" charset="0"/>
                        <a:ea typeface="ＭＳ Ｐゴシック" pitchFamily="-84" charset="-128"/>
                        <a:cs typeface="Calibri" pitchFamily="34" charset="0"/>
                      </a:endParaRPr>
                    </a:p>
                  </a:txBody>
                  <a:tcPr marL="68580" marR="68580"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50 +5 genes</a:t>
                      </a:r>
                      <a:endParaRPr lang="en-GB" sz="1600" dirty="0">
                        <a:solidFill>
                          <a:schemeClr val="tx1"/>
                        </a:solidFill>
                        <a:latin typeface="+mn-lt"/>
                        <a:cs typeface="Calibri" pitchFamily="34" charset="0"/>
                      </a:endParaRPr>
                    </a:p>
                  </a:txBody>
                  <a:tcPr marL="68580" marR="68580"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err="1"/>
                        <a:t>NanoString</a:t>
                      </a:r>
                      <a:endParaRPr lang="en-GB" sz="1600" dirty="0">
                        <a:solidFill>
                          <a:schemeClr val="tx1"/>
                        </a:solidFill>
                        <a:latin typeface="+mn-lt"/>
                        <a:cs typeface="Calibri" pitchFamily="34" charset="0"/>
                      </a:endParaRPr>
                    </a:p>
                  </a:txBody>
                  <a:tcPr marL="68580" marR="68580" marT="34291" marB="34291"/>
                </a:tc>
                <a:tc>
                  <a:txBody>
                    <a:bodyPr/>
                    <a:lstStyle/>
                    <a:p>
                      <a:r>
                        <a:rPr kumimoji="0" lang="en-GB" sz="1600" u="none" strike="noStrike" cap="none" normalizeH="0" baseline="0" dirty="0">
                          <a:ln>
                            <a:noFill/>
                          </a:ln>
                          <a:effectLst/>
                        </a:rPr>
                        <a:t>ER+ HER2- (pN0-2) +ET</a:t>
                      </a:r>
                      <a:endParaRPr lang="en-GB" sz="1600" dirty="0">
                        <a:solidFill>
                          <a:schemeClr val="tx1"/>
                        </a:solidFill>
                        <a:latin typeface="+mn-lt"/>
                        <a:cs typeface="Calibri" pitchFamily="34" charset="0"/>
                      </a:endParaRPr>
                    </a:p>
                  </a:txBody>
                  <a:tcPr marL="68580" marR="68580" marT="34291" marB="34291"/>
                </a:tc>
                <a:tc>
                  <a:txBody>
                    <a:bodyPr/>
                    <a:lstStyle/>
                    <a:p>
                      <a:r>
                        <a:rPr lang="en-GB" sz="1600" dirty="0"/>
                        <a:t>Local/ regional</a:t>
                      </a:r>
                      <a:endParaRPr lang="en-GB" sz="1600" dirty="0">
                        <a:solidFill>
                          <a:schemeClr val="bg1"/>
                        </a:solidFill>
                        <a:latin typeface="+mn-lt"/>
                        <a:cs typeface="Calibri" pitchFamily="34" charset="0"/>
                      </a:endParaRPr>
                    </a:p>
                  </a:txBody>
                  <a:tcPr marL="68580" marR="68580" marT="34291" marB="34291"/>
                </a:tc>
                <a:extLst>
                  <a:ext uri="{0D108BD9-81ED-4DB2-BD59-A6C34878D82A}">
                    <a16:rowId xmlns:a16="http://schemas.microsoft.com/office/drawing/2014/main" xmlns="" val="10004"/>
                  </a:ext>
                </a:extLst>
              </a:tr>
              <a:tr h="48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err="1"/>
                        <a:t>EndoPredict</a:t>
                      </a:r>
                      <a:r>
                        <a:rPr lang="en-GB" sz="1600" b="1" dirty="0"/>
                        <a:t>*</a:t>
                      </a:r>
                      <a:endParaRPr lang="en-GB" sz="1600" b="1" dirty="0">
                        <a:solidFill>
                          <a:schemeClr val="bg1"/>
                        </a:solidFill>
                        <a:latin typeface="+mn-lt"/>
                        <a:cs typeface="Calibri" pitchFamily="34" charset="0"/>
                      </a:endParaRPr>
                    </a:p>
                  </a:txBody>
                  <a:tcPr marL="68580" marR="68580"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8 +4 genes</a:t>
                      </a:r>
                      <a:endParaRPr lang="en-GB" sz="1600" dirty="0">
                        <a:solidFill>
                          <a:schemeClr val="bg1"/>
                        </a:solidFill>
                        <a:latin typeface="+mn-lt"/>
                        <a:cs typeface="Calibri" pitchFamily="34" charset="0"/>
                      </a:endParaRPr>
                    </a:p>
                  </a:txBody>
                  <a:tcPr marL="68580" marR="68580"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RT-PCR</a:t>
                      </a:r>
                      <a:endParaRPr lang="en-GB" sz="1600" dirty="0">
                        <a:solidFill>
                          <a:schemeClr val="tx1"/>
                        </a:solidFill>
                        <a:latin typeface="+mn-lt"/>
                        <a:cs typeface="Calibri" pitchFamily="34" charset="0"/>
                      </a:endParaRPr>
                    </a:p>
                  </a:txBody>
                  <a:tcPr marL="68580" marR="68580"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u="none" strike="noStrike" cap="none" normalizeH="0" baseline="0" dirty="0">
                          <a:ln>
                            <a:noFill/>
                          </a:ln>
                          <a:effectLst/>
                        </a:rPr>
                        <a:t>ER+ HER2- (pN1-3) +ET +CT</a:t>
                      </a:r>
                      <a:endParaRPr kumimoji="0" lang="en-GB" sz="1600" b="0" i="0" u="none" strike="noStrike" cap="none" normalizeH="0" baseline="0" dirty="0">
                        <a:ln>
                          <a:noFill/>
                        </a:ln>
                        <a:solidFill>
                          <a:schemeClr val="tx1"/>
                        </a:solidFill>
                        <a:effectLst/>
                        <a:latin typeface="+mn-lt"/>
                        <a:ea typeface="ＭＳ Ｐゴシック" pitchFamily="-84" charset="-128"/>
                        <a:cs typeface="Calibri" pitchFamily="34" charset="0"/>
                      </a:endParaRPr>
                    </a:p>
                  </a:txBody>
                  <a:tcPr marL="68580" marR="68580" marT="34291" marB="34291"/>
                </a:tc>
                <a:tc>
                  <a:txBody>
                    <a:bodyPr/>
                    <a:lstStyle/>
                    <a:p>
                      <a:r>
                        <a:rPr lang="en-GB" sz="1600" dirty="0"/>
                        <a:t>Local/ regional</a:t>
                      </a:r>
                      <a:endParaRPr lang="en-GB" sz="1600" dirty="0">
                        <a:solidFill>
                          <a:schemeClr val="tx1"/>
                        </a:solidFill>
                        <a:latin typeface="+mn-lt"/>
                        <a:cs typeface="Calibri" pitchFamily="34" charset="0"/>
                      </a:endParaRPr>
                    </a:p>
                  </a:txBody>
                  <a:tcPr marL="68580" marR="68580" marT="34291" marB="34291"/>
                </a:tc>
                <a:extLst>
                  <a:ext uri="{0D108BD9-81ED-4DB2-BD59-A6C34878D82A}">
                    <a16:rowId xmlns:a16="http://schemas.microsoft.com/office/drawing/2014/main" xmlns="" val="10006"/>
                  </a:ext>
                </a:extLst>
              </a:tr>
              <a:tr h="486000">
                <a:tc>
                  <a:txBody>
                    <a:bodyPr/>
                    <a:lstStyle/>
                    <a:p>
                      <a:r>
                        <a:rPr lang="en-GB" sz="1600" dirty="0"/>
                        <a:t>IHC4</a:t>
                      </a:r>
                      <a:endParaRPr lang="en-GB" sz="1600" dirty="0">
                        <a:solidFill>
                          <a:schemeClr val="bg1"/>
                        </a:solidFill>
                        <a:latin typeface="+mn-lt"/>
                        <a:cs typeface="Calibri" pitchFamily="34" charset="0"/>
                      </a:endParaRPr>
                    </a:p>
                  </a:txBody>
                  <a:tcPr marL="68580" marR="68580" marT="34291" marB="34291"/>
                </a:tc>
                <a:tc>
                  <a:txBody>
                    <a:bodyPr/>
                    <a:lstStyle/>
                    <a:p>
                      <a:r>
                        <a:rPr lang="en-GB" sz="1600" dirty="0"/>
                        <a:t>4 proteins</a:t>
                      </a:r>
                      <a:endParaRPr lang="en-GB" sz="1600" dirty="0">
                        <a:solidFill>
                          <a:schemeClr val="tx1"/>
                        </a:solidFill>
                        <a:latin typeface="+mn-lt"/>
                        <a:cs typeface="Calibri" pitchFamily="34" charset="0"/>
                      </a:endParaRPr>
                    </a:p>
                  </a:txBody>
                  <a:tcPr marL="68580" marR="68580" marT="34291" marB="34291"/>
                </a:tc>
                <a:tc>
                  <a:txBody>
                    <a:bodyPr/>
                    <a:lstStyle/>
                    <a:p>
                      <a:r>
                        <a:rPr lang="en-GB" sz="1600" dirty="0">
                          <a:solidFill>
                            <a:schemeClr val="tx1"/>
                          </a:solidFill>
                          <a:latin typeface="+mn-lt"/>
                          <a:cs typeface="Calibri" pitchFamily="34" charset="0"/>
                        </a:rPr>
                        <a:t>IHC</a:t>
                      </a:r>
                    </a:p>
                  </a:txBody>
                  <a:tcPr marL="68580" marR="68580"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u="none" strike="noStrike" cap="none" normalizeH="0" baseline="0" dirty="0">
                          <a:ln>
                            <a:noFill/>
                          </a:ln>
                          <a:effectLst/>
                        </a:rPr>
                        <a:t>ER+ HER2- (pN0-2) +ET</a:t>
                      </a:r>
                      <a:endParaRPr kumimoji="0" lang="en-GB" sz="1600" b="0" i="0" u="none" strike="noStrike" cap="none" normalizeH="0" baseline="0" dirty="0">
                        <a:ln>
                          <a:noFill/>
                        </a:ln>
                        <a:solidFill>
                          <a:schemeClr val="tx1"/>
                        </a:solidFill>
                        <a:effectLst/>
                        <a:latin typeface="+mn-lt"/>
                        <a:ea typeface="ＭＳ Ｐゴシック" pitchFamily="-84" charset="-128"/>
                        <a:cs typeface="Calibri" pitchFamily="34" charset="0"/>
                      </a:endParaRPr>
                    </a:p>
                  </a:txBody>
                  <a:tcPr marL="68580" marR="68580" marT="34291" marB="34291"/>
                </a:tc>
                <a:tc>
                  <a:txBody>
                    <a:bodyPr/>
                    <a:lstStyle/>
                    <a:p>
                      <a:r>
                        <a:rPr lang="en-GB" sz="1600" dirty="0"/>
                        <a:t>Local/ regional</a:t>
                      </a:r>
                      <a:endParaRPr lang="en-GB" sz="1600" dirty="0">
                        <a:solidFill>
                          <a:schemeClr val="bg1"/>
                        </a:solidFill>
                        <a:latin typeface="+mn-lt"/>
                        <a:cs typeface="Calibri" pitchFamily="34" charset="0"/>
                      </a:endParaRPr>
                    </a:p>
                  </a:txBody>
                  <a:tcPr marL="68580" marR="68580" marT="34291" marB="34291"/>
                </a:tc>
                <a:extLst>
                  <a:ext uri="{0D108BD9-81ED-4DB2-BD59-A6C34878D82A}">
                    <a16:rowId xmlns:a16="http://schemas.microsoft.com/office/drawing/2014/main" xmlns="" val="474955997"/>
                  </a:ext>
                </a:extLst>
              </a:tr>
            </a:tbl>
          </a:graphicData>
        </a:graphic>
      </p:graphicFrame>
      <p:sp>
        <p:nvSpPr>
          <p:cNvPr id="5" name="Title 4">
            <a:extLst>
              <a:ext uri="{FF2B5EF4-FFF2-40B4-BE49-F238E27FC236}">
                <a16:creationId xmlns:a16="http://schemas.microsoft.com/office/drawing/2014/main" xmlns="" id="{91473489-F47F-A943-A3EE-6DE976DDE8EE}"/>
              </a:ext>
            </a:extLst>
          </p:cNvPr>
          <p:cNvSpPr>
            <a:spLocks noGrp="1"/>
          </p:cNvSpPr>
          <p:nvPr>
            <p:ph type="title"/>
          </p:nvPr>
        </p:nvSpPr>
        <p:spPr/>
        <p:txBody>
          <a:bodyPr>
            <a:normAutofit/>
          </a:bodyPr>
          <a:lstStyle/>
          <a:p>
            <a:r>
              <a:rPr lang="en-GB" sz="2800" dirty="0"/>
              <a:t>Multi-parameter Assays in UK &amp; Europe</a:t>
            </a:r>
          </a:p>
        </p:txBody>
      </p:sp>
      <p:sp>
        <p:nvSpPr>
          <p:cNvPr id="2" name="TextBox 1">
            <a:extLst>
              <a:ext uri="{FF2B5EF4-FFF2-40B4-BE49-F238E27FC236}">
                <a16:creationId xmlns:a16="http://schemas.microsoft.com/office/drawing/2014/main" xmlns="" id="{35096F0E-E337-7346-83D5-C3F814440B8D}"/>
              </a:ext>
            </a:extLst>
          </p:cNvPr>
          <p:cNvSpPr txBox="1"/>
          <p:nvPr/>
        </p:nvSpPr>
        <p:spPr>
          <a:xfrm>
            <a:off x="696191" y="4198896"/>
            <a:ext cx="2206053" cy="338554"/>
          </a:xfrm>
          <a:prstGeom prst="rect">
            <a:avLst/>
          </a:prstGeom>
          <a:noFill/>
        </p:spPr>
        <p:txBody>
          <a:bodyPr wrap="none" rtlCol="0">
            <a:spAutoFit/>
          </a:bodyPr>
          <a:lstStyle/>
          <a:p>
            <a:r>
              <a:rPr lang="en-US" sz="1600" dirty="0"/>
              <a:t>*NICE approved (DG34)</a:t>
            </a:r>
          </a:p>
        </p:txBody>
      </p:sp>
      <p:sp>
        <p:nvSpPr>
          <p:cNvPr id="4" name="TextBox 3">
            <a:extLst>
              <a:ext uri="{FF2B5EF4-FFF2-40B4-BE49-F238E27FC236}">
                <a16:creationId xmlns:a16="http://schemas.microsoft.com/office/drawing/2014/main" xmlns="" id="{3F8DD026-4A62-D346-A076-04639B1928D3}"/>
              </a:ext>
            </a:extLst>
          </p:cNvPr>
          <p:cNvSpPr txBox="1"/>
          <p:nvPr/>
        </p:nvSpPr>
        <p:spPr>
          <a:xfrm>
            <a:off x="689546" y="4537450"/>
            <a:ext cx="6689588" cy="369332"/>
          </a:xfrm>
          <a:prstGeom prst="rect">
            <a:avLst/>
          </a:prstGeom>
          <a:noFill/>
        </p:spPr>
        <p:txBody>
          <a:bodyPr wrap="none" rtlCol="0">
            <a:spAutoFit/>
          </a:bodyPr>
          <a:lstStyle/>
          <a:p>
            <a:r>
              <a:rPr lang="en-US" dirty="0"/>
              <a:t>All tests provide risk score ± risk category. Prosigna provides subtype</a:t>
            </a:r>
          </a:p>
        </p:txBody>
      </p:sp>
    </p:spTree>
    <p:extLst>
      <p:ext uri="{BB962C8B-B14F-4D97-AF65-F5344CB8AC3E}">
        <p14:creationId xmlns:p14="http://schemas.microsoft.com/office/powerpoint/2010/main" val="2425713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EE0CE5-DDA6-9847-A115-1D41183EA04F}"/>
              </a:ext>
            </a:extLst>
          </p:cNvPr>
          <p:cNvSpPr>
            <a:spLocks noGrp="1"/>
          </p:cNvSpPr>
          <p:nvPr>
            <p:ph type="title"/>
          </p:nvPr>
        </p:nvSpPr>
        <p:spPr/>
        <p:txBody>
          <a:bodyPr/>
          <a:lstStyle/>
          <a:p>
            <a:pPr algn="l"/>
            <a:r>
              <a:rPr lang="en-GB" dirty="0"/>
              <a:t>OPTIMA Practicalities</a:t>
            </a:r>
          </a:p>
        </p:txBody>
      </p:sp>
      <p:sp>
        <p:nvSpPr>
          <p:cNvPr id="3" name="Content Placeholder 2">
            <a:extLst>
              <a:ext uri="{FF2B5EF4-FFF2-40B4-BE49-F238E27FC236}">
                <a16:creationId xmlns:a16="http://schemas.microsoft.com/office/drawing/2014/main" xmlns="" id="{B64EB957-53B2-6944-9DD5-B98A907952D6}"/>
              </a:ext>
            </a:extLst>
          </p:cNvPr>
          <p:cNvSpPr>
            <a:spLocks noGrp="1"/>
          </p:cNvSpPr>
          <p:nvPr>
            <p:ph idx="1"/>
          </p:nvPr>
        </p:nvSpPr>
        <p:spPr>
          <a:xfrm>
            <a:off x="395133" y="1092061"/>
            <a:ext cx="8335911" cy="3574531"/>
          </a:xfrm>
        </p:spPr>
        <p:txBody>
          <a:bodyPr>
            <a:noAutofit/>
          </a:bodyPr>
          <a:lstStyle/>
          <a:p>
            <a:pPr>
              <a:lnSpc>
                <a:spcPct val="110000"/>
              </a:lnSpc>
            </a:pPr>
            <a:r>
              <a:rPr lang="en-GB" dirty="0"/>
              <a:t>OPTIMA is a pragmatic trial designed to fit into local workflow </a:t>
            </a:r>
          </a:p>
          <a:p>
            <a:pPr>
              <a:lnSpc>
                <a:spcPct val="110000"/>
              </a:lnSpc>
              <a:spcBef>
                <a:spcPts val="600"/>
              </a:spcBef>
            </a:pPr>
            <a:r>
              <a:rPr lang="en-GB" dirty="0"/>
              <a:t>OPTIMA is a trial of a diagnostic test </a:t>
            </a:r>
            <a:r>
              <a:rPr lang="en-GB" u="sng" dirty="0"/>
              <a:t>not</a:t>
            </a:r>
            <a:r>
              <a:rPr lang="en-GB" dirty="0"/>
              <a:t> a medicinal product</a:t>
            </a:r>
          </a:p>
          <a:p>
            <a:pPr lvl="1">
              <a:spcAft>
                <a:spcPts val="200"/>
              </a:spcAft>
            </a:pPr>
            <a:r>
              <a:rPr lang="en-GB" sz="2100" dirty="0"/>
              <a:t>Not subject to inspection by medicinal regulators (e.g. MHRA)</a:t>
            </a:r>
          </a:p>
          <a:p>
            <a:pPr lvl="1">
              <a:spcAft>
                <a:spcPts val="200"/>
              </a:spcAft>
            </a:pPr>
            <a:r>
              <a:rPr lang="en-GB" sz="2100" dirty="0"/>
              <a:t>No expedited SAE reporting required</a:t>
            </a:r>
          </a:p>
          <a:p>
            <a:pPr>
              <a:spcBef>
                <a:spcPts val="600"/>
              </a:spcBef>
            </a:pPr>
            <a:r>
              <a:rPr lang="en-GB" sz="2200" dirty="0"/>
              <a:t>All treatment is “standard of care”</a:t>
            </a:r>
          </a:p>
          <a:p>
            <a:pPr>
              <a:spcBef>
                <a:spcPts val="600"/>
              </a:spcBef>
            </a:pPr>
            <a:r>
              <a:rPr lang="en-GB" sz="2200" dirty="0"/>
              <a:t>Most work by sites is at the point of recruitment – low data collection burden</a:t>
            </a:r>
          </a:p>
          <a:p>
            <a:pPr>
              <a:spcBef>
                <a:spcPts val="600"/>
              </a:spcBef>
            </a:pPr>
            <a:r>
              <a:rPr lang="en-GB" sz="2200" dirty="0"/>
              <a:t>Successful recruitment requires buy-in by entire team – consistent message about uncertain benefit of chemotherapy </a:t>
            </a:r>
          </a:p>
        </p:txBody>
      </p:sp>
    </p:spTree>
    <p:extLst>
      <p:ext uri="{BB962C8B-B14F-4D97-AF65-F5344CB8AC3E}">
        <p14:creationId xmlns:p14="http://schemas.microsoft.com/office/powerpoint/2010/main" val="684959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AD1256-F51B-D64E-B5D7-41A51A3BD9EF}"/>
              </a:ext>
            </a:extLst>
          </p:cNvPr>
          <p:cNvSpPr>
            <a:spLocks noGrp="1"/>
          </p:cNvSpPr>
          <p:nvPr>
            <p:ph type="title"/>
          </p:nvPr>
        </p:nvSpPr>
        <p:spPr>
          <a:prstGeom prst="rect">
            <a:avLst/>
          </a:prstGeom>
        </p:spPr>
        <p:txBody>
          <a:bodyPr anchor="ctr">
            <a:normAutofit/>
          </a:bodyPr>
          <a:lstStyle/>
          <a:p>
            <a:r>
              <a:rPr lang="en-US" dirty="0"/>
              <a:t>Co-enrolment into other trials</a:t>
            </a:r>
          </a:p>
        </p:txBody>
      </p:sp>
      <p:graphicFrame>
        <p:nvGraphicFramePr>
          <p:cNvPr id="5" name="Content Placeholder 2">
            <a:extLst>
              <a:ext uri="{FF2B5EF4-FFF2-40B4-BE49-F238E27FC236}">
                <a16:creationId xmlns:a16="http://schemas.microsoft.com/office/drawing/2014/main" xmlns="" id="{50B3F74F-AC43-42E5-A07F-08536BBB3158}"/>
              </a:ext>
            </a:extLst>
          </p:cNvPr>
          <p:cNvGraphicFramePr>
            <a:graphicFrameLocks noGrp="1"/>
          </p:cNvGraphicFramePr>
          <p:nvPr>
            <p:ph idx="1"/>
            <p:extLst>
              <p:ext uri="{D42A27DB-BD31-4B8C-83A1-F6EECF244321}">
                <p14:modId xmlns:p14="http://schemas.microsoft.com/office/powerpoint/2010/main" val="4251255911"/>
              </p:ext>
            </p:extLst>
          </p:nvPr>
        </p:nvGraphicFramePr>
        <p:xfrm>
          <a:off x="395288" y="1165170"/>
          <a:ext cx="8335962" cy="3638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0926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E151F9A-A576-3B4F-B665-A6BBCB08785D}"/>
              </a:ext>
            </a:extLst>
          </p:cNvPr>
          <p:cNvSpPr>
            <a:spLocks noGrp="1"/>
          </p:cNvSpPr>
          <p:nvPr>
            <p:ph type="title"/>
          </p:nvPr>
        </p:nvSpPr>
        <p:spPr/>
        <p:txBody>
          <a:bodyPr/>
          <a:lstStyle/>
          <a:p>
            <a:r>
              <a:rPr lang="en-GB" dirty="0"/>
              <a:t>OPTIMA Sites</a:t>
            </a:r>
          </a:p>
        </p:txBody>
      </p:sp>
      <p:pic>
        <p:nvPicPr>
          <p:cNvPr id="6" name="Picture 5">
            <a:extLst>
              <a:ext uri="{FF2B5EF4-FFF2-40B4-BE49-F238E27FC236}">
                <a16:creationId xmlns:a16="http://schemas.microsoft.com/office/drawing/2014/main" xmlns="" id="{2DCC19B5-5D1A-834E-AAF7-0E66069FBB9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4350" y="1005840"/>
            <a:ext cx="5040000" cy="3878514"/>
          </a:xfrm>
          <a:prstGeom prst="rect">
            <a:avLst/>
          </a:prstGeom>
        </p:spPr>
      </p:pic>
      <p:sp>
        <p:nvSpPr>
          <p:cNvPr id="7" name="TextBox 6">
            <a:extLst>
              <a:ext uri="{FF2B5EF4-FFF2-40B4-BE49-F238E27FC236}">
                <a16:creationId xmlns:a16="http://schemas.microsoft.com/office/drawing/2014/main" xmlns="" id="{983AC9F6-166B-7C45-98D5-709A74CC1B7C}"/>
              </a:ext>
            </a:extLst>
          </p:cNvPr>
          <p:cNvSpPr txBox="1"/>
          <p:nvPr/>
        </p:nvSpPr>
        <p:spPr>
          <a:xfrm>
            <a:off x="5719286" y="1005840"/>
            <a:ext cx="3116104" cy="923330"/>
          </a:xfrm>
          <a:prstGeom prst="rect">
            <a:avLst/>
          </a:prstGeom>
          <a:noFill/>
        </p:spPr>
        <p:txBody>
          <a:bodyPr wrap="square" rtlCol="0">
            <a:spAutoFit/>
          </a:bodyPr>
          <a:lstStyle/>
          <a:p>
            <a:r>
              <a:rPr lang="en-GB" dirty="0"/>
              <a:t>OPTIMA is currently recruiting from 104 UK sites and 5 Norwegian sites (Mar 2020)</a:t>
            </a:r>
          </a:p>
        </p:txBody>
      </p:sp>
      <p:sp>
        <p:nvSpPr>
          <p:cNvPr id="2" name="TextBox 1">
            <a:extLst>
              <a:ext uri="{FF2B5EF4-FFF2-40B4-BE49-F238E27FC236}">
                <a16:creationId xmlns:a16="http://schemas.microsoft.com/office/drawing/2014/main" xmlns="" id="{EBA5E954-E6B3-A94E-8E87-4EE3EDC6C90C}"/>
              </a:ext>
            </a:extLst>
          </p:cNvPr>
          <p:cNvSpPr txBox="1"/>
          <p:nvPr/>
        </p:nvSpPr>
        <p:spPr>
          <a:xfrm>
            <a:off x="5612527" y="4708635"/>
            <a:ext cx="1303562" cy="230832"/>
          </a:xfrm>
          <a:prstGeom prst="rect">
            <a:avLst/>
          </a:prstGeom>
          <a:noFill/>
        </p:spPr>
        <p:txBody>
          <a:bodyPr wrap="none" rtlCol="0">
            <a:spAutoFit/>
          </a:bodyPr>
          <a:lstStyle/>
          <a:p>
            <a:r>
              <a:rPr lang="en-US" sz="900" dirty="0"/>
              <a:t>Map from January 2020</a:t>
            </a:r>
          </a:p>
        </p:txBody>
      </p:sp>
    </p:spTree>
    <p:extLst>
      <p:ext uri="{BB962C8B-B14F-4D97-AF65-F5344CB8AC3E}">
        <p14:creationId xmlns:p14="http://schemas.microsoft.com/office/powerpoint/2010/main" val="454791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62ADD1-28F9-2544-871F-DA1F8E6EF3AD}"/>
              </a:ext>
            </a:extLst>
          </p:cNvPr>
          <p:cNvSpPr>
            <a:spLocks noGrp="1"/>
          </p:cNvSpPr>
          <p:nvPr>
            <p:ph type="title"/>
          </p:nvPr>
        </p:nvSpPr>
        <p:spPr/>
        <p:txBody>
          <a:bodyPr/>
          <a:lstStyle/>
          <a:p>
            <a:r>
              <a:rPr lang="en-US" dirty="0"/>
              <a:t>UK Site performance </a:t>
            </a:r>
            <a:r>
              <a:rPr lang="en-US" sz="2800" dirty="0"/>
              <a:t>(quarterly averages)</a:t>
            </a:r>
          </a:p>
        </p:txBody>
      </p:sp>
      <p:graphicFrame>
        <p:nvGraphicFramePr>
          <p:cNvPr id="6" name="Content Placeholder 5">
            <a:extLst>
              <a:ext uri="{FF2B5EF4-FFF2-40B4-BE49-F238E27FC236}">
                <a16:creationId xmlns:a16="http://schemas.microsoft.com/office/drawing/2014/main" xmlns="" id="{475F4464-5CE0-4043-B7A8-E77D11F66C39}"/>
              </a:ext>
            </a:extLst>
          </p:cNvPr>
          <p:cNvGraphicFramePr>
            <a:graphicFrameLocks noGrp="1"/>
          </p:cNvGraphicFramePr>
          <p:nvPr>
            <p:ph idx="1"/>
            <p:extLst>
              <p:ext uri="{D42A27DB-BD31-4B8C-83A1-F6EECF244321}">
                <p14:modId xmlns:p14="http://schemas.microsoft.com/office/powerpoint/2010/main" val="1137370017"/>
              </p:ext>
            </p:extLst>
          </p:nvPr>
        </p:nvGraphicFramePr>
        <p:xfrm>
          <a:off x="395288" y="1019503"/>
          <a:ext cx="8335962" cy="366838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032FFF69-C6F5-B74A-83B5-A947ADD2AB3E}"/>
              </a:ext>
            </a:extLst>
          </p:cNvPr>
          <p:cNvSpPr txBox="1"/>
          <p:nvPr/>
        </p:nvSpPr>
        <p:spPr>
          <a:xfrm>
            <a:off x="7395192" y="1144859"/>
            <a:ext cx="648000" cy="341632"/>
          </a:xfrm>
          <a:prstGeom prst="rect">
            <a:avLst/>
          </a:prstGeom>
          <a:noFill/>
        </p:spPr>
        <p:txBody>
          <a:bodyPr wrap="square" rtlCol="0">
            <a:spAutoFit/>
          </a:bodyPr>
          <a:lstStyle/>
          <a:p>
            <a:pPr>
              <a:lnSpc>
                <a:spcPct val="90000"/>
              </a:lnSpc>
            </a:pPr>
            <a:r>
              <a:rPr lang="en-US" sz="900" dirty="0"/>
              <a:t>2 months data only</a:t>
            </a:r>
          </a:p>
        </p:txBody>
      </p:sp>
    </p:spTree>
    <p:extLst>
      <p:ext uri="{BB962C8B-B14F-4D97-AF65-F5344CB8AC3E}">
        <p14:creationId xmlns:p14="http://schemas.microsoft.com/office/powerpoint/2010/main" val="371135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091CA-53C2-2B4A-AF0D-0846F2AA7C22}"/>
              </a:ext>
            </a:extLst>
          </p:cNvPr>
          <p:cNvSpPr>
            <a:spLocks noGrp="1"/>
          </p:cNvSpPr>
          <p:nvPr>
            <p:ph type="title"/>
          </p:nvPr>
        </p:nvSpPr>
        <p:spPr/>
        <p:txBody>
          <a:bodyPr/>
          <a:lstStyle/>
          <a:p>
            <a:r>
              <a:rPr lang="en-US" dirty="0"/>
              <a:t>Recruitment in SWAG</a:t>
            </a:r>
          </a:p>
        </p:txBody>
      </p:sp>
      <p:graphicFrame>
        <p:nvGraphicFramePr>
          <p:cNvPr id="4" name="Content Placeholder 3">
            <a:extLst>
              <a:ext uri="{FF2B5EF4-FFF2-40B4-BE49-F238E27FC236}">
                <a16:creationId xmlns:a16="http://schemas.microsoft.com/office/drawing/2014/main" xmlns="" id="{8EA89FE6-0E12-2548-8924-E0BBDFEE52C3}"/>
              </a:ext>
            </a:extLst>
          </p:cNvPr>
          <p:cNvGraphicFramePr>
            <a:graphicFrameLocks noGrp="1"/>
          </p:cNvGraphicFramePr>
          <p:nvPr>
            <p:ph idx="1"/>
            <p:extLst>
              <p:ext uri="{D42A27DB-BD31-4B8C-83A1-F6EECF244321}">
                <p14:modId xmlns:p14="http://schemas.microsoft.com/office/powerpoint/2010/main" val="1486816694"/>
              </p:ext>
            </p:extLst>
          </p:nvPr>
        </p:nvGraphicFramePr>
        <p:xfrm>
          <a:off x="395133" y="1102820"/>
          <a:ext cx="8118517" cy="3221292"/>
        </p:xfrm>
        <a:graphic>
          <a:graphicData uri="http://schemas.openxmlformats.org/drawingml/2006/table">
            <a:tbl>
              <a:tblPr firstRow="1" firstCol="1" bandRow="1">
                <a:tableStyleId>{00A15C55-8517-42AA-B614-E9B94910E393}</a:tableStyleId>
              </a:tblPr>
              <a:tblGrid>
                <a:gridCol w="1008000">
                  <a:extLst>
                    <a:ext uri="{9D8B030D-6E8A-4147-A177-3AD203B41FA5}">
                      <a16:colId xmlns:a16="http://schemas.microsoft.com/office/drawing/2014/main" xmlns="" val="790681739"/>
                    </a:ext>
                  </a:extLst>
                </a:gridCol>
                <a:gridCol w="1270595">
                  <a:extLst>
                    <a:ext uri="{9D8B030D-6E8A-4147-A177-3AD203B41FA5}">
                      <a16:colId xmlns:a16="http://schemas.microsoft.com/office/drawing/2014/main" xmlns="" val="2152365660"/>
                    </a:ext>
                  </a:extLst>
                </a:gridCol>
                <a:gridCol w="1260000">
                  <a:extLst>
                    <a:ext uri="{9D8B030D-6E8A-4147-A177-3AD203B41FA5}">
                      <a16:colId xmlns:a16="http://schemas.microsoft.com/office/drawing/2014/main" xmlns="" val="550950755"/>
                    </a:ext>
                  </a:extLst>
                </a:gridCol>
                <a:gridCol w="1260000">
                  <a:extLst>
                    <a:ext uri="{9D8B030D-6E8A-4147-A177-3AD203B41FA5}">
                      <a16:colId xmlns:a16="http://schemas.microsoft.com/office/drawing/2014/main" xmlns="" val="3012379831"/>
                    </a:ext>
                  </a:extLst>
                </a:gridCol>
                <a:gridCol w="3319922">
                  <a:extLst>
                    <a:ext uri="{9D8B030D-6E8A-4147-A177-3AD203B41FA5}">
                      <a16:colId xmlns:a16="http://schemas.microsoft.com/office/drawing/2014/main" xmlns="" val="3528141161"/>
                    </a:ext>
                  </a:extLst>
                </a:gridCol>
              </a:tblGrid>
              <a:tr h="330200">
                <a:tc>
                  <a:txBody>
                    <a:bodyPr/>
                    <a:lstStyle/>
                    <a:p>
                      <a:pPr>
                        <a:lnSpc>
                          <a:spcPct val="107000"/>
                        </a:lnSpc>
                        <a:spcAft>
                          <a:spcPts val="0"/>
                        </a:spcAft>
                      </a:pPr>
                      <a:r>
                        <a:rPr lang="en-GB" sz="1600" dirty="0">
                          <a:effectLst/>
                        </a:rPr>
                        <a:t>Site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tc>
                  <a:txBody>
                    <a:bodyPr/>
                    <a:lstStyle/>
                    <a:p>
                      <a:pPr>
                        <a:lnSpc>
                          <a:spcPct val="107000"/>
                        </a:lnSpc>
                        <a:spcAft>
                          <a:spcPts val="0"/>
                        </a:spcAft>
                      </a:pPr>
                      <a:r>
                        <a:rPr lang="en-GB" sz="1600" dirty="0">
                          <a:effectLst/>
                        </a:rPr>
                        <a:t>Recruitment last 6 </a:t>
                      </a:r>
                      <a:r>
                        <a:rPr lang="en-GB" sz="1600" dirty="0" err="1">
                          <a:effectLst/>
                        </a:rPr>
                        <a:t>mths</a:t>
                      </a:r>
                      <a:r>
                        <a:rPr lang="en-GB" sz="1600" dirty="0">
                          <a:effectLst/>
                        </a:rPr>
                        <a:t> (Sept – Feb)</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tc>
                  <a:txBody>
                    <a:bodyPr/>
                    <a:lstStyle/>
                    <a:p>
                      <a:pPr>
                        <a:lnSpc>
                          <a:spcPct val="107000"/>
                        </a:lnSpc>
                        <a:spcAft>
                          <a:spcPts val="0"/>
                        </a:spcAft>
                      </a:pPr>
                      <a:r>
                        <a:rPr lang="en-GB" sz="1600">
                          <a:effectLst/>
                        </a:rPr>
                        <a:t>Recruitment 2019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tc>
                  <a:txBody>
                    <a:bodyPr/>
                    <a:lstStyle/>
                    <a:p>
                      <a:pPr>
                        <a:lnSpc>
                          <a:spcPct val="107000"/>
                        </a:lnSpc>
                        <a:spcAft>
                          <a:spcPts val="0"/>
                        </a:spcAft>
                      </a:pPr>
                      <a:r>
                        <a:rPr lang="en-GB" sz="1600">
                          <a:effectLst/>
                        </a:rPr>
                        <a:t>Total Recruitment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tc>
                  <a:txBody>
                    <a:bodyPr/>
                    <a:lstStyle/>
                    <a:p>
                      <a:pPr>
                        <a:lnSpc>
                          <a:spcPct val="107000"/>
                        </a:lnSpc>
                        <a:spcAft>
                          <a:spcPts val="0"/>
                        </a:spcAft>
                      </a:pPr>
                      <a:r>
                        <a:rPr lang="en-GB" sz="1600" dirty="0">
                          <a:effectLst/>
                        </a:rPr>
                        <a:t>Recruitment comments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extLst>
                  <a:ext uri="{0D108BD9-81ED-4DB2-BD59-A6C34878D82A}">
                    <a16:rowId xmlns:a16="http://schemas.microsoft.com/office/drawing/2014/main" xmlns="" val="4278806892"/>
                  </a:ext>
                </a:extLst>
              </a:tr>
              <a:tr h="330139">
                <a:tc>
                  <a:txBody>
                    <a:bodyPr/>
                    <a:lstStyle/>
                    <a:p>
                      <a:pPr>
                        <a:lnSpc>
                          <a:spcPct val="90000"/>
                        </a:lnSpc>
                        <a:spcAft>
                          <a:spcPts val="0"/>
                        </a:spcAft>
                      </a:pPr>
                      <a:r>
                        <a:rPr lang="en-GB" sz="1600" dirty="0">
                          <a:effectLst/>
                        </a:rPr>
                        <a:t>Royal Utd Bath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tc>
                  <a:txBody>
                    <a:bodyPr/>
                    <a:lstStyle/>
                    <a:p>
                      <a:pPr>
                        <a:lnSpc>
                          <a:spcPct val="107000"/>
                        </a:lnSpc>
                        <a:spcAft>
                          <a:spcPts val="0"/>
                        </a:spcAft>
                      </a:pPr>
                      <a:r>
                        <a:rPr lang="en-GB" sz="1600">
                          <a:effectLst/>
                        </a:rPr>
                        <a:t>5 (no patients in Jan – Feb)</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tc>
                  <a:txBody>
                    <a:bodyPr/>
                    <a:lstStyle/>
                    <a:p>
                      <a:pPr>
                        <a:lnSpc>
                          <a:spcPct val="107000"/>
                        </a:lnSpc>
                        <a:spcAft>
                          <a:spcPts val="0"/>
                        </a:spcAft>
                      </a:pPr>
                      <a:r>
                        <a:rPr lang="en-GB" sz="1600">
                          <a:effectLst/>
                        </a:rPr>
                        <a:t>11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tc>
                  <a:txBody>
                    <a:bodyPr/>
                    <a:lstStyle/>
                    <a:p>
                      <a:pPr>
                        <a:lnSpc>
                          <a:spcPct val="107000"/>
                        </a:lnSpc>
                        <a:spcAft>
                          <a:spcPts val="0"/>
                        </a:spcAft>
                      </a:pPr>
                      <a:r>
                        <a:rPr lang="en-GB" sz="1600">
                          <a:effectLst/>
                        </a:rPr>
                        <a:t>17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tc>
                  <a:txBody>
                    <a:bodyPr/>
                    <a:lstStyle/>
                    <a:p>
                      <a:pPr>
                        <a:lnSpc>
                          <a:spcPct val="107000"/>
                        </a:lnSpc>
                        <a:spcAft>
                          <a:spcPts val="0"/>
                        </a:spcAft>
                      </a:pPr>
                      <a:r>
                        <a:rPr lang="en-GB" sz="1600" dirty="0">
                          <a:effectLst/>
                        </a:rPr>
                        <a:t>Recruitment improvement from April 2019.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extLst>
                  <a:ext uri="{0D108BD9-81ED-4DB2-BD59-A6C34878D82A}">
                    <a16:rowId xmlns:a16="http://schemas.microsoft.com/office/drawing/2014/main" xmlns="" val="2851898697"/>
                  </a:ext>
                </a:extLst>
              </a:tr>
              <a:tr h="330139">
                <a:tc>
                  <a:txBody>
                    <a:bodyPr/>
                    <a:lstStyle/>
                    <a:p>
                      <a:pPr>
                        <a:lnSpc>
                          <a:spcPct val="90000"/>
                        </a:lnSpc>
                        <a:spcAft>
                          <a:spcPts val="0"/>
                        </a:spcAft>
                      </a:pPr>
                      <a:r>
                        <a:rPr lang="en-GB" sz="1600" dirty="0">
                          <a:effectLst/>
                        </a:rPr>
                        <a:t>UH Bristol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tc>
                  <a:txBody>
                    <a:bodyPr/>
                    <a:lstStyle/>
                    <a:p>
                      <a:pPr>
                        <a:lnSpc>
                          <a:spcPct val="107000"/>
                        </a:lnSpc>
                        <a:spcAft>
                          <a:spcPts val="0"/>
                        </a:spcAft>
                      </a:pPr>
                      <a:r>
                        <a:rPr lang="en-GB" sz="1600">
                          <a:effectLst/>
                        </a:rPr>
                        <a:t>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tc>
                  <a:txBody>
                    <a:bodyPr/>
                    <a:lstStyle/>
                    <a:p>
                      <a:pPr>
                        <a:lnSpc>
                          <a:spcPct val="107000"/>
                        </a:lnSpc>
                        <a:spcAft>
                          <a:spcPts val="0"/>
                        </a:spcAft>
                      </a:pPr>
                      <a:r>
                        <a:rPr lang="en-GB" sz="1600">
                          <a:effectLst/>
                        </a:rPr>
                        <a:t>10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tc>
                  <a:txBody>
                    <a:bodyPr/>
                    <a:lstStyle/>
                    <a:p>
                      <a:pPr>
                        <a:lnSpc>
                          <a:spcPct val="107000"/>
                        </a:lnSpc>
                        <a:spcAft>
                          <a:spcPts val="0"/>
                        </a:spcAft>
                      </a:pPr>
                      <a:r>
                        <a:rPr lang="en-GB" sz="1600">
                          <a:effectLst/>
                        </a:rPr>
                        <a:t>46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tc>
                  <a:txBody>
                    <a:bodyPr/>
                    <a:lstStyle/>
                    <a:p>
                      <a:pPr>
                        <a:lnSpc>
                          <a:spcPct val="107000"/>
                        </a:lnSpc>
                        <a:spcAft>
                          <a:spcPts val="0"/>
                        </a:spcAft>
                      </a:pPr>
                      <a:r>
                        <a:rPr lang="en-GB" sz="1600" dirty="0">
                          <a:effectLst/>
                        </a:rPr>
                        <a:t>Slow down in 2019: 10 vs 21 in 2018. Planning to contact the PI.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extLst>
                  <a:ext uri="{0D108BD9-81ED-4DB2-BD59-A6C34878D82A}">
                    <a16:rowId xmlns:a16="http://schemas.microsoft.com/office/drawing/2014/main" xmlns="" val="3908529311"/>
                  </a:ext>
                </a:extLst>
              </a:tr>
              <a:tr h="498975">
                <a:tc>
                  <a:txBody>
                    <a:bodyPr/>
                    <a:lstStyle/>
                    <a:p>
                      <a:pPr>
                        <a:lnSpc>
                          <a:spcPct val="90000"/>
                        </a:lnSpc>
                        <a:spcAft>
                          <a:spcPts val="0"/>
                        </a:spcAft>
                      </a:pPr>
                      <a:r>
                        <a:rPr lang="en-GB" sz="1600" dirty="0">
                          <a:effectLst/>
                        </a:rPr>
                        <a:t>Weston General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tc>
                  <a:txBody>
                    <a:bodyPr/>
                    <a:lstStyle/>
                    <a:p>
                      <a:pPr>
                        <a:lnSpc>
                          <a:spcPct val="107000"/>
                        </a:lnSpc>
                        <a:spcAft>
                          <a:spcPts val="0"/>
                        </a:spcAft>
                      </a:pPr>
                      <a:r>
                        <a:rPr lang="en-GB" sz="1600">
                          <a:effectLst/>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tc>
                  <a:txBody>
                    <a:bodyPr/>
                    <a:lstStyle/>
                    <a:p>
                      <a:pPr>
                        <a:lnSpc>
                          <a:spcPct val="107000"/>
                        </a:lnSpc>
                        <a:spcAft>
                          <a:spcPts val="0"/>
                        </a:spcAft>
                      </a:pPr>
                      <a:r>
                        <a:rPr lang="en-GB" sz="1600">
                          <a:effectLst/>
                        </a:rPr>
                        <a:t>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tc>
                  <a:txBody>
                    <a:bodyPr/>
                    <a:lstStyle/>
                    <a:p>
                      <a:pPr>
                        <a:lnSpc>
                          <a:spcPct val="107000"/>
                        </a:lnSpc>
                        <a:spcAft>
                          <a:spcPts val="0"/>
                        </a:spcAft>
                      </a:pPr>
                      <a:r>
                        <a:rPr lang="en-GB" sz="1600">
                          <a:effectLst/>
                        </a:rPr>
                        <a:t>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tc>
                  <a:txBody>
                    <a:bodyPr/>
                    <a:lstStyle/>
                    <a:p>
                      <a:pPr>
                        <a:lnSpc>
                          <a:spcPct val="107000"/>
                        </a:lnSpc>
                        <a:spcAft>
                          <a:spcPts val="0"/>
                        </a:spcAft>
                      </a:pPr>
                      <a:r>
                        <a:rPr lang="en-GB" sz="1600" dirty="0">
                          <a:effectLst/>
                        </a:rPr>
                        <a:t>2019 screening log shows 7 screened eligible, 7 approached, 4 consented (57%).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extLst>
                  <a:ext uri="{0D108BD9-81ED-4DB2-BD59-A6C34878D82A}">
                    <a16:rowId xmlns:a16="http://schemas.microsoft.com/office/drawing/2014/main" xmlns="" val="1624573201"/>
                  </a:ext>
                </a:extLst>
              </a:tr>
              <a:tr h="498975">
                <a:tc>
                  <a:txBody>
                    <a:bodyPr/>
                    <a:lstStyle/>
                    <a:p>
                      <a:pPr>
                        <a:lnSpc>
                          <a:spcPct val="90000"/>
                        </a:lnSpc>
                        <a:spcAft>
                          <a:spcPts val="0"/>
                        </a:spcAft>
                      </a:pPr>
                      <a:r>
                        <a:rPr lang="en-GB" sz="1600" dirty="0">
                          <a:effectLst/>
                        </a:rPr>
                        <a:t>Taunton – Musgrove Park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tc>
                  <a:txBody>
                    <a:bodyPr/>
                    <a:lstStyle/>
                    <a:p>
                      <a:pPr>
                        <a:lnSpc>
                          <a:spcPct val="107000"/>
                        </a:lnSpc>
                        <a:spcAft>
                          <a:spcPts val="0"/>
                        </a:spcAft>
                      </a:pPr>
                      <a:r>
                        <a:rPr lang="en-GB" sz="1600" dirty="0">
                          <a:effectLst/>
                        </a:rPr>
                        <a:t>7 (3 in Feb)</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tc>
                  <a:txBody>
                    <a:bodyPr/>
                    <a:lstStyle/>
                    <a:p>
                      <a:pPr>
                        <a:lnSpc>
                          <a:spcPct val="107000"/>
                        </a:lnSpc>
                        <a:spcAft>
                          <a:spcPts val="0"/>
                        </a:spcAft>
                      </a:pPr>
                      <a:r>
                        <a:rPr lang="en-GB" sz="1600" dirty="0">
                          <a:effectLst/>
                        </a:rPr>
                        <a:t>14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tc>
                  <a:txBody>
                    <a:bodyPr/>
                    <a:lstStyle/>
                    <a:p>
                      <a:pPr>
                        <a:lnSpc>
                          <a:spcPct val="107000"/>
                        </a:lnSpc>
                        <a:spcAft>
                          <a:spcPts val="0"/>
                        </a:spcAft>
                      </a:pPr>
                      <a:r>
                        <a:rPr lang="en-GB" sz="1600" dirty="0">
                          <a:effectLst/>
                        </a:rPr>
                        <a:t>23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tc>
                  <a:txBody>
                    <a:bodyPr/>
                    <a:lstStyle/>
                    <a:p>
                      <a:pPr>
                        <a:lnSpc>
                          <a:spcPct val="107000"/>
                        </a:lnSpc>
                        <a:spcAft>
                          <a:spcPts val="0"/>
                        </a:spcAft>
                      </a:pPr>
                      <a:r>
                        <a:rPr lang="en-GB" sz="1600" dirty="0">
                          <a:effectLst/>
                        </a:rPr>
                        <a:t>Increase in 2019 vs 2018 (5). Strong commitment to trial.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6" marR="64546" marT="0" marB="0"/>
                </a:tc>
                <a:extLst>
                  <a:ext uri="{0D108BD9-81ED-4DB2-BD59-A6C34878D82A}">
                    <a16:rowId xmlns:a16="http://schemas.microsoft.com/office/drawing/2014/main" xmlns="" val="1224297880"/>
                  </a:ext>
                </a:extLst>
              </a:tr>
            </a:tbl>
          </a:graphicData>
        </a:graphic>
      </p:graphicFrame>
      <p:sp>
        <p:nvSpPr>
          <p:cNvPr id="5" name="Rectangle 4">
            <a:extLst>
              <a:ext uri="{FF2B5EF4-FFF2-40B4-BE49-F238E27FC236}">
                <a16:creationId xmlns:a16="http://schemas.microsoft.com/office/drawing/2014/main" xmlns="" id="{0363ADBA-0A89-7441-A899-FF308F799645}"/>
              </a:ext>
            </a:extLst>
          </p:cNvPr>
          <p:cNvSpPr/>
          <p:nvPr/>
        </p:nvSpPr>
        <p:spPr>
          <a:xfrm>
            <a:off x="367598" y="4531478"/>
            <a:ext cx="7883300" cy="375552"/>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Yeovil (prelim site) &amp; Gloucestershire Hospitals not participating</a:t>
            </a:r>
          </a:p>
        </p:txBody>
      </p:sp>
    </p:spTree>
    <p:extLst>
      <p:ext uri="{BB962C8B-B14F-4D97-AF65-F5344CB8AC3E}">
        <p14:creationId xmlns:p14="http://schemas.microsoft.com/office/powerpoint/2010/main" val="1036466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FB06C1-3390-144B-851A-34C59C25E89C}"/>
              </a:ext>
            </a:extLst>
          </p:cNvPr>
          <p:cNvSpPr>
            <a:spLocks noGrp="1"/>
          </p:cNvSpPr>
          <p:nvPr>
            <p:ph type="title"/>
          </p:nvPr>
        </p:nvSpPr>
        <p:spPr>
          <a:prstGeom prst="rect">
            <a:avLst/>
          </a:prstGeom>
        </p:spPr>
        <p:txBody>
          <a:bodyPr anchor="ctr">
            <a:normAutofit/>
          </a:bodyPr>
          <a:lstStyle/>
          <a:p>
            <a:r>
              <a:rPr lang="en-GB" dirty="0"/>
              <a:t>Achieving the recruitment target</a:t>
            </a:r>
          </a:p>
        </p:txBody>
      </p:sp>
      <p:sp>
        <p:nvSpPr>
          <p:cNvPr id="4" name="Content Placeholder 3">
            <a:extLst>
              <a:ext uri="{FF2B5EF4-FFF2-40B4-BE49-F238E27FC236}">
                <a16:creationId xmlns:a16="http://schemas.microsoft.com/office/drawing/2014/main" xmlns="" id="{1C3E91FF-FD53-F542-881D-BAD541AD087B}"/>
              </a:ext>
            </a:extLst>
          </p:cNvPr>
          <p:cNvSpPr>
            <a:spLocks noGrp="1"/>
          </p:cNvSpPr>
          <p:nvPr>
            <p:ph idx="1"/>
          </p:nvPr>
        </p:nvSpPr>
        <p:spPr/>
        <p:txBody>
          <a:bodyPr/>
          <a:lstStyle/>
          <a:p>
            <a:endParaRPr lang="en-US"/>
          </a:p>
        </p:txBody>
      </p:sp>
      <p:graphicFrame>
        <p:nvGraphicFramePr>
          <p:cNvPr id="10" name="Chart 9">
            <a:extLst>
              <a:ext uri="{FF2B5EF4-FFF2-40B4-BE49-F238E27FC236}">
                <a16:creationId xmlns:a16="http://schemas.microsoft.com/office/drawing/2014/main" xmlns="" id="{8CDB6CF5-531A-FC44-A076-9AA04E75B33D}"/>
              </a:ext>
            </a:extLst>
          </p:cNvPr>
          <p:cNvGraphicFramePr>
            <a:graphicFrameLocks noGrp="1"/>
          </p:cNvGraphicFramePr>
          <p:nvPr>
            <p:extLst>
              <p:ext uri="{D42A27DB-BD31-4B8C-83A1-F6EECF244321}">
                <p14:modId xmlns:p14="http://schemas.microsoft.com/office/powerpoint/2010/main" val="3376638759"/>
              </p:ext>
            </p:extLst>
          </p:nvPr>
        </p:nvGraphicFramePr>
        <p:xfrm>
          <a:off x="412957" y="1019503"/>
          <a:ext cx="8415734" cy="386780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 id="{65432082-DEF1-5446-990D-E69FFF39A60C}"/>
              </a:ext>
            </a:extLst>
          </p:cNvPr>
          <p:cNvSpPr txBox="1"/>
          <p:nvPr/>
        </p:nvSpPr>
        <p:spPr>
          <a:xfrm>
            <a:off x="1407791" y="1834273"/>
            <a:ext cx="5381892" cy="405000"/>
          </a:xfrm>
          <a:prstGeom prst="rect">
            <a:avLst/>
          </a:prstGeom>
          <a:solidFill>
            <a:schemeClr val="accent4">
              <a:lumMod val="60000"/>
              <a:lumOff val="40000"/>
            </a:schemeClr>
          </a:solidFill>
        </p:spPr>
        <p:txBody>
          <a:bodyPr wrap="square" rtlCol="0">
            <a:noAutofit/>
          </a:bodyPr>
          <a:lstStyle/>
          <a:p>
            <a:pPr algn="ctr"/>
            <a:r>
              <a:rPr lang="en-GB" b="1" dirty="0">
                <a:solidFill>
                  <a:schemeClr val="bg1"/>
                </a:solidFill>
              </a:rPr>
              <a:t>Site recruitment target = one patient per month </a:t>
            </a:r>
          </a:p>
        </p:txBody>
      </p:sp>
      <p:sp>
        <p:nvSpPr>
          <p:cNvPr id="8" name="TextBox 7">
            <a:extLst>
              <a:ext uri="{FF2B5EF4-FFF2-40B4-BE49-F238E27FC236}">
                <a16:creationId xmlns:a16="http://schemas.microsoft.com/office/drawing/2014/main" xmlns="" id="{BCD778EC-00BF-C543-A212-BF1585A3F3A3}"/>
              </a:ext>
            </a:extLst>
          </p:cNvPr>
          <p:cNvSpPr txBox="1"/>
          <p:nvPr/>
        </p:nvSpPr>
        <p:spPr>
          <a:xfrm>
            <a:off x="1549167" y="3239146"/>
            <a:ext cx="6929627" cy="405000"/>
          </a:xfrm>
          <a:prstGeom prst="rect">
            <a:avLst/>
          </a:prstGeom>
          <a:solidFill>
            <a:schemeClr val="accent4">
              <a:lumMod val="60000"/>
              <a:lumOff val="40000"/>
            </a:schemeClr>
          </a:solidFill>
        </p:spPr>
        <p:txBody>
          <a:bodyPr wrap="square" rtlCol="0">
            <a:noAutofit/>
          </a:bodyPr>
          <a:lstStyle/>
          <a:p>
            <a:pPr algn="ctr"/>
            <a:r>
              <a:rPr lang="en-GB" b="1" dirty="0">
                <a:solidFill>
                  <a:schemeClr val="bg1"/>
                </a:solidFill>
              </a:rPr>
              <a:t>With c. 50% acceptance you need to approach 2 patients per month … </a:t>
            </a:r>
          </a:p>
        </p:txBody>
      </p:sp>
      <p:cxnSp>
        <p:nvCxnSpPr>
          <p:cNvPr id="5" name="Straight Arrow Connector 4">
            <a:extLst>
              <a:ext uri="{FF2B5EF4-FFF2-40B4-BE49-F238E27FC236}">
                <a16:creationId xmlns:a16="http://schemas.microsoft.com/office/drawing/2014/main" xmlns="" id="{F522957F-8063-9E43-BE2B-DE34374E1C81}"/>
              </a:ext>
            </a:extLst>
          </p:cNvPr>
          <p:cNvCxnSpPr>
            <a:cxnSpLocks/>
          </p:cNvCxnSpPr>
          <p:nvPr/>
        </p:nvCxnSpPr>
        <p:spPr>
          <a:xfrm>
            <a:off x="2659117" y="2322786"/>
            <a:ext cx="1072055" cy="819807"/>
          </a:xfrm>
          <a:prstGeom prst="straightConnector1">
            <a:avLst/>
          </a:prstGeom>
          <a:ln w="41275">
            <a:solidFill>
              <a:schemeClr val="accent4">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90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0" nodeType="clickEffect">
                                  <p:stCondLst>
                                    <p:cond delay="0"/>
                                  </p:stCondLst>
                                  <p:childTnLst>
                                    <p:animEffect transition="out" filter="dissolv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5"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446D7BB-EF85-408C-92BB-1F3DD1250552}"/>
              </a:ext>
            </a:extLst>
          </p:cNvPr>
          <p:cNvSpPr txBox="1"/>
          <p:nvPr/>
        </p:nvSpPr>
        <p:spPr>
          <a:xfrm>
            <a:off x="462013" y="1539782"/>
            <a:ext cx="6858000" cy="2169825"/>
          </a:xfrm>
          <a:prstGeom prst="rect">
            <a:avLst/>
          </a:prstGeom>
          <a:noFill/>
        </p:spPr>
        <p:txBody>
          <a:bodyPr wrap="square" rtlCol="0">
            <a:spAutoFit/>
          </a:bodyPr>
          <a:lstStyle/>
          <a:p>
            <a:r>
              <a:rPr lang="en-GB" sz="2700" dirty="0"/>
              <a:t>Focus on:</a:t>
            </a:r>
          </a:p>
          <a:p>
            <a:endParaRPr lang="en-GB" sz="2700" dirty="0"/>
          </a:p>
          <a:p>
            <a:pPr marL="214313" indent="-214313">
              <a:buFont typeface="Arial" panose="020B0604020202020204" pitchFamily="34" charset="0"/>
              <a:buChar char="•"/>
            </a:pPr>
            <a:r>
              <a:rPr lang="en-GB" sz="2700" dirty="0"/>
              <a:t>Team approach </a:t>
            </a:r>
          </a:p>
          <a:p>
            <a:pPr marL="214313" indent="-214313">
              <a:buFont typeface="Arial" panose="020B0604020202020204" pitchFamily="34" charset="0"/>
              <a:buChar char="•"/>
            </a:pPr>
            <a:endParaRPr lang="en-GB" sz="2700" dirty="0"/>
          </a:p>
          <a:p>
            <a:pPr marL="214313" indent="-214313">
              <a:buFont typeface="Arial" panose="020B0604020202020204" pitchFamily="34" charset="0"/>
              <a:buChar char="•"/>
            </a:pPr>
            <a:r>
              <a:rPr lang="en-GB" sz="2700" dirty="0"/>
              <a:t>Engaging with patient preferences</a:t>
            </a:r>
          </a:p>
        </p:txBody>
      </p:sp>
      <p:sp>
        <p:nvSpPr>
          <p:cNvPr id="5" name="TextBox 4">
            <a:extLst>
              <a:ext uri="{FF2B5EF4-FFF2-40B4-BE49-F238E27FC236}">
                <a16:creationId xmlns:a16="http://schemas.microsoft.com/office/drawing/2014/main" xmlns="" id="{B154E93E-C80B-490C-B173-1FD5C25883AB}"/>
              </a:ext>
            </a:extLst>
          </p:cNvPr>
          <p:cNvSpPr txBox="1"/>
          <p:nvPr/>
        </p:nvSpPr>
        <p:spPr>
          <a:xfrm>
            <a:off x="212978" y="4567170"/>
            <a:ext cx="8748000" cy="461665"/>
          </a:xfrm>
          <a:prstGeom prst="rect">
            <a:avLst/>
          </a:prstGeom>
          <a:solidFill>
            <a:srgbClr val="99CC33"/>
          </a:solidFill>
        </p:spPr>
        <p:txBody>
          <a:bodyPr wrap="square" rtlCol="0">
            <a:spAutoFit/>
          </a:bodyPr>
          <a:lstStyle/>
          <a:p>
            <a:pPr algn="ctr"/>
            <a:r>
              <a:rPr lang="en-GB" sz="2400" b="1" dirty="0">
                <a:solidFill>
                  <a:schemeClr val="bg1"/>
                </a:solidFill>
              </a:rPr>
              <a:t>Here to Help </a:t>
            </a:r>
          </a:p>
        </p:txBody>
      </p:sp>
      <p:sp>
        <p:nvSpPr>
          <p:cNvPr id="3" name="Title 2">
            <a:extLst>
              <a:ext uri="{FF2B5EF4-FFF2-40B4-BE49-F238E27FC236}">
                <a16:creationId xmlns:a16="http://schemas.microsoft.com/office/drawing/2014/main" xmlns="" id="{ECC6F745-7227-944C-AEF0-18D9B00CD631}"/>
              </a:ext>
            </a:extLst>
          </p:cNvPr>
          <p:cNvSpPr>
            <a:spLocks noGrp="1"/>
          </p:cNvSpPr>
          <p:nvPr>
            <p:ph type="title"/>
          </p:nvPr>
        </p:nvSpPr>
        <p:spPr/>
        <p:txBody>
          <a:bodyPr/>
          <a:lstStyle/>
          <a:p>
            <a:r>
              <a:rPr lang="en-GB" dirty="0"/>
              <a:t>Optimising Recruitment to OPTIMA </a:t>
            </a:r>
            <a:endParaRPr lang="en-US" dirty="0"/>
          </a:p>
        </p:txBody>
      </p:sp>
    </p:spTree>
    <p:extLst>
      <p:ext uri="{BB962C8B-B14F-4D97-AF65-F5344CB8AC3E}">
        <p14:creationId xmlns:p14="http://schemas.microsoft.com/office/powerpoint/2010/main" val="2722530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576" y="1467575"/>
            <a:ext cx="4267200" cy="3200400"/>
          </a:xfrm>
          <a:prstGeom prst="rect">
            <a:avLst/>
          </a:prstGeom>
        </p:spPr>
      </p:pic>
      <p:sp>
        <p:nvSpPr>
          <p:cNvPr id="4" name="Line Callout 1 3"/>
          <p:cNvSpPr/>
          <p:nvPr/>
        </p:nvSpPr>
        <p:spPr>
          <a:xfrm>
            <a:off x="6179989" y="1644603"/>
            <a:ext cx="1046285" cy="404446"/>
          </a:xfrm>
          <a:prstGeom prst="borderCallout1">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chemeClr val="tx1"/>
                </a:solidFill>
                <a:latin typeface="Arial" panose="020B0604020202020204" pitchFamily="34" charset="0"/>
                <a:cs typeface="Arial" panose="020B0604020202020204" pitchFamily="34" charset="0"/>
              </a:rPr>
              <a:t>Surgeon</a:t>
            </a:r>
          </a:p>
        </p:txBody>
      </p:sp>
      <p:sp>
        <p:nvSpPr>
          <p:cNvPr id="6" name="Line Callout 1 5"/>
          <p:cNvSpPr/>
          <p:nvPr/>
        </p:nvSpPr>
        <p:spPr>
          <a:xfrm flipH="1">
            <a:off x="1509030" y="1660238"/>
            <a:ext cx="977526" cy="404446"/>
          </a:xfrm>
          <a:prstGeom prst="borderCallout1">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chemeClr val="tx1"/>
                </a:solidFill>
                <a:latin typeface="Arial" panose="020B0604020202020204" pitchFamily="34" charset="0"/>
                <a:cs typeface="Arial" panose="020B0604020202020204" pitchFamily="34" charset="0"/>
              </a:rPr>
              <a:t>Research nurse</a:t>
            </a:r>
          </a:p>
        </p:txBody>
      </p:sp>
      <p:sp>
        <p:nvSpPr>
          <p:cNvPr id="9" name="Line Callout 1 8"/>
          <p:cNvSpPr/>
          <p:nvPr/>
        </p:nvSpPr>
        <p:spPr>
          <a:xfrm>
            <a:off x="4069406" y="1111987"/>
            <a:ext cx="1046285" cy="579003"/>
          </a:xfrm>
          <a:prstGeom prst="borderCallout1">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chemeClr val="tx1"/>
                </a:solidFill>
                <a:latin typeface="Arial" panose="020B0604020202020204" pitchFamily="34" charset="0"/>
                <a:cs typeface="Arial" panose="020B0604020202020204" pitchFamily="34" charset="0"/>
              </a:rPr>
              <a:t>Breast care nurse</a:t>
            </a:r>
          </a:p>
        </p:txBody>
      </p:sp>
      <p:grpSp>
        <p:nvGrpSpPr>
          <p:cNvPr id="10" name="Group 9">
            <a:extLst>
              <a:ext uri="{FF2B5EF4-FFF2-40B4-BE49-F238E27FC236}">
                <a16:creationId xmlns:a16="http://schemas.microsoft.com/office/drawing/2014/main" xmlns="" id="{3B64A99D-2ACC-456A-98A3-775BFD987145}"/>
              </a:ext>
            </a:extLst>
          </p:cNvPr>
          <p:cNvGrpSpPr/>
          <p:nvPr/>
        </p:nvGrpSpPr>
        <p:grpSpPr>
          <a:xfrm>
            <a:off x="6083976" y="3429738"/>
            <a:ext cx="1241299" cy="440391"/>
            <a:chOff x="8616462" y="4488904"/>
            <a:chExt cx="1655065" cy="587188"/>
          </a:xfrm>
        </p:grpSpPr>
        <p:sp>
          <p:nvSpPr>
            <p:cNvPr id="8" name="Line Callout 1 7"/>
            <p:cNvSpPr/>
            <p:nvPr/>
          </p:nvSpPr>
          <p:spPr>
            <a:xfrm flipV="1">
              <a:off x="8616462" y="4488904"/>
              <a:ext cx="1523064" cy="587188"/>
            </a:xfrm>
            <a:prstGeom prst="borderCallout1">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5" name="TextBox 4"/>
            <p:cNvSpPr txBox="1"/>
            <p:nvPr/>
          </p:nvSpPr>
          <p:spPr>
            <a:xfrm>
              <a:off x="8616462" y="4548555"/>
              <a:ext cx="1655065" cy="400109"/>
            </a:xfrm>
            <a:prstGeom prst="rect">
              <a:avLst/>
            </a:prstGeom>
            <a:noFill/>
          </p:spPr>
          <p:txBody>
            <a:bodyPr wrap="square" rtlCol="0">
              <a:spAutoFit/>
            </a:bodyPr>
            <a:lstStyle/>
            <a:p>
              <a:r>
                <a:rPr lang="en-GB" sz="1350" b="1" dirty="0">
                  <a:latin typeface="Arial" panose="020B0604020202020204" pitchFamily="34" charset="0"/>
                  <a:cs typeface="Arial" panose="020B0604020202020204" pitchFamily="34" charset="0"/>
                </a:rPr>
                <a:t>Oncologist</a:t>
              </a:r>
            </a:p>
          </p:txBody>
        </p:sp>
      </p:grpSp>
      <p:sp>
        <p:nvSpPr>
          <p:cNvPr id="11" name="Line Callout 1 10"/>
          <p:cNvSpPr/>
          <p:nvPr/>
        </p:nvSpPr>
        <p:spPr>
          <a:xfrm flipH="1">
            <a:off x="914670" y="2696253"/>
            <a:ext cx="1292600" cy="404446"/>
          </a:xfrm>
          <a:prstGeom prst="borderCallout1">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chemeClr val="tx1"/>
                </a:solidFill>
                <a:latin typeface="Arial" panose="020B0604020202020204" pitchFamily="34" charset="0"/>
                <a:cs typeface="Arial" panose="020B0604020202020204" pitchFamily="34" charset="0"/>
              </a:rPr>
              <a:t>Pathologist</a:t>
            </a:r>
          </a:p>
        </p:txBody>
      </p:sp>
      <p:sp>
        <p:nvSpPr>
          <p:cNvPr id="12" name="Line Callout 1 11"/>
          <p:cNvSpPr/>
          <p:nvPr/>
        </p:nvSpPr>
        <p:spPr>
          <a:xfrm rot="10800000" flipV="1">
            <a:off x="2639149" y="3193314"/>
            <a:ext cx="1160863" cy="440391"/>
          </a:xfrm>
          <a:prstGeom prst="borderCallout1">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chemeClr val="tx1"/>
                </a:solidFill>
                <a:latin typeface="Arial" panose="020B0604020202020204" pitchFamily="34" charset="0"/>
                <a:cs typeface="Arial" panose="020B0604020202020204" pitchFamily="34" charset="0"/>
              </a:rPr>
              <a:t>Radiologist</a:t>
            </a:r>
          </a:p>
        </p:txBody>
      </p:sp>
      <p:sp>
        <p:nvSpPr>
          <p:cNvPr id="13" name="Line Callout 1 12"/>
          <p:cNvSpPr/>
          <p:nvPr/>
        </p:nvSpPr>
        <p:spPr>
          <a:xfrm>
            <a:off x="6759518" y="2124956"/>
            <a:ext cx="1300403" cy="975743"/>
          </a:xfrm>
          <a:prstGeom prst="borderCallout1">
            <a:avLst>
              <a:gd name="adj1" fmla="val 30933"/>
              <a:gd name="adj2" fmla="val 808"/>
              <a:gd name="adj3" fmla="val 51586"/>
              <a:gd name="adj4" fmla="val -5310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chemeClr val="tx1"/>
                </a:solidFill>
                <a:latin typeface="Arial" panose="020B0604020202020204" pitchFamily="34" charset="0"/>
                <a:cs typeface="Arial" panose="020B0604020202020204" pitchFamily="34" charset="0"/>
              </a:rPr>
              <a:t>Trials </a:t>
            </a:r>
          </a:p>
          <a:p>
            <a:pPr algn="ctr"/>
            <a:r>
              <a:rPr lang="en-GB" sz="1350" b="1" dirty="0">
                <a:solidFill>
                  <a:schemeClr val="tx1"/>
                </a:solidFill>
                <a:latin typeface="Arial" panose="020B0604020202020204" pitchFamily="34" charset="0"/>
                <a:cs typeface="Arial" panose="020B0604020202020204" pitchFamily="34" charset="0"/>
              </a:rPr>
              <a:t>co-ordinator</a:t>
            </a:r>
          </a:p>
          <a:p>
            <a:pPr algn="ctr"/>
            <a:r>
              <a:rPr lang="en-GB" sz="1350" b="1" dirty="0">
                <a:solidFill>
                  <a:schemeClr val="tx1"/>
                </a:solidFill>
                <a:latin typeface="Arial" panose="020B0604020202020204" pitchFamily="34" charset="0"/>
                <a:cs typeface="Arial" panose="020B0604020202020204" pitchFamily="34" charset="0"/>
              </a:rPr>
              <a:t>&amp; Data Manager</a:t>
            </a:r>
          </a:p>
        </p:txBody>
      </p:sp>
      <p:sp>
        <p:nvSpPr>
          <p:cNvPr id="14" name="Line Callout 1 13"/>
          <p:cNvSpPr/>
          <p:nvPr/>
        </p:nvSpPr>
        <p:spPr>
          <a:xfrm>
            <a:off x="5744401" y="988177"/>
            <a:ext cx="1287952" cy="579003"/>
          </a:xfrm>
          <a:prstGeom prst="borderCallout1">
            <a:avLst>
              <a:gd name="adj1" fmla="val 18750"/>
              <a:gd name="adj2" fmla="val -8333"/>
              <a:gd name="adj3" fmla="val 150840"/>
              <a:gd name="adj4" fmla="val -54938"/>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chemeClr val="tx1"/>
                </a:solidFill>
                <a:latin typeface="Arial" panose="020B0604020202020204" pitchFamily="34" charset="0"/>
                <a:cs typeface="Arial" panose="020B0604020202020204" pitchFamily="34" charset="0"/>
              </a:rPr>
              <a:t>Research &amp; Governance</a:t>
            </a:r>
          </a:p>
        </p:txBody>
      </p:sp>
      <p:sp>
        <p:nvSpPr>
          <p:cNvPr id="15" name="TextBox 14">
            <a:extLst>
              <a:ext uri="{FF2B5EF4-FFF2-40B4-BE49-F238E27FC236}">
                <a16:creationId xmlns:a16="http://schemas.microsoft.com/office/drawing/2014/main" xmlns="" id="{F2196244-585E-4131-AF2E-7B76036AD76D}"/>
              </a:ext>
            </a:extLst>
          </p:cNvPr>
          <p:cNvSpPr txBox="1"/>
          <p:nvPr/>
        </p:nvSpPr>
        <p:spPr>
          <a:xfrm>
            <a:off x="220895" y="4567170"/>
            <a:ext cx="8702211" cy="430887"/>
          </a:xfrm>
          <a:prstGeom prst="rect">
            <a:avLst/>
          </a:prstGeom>
          <a:solidFill>
            <a:srgbClr val="99CC33"/>
          </a:solidFill>
        </p:spPr>
        <p:txBody>
          <a:bodyPr wrap="square" rtlCol="0">
            <a:spAutoFit/>
          </a:bodyPr>
          <a:lstStyle/>
          <a:p>
            <a:pPr algn="ctr"/>
            <a:r>
              <a:rPr lang="en-GB" sz="2200" b="1" dirty="0">
                <a:solidFill>
                  <a:schemeClr val="bg1"/>
                </a:solidFill>
              </a:rPr>
              <a:t>Engage your colleagues – all have a contribution to make to OPTIMA</a:t>
            </a:r>
          </a:p>
        </p:txBody>
      </p:sp>
      <p:sp>
        <p:nvSpPr>
          <p:cNvPr id="2" name="Title 1">
            <a:extLst>
              <a:ext uri="{FF2B5EF4-FFF2-40B4-BE49-F238E27FC236}">
                <a16:creationId xmlns:a16="http://schemas.microsoft.com/office/drawing/2014/main" xmlns="" id="{92176EBE-80AF-1C46-86B2-3E764C35BDE0}"/>
              </a:ext>
            </a:extLst>
          </p:cNvPr>
          <p:cNvSpPr>
            <a:spLocks noGrp="1"/>
          </p:cNvSpPr>
          <p:nvPr>
            <p:ph type="title"/>
          </p:nvPr>
        </p:nvSpPr>
        <p:spPr/>
        <p:txBody>
          <a:bodyPr>
            <a:normAutofit/>
          </a:bodyPr>
          <a:lstStyle/>
          <a:p>
            <a:r>
              <a:rPr lang="en-GB" sz="3100" dirty="0"/>
              <a:t>Recruiting to OPTIMA is a team activity </a:t>
            </a:r>
            <a:endParaRPr lang="en-US" sz="3100" dirty="0"/>
          </a:p>
        </p:txBody>
      </p:sp>
    </p:spTree>
    <p:extLst>
      <p:ext uri="{BB962C8B-B14F-4D97-AF65-F5344CB8AC3E}">
        <p14:creationId xmlns:p14="http://schemas.microsoft.com/office/powerpoint/2010/main" val="3616534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32A041BB-EB26-48AD-8B35-6B10ECF30DBC}"/>
              </a:ext>
            </a:extLst>
          </p:cNvPr>
          <p:cNvSpPr>
            <a:spLocks noGrp="1"/>
          </p:cNvSpPr>
          <p:nvPr>
            <p:ph type="subTitle" idx="4294967295"/>
          </p:nvPr>
        </p:nvSpPr>
        <p:spPr>
          <a:xfrm>
            <a:off x="4573588" y="1303283"/>
            <a:ext cx="4570412" cy="2249542"/>
          </a:xfrm>
        </p:spPr>
        <p:txBody>
          <a:bodyPr anchor="b">
            <a:normAutofit/>
          </a:bodyPr>
          <a:lstStyle/>
          <a:p>
            <a:pPr marL="34290" indent="0" algn="l">
              <a:buNone/>
            </a:pPr>
            <a:r>
              <a:rPr lang="en-GB" dirty="0"/>
              <a:t>Patients receive consistent messages:</a:t>
            </a:r>
          </a:p>
          <a:p>
            <a:pPr marL="342900" indent="-342900" algn="l">
              <a:buFont typeface="Arial" panose="020B0604020202020204" pitchFamily="34" charset="0"/>
              <a:buChar char="•"/>
            </a:pPr>
            <a:r>
              <a:rPr lang="en-GB" sz="2250" dirty="0"/>
              <a:t>not all benefit from chemotherapy</a:t>
            </a:r>
          </a:p>
          <a:p>
            <a:pPr marL="342900" indent="-342900" algn="l">
              <a:buFont typeface="Arial" panose="020B0604020202020204" pitchFamily="34" charset="0"/>
              <a:buChar char="•"/>
            </a:pPr>
            <a:r>
              <a:rPr lang="en-GB" sz="2250" dirty="0"/>
              <a:t>some may do better moving directly to hormone therapy</a:t>
            </a:r>
          </a:p>
        </p:txBody>
      </p:sp>
      <p:pic>
        <p:nvPicPr>
          <p:cNvPr id="7" name="Picture 6" descr="A drawing of a person&#10;&#10;Description automatically generated">
            <a:extLst>
              <a:ext uri="{FF2B5EF4-FFF2-40B4-BE49-F238E27FC236}">
                <a16:creationId xmlns:a16="http://schemas.microsoft.com/office/drawing/2014/main" xmlns="" id="{EFEB3AB7-1D8E-4659-8D9D-3D534164B943}"/>
              </a:ext>
            </a:extLst>
          </p:cNvPr>
          <p:cNvPicPr>
            <a:picLocks noChangeAspect="1"/>
          </p:cNvPicPr>
          <p:nvPr/>
        </p:nvPicPr>
        <p:blipFill rotWithShape="1">
          <a:blip r:embed="rId3">
            <a:extLst>
              <a:ext uri="{28A0092B-C50C-407E-A947-70E740481C1C}">
                <a14:useLocalDpi xmlns:a14="http://schemas.microsoft.com/office/drawing/2010/main" val="0"/>
              </a:ext>
            </a:extLst>
          </a:blip>
          <a:srcRect r="2" b="3362"/>
          <a:stretch/>
        </p:blipFill>
        <p:spPr>
          <a:xfrm>
            <a:off x="241753" y="199703"/>
            <a:ext cx="3925874" cy="4657964"/>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8" name="TextBox 7">
            <a:extLst>
              <a:ext uri="{FF2B5EF4-FFF2-40B4-BE49-F238E27FC236}">
                <a16:creationId xmlns:a16="http://schemas.microsoft.com/office/drawing/2014/main" xmlns="" id="{ADF0A67B-5226-4DDF-A89F-AE9CE0D760BB}"/>
              </a:ext>
            </a:extLst>
          </p:cNvPr>
          <p:cNvSpPr txBox="1"/>
          <p:nvPr/>
        </p:nvSpPr>
        <p:spPr>
          <a:xfrm>
            <a:off x="1009436" y="3960688"/>
            <a:ext cx="1679825" cy="300082"/>
          </a:xfrm>
          <a:prstGeom prst="rect">
            <a:avLst/>
          </a:prstGeom>
          <a:noFill/>
        </p:spPr>
        <p:txBody>
          <a:bodyPr wrap="square" rtlCol="0">
            <a:spAutoFit/>
          </a:bodyPr>
          <a:lstStyle/>
          <a:p>
            <a:r>
              <a:rPr lang="en-GB" sz="1350" dirty="0"/>
              <a:t>S</a:t>
            </a:r>
          </a:p>
        </p:txBody>
      </p:sp>
      <p:sp>
        <p:nvSpPr>
          <p:cNvPr id="9" name="TextBox 8">
            <a:extLst>
              <a:ext uri="{FF2B5EF4-FFF2-40B4-BE49-F238E27FC236}">
                <a16:creationId xmlns:a16="http://schemas.microsoft.com/office/drawing/2014/main" xmlns="" id="{771CDD05-51D7-4DCD-B1DC-A09098344CCE}"/>
              </a:ext>
            </a:extLst>
          </p:cNvPr>
          <p:cNvSpPr txBox="1"/>
          <p:nvPr/>
        </p:nvSpPr>
        <p:spPr>
          <a:xfrm>
            <a:off x="1364777" y="4260770"/>
            <a:ext cx="1679825" cy="553998"/>
          </a:xfrm>
          <a:prstGeom prst="rect">
            <a:avLst/>
          </a:prstGeom>
          <a:noFill/>
        </p:spPr>
        <p:txBody>
          <a:bodyPr wrap="square" rtlCol="0">
            <a:spAutoFit/>
          </a:bodyPr>
          <a:lstStyle/>
          <a:p>
            <a:r>
              <a:rPr lang="en-GB" sz="1500" b="1" dirty="0">
                <a:solidFill>
                  <a:srgbClr val="00B050"/>
                </a:solidFill>
              </a:rPr>
              <a:t>Singing from the same hymn sheet</a:t>
            </a:r>
          </a:p>
        </p:txBody>
      </p:sp>
    </p:spTree>
    <p:extLst>
      <p:ext uri="{BB962C8B-B14F-4D97-AF65-F5344CB8AC3E}">
        <p14:creationId xmlns:p14="http://schemas.microsoft.com/office/powerpoint/2010/main" val="660316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4B740-BBFF-4991-972B-C42EF6AD078D}"/>
              </a:ext>
            </a:extLst>
          </p:cNvPr>
          <p:cNvSpPr>
            <a:spLocks noGrp="1"/>
          </p:cNvSpPr>
          <p:nvPr>
            <p:ph type="title" idx="4294967295"/>
          </p:nvPr>
        </p:nvSpPr>
        <p:spPr>
          <a:xfrm>
            <a:off x="199695" y="163513"/>
            <a:ext cx="8445500" cy="993775"/>
          </a:xfrm>
        </p:spPr>
        <p:txBody>
          <a:bodyPr/>
          <a:lstStyle/>
          <a:p>
            <a:r>
              <a:rPr lang="en-GB" sz="2800" dirty="0"/>
              <a:t>Surgeons</a:t>
            </a:r>
            <a:r>
              <a:rPr lang="en-GB" dirty="0"/>
              <a:t> and breast nurse specialists….</a:t>
            </a:r>
          </a:p>
        </p:txBody>
      </p:sp>
      <p:sp>
        <p:nvSpPr>
          <p:cNvPr id="4" name="Rounded Rectangular Callout 10">
            <a:extLst>
              <a:ext uri="{FF2B5EF4-FFF2-40B4-BE49-F238E27FC236}">
                <a16:creationId xmlns:a16="http://schemas.microsoft.com/office/drawing/2014/main" xmlns="" id="{33268A5A-708F-480D-8A4D-6D143F510F39}"/>
              </a:ext>
            </a:extLst>
          </p:cNvPr>
          <p:cNvSpPr/>
          <p:nvPr/>
        </p:nvSpPr>
        <p:spPr>
          <a:xfrm>
            <a:off x="4925037" y="1051685"/>
            <a:ext cx="3520321" cy="2720883"/>
          </a:xfrm>
          <a:prstGeom prst="wedgeRoundRectCallout">
            <a:avLst>
              <a:gd name="adj1" fmla="val 52616"/>
              <a:gd name="adj2" fmla="val 68963"/>
              <a:gd name="adj3" fmla="val 16667"/>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t>The biggest barrier </a:t>
            </a:r>
            <a:r>
              <a:rPr lang="en-GB" sz="2400" b="1" i="1" dirty="0">
                <a:solidFill>
                  <a:srgbClr val="FFFF00"/>
                </a:solidFill>
              </a:rPr>
              <a:t>is if the patient is told they are going to have chemotherapy</a:t>
            </a:r>
            <a:r>
              <a:rPr lang="en-GB" sz="2400" i="1" dirty="0">
                <a:solidFill>
                  <a:srgbClr val="FFFF00"/>
                </a:solidFill>
              </a:rPr>
              <a:t>.</a:t>
            </a:r>
            <a:r>
              <a:rPr lang="en-GB" sz="2400" i="1" dirty="0"/>
              <a:t>  They are then expecting it...</a:t>
            </a:r>
          </a:p>
        </p:txBody>
      </p:sp>
      <p:sp>
        <p:nvSpPr>
          <p:cNvPr id="5" name="Speech Bubble: Oval 4">
            <a:extLst>
              <a:ext uri="{FF2B5EF4-FFF2-40B4-BE49-F238E27FC236}">
                <a16:creationId xmlns:a16="http://schemas.microsoft.com/office/drawing/2014/main" xmlns="" id="{9A99FD93-EAFF-435B-B035-BB0694FE0E9F}"/>
              </a:ext>
            </a:extLst>
          </p:cNvPr>
          <p:cNvSpPr/>
          <p:nvPr/>
        </p:nvSpPr>
        <p:spPr>
          <a:xfrm>
            <a:off x="346753" y="894073"/>
            <a:ext cx="3520321" cy="2820035"/>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Rectangle 2">
            <a:extLst>
              <a:ext uri="{FF2B5EF4-FFF2-40B4-BE49-F238E27FC236}">
                <a16:creationId xmlns:a16="http://schemas.microsoft.com/office/drawing/2014/main" xmlns="" id="{29E6B0ED-C834-4A7C-90B1-7E00C6E783F4}"/>
              </a:ext>
            </a:extLst>
          </p:cNvPr>
          <p:cNvSpPr/>
          <p:nvPr/>
        </p:nvSpPr>
        <p:spPr>
          <a:xfrm>
            <a:off x="516277" y="1421350"/>
            <a:ext cx="3141677" cy="2004716"/>
          </a:xfrm>
          <a:prstGeom prst="rect">
            <a:avLst/>
          </a:prstGeom>
        </p:spPr>
        <p:txBody>
          <a:bodyPr wrap="square">
            <a:spAutoFit/>
          </a:bodyPr>
          <a:lstStyle/>
          <a:p>
            <a:pPr marL="342900">
              <a:lnSpc>
                <a:spcPct val="107000"/>
              </a:lnSpc>
              <a:spcAft>
                <a:spcPts val="600"/>
              </a:spcAft>
            </a:pPr>
            <a:r>
              <a:rPr lang="en-GB" sz="195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a:t>
            </a:r>
            <a:r>
              <a:rPr lang="en-GB" sz="195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breast care nurses have a lot of sway</a:t>
            </a:r>
            <a:r>
              <a:rPr lang="en-GB" sz="195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The patient has a very good supportive, psychological relationship with the breast care nurse”</a:t>
            </a:r>
            <a:endParaRPr lang="en-GB" sz="195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xmlns="" id="{5FC9EE37-125B-4A45-834D-874D41402B13}"/>
              </a:ext>
            </a:extLst>
          </p:cNvPr>
          <p:cNvSpPr txBox="1">
            <a:spLocks/>
          </p:cNvSpPr>
          <p:nvPr/>
        </p:nvSpPr>
        <p:spPr>
          <a:xfrm>
            <a:off x="1" y="4211496"/>
            <a:ext cx="91440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dirty="0"/>
              <a:t>framing expectations about adjuvant treatment </a:t>
            </a:r>
          </a:p>
        </p:txBody>
      </p:sp>
    </p:spTree>
    <p:extLst>
      <p:ext uri="{BB962C8B-B14F-4D97-AF65-F5344CB8AC3E}">
        <p14:creationId xmlns:p14="http://schemas.microsoft.com/office/powerpoint/2010/main" val="392097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GB" sz="3200"/>
              <a:t>OPTIMA Hypothesis and Objectives</a:t>
            </a:r>
            <a:endParaRPr lang="en-GB" sz="3200" dirty="0"/>
          </a:p>
        </p:txBody>
      </p:sp>
      <p:sp>
        <p:nvSpPr>
          <p:cNvPr id="2" name="Content Placeholder 1"/>
          <p:cNvSpPr>
            <a:spLocks noGrp="1"/>
          </p:cNvSpPr>
          <p:nvPr>
            <p:ph idx="1"/>
          </p:nvPr>
        </p:nvSpPr>
        <p:spPr/>
        <p:txBody>
          <a:bodyPr/>
          <a:lstStyle/>
          <a:p>
            <a:pPr marL="0" indent="0">
              <a:buSzPct val="100000"/>
              <a:buNone/>
              <a:defRPr/>
            </a:pPr>
            <a:r>
              <a:rPr lang="en-GB">
                <a:cs typeface="Calibri" pitchFamily="34" charset="0"/>
              </a:rPr>
              <a:t>Hypothesis</a:t>
            </a:r>
          </a:p>
          <a:p>
            <a:pPr marL="385763" indent="-385763">
              <a:buSzPct val="100000"/>
              <a:buFont typeface="Arial" panose="020B0604020202020204" pitchFamily="34" charset="0"/>
              <a:buChar char="•"/>
              <a:defRPr/>
            </a:pPr>
            <a:r>
              <a:rPr lang="en-GB">
                <a:cs typeface="Calibri" pitchFamily="34" charset="0"/>
              </a:rPr>
              <a:t>Multi-parameter assays predict the sensitivity of tumours to chemotherapy.</a:t>
            </a:r>
          </a:p>
          <a:p>
            <a:pPr marL="385763" indent="-385763">
              <a:buSzPct val="100000"/>
              <a:buFont typeface="Comic Sans MS" pitchFamily="66" charset="0"/>
              <a:buAutoNum type="arabicPeriod"/>
              <a:defRPr/>
            </a:pPr>
            <a:endParaRPr lang="en-GB" dirty="0">
              <a:cs typeface="Calibri" pitchFamily="34" charset="0"/>
            </a:endParaRPr>
          </a:p>
        </p:txBody>
      </p:sp>
      <p:sp>
        <p:nvSpPr>
          <p:cNvPr id="4" name="Content Placeholder 1">
            <a:extLst>
              <a:ext uri="{FF2B5EF4-FFF2-40B4-BE49-F238E27FC236}">
                <a16:creationId xmlns:a16="http://schemas.microsoft.com/office/drawing/2014/main" xmlns="" id="{B90917D3-643D-EA42-8940-79246AE63BCD}"/>
              </a:ext>
            </a:extLst>
          </p:cNvPr>
          <p:cNvSpPr txBox="1">
            <a:spLocks/>
          </p:cNvSpPr>
          <p:nvPr/>
        </p:nvSpPr>
        <p:spPr>
          <a:xfrm>
            <a:off x="391668" y="2515496"/>
            <a:ext cx="8335911" cy="2437506"/>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400" kern="1200">
                <a:solidFill>
                  <a:schemeClr val="tx1"/>
                </a:solidFill>
                <a:latin typeface="+mn-lt"/>
                <a:ea typeface="+mn-ea"/>
                <a:cs typeface="Arial" panose="020B0604020202020204" pitchFamily="34" charset="0"/>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2400" kern="1200">
                <a:solidFill>
                  <a:schemeClr val="tx1"/>
                </a:solidFill>
                <a:latin typeface="+mn-lt"/>
                <a:ea typeface="+mn-ea"/>
                <a:cs typeface="Arial" panose="020B0604020202020204" pitchFamily="34" charset="0"/>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2000" kern="1200">
                <a:solidFill>
                  <a:schemeClr val="tx1"/>
                </a:solidFill>
                <a:latin typeface="+mn-lt"/>
                <a:ea typeface="+mn-ea"/>
                <a:cs typeface="Arial" panose="020B0604020202020204" pitchFamily="34" charset="0"/>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Arial" panose="020B0604020202020204" pitchFamily="34" charset="0"/>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Arial" panose="020B0604020202020204" pitchFamily="34" charset="0"/>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a:lstStyle>
          <a:p>
            <a:pPr marL="0" indent="0">
              <a:buSzPct val="100000"/>
              <a:buFont typeface="Corbel" pitchFamily="34" charset="0"/>
              <a:buNone/>
              <a:defRPr/>
            </a:pPr>
            <a:r>
              <a:rPr lang="en-GB">
                <a:cs typeface="Calibri" pitchFamily="34" charset="0"/>
              </a:rPr>
              <a:t>Objectives</a:t>
            </a:r>
          </a:p>
          <a:p>
            <a:pPr marL="385763" indent="-385763">
              <a:buSzPct val="100000"/>
              <a:buFont typeface="Comic Sans MS" pitchFamily="66" charset="0"/>
              <a:buAutoNum type="arabicPeriod"/>
              <a:defRPr/>
            </a:pPr>
            <a:r>
              <a:rPr lang="en-GB">
                <a:cs typeface="Calibri" pitchFamily="34" charset="0"/>
              </a:rPr>
              <a:t>To establish a method of selecting patients with hormone</a:t>
            </a:r>
            <a:r>
              <a:rPr lang="en-GB" i="1">
                <a:cs typeface="Calibri" pitchFamily="34" charset="0"/>
              </a:rPr>
              <a:t> sensitive primary bre</a:t>
            </a:r>
            <a:r>
              <a:rPr lang="en-GB">
                <a:cs typeface="Calibri" pitchFamily="34" charset="0"/>
              </a:rPr>
              <a:t>ast cancer who are likely to benefit or not benefit from post-operative chemotherapy.</a:t>
            </a:r>
          </a:p>
          <a:p>
            <a:pPr marL="385763" indent="-385763">
              <a:buSzPct val="100000"/>
              <a:buFont typeface="Comic Sans MS" pitchFamily="66" charset="0"/>
              <a:buAutoNum type="arabicPeriod"/>
              <a:defRPr/>
            </a:pPr>
            <a:r>
              <a:rPr lang="en-GB">
                <a:cs typeface="Calibri" pitchFamily="34" charset="0"/>
              </a:rPr>
              <a:t>To establish the cost-effectiveness of alternative test-guided treatment strategies compared to standard practise.</a:t>
            </a:r>
          </a:p>
          <a:p>
            <a:pPr marL="385763" indent="-385763">
              <a:buSzPct val="100000"/>
              <a:buFont typeface="Comic Sans MS" pitchFamily="66" charset="0"/>
              <a:buAutoNum type="arabicPeriod"/>
              <a:defRPr/>
            </a:pPr>
            <a:endParaRPr lang="en-GB" dirty="0">
              <a:cs typeface="Calibri" pitchFamily="34" charset="0"/>
            </a:endParaRPr>
          </a:p>
        </p:txBody>
      </p:sp>
    </p:spTree>
    <p:extLst>
      <p:ext uri="{BB962C8B-B14F-4D97-AF65-F5344CB8AC3E}">
        <p14:creationId xmlns:p14="http://schemas.microsoft.com/office/powerpoint/2010/main" val="2271743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AA535F8-3FCE-47AE-A09F-03F966EABC49}"/>
              </a:ext>
            </a:extLst>
          </p:cNvPr>
          <p:cNvSpPr txBox="1"/>
          <p:nvPr/>
        </p:nvSpPr>
        <p:spPr>
          <a:xfrm>
            <a:off x="1915954" y="2433250"/>
            <a:ext cx="162878" cy="300082"/>
          </a:xfrm>
          <a:prstGeom prst="rect">
            <a:avLst/>
          </a:prstGeom>
          <a:noFill/>
        </p:spPr>
        <p:txBody>
          <a:bodyPr wrap="square" rtlCol="0">
            <a:spAutoFit/>
          </a:bodyPr>
          <a:lstStyle/>
          <a:p>
            <a:r>
              <a:rPr lang="en-GB" sz="1350" dirty="0">
                <a:solidFill>
                  <a:schemeClr val="bg1"/>
                </a:solidFill>
                <a:sym typeface="Wingdings" panose="05000000000000000000" pitchFamily="2" charset="2"/>
              </a:rPr>
              <a:t></a:t>
            </a:r>
            <a:endParaRPr lang="en-GB" sz="1350" dirty="0">
              <a:solidFill>
                <a:schemeClr val="bg1"/>
              </a:solidFill>
            </a:endParaRPr>
          </a:p>
        </p:txBody>
      </p:sp>
      <p:sp>
        <p:nvSpPr>
          <p:cNvPr id="8" name="TextBox 7">
            <a:extLst>
              <a:ext uri="{FF2B5EF4-FFF2-40B4-BE49-F238E27FC236}">
                <a16:creationId xmlns:a16="http://schemas.microsoft.com/office/drawing/2014/main" xmlns="" id="{2AD1AEAA-6AD2-48D4-AEEA-F0F11170F042}"/>
              </a:ext>
            </a:extLst>
          </p:cNvPr>
          <p:cNvSpPr txBox="1"/>
          <p:nvPr/>
        </p:nvSpPr>
        <p:spPr>
          <a:xfrm>
            <a:off x="2614612" y="3804937"/>
            <a:ext cx="197168" cy="300082"/>
          </a:xfrm>
          <a:prstGeom prst="rect">
            <a:avLst/>
          </a:prstGeom>
          <a:noFill/>
        </p:spPr>
        <p:txBody>
          <a:bodyPr wrap="square" rtlCol="0">
            <a:spAutoFit/>
          </a:bodyPr>
          <a:lstStyle/>
          <a:p>
            <a:r>
              <a:rPr lang="en-GB" sz="1350" dirty="0">
                <a:solidFill>
                  <a:schemeClr val="bg1"/>
                </a:solidFill>
                <a:sym typeface="Wingdings" panose="05000000000000000000" pitchFamily="2" charset="2"/>
              </a:rPr>
              <a:t></a:t>
            </a:r>
            <a:endParaRPr lang="en-GB" sz="1350" dirty="0">
              <a:solidFill>
                <a:schemeClr val="bg1"/>
              </a:solidFill>
            </a:endParaRPr>
          </a:p>
        </p:txBody>
      </p:sp>
      <p:sp>
        <p:nvSpPr>
          <p:cNvPr id="9" name="Rectangle 8">
            <a:extLst>
              <a:ext uri="{FF2B5EF4-FFF2-40B4-BE49-F238E27FC236}">
                <a16:creationId xmlns:a16="http://schemas.microsoft.com/office/drawing/2014/main" xmlns="" id="{DB7ED14C-B02B-4BCA-9F20-690F771312A0}"/>
              </a:ext>
            </a:extLst>
          </p:cNvPr>
          <p:cNvSpPr/>
          <p:nvPr/>
        </p:nvSpPr>
        <p:spPr>
          <a:xfrm>
            <a:off x="1504876" y="3420514"/>
            <a:ext cx="338554" cy="300082"/>
          </a:xfrm>
          <a:prstGeom prst="rect">
            <a:avLst/>
          </a:prstGeom>
        </p:spPr>
        <p:txBody>
          <a:bodyPr wrap="none">
            <a:spAutoFit/>
          </a:bodyPr>
          <a:lstStyle/>
          <a:p>
            <a:r>
              <a:rPr lang="en-GB" sz="135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350" dirty="0">
              <a:solidFill>
                <a:schemeClr val="bg1"/>
              </a:solidFill>
            </a:endParaRPr>
          </a:p>
        </p:txBody>
      </p:sp>
      <p:sp>
        <p:nvSpPr>
          <p:cNvPr id="10" name="Rectangle 9">
            <a:extLst>
              <a:ext uri="{FF2B5EF4-FFF2-40B4-BE49-F238E27FC236}">
                <a16:creationId xmlns:a16="http://schemas.microsoft.com/office/drawing/2014/main" xmlns="" id="{43B0D740-7627-47BA-9E41-12504CF7DF81}"/>
              </a:ext>
            </a:extLst>
          </p:cNvPr>
          <p:cNvSpPr/>
          <p:nvPr/>
        </p:nvSpPr>
        <p:spPr>
          <a:xfrm>
            <a:off x="1475437" y="3943436"/>
            <a:ext cx="338554" cy="300082"/>
          </a:xfrm>
          <a:prstGeom prst="rect">
            <a:avLst/>
          </a:prstGeom>
        </p:spPr>
        <p:txBody>
          <a:bodyPr wrap="none">
            <a:spAutoFit/>
          </a:bodyPr>
          <a:lstStyle/>
          <a:p>
            <a:r>
              <a:rPr lang="en-GB" sz="135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350" dirty="0">
              <a:solidFill>
                <a:schemeClr val="bg1"/>
              </a:solidFill>
            </a:endParaRPr>
          </a:p>
        </p:txBody>
      </p:sp>
      <p:sp>
        <p:nvSpPr>
          <p:cNvPr id="11" name="Rectangle 10">
            <a:extLst>
              <a:ext uri="{FF2B5EF4-FFF2-40B4-BE49-F238E27FC236}">
                <a16:creationId xmlns:a16="http://schemas.microsoft.com/office/drawing/2014/main" xmlns="" id="{4BCE00DF-316B-4149-B22C-37FBEA164598}"/>
              </a:ext>
            </a:extLst>
          </p:cNvPr>
          <p:cNvSpPr/>
          <p:nvPr/>
        </p:nvSpPr>
        <p:spPr>
          <a:xfrm>
            <a:off x="1997392" y="3144854"/>
            <a:ext cx="338554" cy="300082"/>
          </a:xfrm>
          <a:prstGeom prst="rect">
            <a:avLst/>
          </a:prstGeom>
        </p:spPr>
        <p:txBody>
          <a:bodyPr wrap="none">
            <a:spAutoFit/>
          </a:bodyPr>
          <a:lstStyle/>
          <a:p>
            <a:r>
              <a:rPr lang="en-GB" sz="135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350" dirty="0">
              <a:solidFill>
                <a:schemeClr val="bg1"/>
              </a:solidFill>
            </a:endParaRPr>
          </a:p>
        </p:txBody>
      </p:sp>
      <p:sp>
        <p:nvSpPr>
          <p:cNvPr id="12" name="Rectangle 11">
            <a:extLst>
              <a:ext uri="{FF2B5EF4-FFF2-40B4-BE49-F238E27FC236}">
                <a16:creationId xmlns:a16="http://schemas.microsoft.com/office/drawing/2014/main" xmlns="" id="{A35C633D-CA28-4598-A348-5677611B4CF1}"/>
              </a:ext>
            </a:extLst>
          </p:cNvPr>
          <p:cNvSpPr/>
          <p:nvPr/>
        </p:nvSpPr>
        <p:spPr>
          <a:xfrm>
            <a:off x="1797263" y="4230347"/>
            <a:ext cx="338554" cy="300082"/>
          </a:xfrm>
          <a:prstGeom prst="rect">
            <a:avLst/>
          </a:prstGeom>
        </p:spPr>
        <p:txBody>
          <a:bodyPr wrap="none">
            <a:spAutoFit/>
          </a:bodyPr>
          <a:lstStyle/>
          <a:p>
            <a:r>
              <a:rPr lang="en-GB" sz="135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350" dirty="0">
              <a:solidFill>
                <a:schemeClr val="bg1"/>
              </a:solidFill>
            </a:endParaRPr>
          </a:p>
        </p:txBody>
      </p:sp>
      <p:sp>
        <p:nvSpPr>
          <p:cNvPr id="13" name="Rectangle 12">
            <a:extLst>
              <a:ext uri="{FF2B5EF4-FFF2-40B4-BE49-F238E27FC236}">
                <a16:creationId xmlns:a16="http://schemas.microsoft.com/office/drawing/2014/main" xmlns="" id="{C558FD6B-E3E4-4BE4-9469-A47A2E782494}"/>
              </a:ext>
            </a:extLst>
          </p:cNvPr>
          <p:cNvSpPr/>
          <p:nvPr/>
        </p:nvSpPr>
        <p:spPr>
          <a:xfrm>
            <a:off x="1959166" y="3497970"/>
            <a:ext cx="338554" cy="300082"/>
          </a:xfrm>
          <a:prstGeom prst="rect">
            <a:avLst/>
          </a:prstGeom>
        </p:spPr>
        <p:txBody>
          <a:bodyPr wrap="none">
            <a:spAutoFit/>
          </a:bodyPr>
          <a:lstStyle/>
          <a:p>
            <a:r>
              <a:rPr lang="en-GB" sz="135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350" dirty="0">
              <a:solidFill>
                <a:schemeClr val="bg1"/>
              </a:solidFill>
            </a:endParaRPr>
          </a:p>
        </p:txBody>
      </p:sp>
      <p:sp>
        <p:nvSpPr>
          <p:cNvPr id="3" name="Title 2">
            <a:extLst>
              <a:ext uri="{FF2B5EF4-FFF2-40B4-BE49-F238E27FC236}">
                <a16:creationId xmlns:a16="http://schemas.microsoft.com/office/drawing/2014/main" xmlns="" id="{B4FFCC53-7257-6248-BC73-2AEAA77B9179}"/>
              </a:ext>
            </a:extLst>
          </p:cNvPr>
          <p:cNvSpPr>
            <a:spLocks noGrp="1"/>
          </p:cNvSpPr>
          <p:nvPr>
            <p:ph type="title"/>
          </p:nvPr>
        </p:nvSpPr>
        <p:spPr/>
        <p:txBody>
          <a:bodyPr/>
          <a:lstStyle/>
          <a:p>
            <a:r>
              <a:rPr lang="en-GB" dirty="0">
                <a:latin typeface="Calibri" panose="020F0502020204030204"/>
              </a:rPr>
              <a:t>Support for for surgical colleagues</a:t>
            </a:r>
            <a:endParaRPr lang="en-US" dirty="0"/>
          </a:p>
        </p:txBody>
      </p:sp>
      <p:pic>
        <p:nvPicPr>
          <p:cNvPr id="16" name="Content Placeholder 15">
            <a:extLst>
              <a:ext uri="{FF2B5EF4-FFF2-40B4-BE49-F238E27FC236}">
                <a16:creationId xmlns:a16="http://schemas.microsoft.com/office/drawing/2014/main" xmlns="" id="{3D805B40-F2F7-4216-B5FF-0BEB3B78BDD6}"/>
              </a:ext>
            </a:extLst>
          </p:cNvPr>
          <p:cNvPicPr>
            <a:picLocks noGrp="1" noChangeAspect="1"/>
          </p:cNvPicPr>
          <p:nvPr>
            <p:ph idx="4294967295"/>
          </p:nvPr>
        </p:nvPicPr>
        <p:blipFill rotWithShape="1">
          <a:blip r:embed="rId3"/>
          <a:srcRect b="50823"/>
          <a:stretch/>
        </p:blipFill>
        <p:spPr>
          <a:xfrm rot="21141275">
            <a:off x="494675" y="1348384"/>
            <a:ext cx="4495800" cy="3114675"/>
          </a:xfrm>
          <a:prstGeom prst="rect">
            <a:avLst/>
          </a:prstGeom>
        </p:spPr>
      </p:pic>
      <p:pic>
        <p:nvPicPr>
          <p:cNvPr id="17" name="Picture 16">
            <a:extLst>
              <a:ext uri="{FF2B5EF4-FFF2-40B4-BE49-F238E27FC236}">
                <a16:creationId xmlns:a16="http://schemas.microsoft.com/office/drawing/2014/main" xmlns="" id="{615B0FDF-8779-4CCA-AD66-11E93CA1AF76}"/>
              </a:ext>
            </a:extLst>
          </p:cNvPr>
          <p:cNvPicPr>
            <a:picLocks noChangeAspect="1"/>
          </p:cNvPicPr>
          <p:nvPr/>
        </p:nvPicPr>
        <p:blipFill rotWithShape="1">
          <a:blip r:embed="rId4"/>
          <a:srcRect b="48923"/>
          <a:stretch/>
        </p:blipFill>
        <p:spPr>
          <a:xfrm rot="1260000">
            <a:off x="4563826" y="1487461"/>
            <a:ext cx="3770409" cy="2748575"/>
          </a:xfrm>
          <a:prstGeom prst="rect">
            <a:avLst/>
          </a:prstGeom>
        </p:spPr>
      </p:pic>
      <p:sp>
        <p:nvSpPr>
          <p:cNvPr id="5" name="Arrow: Right 4">
            <a:extLst>
              <a:ext uri="{FF2B5EF4-FFF2-40B4-BE49-F238E27FC236}">
                <a16:creationId xmlns:a16="http://schemas.microsoft.com/office/drawing/2014/main" xmlns="" id="{22EE84DB-D61E-4D40-A2CC-24D37C362893}"/>
              </a:ext>
            </a:extLst>
          </p:cNvPr>
          <p:cNvSpPr/>
          <p:nvPr/>
        </p:nvSpPr>
        <p:spPr>
          <a:xfrm>
            <a:off x="3909908" y="4430579"/>
            <a:ext cx="186971" cy="15353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831765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AA535F8-3FCE-47AE-A09F-03F966EABC49}"/>
              </a:ext>
            </a:extLst>
          </p:cNvPr>
          <p:cNvSpPr txBox="1"/>
          <p:nvPr/>
        </p:nvSpPr>
        <p:spPr>
          <a:xfrm>
            <a:off x="1915954" y="2433250"/>
            <a:ext cx="162878" cy="300082"/>
          </a:xfrm>
          <a:prstGeom prst="rect">
            <a:avLst/>
          </a:prstGeom>
          <a:noFill/>
        </p:spPr>
        <p:txBody>
          <a:bodyPr wrap="square" rtlCol="0">
            <a:spAutoFit/>
          </a:bodyPr>
          <a:lstStyle/>
          <a:p>
            <a:r>
              <a:rPr lang="en-GB" sz="1350" dirty="0">
                <a:solidFill>
                  <a:schemeClr val="bg1"/>
                </a:solidFill>
                <a:sym typeface="Wingdings" panose="05000000000000000000" pitchFamily="2" charset="2"/>
              </a:rPr>
              <a:t></a:t>
            </a:r>
            <a:endParaRPr lang="en-GB" sz="1350" dirty="0">
              <a:solidFill>
                <a:schemeClr val="bg1"/>
              </a:solidFill>
            </a:endParaRPr>
          </a:p>
        </p:txBody>
      </p:sp>
      <p:sp>
        <p:nvSpPr>
          <p:cNvPr id="8" name="TextBox 7">
            <a:extLst>
              <a:ext uri="{FF2B5EF4-FFF2-40B4-BE49-F238E27FC236}">
                <a16:creationId xmlns:a16="http://schemas.microsoft.com/office/drawing/2014/main" xmlns="" id="{2AD1AEAA-6AD2-48D4-AEEA-F0F11170F042}"/>
              </a:ext>
            </a:extLst>
          </p:cNvPr>
          <p:cNvSpPr txBox="1"/>
          <p:nvPr/>
        </p:nvSpPr>
        <p:spPr>
          <a:xfrm>
            <a:off x="2614612" y="3804937"/>
            <a:ext cx="197168" cy="300082"/>
          </a:xfrm>
          <a:prstGeom prst="rect">
            <a:avLst/>
          </a:prstGeom>
          <a:noFill/>
        </p:spPr>
        <p:txBody>
          <a:bodyPr wrap="square" rtlCol="0">
            <a:spAutoFit/>
          </a:bodyPr>
          <a:lstStyle/>
          <a:p>
            <a:r>
              <a:rPr lang="en-GB" sz="1350" dirty="0">
                <a:solidFill>
                  <a:schemeClr val="bg1"/>
                </a:solidFill>
                <a:sym typeface="Wingdings" panose="05000000000000000000" pitchFamily="2" charset="2"/>
              </a:rPr>
              <a:t></a:t>
            </a:r>
            <a:endParaRPr lang="en-GB" sz="1350" dirty="0">
              <a:solidFill>
                <a:schemeClr val="bg1"/>
              </a:solidFill>
            </a:endParaRPr>
          </a:p>
        </p:txBody>
      </p:sp>
      <p:sp>
        <p:nvSpPr>
          <p:cNvPr id="9" name="Rectangle 8">
            <a:extLst>
              <a:ext uri="{FF2B5EF4-FFF2-40B4-BE49-F238E27FC236}">
                <a16:creationId xmlns:a16="http://schemas.microsoft.com/office/drawing/2014/main" xmlns="" id="{DB7ED14C-B02B-4BCA-9F20-690F771312A0}"/>
              </a:ext>
            </a:extLst>
          </p:cNvPr>
          <p:cNvSpPr/>
          <p:nvPr/>
        </p:nvSpPr>
        <p:spPr>
          <a:xfrm>
            <a:off x="1504876" y="3420514"/>
            <a:ext cx="338554" cy="300082"/>
          </a:xfrm>
          <a:prstGeom prst="rect">
            <a:avLst/>
          </a:prstGeom>
        </p:spPr>
        <p:txBody>
          <a:bodyPr wrap="none">
            <a:spAutoFit/>
          </a:bodyPr>
          <a:lstStyle/>
          <a:p>
            <a:r>
              <a:rPr lang="en-GB" sz="135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350" dirty="0">
              <a:solidFill>
                <a:schemeClr val="bg1"/>
              </a:solidFill>
            </a:endParaRPr>
          </a:p>
        </p:txBody>
      </p:sp>
      <p:sp>
        <p:nvSpPr>
          <p:cNvPr id="10" name="Rectangle 9">
            <a:extLst>
              <a:ext uri="{FF2B5EF4-FFF2-40B4-BE49-F238E27FC236}">
                <a16:creationId xmlns:a16="http://schemas.microsoft.com/office/drawing/2014/main" xmlns="" id="{43B0D740-7627-47BA-9E41-12504CF7DF81}"/>
              </a:ext>
            </a:extLst>
          </p:cNvPr>
          <p:cNvSpPr/>
          <p:nvPr/>
        </p:nvSpPr>
        <p:spPr>
          <a:xfrm>
            <a:off x="1475437" y="3943436"/>
            <a:ext cx="338554" cy="300082"/>
          </a:xfrm>
          <a:prstGeom prst="rect">
            <a:avLst/>
          </a:prstGeom>
        </p:spPr>
        <p:txBody>
          <a:bodyPr wrap="none">
            <a:spAutoFit/>
          </a:bodyPr>
          <a:lstStyle/>
          <a:p>
            <a:r>
              <a:rPr lang="en-GB" sz="135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350" dirty="0">
              <a:solidFill>
                <a:schemeClr val="bg1"/>
              </a:solidFill>
            </a:endParaRPr>
          </a:p>
        </p:txBody>
      </p:sp>
      <p:sp>
        <p:nvSpPr>
          <p:cNvPr id="11" name="Rectangle 10">
            <a:extLst>
              <a:ext uri="{FF2B5EF4-FFF2-40B4-BE49-F238E27FC236}">
                <a16:creationId xmlns:a16="http://schemas.microsoft.com/office/drawing/2014/main" xmlns="" id="{4BCE00DF-316B-4149-B22C-37FBEA164598}"/>
              </a:ext>
            </a:extLst>
          </p:cNvPr>
          <p:cNvSpPr/>
          <p:nvPr/>
        </p:nvSpPr>
        <p:spPr>
          <a:xfrm>
            <a:off x="1997392" y="3144854"/>
            <a:ext cx="338554" cy="300082"/>
          </a:xfrm>
          <a:prstGeom prst="rect">
            <a:avLst/>
          </a:prstGeom>
        </p:spPr>
        <p:txBody>
          <a:bodyPr wrap="none">
            <a:spAutoFit/>
          </a:bodyPr>
          <a:lstStyle/>
          <a:p>
            <a:r>
              <a:rPr lang="en-GB" sz="135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350" dirty="0">
              <a:solidFill>
                <a:schemeClr val="bg1"/>
              </a:solidFill>
            </a:endParaRPr>
          </a:p>
        </p:txBody>
      </p:sp>
      <p:sp>
        <p:nvSpPr>
          <p:cNvPr id="12" name="Rectangle 11">
            <a:extLst>
              <a:ext uri="{FF2B5EF4-FFF2-40B4-BE49-F238E27FC236}">
                <a16:creationId xmlns:a16="http://schemas.microsoft.com/office/drawing/2014/main" xmlns="" id="{A35C633D-CA28-4598-A348-5677611B4CF1}"/>
              </a:ext>
            </a:extLst>
          </p:cNvPr>
          <p:cNvSpPr/>
          <p:nvPr/>
        </p:nvSpPr>
        <p:spPr>
          <a:xfrm>
            <a:off x="1797263" y="4230347"/>
            <a:ext cx="338554" cy="300082"/>
          </a:xfrm>
          <a:prstGeom prst="rect">
            <a:avLst/>
          </a:prstGeom>
        </p:spPr>
        <p:txBody>
          <a:bodyPr wrap="none">
            <a:spAutoFit/>
          </a:bodyPr>
          <a:lstStyle/>
          <a:p>
            <a:r>
              <a:rPr lang="en-GB" sz="135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350" dirty="0">
              <a:solidFill>
                <a:schemeClr val="bg1"/>
              </a:solidFill>
            </a:endParaRPr>
          </a:p>
        </p:txBody>
      </p:sp>
      <p:sp>
        <p:nvSpPr>
          <p:cNvPr id="13" name="Rectangle 12">
            <a:extLst>
              <a:ext uri="{FF2B5EF4-FFF2-40B4-BE49-F238E27FC236}">
                <a16:creationId xmlns:a16="http://schemas.microsoft.com/office/drawing/2014/main" xmlns="" id="{C558FD6B-E3E4-4BE4-9469-A47A2E782494}"/>
              </a:ext>
            </a:extLst>
          </p:cNvPr>
          <p:cNvSpPr/>
          <p:nvPr/>
        </p:nvSpPr>
        <p:spPr>
          <a:xfrm>
            <a:off x="1959166" y="3497970"/>
            <a:ext cx="338554" cy="300082"/>
          </a:xfrm>
          <a:prstGeom prst="rect">
            <a:avLst/>
          </a:prstGeom>
        </p:spPr>
        <p:txBody>
          <a:bodyPr wrap="none">
            <a:spAutoFit/>
          </a:bodyPr>
          <a:lstStyle/>
          <a:p>
            <a:r>
              <a:rPr lang="en-GB" sz="135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350" dirty="0">
              <a:solidFill>
                <a:schemeClr val="bg1"/>
              </a:solidFill>
            </a:endParaRPr>
          </a:p>
        </p:txBody>
      </p:sp>
      <p:sp>
        <p:nvSpPr>
          <p:cNvPr id="3" name="TextBox 2">
            <a:extLst>
              <a:ext uri="{FF2B5EF4-FFF2-40B4-BE49-F238E27FC236}">
                <a16:creationId xmlns:a16="http://schemas.microsoft.com/office/drawing/2014/main" xmlns="" id="{6DF3CF60-F5B9-4B86-BDB2-99931D51803A}"/>
              </a:ext>
            </a:extLst>
          </p:cNvPr>
          <p:cNvSpPr txBox="1"/>
          <p:nvPr/>
        </p:nvSpPr>
        <p:spPr>
          <a:xfrm>
            <a:off x="193326" y="158008"/>
            <a:ext cx="8624170" cy="276999"/>
          </a:xfrm>
          <a:prstGeom prst="rect">
            <a:avLst/>
          </a:prstGeom>
          <a:noFill/>
        </p:spPr>
        <p:txBody>
          <a:bodyPr wrap="square" rtlCol="0">
            <a:spAutoFit/>
          </a:bodyPr>
          <a:lstStyle/>
          <a:p>
            <a:pPr algn="ctr"/>
            <a:r>
              <a:rPr lang="en-GB" sz="1200" dirty="0">
                <a:solidFill>
                  <a:schemeClr val="bg1"/>
                </a:solidFill>
              </a:rPr>
              <a:t>Offering tips to engaging to patient preferences </a:t>
            </a:r>
          </a:p>
        </p:txBody>
      </p:sp>
      <p:sp>
        <p:nvSpPr>
          <p:cNvPr id="2" name="Title 1">
            <a:extLst>
              <a:ext uri="{FF2B5EF4-FFF2-40B4-BE49-F238E27FC236}">
                <a16:creationId xmlns:a16="http://schemas.microsoft.com/office/drawing/2014/main" xmlns="" id="{6001FCCA-8DA0-094A-A109-7D4AB2A41C44}"/>
              </a:ext>
            </a:extLst>
          </p:cNvPr>
          <p:cNvSpPr>
            <a:spLocks noGrp="1"/>
          </p:cNvSpPr>
          <p:nvPr>
            <p:ph type="title"/>
          </p:nvPr>
        </p:nvSpPr>
        <p:spPr/>
        <p:txBody>
          <a:bodyPr>
            <a:normAutofit/>
          </a:bodyPr>
          <a:lstStyle/>
          <a:p>
            <a:r>
              <a:rPr lang="en-GB" sz="2600" dirty="0"/>
              <a:t>Support for engaging with patient preferences</a:t>
            </a:r>
            <a:endParaRPr lang="en-US" sz="2600" dirty="0"/>
          </a:p>
        </p:txBody>
      </p:sp>
      <p:pic>
        <p:nvPicPr>
          <p:cNvPr id="17" name="Content Placeholder 16">
            <a:extLst>
              <a:ext uri="{FF2B5EF4-FFF2-40B4-BE49-F238E27FC236}">
                <a16:creationId xmlns:a16="http://schemas.microsoft.com/office/drawing/2014/main" xmlns="" id="{94321570-70C6-4310-AAD9-1BDA6A58D18F}"/>
              </a:ext>
            </a:extLst>
          </p:cNvPr>
          <p:cNvPicPr>
            <a:picLocks noGrp="1" noChangeAspect="1"/>
          </p:cNvPicPr>
          <p:nvPr>
            <p:ph idx="4294967295"/>
          </p:nvPr>
        </p:nvPicPr>
        <p:blipFill rotWithShape="1">
          <a:blip r:embed="rId3"/>
          <a:srcRect l="2154"/>
          <a:stretch/>
        </p:blipFill>
        <p:spPr>
          <a:xfrm rot="20250657">
            <a:off x="805069" y="1205121"/>
            <a:ext cx="2270125" cy="3263900"/>
          </a:xfrm>
          <a:prstGeom prst="rect">
            <a:avLst/>
          </a:prstGeom>
          <a:scene3d>
            <a:camera prst="perspectiveRight"/>
            <a:lightRig rig="threePt" dir="t"/>
          </a:scene3d>
          <a:sp3d>
            <a:bevelT prst="angle"/>
          </a:sp3d>
        </p:spPr>
      </p:pic>
      <p:pic>
        <p:nvPicPr>
          <p:cNvPr id="19" name="Content Placeholder 3">
            <a:extLst>
              <a:ext uri="{FF2B5EF4-FFF2-40B4-BE49-F238E27FC236}">
                <a16:creationId xmlns:a16="http://schemas.microsoft.com/office/drawing/2014/main" xmlns="" id="{83A03125-2CB8-4387-BA0D-7721F32F0D2D}"/>
              </a:ext>
            </a:extLst>
          </p:cNvPr>
          <p:cNvPicPr>
            <a:picLocks noChangeAspect="1"/>
          </p:cNvPicPr>
          <p:nvPr/>
        </p:nvPicPr>
        <p:blipFill>
          <a:blip r:embed="rId4"/>
          <a:stretch>
            <a:fillRect/>
          </a:stretch>
        </p:blipFill>
        <p:spPr>
          <a:xfrm rot="1933705">
            <a:off x="3589050" y="1211576"/>
            <a:ext cx="2471069" cy="3364941"/>
          </a:xfrm>
          <a:prstGeom prst="rect">
            <a:avLst/>
          </a:prstGeom>
          <a:scene3d>
            <a:camera prst="perspectiveLeft"/>
            <a:lightRig rig="threePt" dir="t"/>
          </a:scene3d>
          <a:sp3d>
            <a:bevelT prst="angle"/>
          </a:sp3d>
        </p:spPr>
      </p:pic>
      <p:sp>
        <p:nvSpPr>
          <p:cNvPr id="14" name="TextBox 13">
            <a:extLst>
              <a:ext uri="{FF2B5EF4-FFF2-40B4-BE49-F238E27FC236}">
                <a16:creationId xmlns:a16="http://schemas.microsoft.com/office/drawing/2014/main" xmlns="" id="{1F3D86E6-36C0-A746-B95A-6C300110A633}"/>
              </a:ext>
            </a:extLst>
          </p:cNvPr>
          <p:cNvSpPr txBox="1"/>
          <p:nvPr/>
        </p:nvSpPr>
        <p:spPr>
          <a:xfrm>
            <a:off x="5820604" y="3455646"/>
            <a:ext cx="3345953" cy="1323439"/>
          </a:xfrm>
          <a:prstGeom prst="rect">
            <a:avLst/>
          </a:prstGeom>
          <a:noFill/>
        </p:spPr>
        <p:txBody>
          <a:bodyPr wrap="square" rtlCol="0">
            <a:spAutoFit/>
          </a:bodyPr>
          <a:lstStyle/>
          <a:p>
            <a:pPr marL="214313" indent="-214313">
              <a:buFont typeface="Arial" panose="020B0604020202020204" pitchFamily="34" charset="0"/>
              <a:buChar char="•"/>
            </a:pPr>
            <a:r>
              <a:rPr lang="en-GB" sz="2000" dirty="0"/>
              <a:t>Frequently challenging</a:t>
            </a:r>
          </a:p>
          <a:p>
            <a:pPr marL="214313" indent="-214313">
              <a:buFont typeface="Arial" panose="020B0604020202020204" pitchFamily="34" charset="0"/>
              <a:buChar char="•"/>
            </a:pPr>
            <a:r>
              <a:rPr lang="en-GB" sz="2000" dirty="0"/>
              <a:t>Leads to better informed consent regardless of final decision</a:t>
            </a:r>
          </a:p>
        </p:txBody>
      </p:sp>
    </p:spTree>
    <p:extLst>
      <p:ext uri="{BB962C8B-B14F-4D97-AF65-F5344CB8AC3E}">
        <p14:creationId xmlns:p14="http://schemas.microsoft.com/office/powerpoint/2010/main" val="367408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7BFFFBC-98C9-429F-A749-E59F6932D19C}"/>
              </a:ext>
            </a:extLst>
          </p:cNvPr>
          <p:cNvPicPr>
            <a:picLocks noChangeAspect="1"/>
          </p:cNvPicPr>
          <p:nvPr/>
        </p:nvPicPr>
        <p:blipFill rotWithShape="1">
          <a:blip r:embed="rId3"/>
          <a:srcRect t="9776" b="12482"/>
          <a:stretch/>
        </p:blipFill>
        <p:spPr>
          <a:xfrm>
            <a:off x="292138" y="1124260"/>
            <a:ext cx="8604000" cy="3762533"/>
          </a:xfrm>
          <a:prstGeom prst="rect">
            <a:avLst/>
          </a:prstGeom>
        </p:spPr>
      </p:pic>
      <p:sp>
        <p:nvSpPr>
          <p:cNvPr id="5" name="Oval 4">
            <a:extLst>
              <a:ext uri="{FF2B5EF4-FFF2-40B4-BE49-F238E27FC236}">
                <a16:creationId xmlns:a16="http://schemas.microsoft.com/office/drawing/2014/main" xmlns="" id="{F3D4336F-7E38-40E1-A5B7-2F43442B6375}"/>
              </a:ext>
            </a:extLst>
          </p:cNvPr>
          <p:cNvSpPr/>
          <p:nvPr/>
        </p:nvSpPr>
        <p:spPr>
          <a:xfrm>
            <a:off x="506645" y="2735767"/>
            <a:ext cx="1872000" cy="68400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Box 7">
            <a:extLst>
              <a:ext uri="{FF2B5EF4-FFF2-40B4-BE49-F238E27FC236}">
                <a16:creationId xmlns:a16="http://schemas.microsoft.com/office/drawing/2014/main" xmlns="" id="{06A1F894-48F5-4966-910C-38C073EA0145}"/>
              </a:ext>
            </a:extLst>
          </p:cNvPr>
          <p:cNvSpPr txBox="1"/>
          <p:nvPr/>
        </p:nvSpPr>
        <p:spPr>
          <a:xfrm>
            <a:off x="3158837" y="3091296"/>
            <a:ext cx="5663045" cy="507831"/>
          </a:xfrm>
          <a:prstGeom prst="rect">
            <a:avLst/>
          </a:prstGeom>
          <a:noFill/>
        </p:spPr>
        <p:txBody>
          <a:bodyPr wrap="square" rtlCol="0">
            <a:spAutoFit/>
          </a:bodyPr>
          <a:lstStyle/>
          <a:p>
            <a:pPr algn="ctr"/>
            <a:r>
              <a:rPr lang="en-GB" sz="2700" b="1" dirty="0">
                <a:solidFill>
                  <a:srgbClr val="0070C0"/>
                </a:solidFill>
              </a:rPr>
              <a:t>Optimabreaststudy.com</a:t>
            </a:r>
          </a:p>
        </p:txBody>
      </p:sp>
      <p:sp>
        <p:nvSpPr>
          <p:cNvPr id="10" name="Title 9">
            <a:extLst>
              <a:ext uri="{FF2B5EF4-FFF2-40B4-BE49-F238E27FC236}">
                <a16:creationId xmlns:a16="http://schemas.microsoft.com/office/drawing/2014/main" xmlns="" id="{A22DAC65-61DD-4E32-B622-D8DDA5594088}"/>
              </a:ext>
            </a:extLst>
          </p:cNvPr>
          <p:cNvSpPr>
            <a:spLocks noGrp="1"/>
          </p:cNvSpPr>
          <p:nvPr>
            <p:ph type="title"/>
          </p:nvPr>
        </p:nvSpPr>
        <p:spPr/>
        <p:txBody>
          <a:bodyPr/>
          <a:lstStyle/>
          <a:p>
            <a:r>
              <a:rPr lang="en-GB" dirty="0">
                <a:latin typeface="Calibri" panose="020F0502020204030204"/>
              </a:rPr>
              <a:t>More support on the </a:t>
            </a:r>
            <a:r>
              <a:rPr lang="en-GB" dirty="0">
                <a:highlight>
                  <a:srgbClr val="FFFF00"/>
                </a:highlight>
                <a:latin typeface="Calibri" panose="020F0502020204030204"/>
              </a:rPr>
              <a:t>new</a:t>
            </a:r>
            <a:r>
              <a:rPr lang="en-GB" dirty="0">
                <a:latin typeface="Calibri" panose="020F0502020204030204"/>
              </a:rPr>
              <a:t> OPTIMA Website</a:t>
            </a:r>
            <a:endParaRPr lang="en-GB" dirty="0"/>
          </a:p>
        </p:txBody>
      </p:sp>
    </p:spTree>
    <p:extLst>
      <p:ext uri="{BB962C8B-B14F-4D97-AF65-F5344CB8AC3E}">
        <p14:creationId xmlns:p14="http://schemas.microsoft.com/office/powerpoint/2010/main" val="1471319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9" name="TextBox 17">
            <a:extLst>
              <a:ext uri="{FF2B5EF4-FFF2-40B4-BE49-F238E27FC236}">
                <a16:creationId xmlns:a16="http://schemas.microsoft.com/office/drawing/2014/main" xmlns="" id="{331CB74A-2FE4-4343-97A5-BD5620551B08}"/>
              </a:ext>
            </a:extLst>
          </p:cNvPr>
          <p:cNvSpPr txBox="1">
            <a:spLocks noChangeArrowheads="1"/>
          </p:cNvSpPr>
          <p:nvPr/>
        </p:nvSpPr>
        <p:spPr bwMode="auto">
          <a:xfrm>
            <a:off x="7133035" y="2651522"/>
            <a:ext cx="516731" cy="3000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sz="1350">
              <a:solidFill>
                <a:srgbClr val="000000"/>
              </a:solidFill>
            </a:endParaRPr>
          </a:p>
        </p:txBody>
      </p:sp>
      <p:pic>
        <p:nvPicPr>
          <p:cNvPr id="11" name="Graphic 10" descr="Radio microphone">
            <a:extLst>
              <a:ext uri="{FF2B5EF4-FFF2-40B4-BE49-F238E27FC236}">
                <a16:creationId xmlns:a16="http://schemas.microsoft.com/office/drawing/2014/main" xmlns="" id="{42BA2F4B-09B4-461B-B033-27EED903E2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78267" y="1305460"/>
            <a:ext cx="1131442" cy="1131442"/>
          </a:xfrm>
          <a:prstGeom prst="rect">
            <a:avLst/>
          </a:prstGeom>
        </p:spPr>
      </p:pic>
      <p:pic>
        <p:nvPicPr>
          <p:cNvPr id="14" name="Graphic 13" descr="Chat">
            <a:extLst>
              <a:ext uri="{FF2B5EF4-FFF2-40B4-BE49-F238E27FC236}">
                <a16:creationId xmlns:a16="http://schemas.microsoft.com/office/drawing/2014/main" xmlns="" id="{F659CA6A-5AD2-4AE4-AFBF-1FA4D8001A5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08571" y="2821491"/>
            <a:ext cx="1281059" cy="1281059"/>
          </a:xfrm>
          <a:prstGeom prst="rect">
            <a:avLst/>
          </a:prstGeom>
        </p:spPr>
      </p:pic>
      <p:sp>
        <p:nvSpPr>
          <p:cNvPr id="15" name="TextBox 14">
            <a:extLst>
              <a:ext uri="{FF2B5EF4-FFF2-40B4-BE49-F238E27FC236}">
                <a16:creationId xmlns:a16="http://schemas.microsoft.com/office/drawing/2014/main" xmlns="" id="{55E5BADE-7398-492C-9375-8051C10918E0}"/>
              </a:ext>
            </a:extLst>
          </p:cNvPr>
          <p:cNvSpPr txBox="1"/>
          <p:nvPr/>
        </p:nvSpPr>
        <p:spPr>
          <a:xfrm>
            <a:off x="2180690" y="1573873"/>
            <a:ext cx="5894798" cy="923330"/>
          </a:xfrm>
          <a:prstGeom prst="rect">
            <a:avLst/>
          </a:prstGeom>
          <a:noFill/>
        </p:spPr>
        <p:txBody>
          <a:bodyPr wrap="square" rtlCol="0">
            <a:spAutoFit/>
          </a:bodyPr>
          <a:lstStyle/>
          <a:p>
            <a:r>
              <a:rPr lang="en-GB" sz="2700" dirty="0"/>
              <a:t>Audio-record appointments with patients </a:t>
            </a:r>
          </a:p>
        </p:txBody>
      </p:sp>
      <p:sp>
        <p:nvSpPr>
          <p:cNvPr id="22" name="TextBox 21">
            <a:extLst>
              <a:ext uri="{FF2B5EF4-FFF2-40B4-BE49-F238E27FC236}">
                <a16:creationId xmlns:a16="http://schemas.microsoft.com/office/drawing/2014/main" xmlns="" id="{A61F8841-27FE-4CB9-B76E-1BB7B705AFC0}"/>
              </a:ext>
            </a:extLst>
          </p:cNvPr>
          <p:cNvSpPr txBox="1"/>
          <p:nvPr/>
        </p:nvSpPr>
        <p:spPr>
          <a:xfrm>
            <a:off x="2180690" y="3195748"/>
            <a:ext cx="5894798" cy="923330"/>
          </a:xfrm>
          <a:prstGeom prst="rect">
            <a:avLst/>
          </a:prstGeom>
          <a:noFill/>
        </p:spPr>
        <p:txBody>
          <a:bodyPr wrap="square" rtlCol="0">
            <a:spAutoFit/>
          </a:bodyPr>
          <a:lstStyle/>
          <a:p>
            <a:r>
              <a:rPr lang="en-GB" sz="2700" dirty="0"/>
              <a:t>Approach patients that decline OPTIMA about a patient interview  </a:t>
            </a:r>
          </a:p>
        </p:txBody>
      </p:sp>
      <p:sp>
        <p:nvSpPr>
          <p:cNvPr id="23" name="TextBox 22">
            <a:extLst>
              <a:ext uri="{FF2B5EF4-FFF2-40B4-BE49-F238E27FC236}">
                <a16:creationId xmlns:a16="http://schemas.microsoft.com/office/drawing/2014/main" xmlns="" id="{C592F7B7-A721-4971-A8A3-2315B1C12A77}"/>
              </a:ext>
            </a:extLst>
          </p:cNvPr>
          <p:cNvSpPr txBox="1"/>
          <p:nvPr/>
        </p:nvSpPr>
        <p:spPr>
          <a:xfrm>
            <a:off x="216000" y="4466039"/>
            <a:ext cx="8712000" cy="507831"/>
          </a:xfrm>
          <a:prstGeom prst="rect">
            <a:avLst/>
          </a:prstGeom>
          <a:solidFill>
            <a:srgbClr val="99CC33"/>
          </a:solidFill>
        </p:spPr>
        <p:txBody>
          <a:bodyPr wrap="square" rtlCol="0">
            <a:spAutoFit/>
          </a:bodyPr>
          <a:lstStyle/>
          <a:p>
            <a:pPr algn="ctr"/>
            <a:r>
              <a:rPr lang="en-GB" sz="2700" b="1" dirty="0">
                <a:solidFill>
                  <a:schemeClr val="bg1"/>
                </a:solidFill>
              </a:rPr>
              <a:t>For more information: </a:t>
            </a:r>
            <a:r>
              <a:rPr lang="en-GB" sz="2700" b="1" dirty="0">
                <a:solidFill>
                  <a:srgbClr val="FFFF00"/>
                </a:solidFill>
              </a:rPr>
              <a:t>carmel.Conefrey@bristol.ac.uk</a:t>
            </a:r>
          </a:p>
        </p:txBody>
      </p:sp>
      <p:sp>
        <p:nvSpPr>
          <p:cNvPr id="2" name="Title 1">
            <a:extLst>
              <a:ext uri="{FF2B5EF4-FFF2-40B4-BE49-F238E27FC236}">
                <a16:creationId xmlns:a16="http://schemas.microsoft.com/office/drawing/2014/main" xmlns="" id="{135C1BBE-9FD9-B24C-9FC6-B21FDA6CA3F4}"/>
              </a:ext>
            </a:extLst>
          </p:cNvPr>
          <p:cNvSpPr>
            <a:spLocks noGrp="1"/>
          </p:cNvSpPr>
          <p:nvPr>
            <p:ph type="title"/>
          </p:nvPr>
        </p:nvSpPr>
        <p:spPr/>
        <p:txBody>
          <a:bodyPr>
            <a:normAutofit/>
          </a:bodyPr>
          <a:lstStyle/>
          <a:p>
            <a:r>
              <a:rPr lang="en-GB" dirty="0">
                <a:latin typeface="Calibri" panose="020F0502020204030204"/>
              </a:rPr>
              <a:t>To support you, we need your help</a:t>
            </a:r>
            <a:br>
              <a:rPr lang="en-GB" dirty="0">
                <a:latin typeface="Calibri" panose="020F0502020204030204"/>
              </a:rPr>
            </a:br>
            <a:endParaRPr lang="en-US" dirty="0"/>
          </a:p>
        </p:txBody>
      </p:sp>
    </p:spTree>
    <p:extLst>
      <p:ext uri="{BB962C8B-B14F-4D97-AF65-F5344CB8AC3E}">
        <p14:creationId xmlns:p14="http://schemas.microsoft.com/office/powerpoint/2010/main" val="1326763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9D8AB1-FE88-924D-91F5-5BDCBE2B319B}"/>
              </a:ext>
            </a:extLst>
          </p:cNvPr>
          <p:cNvSpPr>
            <a:spLocks noGrp="1"/>
          </p:cNvSpPr>
          <p:nvPr>
            <p:ph type="title"/>
          </p:nvPr>
        </p:nvSpPr>
        <p:spPr/>
        <p:txBody>
          <a:bodyPr/>
          <a:lstStyle/>
          <a:p>
            <a:r>
              <a:rPr lang="en-US" dirty="0"/>
              <a:t>OPTIMA and COVID-19</a:t>
            </a:r>
          </a:p>
        </p:txBody>
      </p:sp>
      <p:sp>
        <p:nvSpPr>
          <p:cNvPr id="3" name="Content Placeholder 2">
            <a:extLst>
              <a:ext uri="{FF2B5EF4-FFF2-40B4-BE49-F238E27FC236}">
                <a16:creationId xmlns:a16="http://schemas.microsoft.com/office/drawing/2014/main" xmlns="" id="{0961FE5A-25E5-F14C-A4B8-EE657CB1036E}"/>
              </a:ext>
            </a:extLst>
          </p:cNvPr>
          <p:cNvSpPr>
            <a:spLocks noGrp="1"/>
          </p:cNvSpPr>
          <p:nvPr>
            <p:ph idx="1"/>
          </p:nvPr>
        </p:nvSpPr>
        <p:spPr>
          <a:xfrm>
            <a:off x="332072" y="1110570"/>
            <a:ext cx="8388000" cy="3863300"/>
          </a:xfrm>
        </p:spPr>
        <p:txBody>
          <a:bodyPr>
            <a:normAutofit/>
          </a:bodyPr>
          <a:lstStyle/>
          <a:p>
            <a:r>
              <a:rPr lang="en-US" sz="2300" dirty="0"/>
              <a:t>Breast cancer diagnoses will continue during the epidemic</a:t>
            </a:r>
          </a:p>
          <a:p>
            <a:r>
              <a:rPr lang="en-US" sz="2300" dirty="0"/>
              <a:t>De-escalation trials reduce demands on NHS resources through allowing patients to be treated less intensively in a controlled framework: argument for prioritizing during the epidemic</a:t>
            </a:r>
          </a:p>
          <a:p>
            <a:r>
              <a:rPr lang="en-US" sz="2300" dirty="0"/>
              <a:t>OPTIMA avoids one third of participants to avoid chemotherapy</a:t>
            </a:r>
          </a:p>
          <a:p>
            <a:pPr lvl="1"/>
            <a:r>
              <a:rPr lang="en-US" sz="2300" dirty="0"/>
              <a:t>Chemotherapy requires 6-9 review clinic &amp; chemo attendances</a:t>
            </a:r>
          </a:p>
          <a:p>
            <a:pPr lvl="1"/>
            <a:r>
              <a:rPr lang="en-US" sz="2300" dirty="0"/>
              <a:t>37% of OPTIMA chemo patients require </a:t>
            </a:r>
            <a:r>
              <a:rPr lang="en-US" sz="2300" dirty="0" err="1"/>
              <a:t>admittion</a:t>
            </a:r>
            <a:r>
              <a:rPr lang="en-US" sz="2300" dirty="0"/>
              <a:t> (med 2.8 days)</a:t>
            </a:r>
          </a:p>
          <a:p>
            <a:pPr lvl="1"/>
            <a:r>
              <a:rPr lang="en-US" sz="2300" dirty="0"/>
              <a:t>Chemotherapy patients are vulnerable to severe COVID-19</a:t>
            </a:r>
          </a:p>
          <a:p>
            <a:r>
              <a:rPr lang="en-US" sz="2300" dirty="0"/>
              <a:t>Average time required by research staff to organize participant treatment = 1.75 hours + to complete on-treatment CRF’s = 2 hours</a:t>
            </a:r>
          </a:p>
          <a:p>
            <a:endParaRPr lang="en-US" sz="2300" dirty="0"/>
          </a:p>
          <a:p>
            <a:endParaRPr lang="en-US" sz="2300" dirty="0"/>
          </a:p>
        </p:txBody>
      </p:sp>
    </p:spTree>
    <p:extLst>
      <p:ext uri="{BB962C8B-B14F-4D97-AF65-F5344CB8AC3E}">
        <p14:creationId xmlns:p14="http://schemas.microsoft.com/office/powerpoint/2010/main" val="4263178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dirty="0"/>
              <a:t>Trial Support</a:t>
            </a:r>
          </a:p>
        </p:txBody>
      </p:sp>
      <p:grpSp>
        <p:nvGrpSpPr>
          <p:cNvPr id="10" name="Group 9">
            <a:extLst>
              <a:ext uri="{FF2B5EF4-FFF2-40B4-BE49-F238E27FC236}">
                <a16:creationId xmlns:a16="http://schemas.microsoft.com/office/drawing/2014/main" xmlns="" id="{42BEBC71-AF4D-0B43-9FEB-0017500D0CFA}"/>
              </a:ext>
            </a:extLst>
          </p:cNvPr>
          <p:cNvGrpSpPr/>
          <p:nvPr/>
        </p:nvGrpSpPr>
        <p:grpSpPr>
          <a:xfrm>
            <a:off x="413538" y="1446012"/>
            <a:ext cx="8316926" cy="1179648"/>
            <a:chOff x="551384" y="1928016"/>
            <a:chExt cx="11089234" cy="1572864"/>
          </a:xfrm>
        </p:grpSpPr>
        <p:sp>
          <p:nvSpPr>
            <p:cNvPr id="7" name="TextBox 10"/>
            <p:cNvSpPr txBox="1">
              <a:spLocks noChangeArrowheads="1"/>
            </p:cNvSpPr>
            <p:nvPr/>
          </p:nvSpPr>
          <p:spPr bwMode="auto">
            <a:xfrm>
              <a:off x="8244955" y="1928016"/>
              <a:ext cx="33956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GB" dirty="0">
                  <a:latin typeface="+mn-lt"/>
                  <a:ea typeface="ＭＳ Ｐゴシック"/>
                  <a:cs typeface="ＭＳ Ｐゴシック"/>
                </a:rPr>
                <a:t>Co-ordinating Centre</a:t>
              </a:r>
            </a:p>
          </p:txBody>
        </p:sp>
        <p:sp>
          <p:nvSpPr>
            <p:cNvPr id="8" name="TextBox 8"/>
            <p:cNvSpPr txBox="1">
              <a:spLocks noChangeArrowheads="1"/>
            </p:cNvSpPr>
            <p:nvPr/>
          </p:nvSpPr>
          <p:spPr bwMode="auto">
            <a:xfrm>
              <a:off x="4799856" y="1928016"/>
              <a:ext cx="14446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GB" dirty="0">
                  <a:latin typeface="+mn-lt"/>
                  <a:ea typeface="ＭＳ Ｐゴシック"/>
                  <a:cs typeface="ＭＳ Ｐゴシック"/>
                </a:rPr>
                <a:t>Sponsor</a:t>
              </a:r>
              <a:endParaRPr lang="en-GB" dirty="0">
                <a:latin typeface="+mn-lt"/>
              </a:endParaRPr>
            </a:p>
          </p:txBody>
        </p:sp>
        <p:pic>
          <p:nvPicPr>
            <p:cNvPr id="9" name="Picture 1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3872" y="2457008"/>
              <a:ext cx="2323323" cy="68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9"/>
            <p:cNvSpPr txBox="1">
              <a:spLocks noChangeArrowheads="1"/>
            </p:cNvSpPr>
            <p:nvPr/>
          </p:nvSpPr>
          <p:spPr bwMode="auto">
            <a:xfrm>
              <a:off x="623392" y="1928016"/>
              <a:ext cx="24482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GB" dirty="0">
                  <a:latin typeface="+mn-lt"/>
                  <a:ea typeface="ＭＳ Ｐゴシック"/>
                  <a:cs typeface="ＭＳ Ｐゴシック"/>
                </a:rPr>
                <a:t>Primary funder</a:t>
              </a:r>
            </a:p>
          </p:txBody>
        </p:sp>
        <p:pic>
          <p:nvPicPr>
            <p:cNvPr id="28" name="Picture 8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5865" y="2348880"/>
              <a:ext cx="1405618"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xmlns="" id="{5C408D99-D47E-7D42-A491-AE9C533567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84" y="2348880"/>
              <a:ext cx="3024000" cy="756000"/>
            </a:xfrm>
            <a:prstGeom prst="rect">
              <a:avLst/>
            </a:prstGeom>
          </p:spPr>
        </p:pic>
      </p:grpSp>
      <p:grpSp>
        <p:nvGrpSpPr>
          <p:cNvPr id="30" name="Group 29">
            <a:extLst>
              <a:ext uri="{FF2B5EF4-FFF2-40B4-BE49-F238E27FC236}">
                <a16:creationId xmlns:a16="http://schemas.microsoft.com/office/drawing/2014/main" xmlns="" id="{E164AAD5-FA9D-1345-8F42-DA2188F8AD2F}"/>
              </a:ext>
            </a:extLst>
          </p:cNvPr>
          <p:cNvGrpSpPr/>
          <p:nvPr/>
        </p:nvGrpSpPr>
        <p:grpSpPr>
          <a:xfrm>
            <a:off x="575557" y="2949792"/>
            <a:ext cx="8000318" cy="1944216"/>
            <a:chOff x="767408" y="3933056"/>
            <a:chExt cx="10667091" cy="2592288"/>
          </a:xfrm>
        </p:grpSpPr>
        <p:sp>
          <p:nvSpPr>
            <p:cNvPr id="11" name="TextBox 11"/>
            <p:cNvSpPr txBox="1">
              <a:spLocks noChangeArrowheads="1"/>
            </p:cNvSpPr>
            <p:nvPr/>
          </p:nvSpPr>
          <p:spPr bwMode="auto">
            <a:xfrm>
              <a:off x="767408" y="3933056"/>
              <a:ext cx="18129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GB" dirty="0">
                  <a:latin typeface="+mn-lt"/>
                  <a:ea typeface="ＭＳ Ｐゴシック"/>
                  <a:cs typeface="ＭＳ Ｐゴシック"/>
                </a:rPr>
                <a:t>Affiliates :</a:t>
              </a:r>
            </a:p>
          </p:txBody>
        </p:sp>
        <p:grpSp>
          <p:nvGrpSpPr>
            <p:cNvPr id="14" name="Group 20"/>
            <p:cNvGrpSpPr>
              <a:grpSpLocks/>
            </p:cNvGrpSpPr>
            <p:nvPr/>
          </p:nvGrpSpPr>
          <p:grpSpPr bwMode="auto">
            <a:xfrm>
              <a:off x="4444449" y="4085711"/>
              <a:ext cx="1998364" cy="602374"/>
              <a:chOff x="29012219" y="28817248"/>
              <a:chExt cx="1998666" cy="602464"/>
            </a:xfrm>
          </p:grpSpPr>
          <p:pic>
            <p:nvPicPr>
              <p:cNvPr id="17" name="Picture 21" descr="D:\logo-ltr.tif"/>
              <p:cNvPicPr>
                <a:picLocks noChangeAspect="1" noChangeArrowheads="1"/>
              </p:cNvPicPr>
              <p:nvPr/>
            </p:nvPicPr>
            <p:blipFill>
              <a:blip r:embed="rId5" cstate="print">
                <a:extLst>
                  <a:ext uri="{28A0092B-C50C-407E-A947-70E740481C1C}">
                    <a14:useLocalDpi xmlns:a14="http://schemas.microsoft.com/office/drawing/2010/main" val="0"/>
                  </a:ext>
                </a:extLst>
              </a:blip>
              <a:srcRect r="68089"/>
              <a:stretch>
                <a:fillRect/>
              </a:stretch>
            </p:blipFill>
            <p:spPr bwMode="auto">
              <a:xfrm>
                <a:off x="29012219" y="28819788"/>
                <a:ext cx="680728" cy="59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8" name="Text Box 15"/>
              <p:cNvSpPr txBox="1">
                <a:spLocks noChangeArrowheads="1"/>
              </p:cNvSpPr>
              <p:nvPr/>
            </p:nvSpPr>
            <p:spPr bwMode="auto">
              <a:xfrm>
                <a:off x="29689073" y="28816546"/>
                <a:ext cx="1322588" cy="603340"/>
              </a:xfrm>
              <a:prstGeom prst="rect">
                <a:avLst/>
              </a:prstGeom>
              <a:solidFill>
                <a:schemeClr val="bg1"/>
              </a:solidFill>
              <a:ln w="9525">
                <a:noFill/>
                <a:miter lim="800000"/>
                <a:headEnd/>
                <a:tailEnd/>
              </a:ln>
            </p:spPr>
            <p:txBody>
              <a:bodyPr wrap="none">
                <a:normAutofit fontScale="25000" lnSpcReduction="20000"/>
              </a:bodyPr>
              <a:lstStyle>
                <a:defPPr>
                  <a:defRPr lang="en-US"/>
                </a:defPPr>
                <a:lvl1pPr algn="l" defTabSz="4175125" rtl="0" fontAlgn="base">
                  <a:spcBef>
                    <a:spcPct val="0"/>
                  </a:spcBef>
                  <a:spcAft>
                    <a:spcPct val="0"/>
                  </a:spcAft>
                  <a:defRPr sz="8200" kern="1200">
                    <a:solidFill>
                      <a:schemeClr val="tx1"/>
                    </a:solidFill>
                    <a:latin typeface="Arial" charset="0"/>
                    <a:ea typeface="+mn-ea"/>
                    <a:cs typeface="Arial" charset="0"/>
                  </a:defRPr>
                </a:lvl1pPr>
                <a:lvl2pPr marL="2087563" indent="-1630363" algn="l" defTabSz="4175125" rtl="0" fontAlgn="base">
                  <a:spcBef>
                    <a:spcPct val="0"/>
                  </a:spcBef>
                  <a:spcAft>
                    <a:spcPct val="0"/>
                  </a:spcAft>
                  <a:defRPr sz="8200" kern="1200">
                    <a:solidFill>
                      <a:schemeClr val="tx1"/>
                    </a:solidFill>
                    <a:latin typeface="Arial" charset="0"/>
                    <a:ea typeface="+mn-ea"/>
                    <a:cs typeface="Arial" charset="0"/>
                  </a:defRPr>
                </a:lvl2pPr>
                <a:lvl3pPr marL="4175125" indent="-3260725" algn="l" defTabSz="4175125" rtl="0" fontAlgn="base">
                  <a:spcBef>
                    <a:spcPct val="0"/>
                  </a:spcBef>
                  <a:spcAft>
                    <a:spcPct val="0"/>
                  </a:spcAft>
                  <a:defRPr sz="8200" kern="1200">
                    <a:solidFill>
                      <a:schemeClr val="tx1"/>
                    </a:solidFill>
                    <a:latin typeface="Arial" charset="0"/>
                    <a:ea typeface="+mn-ea"/>
                    <a:cs typeface="Arial" charset="0"/>
                  </a:defRPr>
                </a:lvl3pPr>
                <a:lvl4pPr marL="6264275" indent="-4892675" algn="l" defTabSz="4175125" rtl="0" fontAlgn="base">
                  <a:spcBef>
                    <a:spcPct val="0"/>
                  </a:spcBef>
                  <a:spcAft>
                    <a:spcPct val="0"/>
                  </a:spcAft>
                  <a:defRPr sz="8200" kern="1200">
                    <a:solidFill>
                      <a:schemeClr val="tx1"/>
                    </a:solidFill>
                    <a:latin typeface="Arial" charset="0"/>
                    <a:ea typeface="+mn-ea"/>
                    <a:cs typeface="Arial" charset="0"/>
                  </a:defRPr>
                </a:lvl4pPr>
                <a:lvl5pPr marL="8351838" indent="-6523038" algn="l" defTabSz="4175125" rtl="0" fontAlgn="base">
                  <a:spcBef>
                    <a:spcPct val="0"/>
                  </a:spcBef>
                  <a:spcAft>
                    <a:spcPct val="0"/>
                  </a:spcAft>
                  <a:defRPr sz="8200" kern="1200">
                    <a:solidFill>
                      <a:schemeClr val="tx1"/>
                    </a:solidFill>
                    <a:latin typeface="Arial" charset="0"/>
                    <a:ea typeface="+mn-ea"/>
                    <a:cs typeface="Arial" charset="0"/>
                  </a:defRPr>
                </a:lvl5pPr>
                <a:lvl6pPr marL="2286000" algn="l" defTabSz="914400" rtl="0" eaLnBrk="1" latinLnBrk="0" hangingPunct="1">
                  <a:defRPr sz="8200" kern="1200">
                    <a:solidFill>
                      <a:schemeClr val="tx1"/>
                    </a:solidFill>
                    <a:latin typeface="Arial" charset="0"/>
                    <a:ea typeface="+mn-ea"/>
                    <a:cs typeface="Arial" charset="0"/>
                  </a:defRPr>
                </a:lvl6pPr>
                <a:lvl7pPr marL="2743200" algn="l" defTabSz="914400" rtl="0" eaLnBrk="1" latinLnBrk="0" hangingPunct="1">
                  <a:defRPr sz="8200" kern="1200">
                    <a:solidFill>
                      <a:schemeClr val="tx1"/>
                    </a:solidFill>
                    <a:latin typeface="Arial" charset="0"/>
                    <a:ea typeface="+mn-ea"/>
                    <a:cs typeface="Arial" charset="0"/>
                  </a:defRPr>
                </a:lvl7pPr>
                <a:lvl8pPr marL="3200400" algn="l" defTabSz="914400" rtl="0" eaLnBrk="1" latinLnBrk="0" hangingPunct="1">
                  <a:defRPr sz="8200" kern="1200">
                    <a:solidFill>
                      <a:schemeClr val="tx1"/>
                    </a:solidFill>
                    <a:latin typeface="Arial" charset="0"/>
                    <a:ea typeface="+mn-ea"/>
                    <a:cs typeface="Arial" charset="0"/>
                  </a:defRPr>
                </a:lvl8pPr>
                <a:lvl9pPr marL="3657600" algn="l" defTabSz="914400" rtl="0" eaLnBrk="1" latinLnBrk="0" hangingPunct="1">
                  <a:defRPr sz="8200" kern="1200">
                    <a:solidFill>
                      <a:schemeClr val="tx1"/>
                    </a:solidFill>
                    <a:latin typeface="Arial" charset="0"/>
                    <a:ea typeface="+mn-ea"/>
                    <a:cs typeface="Arial" charset="0"/>
                  </a:defRPr>
                </a:lvl9pPr>
              </a:lstStyle>
              <a:p>
                <a:pPr algn="ctr">
                  <a:defRPr/>
                </a:pPr>
                <a:r>
                  <a:rPr lang="en-GB" sz="4050" dirty="0">
                    <a:latin typeface="Garamond" pitchFamily="18" charset="0"/>
                  </a:rPr>
                  <a:t>University of</a:t>
                </a:r>
                <a:r>
                  <a:rPr lang="en-GB" sz="2400" dirty="0"/>
                  <a:t> </a:t>
                </a:r>
                <a:br>
                  <a:rPr lang="en-GB" sz="2400" dirty="0"/>
                </a:br>
                <a:r>
                  <a:rPr lang="en-GB" sz="4950" b="1" dirty="0">
                    <a:latin typeface="Garamond" pitchFamily="18" charset="0"/>
                  </a:rPr>
                  <a:t>BRISTOL</a:t>
                </a:r>
              </a:p>
            </p:txBody>
          </p:sp>
        </p:grpSp>
        <p:pic>
          <p:nvPicPr>
            <p:cNvPr id="15" name="Picture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39816" y="5041638"/>
              <a:ext cx="2787193" cy="73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descr="Leeds_BlackonWh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8288" y="4653136"/>
              <a:ext cx="2399938" cy="91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oicr.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2797" y="4646458"/>
              <a:ext cx="1296144" cy="939704"/>
            </a:xfrm>
            <a:prstGeom prst="rect">
              <a:avLst/>
            </a:prstGeom>
          </p:spPr>
        </p:pic>
        <p:pic>
          <p:nvPicPr>
            <p:cNvPr id="24" name="Picture 12" descr="UoE_Horizontal Logo_CMYK.jpg">
              <a:extLst>
                <a:ext uri="{FF2B5EF4-FFF2-40B4-BE49-F238E27FC236}">
                  <a16:creationId xmlns:a16="http://schemas.microsoft.com/office/drawing/2014/main" xmlns="" id="{65BD1C8B-E6A4-1443-9FEB-EC6615D2A71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24461" y="4012980"/>
              <a:ext cx="41100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a:extLst>
                <a:ext uri="{FF2B5EF4-FFF2-40B4-BE49-F238E27FC236}">
                  <a16:creationId xmlns:a16="http://schemas.microsoft.com/office/drawing/2014/main" xmlns="" id="{84C8B7C6-4E0E-724B-8A5D-6FBEB167CA2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25730" y="5877272"/>
              <a:ext cx="3174620"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xmlns="" id="{710A564D-32B3-B447-9A5C-098FF52E8C8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2797" y="5985344"/>
              <a:ext cx="2598750" cy="540000"/>
            </a:xfrm>
            <a:prstGeom prst="rect">
              <a:avLst/>
            </a:prstGeom>
          </p:spPr>
        </p:pic>
      </p:grpSp>
    </p:spTree>
    <p:extLst>
      <p:ext uri="{BB962C8B-B14F-4D97-AF65-F5344CB8AC3E}">
        <p14:creationId xmlns:p14="http://schemas.microsoft.com/office/powerpoint/2010/main" val="172446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rrowheads="1"/>
          </p:cNvSpPr>
          <p:nvPr>
            <p:ph type="title"/>
          </p:nvPr>
        </p:nvSpPr>
        <p:spPr/>
        <p:txBody>
          <a:bodyPr vert="horz" lIns="68580" tIns="34290" rIns="68580" bIns="34290" rtlCol="0" anchor="ctr">
            <a:normAutofit/>
          </a:bodyPr>
          <a:lstStyle/>
          <a:p>
            <a:pPr algn="l"/>
            <a:r>
              <a:rPr lang="en-GB" dirty="0"/>
              <a:t>The OPTIMA trial team</a:t>
            </a:r>
          </a:p>
        </p:txBody>
      </p:sp>
      <p:sp>
        <p:nvSpPr>
          <p:cNvPr id="23555" name="Rectangle 3"/>
          <p:cNvSpPr>
            <a:spLocks noGrp="1" noRot="1" noChangeArrowheads="1"/>
          </p:cNvSpPr>
          <p:nvPr>
            <p:ph sz="half" idx="1"/>
          </p:nvPr>
        </p:nvSpPr>
        <p:spPr>
          <a:xfrm>
            <a:off x="395134" y="973384"/>
            <a:ext cx="4028276" cy="3878924"/>
          </a:xfrm>
        </p:spPr>
        <p:txBody>
          <a:bodyPr>
            <a:noAutofit/>
          </a:bodyPr>
          <a:lstStyle/>
          <a:p>
            <a:pPr marL="0" indent="0">
              <a:buNone/>
              <a:defRPr/>
            </a:pPr>
            <a:r>
              <a:rPr lang="en-GB" sz="1600" u="sng" dirty="0">
                <a:cs typeface="Calibri" pitchFamily="34" charset="0"/>
              </a:rPr>
              <a:t>Oncologists</a:t>
            </a:r>
          </a:p>
          <a:p>
            <a:pPr marL="133350" indent="0">
              <a:spcBef>
                <a:spcPts val="0"/>
              </a:spcBef>
              <a:buNone/>
              <a:defRPr/>
            </a:pPr>
            <a:r>
              <a:rPr lang="en-GB" sz="1400" dirty="0">
                <a:cs typeface="Calibri" pitchFamily="34" charset="0"/>
              </a:rPr>
              <a:t>David Cameron </a:t>
            </a:r>
            <a:r>
              <a:rPr lang="en-GB" sz="1050" dirty="0">
                <a:cs typeface="Calibri" pitchFamily="34" charset="0"/>
              </a:rPr>
              <a:t>(U Edinburgh)</a:t>
            </a:r>
          </a:p>
          <a:p>
            <a:pPr marL="133350" indent="0">
              <a:spcBef>
                <a:spcPts val="0"/>
              </a:spcBef>
              <a:buNone/>
              <a:defRPr/>
            </a:pPr>
            <a:r>
              <a:rPr lang="en-GB" sz="1400" dirty="0">
                <a:cs typeface="Calibri" pitchFamily="34" charset="0"/>
              </a:rPr>
              <a:t>Helena Earl </a:t>
            </a:r>
            <a:r>
              <a:rPr lang="en-GB" sz="1050" dirty="0">
                <a:cs typeface="Calibri" pitchFamily="34" charset="0"/>
              </a:rPr>
              <a:t>(Cambridge)</a:t>
            </a:r>
          </a:p>
          <a:p>
            <a:pPr marL="133350" indent="0">
              <a:spcBef>
                <a:spcPts val="0"/>
              </a:spcBef>
              <a:buNone/>
              <a:defRPr/>
            </a:pPr>
            <a:r>
              <a:rPr lang="en-GB" sz="1400" dirty="0">
                <a:cs typeface="Calibri" pitchFamily="34" charset="0"/>
              </a:rPr>
              <a:t>Luke Hughes-Davies </a:t>
            </a:r>
            <a:r>
              <a:rPr lang="en-GB" sz="1050" dirty="0">
                <a:cs typeface="Calibri" pitchFamily="34" charset="0"/>
              </a:rPr>
              <a:t>(Cambridge)</a:t>
            </a:r>
            <a:r>
              <a:rPr lang="en-GB" sz="900" dirty="0">
                <a:cs typeface="Calibri" pitchFamily="34" charset="0"/>
              </a:rPr>
              <a:t> </a:t>
            </a:r>
            <a:r>
              <a:rPr lang="en-GB" sz="1200" dirty="0">
                <a:cs typeface="Calibri" pitchFamily="34" charset="0"/>
              </a:rPr>
              <a:t>co-CI</a:t>
            </a:r>
          </a:p>
          <a:p>
            <a:pPr marL="133350" indent="0">
              <a:spcBef>
                <a:spcPts val="0"/>
              </a:spcBef>
              <a:buNone/>
              <a:defRPr/>
            </a:pPr>
            <a:r>
              <a:rPr lang="en-GB" sz="1400" dirty="0">
                <a:cs typeface="Calibri" pitchFamily="34" charset="0"/>
              </a:rPr>
              <a:t>Iain MacPherson </a:t>
            </a:r>
            <a:r>
              <a:rPr lang="en-GB" sz="1050" dirty="0">
                <a:cs typeface="Calibri" pitchFamily="34" charset="0"/>
              </a:rPr>
              <a:t>(Beatson)</a:t>
            </a:r>
            <a:r>
              <a:rPr lang="en-GB" sz="825" dirty="0">
                <a:cs typeface="Calibri" pitchFamily="34" charset="0"/>
              </a:rPr>
              <a:t> </a:t>
            </a:r>
            <a:r>
              <a:rPr lang="en-GB" sz="1050" dirty="0">
                <a:cs typeface="Calibri" pitchFamily="34" charset="0"/>
              </a:rPr>
              <a:t>co-CI</a:t>
            </a:r>
          </a:p>
          <a:p>
            <a:pPr marL="133350" indent="0">
              <a:spcBef>
                <a:spcPts val="0"/>
              </a:spcBef>
              <a:buNone/>
              <a:defRPr/>
            </a:pPr>
            <a:r>
              <a:rPr lang="en-GB" sz="1400" dirty="0">
                <a:cs typeface="Calibri" pitchFamily="34" charset="0"/>
              </a:rPr>
              <a:t>Andreas </a:t>
            </a:r>
            <a:r>
              <a:rPr lang="en-GB" sz="1400" dirty="0" err="1">
                <a:cs typeface="Calibri" pitchFamily="34" charset="0"/>
              </a:rPr>
              <a:t>Makris</a:t>
            </a:r>
            <a:r>
              <a:rPr lang="en-GB" sz="1400" dirty="0">
                <a:cs typeface="Calibri" pitchFamily="34" charset="0"/>
              </a:rPr>
              <a:t> </a:t>
            </a:r>
            <a:r>
              <a:rPr lang="en-GB" sz="1050" dirty="0">
                <a:cs typeface="Calibri" pitchFamily="34" charset="0"/>
              </a:rPr>
              <a:t>(Mt Vernon)</a:t>
            </a:r>
            <a:r>
              <a:rPr lang="en-GB" sz="900" dirty="0">
                <a:cs typeface="Calibri" pitchFamily="34" charset="0"/>
              </a:rPr>
              <a:t> </a:t>
            </a:r>
            <a:r>
              <a:rPr lang="en-GB" sz="1200" dirty="0">
                <a:cs typeface="Calibri" pitchFamily="34" charset="0"/>
              </a:rPr>
              <a:t>co-CI</a:t>
            </a:r>
          </a:p>
          <a:p>
            <a:pPr marL="133350" indent="0">
              <a:spcBef>
                <a:spcPts val="0"/>
              </a:spcBef>
              <a:buNone/>
              <a:defRPr/>
            </a:pPr>
            <a:r>
              <a:rPr lang="en-GB" sz="1400" dirty="0">
                <a:cs typeface="Calibri" pitchFamily="34" charset="0"/>
              </a:rPr>
              <a:t>Chris Poole </a:t>
            </a:r>
            <a:r>
              <a:rPr lang="en-GB" sz="1050" dirty="0">
                <a:cs typeface="Calibri" pitchFamily="34" charset="0"/>
              </a:rPr>
              <a:t>(U Warwick)</a:t>
            </a:r>
          </a:p>
          <a:p>
            <a:pPr marL="133350" indent="0">
              <a:spcBef>
                <a:spcPts val="0"/>
              </a:spcBef>
              <a:buNone/>
              <a:defRPr/>
            </a:pPr>
            <a:r>
              <a:rPr lang="en-GB" sz="1400" dirty="0">
                <a:cs typeface="Calibri" pitchFamily="34" charset="0"/>
              </a:rPr>
              <a:t>Dan Rea </a:t>
            </a:r>
            <a:r>
              <a:rPr lang="en-GB" sz="1050" dirty="0">
                <a:cs typeface="Calibri" pitchFamily="34" charset="0"/>
              </a:rPr>
              <a:t>(U </a:t>
            </a:r>
            <a:r>
              <a:rPr lang="en-GB" sz="1050" dirty="0" err="1">
                <a:cs typeface="Calibri" pitchFamily="34" charset="0"/>
              </a:rPr>
              <a:t>B’ham</a:t>
            </a:r>
            <a:r>
              <a:rPr lang="en-GB" sz="1050" dirty="0">
                <a:cs typeface="Calibri" pitchFamily="34" charset="0"/>
              </a:rPr>
              <a:t>)</a:t>
            </a:r>
          </a:p>
          <a:p>
            <a:pPr marL="133350" indent="0">
              <a:spcBef>
                <a:spcPts val="0"/>
              </a:spcBef>
              <a:buNone/>
              <a:defRPr/>
            </a:pPr>
            <a:r>
              <a:rPr lang="en-GB" sz="1400" dirty="0" err="1">
                <a:cs typeface="Calibri" pitchFamily="34" charset="0"/>
              </a:rPr>
              <a:t>Bjørn</a:t>
            </a:r>
            <a:r>
              <a:rPr lang="en-GB" sz="1400" dirty="0">
                <a:cs typeface="Calibri" pitchFamily="34" charset="0"/>
              </a:rPr>
              <a:t> </a:t>
            </a:r>
            <a:r>
              <a:rPr lang="en-GB" sz="1400" dirty="0" err="1">
                <a:cs typeface="Calibri" pitchFamily="34" charset="0"/>
              </a:rPr>
              <a:t>Naume</a:t>
            </a:r>
            <a:r>
              <a:rPr lang="en-GB" sz="1400" dirty="0">
                <a:cs typeface="Calibri" pitchFamily="34" charset="0"/>
              </a:rPr>
              <a:t> </a:t>
            </a:r>
            <a:r>
              <a:rPr lang="en-GB" sz="1050" dirty="0">
                <a:solidFill>
                  <a:srgbClr val="44546A"/>
                </a:solidFill>
                <a:cs typeface="Calibri" pitchFamily="34" charset="0"/>
              </a:rPr>
              <a:t>(U </a:t>
            </a:r>
            <a:r>
              <a:rPr lang="en-GB" sz="1050" dirty="0" err="1">
                <a:solidFill>
                  <a:srgbClr val="44546A"/>
                </a:solidFill>
                <a:cs typeface="Calibri" pitchFamily="34" charset="0"/>
              </a:rPr>
              <a:t>B.ham</a:t>
            </a:r>
            <a:endParaRPr lang="en-GB" sz="1200" dirty="0">
              <a:cs typeface="Calibri" pitchFamily="34" charset="0"/>
            </a:endParaRPr>
          </a:p>
          <a:p>
            <a:pPr marL="133350" indent="0">
              <a:spcBef>
                <a:spcPts val="0"/>
              </a:spcBef>
              <a:buNone/>
              <a:defRPr/>
            </a:pPr>
            <a:r>
              <a:rPr lang="en-GB" sz="1400" dirty="0">
                <a:cs typeface="Calibri" pitchFamily="34" charset="0"/>
              </a:rPr>
              <a:t>Rob Stein </a:t>
            </a:r>
            <a:r>
              <a:rPr lang="en-GB" sz="1050" dirty="0">
                <a:cs typeface="Calibri" pitchFamily="34" charset="0"/>
              </a:rPr>
              <a:t>(UCLH/ UCL)</a:t>
            </a:r>
            <a:r>
              <a:rPr lang="en-GB" sz="1350" dirty="0">
                <a:cs typeface="Calibri" pitchFamily="34" charset="0"/>
              </a:rPr>
              <a:t> </a:t>
            </a:r>
            <a:r>
              <a:rPr lang="en-GB" sz="1200" dirty="0">
                <a:cs typeface="Calibri" pitchFamily="34" charset="0"/>
              </a:rPr>
              <a:t>CI – </a:t>
            </a:r>
            <a:r>
              <a:rPr lang="en-GB" sz="1200" b="1" dirty="0" err="1">
                <a:cs typeface="Calibri" pitchFamily="34" charset="0"/>
              </a:rPr>
              <a:t>r.stein@ucl.ac.uk</a:t>
            </a:r>
            <a:endParaRPr lang="en-GB" sz="1200" b="1" dirty="0">
              <a:cs typeface="Calibri" pitchFamily="34" charset="0"/>
            </a:endParaRPr>
          </a:p>
          <a:p>
            <a:pPr marL="0" indent="0">
              <a:spcBef>
                <a:spcPts val="600"/>
              </a:spcBef>
              <a:buNone/>
              <a:defRPr/>
            </a:pPr>
            <a:r>
              <a:rPr lang="en-GB" sz="1600" u="sng" dirty="0">
                <a:cs typeface="Calibri" pitchFamily="34" charset="0"/>
              </a:rPr>
              <a:t>Surgeon</a:t>
            </a:r>
          </a:p>
          <a:p>
            <a:pPr marL="61913" indent="0">
              <a:lnSpc>
                <a:spcPct val="110000"/>
              </a:lnSpc>
              <a:spcBef>
                <a:spcPts val="0"/>
              </a:spcBef>
              <a:buNone/>
              <a:defRPr/>
            </a:pPr>
            <a:r>
              <a:rPr lang="en-GB" sz="1400" dirty="0">
                <a:cs typeface="Calibri" pitchFamily="34" charset="0"/>
              </a:rPr>
              <a:t>Stuart Macintosh </a:t>
            </a:r>
            <a:r>
              <a:rPr lang="en-GB" sz="1050" dirty="0">
                <a:cs typeface="Calibri" pitchFamily="34" charset="0"/>
              </a:rPr>
              <a:t>(U Belfast)</a:t>
            </a:r>
          </a:p>
          <a:p>
            <a:pPr marL="0" indent="0">
              <a:spcBef>
                <a:spcPts val="600"/>
              </a:spcBef>
              <a:buNone/>
              <a:defRPr/>
            </a:pPr>
            <a:r>
              <a:rPr lang="en-GB" sz="1600" u="sng" dirty="0">
                <a:cs typeface="Calibri" pitchFamily="34" charset="0"/>
              </a:rPr>
              <a:t>Translational scientist</a:t>
            </a:r>
          </a:p>
          <a:p>
            <a:pPr marL="133350" indent="0">
              <a:lnSpc>
                <a:spcPct val="110000"/>
              </a:lnSpc>
              <a:spcBef>
                <a:spcPts val="0"/>
              </a:spcBef>
              <a:buNone/>
              <a:defRPr/>
            </a:pPr>
            <a:r>
              <a:rPr lang="en-GB" sz="1400" dirty="0">
                <a:cs typeface="Calibri" pitchFamily="34" charset="0"/>
              </a:rPr>
              <a:t>John Bartlett </a:t>
            </a:r>
            <a:r>
              <a:rPr lang="en-GB" sz="1050" dirty="0">
                <a:cs typeface="Calibri" pitchFamily="34" charset="0"/>
              </a:rPr>
              <a:t>(OICR, Toronto)</a:t>
            </a:r>
          </a:p>
          <a:p>
            <a:pPr marL="0" indent="0">
              <a:spcBef>
                <a:spcPts val="600"/>
              </a:spcBef>
              <a:buNone/>
              <a:defRPr/>
            </a:pPr>
            <a:r>
              <a:rPr lang="en-GB" sz="1600" u="sng" dirty="0">
                <a:cs typeface="Calibri" pitchFamily="34" charset="0"/>
              </a:rPr>
              <a:t>Health Economics</a:t>
            </a:r>
          </a:p>
          <a:p>
            <a:pPr marL="133350" indent="0">
              <a:spcBef>
                <a:spcPts val="0"/>
              </a:spcBef>
              <a:buNone/>
              <a:defRPr/>
            </a:pPr>
            <a:r>
              <a:rPr lang="en-GB" sz="1400" dirty="0">
                <a:cs typeface="Calibri" pitchFamily="34" charset="0"/>
              </a:rPr>
              <a:t>Peter Hall </a:t>
            </a:r>
            <a:r>
              <a:rPr lang="en-GB" sz="1050" dirty="0">
                <a:cs typeface="Calibri" pitchFamily="34" charset="0"/>
              </a:rPr>
              <a:t>(U Leeds)</a:t>
            </a:r>
            <a:endParaRPr lang="en-GB" sz="1200" dirty="0">
              <a:cs typeface="Calibri" pitchFamily="34" charset="0"/>
            </a:endParaRPr>
          </a:p>
          <a:p>
            <a:pPr marL="133350" indent="0">
              <a:spcBef>
                <a:spcPts val="0"/>
              </a:spcBef>
              <a:buNone/>
              <a:defRPr/>
            </a:pPr>
            <a:r>
              <a:rPr lang="en-GB" sz="1400" dirty="0">
                <a:cs typeface="Calibri" pitchFamily="34" charset="0"/>
              </a:rPr>
              <a:t>Chris McCabe </a:t>
            </a:r>
            <a:r>
              <a:rPr lang="en-GB" sz="1050" dirty="0">
                <a:cs typeface="Calibri" pitchFamily="34" charset="0"/>
              </a:rPr>
              <a:t>(Institute of Health Economics &amp; U Alberta)</a:t>
            </a:r>
          </a:p>
          <a:p>
            <a:pPr marL="133350" indent="0">
              <a:spcBef>
                <a:spcPts val="0"/>
              </a:spcBef>
              <a:buNone/>
              <a:defRPr/>
            </a:pPr>
            <a:r>
              <a:rPr lang="en-GB" sz="1400" dirty="0">
                <a:cs typeface="Calibri" pitchFamily="34" charset="0"/>
              </a:rPr>
              <a:t>Beth </a:t>
            </a:r>
            <a:r>
              <a:rPr lang="en-GB" sz="1400" dirty="0" err="1">
                <a:cs typeface="Calibri" pitchFamily="34" charset="0"/>
              </a:rPr>
              <a:t>Shinkins</a:t>
            </a:r>
            <a:r>
              <a:rPr lang="en-GB" sz="1400" dirty="0">
                <a:cs typeface="Calibri" pitchFamily="34" charset="0"/>
              </a:rPr>
              <a:t> </a:t>
            </a:r>
            <a:r>
              <a:rPr lang="en-GB" sz="1050" dirty="0">
                <a:cs typeface="Calibri" pitchFamily="34" charset="0"/>
              </a:rPr>
              <a:t>(U Leeds)</a:t>
            </a:r>
          </a:p>
          <a:p>
            <a:pPr marL="133350" indent="0">
              <a:buNone/>
              <a:defRPr/>
            </a:pPr>
            <a:endParaRPr lang="en-GB" sz="900" dirty="0">
              <a:cs typeface="Calibri" pitchFamily="34" charset="0"/>
            </a:endParaRPr>
          </a:p>
          <a:p>
            <a:pPr marL="0" indent="0">
              <a:buNone/>
              <a:defRPr/>
            </a:pPr>
            <a:endParaRPr lang="en-GB" dirty="0">
              <a:ea typeface="+mn-ea"/>
              <a:cs typeface="+mn-cs"/>
            </a:endParaRPr>
          </a:p>
        </p:txBody>
      </p:sp>
      <p:sp>
        <p:nvSpPr>
          <p:cNvPr id="2" name="Content Placeholder 1"/>
          <p:cNvSpPr>
            <a:spLocks noGrp="1"/>
          </p:cNvSpPr>
          <p:nvPr>
            <p:ph sz="half" idx="2"/>
          </p:nvPr>
        </p:nvSpPr>
        <p:spPr>
          <a:xfrm>
            <a:off x="4700707" y="973385"/>
            <a:ext cx="4032000" cy="3878924"/>
          </a:xfrm>
        </p:spPr>
        <p:txBody>
          <a:bodyPr>
            <a:noAutofit/>
          </a:bodyPr>
          <a:lstStyle/>
          <a:p>
            <a:pPr marL="0" indent="0">
              <a:buNone/>
              <a:defRPr/>
            </a:pPr>
            <a:r>
              <a:rPr lang="en-GB" sz="1600" u="sng" dirty="0">
                <a:cs typeface="Calibri" pitchFamily="34" charset="0"/>
              </a:rPr>
              <a:t>Pathologists</a:t>
            </a:r>
          </a:p>
          <a:p>
            <a:pPr marL="61913" indent="0">
              <a:spcBef>
                <a:spcPts val="0"/>
              </a:spcBef>
              <a:buNone/>
              <a:defRPr/>
            </a:pPr>
            <a:r>
              <a:rPr lang="en-GB" sz="1400" dirty="0">
                <a:cs typeface="Calibri" pitchFamily="34" charset="0"/>
              </a:rPr>
              <a:t>Sarah </a:t>
            </a:r>
            <a:r>
              <a:rPr lang="en-GB" sz="1400" dirty="0" err="1">
                <a:cs typeface="Calibri" pitchFamily="34" charset="0"/>
              </a:rPr>
              <a:t>Pinder</a:t>
            </a:r>
            <a:r>
              <a:rPr lang="en-GB" sz="1200" dirty="0">
                <a:cs typeface="Calibri" pitchFamily="34" charset="0"/>
              </a:rPr>
              <a:t> </a:t>
            </a:r>
            <a:r>
              <a:rPr lang="en-GB" sz="975" dirty="0">
                <a:cs typeface="Calibri" pitchFamily="34" charset="0"/>
              </a:rPr>
              <a:t>(KCL)</a:t>
            </a:r>
            <a:r>
              <a:rPr lang="en-GB" sz="1200" dirty="0">
                <a:cs typeface="Calibri" pitchFamily="34" charset="0"/>
              </a:rPr>
              <a:t>, </a:t>
            </a:r>
            <a:r>
              <a:rPr lang="en-GB" sz="1400" dirty="0" err="1">
                <a:cs typeface="Calibri" pitchFamily="34" charset="0"/>
              </a:rPr>
              <a:t>Abeer</a:t>
            </a:r>
            <a:r>
              <a:rPr lang="en-GB" sz="1400" dirty="0">
                <a:cs typeface="Calibri" pitchFamily="34" charset="0"/>
              </a:rPr>
              <a:t> Shaaban</a:t>
            </a:r>
            <a:r>
              <a:rPr lang="en-GB" sz="900" dirty="0">
                <a:cs typeface="Calibri" pitchFamily="34" charset="0"/>
              </a:rPr>
              <a:t> (</a:t>
            </a:r>
            <a:r>
              <a:rPr lang="en-GB" sz="825" dirty="0">
                <a:cs typeface="Calibri" pitchFamily="34" charset="0"/>
              </a:rPr>
              <a:t>Queen E. Hospital </a:t>
            </a:r>
            <a:r>
              <a:rPr lang="en-GB" sz="825" dirty="0" err="1">
                <a:cs typeface="Calibri" pitchFamily="34" charset="0"/>
              </a:rPr>
              <a:t>B’ham</a:t>
            </a:r>
            <a:r>
              <a:rPr lang="en-GB" sz="900" dirty="0">
                <a:cs typeface="Calibri" pitchFamily="34" charset="0"/>
              </a:rPr>
              <a:t>)</a:t>
            </a:r>
          </a:p>
          <a:p>
            <a:pPr marL="0" indent="0">
              <a:spcBef>
                <a:spcPts val="600"/>
              </a:spcBef>
              <a:buClr>
                <a:srgbClr val="7FD13B"/>
              </a:buClr>
              <a:buNone/>
              <a:defRPr/>
            </a:pPr>
            <a:r>
              <a:rPr lang="en-GB" sz="1600" u="sng" dirty="0">
                <a:cs typeface="Calibri" pitchFamily="34" charset="0"/>
              </a:rPr>
              <a:t>Qualitative Research</a:t>
            </a:r>
            <a:r>
              <a:rPr lang="en-GB" sz="1600" dirty="0">
                <a:cs typeface="Calibri" pitchFamily="34" charset="0"/>
              </a:rPr>
              <a:t> </a:t>
            </a:r>
            <a:r>
              <a:rPr lang="en-GB" sz="1200" dirty="0">
                <a:solidFill>
                  <a:prstClr val="black"/>
                </a:solidFill>
                <a:cs typeface="Calibri" pitchFamily="34" charset="0"/>
              </a:rPr>
              <a:t>(</a:t>
            </a:r>
            <a:r>
              <a:rPr lang="en-GB" sz="1200" dirty="0" err="1">
                <a:solidFill>
                  <a:prstClr val="black"/>
                </a:solidFill>
                <a:cs typeface="Calibri" pitchFamily="34" charset="0"/>
              </a:rPr>
              <a:t>QuintetU</a:t>
            </a:r>
            <a:r>
              <a:rPr lang="en-GB" sz="1200" dirty="0">
                <a:solidFill>
                  <a:prstClr val="black"/>
                </a:solidFill>
                <a:cs typeface="Calibri" pitchFamily="34" charset="0"/>
              </a:rPr>
              <a:t> Bristol)</a:t>
            </a:r>
          </a:p>
          <a:p>
            <a:pPr marL="133350" indent="0">
              <a:spcBef>
                <a:spcPts val="0"/>
              </a:spcBef>
              <a:buNone/>
              <a:defRPr/>
            </a:pPr>
            <a:r>
              <a:rPr lang="en-GB" sz="1400" dirty="0">
                <a:cs typeface="Calibri" pitchFamily="34" charset="0"/>
              </a:rPr>
              <a:t>Carmel </a:t>
            </a:r>
            <a:r>
              <a:rPr lang="en-GB" sz="1400" dirty="0" err="1">
                <a:cs typeface="Calibri" pitchFamily="34" charset="0"/>
              </a:rPr>
              <a:t>Conefrey</a:t>
            </a:r>
            <a:r>
              <a:rPr lang="en-GB" sz="1400" dirty="0">
                <a:cs typeface="Calibri" pitchFamily="34" charset="0"/>
              </a:rPr>
              <a:t>, Leila </a:t>
            </a:r>
            <a:r>
              <a:rPr lang="en-GB" sz="1400" dirty="0" err="1">
                <a:cs typeface="Calibri" pitchFamily="34" charset="0"/>
              </a:rPr>
              <a:t>Rooshenas</a:t>
            </a:r>
            <a:r>
              <a:rPr lang="en-GB" sz="1400" dirty="0">
                <a:cs typeface="Calibri" pitchFamily="34" charset="0"/>
              </a:rPr>
              <a:t>, Jenny Donovan </a:t>
            </a:r>
          </a:p>
          <a:p>
            <a:pPr marL="0" indent="0">
              <a:spcBef>
                <a:spcPts val="600"/>
              </a:spcBef>
              <a:buNone/>
              <a:defRPr/>
            </a:pPr>
            <a:r>
              <a:rPr lang="en-GB" sz="1600" u="sng" dirty="0">
                <a:cs typeface="Calibri" pitchFamily="34" charset="0"/>
              </a:rPr>
              <a:t>Breast Care Nurse</a:t>
            </a:r>
          </a:p>
          <a:p>
            <a:pPr marL="133350" indent="0">
              <a:spcBef>
                <a:spcPts val="0"/>
              </a:spcBef>
              <a:buNone/>
              <a:defRPr/>
            </a:pPr>
            <a:r>
              <a:rPr lang="en-GB" sz="1400" dirty="0">
                <a:cs typeface="Calibri" pitchFamily="34" charset="0"/>
              </a:rPr>
              <a:t>Vicky Harmer </a:t>
            </a:r>
            <a:r>
              <a:rPr lang="en-GB" sz="1050" dirty="0">
                <a:cs typeface="Calibri" pitchFamily="34" charset="0"/>
              </a:rPr>
              <a:t>(Imperial Healthcare)</a:t>
            </a:r>
          </a:p>
          <a:p>
            <a:pPr marL="0" indent="0">
              <a:spcBef>
                <a:spcPts val="600"/>
              </a:spcBef>
              <a:buNone/>
              <a:defRPr/>
            </a:pPr>
            <a:r>
              <a:rPr lang="en-GB" sz="1600" u="sng" dirty="0">
                <a:cs typeface="Calibri" pitchFamily="34" charset="0"/>
              </a:rPr>
              <a:t>Patient Representative</a:t>
            </a:r>
          </a:p>
          <a:p>
            <a:pPr marL="133350" indent="0">
              <a:spcBef>
                <a:spcPts val="0"/>
              </a:spcBef>
              <a:buNone/>
              <a:defRPr/>
            </a:pPr>
            <a:r>
              <a:rPr lang="en-GB" sz="1400" dirty="0">
                <a:cs typeface="Calibri" pitchFamily="34" charset="0"/>
              </a:rPr>
              <a:t>Adrienne Morgan </a:t>
            </a:r>
            <a:r>
              <a:rPr lang="en-GB" sz="1050" dirty="0">
                <a:cs typeface="Calibri" pitchFamily="34" charset="0"/>
              </a:rPr>
              <a:t>(ICPV)</a:t>
            </a:r>
          </a:p>
          <a:p>
            <a:pPr marL="0" indent="0">
              <a:spcBef>
                <a:spcPts val="450"/>
              </a:spcBef>
              <a:buNone/>
              <a:defRPr/>
            </a:pPr>
            <a:r>
              <a:rPr lang="en-GB" sz="1600" u="sng" dirty="0">
                <a:cs typeface="Calibri" pitchFamily="34" charset="0"/>
              </a:rPr>
              <a:t>OPTIMA Tissue Bank</a:t>
            </a:r>
            <a:r>
              <a:rPr lang="en-GB" sz="1600" dirty="0">
                <a:cs typeface="Calibri" pitchFamily="34" charset="0"/>
              </a:rPr>
              <a:t> </a:t>
            </a:r>
            <a:r>
              <a:rPr lang="en-GB" sz="1200" dirty="0">
                <a:cs typeface="Calibri" pitchFamily="34" charset="0"/>
              </a:rPr>
              <a:t>(U Edinburgh)</a:t>
            </a:r>
          </a:p>
          <a:p>
            <a:pPr marL="134541" indent="0">
              <a:spcBef>
                <a:spcPts val="0"/>
              </a:spcBef>
              <a:buNone/>
              <a:defRPr/>
            </a:pPr>
            <a:r>
              <a:rPr lang="en-GB" sz="1300" dirty="0">
                <a:cs typeface="Calibri" pitchFamily="34" charset="0"/>
              </a:rPr>
              <a:t>Tammy Robson, Monika </a:t>
            </a:r>
            <a:r>
              <a:rPr lang="en-GB" sz="1300" dirty="0" err="1">
                <a:cs typeface="Calibri" pitchFamily="34" charset="0"/>
              </a:rPr>
              <a:t>Sobol</a:t>
            </a:r>
            <a:r>
              <a:rPr lang="en-GB" sz="1300" dirty="0">
                <a:cs typeface="Calibri" pitchFamily="34" charset="0"/>
              </a:rPr>
              <a:t> &amp; Carrie Cunningham</a:t>
            </a:r>
          </a:p>
          <a:p>
            <a:pPr marL="0" indent="0">
              <a:spcBef>
                <a:spcPts val="600"/>
              </a:spcBef>
              <a:buClr>
                <a:srgbClr val="44546A"/>
              </a:buClr>
              <a:buNone/>
              <a:defRPr/>
            </a:pPr>
            <a:r>
              <a:rPr lang="en-GB" sz="1600" u="sng" dirty="0">
                <a:solidFill>
                  <a:srgbClr val="44546A"/>
                </a:solidFill>
                <a:cs typeface="Calibri" pitchFamily="34" charset="0"/>
              </a:rPr>
              <a:t>Statistics &amp; Trial Management</a:t>
            </a:r>
            <a:r>
              <a:rPr lang="en-GB" sz="1400" dirty="0">
                <a:solidFill>
                  <a:srgbClr val="44546A"/>
                </a:solidFill>
                <a:cs typeface="Calibri" pitchFamily="34" charset="0"/>
              </a:rPr>
              <a:t> </a:t>
            </a:r>
            <a:r>
              <a:rPr lang="en-GB" sz="1200" dirty="0">
                <a:solidFill>
                  <a:srgbClr val="44546A"/>
                </a:solidFill>
                <a:cs typeface="Calibri" pitchFamily="34" charset="0"/>
              </a:rPr>
              <a:t>(Warwick CTU)</a:t>
            </a:r>
            <a:endParaRPr lang="en-GB" sz="1200" u="sng" dirty="0">
              <a:solidFill>
                <a:srgbClr val="44546A"/>
              </a:solidFill>
              <a:cs typeface="Calibri" pitchFamily="34" charset="0"/>
            </a:endParaRPr>
          </a:p>
          <a:p>
            <a:pPr marL="133350" indent="0">
              <a:spcBef>
                <a:spcPts val="0"/>
              </a:spcBef>
              <a:buClr>
                <a:srgbClr val="44546A"/>
              </a:buClr>
              <a:buNone/>
              <a:defRPr/>
            </a:pPr>
            <a:r>
              <a:rPr lang="en-GB" sz="1400" dirty="0">
                <a:solidFill>
                  <a:srgbClr val="44546A"/>
                </a:solidFill>
                <a:cs typeface="Calibri" pitchFamily="34" charset="0"/>
              </a:rPr>
              <a:t>Janet Dunn</a:t>
            </a:r>
            <a:endParaRPr lang="en-GB" sz="1050" dirty="0">
              <a:solidFill>
                <a:srgbClr val="44546A"/>
              </a:solidFill>
              <a:cs typeface="Calibri" pitchFamily="34" charset="0"/>
            </a:endParaRPr>
          </a:p>
          <a:p>
            <a:pPr marL="133350" indent="0">
              <a:spcBef>
                <a:spcPts val="0"/>
              </a:spcBef>
              <a:buClr>
                <a:srgbClr val="44546A"/>
              </a:buClr>
              <a:buNone/>
              <a:defRPr/>
            </a:pPr>
            <a:r>
              <a:rPr lang="en-GB" sz="1400" dirty="0">
                <a:solidFill>
                  <a:srgbClr val="44546A"/>
                </a:solidFill>
                <a:cs typeface="Calibri" pitchFamily="34" charset="0"/>
              </a:rPr>
              <a:t>Andrea Marshall</a:t>
            </a:r>
          </a:p>
          <a:p>
            <a:pPr marL="133350" indent="0">
              <a:spcBef>
                <a:spcPts val="0"/>
              </a:spcBef>
              <a:buClr>
                <a:srgbClr val="44546A"/>
              </a:buClr>
              <a:buNone/>
              <a:defRPr/>
            </a:pPr>
            <a:r>
              <a:rPr lang="en-GB" sz="1400" dirty="0">
                <a:solidFill>
                  <a:srgbClr val="44546A"/>
                </a:solidFill>
                <a:cs typeface="Calibri" pitchFamily="34" charset="0"/>
              </a:rPr>
              <a:t>Helen Higgins</a:t>
            </a:r>
          </a:p>
          <a:p>
            <a:pPr marL="133350" indent="0">
              <a:spcBef>
                <a:spcPts val="0"/>
              </a:spcBef>
              <a:buClr>
                <a:srgbClr val="44546A"/>
              </a:buClr>
              <a:buNone/>
              <a:defRPr/>
            </a:pPr>
            <a:r>
              <a:rPr lang="en-GB" sz="1400" dirty="0">
                <a:solidFill>
                  <a:srgbClr val="44546A"/>
                </a:solidFill>
                <a:cs typeface="Calibri" pitchFamily="34" charset="0"/>
              </a:rPr>
              <a:t>Nigel Stallard </a:t>
            </a:r>
            <a:r>
              <a:rPr lang="en-GB" sz="1050" dirty="0">
                <a:solidFill>
                  <a:srgbClr val="44546A"/>
                </a:solidFill>
                <a:cs typeface="Calibri" pitchFamily="34" charset="0"/>
              </a:rPr>
              <a:t>(U Warwick)</a:t>
            </a:r>
            <a:endParaRPr lang="en-GB" sz="1050" dirty="0">
              <a:cs typeface="Calibri" pitchFamily="34" charset="0"/>
            </a:endParaRPr>
          </a:p>
          <a:p>
            <a:pPr marL="0" indent="0">
              <a:spcBef>
                <a:spcPts val="675"/>
              </a:spcBef>
              <a:buNone/>
              <a:defRPr/>
            </a:pPr>
            <a:r>
              <a:rPr lang="en-GB" sz="1600" u="sng" dirty="0">
                <a:cs typeface="Calibri" pitchFamily="34" charset="0"/>
              </a:rPr>
              <a:t>Trial Coordination</a:t>
            </a:r>
            <a:r>
              <a:rPr lang="en-GB" sz="1600" dirty="0">
                <a:cs typeface="Calibri" pitchFamily="34" charset="0"/>
              </a:rPr>
              <a:t>:</a:t>
            </a:r>
            <a:r>
              <a:rPr lang="en-GB" sz="1350" dirty="0">
                <a:cs typeface="Calibri" pitchFamily="34" charset="0"/>
              </a:rPr>
              <a:t> </a:t>
            </a:r>
            <a:r>
              <a:rPr lang="en-GB" sz="1200" dirty="0">
                <a:cs typeface="Calibri" pitchFamily="34" charset="0"/>
              </a:rPr>
              <a:t>Georgi </a:t>
            </a:r>
            <a:r>
              <a:rPr lang="en-GB" sz="1200" dirty="0" err="1">
                <a:cs typeface="Calibri" pitchFamily="34" charset="0"/>
              </a:rPr>
              <a:t>Dotchin</a:t>
            </a:r>
            <a:r>
              <a:rPr lang="en-GB" sz="1200" dirty="0">
                <a:cs typeface="Calibri" pitchFamily="34" charset="0"/>
              </a:rPr>
              <a:t>, Lys Evans &amp;Katie McGuiness, </a:t>
            </a:r>
            <a:r>
              <a:rPr lang="en-GB" sz="1350" b="1" dirty="0" err="1">
                <a:solidFill>
                  <a:srgbClr val="FF6600"/>
                </a:solidFill>
                <a:cs typeface="Calibri" pitchFamily="34" charset="0"/>
              </a:rPr>
              <a:t>optima@warwick.ac.uk</a:t>
            </a:r>
            <a:r>
              <a:rPr lang="en-GB" sz="1350" b="1" dirty="0">
                <a:solidFill>
                  <a:srgbClr val="FF6600"/>
                </a:solidFill>
                <a:cs typeface="Calibri" pitchFamily="34" charset="0"/>
              </a:rPr>
              <a:t> </a:t>
            </a:r>
          </a:p>
        </p:txBody>
      </p:sp>
    </p:spTree>
    <p:extLst>
      <p:ext uri="{BB962C8B-B14F-4D97-AF65-F5344CB8AC3E}">
        <p14:creationId xmlns:p14="http://schemas.microsoft.com/office/powerpoint/2010/main" val="474553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5CE627D-784F-A942-8072-E81731812CB1}"/>
              </a:ext>
            </a:extLst>
          </p:cNvPr>
          <p:cNvSpPr>
            <a:spLocks noGrp="1"/>
          </p:cNvSpPr>
          <p:nvPr>
            <p:ph type="title"/>
          </p:nvPr>
        </p:nvSpPr>
        <p:spPr/>
        <p:txBody>
          <a:bodyPr/>
          <a:lstStyle/>
          <a:p>
            <a:r>
              <a:rPr lang="en-US" dirty="0"/>
              <a:t>Characteristics of OPTIMA participants</a:t>
            </a:r>
          </a:p>
        </p:txBody>
      </p:sp>
      <p:graphicFrame>
        <p:nvGraphicFramePr>
          <p:cNvPr id="6" name="Table 5">
            <a:extLst>
              <a:ext uri="{FF2B5EF4-FFF2-40B4-BE49-F238E27FC236}">
                <a16:creationId xmlns:a16="http://schemas.microsoft.com/office/drawing/2014/main" xmlns="" id="{91CD51F5-8E0A-C846-9EEA-FF51346A8E78}"/>
              </a:ext>
            </a:extLst>
          </p:cNvPr>
          <p:cNvGraphicFramePr>
            <a:graphicFrameLocks noGrp="1"/>
          </p:cNvGraphicFramePr>
          <p:nvPr>
            <p:extLst>
              <p:ext uri="{D42A27DB-BD31-4B8C-83A1-F6EECF244321}">
                <p14:modId xmlns:p14="http://schemas.microsoft.com/office/powerpoint/2010/main" val="200537478"/>
              </p:ext>
            </p:extLst>
          </p:nvPr>
        </p:nvGraphicFramePr>
        <p:xfrm>
          <a:off x="430671" y="1919222"/>
          <a:ext cx="4032000" cy="2839212"/>
        </p:xfrm>
        <a:graphic>
          <a:graphicData uri="http://schemas.openxmlformats.org/drawingml/2006/table">
            <a:tbl>
              <a:tblPr firstRow="1" firstCol="1" bandRow="1">
                <a:tableStyleId>{00A15C55-8517-42AA-B614-E9B94910E393}</a:tableStyleId>
              </a:tblPr>
              <a:tblGrid>
                <a:gridCol w="2880000">
                  <a:extLst>
                    <a:ext uri="{9D8B030D-6E8A-4147-A177-3AD203B41FA5}">
                      <a16:colId xmlns:a16="http://schemas.microsoft.com/office/drawing/2014/main" xmlns="" val="2255868236"/>
                    </a:ext>
                  </a:extLst>
                </a:gridCol>
                <a:gridCol w="1152000">
                  <a:extLst>
                    <a:ext uri="{9D8B030D-6E8A-4147-A177-3AD203B41FA5}">
                      <a16:colId xmlns:a16="http://schemas.microsoft.com/office/drawing/2014/main" xmlns="" val="3819292605"/>
                    </a:ext>
                  </a:extLst>
                </a:gridCol>
              </a:tblGrid>
              <a:tr h="168216">
                <a:tc>
                  <a:txBody>
                    <a:bodyPr/>
                    <a:lstStyle/>
                    <a:p>
                      <a:pPr>
                        <a:lnSpc>
                          <a:spcPct val="115000"/>
                        </a:lnSpc>
                        <a:spcAft>
                          <a:spcPts val="0"/>
                        </a:spcAft>
                      </a:pPr>
                      <a:r>
                        <a:rPr lang="en-GB" sz="1800" baseline="0" dirty="0">
                          <a:effectLst/>
                        </a:rPr>
                        <a:t>Menopausal status</a:t>
                      </a:r>
                      <a:endParaRPr lang="en-GB" sz="1800" baseline="0" dirty="0">
                        <a:effectLst/>
                        <a:latin typeface="+mn-lt"/>
                        <a:ea typeface="MS Mincho"/>
                        <a:cs typeface="Times New Roman" panose="02020603050405020304" pitchFamily="18" charset="0"/>
                      </a:endParaRPr>
                    </a:p>
                  </a:txBody>
                  <a:tcPr marL="22848" marR="22848" marT="0" marB="0" anchor="ctr"/>
                </a:tc>
                <a:tc>
                  <a:txBody>
                    <a:bodyPr/>
                    <a:lstStyle/>
                    <a:p>
                      <a:pPr marL="0" algn="ctr" defTabSz="685800" rtl="0" eaLnBrk="1" latinLnBrk="0" hangingPunct="1">
                        <a:lnSpc>
                          <a:spcPct val="115000"/>
                        </a:lnSpc>
                        <a:spcAft>
                          <a:spcPts val="0"/>
                        </a:spcAft>
                      </a:pPr>
                      <a:r>
                        <a:rPr lang="en-GB" sz="1800" kern="1200" baseline="0" dirty="0">
                          <a:solidFill>
                            <a:schemeClr val="dk1"/>
                          </a:solidFill>
                          <a:effectLst/>
                          <a:latin typeface="+mn-lt"/>
                          <a:ea typeface="+mn-ea"/>
                          <a:cs typeface="+mn-cs"/>
                        </a:rPr>
                        <a:t> </a:t>
                      </a:r>
                    </a:p>
                  </a:txBody>
                  <a:tcPr marL="22848" marR="22848" marT="0" marB="0"/>
                </a:tc>
                <a:extLst>
                  <a:ext uri="{0D108BD9-81ED-4DB2-BD59-A6C34878D82A}">
                    <a16:rowId xmlns:a16="http://schemas.microsoft.com/office/drawing/2014/main" xmlns="" val="1961589343"/>
                  </a:ext>
                </a:extLst>
              </a:tr>
              <a:tr h="168216">
                <a:tc>
                  <a:txBody>
                    <a:bodyPr/>
                    <a:lstStyle/>
                    <a:p>
                      <a:pPr algn="l">
                        <a:lnSpc>
                          <a:spcPct val="115000"/>
                        </a:lnSpc>
                        <a:spcAft>
                          <a:spcPts val="0"/>
                        </a:spcAft>
                      </a:pPr>
                      <a:r>
                        <a:rPr lang="en-GB" sz="1800" baseline="0" dirty="0">
                          <a:effectLst/>
                        </a:rPr>
                        <a:t>Premenopausal</a:t>
                      </a:r>
                      <a:endParaRPr lang="en-GB" sz="1800" baseline="0" dirty="0">
                        <a:effectLst/>
                        <a:latin typeface="+mn-lt"/>
                        <a:ea typeface="MS Mincho"/>
                        <a:cs typeface="Times New Roman" panose="02020603050405020304" pitchFamily="18" charset="0"/>
                      </a:endParaRPr>
                    </a:p>
                  </a:txBody>
                  <a:tcPr marL="22848" marR="22848" marT="0" marB="0" anchor="ctr"/>
                </a:tc>
                <a:tc>
                  <a:txBody>
                    <a:bodyPr/>
                    <a:lstStyle/>
                    <a:p>
                      <a:pPr algn="ctr">
                        <a:lnSpc>
                          <a:spcPct val="115000"/>
                        </a:lnSpc>
                        <a:spcAft>
                          <a:spcPts val="0"/>
                        </a:spcAft>
                      </a:pPr>
                      <a:r>
                        <a:rPr lang="en-GB" sz="1800" baseline="0" dirty="0">
                          <a:effectLst/>
                        </a:rPr>
                        <a:t>36%</a:t>
                      </a:r>
                      <a:endParaRPr lang="en-GB" sz="1800" baseline="0" dirty="0">
                        <a:effectLst/>
                        <a:latin typeface="+mn-lt"/>
                        <a:ea typeface="MS Mincho"/>
                        <a:cs typeface="Times New Roman" panose="02020603050405020304" pitchFamily="18" charset="0"/>
                      </a:endParaRPr>
                    </a:p>
                  </a:txBody>
                  <a:tcPr marL="22848" marR="22848" marT="0" marB="0"/>
                </a:tc>
                <a:extLst>
                  <a:ext uri="{0D108BD9-81ED-4DB2-BD59-A6C34878D82A}">
                    <a16:rowId xmlns:a16="http://schemas.microsoft.com/office/drawing/2014/main" xmlns="" val="1774062969"/>
                  </a:ext>
                </a:extLst>
              </a:tr>
              <a:tr h="168216">
                <a:tc>
                  <a:txBody>
                    <a:bodyPr/>
                    <a:lstStyle/>
                    <a:p>
                      <a:pPr algn="l">
                        <a:lnSpc>
                          <a:spcPct val="115000"/>
                        </a:lnSpc>
                        <a:spcAft>
                          <a:spcPts val="0"/>
                        </a:spcAft>
                      </a:pPr>
                      <a:r>
                        <a:rPr lang="en-GB" sz="1800" baseline="0" dirty="0">
                          <a:effectLst/>
                        </a:rPr>
                        <a:t>Postmenopausal</a:t>
                      </a:r>
                      <a:endParaRPr lang="en-GB" sz="1800" baseline="0" dirty="0">
                        <a:effectLst/>
                        <a:latin typeface="+mn-lt"/>
                        <a:ea typeface="MS Mincho"/>
                        <a:cs typeface="Times New Roman" panose="02020603050405020304" pitchFamily="18" charset="0"/>
                      </a:endParaRPr>
                    </a:p>
                  </a:txBody>
                  <a:tcPr marL="22848" marR="22848" marT="0" marB="0" anchor="ctr"/>
                </a:tc>
                <a:tc>
                  <a:txBody>
                    <a:bodyPr/>
                    <a:lstStyle/>
                    <a:p>
                      <a:pPr algn="ctr">
                        <a:lnSpc>
                          <a:spcPct val="115000"/>
                        </a:lnSpc>
                        <a:spcAft>
                          <a:spcPts val="0"/>
                        </a:spcAft>
                      </a:pPr>
                      <a:r>
                        <a:rPr lang="en-GB" sz="1800" baseline="0" dirty="0">
                          <a:effectLst/>
                        </a:rPr>
                        <a:t>63%</a:t>
                      </a:r>
                      <a:endParaRPr lang="en-GB" sz="1800" baseline="0" dirty="0">
                        <a:effectLst/>
                        <a:latin typeface="+mn-lt"/>
                        <a:ea typeface="MS Mincho"/>
                        <a:cs typeface="Times New Roman" panose="02020603050405020304" pitchFamily="18" charset="0"/>
                      </a:endParaRPr>
                    </a:p>
                  </a:txBody>
                  <a:tcPr marL="22848" marR="22848" marT="0" marB="0"/>
                </a:tc>
                <a:extLst>
                  <a:ext uri="{0D108BD9-81ED-4DB2-BD59-A6C34878D82A}">
                    <a16:rowId xmlns:a16="http://schemas.microsoft.com/office/drawing/2014/main" xmlns="" val="1163489070"/>
                  </a:ext>
                </a:extLst>
              </a:tr>
              <a:tr h="168216">
                <a:tc>
                  <a:txBody>
                    <a:bodyPr/>
                    <a:lstStyle/>
                    <a:p>
                      <a:pPr algn="l">
                        <a:lnSpc>
                          <a:spcPct val="115000"/>
                        </a:lnSpc>
                        <a:spcAft>
                          <a:spcPts val="0"/>
                        </a:spcAft>
                      </a:pPr>
                      <a:r>
                        <a:rPr lang="en-GB" sz="1800" baseline="0" dirty="0">
                          <a:effectLst/>
                        </a:rPr>
                        <a:t>Male</a:t>
                      </a:r>
                      <a:endParaRPr lang="en-GB" sz="1800" baseline="0" dirty="0">
                        <a:effectLst/>
                        <a:latin typeface="+mn-lt"/>
                        <a:ea typeface="MS Mincho"/>
                        <a:cs typeface="Times New Roman" panose="02020603050405020304" pitchFamily="18" charset="0"/>
                      </a:endParaRPr>
                    </a:p>
                  </a:txBody>
                  <a:tcPr marL="22848" marR="22848" marT="0" marB="0" anchor="ctr"/>
                </a:tc>
                <a:tc>
                  <a:txBody>
                    <a:bodyPr/>
                    <a:lstStyle/>
                    <a:p>
                      <a:pPr algn="ctr">
                        <a:lnSpc>
                          <a:spcPct val="115000"/>
                        </a:lnSpc>
                        <a:spcAft>
                          <a:spcPts val="0"/>
                        </a:spcAft>
                      </a:pPr>
                      <a:r>
                        <a:rPr lang="en-GB" sz="1800" baseline="0" dirty="0">
                          <a:effectLst/>
                        </a:rPr>
                        <a:t>1%</a:t>
                      </a:r>
                      <a:endParaRPr lang="en-GB" sz="1800" baseline="0" dirty="0">
                        <a:effectLst/>
                        <a:latin typeface="+mn-lt"/>
                        <a:ea typeface="MS Mincho"/>
                        <a:cs typeface="Times New Roman" panose="02020603050405020304" pitchFamily="18" charset="0"/>
                      </a:endParaRPr>
                    </a:p>
                  </a:txBody>
                  <a:tcPr marL="22848" marR="22848" marT="0" marB="0"/>
                </a:tc>
                <a:extLst>
                  <a:ext uri="{0D108BD9-81ED-4DB2-BD59-A6C34878D82A}">
                    <a16:rowId xmlns:a16="http://schemas.microsoft.com/office/drawing/2014/main" xmlns="" val="3226513548"/>
                  </a:ext>
                </a:extLst>
              </a:tr>
              <a:tr h="168216">
                <a:tc>
                  <a:txBody>
                    <a:bodyPr/>
                    <a:lstStyle/>
                    <a:p>
                      <a:pPr>
                        <a:lnSpc>
                          <a:spcPct val="115000"/>
                        </a:lnSpc>
                        <a:spcAft>
                          <a:spcPts val="0"/>
                        </a:spcAft>
                      </a:pPr>
                      <a:endParaRPr lang="en-GB" sz="1800" baseline="0" dirty="0">
                        <a:effectLst/>
                        <a:latin typeface="+mn-lt"/>
                        <a:ea typeface="MS Mincho"/>
                        <a:cs typeface="Times New Roman" panose="02020603050405020304" pitchFamily="18" charset="0"/>
                      </a:endParaRPr>
                    </a:p>
                  </a:txBody>
                  <a:tcPr marL="22848" marR="22848" marT="0" marB="0" anchor="ctr">
                    <a:solidFill>
                      <a:srgbClr val="E8EDF2"/>
                    </a:solidFill>
                  </a:tcPr>
                </a:tc>
                <a:tc>
                  <a:txBody>
                    <a:bodyPr/>
                    <a:lstStyle/>
                    <a:p>
                      <a:pPr algn="ctr">
                        <a:lnSpc>
                          <a:spcPct val="115000"/>
                        </a:lnSpc>
                        <a:spcAft>
                          <a:spcPts val="0"/>
                        </a:spcAft>
                      </a:pPr>
                      <a:endParaRPr lang="en-GB" sz="1800" baseline="0" dirty="0">
                        <a:effectLst/>
                        <a:latin typeface="+mn-lt"/>
                        <a:ea typeface="MS Mincho"/>
                        <a:cs typeface="Times New Roman" panose="02020603050405020304" pitchFamily="18" charset="0"/>
                      </a:endParaRPr>
                    </a:p>
                  </a:txBody>
                  <a:tcPr marL="22848" marR="22848" marT="0" marB="0"/>
                </a:tc>
                <a:extLst>
                  <a:ext uri="{0D108BD9-81ED-4DB2-BD59-A6C34878D82A}">
                    <a16:rowId xmlns:a16="http://schemas.microsoft.com/office/drawing/2014/main" xmlns="" val="2773487481"/>
                  </a:ext>
                </a:extLst>
              </a:tr>
              <a:tr h="168216">
                <a:tc>
                  <a:txBody>
                    <a:bodyPr/>
                    <a:lstStyle/>
                    <a:p>
                      <a:pPr>
                        <a:lnSpc>
                          <a:spcPct val="115000"/>
                        </a:lnSpc>
                        <a:spcAft>
                          <a:spcPts val="0"/>
                        </a:spcAft>
                      </a:pPr>
                      <a:r>
                        <a:rPr lang="en-GB" sz="1800" baseline="0" dirty="0">
                          <a:effectLst/>
                        </a:rPr>
                        <a:t>Histological grade</a:t>
                      </a:r>
                      <a:endParaRPr lang="en-GB" sz="1800" baseline="0" dirty="0">
                        <a:effectLst/>
                        <a:latin typeface="+mn-lt"/>
                        <a:ea typeface="MS Mincho"/>
                        <a:cs typeface="Times New Roman" panose="02020603050405020304" pitchFamily="18" charset="0"/>
                      </a:endParaRPr>
                    </a:p>
                  </a:txBody>
                  <a:tcPr marL="22848" marR="22848" marT="0" marB="0" anchor="ctr">
                    <a:lnB w="381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en-GB" sz="1800" baseline="0" dirty="0">
                          <a:effectLst/>
                        </a:rPr>
                        <a:t> </a:t>
                      </a:r>
                      <a:endParaRPr lang="en-GB" sz="1800" baseline="0" dirty="0">
                        <a:effectLst/>
                        <a:latin typeface="+mn-lt"/>
                        <a:ea typeface="MS Mincho"/>
                        <a:cs typeface="Times New Roman" panose="02020603050405020304" pitchFamily="18" charset="0"/>
                      </a:endParaRPr>
                    </a:p>
                  </a:txBody>
                  <a:tcPr marL="22848" marR="22848" marT="0" marB="0">
                    <a:lnB w="381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xmlns="" val="1030283709"/>
                  </a:ext>
                </a:extLst>
              </a:tr>
              <a:tr h="168216">
                <a:tc>
                  <a:txBody>
                    <a:bodyPr/>
                    <a:lstStyle/>
                    <a:p>
                      <a:pPr marL="0" algn="ctr" defTabSz="457200" rtl="0" eaLnBrk="1" latinLnBrk="0" hangingPunct="1">
                        <a:lnSpc>
                          <a:spcPct val="115000"/>
                        </a:lnSpc>
                        <a:spcAft>
                          <a:spcPts val="0"/>
                        </a:spcAft>
                      </a:pPr>
                      <a:r>
                        <a:rPr lang="en-GB" sz="1800" kern="1200" baseline="0" dirty="0">
                          <a:effectLst/>
                        </a:rPr>
                        <a:t>Grade 1</a:t>
                      </a:r>
                      <a:endParaRPr lang="en-GB" sz="1800" b="1" kern="1200" baseline="0" dirty="0">
                        <a:solidFill>
                          <a:schemeClr val="lt1"/>
                        </a:solidFill>
                        <a:effectLst/>
                        <a:latin typeface="+mn-lt"/>
                        <a:ea typeface="+mn-ea"/>
                        <a:cs typeface="+mn-cs"/>
                      </a:endParaRPr>
                    </a:p>
                  </a:txBody>
                  <a:tcPr marL="22848" marR="22848"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latinLnBrk="0" hangingPunct="1">
                        <a:lnSpc>
                          <a:spcPct val="115000"/>
                        </a:lnSpc>
                        <a:spcAft>
                          <a:spcPts val="0"/>
                        </a:spcAft>
                      </a:pPr>
                      <a:r>
                        <a:rPr lang="en-GB" sz="1800" kern="1200" baseline="0" dirty="0">
                          <a:effectLst/>
                        </a:rPr>
                        <a:t>5%</a:t>
                      </a:r>
                      <a:endParaRPr lang="en-GB" sz="1800" kern="1200" baseline="0" dirty="0">
                        <a:solidFill>
                          <a:schemeClr val="dk1"/>
                        </a:solidFill>
                        <a:effectLst/>
                        <a:latin typeface="+mn-lt"/>
                        <a:ea typeface="+mn-ea"/>
                        <a:cs typeface="+mn-cs"/>
                      </a:endParaRPr>
                    </a:p>
                  </a:txBody>
                  <a:tcPr marL="22848" marR="22848" marT="0" marB="0">
                    <a:lnT w="38100" cap="flat" cmpd="sng" algn="ctr">
                      <a:solidFill>
                        <a:schemeClr val="bg1"/>
                      </a:solidFill>
                      <a:prstDash val="solid"/>
                      <a:round/>
                      <a:headEnd type="none" w="med" len="med"/>
                      <a:tailEnd type="none" w="med" len="med"/>
                    </a:lnT>
                    <a:solidFill>
                      <a:srgbClr val="CFDAE5"/>
                    </a:solidFill>
                  </a:tcPr>
                </a:tc>
                <a:extLst>
                  <a:ext uri="{0D108BD9-81ED-4DB2-BD59-A6C34878D82A}">
                    <a16:rowId xmlns:a16="http://schemas.microsoft.com/office/drawing/2014/main" xmlns="" val="4271798534"/>
                  </a:ext>
                </a:extLst>
              </a:tr>
              <a:tr h="168216">
                <a:tc>
                  <a:txBody>
                    <a:bodyPr/>
                    <a:lstStyle/>
                    <a:p>
                      <a:pPr marL="0" algn="ctr" defTabSz="457200" rtl="0" eaLnBrk="1" latinLnBrk="0" hangingPunct="1">
                        <a:lnSpc>
                          <a:spcPct val="115000"/>
                        </a:lnSpc>
                        <a:spcAft>
                          <a:spcPts val="0"/>
                        </a:spcAft>
                      </a:pPr>
                      <a:r>
                        <a:rPr lang="en-GB" sz="1800" kern="1200" baseline="0" dirty="0">
                          <a:effectLst/>
                        </a:rPr>
                        <a:t>Grade 2</a:t>
                      </a:r>
                      <a:endParaRPr lang="en-GB" sz="1800" b="1" kern="1200" baseline="0" dirty="0">
                        <a:solidFill>
                          <a:schemeClr val="lt1"/>
                        </a:solidFill>
                        <a:effectLst/>
                        <a:latin typeface="+mn-lt"/>
                        <a:ea typeface="+mn-ea"/>
                        <a:cs typeface="+mn-cs"/>
                      </a:endParaRPr>
                    </a:p>
                  </a:txBody>
                  <a:tcPr marL="22848" marR="22848" marT="0" marB="0" anchor="ctr"/>
                </a:tc>
                <a:tc>
                  <a:txBody>
                    <a:bodyPr/>
                    <a:lstStyle/>
                    <a:p>
                      <a:pPr marL="0" algn="ctr" defTabSz="457200" rtl="0" eaLnBrk="1" latinLnBrk="0" hangingPunct="1">
                        <a:lnSpc>
                          <a:spcPct val="115000"/>
                        </a:lnSpc>
                        <a:spcAft>
                          <a:spcPts val="0"/>
                        </a:spcAft>
                      </a:pPr>
                      <a:r>
                        <a:rPr lang="en-GB" sz="1800" kern="1200" baseline="0" dirty="0">
                          <a:effectLst/>
                        </a:rPr>
                        <a:t>61%</a:t>
                      </a:r>
                      <a:endParaRPr lang="en-GB" sz="1800" kern="1200" baseline="0" dirty="0">
                        <a:solidFill>
                          <a:schemeClr val="dk1"/>
                        </a:solidFill>
                        <a:effectLst/>
                        <a:latin typeface="+mn-lt"/>
                        <a:ea typeface="+mn-ea"/>
                        <a:cs typeface="+mn-cs"/>
                      </a:endParaRPr>
                    </a:p>
                  </a:txBody>
                  <a:tcPr marL="22848" marR="22848" marT="0" marB="0">
                    <a:solidFill>
                      <a:srgbClr val="E8EDF2"/>
                    </a:solidFill>
                  </a:tcPr>
                </a:tc>
                <a:extLst>
                  <a:ext uri="{0D108BD9-81ED-4DB2-BD59-A6C34878D82A}">
                    <a16:rowId xmlns:a16="http://schemas.microsoft.com/office/drawing/2014/main" xmlns="" val="4222699815"/>
                  </a:ext>
                </a:extLst>
              </a:tr>
              <a:tr h="168216">
                <a:tc>
                  <a:txBody>
                    <a:bodyPr/>
                    <a:lstStyle/>
                    <a:p>
                      <a:pPr marL="0" algn="ctr" defTabSz="457200" rtl="0" eaLnBrk="1" latinLnBrk="0" hangingPunct="1">
                        <a:lnSpc>
                          <a:spcPct val="115000"/>
                        </a:lnSpc>
                        <a:spcAft>
                          <a:spcPts val="0"/>
                        </a:spcAft>
                      </a:pPr>
                      <a:r>
                        <a:rPr lang="en-GB" sz="1800" kern="1200" baseline="0" dirty="0">
                          <a:effectLst/>
                        </a:rPr>
                        <a:t>Grade 3</a:t>
                      </a:r>
                      <a:endParaRPr lang="en-GB" sz="1800" b="1" kern="1200" baseline="0" dirty="0">
                        <a:solidFill>
                          <a:schemeClr val="lt1"/>
                        </a:solidFill>
                        <a:effectLst/>
                        <a:latin typeface="+mn-lt"/>
                        <a:ea typeface="+mn-ea"/>
                        <a:cs typeface="+mn-cs"/>
                      </a:endParaRPr>
                    </a:p>
                  </a:txBody>
                  <a:tcPr marL="22848" marR="22848" marT="0" marB="0" anchor="ctr"/>
                </a:tc>
                <a:tc>
                  <a:txBody>
                    <a:bodyPr/>
                    <a:lstStyle/>
                    <a:p>
                      <a:pPr marL="0" algn="ctr" defTabSz="457200" rtl="0" eaLnBrk="1" latinLnBrk="0" hangingPunct="1">
                        <a:lnSpc>
                          <a:spcPct val="115000"/>
                        </a:lnSpc>
                        <a:spcAft>
                          <a:spcPts val="0"/>
                        </a:spcAft>
                      </a:pPr>
                      <a:r>
                        <a:rPr lang="en-GB" sz="1800" kern="1200" baseline="0" dirty="0">
                          <a:effectLst/>
                        </a:rPr>
                        <a:t>34%</a:t>
                      </a:r>
                      <a:endParaRPr lang="en-GB" sz="1800" kern="1200" baseline="0" dirty="0">
                        <a:solidFill>
                          <a:schemeClr val="dk1"/>
                        </a:solidFill>
                        <a:effectLst/>
                        <a:latin typeface="+mn-lt"/>
                        <a:ea typeface="+mn-ea"/>
                        <a:cs typeface="+mn-cs"/>
                      </a:endParaRPr>
                    </a:p>
                  </a:txBody>
                  <a:tcPr marL="22848" marR="22848" marT="0" marB="0">
                    <a:solidFill>
                      <a:srgbClr val="CFDAE5"/>
                    </a:solidFill>
                  </a:tcPr>
                </a:tc>
                <a:extLst>
                  <a:ext uri="{0D108BD9-81ED-4DB2-BD59-A6C34878D82A}">
                    <a16:rowId xmlns:a16="http://schemas.microsoft.com/office/drawing/2014/main" xmlns="" val="2896606924"/>
                  </a:ext>
                </a:extLst>
              </a:tr>
            </a:tbl>
          </a:graphicData>
        </a:graphic>
      </p:graphicFrame>
      <p:graphicFrame>
        <p:nvGraphicFramePr>
          <p:cNvPr id="8" name="Table 7">
            <a:extLst>
              <a:ext uri="{FF2B5EF4-FFF2-40B4-BE49-F238E27FC236}">
                <a16:creationId xmlns:a16="http://schemas.microsoft.com/office/drawing/2014/main" xmlns="" id="{DE52D73D-FB63-3046-825D-8AE79AA6EA4C}"/>
              </a:ext>
            </a:extLst>
          </p:cNvPr>
          <p:cNvGraphicFramePr>
            <a:graphicFrameLocks noGrp="1"/>
          </p:cNvGraphicFramePr>
          <p:nvPr>
            <p:extLst>
              <p:ext uri="{D42A27DB-BD31-4B8C-83A1-F6EECF244321}">
                <p14:modId xmlns:p14="http://schemas.microsoft.com/office/powerpoint/2010/main" val="290751514"/>
              </p:ext>
            </p:extLst>
          </p:nvPr>
        </p:nvGraphicFramePr>
        <p:xfrm>
          <a:off x="4698934" y="1929155"/>
          <a:ext cx="4032000" cy="3169220"/>
        </p:xfrm>
        <a:graphic>
          <a:graphicData uri="http://schemas.openxmlformats.org/drawingml/2006/table">
            <a:tbl>
              <a:tblPr firstRow="1" firstCol="1" bandRow="1">
                <a:tableStyleId>{00A15C55-8517-42AA-B614-E9B94910E393}</a:tableStyleId>
              </a:tblPr>
              <a:tblGrid>
                <a:gridCol w="2880000">
                  <a:extLst>
                    <a:ext uri="{9D8B030D-6E8A-4147-A177-3AD203B41FA5}">
                      <a16:colId xmlns:a16="http://schemas.microsoft.com/office/drawing/2014/main" xmlns="" val="2965801410"/>
                    </a:ext>
                  </a:extLst>
                </a:gridCol>
                <a:gridCol w="1152000">
                  <a:extLst>
                    <a:ext uri="{9D8B030D-6E8A-4147-A177-3AD203B41FA5}">
                      <a16:colId xmlns:a16="http://schemas.microsoft.com/office/drawing/2014/main" xmlns="" val="2118739024"/>
                    </a:ext>
                  </a:extLst>
                </a:gridCol>
              </a:tblGrid>
              <a:tr h="168216">
                <a:tc>
                  <a:txBody>
                    <a:bodyPr/>
                    <a:lstStyle/>
                    <a:p>
                      <a:pPr>
                        <a:lnSpc>
                          <a:spcPct val="115000"/>
                        </a:lnSpc>
                        <a:spcAft>
                          <a:spcPts val="0"/>
                        </a:spcAft>
                      </a:pPr>
                      <a:r>
                        <a:rPr lang="en-GB" sz="1800" baseline="0" dirty="0">
                          <a:effectLst/>
                        </a:rPr>
                        <a:t>Invasive tumour size</a:t>
                      </a:r>
                      <a:endParaRPr lang="en-GB" sz="1800" baseline="0" dirty="0">
                        <a:effectLst/>
                        <a:latin typeface="+mn-lt"/>
                        <a:ea typeface="MS Mincho"/>
                        <a:cs typeface="Times New Roman" panose="02020603050405020304" pitchFamily="18" charset="0"/>
                      </a:endParaRPr>
                    </a:p>
                  </a:txBody>
                  <a:tcPr marL="22848" marR="22848" marT="0" marB="0" anchor="ctr"/>
                </a:tc>
                <a:tc>
                  <a:txBody>
                    <a:bodyPr/>
                    <a:lstStyle/>
                    <a:p>
                      <a:pPr algn="ctr">
                        <a:lnSpc>
                          <a:spcPct val="115000"/>
                        </a:lnSpc>
                        <a:spcAft>
                          <a:spcPts val="0"/>
                        </a:spcAft>
                      </a:pPr>
                      <a:r>
                        <a:rPr lang="en-GB" sz="1800" baseline="0" dirty="0">
                          <a:effectLst/>
                        </a:rPr>
                        <a:t> </a:t>
                      </a:r>
                      <a:endParaRPr lang="en-GB" sz="1800" baseline="0" dirty="0">
                        <a:effectLst/>
                        <a:latin typeface="+mn-lt"/>
                        <a:ea typeface="MS Mincho"/>
                        <a:cs typeface="Times New Roman" panose="02020603050405020304" pitchFamily="18" charset="0"/>
                      </a:endParaRPr>
                    </a:p>
                  </a:txBody>
                  <a:tcPr marL="22848" marR="22848" marT="0" marB="0"/>
                </a:tc>
                <a:extLst>
                  <a:ext uri="{0D108BD9-81ED-4DB2-BD59-A6C34878D82A}">
                    <a16:rowId xmlns:a16="http://schemas.microsoft.com/office/drawing/2014/main" xmlns="" val="1897719180"/>
                  </a:ext>
                </a:extLst>
              </a:tr>
              <a:tr h="168216">
                <a:tc>
                  <a:txBody>
                    <a:bodyPr/>
                    <a:lstStyle/>
                    <a:p>
                      <a:pPr algn="ctr">
                        <a:lnSpc>
                          <a:spcPct val="115000"/>
                        </a:lnSpc>
                        <a:spcAft>
                          <a:spcPts val="0"/>
                        </a:spcAft>
                      </a:pPr>
                      <a:r>
                        <a:rPr lang="en-GB" sz="1800" baseline="0" dirty="0">
                          <a:effectLst/>
                        </a:rPr>
                        <a:t>&lt;30mm</a:t>
                      </a:r>
                      <a:endParaRPr lang="en-GB" sz="1800" baseline="0" dirty="0">
                        <a:effectLst/>
                        <a:latin typeface="+mn-lt"/>
                        <a:ea typeface="MS Mincho"/>
                        <a:cs typeface="Times New Roman" panose="02020603050405020304" pitchFamily="18" charset="0"/>
                      </a:endParaRPr>
                    </a:p>
                  </a:txBody>
                  <a:tcPr marL="22848" marR="22848" marT="0" marB="0" anchor="ctr"/>
                </a:tc>
                <a:tc>
                  <a:txBody>
                    <a:bodyPr/>
                    <a:lstStyle/>
                    <a:p>
                      <a:pPr algn="ctr">
                        <a:lnSpc>
                          <a:spcPct val="115000"/>
                        </a:lnSpc>
                        <a:spcAft>
                          <a:spcPts val="0"/>
                        </a:spcAft>
                      </a:pPr>
                      <a:r>
                        <a:rPr lang="en-GB" sz="1800" baseline="0" dirty="0">
                          <a:effectLst/>
                        </a:rPr>
                        <a:t>56%</a:t>
                      </a:r>
                      <a:endParaRPr lang="en-GB" sz="1800" baseline="0" dirty="0">
                        <a:effectLst/>
                        <a:latin typeface="+mn-lt"/>
                        <a:ea typeface="MS Mincho"/>
                        <a:cs typeface="Times New Roman" panose="02020603050405020304" pitchFamily="18" charset="0"/>
                      </a:endParaRPr>
                    </a:p>
                  </a:txBody>
                  <a:tcPr marL="22848" marR="22848" marT="0" marB="0"/>
                </a:tc>
                <a:extLst>
                  <a:ext uri="{0D108BD9-81ED-4DB2-BD59-A6C34878D82A}">
                    <a16:rowId xmlns:a16="http://schemas.microsoft.com/office/drawing/2014/main" xmlns="" val="2286716048"/>
                  </a:ext>
                </a:extLst>
              </a:tr>
              <a:tr h="168216">
                <a:tc>
                  <a:txBody>
                    <a:bodyPr/>
                    <a:lstStyle/>
                    <a:p>
                      <a:pPr algn="ctr">
                        <a:lnSpc>
                          <a:spcPct val="115000"/>
                        </a:lnSpc>
                        <a:spcAft>
                          <a:spcPts val="0"/>
                        </a:spcAft>
                      </a:pPr>
                      <a:r>
                        <a:rPr lang="en-GB" sz="1800" baseline="0" dirty="0">
                          <a:effectLst/>
                        </a:rPr>
                        <a:t>≥30mm</a:t>
                      </a:r>
                      <a:endParaRPr lang="en-GB" sz="1800" baseline="0" dirty="0">
                        <a:effectLst/>
                        <a:latin typeface="+mn-lt"/>
                        <a:ea typeface="MS Mincho"/>
                        <a:cs typeface="Times New Roman" panose="02020603050405020304" pitchFamily="18" charset="0"/>
                      </a:endParaRPr>
                    </a:p>
                  </a:txBody>
                  <a:tcPr marL="22848" marR="22848" marT="0" marB="0" anchor="ctr"/>
                </a:tc>
                <a:tc>
                  <a:txBody>
                    <a:bodyPr/>
                    <a:lstStyle/>
                    <a:p>
                      <a:pPr algn="ctr">
                        <a:lnSpc>
                          <a:spcPct val="115000"/>
                        </a:lnSpc>
                        <a:spcAft>
                          <a:spcPts val="0"/>
                        </a:spcAft>
                      </a:pPr>
                      <a:r>
                        <a:rPr lang="en-GB" sz="1800" baseline="0" dirty="0">
                          <a:effectLst/>
                        </a:rPr>
                        <a:t>44%</a:t>
                      </a:r>
                      <a:endParaRPr lang="en-GB" sz="1800" baseline="0" dirty="0">
                        <a:effectLst/>
                        <a:latin typeface="+mn-lt"/>
                        <a:ea typeface="MS Mincho"/>
                        <a:cs typeface="Times New Roman" panose="02020603050405020304" pitchFamily="18" charset="0"/>
                      </a:endParaRPr>
                    </a:p>
                  </a:txBody>
                  <a:tcPr marL="22848" marR="22848" marT="0" marB="0"/>
                </a:tc>
                <a:extLst>
                  <a:ext uri="{0D108BD9-81ED-4DB2-BD59-A6C34878D82A}">
                    <a16:rowId xmlns:a16="http://schemas.microsoft.com/office/drawing/2014/main" xmlns="" val="216438045"/>
                  </a:ext>
                </a:extLst>
              </a:tr>
              <a:tr h="168216">
                <a:tc>
                  <a:txBody>
                    <a:bodyPr/>
                    <a:lstStyle/>
                    <a:p>
                      <a:pPr>
                        <a:lnSpc>
                          <a:spcPct val="115000"/>
                        </a:lnSpc>
                        <a:spcAft>
                          <a:spcPts val="0"/>
                        </a:spcAft>
                      </a:pPr>
                      <a:endParaRPr lang="en-GB" sz="1800" baseline="0" dirty="0">
                        <a:effectLst/>
                        <a:latin typeface="+mn-lt"/>
                        <a:ea typeface="MS Mincho"/>
                        <a:cs typeface="Times New Roman" panose="02020603050405020304" pitchFamily="18" charset="0"/>
                      </a:endParaRPr>
                    </a:p>
                  </a:txBody>
                  <a:tcPr marL="22848" marR="22848" marT="0" marB="0" anchor="ctr">
                    <a:solidFill>
                      <a:srgbClr val="E8EDF2"/>
                    </a:solidFill>
                  </a:tcPr>
                </a:tc>
                <a:tc>
                  <a:txBody>
                    <a:bodyPr/>
                    <a:lstStyle/>
                    <a:p>
                      <a:pPr algn="ctr">
                        <a:lnSpc>
                          <a:spcPct val="115000"/>
                        </a:lnSpc>
                        <a:spcAft>
                          <a:spcPts val="0"/>
                        </a:spcAft>
                      </a:pPr>
                      <a:endParaRPr lang="en-GB" sz="1800" baseline="0" dirty="0">
                        <a:effectLst/>
                        <a:latin typeface="+mn-lt"/>
                        <a:ea typeface="MS Mincho"/>
                        <a:cs typeface="Times New Roman" panose="02020603050405020304" pitchFamily="18" charset="0"/>
                      </a:endParaRPr>
                    </a:p>
                  </a:txBody>
                  <a:tcPr marL="22848" marR="22848" marT="0" marB="0">
                    <a:solidFill>
                      <a:srgbClr val="E8EDF2"/>
                    </a:solidFill>
                  </a:tcPr>
                </a:tc>
                <a:extLst>
                  <a:ext uri="{0D108BD9-81ED-4DB2-BD59-A6C34878D82A}">
                    <a16:rowId xmlns:a16="http://schemas.microsoft.com/office/drawing/2014/main" xmlns="" val="2178998254"/>
                  </a:ext>
                </a:extLst>
              </a:tr>
              <a:tr h="168216">
                <a:tc>
                  <a:txBody>
                    <a:bodyPr/>
                    <a:lstStyle/>
                    <a:p>
                      <a:pPr>
                        <a:lnSpc>
                          <a:spcPct val="115000"/>
                        </a:lnSpc>
                        <a:spcAft>
                          <a:spcPts val="0"/>
                        </a:spcAft>
                      </a:pPr>
                      <a:r>
                        <a:rPr lang="en-GB" sz="1800" baseline="0" dirty="0">
                          <a:effectLst/>
                        </a:rPr>
                        <a:t>Nodal status</a:t>
                      </a:r>
                      <a:endParaRPr lang="en-GB" sz="1800" baseline="0" dirty="0">
                        <a:effectLst/>
                        <a:latin typeface="+mn-lt"/>
                        <a:ea typeface="MS Mincho"/>
                        <a:cs typeface="Times New Roman" panose="02020603050405020304" pitchFamily="18" charset="0"/>
                      </a:endParaRPr>
                    </a:p>
                  </a:txBody>
                  <a:tcPr marL="22848" marR="22848" marT="0" marB="0" anchor="ctr">
                    <a:lnB w="381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en-GB" sz="1800" baseline="0" dirty="0">
                          <a:effectLst/>
                        </a:rPr>
                        <a:t> </a:t>
                      </a:r>
                      <a:endParaRPr lang="en-GB" sz="1800" baseline="0" dirty="0">
                        <a:effectLst/>
                        <a:latin typeface="+mn-lt"/>
                        <a:ea typeface="MS Mincho"/>
                        <a:cs typeface="Times New Roman" panose="02020603050405020304" pitchFamily="18" charset="0"/>
                      </a:endParaRPr>
                    </a:p>
                  </a:txBody>
                  <a:tcPr marL="22848" marR="22848" marT="0" marB="0">
                    <a:lnB w="381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xmlns="" val="1552614690"/>
                  </a:ext>
                </a:extLst>
              </a:tr>
              <a:tr h="173157">
                <a:tc>
                  <a:txBody>
                    <a:bodyPr/>
                    <a:lstStyle/>
                    <a:p>
                      <a:pPr algn="ctr">
                        <a:lnSpc>
                          <a:spcPct val="115000"/>
                        </a:lnSpc>
                        <a:spcAft>
                          <a:spcPts val="0"/>
                        </a:spcAft>
                      </a:pPr>
                      <a:r>
                        <a:rPr lang="en-GB" sz="1800" kern="1200" baseline="0" dirty="0">
                          <a:effectLst/>
                        </a:rPr>
                        <a:t>pN0 (includes ITC)</a:t>
                      </a:r>
                      <a:endParaRPr lang="en-GB" sz="1800" baseline="0" dirty="0">
                        <a:effectLst/>
                        <a:latin typeface="+mn-lt"/>
                        <a:ea typeface="Times New Roman" panose="02020603050405020304" pitchFamily="18" charset="0"/>
                        <a:cs typeface="Times New Roman" panose="02020603050405020304" pitchFamily="18" charset="0"/>
                      </a:endParaRPr>
                    </a:p>
                  </a:txBody>
                  <a:tcPr marL="22848" marR="22848" marT="2908" marB="0" anchor="ctr">
                    <a:lnT w="38100" cap="flat" cmpd="sng" algn="ctr">
                      <a:solidFill>
                        <a:schemeClr val="bg1"/>
                      </a:solidFill>
                      <a:prstDash val="solid"/>
                      <a:round/>
                      <a:headEnd type="none" w="med" len="med"/>
                      <a:tailEnd type="none" w="med" len="med"/>
                    </a:lnT>
                  </a:tcPr>
                </a:tc>
                <a:tc>
                  <a:txBody>
                    <a:bodyPr/>
                    <a:lstStyle/>
                    <a:p>
                      <a:pPr algn="ctr">
                        <a:lnSpc>
                          <a:spcPct val="115000"/>
                        </a:lnSpc>
                        <a:spcAft>
                          <a:spcPts val="0"/>
                        </a:spcAft>
                      </a:pPr>
                      <a:r>
                        <a:rPr lang="en-GB" sz="1800" baseline="0" dirty="0">
                          <a:effectLst/>
                        </a:rPr>
                        <a:t>4%</a:t>
                      </a:r>
                      <a:endParaRPr lang="en-GB" sz="1800" baseline="0" dirty="0">
                        <a:effectLst/>
                        <a:latin typeface="+mn-lt"/>
                        <a:ea typeface="MS Mincho"/>
                        <a:cs typeface="Times New Roman" panose="02020603050405020304" pitchFamily="18" charset="0"/>
                      </a:endParaRPr>
                    </a:p>
                  </a:txBody>
                  <a:tcPr marL="22848" marR="22848"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805294904"/>
                  </a:ext>
                </a:extLst>
              </a:tr>
              <a:tr h="173157">
                <a:tc>
                  <a:txBody>
                    <a:bodyPr/>
                    <a:lstStyle/>
                    <a:p>
                      <a:pPr algn="ctr">
                        <a:lnSpc>
                          <a:spcPct val="115000"/>
                        </a:lnSpc>
                        <a:spcAft>
                          <a:spcPts val="0"/>
                        </a:spcAft>
                      </a:pPr>
                      <a:r>
                        <a:rPr lang="en-GB" sz="1800" kern="1200" baseline="0" dirty="0">
                          <a:effectLst/>
                        </a:rPr>
                        <a:t>pN1mi (no ANC)</a:t>
                      </a:r>
                      <a:endParaRPr lang="en-GB" sz="1800" baseline="0" dirty="0">
                        <a:effectLst/>
                        <a:latin typeface="+mn-lt"/>
                        <a:ea typeface="Times New Roman" panose="02020603050405020304" pitchFamily="18" charset="0"/>
                        <a:cs typeface="Times New Roman" panose="02020603050405020304" pitchFamily="18" charset="0"/>
                      </a:endParaRPr>
                    </a:p>
                  </a:txBody>
                  <a:tcPr marL="22848" marR="22848" marT="2908" marB="0" anchor="ctr"/>
                </a:tc>
                <a:tc>
                  <a:txBody>
                    <a:bodyPr/>
                    <a:lstStyle/>
                    <a:p>
                      <a:pPr algn="ctr">
                        <a:lnSpc>
                          <a:spcPct val="115000"/>
                        </a:lnSpc>
                        <a:spcAft>
                          <a:spcPts val="0"/>
                        </a:spcAft>
                      </a:pPr>
                      <a:r>
                        <a:rPr lang="en-GB" sz="1800" baseline="0" dirty="0">
                          <a:effectLst/>
                        </a:rPr>
                        <a:t>5%</a:t>
                      </a:r>
                      <a:endParaRPr lang="en-GB" sz="1800" baseline="0" dirty="0">
                        <a:effectLst/>
                        <a:latin typeface="+mn-lt"/>
                        <a:ea typeface="MS Mincho"/>
                        <a:cs typeface="Times New Roman" panose="02020603050405020304" pitchFamily="18" charset="0"/>
                      </a:endParaRPr>
                    </a:p>
                  </a:txBody>
                  <a:tcPr marL="22848" marR="22848" marT="0" marB="0" anchor="ctr"/>
                </a:tc>
                <a:extLst>
                  <a:ext uri="{0D108BD9-81ED-4DB2-BD59-A6C34878D82A}">
                    <a16:rowId xmlns:a16="http://schemas.microsoft.com/office/drawing/2014/main" xmlns="" val="4254169181"/>
                  </a:ext>
                </a:extLst>
              </a:tr>
              <a:tr h="173157">
                <a:tc>
                  <a:txBody>
                    <a:bodyPr/>
                    <a:lstStyle/>
                    <a:p>
                      <a:pPr algn="ctr">
                        <a:lnSpc>
                          <a:spcPct val="115000"/>
                        </a:lnSpc>
                        <a:spcAft>
                          <a:spcPts val="0"/>
                        </a:spcAft>
                      </a:pPr>
                      <a:r>
                        <a:rPr lang="en-GB" sz="1800" kern="1200" baseline="0" dirty="0">
                          <a:effectLst/>
                        </a:rPr>
                        <a:t>pN1 (no ANC)</a:t>
                      </a:r>
                      <a:endParaRPr lang="en-GB" sz="1800" baseline="0" dirty="0">
                        <a:effectLst/>
                        <a:latin typeface="+mn-lt"/>
                        <a:ea typeface="Times New Roman" panose="02020603050405020304" pitchFamily="18" charset="0"/>
                        <a:cs typeface="Times New Roman" panose="02020603050405020304" pitchFamily="18" charset="0"/>
                      </a:endParaRPr>
                    </a:p>
                  </a:txBody>
                  <a:tcPr marL="22848" marR="22848" marT="2908" marB="0" anchor="ctr"/>
                </a:tc>
                <a:tc>
                  <a:txBody>
                    <a:bodyPr/>
                    <a:lstStyle/>
                    <a:p>
                      <a:pPr algn="ctr">
                        <a:lnSpc>
                          <a:spcPct val="115000"/>
                        </a:lnSpc>
                        <a:spcAft>
                          <a:spcPts val="0"/>
                        </a:spcAft>
                      </a:pPr>
                      <a:r>
                        <a:rPr lang="en-GB" sz="1800" baseline="0" dirty="0">
                          <a:effectLst/>
                        </a:rPr>
                        <a:t>24%</a:t>
                      </a:r>
                      <a:endParaRPr lang="en-GB" sz="1800" baseline="0" dirty="0">
                        <a:effectLst/>
                        <a:latin typeface="+mn-lt"/>
                        <a:ea typeface="MS Mincho"/>
                        <a:cs typeface="Times New Roman" panose="02020603050405020304" pitchFamily="18" charset="0"/>
                      </a:endParaRPr>
                    </a:p>
                  </a:txBody>
                  <a:tcPr marL="22848" marR="22848" marT="0" marB="0" anchor="ctr"/>
                </a:tc>
                <a:extLst>
                  <a:ext uri="{0D108BD9-81ED-4DB2-BD59-A6C34878D82A}">
                    <a16:rowId xmlns:a16="http://schemas.microsoft.com/office/drawing/2014/main" xmlns="" val="1285705305"/>
                  </a:ext>
                </a:extLst>
              </a:tr>
              <a:tr h="173157">
                <a:tc>
                  <a:txBody>
                    <a:bodyPr/>
                    <a:lstStyle/>
                    <a:p>
                      <a:pPr algn="ctr">
                        <a:lnSpc>
                          <a:spcPct val="115000"/>
                        </a:lnSpc>
                        <a:spcAft>
                          <a:spcPts val="0"/>
                        </a:spcAft>
                      </a:pPr>
                      <a:r>
                        <a:rPr lang="en-GB" sz="1800" kern="1200" baseline="0" dirty="0">
                          <a:effectLst/>
                        </a:rPr>
                        <a:t>pN1</a:t>
                      </a:r>
                      <a:endParaRPr lang="en-GB" sz="1800" baseline="0" dirty="0">
                        <a:effectLst/>
                        <a:latin typeface="+mn-lt"/>
                        <a:ea typeface="Times New Roman" panose="02020603050405020304" pitchFamily="18" charset="0"/>
                        <a:cs typeface="Times New Roman" panose="02020603050405020304" pitchFamily="18" charset="0"/>
                      </a:endParaRPr>
                    </a:p>
                  </a:txBody>
                  <a:tcPr marL="22848" marR="22848" marT="2908" marB="0" anchor="ctr"/>
                </a:tc>
                <a:tc>
                  <a:txBody>
                    <a:bodyPr/>
                    <a:lstStyle/>
                    <a:p>
                      <a:pPr algn="ctr">
                        <a:lnSpc>
                          <a:spcPct val="115000"/>
                        </a:lnSpc>
                        <a:spcAft>
                          <a:spcPts val="0"/>
                        </a:spcAft>
                      </a:pPr>
                      <a:r>
                        <a:rPr lang="en-GB" sz="1800" baseline="0" dirty="0">
                          <a:effectLst/>
                        </a:rPr>
                        <a:t>50%</a:t>
                      </a:r>
                      <a:endParaRPr lang="en-GB" sz="1800" baseline="0" dirty="0">
                        <a:effectLst/>
                        <a:latin typeface="+mn-lt"/>
                        <a:ea typeface="MS Mincho"/>
                        <a:cs typeface="Times New Roman" panose="02020603050405020304" pitchFamily="18" charset="0"/>
                      </a:endParaRPr>
                    </a:p>
                  </a:txBody>
                  <a:tcPr marL="22848" marR="22848" marT="0" marB="0" anchor="ctr"/>
                </a:tc>
                <a:extLst>
                  <a:ext uri="{0D108BD9-81ED-4DB2-BD59-A6C34878D82A}">
                    <a16:rowId xmlns:a16="http://schemas.microsoft.com/office/drawing/2014/main" xmlns="" val="512232595"/>
                  </a:ext>
                </a:extLst>
              </a:tr>
              <a:tr h="173157">
                <a:tc>
                  <a:txBody>
                    <a:bodyPr/>
                    <a:lstStyle/>
                    <a:p>
                      <a:pPr algn="ctr">
                        <a:lnSpc>
                          <a:spcPct val="115000"/>
                        </a:lnSpc>
                        <a:spcAft>
                          <a:spcPts val="0"/>
                        </a:spcAft>
                      </a:pPr>
                      <a:r>
                        <a:rPr lang="en-GB" sz="1800" kern="1200" baseline="0" dirty="0">
                          <a:effectLst/>
                        </a:rPr>
                        <a:t>pN2</a:t>
                      </a:r>
                      <a:endParaRPr lang="en-GB" sz="1800" baseline="0" dirty="0">
                        <a:effectLst/>
                        <a:latin typeface="+mn-lt"/>
                        <a:ea typeface="Times New Roman" panose="02020603050405020304" pitchFamily="18" charset="0"/>
                        <a:cs typeface="Times New Roman" panose="02020603050405020304" pitchFamily="18" charset="0"/>
                      </a:endParaRPr>
                    </a:p>
                  </a:txBody>
                  <a:tcPr marL="22848" marR="22848" marT="2908" marB="0" anchor="ctr"/>
                </a:tc>
                <a:tc>
                  <a:txBody>
                    <a:bodyPr/>
                    <a:lstStyle/>
                    <a:p>
                      <a:pPr algn="ctr">
                        <a:lnSpc>
                          <a:spcPct val="115000"/>
                        </a:lnSpc>
                        <a:spcAft>
                          <a:spcPts val="0"/>
                        </a:spcAft>
                      </a:pPr>
                      <a:r>
                        <a:rPr lang="en-GB" sz="1800" baseline="0" dirty="0">
                          <a:effectLst/>
                        </a:rPr>
                        <a:t>17%</a:t>
                      </a:r>
                      <a:endParaRPr lang="en-GB" sz="1800" baseline="0" dirty="0">
                        <a:effectLst/>
                        <a:latin typeface="+mn-lt"/>
                        <a:ea typeface="MS Mincho"/>
                        <a:cs typeface="Times New Roman" panose="02020603050405020304" pitchFamily="18" charset="0"/>
                      </a:endParaRPr>
                    </a:p>
                  </a:txBody>
                  <a:tcPr marL="22848" marR="22848" marT="0" marB="0"/>
                </a:tc>
                <a:extLst>
                  <a:ext uri="{0D108BD9-81ED-4DB2-BD59-A6C34878D82A}">
                    <a16:rowId xmlns:a16="http://schemas.microsoft.com/office/drawing/2014/main" xmlns="" val="604575126"/>
                  </a:ext>
                </a:extLst>
              </a:tr>
            </a:tbl>
          </a:graphicData>
        </a:graphic>
      </p:graphicFrame>
      <p:graphicFrame>
        <p:nvGraphicFramePr>
          <p:cNvPr id="2" name="Table 1">
            <a:extLst>
              <a:ext uri="{FF2B5EF4-FFF2-40B4-BE49-F238E27FC236}">
                <a16:creationId xmlns:a16="http://schemas.microsoft.com/office/drawing/2014/main" xmlns="" id="{3B61F502-76EF-A14A-90D8-663A71240809}"/>
              </a:ext>
            </a:extLst>
          </p:cNvPr>
          <p:cNvGraphicFramePr>
            <a:graphicFrameLocks noGrp="1"/>
          </p:cNvGraphicFramePr>
          <p:nvPr>
            <p:extLst>
              <p:ext uri="{D42A27DB-BD31-4B8C-83A1-F6EECF244321}">
                <p14:modId xmlns:p14="http://schemas.microsoft.com/office/powerpoint/2010/main" val="1345691552"/>
              </p:ext>
            </p:extLst>
          </p:nvPr>
        </p:nvGraphicFramePr>
        <p:xfrm>
          <a:off x="411648" y="997955"/>
          <a:ext cx="8352000" cy="684000"/>
        </p:xfrm>
        <a:graphic>
          <a:graphicData uri="http://schemas.openxmlformats.org/drawingml/2006/table">
            <a:tbl>
              <a:tblPr firstRow="1" firstCol="1" bandRow="1">
                <a:tableStyleId>{93296810-A885-4BE3-A3E7-6D5BEEA58F35}</a:tableStyleId>
              </a:tblPr>
              <a:tblGrid>
                <a:gridCol w="3024000">
                  <a:extLst>
                    <a:ext uri="{9D8B030D-6E8A-4147-A177-3AD203B41FA5}">
                      <a16:colId xmlns:a16="http://schemas.microsoft.com/office/drawing/2014/main" xmlns="" val="504433701"/>
                    </a:ext>
                  </a:extLst>
                </a:gridCol>
                <a:gridCol w="1152000">
                  <a:extLst>
                    <a:ext uri="{9D8B030D-6E8A-4147-A177-3AD203B41FA5}">
                      <a16:colId xmlns:a16="http://schemas.microsoft.com/office/drawing/2014/main" xmlns="" val="2466145254"/>
                    </a:ext>
                  </a:extLst>
                </a:gridCol>
                <a:gridCol w="3024000">
                  <a:extLst>
                    <a:ext uri="{9D8B030D-6E8A-4147-A177-3AD203B41FA5}">
                      <a16:colId xmlns:a16="http://schemas.microsoft.com/office/drawing/2014/main" xmlns="" val="2458636359"/>
                    </a:ext>
                  </a:extLst>
                </a:gridCol>
                <a:gridCol w="1152000">
                  <a:extLst>
                    <a:ext uri="{9D8B030D-6E8A-4147-A177-3AD203B41FA5}">
                      <a16:colId xmlns:a16="http://schemas.microsoft.com/office/drawing/2014/main" xmlns="" val="2775420145"/>
                    </a:ext>
                  </a:extLst>
                </a:gridCol>
              </a:tblGrid>
              <a:tr h="684000">
                <a:tc>
                  <a:txBody>
                    <a:bodyPr/>
                    <a:lstStyle/>
                    <a:p>
                      <a:pPr>
                        <a:lnSpc>
                          <a:spcPct val="115000"/>
                        </a:lnSpc>
                        <a:spcAft>
                          <a:spcPts val="0"/>
                        </a:spcAft>
                      </a:pPr>
                      <a:r>
                        <a:rPr lang="en-GB" sz="1800" baseline="0" dirty="0">
                          <a:effectLst/>
                          <a:latin typeface="+mn-lt"/>
                        </a:rPr>
                        <a:t>Number of participants </a:t>
                      </a:r>
                    </a:p>
                    <a:p>
                      <a:pPr>
                        <a:lnSpc>
                          <a:spcPct val="115000"/>
                        </a:lnSpc>
                        <a:spcAft>
                          <a:spcPts val="0"/>
                        </a:spcAft>
                      </a:pPr>
                      <a:r>
                        <a:rPr lang="en-GB" sz="1800" baseline="0" dirty="0">
                          <a:effectLst/>
                          <a:latin typeface="+mn-lt"/>
                        </a:rPr>
                        <a:t>(at 30 Nov 2019)</a:t>
                      </a:r>
                      <a:endParaRPr lang="en-GB" sz="1800" baseline="0" dirty="0">
                        <a:effectLst/>
                        <a:latin typeface="+mn-lt"/>
                        <a:ea typeface="MS Mincho"/>
                        <a:cs typeface="Times New Roman" panose="02020603050405020304" pitchFamily="18" charset="0"/>
                      </a:endParaRPr>
                    </a:p>
                  </a:txBody>
                  <a:tcPr marL="22848" marR="22848" marT="0" marB="0">
                    <a:lnL w="1905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solidFill>
                      <a:schemeClr val="accent4"/>
                    </a:solidFill>
                  </a:tcPr>
                </a:tc>
                <a:tc>
                  <a:txBody>
                    <a:bodyPr/>
                    <a:lstStyle/>
                    <a:p>
                      <a:pPr marL="0" algn="ctr" defTabSz="685800" rtl="0" eaLnBrk="1" latinLnBrk="0" hangingPunct="1">
                        <a:lnSpc>
                          <a:spcPct val="115000"/>
                        </a:lnSpc>
                        <a:spcAft>
                          <a:spcPts val="0"/>
                        </a:spcAft>
                      </a:pPr>
                      <a:r>
                        <a:rPr lang="en-GB" sz="1800" kern="1200" baseline="0" dirty="0">
                          <a:solidFill>
                            <a:schemeClr val="dk1"/>
                          </a:solidFill>
                          <a:effectLst/>
                          <a:latin typeface="+mn-lt"/>
                          <a:ea typeface="+mn-ea"/>
                          <a:cs typeface="+mn-cs"/>
                        </a:rPr>
                        <a:t>1346</a:t>
                      </a:r>
                    </a:p>
                  </a:txBody>
                  <a:tcPr marL="68580" marR="68580" marT="0" marB="0">
                    <a:lnR w="38100" cap="flat" cmpd="sng" algn="ctr">
                      <a:solidFill>
                        <a:schemeClr val="bg1"/>
                      </a:solidFill>
                      <a:prstDash val="solid"/>
                      <a:round/>
                      <a:headEnd type="none" w="med" len="med"/>
                      <a:tailEnd type="none" w="med" len="med"/>
                    </a:lnR>
                    <a:solidFill>
                      <a:srgbClr val="CFDAE5"/>
                    </a:solidFill>
                  </a:tcPr>
                </a:tc>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GB" sz="1800" baseline="0" dirty="0">
                          <a:effectLst/>
                          <a:latin typeface="+mn-lt"/>
                        </a:rPr>
                        <a:t>Age in years, median (range)</a:t>
                      </a:r>
                      <a:endParaRPr lang="en-GB" sz="1800" baseline="0" dirty="0">
                        <a:effectLst/>
                        <a:latin typeface="+mn-lt"/>
                        <a:ea typeface="MS Mincho"/>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solidFill>
                      <a:schemeClr val="accent4"/>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n-GB" sz="1800" kern="1200" baseline="0" dirty="0">
                          <a:solidFill>
                            <a:schemeClr val="dk1"/>
                          </a:solidFill>
                          <a:effectLst/>
                          <a:latin typeface="+mn-lt"/>
                          <a:ea typeface="+mn-ea"/>
                          <a:cs typeface="+mn-cs"/>
                        </a:rPr>
                        <a:t>56 (40-83)</a:t>
                      </a:r>
                    </a:p>
                    <a:p>
                      <a:pPr marL="0" algn="ctr" defTabSz="685800" rtl="0" eaLnBrk="1" latinLnBrk="0" hangingPunct="1">
                        <a:lnSpc>
                          <a:spcPct val="115000"/>
                        </a:lnSpc>
                        <a:spcAft>
                          <a:spcPts val="0"/>
                        </a:spcAft>
                      </a:pPr>
                      <a:endParaRPr lang="en-GB" sz="1800" kern="1200" baseline="0" dirty="0">
                        <a:solidFill>
                          <a:schemeClr val="dk1"/>
                        </a:solidFill>
                        <a:effectLst/>
                        <a:latin typeface="+mn-lt"/>
                        <a:ea typeface="+mn-ea"/>
                        <a:cs typeface="+mn-cs"/>
                      </a:endParaRPr>
                    </a:p>
                  </a:txBody>
                  <a:tcPr marL="68580" marR="68580" marT="0" marB="0">
                    <a:lnR w="38100" cap="flat" cmpd="sng" algn="ctr">
                      <a:solidFill>
                        <a:schemeClr val="bg1"/>
                      </a:solidFill>
                      <a:prstDash val="solid"/>
                      <a:round/>
                      <a:headEnd type="none" w="med" len="med"/>
                      <a:tailEnd type="none" w="med" len="med"/>
                    </a:lnR>
                    <a:solidFill>
                      <a:srgbClr val="CFDAE5"/>
                    </a:solidFill>
                  </a:tcPr>
                </a:tc>
                <a:extLst>
                  <a:ext uri="{0D108BD9-81ED-4DB2-BD59-A6C34878D82A}">
                    <a16:rowId xmlns:a16="http://schemas.microsoft.com/office/drawing/2014/main" xmlns="" val="3500282365"/>
                  </a:ext>
                </a:extLst>
              </a:tr>
            </a:tbl>
          </a:graphicData>
        </a:graphic>
      </p:graphicFrame>
    </p:spTree>
    <p:extLst>
      <p:ext uri="{BB962C8B-B14F-4D97-AF65-F5344CB8AC3E}">
        <p14:creationId xmlns:p14="http://schemas.microsoft.com/office/powerpoint/2010/main" val="220575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DF74CF-36D3-FE49-9BB7-7B667FBF8F6C}"/>
              </a:ext>
            </a:extLst>
          </p:cNvPr>
          <p:cNvSpPr>
            <a:spLocks noGrp="1"/>
          </p:cNvSpPr>
          <p:nvPr>
            <p:ph type="title"/>
          </p:nvPr>
        </p:nvSpPr>
        <p:spPr/>
        <p:txBody>
          <a:bodyPr/>
          <a:lstStyle/>
          <a:p>
            <a:r>
              <a:rPr lang="en-GB" dirty="0"/>
              <a:t>Both Node status &amp; Biology matter</a:t>
            </a:r>
          </a:p>
        </p:txBody>
      </p:sp>
      <p:sp>
        <p:nvSpPr>
          <p:cNvPr id="4" name="Content Placeholder 3">
            <a:extLst>
              <a:ext uri="{FF2B5EF4-FFF2-40B4-BE49-F238E27FC236}">
                <a16:creationId xmlns:a16="http://schemas.microsoft.com/office/drawing/2014/main" xmlns="" id="{7876FEEC-2BE4-EE42-8F75-47BD20734839}"/>
              </a:ext>
            </a:extLst>
          </p:cNvPr>
          <p:cNvSpPr>
            <a:spLocks noGrp="1"/>
          </p:cNvSpPr>
          <p:nvPr>
            <p:ph sz="half" idx="1"/>
          </p:nvPr>
        </p:nvSpPr>
        <p:spPr>
          <a:xfrm>
            <a:off x="305526" y="1289303"/>
            <a:ext cx="4589885" cy="3305556"/>
          </a:xfrm>
        </p:spPr>
        <p:txBody>
          <a:bodyPr>
            <a:normAutofit/>
          </a:bodyPr>
          <a:lstStyle/>
          <a:p>
            <a:r>
              <a:rPr lang="en-GB" sz="1800" dirty="0"/>
              <a:t>Nodal status is a powerful &amp; independent prognostic factor</a:t>
            </a:r>
          </a:p>
          <a:p>
            <a:r>
              <a:rPr lang="en-GB" sz="1800" dirty="0"/>
              <a:t>To 1</a:t>
            </a:r>
            <a:r>
              <a:rPr lang="en-GB" sz="1800" baseline="30000" dirty="0"/>
              <a:t>st</a:t>
            </a:r>
            <a:r>
              <a:rPr lang="en-GB" sz="1800" dirty="0"/>
              <a:t> approximation nodal status &amp; grade/ MPA score are independent</a:t>
            </a:r>
          </a:p>
          <a:p>
            <a:r>
              <a:rPr lang="en-GB" sz="1800" dirty="0"/>
              <a:t>MPA’s can only work in node-</a:t>
            </a:r>
            <a:r>
              <a:rPr lang="en-GB" sz="1800" dirty="0" err="1"/>
              <a:t>pos</a:t>
            </a:r>
            <a:r>
              <a:rPr lang="en-GB" sz="1800" dirty="0"/>
              <a:t> disease if </a:t>
            </a:r>
          </a:p>
          <a:p>
            <a:pPr marL="308610" lvl="1" indent="0">
              <a:buNone/>
            </a:pPr>
            <a:r>
              <a:rPr lang="en-GB" sz="1800" i="1" dirty="0"/>
              <a:t>EITHER</a:t>
            </a:r>
          </a:p>
          <a:p>
            <a:pPr lvl="1"/>
            <a:r>
              <a:rPr lang="en-GB" sz="1600" dirty="0"/>
              <a:t>the test incorporates node information </a:t>
            </a:r>
          </a:p>
          <a:p>
            <a:pPr marL="308610" lvl="1" indent="0">
              <a:buNone/>
            </a:pPr>
            <a:r>
              <a:rPr lang="en-GB" sz="1800" i="1" dirty="0"/>
              <a:t>OR</a:t>
            </a:r>
          </a:p>
          <a:p>
            <a:pPr lvl="1"/>
            <a:r>
              <a:rPr lang="en-GB" sz="1600" dirty="0"/>
              <a:t>the test predicts </a:t>
            </a:r>
            <a:r>
              <a:rPr lang="en-GB" sz="1600" dirty="0" err="1"/>
              <a:t>chemosensitivity</a:t>
            </a:r>
            <a:endParaRPr lang="en-GB" sz="1600" dirty="0"/>
          </a:p>
        </p:txBody>
      </p:sp>
      <p:sp>
        <p:nvSpPr>
          <p:cNvPr id="5" name="Content Placeholder 4">
            <a:extLst>
              <a:ext uri="{FF2B5EF4-FFF2-40B4-BE49-F238E27FC236}">
                <a16:creationId xmlns:a16="http://schemas.microsoft.com/office/drawing/2014/main" xmlns="" id="{66922E32-A39A-C347-A0EC-C3D934FDF3D6}"/>
              </a:ext>
            </a:extLst>
          </p:cNvPr>
          <p:cNvSpPr>
            <a:spLocks noGrp="1"/>
          </p:cNvSpPr>
          <p:nvPr>
            <p:ph sz="half" idx="2"/>
          </p:nvPr>
        </p:nvSpPr>
        <p:spPr>
          <a:xfrm>
            <a:off x="5664562" y="1289303"/>
            <a:ext cx="2658556" cy="307161"/>
          </a:xfrm>
        </p:spPr>
        <p:txBody>
          <a:bodyPr>
            <a:normAutofit/>
          </a:bodyPr>
          <a:lstStyle/>
          <a:p>
            <a:pPr marL="85725" indent="0" algn="ctr">
              <a:buNone/>
            </a:pPr>
            <a:r>
              <a:rPr lang="en-GB" sz="1400" b="1" dirty="0"/>
              <a:t>Survival according to NPI score</a:t>
            </a:r>
          </a:p>
        </p:txBody>
      </p:sp>
      <p:grpSp>
        <p:nvGrpSpPr>
          <p:cNvPr id="11" name="Group 10">
            <a:extLst>
              <a:ext uri="{FF2B5EF4-FFF2-40B4-BE49-F238E27FC236}">
                <a16:creationId xmlns:a16="http://schemas.microsoft.com/office/drawing/2014/main" xmlns="" id="{E8B02C62-3698-024D-AC17-2FD91863826D}"/>
              </a:ext>
            </a:extLst>
          </p:cNvPr>
          <p:cNvGrpSpPr/>
          <p:nvPr/>
        </p:nvGrpSpPr>
        <p:grpSpPr>
          <a:xfrm>
            <a:off x="5298086" y="1707654"/>
            <a:ext cx="3281326" cy="2376000"/>
            <a:chOff x="5298086" y="1707654"/>
            <a:chExt cx="3281326" cy="2376000"/>
          </a:xfrm>
        </p:grpSpPr>
        <p:sp>
          <p:nvSpPr>
            <p:cNvPr id="7" name="Rectangle 6">
              <a:extLst>
                <a:ext uri="{FF2B5EF4-FFF2-40B4-BE49-F238E27FC236}">
                  <a16:creationId xmlns:a16="http://schemas.microsoft.com/office/drawing/2014/main" xmlns="" id="{FD04A836-9562-DB45-B944-D04DCA87B7CF}"/>
                </a:ext>
              </a:extLst>
            </p:cNvPr>
            <p:cNvSpPr/>
            <p:nvPr/>
          </p:nvSpPr>
          <p:spPr>
            <a:xfrm>
              <a:off x="5298086" y="1707654"/>
              <a:ext cx="3281326" cy="23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a:extLst>
                <a:ext uri="{FF2B5EF4-FFF2-40B4-BE49-F238E27FC236}">
                  <a16:creationId xmlns:a16="http://schemas.microsoft.com/office/drawing/2014/main" xmlns="" id="{F69C4AA1-8FBF-C442-8F65-79032CCDC3B0}"/>
                </a:ext>
              </a:extLst>
            </p:cNvPr>
            <p:cNvPicPr>
              <a:picLocks noChangeAspect="1"/>
            </p:cNvPicPr>
            <p:nvPr/>
          </p:nvPicPr>
          <p:blipFill>
            <a:blip r:embed="rId2"/>
            <a:stretch>
              <a:fillRect/>
            </a:stretch>
          </p:blipFill>
          <p:spPr>
            <a:xfrm>
              <a:off x="5397520" y="1744643"/>
              <a:ext cx="3082376" cy="2268000"/>
            </a:xfrm>
            <a:prstGeom prst="rect">
              <a:avLst/>
            </a:prstGeom>
          </p:spPr>
        </p:pic>
      </p:grpSp>
      <p:sp>
        <p:nvSpPr>
          <p:cNvPr id="9" name="TextBox 8">
            <a:extLst>
              <a:ext uri="{FF2B5EF4-FFF2-40B4-BE49-F238E27FC236}">
                <a16:creationId xmlns:a16="http://schemas.microsoft.com/office/drawing/2014/main" xmlns="" id="{03EE1D68-5140-A247-BBF2-155B884E70FC}"/>
              </a:ext>
            </a:extLst>
          </p:cNvPr>
          <p:cNvSpPr txBox="1"/>
          <p:nvPr/>
        </p:nvSpPr>
        <p:spPr>
          <a:xfrm>
            <a:off x="6637749" y="4250492"/>
            <a:ext cx="1941664" cy="422113"/>
          </a:xfrm>
          <a:prstGeom prst="rect">
            <a:avLst/>
          </a:prstGeom>
        </p:spPr>
        <p:txBody>
          <a:bodyPr/>
          <a:lstStyle/>
          <a:p>
            <a:pPr marL="8335" indent="-8335"/>
            <a:r>
              <a:rPr lang="en-US" sz="1000" dirty="0"/>
              <a:t>Blamey 2010: European Journal of Cancer, 46:56–71</a:t>
            </a:r>
          </a:p>
        </p:txBody>
      </p:sp>
      <p:sp>
        <p:nvSpPr>
          <p:cNvPr id="10" name="TextBox 9">
            <a:extLst>
              <a:ext uri="{FF2B5EF4-FFF2-40B4-BE49-F238E27FC236}">
                <a16:creationId xmlns:a16="http://schemas.microsoft.com/office/drawing/2014/main" xmlns="" id="{A5B3C9F2-0CC5-9248-8B5B-52929514D252}"/>
              </a:ext>
            </a:extLst>
          </p:cNvPr>
          <p:cNvSpPr txBox="1"/>
          <p:nvPr/>
        </p:nvSpPr>
        <p:spPr>
          <a:xfrm>
            <a:off x="5570948" y="3804319"/>
            <a:ext cx="1066800" cy="1102866"/>
          </a:xfrm>
          <a:prstGeom prst="rect">
            <a:avLst/>
          </a:prstGeom>
          <a:noFill/>
        </p:spPr>
        <p:txBody>
          <a:bodyPr wrap="square" rtlCol="0">
            <a:spAutoFit/>
          </a:bodyPr>
          <a:lstStyle/>
          <a:p>
            <a:pPr>
              <a:spcAft>
                <a:spcPts val="200"/>
              </a:spcAft>
              <a:tabLst>
                <a:tab pos="126206" algn="l"/>
              </a:tabLst>
            </a:pPr>
            <a:r>
              <a:rPr lang="en-US" sz="1000" dirty="0">
                <a:latin typeface="Century Gothic" charset="0"/>
                <a:ea typeface="Century Gothic" charset="0"/>
                <a:cs typeface="Century Gothic" charset="0"/>
              </a:rPr>
              <a:t>	</a:t>
            </a:r>
            <a:r>
              <a:rPr lang="en-US" sz="1000" u="sng" dirty="0">
                <a:latin typeface="Century Gothic" charset="0"/>
                <a:ea typeface="Century Gothic" charset="0"/>
                <a:cs typeface="Century Gothic" charset="0"/>
              </a:rPr>
              <a:t>NPI score</a:t>
            </a:r>
          </a:p>
          <a:p>
            <a:pPr>
              <a:lnSpc>
                <a:spcPct val="90000"/>
              </a:lnSpc>
              <a:tabLst>
                <a:tab pos="194072" algn="l"/>
              </a:tabLst>
            </a:pPr>
            <a:r>
              <a:rPr lang="en-US" sz="1000" dirty="0">
                <a:latin typeface="Century Gothic" charset="0"/>
                <a:ea typeface="Century Gothic" charset="0"/>
                <a:cs typeface="Century Gothic" charset="0"/>
              </a:rPr>
              <a:t>♦	</a:t>
            </a:r>
            <a:r>
              <a:rPr lang="hr-HR" sz="1000" dirty="0">
                <a:latin typeface="Century Gothic" charset="0"/>
                <a:ea typeface="Century Gothic" charset="0"/>
                <a:cs typeface="Century Gothic" charset="0"/>
              </a:rPr>
              <a:t>≤2.4</a:t>
            </a:r>
            <a:endParaRPr lang="en-US" sz="1000" dirty="0">
              <a:latin typeface="Century Gothic" charset="0"/>
              <a:ea typeface="Century Gothic" charset="0"/>
              <a:cs typeface="Century Gothic" charset="0"/>
            </a:endParaRPr>
          </a:p>
          <a:p>
            <a:pPr>
              <a:lnSpc>
                <a:spcPct val="90000"/>
              </a:lnSpc>
              <a:tabLst>
                <a:tab pos="194072" algn="l"/>
              </a:tabLst>
            </a:pPr>
            <a:r>
              <a:rPr lang="en-US" sz="1000" dirty="0">
                <a:latin typeface="Century Gothic" charset="0"/>
                <a:ea typeface="Century Gothic" charset="0"/>
                <a:cs typeface="Century Gothic" charset="0"/>
              </a:rPr>
              <a:t>■	</a:t>
            </a:r>
            <a:r>
              <a:rPr lang="fi-FI" sz="1000" dirty="0">
                <a:latin typeface="Century Gothic" charset="0"/>
                <a:ea typeface="Century Gothic" charset="0"/>
                <a:cs typeface="Century Gothic" charset="0"/>
              </a:rPr>
              <a:t>2.41–3.4</a:t>
            </a:r>
            <a:endParaRPr lang="en-US" sz="1000" dirty="0">
              <a:latin typeface="Century Gothic" charset="0"/>
              <a:ea typeface="Century Gothic" charset="0"/>
              <a:cs typeface="Century Gothic" charset="0"/>
            </a:endParaRPr>
          </a:p>
          <a:p>
            <a:pPr>
              <a:lnSpc>
                <a:spcPct val="90000"/>
              </a:lnSpc>
              <a:tabLst>
                <a:tab pos="194072" algn="l"/>
              </a:tabLst>
            </a:pPr>
            <a:r>
              <a:rPr lang="en-US" sz="1000" dirty="0">
                <a:latin typeface="Century Gothic" charset="0"/>
                <a:ea typeface="Century Gothic" charset="0"/>
                <a:cs typeface="Century Gothic" charset="0"/>
              </a:rPr>
              <a:t>▴	3.41-4.4</a:t>
            </a:r>
          </a:p>
          <a:p>
            <a:pPr>
              <a:lnSpc>
                <a:spcPct val="90000"/>
              </a:lnSpc>
              <a:tabLst>
                <a:tab pos="194072" algn="l"/>
              </a:tabLst>
            </a:pPr>
            <a:r>
              <a:rPr lang="en-US" sz="1000" dirty="0">
                <a:latin typeface="Century Gothic" charset="0"/>
                <a:ea typeface="Century Gothic" charset="0"/>
                <a:cs typeface="Century Gothic" charset="0"/>
              </a:rPr>
              <a:t>X	4.41-5.4</a:t>
            </a:r>
          </a:p>
          <a:p>
            <a:pPr>
              <a:lnSpc>
                <a:spcPct val="90000"/>
              </a:lnSpc>
              <a:tabLst>
                <a:tab pos="194072" algn="l"/>
              </a:tabLst>
            </a:pPr>
            <a:r>
              <a:rPr lang="en-US" sz="1000" dirty="0">
                <a:latin typeface="Century Gothic" charset="0"/>
                <a:ea typeface="Century Gothic" charset="0"/>
                <a:cs typeface="Century Gothic" charset="0"/>
              </a:rPr>
              <a:t>∗	5.41-6.4</a:t>
            </a:r>
          </a:p>
          <a:p>
            <a:pPr>
              <a:lnSpc>
                <a:spcPct val="90000"/>
              </a:lnSpc>
              <a:tabLst>
                <a:tab pos="194072" algn="l"/>
              </a:tabLst>
            </a:pPr>
            <a:r>
              <a:rPr lang="en-US" sz="1000" dirty="0">
                <a:latin typeface="Century Gothic" charset="0"/>
                <a:ea typeface="Century Gothic" charset="0"/>
                <a:cs typeface="Century Gothic" charset="0"/>
              </a:rPr>
              <a:t>○	≥6.41</a:t>
            </a:r>
            <a:endParaRPr lang="en-GB" sz="1000" dirty="0">
              <a:latin typeface="Century Gothic" charset="0"/>
              <a:ea typeface="Century Gothic" charset="0"/>
              <a:cs typeface="Century Gothic" charset="0"/>
            </a:endParaRPr>
          </a:p>
        </p:txBody>
      </p:sp>
      <p:grpSp>
        <p:nvGrpSpPr>
          <p:cNvPr id="3" name="Group 2">
            <a:extLst>
              <a:ext uri="{FF2B5EF4-FFF2-40B4-BE49-F238E27FC236}">
                <a16:creationId xmlns:a16="http://schemas.microsoft.com/office/drawing/2014/main" xmlns="" id="{9AC3CEB3-7A19-8647-A426-3B38CD257B77}"/>
              </a:ext>
            </a:extLst>
          </p:cNvPr>
          <p:cNvGrpSpPr>
            <a:grpSpLocks noChangeAspect="1"/>
          </p:cNvGrpSpPr>
          <p:nvPr/>
        </p:nvGrpSpPr>
        <p:grpSpPr>
          <a:xfrm>
            <a:off x="6486553" y="1581294"/>
            <a:ext cx="1724628" cy="1626301"/>
            <a:chOff x="9181245" y="2120450"/>
            <a:chExt cx="2049185" cy="1932351"/>
          </a:xfrm>
        </p:grpSpPr>
        <p:sp>
          <p:nvSpPr>
            <p:cNvPr id="12" name="Oval 11">
              <a:extLst>
                <a:ext uri="{FF2B5EF4-FFF2-40B4-BE49-F238E27FC236}">
                  <a16:creationId xmlns:a16="http://schemas.microsoft.com/office/drawing/2014/main" xmlns="" id="{FD867B2F-9F5F-B44C-91D5-DE4DCBF96C34}"/>
                </a:ext>
              </a:extLst>
            </p:cNvPr>
            <p:cNvSpPr/>
            <p:nvPr/>
          </p:nvSpPr>
          <p:spPr>
            <a:xfrm rot="840000">
              <a:off x="9659317" y="3204000"/>
              <a:ext cx="1332000" cy="612000"/>
            </a:xfrm>
            <a:prstGeom prst="ellipse">
              <a:avLst/>
            </a:prstGeom>
            <a:noFill/>
            <a:ln w="28575">
              <a:solidFill>
                <a:srgbClr val="C0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entury Gothic"/>
              </a:endParaRPr>
            </a:p>
          </p:txBody>
        </p:sp>
        <p:sp>
          <p:nvSpPr>
            <p:cNvPr id="13" name="TextBox 12">
              <a:extLst>
                <a:ext uri="{FF2B5EF4-FFF2-40B4-BE49-F238E27FC236}">
                  <a16:creationId xmlns:a16="http://schemas.microsoft.com/office/drawing/2014/main" xmlns="" id="{CD3CE012-36ED-5547-8830-7A34CC20A919}"/>
                </a:ext>
              </a:extLst>
            </p:cNvPr>
            <p:cNvSpPr txBox="1"/>
            <p:nvPr/>
          </p:nvSpPr>
          <p:spPr>
            <a:xfrm>
              <a:off x="9181245" y="3683469"/>
              <a:ext cx="919477" cy="369332"/>
            </a:xfrm>
            <a:prstGeom prst="rect">
              <a:avLst/>
            </a:prstGeom>
            <a:solidFill>
              <a:schemeClr val="bg1"/>
            </a:solidFill>
          </p:spPr>
          <p:txBody>
            <a:bodyPr wrap="none" rtlCol="0">
              <a:spAutoFit/>
            </a:bodyPr>
            <a:lstStyle/>
            <a:p>
              <a:pPr defTabSz="685800">
                <a:defRPr/>
              </a:pPr>
              <a:r>
                <a:rPr lang="en-GB" sz="1200" dirty="0">
                  <a:solidFill>
                    <a:prstClr val="black"/>
                  </a:solidFill>
                  <a:latin typeface="Century Gothic"/>
                </a:rPr>
                <a:t>LN +</a:t>
              </a:r>
              <a:r>
                <a:rPr lang="en-GB" sz="1200" dirty="0" err="1">
                  <a:solidFill>
                    <a:prstClr val="black"/>
                  </a:solidFill>
                  <a:latin typeface="Century Gothic"/>
                </a:rPr>
                <a:t>ve</a:t>
              </a:r>
              <a:endParaRPr lang="en-GB" sz="1200" dirty="0">
                <a:solidFill>
                  <a:prstClr val="black"/>
                </a:solidFill>
                <a:latin typeface="Century Gothic"/>
              </a:endParaRPr>
            </a:p>
          </p:txBody>
        </p:sp>
        <p:sp>
          <p:nvSpPr>
            <p:cNvPr id="15" name="Oval 14">
              <a:extLst>
                <a:ext uri="{FF2B5EF4-FFF2-40B4-BE49-F238E27FC236}">
                  <a16:creationId xmlns:a16="http://schemas.microsoft.com/office/drawing/2014/main" xmlns="" id="{C0ABD73D-BE8B-4F4C-B7D9-B1CB5027D255}"/>
                </a:ext>
              </a:extLst>
            </p:cNvPr>
            <p:cNvSpPr/>
            <p:nvPr/>
          </p:nvSpPr>
          <p:spPr>
            <a:xfrm rot="720000">
              <a:off x="10402430" y="2454242"/>
              <a:ext cx="828000" cy="324000"/>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black"/>
                </a:solidFill>
                <a:latin typeface="Century Gothic"/>
              </a:endParaRPr>
            </a:p>
          </p:txBody>
        </p:sp>
        <p:sp>
          <p:nvSpPr>
            <p:cNvPr id="14" name="TextBox 13">
              <a:extLst>
                <a:ext uri="{FF2B5EF4-FFF2-40B4-BE49-F238E27FC236}">
                  <a16:creationId xmlns:a16="http://schemas.microsoft.com/office/drawing/2014/main" xmlns="" id="{36D95C52-D3BC-CD4F-94A8-C86B3C98C140}"/>
                </a:ext>
              </a:extLst>
            </p:cNvPr>
            <p:cNvSpPr txBox="1"/>
            <p:nvPr/>
          </p:nvSpPr>
          <p:spPr>
            <a:xfrm>
              <a:off x="9835862" y="2120450"/>
              <a:ext cx="863912" cy="369332"/>
            </a:xfrm>
            <a:prstGeom prst="rect">
              <a:avLst/>
            </a:prstGeom>
            <a:solidFill>
              <a:schemeClr val="bg1"/>
            </a:solidFill>
          </p:spPr>
          <p:txBody>
            <a:bodyPr wrap="none" rtlCol="0">
              <a:spAutoFit/>
            </a:bodyPr>
            <a:lstStyle/>
            <a:p>
              <a:pPr defTabSz="685800">
                <a:defRPr/>
              </a:pPr>
              <a:r>
                <a:rPr lang="en-GB" sz="1200" dirty="0">
                  <a:solidFill>
                    <a:prstClr val="black"/>
                  </a:solidFill>
                  <a:latin typeface="Century Gothic"/>
                </a:rPr>
                <a:t>LN -</a:t>
              </a:r>
              <a:r>
                <a:rPr lang="en-GB" sz="1200" dirty="0" err="1">
                  <a:solidFill>
                    <a:prstClr val="black"/>
                  </a:solidFill>
                  <a:latin typeface="Century Gothic"/>
                </a:rPr>
                <a:t>ve</a:t>
              </a:r>
              <a:endParaRPr lang="en-GB" sz="1200" dirty="0">
                <a:solidFill>
                  <a:prstClr val="black"/>
                </a:solidFill>
                <a:latin typeface="Century Gothic"/>
              </a:endParaRPr>
            </a:p>
          </p:txBody>
        </p:sp>
      </p:grpSp>
    </p:spTree>
    <p:extLst>
      <p:ext uri="{BB962C8B-B14F-4D97-AF65-F5344CB8AC3E}">
        <p14:creationId xmlns:p14="http://schemas.microsoft.com/office/powerpoint/2010/main" val="2689036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5A8972-779C-EB43-B5B1-835277C958C9}"/>
              </a:ext>
            </a:extLst>
          </p:cNvPr>
          <p:cNvSpPr>
            <a:spLocks noGrp="1"/>
          </p:cNvSpPr>
          <p:nvPr>
            <p:ph type="title"/>
          </p:nvPr>
        </p:nvSpPr>
        <p:spPr/>
        <p:txBody>
          <a:bodyPr/>
          <a:lstStyle/>
          <a:p>
            <a:r>
              <a:rPr lang="en-US" dirty="0"/>
              <a:t>The OPTIMA question</a:t>
            </a:r>
          </a:p>
        </p:txBody>
      </p:sp>
      <p:sp>
        <p:nvSpPr>
          <p:cNvPr id="3" name="Content Placeholder 2">
            <a:extLst>
              <a:ext uri="{FF2B5EF4-FFF2-40B4-BE49-F238E27FC236}">
                <a16:creationId xmlns:a16="http://schemas.microsoft.com/office/drawing/2014/main" xmlns="" id="{828132B8-72C9-ED42-B5DD-A557F8A70CC1}"/>
              </a:ext>
            </a:extLst>
          </p:cNvPr>
          <p:cNvSpPr>
            <a:spLocks noGrp="1"/>
          </p:cNvSpPr>
          <p:nvPr>
            <p:ph idx="1"/>
          </p:nvPr>
        </p:nvSpPr>
        <p:spPr/>
        <p:txBody>
          <a:bodyPr/>
          <a:lstStyle/>
          <a:p>
            <a:r>
              <a:rPr lang="en-GB" dirty="0"/>
              <a:t>Tumour stage is prognostic for all patients irrespective of multi-parameter assay score</a:t>
            </a:r>
          </a:p>
          <a:p>
            <a:r>
              <a:rPr lang="en-GB" dirty="0"/>
              <a:t>Conventional grade alone provides insufficient information for making chemotherapy decisions</a:t>
            </a:r>
          </a:p>
          <a:p>
            <a:r>
              <a:rPr lang="en-US" dirty="0"/>
              <a:t>The OPTIMA trial tests the hypothesis that </a:t>
            </a:r>
            <a:r>
              <a:rPr lang="en-GB" dirty="0"/>
              <a:t>multi-parameter assays predict chemotherapy sensitivity</a:t>
            </a:r>
          </a:p>
          <a:p>
            <a:pPr lvl="1"/>
            <a:r>
              <a:rPr lang="en-US" dirty="0"/>
              <a:t> </a:t>
            </a:r>
            <a:r>
              <a:rPr lang="en-GB" dirty="0"/>
              <a:t>tests provide a “molecular” grade; more accurate than conventional grade</a:t>
            </a:r>
          </a:p>
          <a:p>
            <a:endParaRPr lang="en-US" dirty="0"/>
          </a:p>
        </p:txBody>
      </p:sp>
    </p:spTree>
    <p:extLst>
      <p:ext uri="{BB962C8B-B14F-4D97-AF65-F5344CB8AC3E}">
        <p14:creationId xmlns:p14="http://schemas.microsoft.com/office/powerpoint/2010/main" val="2505493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3" name="Group 362">
            <a:extLst>
              <a:ext uri="{FF2B5EF4-FFF2-40B4-BE49-F238E27FC236}">
                <a16:creationId xmlns:a16="http://schemas.microsoft.com/office/drawing/2014/main" xmlns="" id="{CF29E8F5-D0F5-AF4F-9EA4-1B0FF01F60F2}"/>
              </a:ext>
            </a:extLst>
          </p:cNvPr>
          <p:cNvGrpSpPr/>
          <p:nvPr/>
        </p:nvGrpSpPr>
        <p:grpSpPr>
          <a:xfrm>
            <a:off x="363311" y="1331122"/>
            <a:ext cx="8470530" cy="1203842"/>
            <a:chOff x="484414" y="1774829"/>
            <a:chExt cx="11294041" cy="1605123"/>
          </a:xfrm>
        </p:grpSpPr>
        <p:grpSp>
          <p:nvGrpSpPr>
            <p:cNvPr id="126" name="Group 125">
              <a:extLst>
                <a:ext uri="{FF2B5EF4-FFF2-40B4-BE49-F238E27FC236}">
                  <a16:creationId xmlns:a16="http://schemas.microsoft.com/office/drawing/2014/main" xmlns="" id="{5B6C97F6-4767-6348-B21E-26CB7B8FC28A}"/>
                </a:ext>
              </a:extLst>
            </p:cNvPr>
            <p:cNvGrpSpPr/>
            <p:nvPr/>
          </p:nvGrpSpPr>
          <p:grpSpPr>
            <a:xfrm>
              <a:off x="6321397" y="1817059"/>
              <a:ext cx="5285400" cy="1170600"/>
              <a:chOff x="2171432" y="1917745"/>
              <a:chExt cx="5285400" cy="1170600"/>
            </a:xfrm>
            <a:solidFill>
              <a:srgbClr val="FF85FF"/>
            </a:solidFill>
          </p:grpSpPr>
          <p:grpSp>
            <p:nvGrpSpPr>
              <p:cNvPr id="127" name="Group 126">
                <a:extLst>
                  <a:ext uri="{FF2B5EF4-FFF2-40B4-BE49-F238E27FC236}">
                    <a16:creationId xmlns:a16="http://schemas.microsoft.com/office/drawing/2014/main" xmlns="" id="{85D2BEE9-1443-CB46-AD1F-88EB6C129103}"/>
                  </a:ext>
                </a:extLst>
              </p:cNvPr>
              <p:cNvGrpSpPr/>
              <p:nvPr/>
            </p:nvGrpSpPr>
            <p:grpSpPr>
              <a:xfrm>
                <a:off x="2171432" y="1917745"/>
                <a:ext cx="5285400" cy="180000"/>
                <a:chOff x="2171432" y="1917745"/>
                <a:chExt cx="5285400" cy="180000"/>
              </a:xfrm>
              <a:grpFill/>
            </p:grpSpPr>
            <p:sp>
              <p:nvSpPr>
                <p:cNvPr id="220" name="Oval 219">
                  <a:extLst>
                    <a:ext uri="{FF2B5EF4-FFF2-40B4-BE49-F238E27FC236}">
                      <a16:creationId xmlns:a16="http://schemas.microsoft.com/office/drawing/2014/main" xmlns="" id="{63B5F4AD-CC1A-4B4F-8D96-325044DE5D4B}"/>
                    </a:ext>
                  </a:extLst>
                </p:cNvPr>
                <p:cNvSpPr>
                  <a:spLocks noChangeAspect="1"/>
                </p:cNvSpPr>
                <p:nvPr/>
              </p:nvSpPr>
              <p:spPr>
                <a:xfrm>
                  <a:off x="2171432" y="1917745"/>
                  <a:ext cx="180000" cy="180000"/>
                </a:xfrm>
                <a:prstGeom prst="ellipse">
                  <a:avLst/>
                </a:prstGeom>
                <a:solidFill>
                  <a:schemeClr val="bg1"/>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1" name="Oval 220">
                  <a:extLst>
                    <a:ext uri="{FF2B5EF4-FFF2-40B4-BE49-F238E27FC236}">
                      <a16:creationId xmlns:a16="http://schemas.microsoft.com/office/drawing/2014/main" xmlns="" id="{D9142257-E9DF-524A-BB71-811C361309B5}"/>
                    </a:ext>
                  </a:extLst>
                </p:cNvPr>
                <p:cNvSpPr>
                  <a:spLocks noChangeAspect="1"/>
                </p:cNvSpPr>
                <p:nvPr/>
              </p:nvSpPr>
              <p:spPr>
                <a:xfrm>
                  <a:off x="2414546" y="1917745"/>
                  <a:ext cx="180000" cy="180000"/>
                </a:xfrm>
                <a:prstGeom prst="ellipse">
                  <a:avLst/>
                </a:prstGeom>
                <a:solidFill>
                  <a:schemeClr val="bg1"/>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2" name="Oval 221">
                  <a:extLst>
                    <a:ext uri="{FF2B5EF4-FFF2-40B4-BE49-F238E27FC236}">
                      <a16:creationId xmlns:a16="http://schemas.microsoft.com/office/drawing/2014/main" xmlns="" id="{CC883498-5812-CC4B-B411-441F15CEFEA6}"/>
                    </a:ext>
                  </a:extLst>
                </p:cNvPr>
                <p:cNvSpPr>
                  <a:spLocks noChangeAspect="1"/>
                </p:cNvSpPr>
                <p:nvPr/>
              </p:nvSpPr>
              <p:spPr>
                <a:xfrm>
                  <a:off x="2657660" y="1917745"/>
                  <a:ext cx="180000" cy="180000"/>
                </a:xfrm>
                <a:prstGeom prst="ellipse">
                  <a:avLst/>
                </a:prstGeom>
                <a:solidFill>
                  <a:schemeClr val="bg1"/>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3" name="Oval 222">
                  <a:extLst>
                    <a:ext uri="{FF2B5EF4-FFF2-40B4-BE49-F238E27FC236}">
                      <a16:creationId xmlns:a16="http://schemas.microsoft.com/office/drawing/2014/main" xmlns="" id="{B9CB8105-CDB0-3549-A78A-8DF54EAA0C06}"/>
                    </a:ext>
                  </a:extLst>
                </p:cNvPr>
                <p:cNvSpPr>
                  <a:spLocks noChangeAspect="1"/>
                </p:cNvSpPr>
                <p:nvPr/>
              </p:nvSpPr>
              <p:spPr>
                <a:xfrm>
                  <a:off x="2900774" y="1917745"/>
                  <a:ext cx="180000" cy="180000"/>
                </a:xfrm>
                <a:prstGeom prst="ellipse">
                  <a:avLst/>
                </a:prstGeom>
                <a:solidFill>
                  <a:schemeClr val="bg1"/>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4" name="Oval 223">
                  <a:extLst>
                    <a:ext uri="{FF2B5EF4-FFF2-40B4-BE49-F238E27FC236}">
                      <a16:creationId xmlns:a16="http://schemas.microsoft.com/office/drawing/2014/main" xmlns="" id="{010318A1-73B8-FB45-B9E8-7782FD536B65}"/>
                    </a:ext>
                  </a:extLst>
                </p:cNvPr>
                <p:cNvSpPr>
                  <a:spLocks noChangeAspect="1"/>
                </p:cNvSpPr>
                <p:nvPr/>
              </p:nvSpPr>
              <p:spPr>
                <a:xfrm>
                  <a:off x="3143888" y="19177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5" name="Oval 224">
                  <a:extLst>
                    <a:ext uri="{FF2B5EF4-FFF2-40B4-BE49-F238E27FC236}">
                      <a16:creationId xmlns:a16="http://schemas.microsoft.com/office/drawing/2014/main" xmlns="" id="{2A81ED48-E285-E146-BF59-881DA950E26A}"/>
                    </a:ext>
                  </a:extLst>
                </p:cNvPr>
                <p:cNvSpPr>
                  <a:spLocks noChangeAspect="1"/>
                </p:cNvSpPr>
                <p:nvPr/>
              </p:nvSpPr>
              <p:spPr>
                <a:xfrm>
                  <a:off x="3387002" y="19177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6" name="Oval 225">
                  <a:extLst>
                    <a:ext uri="{FF2B5EF4-FFF2-40B4-BE49-F238E27FC236}">
                      <a16:creationId xmlns:a16="http://schemas.microsoft.com/office/drawing/2014/main" xmlns="" id="{55A29335-918E-2442-8AE0-370DB0F5C865}"/>
                    </a:ext>
                  </a:extLst>
                </p:cNvPr>
                <p:cNvSpPr>
                  <a:spLocks noChangeAspect="1"/>
                </p:cNvSpPr>
                <p:nvPr/>
              </p:nvSpPr>
              <p:spPr>
                <a:xfrm>
                  <a:off x="3630116" y="19177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7" name="Oval 226">
                  <a:extLst>
                    <a:ext uri="{FF2B5EF4-FFF2-40B4-BE49-F238E27FC236}">
                      <a16:creationId xmlns:a16="http://schemas.microsoft.com/office/drawing/2014/main" xmlns="" id="{E161E63B-C39B-6E48-A84F-39A9F1453799}"/>
                    </a:ext>
                  </a:extLst>
                </p:cNvPr>
                <p:cNvSpPr>
                  <a:spLocks noChangeAspect="1"/>
                </p:cNvSpPr>
                <p:nvPr/>
              </p:nvSpPr>
              <p:spPr>
                <a:xfrm>
                  <a:off x="3873230" y="19177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8" name="Oval 227">
                  <a:extLst>
                    <a:ext uri="{FF2B5EF4-FFF2-40B4-BE49-F238E27FC236}">
                      <a16:creationId xmlns:a16="http://schemas.microsoft.com/office/drawing/2014/main" xmlns="" id="{0A9D7384-6AC0-C646-81C3-25BAE76EFC94}"/>
                    </a:ext>
                  </a:extLst>
                </p:cNvPr>
                <p:cNvSpPr>
                  <a:spLocks noChangeAspect="1"/>
                </p:cNvSpPr>
                <p:nvPr/>
              </p:nvSpPr>
              <p:spPr>
                <a:xfrm>
                  <a:off x="4116344" y="19177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9" name="Oval 228">
                  <a:extLst>
                    <a:ext uri="{FF2B5EF4-FFF2-40B4-BE49-F238E27FC236}">
                      <a16:creationId xmlns:a16="http://schemas.microsoft.com/office/drawing/2014/main" xmlns="" id="{3C32F2F0-44C0-7C46-BC92-7F976382DD11}"/>
                    </a:ext>
                  </a:extLst>
                </p:cNvPr>
                <p:cNvSpPr>
                  <a:spLocks noChangeAspect="1"/>
                </p:cNvSpPr>
                <p:nvPr/>
              </p:nvSpPr>
              <p:spPr>
                <a:xfrm>
                  <a:off x="4359458" y="19177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0" name="Oval 229">
                  <a:extLst>
                    <a:ext uri="{FF2B5EF4-FFF2-40B4-BE49-F238E27FC236}">
                      <a16:creationId xmlns:a16="http://schemas.microsoft.com/office/drawing/2014/main" xmlns="" id="{2F8B04CE-E0AF-8143-A7B9-CAFBF4F86C5C}"/>
                    </a:ext>
                  </a:extLst>
                </p:cNvPr>
                <p:cNvSpPr>
                  <a:spLocks noChangeAspect="1"/>
                </p:cNvSpPr>
                <p:nvPr/>
              </p:nvSpPr>
              <p:spPr>
                <a:xfrm>
                  <a:off x="4602572" y="19177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1" name="Oval 230">
                  <a:extLst>
                    <a:ext uri="{FF2B5EF4-FFF2-40B4-BE49-F238E27FC236}">
                      <a16:creationId xmlns:a16="http://schemas.microsoft.com/office/drawing/2014/main" xmlns="" id="{1F65247E-2C41-E64C-BD73-D94C3765DF09}"/>
                    </a:ext>
                  </a:extLst>
                </p:cNvPr>
                <p:cNvSpPr>
                  <a:spLocks noChangeAspect="1"/>
                </p:cNvSpPr>
                <p:nvPr/>
              </p:nvSpPr>
              <p:spPr>
                <a:xfrm>
                  <a:off x="4845686" y="19177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2" name="Oval 231">
                  <a:extLst>
                    <a:ext uri="{FF2B5EF4-FFF2-40B4-BE49-F238E27FC236}">
                      <a16:creationId xmlns:a16="http://schemas.microsoft.com/office/drawing/2014/main" xmlns="" id="{10B5D6D0-E1A2-0442-B0CD-F21095D0C78A}"/>
                    </a:ext>
                  </a:extLst>
                </p:cNvPr>
                <p:cNvSpPr>
                  <a:spLocks noChangeAspect="1"/>
                </p:cNvSpPr>
                <p:nvPr/>
              </p:nvSpPr>
              <p:spPr>
                <a:xfrm>
                  <a:off x="5088800" y="19177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3" name="Oval 232">
                  <a:extLst>
                    <a:ext uri="{FF2B5EF4-FFF2-40B4-BE49-F238E27FC236}">
                      <a16:creationId xmlns:a16="http://schemas.microsoft.com/office/drawing/2014/main" xmlns="" id="{B27A0ED9-B287-334B-9474-38B0DE281729}"/>
                    </a:ext>
                  </a:extLst>
                </p:cNvPr>
                <p:cNvSpPr>
                  <a:spLocks noChangeAspect="1"/>
                </p:cNvSpPr>
                <p:nvPr/>
              </p:nvSpPr>
              <p:spPr>
                <a:xfrm>
                  <a:off x="5331914" y="19177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4" name="Oval 233">
                  <a:extLst>
                    <a:ext uri="{FF2B5EF4-FFF2-40B4-BE49-F238E27FC236}">
                      <a16:creationId xmlns:a16="http://schemas.microsoft.com/office/drawing/2014/main" xmlns="" id="{C77EDD0C-24D1-244F-82AA-128E6C9B70F1}"/>
                    </a:ext>
                  </a:extLst>
                </p:cNvPr>
                <p:cNvSpPr>
                  <a:spLocks noChangeAspect="1"/>
                </p:cNvSpPr>
                <p:nvPr/>
              </p:nvSpPr>
              <p:spPr>
                <a:xfrm>
                  <a:off x="5575028" y="19177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5" name="Oval 234">
                  <a:extLst>
                    <a:ext uri="{FF2B5EF4-FFF2-40B4-BE49-F238E27FC236}">
                      <a16:creationId xmlns:a16="http://schemas.microsoft.com/office/drawing/2014/main" xmlns="" id="{77D979B2-98E8-AE4B-9811-670A054191F4}"/>
                    </a:ext>
                  </a:extLst>
                </p:cNvPr>
                <p:cNvSpPr>
                  <a:spLocks noChangeAspect="1"/>
                </p:cNvSpPr>
                <p:nvPr/>
              </p:nvSpPr>
              <p:spPr>
                <a:xfrm>
                  <a:off x="5818142" y="19177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6" name="Oval 235">
                  <a:extLst>
                    <a:ext uri="{FF2B5EF4-FFF2-40B4-BE49-F238E27FC236}">
                      <a16:creationId xmlns:a16="http://schemas.microsoft.com/office/drawing/2014/main" xmlns="" id="{6B2D466B-D92A-F249-A961-96B359CEE7A9}"/>
                    </a:ext>
                  </a:extLst>
                </p:cNvPr>
                <p:cNvSpPr>
                  <a:spLocks noChangeAspect="1"/>
                </p:cNvSpPr>
                <p:nvPr/>
              </p:nvSpPr>
              <p:spPr>
                <a:xfrm>
                  <a:off x="6061256" y="19177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7" name="Oval 236">
                  <a:extLst>
                    <a:ext uri="{FF2B5EF4-FFF2-40B4-BE49-F238E27FC236}">
                      <a16:creationId xmlns:a16="http://schemas.microsoft.com/office/drawing/2014/main" xmlns="" id="{E728C848-D4A6-1942-B5B8-008B4EC1B369}"/>
                    </a:ext>
                  </a:extLst>
                </p:cNvPr>
                <p:cNvSpPr>
                  <a:spLocks noChangeAspect="1"/>
                </p:cNvSpPr>
                <p:nvPr/>
              </p:nvSpPr>
              <p:spPr>
                <a:xfrm>
                  <a:off x="6304370" y="19177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8" name="Oval 237">
                  <a:extLst>
                    <a:ext uri="{FF2B5EF4-FFF2-40B4-BE49-F238E27FC236}">
                      <a16:creationId xmlns:a16="http://schemas.microsoft.com/office/drawing/2014/main" xmlns="" id="{99F2B3D4-B7A7-7A44-9CA2-D36F14B4B08A}"/>
                    </a:ext>
                  </a:extLst>
                </p:cNvPr>
                <p:cNvSpPr>
                  <a:spLocks noChangeAspect="1"/>
                </p:cNvSpPr>
                <p:nvPr/>
              </p:nvSpPr>
              <p:spPr>
                <a:xfrm>
                  <a:off x="6547484" y="19177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9" name="Oval 238">
                  <a:extLst>
                    <a:ext uri="{FF2B5EF4-FFF2-40B4-BE49-F238E27FC236}">
                      <a16:creationId xmlns:a16="http://schemas.microsoft.com/office/drawing/2014/main" xmlns="" id="{86CAA898-C9A8-C441-A79D-F7CCFCE99087}"/>
                    </a:ext>
                  </a:extLst>
                </p:cNvPr>
                <p:cNvSpPr>
                  <a:spLocks noChangeAspect="1"/>
                </p:cNvSpPr>
                <p:nvPr/>
              </p:nvSpPr>
              <p:spPr>
                <a:xfrm>
                  <a:off x="6790598" y="19177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0" name="Oval 239">
                  <a:extLst>
                    <a:ext uri="{FF2B5EF4-FFF2-40B4-BE49-F238E27FC236}">
                      <a16:creationId xmlns:a16="http://schemas.microsoft.com/office/drawing/2014/main" xmlns="" id="{31D871B9-5FBF-1D41-84E0-B573C4D53481}"/>
                    </a:ext>
                  </a:extLst>
                </p:cNvPr>
                <p:cNvSpPr>
                  <a:spLocks noChangeAspect="1"/>
                </p:cNvSpPr>
                <p:nvPr/>
              </p:nvSpPr>
              <p:spPr>
                <a:xfrm>
                  <a:off x="7033712" y="19177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1" name="Oval 240">
                  <a:extLst>
                    <a:ext uri="{FF2B5EF4-FFF2-40B4-BE49-F238E27FC236}">
                      <a16:creationId xmlns:a16="http://schemas.microsoft.com/office/drawing/2014/main" xmlns="" id="{0A9515D5-F067-7944-9017-A4DCCDF65EAB}"/>
                    </a:ext>
                  </a:extLst>
                </p:cNvPr>
                <p:cNvSpPr>
                  <a:spLocks noChangeAspect="1"/>
                </p:cNvSpPr>
                <p:nvPr/>
              </p:nvSpPr>
              <p:spPr>
                <a:xfrm>
                  <a:off x="7276832" y="19177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128" name="Group 127">
                <a:extLst>
                  <a:ext uri="{FF2B5EF4-FFF2-40B4-BE49-F238E27FC236}">
                    <a16:creationId xmlns:a16="http://schemas.microsoft.com/office/drawing/2014/main" xmlns="" id="{D1944864-4E41-F54F-A99C-81A286C34C0D}"/>
                  </a:ext>
                </a:extLst>
              </p:cNvPr>
              <p:cNvGrpSpPr/>
              <p:nvPr/>
            </p:nvGrpSpPr>
            <p:grpSpPr>
              <a:xfrm>
                <a:off x="2171432" y="2165395"/>
                <a:ext cx="5285400" cy="180000"/>
                <a:chOff x="2171432" y="2165395"/>
                <a:chExt cx="5285400" cy="180000"/>
              </a:xfrm>
              <a:grpFill/>
            </p:grpSpPr>
            <p:sp>
              <p:nvSpPr>
                <p:cNvPr id="198" name="Oval 197">
                  <a:extLst>
                    <a:ext uri="{FF2B5EF4-FFF2-40B4-BE49-F238E27FC236}">
                      <a16:creationId xmlns:a16="http://schemas.microsoft.com/office/drawing/2014/main" xmlns="" id="{540BBB3C-5FA6-484A-B8E2-784EB8070063}"/>
                    </a:ext>
                  </a:extLst>
                </p:cNvPr>
                <p:cNvSpPr>
                  <a:spLocks noChangeAspect="1"/>
                </p:cNvSpPr>
                <p:nvPr/>
              </p:nvSpPr>
              <p:spPr>
                <a:xfrm>
                  <a:off x="2171432" y="21653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9" name="Oval 198">
                  <a:extLst>
                    <a:ext uri="{FF2B5EF4-FFF2-40B4-BE49-F238E27FC236}">
                      <a16:creationId xmlns:a16="http://schemas.microsoft.com/office/drawing/2014/main" xmlns="" id="{8858B078-D64C-A849-AB4D-7D799A8B6196}"/>
                    </a:ext>
                  </a:extLst>
                </p:cNvPr>
                <p:cNvSpPr>
                  <a:spLocks noChangeAspect="1"/>
                </p:cNvSpPr>
                <p:nvPr/>
              </p:nvSpPr>
              <p:spPr>
                <a:xfrm>
                  <a:off x="2414546" y="21653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0" name="Oval 199">
                  <a:extLst>
                    <a:ext uri="{FF2B5EF4-FFF2-40B4-BE49-F238E27FC236}">
                      <a16:creationId xmlns:a16="http://schemas.microsoft.com/office/drawing/2014/main" xmlns="" id="{8A75B7D8-B7DF-674F-906A-237BB691F605}"/>
                    </a:ext>
                  </a:extLst>
                </p:cNvPr>
                <p:cNvSpPr>
                  <a:spLocks noChangeAspect="1"/>
                </p:cNvSpPr>
                <p:nvPr/>
              </p:nvSpPr>
              <p:spPr>
                <a:xfrm>
                  <a:off x="2657660" y="21653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1" name="Oval 200">
                  <a:extLst>
                    <a:ext uri="{FF2B5EF4-FFF2-40B4-BE49-F238E27FC236}">
                      <a16:creationId xmlns:a16="http://schemas.microsoft.com/office/drawing/2014/main" xmlns="" id="{C3ECADE0-1C40-354A-A1E2-3AAD579F8074}"/>
                    </a:ext>
                  </a:extLst>
                </p:cNvPr>
                <p:cNvSpPr>
                  <a:spLocks noChangeAspect="1"/>
                </p:cNvSpPr>
                <p:nvPr/>
              </p:nvSpPr>
              <p:spPr>
                <a:xfrm>
                  <a:off x="2900774" y="21653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2" name="Oval 201">
                  <a:extLst>
                    <a:ext uri="{FF2B5EF4-FFF2-40B4-BE49-F238E27FC236}">
                      <a16:creationId xmlns:a16="http://schemas.microsoft.com/office/drawing/2014/main" xmlns="" id="{C50E8374-FC21-ED4F-98B9-5B1F0E7A85B4}"/>
                    </a:ext>
                  </a:extLst>
                </p:cNvPr>
                <p:cNvSpPr>
                  <a:spLocks noChangeAspect="1"/>
                </p:cNvSpPr>
                <p:nvPr/>
              </p:nvSpPr>
              <p:spPr>
                <a:xfrm>
                  <a:off x="3143888" y="21653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3" name="Oval 202">
                  <a:extLst>
                    <a:ext uri="{FF2B5EF4-FFF2-40B4-BE49-F238E27FC236}">
                      <a16:creationId xmlns:a16="http://schemas.microsoft.com/office/drawing/2014/main" xmlns="" id="{FB603142-2748-334E-A83C-4542C4C572C5}"/>
                    </a:ext>
                  </a:extLst>
                </p:cNvPr>
                <p:cNvSpPr>
                  <a:spLocks noChangeAspect="1"/>
                </p:cNvSpPr>
                <p:nvPr/>
              </p:nvSpPr>
              <p:spPr>
                <a:xfrm>
                  <a:off x="3387002" y="21653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4" name="Oval 203">
                  <a:extLst>
                    <a:ext uri="{FF2B5EF4-FFF2-40B4-BE49-F238E27FC236}">
                      <a16:creationId xmlns:a16="http://schemas.microsoft.com/office/drawing/2014/main" xmlns="" id="{8A65DC22-D7BB-254D-A875-04364773F18D}"/>
                    </a:ext>
                  </a:extLst>
                </p:cNvPr>
                <p:cNvSpPr>
                  <a:spLocks noChangeAspect="1"/>
                </p:cNvSpPr>
                <p:nvPr/>
              </p:nvSpPr>
              <p:spPr>
                <a:xfrm>
                  <a:off x="3630116" y="21653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5" name="Oval 204">
                  <a:extLst>
                    <a:ext uri="{FF2B5EF4-FFF2-40B4-BE49-F238E27FC236}">
                      <a16:creationId xmlns:a16="http://schemas.microsoft.com/office/drawing/2014/main" xmlns="" id="{14B926EC-FCE8-094F-9487-85FA36AE3A0D}"/>
                    </a:ext>
                  </a:extLst>
                </p:cNvPr>
                <p:cNvSpPr>
                  <a:spLocks noChangeAspect="1"/>
                </p:cNvSpPr>
                <p:nvPr/>
              </p:nvSpPr>
              <p:spPr>
                <a:xfrm>
                  <a:off x="3873230" y="21653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6" name="Oval 205">
                  <a:extLst>
                    <a:ext uri="{FF2B5EF4-FFF2-40B4-BE49-F238E27FC236}">
                      <a16:creationId xmlns:a16="http://schemas.microsoft.com/office/drawing/2014/main" xmlns="" id="{EFF45655-B734-9041-81F0-1CEB4D074874}"/>
                    </a:ext>
                  </a:extLst>
                </p:cNvPr>
                <p:cNvSpPr>
                  <a:spLocks noChangeAspect="1"/>
                </p:cNvSpPr>
                <p:nvPr/>
              </p:nvSpPr>
              <p:spPr>
                <a:xfrm>
                  <a:off x="4116344" y="21653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7" name="Oval 206">
                  <a:extLst>
                    <a:ext uri="{FF2B5EF4-FFF2-40B4-BE49-F238E27FC236}">
                      <a16:creationId xmlns:a16="http://schemas.microsoft.com/office/drawing/2014/main" xmlns="" id="{CDC52B7A-84A9-3949-9525-FF111E9777BA}"/>
                    </a:ext>
                  </a:extLst>
                </p:cNvPr>
                <p:cNvSpPr>
                  <a:spLocks noChangeAspect="1"/>
                </p:cNvSpPr>
                <p:nvPr/>
              </p:nvSpPr>
              <p:spPr>
                <a:xfrm>
                  <a:off x="4359458" y="21653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8" name="Oval 207">
                  <a:extLst>
                    <a:ext uri="{FF2B5EF4-FFF2-40B4-BE49-F238E27FC236}">
                      <a16:creationId xmlns:a16="http://schemas.microsoft.com/office/drawing/2014/main" xmlns="" id="{D00E4717-4473-9946-B3BC-14CD01C1E63C}"/>
                    </a:ext>
                  </a:extLst>
                </p:cNvPr>
                <p:cNvSpPr>
                  <a:spLocks noChangeAspect="1"/>
                </p:cNvSpPr>
                <p:nvPr/>
              </p:nvSpPr>
              <p:spPr>
                <a:xfrm>
                  <a:off x="4602572" y="21653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9" name="Oval 208">
                  <a:extLst>
                    <a:ext uri="{FF2B5EF4-FFF2-40B4-BE49-F238E27FC236}">
                      <a16:creationId xmlns:a16="http://schemas.microsoft.com/office/drawing/2014/main" xmlns="" id="{0EFFEA4F-3A2A-FC4A-8F17-21819E68756A}"/>
                    </a:ext>
                  </a:extLst>
                </p:cNvPr>
                <p:cNvSpPr>
                  <a:spLocks noChangeAspect="1"/>
                </p:cNvSpPr>
                <p:nvPr/>
              </p:nvSpPr>
              <p:spPr>
                <a:xfrm>
                  <a:off x="4845686" y="21653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0" name="Oval 209">
                  <a:extLst>
                    <a:ext uri="{FF2B5EF4-FFF2-40B4-BE49-F238E27FC236}">
                      <a16:creationId xmlns:a16="http://schemas.microsoft.com/office/drawing/2014/main" xmlns="" id="{98C83AC2-63E1-2944-816A-07CC5C47271B}"/>
                    </a:ext>
                  </a:extLst>
                </p:cNvPr>
                <p:cNvSpPr>
                  <a:spLocks noChangeAspect="1"/>
                </p:cNvSpPr>
                <p:nvPr/>
              </p:nvSpPr>
              <p:spPr>
                <a:xfrm>
                  <a:off x="5088800" y="21653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1" name="Oval 210">
                  <a:extLst>
                    <a:ext uri="{FF2B5EF4-FFF2-40B4-BE49-F238E27FC236}">
                      <a16:creationId xmlns:a16="http://schemas.microsoft.com/office/drawing/2014/main" xmlns="" id="{5974A9EF-55B6-1B4A-BEB9-A0614E625D0D}"/>
                    </a:ext>
                  </a:extLst>
                </p:cNvPr>
                <p:cNvSpPr>
                  <a:spLocks noChangeAspect="1"/>
                </p:cNvSpPr>
                <p:nvPr/>
              </p:nvSpPr>
              <p:spPr>
                <a:xfrm>
                  <a:off x="5331914" y="21653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2" name="Oval 211">
                  <a:extLst>
                    <a:ext uri="{FF2B5EF4-FFF2-40B4-BE49-F238E27FC236}">
                      <a16:creationId xmlns:a16="http://schemas.microsoft.com/office/drawing/2014/main" xmlns="" id="{30DC4C5B-C6A4-C244-A738-E54B80158E54}"/>
                    </a:ext>
                  </a:extLst>
                </p:cNvPr>
                <p:cNvSpPr>
                  <a:spLocks noChangeAspect="1"/>
                </p:cNvSpPr>
                <p:nvPr/>
              </p:nvSpPr>
              <p:spPr>
                <a:xfrm>
                  <a:off x="5575028" y="21653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3" name="Oval 212">
                  <a:extLst>
                    <a:ext uri="{FF2B5EF4-FFF2-40B4-BE49-F238E27FC236}">
                      <a16:creationId xmlns:a16="http://schemas.microsoft.com/office/drawing/2014/main" xmlns="" id="{A04C3D03-AF27-9F41-915E-113787357A09}"/>
                    </a:ext>
                  </a:extLst>
                </p:cNvPr>
                <p:cNvSpPr>
                  <a:spLocks noChangeAspect="1"/>
                </p:cNvSpPr>
                <p:nvPr/>
              </p:nvSpPr>
              <p:spPr>
                <a:xfrm>
                  <a:off x="5818142" y="21653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4" name="Oval 213">
                  <a:extLst>
                    <a:ext uri="{FF2B5EF4-FFF2-40B4-BE49-F238E27FC236}">
                      <a16:creationId xmlns:a16="http://schemas.microsoft.com/office/drawing/2014/main" xmlns="" id="{EE57C7BF-EB3C-1B49-924B-B945EB3C1D58}"/>
                    </a:ext>
                  </a:extLst>
                </p:cNvPr>
                <p:cNvSpPr>
                  <a:spLocks noChangeAspect="1"/>
                </p:cNvSpPr>
                <p:nvPr/>
              </p:nvSpPr>
              <p:spPr>
                <a:xfrm>
                  <a:off x="6061256" y="21653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5" name="Oval 214">
                  <a:extLst>
                    <a:ext uri="{FF2B5EF4-FFF2-40B4-BE49-F238E27FC236}">
                      <a16:creationId xmlns:a16="http://schemas.microsoft.com/office/drawing/2014/main" xmlns="" id="{4912D638-A997-5347-B189-9BD2C9DB0A38}"/>
                    </a:ext>
                  </a:extLst>
                </p:cNvPr>
                <p:cNvSpPr>
                  <a:spLocks noChangeAspect="1"/>
                </p:cNvSpPr>
                <p:nvPr/>
              </p:nvSpPr>
              <p:spPr>
                <a:xfrm>
                  <a:off x="6304370" y="21653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6" name="Oval 215">
                  <a:extLst>
                    <a:ext uri="{FF2B5EF4-FFF2-40B4-BE49-F238E27FC236}">
                      <a16:creationId xmlns:a16="http://schemas.microsoft.com/office/drawing/2014/main" xmlns="" id="{0A5492FB-C9C3-3C44-B03F-B7F04351068A}"/>
                    </a:ext>
                  </a:extLst>
                </p:cNvPr>
                <p:cNvSpPr>
                  <a:spLocks noChangeAspect="1"/>
                </p:cNvSpPr>
                <p:nvPr/>
              </p:nvSpPr>
              <p:spPr>
                <a:xfrm>
                  <a:off x="6547484" y="21653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7" name="Oval 216">
                  <a:extLst>
                    <a:ext uri="{FF2B5EF4-FFF2-40B4-BE49-F238E27FC236}">
                      <a16:creationId xmlns:a16="http://schemas.microsoft.com/office/drawing/2014/main" xmlns="" id="{276127A2-CCA6-AD42-9B4D-E177FA7EA35E}"/>
                    </a:ext>
                  </a:extLst>
                </p:cNvPr>
                <p:cNvSpPr>
                  <a:spLocks noChangeAspect="1"/>
                </p:cNvSpPr>
                <p:nvPr/>
              </p:nvSpPr>
              <p:spPr>
                <a:xfrm>
                  <a:off x="6790598" y="21653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8" name="Oval 217">
                  <a:extLst>
                    <a:ext uri="{FF2B5EF4-FFF2-40B4-BE49-F238E27FC236}">
                      <a16:creationId xmlns:a16="http://schemas.microsoft.com/office/drawing/2014/main" xmlns="" id="{D47443E5-51AB-D549-8B0B-1B14A53422F4}"/>
                    </a:ext>
                  </a:extLst>
                </p:cNvPr>
                <p:cNvSpPr>
                  <a:spLocks noChangeAspect="1"/>
                </p:cNvSpPr>
                <p:nvPr/>
              </p:nvSpPr>
              <p:spPr>
                <a:xfrm>
                  <a:off x="7033712" y="21653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9" name="Oval 218">
                  <a:extLst>
                    <a:ext uri="{FF2B5EF4-FFF2-40B4-BE49-F238E27FC236}">
                      <a16:creationId xmlns:a16="http://schemas.microsoft.com/office/drawing/2014/main" xmlns="" id="{B2E9B94B-2B64-054E-B060-42D0FC618309}"/>
                    </a:ext>
                  </a:extLst>
                </p:cNvPr>
                <p:cNvSpPr>
                  <a:spLocks noChangeAspect="1"/>
                </p:cNvSpPr>
                <p:nvPr/>
              </p:nvSpPr>
              <p:spPr>
                <a:xfrm>
                  <a:off x="7276832" y="21653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129" name="Group 128">
                <a:extLst>
                  <a:ext uri="{FF2B5EF4-FFF2-40B4-BE49-F238E27FC236}">
                    <a16:creationId xmlns:a16="http://schemas.microsoft.com/office/drawing/2014/main" xmlns="" id="{1EFC0F4C-AC4A-5549-86D1-17E605280729}"/>
                  </a:ext>
                </a:extLst>
              </p:cNvPr>
              <p:cNvGrpSpPr/>
              <p:nvPr/>
            </p:nvGrpSpPr>
            <p:grpSpPr>
              <a:xfrm>
                <a:off x="2171432" y="2413045"/>
                <a:ext cx="5285400" cy="180000"/>
                <a:chOff x="2171432" y="2413045"/>
                <a:chExt cx="5285400" cy="180000"/>
              </a:xfrm>
              <a:grpFill/>
            </p:grpSpPr>
            <p:sp>
              <p:nvSpPr>
                <p:cNvPr id="176" name="Oval 175">
                  <a:extLst>
                    <a:ext uri="{FF2B5EF4-FFF2-40B4-BE49-F238E27FC236}">
                      <a16:creationId xmlns:a16="http://schemas.microsoft.com/office/drawing/2014/main" xmlns="" id="{28BC1B96-5DA8-6947-A3E1-B6E13D9CBFCB}"/>
                    </a:ext>
                  </a:extLst>
                </p:cNvPr>
                <p:cNvSpPr>
                  <a:spLocks noChangeAspect="1"/>
                </p:cNvSpPr>
                <p:nvPr/>
              </p:nvSpPr>
              <p:spPr>
                <a:xfrm>
                  <a:off x="2171432" y="24130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7" name="Oval 176">
                  <a:extLst>
                    <a:ext uri="{FF2B5EF4-FFF2-40B4-BE49-F238E27FC236}">
                      <a16:creationId xmlns:a16="http://schemas.microsoft.com/office/drawing/2014/main" xmlns="" id="{684B01A5-9A97-D44C-A687-474BE99EB939}"/>
                    </a:ext>
                  </a:extLst>
                </p:cNvPr>
                <p:cNvSpPr>
                  <a:spLocks noChangeAspect="1"/>
                </p:cNvSpPr>
                <p:nvPr/>
              </p:nvSpPr>
              <p:spPr>
                <a:xfrm>
                  <a:off x="2414546" y="24130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8" name="Oval 177">
                  <a:extLst>
                    <a:ext uri="{FF2B5EF4-FFF2-40B4-BE49-F238E27FC236}">
                      <a16:creationId xmlns:a16="http://schemas.microsoft.com/office/drawing/2014/main" xmlns="" id="{8372AACF-3544-C547-AA2E-CAB516F3A4C4}"/>
                    </a:ext>
                  </a:extLst>
                </p:cNvPr>
                <p:cNvSpPr>
                  <a:spLocks noChangeAspect="1"/>
                </p:cNvSpPr>
                <p:nvPr/>
              </p:nvSpPr>
              <p:spPr>
                <a:xfrm>
                  <a:off x="2657660" y="24130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9" name="Oval 178">
                  <a:extLst>
                    <a:ext uri="{FF2B5EF4-FFF2-40B4-BE49-F238E27FC236}">
                      <a16:creationId xmlns:a16="http://schemas.microsoft.com/office/drawing/2014/main" xmlns="" id="{8C73AB3A-AD5F-2E4D-A81B-00487FEDBC77}"/>
                    </a:ext>
                  </a:extLst>
                </p:cNvPr>
                <p:cNvSpPr>
                  <a:spLocks noChangeAspect="1"/>
                </p:cNvSpPr>
                <p:nvPr/>
              </p:nvSpPr>
              <p:spPr>
                <a:xfrm>
                  <a:off x="2900774" y="24130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0" name="Oval 179">
                  <a:extLst>
                    <a:ext uri="{FF2B5EF4-FFF2-40B4-BE49-F238E27FC236}">
                      <a16:creationId xmlns:a16="http://schemas.microsoft.com/office/drawing/2014/main" xmlns="" id="{811298AD-FADD-2246-8E25-8F0F83589E3F}"/>
                    </a:ext>
                  </a:extLst>
                </p:cNvPr>
                <p:cNvSpPr>
                  <a:spLocks noChangeAspect="1"/>
                </p:cNvSpPr>
                <p:nvPr/>
              </p:nvSpPr>
              <p:spPr>
                <a:xfrm>
                  <a:off x="3143888" y="24130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1" name="Oval 180">
                  <a:extLst>
                    <a:ext uri="{FF2B5EF4-FFF2-40B4-BE49-F238E27FC236}">
                      <a16:creationId xmlns:a16="http://schemas.microsoft.com/office/drawing/2014/main" xmlns="" id="{76B3AA47-88C7-C247-9BB5-53E8E43D6500}"/>
                    </a:ext>
                  </a:extLst>
                </p:cNvPr>
                <p:cNvSpPr>
                  <a:spLocks noChangeAspect="1"/>
                </p:cNvSpPr>
                <p:nvPr/>
              </p:nvSpPr>
              <p:spPr>
                <a:xfrm>
                  <a:off x="3387002" y="24130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2" name="Oval 181">
                  <a:extLst>
                    <a:ext uri="{FF2B5EF4-FFF2-40B4-BE49-F238E27FC236}">
                      <a16:creationId xmlns:a16="http://schemas.microsoft.com/office/drawing/2014/main" xmlns="" id="{85A2FB3D-AC5B-984C-9117-0C186B648208}"/>
                    </a:ext>
                  </a:extLst>
                </p:cNvPr>
                <p:cNvSpPr>
                  <a:spLocks noChangeAspect="1"/>
                </p:cNvSpPr>
                <p:nvPr/>
              </p:nvSpPr>
              <p:spPr>
                <a:xfrm>
                  <a:off x="3630116" y="24130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3" name="Oval 182">
                  <a:extLst>
                    <a:ext uri="{FF2B5EF4-FFF2-40B4-BE49-F238E27FC236}">
                      <a16:creationId xmlns:a16="http://schemas.microsoft.com/office/drawing/2014/main" xmlns="" id="{99577A1A-4D75-9D4C-AB59-678449226B25}"/>
                    </a:ext>
                  </a:extLst>
                </p:cNvPr>
                <p:cNvSpPr>
                  <a:spLocks noChangeAspect="1"/>
                </p:cNvSpPr>
                <p:nvPr/>
              </p:nvSpPr>
              <p:spPr>
                <a:xfrm>
                  <a:off x="3873230" y="24130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4" name="Oval 183">
                  <a:extLst>
                    <a:ext uri="{FF2B5EF4-FFF2-40B4-BE49-F238E27FC236}">
                      <a16:creationId xmlns:a16="http://schemas.microsoft.com/office/drawing/2014/main" xmlns="" id="{FC516976-99DF-AF4D-88D9-FAADAAE1BEDB}"/>
                    </a:ext>
                  </a:extLst>
                </p:cNvPr>
                <p:cNvSpPr>
                  <a:spLocks noChangeAspect="1"/>
                </p:cNvSpPr>
                <p:nvPr/>
              </p:nvSpPr>
              <p:spPr>
                <a:xfrm>
                  <a:off x="4116344" y="24130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5" name="Oval 184">
                  <a:extLst>
                    <a:ext uri="{FF2B5EF4-FFF2-40B4-BE49-F238E27FC236}">
                      <a16:creationId xmlns:a16="http://schemas.microsoft.com/office/drawing/2014/main" xmlns="" id="{EB590FB8-7018-184C-94FF-97FE34E5CD4D}"/>
                    </a:ext>
                  </a:extLst>
                </p:cNvPr>
                <p:cNvSpPr>
                  <a:spLocks noChangeAspect="1"/>
                </p:cNvSpPr>
                <p:nvPr/>
              </p:nvSpPr>
              <p:spPr>
                <a:xfrm>
                  <a:off x="4359458" y="24130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6" name="Oval 185">
                  <a:extLst>
                    <a:ext uri="{FF2B5EF4-FFF2-40B4-BE49-F238E27FC236}">
                      <a16:creationId xmlns:a16="http://schemas.microsoft.com/office/drawing/2014/main" xmlns="" id="{D6136970-78C0-8E4A-95D5-61D494F15658}"/>
                    </a:ext>
                  </a:extLst>
                </p:cNvPr>
                <p:cNvSpPr>
                  <a:spLocks noChangeAspect="1"/>
                </p:cNvSpPr>
                <p:nvPr/>
              </p:nvSpPr>
              <p:spPr>
                <a:xfrm>
                  <a:off x="4602572" y="24130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7" name="Oval 186">
                  <a:extLst>
                    <a:ext uri="{FF2B5EF4-FFF2-40B4-BE49-F238E27FC236}">
                      <a16:creationId xmlns:a16="http://schemas.microsoft.com/office/drawing/2014/main" xmlns="" id="{0A996CF6-4AE5-824F-9967-A6744EA69E3D}"/>
                    </a:ext>
                  </a:extLst>
                </p:cNvPr>
                <p:cNvSpPr>
                  <a:spLocks noChangeAspect="1"/>
                </p:cNvSpPr>
                <p:nvPr/>
              </p:nvSpPr>
              <p:spPr>
                <a:xfrm>
                  <a:off x="4845686" y="24130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8" name="Oval 187">
                  <a:extLst>
                    <a:ext uri="{FF2B5EF4-FFF2-40B4-BE49-F238E27FC236}">
                      <a16:creationId xmlns:a16="http://schemas.microsoft.com/office/drawing/2014/main" xmlns="" id="{D81CEA4C-9320-2A4A-BED4-22F035030B73}"/>
                    </a:ext>
                  </a:extLst>
                </p:cNvPr>
                <p:cNvSpPr>
                  <a:spLocks noChangeAspect="1"/>
                </p:cNvSpPr>
                <p:nvPr/>
              </p:nvSpPr>
              <p:spPr>
                <a:xfrm>
                  <a:off x="5088800" y="24130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9" name="Oval 188">
                  <a:extLst>
                    <a:ext uri="{FF2B5EF4-FFF2-40B4-BE49-F238E27FC236}">
                      <a16:creationId xmlns:a16="http://schemas.microsoft.com/office/drawing/2014/main" xmlns="" id="{D36FD20F-C0FE-2C48-8E63-B739A3C1D7B3}"/>
                    </a:ext>
                  </a:extLst>
                </p:cNvPr>
                <p:cNvSpPr>
                  <a:spLocks noChangeAspect="1"/>
                </p:cNvSpPr>
                <p:nvPr/>
              </p:nvSpPr>
              <p:spPr>
                <a:xfrm>
                  <a:off x="5331914" y="24130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0" name="Oval 189">
                  <a:extLst>
                    <a:ext uri="{FF2B5EF4-FFF2-40B4-BE49-F238E27FC236}">
                      <a16:creationId xmlns:a16="http://schemas.microsoft.com/office/drawing/2014/main" xmlns="" id="{68235EE3-8BEF-E34C-AB21-B080BEE01127}"/>
                    </a:ext>
                  </a:extLst>
                </p:cNvPr>
                <p:cNvSpPr>
                  <a:spLocks noChangeAspect="1"/>
                </p:cNvSpPr>
                <p:nvPr/>
              </p:nvSpPr>
              <p:spPr>
                <a:xfrm>
                  <a:off x="5575028" y="24130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1" name="Oval 190">
                  <a:extLst>
                    <a:ext uri="{FF2B5EF4-FFF2-40B4-BE49-F238E27FC236}">
                      <a16:creationId xmlns:a16="http://schemas.microsoft.com/office/drawing/2014/main" xmlns="" id="{4DF722A6-59B5-1E4A-93CB-3F51220BBEE1}"/>
                    </a:ext>
                  </a:extLst>
                </p:cNvPr>
                <p:cNvSpPr>
                  <a:spLocks noChangeAspect="1"/>
                </p:cNvSpPr>
                <p:nvPr/>
              </p:nvSpPr>
              <p:spPr>
                <a:xfrm>
                  <a:off x="5818142" y="24130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2" name="Oval 191">
                  <a:extLst>
                    <a:ext uri="{FF2B5EF4-FFF2-40B4-BE49-F238E27FC236}">
                      <a16:creationId xmlns:a16="http://schemas.microsoft.com/office/drawing/2014/main" xmlns="" id="{63A6933F-ED09-E74B-B501-EE6030FBC4C7}"/>
                    </a:ext>
                  </a:extLst>
                </p:cNvPr>
                <p:cNvSpPr>
                  <a:spLocks noChangeAspect="1"/>
                </p:cNvSpPr>
                <p:nvPr/>
              </p:nvSpPr>
              <p:spPr>
                <a:xfrm>
                  <a:off x="6061256" y="24130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3" name="Oval 192">
                  <a:extLst>
                    <a:ext uri="{FF2B5EF4-FFF2-40B4-BE49-F238E27FC236}">
                      <a16:creationId xmlns:a16="http://schemas.microsoft.com/office/drawing/2014/main" xmlns="" id="{B87324DA-07DE-3F4F-9041-480E6513A5AA}"/>
                    </a:ext>
                  </a:extLst>
                </p:cNvPr>
                <p:cNvSpPr>
                  <a:spLocks noChangeAspect="1"/>
                </p:cNvSpPr>
                <p:nvPr/>
              </p:nvSpPr>
              <p:spPr>
                <a:xfrm>
                  <a:off x="6304370" y="24130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4" name="Oval 193">
                  <a:extLst>
                    <a:ext uri="{FF2B5EF4-FFF2-40B4-BE49-F238E27FC236}">
                      <a16:creationId xmlns:a16="http://schemas.microsoft.com/office/drawing/2014/main" xmlns="" id="{8B0B81D9-BBF1-1342-B003-0E3612625C31}"/>
                    </a:ext>
                  </a:extLst>
                </p:cNvPr>
                <p:cNvSpPr>
                  <a:spLocks noChangeAspect="1"/>
                </p:cNvSpPr>
                <p:nvPr/>
              </p:nvSpPr>
              <p:spPr>
                <a:xfrm>
                  <a:off x="6547484" y="24130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5" name="Oval 194">
                  <a:extLst>
                    <a:ext uri="{FF2B5EF4-FFF2-40B4-BE49-F238E27FC236}">
                      <a16:creationId xmlns:a16="http://schemas.microsoft.com/office/drawing/2014/main" xmlns="" id="{0E9B7E4B-7BEB-4348-856D-2CFEC008E8B4}"/>
                    </a:ext>
                  </a:extLst>
                </p:cNvPr>
                <p:cNvSpPr>
                  <a:spLocks noChangeAspect="1"/>
                </p:cNvSpPr>
                <p:nvPr/>
              </p:nvSpPr>
              <p:spPr>
                <a:xfrm>
                  <a:off x="6790598" y="24130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6" name="Oval 195">
                  <a:extLst>
                    <a:ext uri="{FF2B5EF4-FFF2-40B4-BE49-F238E27FC236}">
                      <a16:creationId xmlns:a16="http://schemas.microsoft.com/office/drawing/2014/main" xmlns="" id="{96D4F22B-2269-0D4F-895E-757AF7291DB1}"/>
                    </a:ext>
                  </a:extLst>
                </p:cNvPr>
                <p:cNvSpPr>
                  <a:spLocks noChangeAspect="1"/>
                </p:cNvSpPr>
                <p:nvPr/>
              </p:nvSpPr>
              <p:spPr>
                <a:xfrm>
                  <a:off x="7033712" y="24130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7" name="Oval 196">
                  <a:extLst>
                    <a:ext uri="{FF2B5EF4-FFF2-40B4-BE49-F238E27FC236}">
                      <a16:creationId xmlns:a16="http://schemas.microsoft.com/office/drawing/2014/main" xmlns="" id="{59C3F963-4010-3B46-B89E-F9C4E236634C}"/>
                    </a:ext>
                  </a:extLst>
                </p:cNvPr>
                <p:cNvSpPr>
                  <a:spLocks noChangeAspect="1"/>
                </p:cNvSpPr>
                <p:nvPr/>
              </p:nvSpPr>
              <p:spPr>
                <a:xfrm>
                  <a:off x="7276832" y="24130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130" name="Group 129">
                <a:extLst>
                  <a:ext uri="{FF2B5EF4-FFF2-40B4-BE49-F238E27FC236}">
                    <a16:creationId xmlns:a16="http://schemas.microsoft.com/office/drawing/2014/main" xmlns="" id="{670F09EB-CC1C-BF4A-9F6D-C8BC5E2C6D90}"/>
                  </a:ext>
                </a:extLst>
              </p:cNvPr>
              <p:cNvGrpSpPr/>
              <p:nvPr/>
            </p:nvGrpSpPr>
            <p:grpSpPr>
              <a:xfrm>
                <a:off x="2171432" y="2660695"/>
                <a:ext cx="5285400" cy="180000"/>
                <a:chOff x="2171432" y="2660695"/>
                <a:chExt cx="5285400" cy="180000"/>
              </a:xfrm>
              <a:grpFill/>
            </p:grpSpPr>
            <p:sp>
              <p:nvSpPr>
                <p:cNvPr id="154" name="Oval 153">
                  <a:extLst>
                    <a:ext uri="{FF2B5EF4-FFF2-40B4-BE49-F238E27FC236}">
                      <a16:creationId xmlns:a16="http://schemas.microsoft.com/office/drawing/2014/main" xmlns="" id="{6CF05F63-1565-1F4C-8622-DFE3C1AA2BCE}"/>
                    </a:ext>
                  </a:extLst>
                </p:cNvPr>
                <p:cNvSpPr>
                  <a:spLocks noChangeAspect="1"/>
                </p:cNvSpPr>
                <p:nvPr/>
              </p:nvSpPr>
              <p:spPr>
                <a:xfrm>
                  <a:off x="2171432"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5" name="Oval 154">
                  <a:extLst>
                    <a:ext uri="{FF2B5EF4-FFF2-40B4-BE49-F238E27FC236}">
                      <a16:creationId xmlns:a16="http://schemas.microsoft.com/office/drawing/2014/main" xmlns="" id="{6E81ADE6-EE0C-C449-A6B1-56CFADEF252B}"/>
                    </a:ext>
                  </a:extLst>
                </p:cNvPr>
                <p:cNvSpPr>
                  <a:spLocks noChangeAspect="1"/>
                </p:cNvSpPr>
                <p:nvPr/>
              </p:nvSpPr>
              <p:spPr>
                <a:xfrm>
                  <a:off x="2414546"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6" name="Oval 155">
                  <a:extLst>
                    <a:ext uri="{FF2B5EF4-FFF2-40B4-BE49-F238E27FC236}">
                      <a16:creationId xmlns:a16="http://schemas.microsoft.com/office/drawing/2014/main" xmlns="" id="{ECB5965B-1740-8B42-A6CD-A790098FF0E4}"/>
                    </a:ext>
                  </a:extLst>
                </p:cNvPr>
                <p:cNvSpPr>
                  <a:spLocks noChangeAspect="1"/>
                </p:cNvSpPr>
                <p:nvPr/>
              </p:nvSpPr>
              <p:spPr>
                <a:xfrm>
                  <a:off x="2657660"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7" name="Oval 156">
                  <a:extLst>
                    <a:ext uri="{FF2B5EF4-FFF2-40B4-BE49-F238E27FC236}">
                      <a16:creationId xmlns:a16="http://schemas.microsoft.com/office/drawing/2014/main" xmlns="" id="{A4A8A19C-40BD-844C-8C76-61DDC5F52A37}"/>
                    </a:ext>
                  </a:extLst>
                </p:cNvPr>
                <p:cNvSpPr>
                  <a:spLocks noChangeAspect="1"/>
                </p:cNvSpPr>
                <p:nvPr/>
              </p:nvSpPr>
              <p:spPr>
                <a:xfrm>
                  <a:off x="2900774"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8" name="Oval 157">
                  <a:extLst>
                    <a:ext uri="{FF2B5EF4-FFF2-40B4-BE49-F238E27FC236}">
                      <a16:creationId xmlns:a16="http://schemas.microsoft.com/office/drawing/2014/main" xmlns="" id="{6FAB33D7-3BB4-F843-B71F-85AB1681F55A}"/>
                    </a:ext>
                  </a:extLst>
                </p:cNvPr>
                <p:cNvSpPr>
                  <a:spLocks noChangeAspect="1"/>
                </p:cNvSpPr>
                <p:nvPr/>
              </p:nvSpPr>
              <p:spPr>
                <a:xfrm>
                  <a:off x="3143888"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9" name="Oval 158">
                  <a:extLst>
                    <a:ext uri="{FF2B5EF4-FFF2-40B4-BE49-F238E27FC236}">
                      <a16:creationId xmlns:a16="http://schemas.microsoft.com/office/drawing/2014/main" xmlns="" id="{62F5B31B-19DA-B64C-AFCB-6389FCA0A18D}"/>
                    </a:ext>
                  </a:extLst>
                </p:cNvPr>
                <p:cNvSpPr>
                  <a:spLocks noChangeAspect="1"/>
                </p:cNvSpPr>
                <p:nvPr/>
              </p:nvSpPr>
              <p:spPr>
                <a:xfrm>
                  <a:off x="3387002"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0" name="Oval 159">
                  <a:extLst>
                    <a:ext uri="{FF2B5EF4-FFF2-40B4-BE49-F238E27FC236}">
                      <a16:creationId xmlns:a16="http://schemas.microsoft.com/office/drawing/2014/main" xmlns="" id="{BFA196FB-7002-7443-A398-F17B2BF894D1}"/>
                    </a:ext>
                  </a:extLst>
                </p:cNvPr>
                <p:cNvSpPr>
                  <a:spLocks noChangeAspect="1"/>
                </p:cNvSpPr>
                <p:nvPr/>
              </p:nvSpPr>
              <p:spPr>
                <a:xfrm>
                  <a:off x="3630116"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1" name="Oval 160">
                  <a:extLst>
                    <a:ext uri="{FF2B5EF4-FFF2-40B4-BE49-F238E27FC236}">
                      <a16:creationId xmlns:a16="http://schemas.microsoft.com/office/drawing/2014/main" xmlns="" id="{0E6F41C5-7BBD-4F42-BF3B-50AE423AF79D}"/>
                    </a:ext>
                  </a:extLst>
                </p:cNvPr>
                <p:cNvSpPr>
                  <a:spLocks noChangeAspect="1"/>
                </p:cNvSpPr>
                <p:nvPr/>
              </p:nvSpPr>
              <p:spPr>
                <a:xfrm>
                  <a:off x="3873230"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2" name="Oval 161">
                  <a:extLst>
                    <a:ext uri="{FF2B5EF4-FFF2-40B4-BE49-F238E27FC236}">
                      <a16:creationId xmlns:a16="http://schemas.microsoft.com/office/drawing/2014/main" xmlns="" id="{7005EE2E-A416-8B44-97B3-0A1E53CF2558}"/>
                    </a:ext>
                  </a:extLst>
                </p:cNvPr>
                <p:cNvSpPr>
                  <a:spLocks noChangeAspect="1"/>
                </p:cNvSpPr>
                <p:nvPr/>
              </p:nvSpPr>
              <p:spPr>
                <a:xfrm>
                  <a:off x="4116344"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3" name="Oval 162">
                  <a:extLst>
                    <a:ext uri="{FF2B5EF4-FFF2-40B4-BE49-F238E27FC236}">
                      <a16:creationId xmlns:a16="http://schemas.microsoft.com/office/drawing/2014/main" xmlns="" id="{430F1B50-0F09-7B4E-BECB-4F6221DD64B8}"/>
                    </a:ext>
                  </a:extLst>
                </p:cNvPr>
                <p:cNvSpPr>
                  <a:spLocks noChangeAspect="1"/>
                </p:cNvSpPr>
                <p:nvPr/>
              </p:nvSpPr>
              <p:spPr>
                <a:xfrm>
                  <a:off x="4359458"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4" name="Oval 163">
                  <a:extLst>
                    <a:ext uri="{FF2B5EF4-FFF2-40B4-BE49-F238E27FC236}">
                      <a16:creationId xmlns:a16="http://schemas.microsoft.com/office/drawing/2014/main" xmlns="" id="{CBB20AD4-D1F8-E646-832B-9B2DD78C24B0}"/>
                    </a:ext>
                  </a:extLst>
                </p:cNvPr>
                <p:cNvSpPr>
                  <a:spLocks noChangeAspect="1"/>
                </p:cNvSpPr>
                <p:nvPr/>
              </p:nvSpPr>
              <p:spPr>
                <a:xfrm>
                  <a:off x="4602572"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5" name="Oval 164">
                  <a:extLst>
                    <a:ext uri="{FF2B5EF4-FFF2-40B4-BE49-F238E27FC236}">
                      <a16:creationId xmlns:a16="http://schemas.microsoft.com/office/drawing/2014/main" xmlns="" id="{E384DE24-2E9E-484A-B6AC-3AC36C871CF8}"/>
                    </a:ext>
                  </a:extLst>
                </p:cNvPr>
                <p:cNvSpPr>
                  <a:spLocks noChangeAspect="1"/>
                </p:cNvSpPr>
                <p:nvPr/>
              </p:nvSpPr>
              <p:spPr>
                <a:xfrm>
                  <a:off x="4845686"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6" name="Oval 165">
                  <a:extLst>
                    <a:ext uri="{FF2B5EF4-FFF2-40B4-BE49-F238E27FC236}">
                      <a16:creationId xmlns:a16="http://schemas.microsoft.com/office/drawing/2014/main" xmlns="" id="{6914B87A-7CB1-2D40-A3B9-286729CD624F}"/>
                    </a:ext>
                  </a:extLst>
                </p:cNvPr>
                <p:cNvSpPr>
                  <a:spLocks noChangeAspect="1"/>
                </p:cNvSpPr>
                <p:nvPr/>
              </p:nvSpPr>
              <p:spPr>
                <a:xfrm>
                  <a:off x="5088800"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7" name="Oval 166">
                  <a:extLst>
                    <a:ext uri="{FF2B5EF4-FFF2-40B4-BE49-F238E27FC236}">
                      <a16:creationId xmlns:a16="http://schemas.microsoft.com/office/drawing/2014/main" xmlns="" id="{157895FE-14F6-504B-BFDF-4FCE905B85FC}"/>
                    </a:ext>
                  </a:extLst>
                </p:cNvPr>
                <p:cNvSpPr>
                  <a:spLocks noChangeAspect="1"/>
                </p:cNvSpPr>
                <p:nvPr/>
              </p:nvSpPr>
              <p:spPr>
                <a:xfrm>
                  <a:off x="5331914"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8" name="Oval 167">
                  <a:extLst>
                    <a:ext uri="{FF2B5EF4-FFF2-40B4-BE49-F238E27FC236}">
                      <a16:creationId xmlns:a16="http://schemas.microsoft.com/office/drawing/2014/main" xmlns="" id="{01AD90BE-E0E8-774C-949B-961B08EB7A07}"/>
                    </a:ext>
                  </a:extLst>
                </p:cNvPr>
                <p:cNvSpPr>
                  <a:spLocks noChangeAspect="1"/>
                </p:cNvSpPr>
                <p:nvPr/>
              </p:nvSpPr>
              <p:spPr>
                <a:xfrm>
                  <a:off x="5575028"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9" name="Oval 168">
                  <a:extLst>
                    <a:ext uri="{FF2B5EF4-FFF2-40B4-BE49-F238E27FC236}">
                      <a16:creationId xmlns:a16="http://schemas.microsoft.com/office/drawing/2014/main" xmlns="" id="{8D9E48EB-110E-BC49-B5FC-252E4BDDA9F3}"/>
                    </a:ext>
                  </a:extLst>
                </p:cNvPr>
                <p:cNvSpPr>
                  <a:spLocks noChangeAspect="1"/>
                </p:cNvSpPr>
                <p:nvPr/>
              </p:nvSpPr>
              <p:spPr>
                <a:xfrm>
                  <a:off x="5818142"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0" name="Oval 169">
                  <a:extLst>
                    <a:ext uri="{FF2B5EF4-FFF2-40B4-BE49-F238E27FC236}">
                      <a16:creationId xmlns:a16="http://schemas.microsoft.com/office/drawing/2014/main" xmlns="" id="{8A7C1F12-3146-BB46-882E-2A351BB7C690}"/>
                    </a:ext>
                  </a:extLst>
                </p:cNvPr>
                <p:cNvSpPr>
                  <a:spLocks noChangeAspect="1"/>
                </p:cNvSpPr>
                <p:nvPr/>
              </p:nvSpPr>
              <p:spPr>
                <a:xfrm>
                  <a:off x="6061256"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1" name="Oval 170">
                  <a:extLst>
                    <a:ext uri="{FF2B5EF4-FFF2-40B4-BE49-F238E27FC236}">
                      <a16:creationId xmlns:a16="http://schemas.microsoft.com/office/drawing/2014/main" xmlns="" id="{B0DDA019-D0C5-0B4B-B30D-B02693E9BC4E}"/>
                    </a:ext>
                  </a:extLst>
                </p:cNvPr>
                <p:cNvSpPr>
                  <a:spLocks noChangeAspect="1"/>
                </p:cNvSpPr>
                <p:nvPr/>
              </p:nvSpPr>
              <p:spPr>
                <a:xfrm>
                  <a:off x="6304370"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2" name="Oval 171">
                  <a:extLst>
                    <a:ext uri="{FF2B5EF4-FFF2-40B4-BE49-F238E27FC236}">
                      <a16:creationId xmlns:a16="http://schemas.microsoft.com/office/drawing/2014/main" xmlns="" id="{32E8B2F5-77D5-BA4F-925B-3B3D9A75E72B}"/>
                    </a:ext>
                  </a:extLst>
                </p:cNvPr>
                <p:cNvSpPr>
                  <a:spLocks noChangeAspect="1"/>
                </p:cNvSpPr>
                <p:nvPr/>
              </p:nvSpPr>
              <p:spPr>
                <a:xfrm>
                  <a:off x="6547484"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3" name="Oval 172">
                  <a:extLst>
                    <a:ext uri="{FF2B5EF4-FFF2-40B4-BE49-F238E27FC236}">
                      <a16:creationId xmlns:a16="http://schemas.microsoft.com/office/drawing/2014/main" xmlns="" id="{1A370108-967A-6946-A131-AB0597484E0B}"/>
                    </a:ext>
                  </a:extLst>
                </p:cNvPr>
                <p:cNvSpPr>
                  <a:spLocks noChangeAspect="1"/>
                </p:cNvSpPr>
                <p:nvPr/>
              </p:nvSpPr>
              <p:spPr>
                <a:xfrm>
                  <a:off x="6790598"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4" name="Oval 173">
                  <a:extLst>
                    <a:ext uri="{FF2B5EF4-FFF2-40B4-BE49-F238E27FC236}">
                      <a16:creationId xmlns:a16="http://schemas.microsoft.com/office/drawing/2014/main" xmlns="" id="{E2BCF7F7-7D45-4B49-AC9E-0104A1E530ED}"/>
                    </a:ext>
                  </a:extLst>
                </p:cNvPr>
                <p:cNvSpPr>
                  <a:spLocks noChangeAspect="1"/>
                </p:cNvSpPr>
                <p:nvPr/>
              </p:nvSpPr>
              <p:spPr>
                <a:xfrm>
                  <a:off x="7033712"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5" name="Oval 174">
                  <a:extLst>
                    <a:ext uri="{FF2B5EF4-FFF2-40B4-BE49-F238E27FC236}">
                      <a16:creationId xmlns:a16="http://schemas.microsoft.com/office/drawing/2014/main" xmlns="" id="{139E00DC-BDB1-3F4A-9D11-1275B8720ED2}"/>
                    </a:ext>
                  </a:extLst>
                </p:cNvPr>
                <p:cNvSpPr>
                  <a:spLocks noChangeAspect="1"/>
                </p:cNvSpPr>
                <p:nvPr/>
              </p:nvSpPr>
              <p:spPr>
                <a:xfrm>
                  <a:off x="7276832"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131" name="Group 130">
                <a:extLst>
                  <a:ext uri="{FF2B5EF4-FFF2-40B4-BE49-F238E27FC236}">
                    <a16:creationId xmlns:a16="http://schemas.microsoft.com/office/drawing/2014/main" xmlns="" id="{70BA0CC6-DDDF-424A-AA7E-D4EC5E29CFDD}"/>
                  </a:ext>
                </a:extLst>
              </p:cNvPr>
              <p:cNvGrpSpPr/>
              <p:nvPr/>
            </p:nvGrpSpPr>
            <p:grpSpPr>
              <a:xfrm>
                <a:off x="2171432" y="2908345"/>
                <a:ext cx="5285400" cy="180000"/>
                <a:chOff x="2171432" y="2908345"/>
                <a:chExt cx="5285400" cy="180000"/>
              </a:xfrm>
              <a:grpFill/>
            </p:grpSpPr>
            <p:sp>
              <p:nvSpPr>
                <p:cNvPr id="132" name="Oval 131">
                  <a:extLst>
                    <a:ext uri="{FF2B5EF4-FFF2-40B4-BE49-F238E27FC236}">
                      <a16:creationId xmlns:a16="http://schemas.microsoft.com/office/drawing/2014/main" xmlns="" id="{ACBF18A0-D6A4-934D-ABEB-D1C097790524}"/>
                    </a:ext>
                  </a:extLst>
                </p:cNvPr>
                <p:cNvSpPr>
                  <a:spLocks noChangeAspect="1"/>
                </p:cNvSpPr>
                <p:nvPr/>
              </p:nvSpPr>
              <p:spPr>
                <a:xfrm>
                  <a:off x="2171432"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3" name="Oval 132">
                  <a:extLst>
                    <a:ext uri="{FF2B5EF4-FFF2-40B4-BE49-F238E27FC236}">
                      <a16:creationId xmlns:a16="http://schemas.microsoft.com/office/drawing/2014/main" xmlns="" id="{B5488D19-CCC5-914D-89AC-E8C385C520BB}"/>
                    </a:ext>
                  </a:extLst>
                </p:cNvPr>
                <p:cNvSpPr>
                  <a:spLocks noChangeAspect="1"/>
                </p:cNvSpPr>
                <p:nvPr/>
              </p:nvSpPr>
              <p:spPr>
                <a:xfrm>
                  <a:off x="2414546"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4" name="Oval 133">
                  <a:extLst>
                    <a:ext uri="{FF2B5EF4-FFF2-40B4-BE49-F238E27FC236}">
                      <a16:creationId xmlns:a16="http://schemas.microsoft.com/office/drawing/2014/main" xmlns="" id="{4681A9D7-17FE-F946-A622-C49556DE77B3}"/>
                    </a:ext>
                  </a:extLst>
                </p:cNvPr>
                <p:cNvSpPr>
                  <a:spLocks noChangeAspect="1"/>
                </p:cNvSpPr>
                <p:nvPr/>
              </p:nvSpPr>
              <p:spPr>
                <a:xfrm>
                  <a:off x="2657660"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5" name="Oval 134">
                  <a:extLst>
                    <a:ext uri="{FF2B5EF4-FFF2-40B4-BE49-F238E27FC236}">
                      <a16:creationId xmlns:a16="http://schemas.microsoft.com/office/drawing/2014/main" xmlns="" id="{B55F5BEE-8405-EF4C-9BFA-C693E8B629D2}"/>
                    </a:ext>
                  </a:extLst>
                </p:cNvPr>
                <p:cNvSpPr>
                  <a:spLocks noChangeAspect="1"/>
                </p:cNvSpPr>
                <p:nvPr/>
              </p:nvSpPr>
              <p:spPr>
                <a:xfrm>
                  <a:off x="2900774"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6" name="Oval 135">
                  <a:extLst>
                    <a:ext uri="{FF2B5EF4-FFF2-40B4-BE49-F238E27FC236}">
                      <a16:creationId xmlns:a16="http://schemas.microsoft.com/office/drawing/2014/main" xmlns="" id="{5D3638D5-0AB9-F345-B81B-698EBC22616D}"/>
                    </a:ext>
                  </a:extLst>
                </p:cNvPr>
                <p:cNvSpPr>
                  <a:spLocks noChangeAspect="1"/>
                </p:cNvSpPr>
                <p:nvPr/>
              </p:nvSpPr>
              <p:spPr>
                <a:xfrm>
                  <a:off x="3143888"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7" name="Oval 136">
                  <a:extLst>
                    <a:ext uri="{FF2B5EF4-FFF2-40B4-BE49-F238E27FC236}">
                      <a16:creationId xmlns:a16="http://schemas.microsoft.com/office/drawing/2014/main" xmlns="" id="{83F25507-7339-4A44-8283-A0CAB9B36DF7}"/>
                    </a:ext>
                  </a:extLst>
                </p:cNvPr>
                <p:cNvSpPr>
                  <a:spLocks noChangeAspect="1"/>
                </p:cNvSpPr>
                <p:nvPr/>
              </p:nvSpPr>
              <p:spPr>
                <a:xfrm>
                  <a:off x="3387002"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8" name="Oval 137">
                  <a:extLst>
                    <a:ext uri="{FF2B5EF4-FFF2-40B4-BE49-F238E27FC236}">
                      <a16:creationId xmlns:a16="http://schemas.microsoft.com/office/drawing/2014/main" xmlns="" id="{0D958CA3-8614-FB4B-8E02-013A20832638}"/>
                    </a:ext>
                  </a:extLst>
                </p:cNvPr>
                <p:cNvSpPr>
                  <a:spLocks noChangeAspect="1"/>
                </p:cNvSpPr>
                <p:nvPr/>
              </p:nvSpPr>
              <p:spPr>
                <a:xfrm>
                  <a:off x="3630116"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9" name="Oval 138">
                  <a:extLst>
                    <a:ext uri="{FF2B5EF4-FFF2-40B4-BE49-F238E27FC236}">
                      <a16:creationId xmlns:a16="http://schemas.microsoft.com/office/drawing/2014/main" xmlns="" id="{F50256FA-8910-584C-9656-68EBE64F1763}"/>
                    </a:ext>
                  </a:extLst>
                </p:cNvPr>
                <p:cNvSpPr>
                  <a:spLocks noChangeAspect="1"/>
                </p:cNvSpPr>
                <p:nvPr/>
              </p:nvSpPr>
              <p:spPr>
                <a:xfrm>
                  <a:off x="3873230"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0" name="Oval 139">
                  <a:extLst>
                    <a:ext uri="{FF2B5EF4-FFF2-40B4-BE49-F238E27FC236}">
                      <a16:creationId xmlns:a16="http://schemas.microsoft.com/office/drawing/2014/main" xmlns="" id="{26A5CA89-964E-B84F-8FCF-356F7FAF9BCC}"/>
                    </a:ext>
                  </a:extLst>
                </p:cNvPr>
                <p:cNvSpPr>
                  <a:spLocks noChangeAspect="1"/>
                </p:cNvSpPr>
                <p:nvPr/>
              </p:nvSpPr>
              <p:spPr>
                <a:xfrm>
                  <a:off x="4116344"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1" name="Oval 140">
                  <a:extLst>
                    <a:ext uri="{FF2B5EF4-FFF2-40B4-BE49-F238E27FC236}">
                      <a16:creationId xmlns:a16="http://schemas.microsoft.com/office/drawing/2014/main" xmlns="" id="{4FECD9D0-A2F5-B740-99D5-15BE524E5C94}"/>
                    </a:ext>
                  </a:extLst>
                </p:cNvPr>
                <p:cNvSpPr>
                  <a:spLocks noChangeAspect="1"/>
                </p:cNvSpPr>
                <p:nvPr/>
              </p:nvSpPr>
              <p:spPr>
                <a:xfrm>
                  <a:off x="4359458"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2" name="Oval 141">
                  <a:extLst>
                    <a:ext uri="{FF2B5EF4-FFF2-40B4-BE49-F238E27FC236}">
                      <a16:creationId xmlns:a16="http://schemas.microsoft.com/office/drawing/2014/main" xmlns="" id="{8DA0B583-D979-6A46-98BD-7D1DA364FDF7}"/>
                    </a:ext>
                  </a:extLst>
                </p:cNvPr>
                <p:cNvSpPr>
                  <a:spLocks noChangeAspect="1"/>
                </p:cNvSpPr>
                <p:nvPr/>
              </p:nvSpPr>
              <p:spPr>
                <a:xfrm>
                  <a:off x="4602572"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3" name="Oval 142">
                  <a:extLst>
                    <a:ext uri="{FF2B5EF4-FFF2-40B4-BE49-F238E27FC236}">
                      <a16:creationId xmlns:a16="http://schemas.microsoft.com/office/drawing/2014/main" xmlns="" id="{F9C93360-649C-134C-B7F6-0B0574E7F433}"/>
                    </a:ext>
                  </a:extLst>
                </p:cNvPr>
                <p:cNvSpPr>
                  <a:spLocks noChangeAspect="1"/>
                </p:cNvSpPr>
                <p:nvPr/>
              </p:nvSpPr>
              <p:spPr>
                <a:xfrm>
                  <a:off x="4845686"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4" name="Oval 143">
                  <a:extLst>
                    <a:ext uri="{FF2B5EF4-FFF2-40B4-BE49-F238E27FC236}">
                      <a16:creationId xmlns:a16="http://schemas.microsoft.com/office/drawing/2014/main" xmlns="" id="{8629189C-7C06-0B4E-BD6B-4916B3223B9A}"/>
                    </a:ext>
                  </a:extLst>
                </p:cNvPr>
                <p:cNvSpPr>
                  <a:spLocks noChangeAspect="1"/>
                </p:cNvSpPr>
                <p:nvPr/>
              </p:nvSpPr>
              <p:spPr>
                <a:xfrm>
                  <a:off x="5088800"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5" name="Oval 144">
                  <a:extLst>
                    <a:ext uri="{FF2B5EF4-FFF2-40B4-BE49-F238E27FC236}">
                      <a16:creationId xmlns:a16="http://schemas.microsoft.com/office/drawing/2014/main" xmlns="" id="{5F65F7BD-23A0-AF4B-866D-56B915229A06}"/>
                    </a:ext>
                  </a:extLst>
                </p:cNvPr>
                <p:cNvSpPr>
                  <a:spLocks noChangeAspect="1"/>
                </p:cNvSpPr>
                <p:nvPr/>
              </p:nvSpPr>
              <p:spPr>
                <a:xfrm>
                  <a:off x="5331914"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6" name="Oval 145">
                  <a:extLst>
                    <a:ext uri="{FF2B5EF4-FFF2-40B4-BE49-F238E27FC236}">
                      <a16:creationId xmlns:a16="http://schemas.microsoft.com/office/drawing/2014/main" xmlns="" id="{16E4ABF3-436B-6D40-99F4-748FBE3CD4D2}"/>
                    </a:ext>
                  </a:extLst>
                </p:cNvPr>
                <p:cNvSpPr>
                  <a:spLocks noChangeAspect="1"/>
                </p:cNvSpPr>
                <p:nvPr/>
              </p:nvSpPr>
              <p:spPr>
                <a:xfrm>
                  <a:off x="5575028"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7" name="Oval 146">
                  <a:extLst>
                    <a:ext uri="{FF2B5EF4-FFF2-40B4-BE49-F238E27FC236}">
                      <a16:creationId xmlns:a16="http://schemas.microsoft.com/office/drawing/2014/main" xmlns="" id="{2DFC6134-B226-0641-9D67-D4962358D78F}"/>
                    </a:ext>
                  </a:extLst>
                </p:cNvPr>
                <p:cNvSpPr>
                  <a:spLocks noChangeAspect="1"/>
                </p:cNvSpPr>
                <p:nvPr/>
              </p:nvSpPr>
              <p:spPr>
                <a:xfrm>
                  <a:off x="5818142"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8" name="Oval 147">
                  <a:extLst>
                    <a:ext uri="{FF2B5EF4-FFF2-40B4-BE49-F238E27FC236}">
                      <a16:creationId xmlns:a16="http://schemas.microsoft.com/office/drawing/2014/main" xmlns="" id="{01E97EC1-171F-8843-9E17-569876E8C708}"/>
                    </a:ext>
                  </a:extLst>
                </p:cNvPr>
                <p:cNvSpPr>
                  <a:spLocks noChangeAspect="1"/>
                </p:cNvSpPr>
                <p:nvPr/>
              </p:nvSpPr>
              <p:spPr>
                <a:xfrm>
                  <a:off x="6061256"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9" name="Oval 148">
                  <a:extLst>
                    <a:ext uri="{FF2B5EF4-FFF2-40B4-BE49-F238E27FC236}">
                      <a16:creationId xmlns:a16="http://schemas.microsoft.com/office/drawing/2014/main" xmlns="" id="{111ADA5B-4848-2D49-A7B7-18C8E7E85D94}"/>
                    </a:ext>
                  </a:extLst>
                </p:cNvPr>
                <p:cNvSpPr>
                  <a:spLocks noChangeAspect="1"/>
                </p:cNvSpPr>
                <p:nvPr/>
              </p:nvSpPr>
              <p:spPr>
                <a:xfrm>
                  <a:off x="6304370"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0" name="Oval 149">
                  <a:extLst>
                    <a:ext uri="{FF2B5EF4-FFF2-40B4-BE49-F238E27FC236}">
                      <a16:creationId xmlns:a16="http://schemas.microsoft.com/office/drawing/2014/main" xmlns="" id="{10FB21DF-F25C-5C40-89E1-3D627A62DF9F}"/>
                    </a:ext>
                  </a:extLst>
                </p:cNvPr>
                <p:cNvSpPr>
                  <a:spLocks noChangeAspect="1"/>
                </p:cNvSpPr>
                <p:nvPr/>
              </p:nvSpPr>
              <p:spPr>
                <a:xfrm>
                  <a:off x="6547484"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1" name="Oval 150">
                  <a:extLst>
                    <a:ext uri="{FF2B5EF4-FFF2-40B4-BE49-F238E27FC236}">
                      <a16:creationId xmlns:a16="http://schemas.microsoft.com/office/drawing/2014/main" xmlns="" id="{5288E923-A4DC-D146-9616-81CCCFD72423}"/>
                    </a:ext>
                  </a:extLst>
                </p:cNvPr>
                <p:cNvSpPr>
                  <a:spLocks noChangeAspect="1"/>
                </p:cNvSpPr>
                <p:nvPr/>
              </p:nvSpPr>
              <p:spPr>
                <a:xfrm>
                  <a:off x="6790598"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2" name="Oval 151">
                  <a:extLst>
                    <a:ext uri="{FF2B5EF4-FFF2-40B4-BE49-F238E27FC236}">
                      <a16:creationId xmlns:a16="http://schemas.microsoft.com/office/drawing/2014/main" xmlns="" id="{4A5AC357-9506-E04A-9AF0-3912077169D5}"/>
                    </a:ext>
                  </a:extLst>
                </p:cNvPr>
                <p:cNvSpPr>
                  <a:spLocks noChangeAspect="1"/>
                </p:cNvSpPr>
                <p:nvPr/>
              </p:nvSpPr>
              <p:spPr>
                <a:xfrm>
                  <a:off x="7033712"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3" name="Oval 152">
                  <a:extLst>
                    <a:ext uri="{FF2B5EF4-FFF2-40B4-BE49-F238E27FC236}">
                      <a16:creationId xmlns:a16="http://schemas.microsoft.com/office/drawing/2014/main" xmlns="" id="{166D78CD-4CDA-EB49-8E51-D4AF9F2EE46D}"/>
                    </a:ext>
                  </a:extLst>
                </p:cNvPr>
                <p:cNvSpPr>
                  <a:spLocks noChangeAspect="1"/>
                </p:cNvSpPr>
                <p:nvPr/>
              </p:nvSpPr>
              <p:spPr>
                <a:xfrm>
                  <a:off x="7276832"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sp>
          <p:nvSpPr>
            <p:cNvPr id="359" name="TextBox 358">
              <a:extLst>
                <a:ext uri="{FF2B5EF4-FFF2-40B4-BE49-F238E27FC236}">
                  <a16:creationId xmlns:a16="http://schemas.microsoft.com/office/drawing/2014/main" xmlns="" id="{8CDC7922-BD4F-114E-80A1-9F8BED9F1A9F}"/>
                </a:ext>
              </a:extLst>
            </p:cNvPr>
            <p:cNvSpPr txBox="1"/>
            <p:nvPr/>
          </p:nvSpPr>
          <p:spPr>
            <a:xfrm>
              <a:off x="484414" y="1774829"/>
              <a:ext cx="5538268" cy="1005404"/>
            </a:xfrm>
            <a:prstGeom prst="rect">
              <a:avLst/>
            </a:prstGeom>
            <a:noFill/>
          </p:spPr>
          <p:txBody>
            <a:bodyPr wrap="none" rtlCol="0">
              <a:spAutoFit/>
            </a:bodyPr>
            <a:lstStyle/>
            <a:p>
              <a:r>
                <a:rPr lang="en-GB" sz="1350" dirty="0">
                  <a:latin typeface="Century Gothic" panose="020B0502020202020204" pitchFamily="34" charset="0"/>
                </a:rPr>
                <a:t>Chemotherapy use according to MINDACT Risk</a:t>
              </a:r>
            </a:p>
            <a:p>
              <a:pPr marL="276225">
                <a:spcBef>
                  <a:spcPts val="300"/>
                </a:spcBef>
              </a:pPr>
              <a:r>
                <a:rPr lang="en-GB" sz="1350" dirty="0">
                  <a:latin typeface="Century Gothic" panose="020B0502020202020204" pitchFamily="34" charset="0"/>
                </a:rPr>
                <a:t>% patients with high MINDACT clinical risk.</a:t>
              </a:r>
              <a:br>
                <a:rPr lang="en-GB" sz="1350" dirty="0">
                  <a:latin typeface="Century Gothic" panose="020B0502020202020204" pitchFamily="34" charset="0"/>
                </a:rPr>
              </a:br>
              <a:r>
                <a:rPr lang="en-GB" sz="1350" dirty="0">
                  <a:latin typeface="Century Gothic" panose="020B0502020202020204" pitchFamily="34" charset="0"/>
                </a:rPr>
                <a:t>Results with NPI score &gt;3.4 ≅ MINDACT.</a:t>
              </a:r>
            </a:p>
          </p:txBody>
        </p:sp>
        <p:sp>
          <p:nvSpPr>
            <p:cNvPr id="3" name="TextBox 2">
              <a:extLst>
                <a:ext uri="{FF2B5EF4-FFF2-40B4-BE49-F238E27FC236}">
                  <a16:creationId xmlns:a16="http://schemas.microsoft.com/office/drawing/2014/main" xmlns="" id="{715784C0-B925-4949-A073-B5ED6963F768}"/>
                </a:ext>
              </a:extLst>
            </p:cNvPr>
            <p:cNvSpPr txBox="1"/>
            <p:nvPr/>
          </p:nvSpPr>
          <p:spPr>
            <a:xfrm>
              <a:off x="7110082" y="3004464"/>
              <a:ext cx="4668373" cy="375488"/>
            </a:xfrm>
            <a:prstGeom prst="rect">
              <a:avLst/>
            </a:prstGeom>
            <a:noFill/>
          </p:spPr>
          <p:txBody>
            <a:bodyPr wrap="none" rtlCol="0">
              <a:spAutoFit/>
            </a:bodyPr>
            <a:lstStyle/>
            <a:p>
              <a:r>
                <a:rPr lang="en-GB" sz="1230" dirty="0">
                  <a:latin typeface="Century Gothic" panose="020B0502020202020204" pitchFamily="34" charset="0"/>
                </a:rPr>
                <a:t>96% of patients treated with chemotherapy</a:t>
              </a:r>
            </a:p>
          </p:txBody>
        </p:sp>
      </p:grpSp>
      <p:grpSp>
        <p:nvGrpSpPr>
          <p:cNvPr id="242" name="Group 241">
            <a:extLst>
              <a:ext uri="{FF2B5EF4-FFF2-40B4-BE49-F238E27FC236}">
                <a16:creationId xmlns:a16="http://schemas.microsoft.com/office/drawing/2014/main" xmlns="" id="{359401C0-1C74-9E45-BA3B-81155E974B95}"/>
              </a:ext>
            </a:extLst>
          </p:cNvPr>
          <p:cNvGrpSpPr/>
          <p:nvPr/>
        </p:nvGrpSpPr>
        <p:grpSpPr>
          <a:xfrm>
            <a:off x="363311" y="2571750"/>
            <a:ext cx="8476863" cy="1210260"/>
            <a:chOff x="484414" y="3506791"/>
            <a:chExt cx="11302485" cy="1613680"/>
          </a:xfrm>
        </p:grpSpPr>
        <p:grpSp>
          <p:nvGrpSpPr>
            <p:cNvPr id="15" name="Group 14">
              <a:extLst>
                <a:ext uri="{FF2B5EF4-FFF2-40B4-BE49-F238E27FC236}">
                  <a16:creationId xmlns:a16="http://schemas.microsoft.com/office/drawing/2014/main" xmlns="" id="{440D1640-C486-054D-B50A-11BE0CD8D847}"/>
                </a:ext>
              </a:extLst>
            </p:cNvPr>
            <p:cNvGrpSpPr/>
            <p:nvPr/>
          </p:nvGrpSpPr>
          <p:grpSpPr>
            <a:xfrm>
              <a:off x="6321397" y="3555778"/>
              <a:ext cx="5285400" cy="1170600"/>
              <a:chOff x="6457682" y="3392488"/>
              <a:chExt cx="5285400" cy="1170600"/>
            </a:xfrm>
          </p:grpSpPr>
          <p:grpSp>
            <p:nvGrpSpPr>
              <p:cNvPr id="124" name="Group 123">
                <a:extLst>
                  <a:ext uri="{FF2B5EF4-FFF2-40B4-BE49-F238E27FC236}">
                    <a16:creationId xmlns:a16="http://schemas.microsoft.com/office/drawing/2014/main" xmlns="" id="{E60467A9-5FFE-0A49-9397-65923AA69B3E}"/>
                  </a:ext>
                </a:extLst>
              </p:cNvPr>
              <p:cNvGrpSpPr/>
              <p:nvPr/>
            </p:nvGrpSpPr>
            <p:grpSpPr>
              <a:xfrm>
                <a:off x="6457682" y="3392488"/>
                <a:ext cx="5285400" cy="180000"/>
                <a:chOff x="2171432" y="1917745"/>
                <a:chExt cx="5285400" cy="180000"/>
              </a:xfrm>
            </p:grpSpPr>
            <p:sp>
              <p:nvSpPr>
                <p:cNvPr id="4" name="Oval 3">
                  <a:extLst>
                    <a:ext uri="{FF2B5EF4-FFF2-40B4-BE49-F238E27FC236}">
                      <a16:creationId xmlns:a16="http://schemas.microsoft.com/office/drawing/2014/main" xmlns="" id="{E52A8FA6-6E99-9545-8ED1-FBA26A630E45}"/>
                    </a:ext>
                  </a:extLst>
                </p:cNvPr>
                <p:cNvSpPr>
                  <a:spLocks noChangeAspect="1"/>
                </p:cNvSpPr>
                <p:nvPr/>
              </p:nvSpPr>
              <p:spPr>
                <a:xfrm>
                  <a:off x="2171432"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Oval 4">
                  <a:extLst>
                    <a:ext uri="{FF2B5EF4-FFF2-40B4-BE49-F238E27FC236}">
                      <a16:creationId xmlns:a16="http://schemas.microsoft.com/office/drawing/2014/main" xmlns="" id="{22D8C216-3DDB-0245-BF44-CD4B9A94ABD2}"/>
                    </a:ext>
                  </a:extLst>
                </p:cNvPr>
                <p:cNvSpPr>
                  <a:spLocks noChangeAspect="1"/>
                </p:cNvSpPr>
                <p:nvPr/>
              </p:nvSpPr>
              <p:spPr>
                <a:xfrm>
                  <a:off x="2414546"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Oval 5">
                  <a:extLst>
                    <a:ext uri="{FF2B5EF4-FFF2-40B4-BE49-F238E27FC236}">
                      <a16:creationId xmlns:a16="http://schemas.microsoft.com/office/drawing/2014/main" xmlns="" id="{E4539A09-EDBE-C74D-8AA0-A2AC750F484B}"/>
                    </a:ext>
                  </a:extLst>
                </p:cNvPr>
                <p:cNvSpPr>
                  <a:spLocks noChangeAspect="1"/>
                </p:cNvSpPr>
                <p:nvPr/>
              </p:nvSpPr>
              <p:spPr>
                <a:xfrm>
                  <a:off x="2657660"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Oval 6">
                  <a:extLst>
                    <a:ext uri="{FF2B5EF4-FFF2-40B4-BE49-F238E27FC236}">
                      <a16:creationId xmlns:a16="http://schemas.microsoft.com/office/drawing/2014/main" xmlns="" id="{67768C2F-D646-2342-B371-8E636A8DFA67}"/>
                    </a:ext>
                  </a:extLst>
                </p:cNvPr>
                <p:cNvSpPr>
                  <a:spLocks noChangeAspect="1"/>
                </p:cNvSpPr>
                <p:nvPr/>
              </p:nvSpPr>
              <p:spPr>
                <a:xfrm>
                  <a:off x="2900774"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Oval 7">
                  <a:extLst>
                    <a:ext uri="{FF2B5EF4-FFF2-40B4-BE49-F238E27FC236}">
                      <a16:creationId xmlns:a16="http://schemas.microsoft.com/office/drawing/2014/main" xmlns="" id="{86C46E39-A303-3146-BC79-9B203524EDA8}"/>
                    </a:ext>
                  </a:extLst>
                </p:cNvPr>
                <p:cNvSpPr>
                  <a:spLocks noChangeAspect="1"/>
                </p:cNvSpPr>
                <p:nvPr/>
              </p:nvSpPr>
              <p:spPr>
                <a:xfrm>
                  <a:off x="3143888"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a:extLst>
                    <a:ext uri="{FF2B5EF4-FFF2-40B4-BE49-F238E27FC236}">
                      <a16:creationId xmlns:a16="http://schemas.microsoft.com/office/drawing/2014/main" xmlns="" id="{545A99BB-F0FC-F640-8B95-5BB279B011E9}"/>
                    </a:ext>
                  </a:extLst>
                </p:cNvPr>
                <p:cNvSpPr>
                  <a:spLocks noChangeAspect="1"/>
                </p:cNvSpPr>
                <p:nvPr/>
              </p:nvSpPr>
              <p:spPr>
                <a:xfrm>
                  <a:off x="3387002"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Oval 9">
                  <a:extLst>
                    <a:ext uri="{FF2B5EF4-FFF2-40B4-BE49-F238E27FC236}">
                      <a16:creationId xmlns:a16="http://schemas.microsoft.com/office/drawing/2014/main" xmlns="" id="{089558B7-4348-F544-AD18-CDAA604A7BB1}"/>
                    </a:ext>
                  </a:extLst>
                </p:cNvPr>
                <p:cNvSpPr>
                  <a:spLocks noChangeAspect="1"/>
                </p:cNvSpPr>
                <p:nvPr/>
              </p:nvSpPr>
              <p:spPr>
                <a:xfrm>
                  <a:off x="3630116"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Oval 10">
                  <a:extLst>
                    <a:ext uri="{FF2B5EF4-FFF2-40B4-BE49-F238E27FC236}">
                      <a16:creationId xmlns:a16="http://schemas.microsoft.com/office/drawing/2014/main" xmlns="" id="{208EE4BC-BA3E-8841-813D-0F0272ACDC8C}"/>
                    </a:ext>
                  </a:extLst>
                </p:cNvPr>
                <p:cNvSpPr>
                  <a:spLocks noChangeAspect="1"/>
                </p:cNvSpPr>
                <p:nvPr/>
              </p:nvSpPr>
              <p:spPr>
                <a:xfrm>
                  <a:off x="3873230"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Oval 11">
                  <a:extLst>
                    <a:ext uri="{FF2B5EF4-FFF2-40B4-BE49-F238E27FC236}">
                      <a16:creationId xmlns:a16="http://schemas.microsoft.com/office/drawing/2014/main" xmlns="" id="{22C7AE21-2E16-EF43-AAA2-DD21356572B4}"/>
                    </a:ext>
                  </a:extLst>
                </p:cNvPr>
                <p:cNvSpPr>
                  <a:spLocks noChangeAspect="1"/>
                </p:cNvSpPr>
                <p:nvPr/>
              </p:nvSpPr>
              <p:spPr>
                <a:xfrm>
                  <a:off x="4116344"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Oval 12">
                  <a:extLst>
                    <a:ext uri="{FF2B5EF4-FFF2-40B4-BE49-F238E27FC236}">
                      <a16:creationId xmlns:a16="http://schemas.microsoft.com/office/drawing/2014/main" xmlns="" id="{C06ED142-CBDD-EC4E-A391-2D1159B0BFC0}"/>
                    </a:ext>
                  </a:extLst>
                </p:cNvPr>
                <p:cNvSpPr>
                  <a:spLocks noChangeAspect="1"/>
                </p:cNvSpPr>
                <p:nvPr/>
              </p:nvSpPr>
              <p:spPr>
                <a:xfrm>
                  <a:off x="4359458"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Oval 13">
                  <a:extLst>
                    <a:ext uri="{FF2B5EF4-FFF2-40B4-BE49-F238E27FC236}">
                      <a16:creationId xmlns:a16="http://schemas.microsoft.com/office/drawing/2014/main" xmlns="" id="{6B860F52-C39A-FB45-90F4-2934E65E2701}"/>
                    </a:ext>
                  </a:extLst>
                </p:cNvPr>
                <p:cNvSpPr>
                  <a:spLocks noChangeAspect="1"/>
                </p:cNvSpPr>
                <p:nvPr/>
              </p:nvSpPr>
              <p:spPr>
                <a:xfrm>
                  <a:off x="4602572"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Oval 15">
                  <a:extLst>
                    <a:ext uri="{FF2B5EF4-FFF2-40B4-BE49-F238E27FC236}">
                      <a16:creationId xmlns:a16="http://schemas.microsoft.com/office/drawing/2014/main" xmlns="" id="{A077B6C3-BFE7-A546-906E-228955130D3E}"/>
                    </a:ext>
                  </a:extLst>
                </p:cNvPr>
                <p:cNvSpPr>
                  <a:spLocks noChangeAspect="1"/>
                </p:cNvSpPr>
                <p:nvPr/>
              </p:nvSpPr>
              <p:spPr>
                <a:xfrm>
                  <a:off x="4845686"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Oval 16">
                  <a:extLst>
                    <a:ext uri="{FF2B5EF4-FFF2-40B4-BE49-F238E27FC236}">
                      <a16:creationId xmlns:a16="http://schemas.microsoft.com/office/drawing/2014/main" xmlns="" id="{2C248FC8-BBE5-D443-B587-611E47B85DCC}"/>
                    </a:ext>
                  </a:extLst>
                </p:cNvPr>
                <p:cNvSpPr>
                  <a:spLocks noChangeAspect="1"/>
                </p:cNvSpPr>
                <p:nvPr/>
              </p:nvSpPr>
              <p:spPr>
                <a:xfrm>
                  <a:off x="5088800"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Oval 17">
                  <a:extLst>
                    <a:ext uri="{FF2B5EF4-FFF2-40B4-BE49-F238E27FC236}">
                      <a16:creationId xmlns:a16="http://schemas.microsoft.com/office/drawing/2014/main" xmlns="" id="{DB33448D-64EB-D44C-92DF-46D182CED14A}"/>
                    </a:ext>
                  </a:extLst>
                </p:cNvPr>
                <p:cNvSpPr>
                  <a:spLocks noChangeAspect="1"/>
                </p:cNvSpPr>
                <p:nvPr/>
              </p:nvSpPr>
              <p:spPr>
                <a:xfrm>
                  <a:off x="5331914"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Oval 18">
                  <a:extLst>
                    <a:ext uri="{FF2B5EF4-FFF2-40B4-BE49-F238E27FC236}">
                      <a16:creationId xmlns:a16="http://schemas.microsoft.com/office/drawing/2014/main" xmlns="" id="{D90E35F1-3640-BA48-A122-002E50C35774}"/>
                    </a:ext>
                  </a:extLst>
                </p:cNvPr>
                <p:cNvSpPr>
                  <a:spLocks noChangeAspect="1"/>
                </p:cNvSpPr>
                <p:nvPr/>
              </p:nvSpPr>
              <p:spPr>
                <a:xfrm>
                  <a:off x="5575028"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Oval 19">
                  <a:extLst>
                    <a:ext uri="{FF2B5EF4-FFF2-40B4-BE49-F238E27FC236}">
                      <a16:creationId xmlns:a16="http://schemas.microsoft.com/office/drawing/2014/main" xmlns="" id="{B8EBE1F2-C30C-6F4C-8BB4-4ADAAFBA62B6}"/>
                    </a:ext>
                  </a:extLst>
                </p:cNvPr>
                <p:cNvSpPr>
                  <a:spLocks noChangeAspect="1"/>
                </p:cNvSpPr>
                <p:nvPr/>
              </p:nvSpPr>
              <p:spPr>
                <a:xfrm>
                  <a:off x="5818142"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Oval 20">
                  <a:extLst>
                    <a:ext uri="{FF2B5EF4-FFF2-40B4-BE49-F238E27FC236}">
                      <a16:creationId xmlns:a16="http://schemas.microsoft.com/office/drawing/2014/main" xmlns="" id="{9B82619D-577F-DB44-A1E0-C9FB1B8B444A}"/>
                    </a:ext>
                  </a:extLst>
                </p:cNvPr>
                <p:cNvSpPr>
                  <a:spLocks noChangeAspect="1"/>
                </p:cNvSpPr>
                <p:nvPr/>
              </p:nvSpPr>
              <p:spPr>
                <a:xfrm>
                  <a:off x="6061256"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Oval 21">
                  <a:extLst>
                    <a:ext uri="{FF2B5EF4-FFF2-40B4-BE49-F238E27FC236}">
                      <a16:creationId xmlns:a16="http://schemas.microsoft.com/office/drawing/2014/main" xmlns="" id="{9BBD2F86-FAD1-1547-B98C-983D867A28C9}"/>
                    </a:ext>
                  </a:extLst>
                </p:cNvPr>
                <p:cNvSpPr>
                  <a:spLocks noChangeAspect="1"/>
                </p:cNvSpPr>
                <p:nvPr/>
              </p:nvSpPr>
              <p:spPr>
                <a:xfrm>
                  <a:off x="6304370"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Oval 22">
                  <a:extLst>
                    <a:ext uri="{FF2B5EF4-FFF2-40B4-BE49-F238E27FC236}">
                      <a16:creationId xmlns:a16="http://schemas.microsoft.com/office/drawing/2014/main" xmlns="" id="{CA41D3A2-4B36-FA4C-B00B-316ABA470317}"/>
                    </a:ext>
                  </a:extLst>
                </p:cNvPr>
                <p:cNvSpPr>
                  <a:spLocks noChangeAspect="1"/>
                </p:cNvSpPr>
                <p:nvPr/>
              </p:nvSpPr>
              <p:spPr>
                <a:xfrm>
                  <a:off x="6547484"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Oval 23">
                  <a:extLst>
                    <a:ext uri="{FF2B5EF4-FFF2-40B4-BE49-F238E27FC236}">
                      <a16:creationId xmlns:a16="http://schemas.microsoft.com/office/drawing/2014/main" xmlns="" id="{169AA7E1-99FA-C742-AFC9-0F01B7694C4F}"/>
                    </a:ext>
                  </a:extLst>
                </p:cNvPr>
                <p:cNvSpPr>
                  <a:spLocks noChangeAspect="1"/>
                </p:cNvSpPr>
                <p:nvPr/>
              </p:nvSpPr>
              <p:spPr>
                <a:xfrm>
                  <a:off x="6790598"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Oval 24">
                  <a:extLst>
                    <a:ext uri="{FF2B5EF4-FFF2-40B4-BE49-F238E27FC236}">
                      <a16:creationId xmlns:a16="http://schemas.microsoft.com/office/drawing/2014/main" xmlns="" id="{F8798C15-A1AC-054C-ABEB-57F4CA49021D}"/>
                    </a:ext>
                  </a:extLst>
                </p:cNvPr>
                <p:cNvSpPr>
                  <a:spLocks noChangeAspect="1"/>
                </p:cNvSpPr>
                <p:nvPr/>
              </p:nvSpPr>
              <p:spPr>
                <a:xfrm>
                  <a:off x="7033712"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Oval 25">
                  <a:extLst>
                    <a:ext uri="{FF2B5EF4-FFF2-40B4-BE49-F238E27FC236}">
                      <a16:creationId xmlns:a16="http://schemas.microsoft.com/office/drawing/2014/main" xmlns="" id="{6A3D4024-0EA8-984C-B486-78662BDE80A4}"/>
                    </a:ext>
                  </a:extLst>
                </p:cNvPr>
                <p:cNvSpPr>
                  <a:spLocks noChangeAspect="1"/>
                </p:cNvSpPr>
                <p:nvPr/>
              </p:nvSpPr>
              <p:spPr>
                <a:xfrm>
                  <a:off x="7276832"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123" name="Group 122">
                <a:extLst>
                  <a:ext uri="{FF2B5EF4-FFF2-40B4-BE49-F238E27FC236}">
                    <a16:creationId xmlns:a16="http://schemas.microsoft.com/office/drawing/2014/main" xmlns="" id="{555F5E09-F3A0-AF49-9C0C-717508AEB824}"/>
                  </a:ext>
                </a:extLst>
              </p:cNvPr>
              <p:cNvGrpSpPr/>
              <p:nvPr/>
            </p:nvGrpSpPr>
            <p:grpSpPr>
              <a:xfrm>
                <a:off x="6457682" y="3640138"/>
                <a:ext cx="5285400" cy="180000"/>
                <a:chOff x="2171432" y="2165395"/>
                <a:chExt cx="5285400" cy="180000"/>
              </a:xfrm>
            </p:grpSpPr>
            <p:sp>
              <p:nvSpPr>
                <p:cNvPr id="29" name="Oval 28">
                  <a:extLst>
                    <a:ext uri="{FF2B5EF4-FFF2-40B4-BE49-F238E27FC236}">
                      <a16:creationId xmlns:a16="http://schemas.microsoft.com/office/drawing/2014/main" xmlns="" id="{C175300F-8603-F549-80D6-05F8AC9412E2}"/>
                    </a:ext>
                  </a:extLst>
                </p:cNvPr>
                <p:cNvSpPr>
                  <a:spLocks noChangeAspect="1"/>
                </p:cNvSpPr>
                <p:nvPr/>
              </p:nvSpPr>
              <p:spPr>
                <a:xfrm>
                  <a:off x="2171432" y="21653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30" name="Oval 29">
                  <a:extLst>
                    <a:ext uri="{FF2B5EF4-FFF2-40B4-BE49-F238E27FC236}">
                      <a16:creationId xmlns:a16="http://schemas.microsoft.com/office/drawing/2014/main" xmlns="" id="{8F83220E-28CA-7E45-A616-270F74796FBF}"/>
                    </a:ext>
                  </a:extLst>
                </p:cNvPr>
                <p:cNvSpPr>
                  <a:spLocks noChangeAspect="1"/>
                </p:cNvSpPr>
                <p:nvPr/>
              </p:nvSpPr>
              <p:spPr>
                <a:xfrm>
                  <a:off x="2414546" y="21653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31" name="Oval 30">
                  <a:extLst>
                    <a:ext uri="{FF2B5EF4-FFF2-40B4-BE49-F238E27FC236}">
                      <a16:creationId xmlns:a16="http://schemas.microsoft.com/office/drawing/2014/main" xmlns="" id="{F0FB19DA-7E2E-AD47-86A2-87A6989EF3BD}"/>
                    </a:ext>
                  </a:extLst>
                </p:cNvPr>
                <p:cNvSpPr>
                  <a:spLocks noChangeAspect="1"/>
                </p:cNvSpPr>
                <p:nvPr/>
              </p:nvSpPr>
              <p:spPr>
                <a:xfrm>
                  <a:off x="2657660" y="21653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32" name="Oval 31">
                  <a:extLst>
                    <a:ext uri="{FF2B5EF4-FFF2-40B4-BE49-F238E27FC236}">
                      <a16:creationId xmlns:a16="http://schemas.microsoft.com/office/drawing/2014/main" xmlns="" id="{C83F0B6E-8D98-C94B-B6AE-652459AE33F5}"/>
                    </a:ext>
                  </a:extLst>
                </p:cNvPr>
                <p:cNvSpPr>
                  <a:spLocks noChangeAspect="1"/>
                </p:cNvSpPr>
                <p:nvPr/>
              </p:nvSpPr>
              <p:spPr>
                <a:xfrm>
                  <a:off x="2900774" y="21653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33" name="Oval 32">
                  <a:extLst>
                    <a:ext uri="{FF2B5EF4-FFF2-40B4-BE49-F238E27FC236}">
                      <a16:creationId xmlns:a16="http://schemas.microsoft.com/office/drawing/2014/main" xmlns="" id="{80071488-0C6F-2D4A-9601-8E0CC3471FBE}"/>
                    </a:ext>
                  </a:extLst>
                </p:cNvPr>
                <p:cNvSpPr>
                  <a:spLocks noChangeAspect="1"/>
                </p:cNvSpPr>
                <p:nvPr/>
              </p:nvSpPr>
              <p:spPr>
                <a:xfrm>
                  <a:off x="3143888" y="21653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34" name="Oval 33">
                  <a:extLst>
                    <a:ext uri="{FF2B5EF4-FFF2-40B4-BE49-F238E27FC236}">
                      <a16:creationId xmlns:a16="http://schemas.microsoft.com/office/drawing/2014/main" xmlns="" id="{E74DA68D-7ABD-0A4B-8BDF-CCAFEB32494E}"/>
                    </a:ext>
                  </a:extLst>
                </p:cNvPr>
                <p:cNvSpPr>
                  <a:spLocks noChangeAspect="1"/>
                </p:cNvSpPr>
                <p:nvPr/>
              </p:nvSpPr>
              <p:spPr>
                <a:xfrm>
                  <a:off x="3387002" y="21653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35" name="Oval 34">
                  <a:extLst>
                    <a:ext uri="{FF2B5EF4-FFF2-40B4-BE49-F238E27FC236}">
                      <a16:creationId xmlns:a16="http://schemas.microsoft.com/office/drawing/2014/main" xmlns="" id="{E3DBB09D-C46F-6F44-8FA5-FEC06904EFD7}"/>
                    </a:ext>
                  </a:extLst>
                </p:cNvPr>
                <p:cNvSpPr>
                  <a:spLocks noChangeAspect="1"/>
                </p:cNvSpPr>
                <p:nvPr/>
              </p:nvSpPr>
              <p:spPr>
                <a:xfrm>
                  <a:off x="3630116" y="21653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36" name="Oval 35">
                  <a:extLst>
                    <a:ext uri="{FF2B5EF4-FFF2-40B4-BE49-F238E27FC236}">
                      <a16:creationId xmlns:a16="http://schemas.microsoft.com/office/drawing/2014/main" xmlns="" id="{032C0385-47F2-A646-B5A7-A265B0BDE4B5}"/>
                    </a:ext>
                  </a:extLst>
                </p:cNvPr>
                <p:cNvSpPr>
                  <a:spLocks noChangeAspect="1"/>
                </p:cNvSpPr>
                <p:nvPr/>
              </p:nvSpPr>
              <p:spPr>
                <a:xfrm>
                  <a:off x="3873230" y="21653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37" name="Oval 36">
                  <a:extLst>
                    <a:ext uri="{FF2B5EF4-FFF2-40B4-BE49-F238E27FC236}">
                      <a16:creationId xmlns:a16="http://schemas.microsoft.com/office/drawing/2014/main" xmlns="" id="{311AB466-C00B-B54E-B980-741BD8B1F8C3}"/>
                    </a:ext>
                  </a:extLst>
                </p:cNvPr>
                <p:cNvSpPr>
                  <a:spLocks noChangeAspect="1"/>
                </p:cNvSpPr>
                <p:nvPr/>
              </p:nvSpPr>
              <p:spPr>
                <a:xfrm>
                  <a:off x="4116344" y="21653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38" name="Oval 37">
                  <a:extLst>
                    <a:ext uri="{FF2B5EF4-FFF2-40B4-BE49-F238E27FC236}">
                      <a16:creationId xmlns:a16="http://schemas.microsoft.com/office/drawing/2014/main" xmlns="" id="{DDAC44E7-0213-B140-99BC-203EEE7556D1}"/>
                    </a:ext>
                  </a:extLst>
                </p:cNvPr>
                <p:cNvSpPr>
                  <a:spLocks noChangeAspect="1"/>
                </p:cNvSpPr>
                <p:nvPr/>
              </p:nvSpPr>
              <p:spPr>
                <a:xfrm>
                  <a:off x="4359458" y="21653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39" name="Oval 38">
                  <a:extLst>
                    <a:ext uri="{FF2B5EF4-FFF2-40B4-BE49-F238E27FC236}">
                      <a16:creationId xmlns:a16="http://schemas.microsoft.com/office/drawing/2014/main" xmlns="" id="{0EEA8CDA-2CF7-F14F-82EC-82FCD7CCFD03}"/>
                    </a:ext>
                  </a:extLst>
                </p:cNvPr>
                <p:cNvSpPr>
                  <a:spLocks noChangeAspect="1"/>
                </p:cNvSpPr>
                <p:nvPr/>
              </p:nvSpPr>
              <p:spPr>
                <a:xfrm>
                  <a:off x="4602572" y="21653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40" name="Oval 39">
                  <a:extLst>
                    <a:ext uri="{FF2B5EF4-FFF2-40B4-BE49-F238E27FC236}">
                      <a16:creationId xmlns:a16="http://schemas.microsoft.com/office/drawing/2014/main" xmlns="" id="{F00EF580-2F21-0F4E-9B24-FFCBFEE55AA2}"/>
                    </a:ext>
                  </a:extLst>
                </p:cNvPr>
                <p:cNvSpPr>
                  <a:spLocks noChangeAspect="1"/>
                </p:cNvSpPr>
                <p:nvPr/>
              </p:nvSpPr>
              <p:spPr>
                <a:xfrm>
                  <a:off x="4845686" y="21653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41" name="Oval 40">
                  <a:extLst>
                    <a:ext uri="{FF2B5EF4-FFF2-40B4-BE49-F238E27FC236}">
                      <a16:creationId xmlns:a16="http://schemas.microsoft.com/office/drawing/2014/main" xmlns="" id="{41212D04-5B3A-D94E-AE0D-8215D324EBCD}"/>
                    </a:ext>
                  </a:extLst>
                </p:cNvPr>
                <p:cNvSpPr>
                  <a:spLocks noChangeAspect="1"/>
                </p:cNvSpPr>
                <p:nvPr/>
              </p:nvSpPr>
              <p:spPr>
                <a:xfrm>
                  <a:off x="5088800" y="21653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42" name="Oval 41">
                  <a:extLst>
                    <a:ext uri="{FF2B5EF4-FFF2-40B4-BE49-F238E27FC236}">
                      <a16:creationId xmlns:a16="http://schemas.microsoft.com/office/drawing/2014/main" xmlns="" id="{A5B54841-D802-D443-95F7-7011551D3C86}"/>
                    </a:ext>
                  </a:extLst>
                </p:cNvPr>
                <p:cNvSpPr>
                  <a:spLocks noChangeAspect="1"/>
                </p:cNvSpPr>
                <p:nvPr/>
              </p:nvSpPr>
              <p:spPr>
                <a:xfrm>
                  <a:off x="5331914" y="21653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43" name="Oval 42">
                  <a:extLst>
                    <a:ext uri="{FF2B5EF4-FFF2-40B4-BE49-F238E27FC236}">
                      <a16:creationId xmlns:a16="http://schemas.microsoft.com/office/drawing/2014/main" xmlns="" id="{4896CE04-0ED4-6D4F-99EA-CF9C95B92497}"/>
                    </a:ext>
                  </a:extLst>
                </p:cNvPr>
                <p:cNvSpPr>
                  <a:spLocks noChangeAspect="1"/>
                </p:cNvSpPr>
                <p:nvPr/>
              </p:nvSpPr>
              <p:spPr>
                <a:xfrm>
                  <a:off x="5575028" y="21653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44" name="Oval 43">
                  <a:extLst>
                    <a:ext uri="{FF2B5EF4-FFF2-40B4-BE49-F238E27FC236}">
                      <a16:creationId xmlns:a16="http://schemas.microsoft.com/office/drawing/2014/main" xmlns="" id="{66F652AD-8347-FB40-9DDC-F069F850ABCA}"/>
                    </a:ext>
                  </a:extLst>
                </p:cNvPr>
                <p:cNvSpPr>
                  <a:spLocks noChangeAspect="1"/>
                </p:cNvSpPr>
                <p:nvPr/>
              </p:nvSpPr>
              <p:spPr>
                <a:xfrm>
                  <a:off x="5818142" y="21653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45" name="Oval 44">
                  <a:extLst>
                    <a:ext uri="{FF2B5EF4-FFF2-40B4-BE49-F238E27FC236}">
                      <a16:creationId xmlns:a16="http://schemas.microsoft.com/office/drawing/2014/main" xmlns="" id="{4D82CA9E-35FB-064C-985A-DA4CB46583E0}"/>
                    </a:ext>
                  </a:extLst>
                </p:cNvPr>
                <p:cNvSpPr>
                  <a:spLocks noChangeAspect="1"/>
                </p:cNvSpPr>
                <p:nvPr/>
              </p:nvSpPr>
              <p:spPr>
                <a:xfrm>
                  <a:off x="6061256" y="21653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46" name="Oval 45">
                  <a:extLst>
                    <a:ext uri="{FF2B5EF4-FFF2-40B4-BE49-F238E27FC236}">
                      <a16:creationId xmlns:a16="http://schemas.microsoft.com/office/drawing/2014/main" xmlns="" id="{0A2DA0AA-A517-5142-992F-F269DA75C698}"/>
                    </a:ext>
                  </a:extLst>
                </p:cNvPr>
                <p:cNvSpPr>
                  <a:spLocks noChangeAspect="1"/>
                </p:cNvSpPr>
                <p:nvPr/>
              </p:nvSpPr>
              <p:spPr>
                <a:xfrm>
                  <a:off x="6304370" y="21653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47" name="Oval 46">
                  <a:extLst>
                    <a:ext uri="{FF2B5EF4-FFF2-40B4-BE49-F238E27FC236}">
                      <a16:creationId xmlns:a16="http://schemas.microsoft.com/office/drawing/2014/main" xmlns="" id="{C46BAE9C-2D61-2147-9FD6-EB771C103B4B}"/>
                    </a:ext>
                  </a:extLst>
                </p:cNvPr>
                <p:cNvSpPr>
                  <a:spLocks noChangeAspect="1"/>
                </p:cNvSpPr>
                <p:nvPr/>
              </p:nvSpPr>
              <p:spPr>
                <a:xfrm>
                  <a:off x="6547484" y="21653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48" name="Oval 47">
                  <a:extLst>
                    <a:ext uri="{FF2B5EF4-FFF2-40B4-BE49-F238E27FC236}">
                      <a16:creationId xmlns:a16="http://schemas.microsoft.com/office/drawing/2014/main" xmlns="" id="{046E296E-7671-FA4B-B546-6415039A5C2B}"/>
                    </a:ext>
                  </a:extLst>
                </p:cNvPr>
                <p:cNvSpPr>
                  <a:spLocks noChangeAspect="1"/>
                </p:cNvSpPr>
                <p:nvPr/>
              </p:nvSpPr>
              <p:spPr>
                <a:xfrm>
                  <a:off x="6790598" y="21653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49" name="Oval 48">
                  <a:extLst>
                    <a:ext uri="{FF2B5EF4-FFF2-40B4-BE49-F238E27FC236}">
                      <a16:creationId xmlns:a16="http://schemas.microsoft.com/office/drawing/2014/main" xmlns="" id="{134CE91F-86A2-7143-83EA-6C2019959F2F}"/>
                    </a:ext>
                  </a:extLst>
                </p:cNvPr>
                <p:cNvSpPr>
                  <a:spLocks noChangeAspect="1"/>
                </p:cNvSpPr>
                <p:nvPr/>
              </p:nvSpPr>
              <p:spPr>
                <a:xfrm>
                  <a:off x="7033712" y="21653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50" name="Oval 49">
                  <a:extLst>
                    <a:ext uri="{FF2B5EF4-FFF2-40B4-BE49-F238E27FC236}">
                      <a16:creationId xmlns:a16="http://schemas.microsoft.com/office/drawing/2014/main" xmlns="" id="{4713860A-316B-AD44-9EEA-06EAA1C333D1}"/>
                    </a:ext>
                  </a:extLst>
                </p:cNvPr>
                <p:cNvSpPr>
                  <a:spLocks noChangeAspect="1"/>
                </p:cNvSpPr>
                <p:nvPr/>
              </p:nvSpPr>
              <p:spPr>
                <a:xfrm>
                  <a:off x="7276832" y="2165395"/>
                  <a:ext cx="180000" cy="180000"/>
                </a:xfrm>
                <a:prstGeom prst="ellipse">
                  <a:avLst/>
                </a:prstGeom>
                <a:solidFill>
                  <a:srgbClr val="FF85FF"/>
                </a:solid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grpSp>
          <p:grpSp>
            <p:nvGrpSpPr>
              <p:cNvPr id="122" name="Group 121">
                <a:extLst>
                  <a:ext uri="{FF2B5EF4-FFF2-40B4-BE49-F238E27FC236}">
                    <a16:creationId xmlns:a16="http://schemas.microsoft.com/office/drawing/2014/main" xmlns="" id="{F9907EAE-23CC-394D-8132-65204BEBB3FB}"/>
                  </a:ext>
                </a:extLst>
              </p:cNvPr>
              <p:cNvGrpSpPr/>
              <p:nvPr/>
            </p:nvGrpSpPr>
            <p:grpSpPr>
              <a:xfrm>
                <a:off x="6457682" y="3887788"/>
                <a:ext cx="5285400" cy="180000"/>
                <a:chOff x="2171432" y="2413045"/>
                <a:chExt cx="5285400" cy="180000"/>
              </a:xfrm>
              <a:solidFill>
                <a:srgbClr val="FF85FF"/>
              </a:solidFill>
            </p:grpSpPr>
            <p:sp>
              <p:nvSpPr>
                <p:cNvPr id="52" name="Oval 51">
                  <a:extLst>
                    <a:ext uri="{FF2B5EF4-FFF2-40B4-BE49-F238E27FC236}">
                      <a16:creationId xmlns:a16="http://schemas.microsoft.com/office/drawing/2014/main" xmlns="" id="{EC242F1D-3F56-3D49-8040-5078D6254618}"/>
                    </a:ext>
                  </a:extLst>
                </p:cNvPr>
                <p:cNvSpPr>
                  <a:spLocks noChangeAspect="1"/>
                </p:cNvSpPr>
                <p:nvPr/>
              </p:nvSpPr>
              <p:spPr>
                <a:xfrm>
                  <a:off x="2171432" y="24130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3" name="Oval 52">
                  <a:extLst>
                    <a:ext uri="{FF2B5EF4-FFF2-40B4-BE49-F238E27FC236}">
                      <a16:creationId xmlns:a16="http://schemas.microsoft.com/office/drawing/2014/main" xmlns="" id="{B2D19583-1E49-A34A-907B-DAB1A801231F}"/>
                    </a:ext>
                  </a:extLst>
                </p:cNvPr>
                <p:cNvSpPr>
                  <a:spLocks noChangeAspect="1"/>
                </p:cNvSpPr>
                <p:nvPr/>
              </p:nvSpPr>
              <p:spPr>
                <a:xfrm>
                  <a:off x="2414546" y="24130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4" name="Oval 53">
                  <a:extLst>
                    <a:ext uri="{FF2B5EF4-FFF2-40B4-BE49-F238E27FC236}">
                      <a16:creationId xmlns:a16="http://schemas.microsoft.com/office/drawing/2014/main" xmlns="" id="{851E7556-A222-C346-A0EF-EDCA6D16613C}"/>
                    </a:ext>
                  </a:extLst>
                </p:cNvPr>
                <p:cNvSpPr>
                  <a:spLocks noChangeAspect="1"/>
                </p:cNvSpPr>
                <p:nvPr/>
              </p:nvSpPr>
              <p:spPr>
                <a:xfrm>
                  <a:off x="2657660" y="24130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5" name="Oval 54">
                  <a:extLst>
                    <a:ext uri="{FF2B5EF4-FFF2-40B4-BE49-F238E27FC236}">
                      <a16:creationId xmlns:a16="http://schemas.microsoft.com/office/drawing/2014/main" xmlns="" id="{C34EEDD8-5F37-D143-B902-DEBCE048CA5D}"/>
                    </a:ext>
                  </a:extLst>
                </p:cNvPr>
                <p:cNvSpPr>
                  <a:spLocks noChangeAspect="1"/>
                </p:cNvSpPr>
                <p:nvPr/>
              </p:nvSpPr>
              <p:spPr>
                <a:xfrm>
                  <a:off x="2900774" y="24130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6" name="Oval 55">
                  <a:extLst>
                    <a:ext uri="{FF2B5EF4-FFF2-40B4-BE49-F238E27FC236}">
                      <a16:creationId xmlns:a16="http://schemas.microsoft.com/office/drawing/2014/main" xmlns="" id="{CE7B0C2B-99FB-C945-8132-76597900A915}"/>
                    </a:ext>
                  </a:extLst>
                </p:cNvPr>
                <p:cNvSpPr>
                  <a:spLocks noChangeAspect="1"/>
                </p:cNvSpPr>
                <p:nvPr/>
              </p:nvSpPr>
              <p:spPr>
                <a:xfrm>
                  <a:off x="3143888" y="24130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7" name="Oval 56">
                  <a:extLst>
                    <a:ext uri="{FF2B5EF4-FFF2-40B4-BE49-F238E27FC236}">
                      <a16:creationId xmlns:a16="http://schemas.microsoft.com/office/drawing/2014/main" xmlns="" id="{8A73300C-B206-C246-B9A4-7EF373F8A12F}"/>
                    </a:ext>
                  </a:extLst>
                </p:cNvPr>
                <p:cNvSpPr>
                  <a:spLocks noChangeAspect="1"/>
                </p:cNvSpPr>
                <p:nvPr/>
              </p:nvSpPr>
              <p:spPr>
                <a:xfrm>
                  <a:off x="3387002" y="24130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8" name="Oval 57">
                  <a:extLst>
                    <a:ext uri="{FF2B5EF4-FFF2-40B4-BE49-F238E27FC236}">
                      <a16:creationId xmlns:a16="http://schemas.microsoft.com/office/drawing/2014/main" xmlns="" id="{FB88EBD5-6AB1-D246-8BBD-093CC050C3EA}"/>
                    </a:ext>
                  </a:extLst>
                </p:cNvPr>
                <p:cNvSpPr>
                  <a:spLocks noChangeAspect="1"/>
                </p:cNvSpPr>
                <p:nvPr/>
              </p:nvSpPr>
              <p:spPr>
                <a:xfrm>
                  <a:off x="3630116" y="24130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9" name="Oval 58">
                  <a:extLst>
                    <a:ext uri="{FF2B5EF4-FFF2-40B4-BE49-F238E27FC236}">
                      <a16:creationId xmlns:a16="http://schemas.microsoft.com/office/drawing/2014/main" xmlns="" id="{9D0C21BD-9799-BF4C-A0B5-8C57D6ADB55C}"/>
                    </a:ext>
                  </a:extLst>
                </p:cNvPr>
                <p:cNvSpPr>
                  <a:spLocks noChangeAspect="1"/>
                </p:cNvSpPr>
                <p:nvPr/>
              </p:nvSpPr>
              <p:spPr>
                <a:xfrm>
                  <a:off x="3873230" y="24130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0" name="Oval 59">
                  <a:extLst>
                    <a:ext uri="{FF2B5EF4-FFF2-40B4-BE49-F238E27FC236}">
                      <a16:creationId xmlns:a16="http://schemas.microsoft.com/office/drawing/2014/main" xmlns="" id="{5561981F-38D7-F94E-8459-292FA1B152FB}"/>
                    </a:ext>
                  </a:extLst>
                </p:cNvPr>
                <p:cNvSpPr>
                  <a:spLocks noChangeAspect="1"/>
                </p:cNvSpPr>
                <p:nvPr/>
              </p:nvSpPr>
              <p:spPr>
                <a:xfrm>
                  <a:off x="4116344" y="24130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1" name="Oval 60">
                  <a:extLst>
                    <a:ext uri="{FF2B5EF4-FFF2-40B4-BE49-F238E27FC236}">
                      <a16:creationId xmlns:a16="http://schemas.microsoft.com/office/drawing/2014/main" xmlns="" id="{455DB76B-F322-3041-BAFF-64FCFCADFC1F}"/>
                    </a:ext>
                  </a:extLst>
                </p:cNvPr>
                <p:cNvSpPr>
                  <a:spLocks noChangeAspect="1"/>
                </p:cNvSpPr>
                <p:nvPr/>
              </p:nvSpPr>
              <p:spPr>
                <a:xfrm>
                  <a:off x="4359458" y="24130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2" name="Oval 61">
                  <a:extLst>
                    <a:ext uri="{FF2B5EF4-FFF2-40B4-BE49-F238E27FC236}">
                      <a16:creationId xmlns:a16="http://schemas.microsoft.com/office/drawing/2014/main" xmlns="" id="{C770C773-73C6-F645-AFAB-E366C11F60DD}"/>
                    </a:ext>
                  </a:extLst>
                </p:cNvPr>
                <p:cNvSpPr>
                  <a:spLocks noChangeAspect="1"/>
                </p:cNvSpPr>
                <p:nvPr/>
              </p:nvSpPr>
              <p:spPr>
                <a:xfrm>
                  <a:off x="4602572" y="24130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3" name="Oval 62">
                  <a:extLst>
                    <a:ext uri="{FF2B5EF4-FFF2-40B4-BE49-F238E27FC236}">
                      <a16:creationId xmlns:a16="http://schemas.microsoft.com/office/drawing/2014/main" xmlns="" id="{4493C835-BE8B-F34D-A5D2-A6DD3DC1D136}"/>
                    </a:ext>
                  </a:extLst>
                </p:cNvPr>
                <p:cNvSpPr>
                  <a:spLocks noChangeAspect="1"/>
                </p:cNvSpPr>
                <p:nvPr/>
              </p:nvSpPr>
              <p:spPr>
                <a:xfrm>
                  <a:off x="4845686" y="24130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4" name="Oval 63">
                  <a:extLst>
                    <a:ext uri="{FF2B5EF4-FFF2-40B4-BE49-F238E27FC236}">
                      <a16:creationId xmlns:a16="http://schemas.microsoft.com/office/drawing/2014/main" xmlns="" id="{CB50E661-B307-B94B-B131-86B45000F925}"/>
                    </a:ext>
                  </a:extLst>
                </p:cNvPr>
                <p:cNvSpPr>
                  <a:spLocks noChangeAspect="1"/>
                </p:cNvSpPr>
                <p:nvPr/>
              </p:nvSpPr>
              <p:spPr>
                <a:xfrm>
                  <a:off x="5088800" y="24130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5" name="Oval 64">
                  <a:extLst>
                    <a:ext uri="{FF2B5EF4-FFF2-40B4-BE49-F238E27FC236}">
                      <a16:creationId xmlns:a16="http://schemas.microsoft.com/office/drawing/2014/main" xmlns="" id="{EFA321AE-FEE4-894C-8E3B-A1B4EEAC2E4E}"/>
                    </a:ext>
                  </a:extLst>
                </p:cNvPr>
                <p:cNvSpPr>
                  <a:spLocks noChangeAspect="1"/>
                </p:cNvSpPr>
                <p:nvPr/>
              </p:nvSpPr>
              <p:spPr>
                <a:xfrm>
                  <a:off x="5331914" y="24130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6" name="Oval 65">
                  <a:extLst>
                    <a:ext uri="{FF2B5EF4-FFF2-40B4-BE49-F238E27FC236}">
                      <a16:creationId xmlns:a16="http://schemas.microsoft.com/office/drawing/2014/main" xmlns="" id="{766D204F-F635-3943-AB52-E1E65D539D23}"/>
                    </a:ext>
                  </a:extLst>
                </p:cNvPr>
                <p:cNvSpPr>
                  <a:spLocks noChangeAspect="1"/>
                </p:cNvSpPr>
                <p:nvPr/>
              </p:nvSpPr>
              <p:spPr>
                <a:xfrm>
                  <a:off x="5575028" y="24130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7" name="Oval 66">
                  <a:extLst>
                    <a:ext uri="{FF2B5EF4-FFF2-40B4-BE49-F238E27FC236}">
                      <a16:creationId xmlns:a16="http://schemas.microsoft.com/office/drawing/2014/main" xmlns="" id="{13CCF70C-CA14-304A-A340-F38B96A986AA}"/>
                    </a:ext>
                  </a:extLst>
                </p:cNvPr>
                <p:cNvSpPr>
                  <a:spLocks noChangeAspect="1"/>
                </p:cNvSpPr>
                <p:nvPr/>
              </p:nvSpPr>
              <p:spPr>
                <a:xfrm>
                  <a:off x="5818142" y="24130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8" name="Oval 67">
                  <a:extLst>
                    <a:ext uri="{FF2B5EF4-FFF2-40B4-BE49-F238E27FC236}">
                      <a16:creationId xmlns:a16="http://schemas.microsoft.com/office/drawing/2014/main" xmlns="" id="{3EE17C2C-05F5-4243-B54F-8245C9A4C491}"/>
                    </a:ext>
                  </a:extLst>
                </p:cNvPr>
                <p:cNvSpPr>
                  <a:spLocks noChangeAspect="1"/>
                </p:cNvSpPr>
                <p:nvPr/>
              </p:nvSpPr>
              <p:spPr>
                <a:xfrm>
                  <a:off x="6061256" y="24130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9" name="Oval 68">
                  <a:extLst>
                    <a:ext uri="{FF2B5EF4-FFF2-40B4-BE49-F238E27FC236}">
                      <a16:creationId xmlns:a16="http://schemas.microsoft.com/office/drawing/2014/main" xmlns="" id="{29B876D1-FA2D-2641-8958-55516AC76493}"/>
                    </a:ext>
                  </a:extLst>
                </p:cNvPr>
                <p:cNvSpPr>
                  <a:spLocks noChangeAspect="1"/>
                </p:cNvSpPr>
                <p:nvPr/>
              </p:nvSpPr>
              <p:spPr>
                <a:xfrm>
                  <a:off x="6304370" y="24130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0" name="Oval 69">
                  <a:extLst>
                    <a:ext uri="{FF2B5EF4-FFF2-40B4-BE49-F238E27FC236}">
                      <a16:creationId xmlns:a16="http://schemas.microsoft.com/office/drawing/2014/main" xmlns="" id="{0B838011-0B5F-7C4A-A5E7-88FC27944115}"/>
                    </a:ext>
                  </a:extLst>
                </p:cNvPr>
                <p:cNvSpPr>
                  <a:spLocks noChangeAspect="1"/>
                </p:cNvSpPr>
                <p:nvPr/>
              </p:nvSpPr>
              <p:spPr>
                <a:xfrm>
                  <a:off x="6547484" y="24130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1" name="Oval 70">
                  <a:extLst>
                    <a:ext uri="{FF2B5EF4-FFF2-40B4-BE49-F238E27FC236}">
                      <a16:creationId xmlns:a16="http://schemas.microsoft.com/office/drawing/2014/main" xmlns="" id="{BB019929-DB03-D84F-A76E-400827270749}"/>
                    </a:ext>
                  </a:extLst>
                </p:cNvPr>
                <p:cNvSpPr>
                  <a:spLocks noChangeAspect="1"/>
                </p:cNvSpPr>
                <p:nvPr/>
              </p:nvSpPr>
              <p:spPr>
                <a:xfrm>
                  <a:off x="6790598" y="24130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2" name="Oval 71">
                  <a:extLst>
                    <a:ext uri="{FF2B5EF4-FFF2-40B4-BE49-F238E27FC236}">
                      <a16:creationId xmlns:a16="http://schemas.microsoft.com/office/drawing/2014/main" xmlns="" id="{4AA7C8CC-9782-6646-922B-7230754C0C78}"/>
                    </a:ext>
                  </a:extLst>
                </p:cNvPr>
                <p:cNvSpPr>
                  <a:spLocks noChangeAspect="1"/>
                </p:cNvSpPr>
                <p:nvPr/>
              </p:nvSpPr>
              <p:spPr>
                <a:xfrm>
                  <a:off x="7033712" y="24130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3" name="Oval 72">
                  <a:extLst>
                    <a:ext uri="{FF2B5EF4-FFF2-40B4-BE49-F238E27FC236}">
                      <a16:creationId xmlns:a16="http://schemas.microsoft.com/office/drawing/2014/main" xmlns="" id="{1696B15A-C069-B244-B504-690D3FC4B153}"/>
                    </a:ext>
                  </a:extLst>
                </p:cNvPr>
                <p:cNvSpPr>
                  <a:spLocks noChangeAspect="1"/>
                </p:cNvSpPr>
                <p:nvPr/>
              </p:nvSpPr>
              <p:spPr>
                <a:xfrm>
                  <a:off x="7276832" y="24130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121" name="Group 120">
                <a:extLst>
                  <a:ext uri="{FF2B5EF4-FFF2-40B4-BE49-F238E27FC236}">
                    <a16:creationId xmlns:a16="http://schemas.microsoft.com/office/drawing/2014/main" xmlns="" id="{30073418-590D-3047-95BF-0712EE9DF766}"/>
                  </a:ext>
                </a:extLst>
              </p:cNvPr>
              <p:cNvGrpSpPr/>
              <p:nvPr/>
            </p:nvGrpSpPr>
            <p:grpSpPr>
              <a:xfrm>
                <a:off x="6457682" y="4135438"/>
                <a:ext cx="5285400" cy="180000"/>
                <a:chOff x="2171432" y="2660695"/>
                <a:chExt cx="5285400" cy="180000"/>
              </a:xfrm>
              <a:solidFill>
                <a:srgbClr val="FF85FF"/>
              </a:solidFill>
            </p:grpSpPr>
            <p:sp>
              <p:nvSpPr>
                <p:cNvPr id="75" name="Oval 74">
                  <a:extLst>
                    <a:ext uri="{FF2B5EF4-FFF2-40B4-BE49-F238E27FC236}">
                      <a16:creationId xmlns:a16="http://schemas.microsoft.com/office/drawing/2014/main" xmlns="" id="{22AA8536-F35E-6342-86C1-24791B50E990}"/>
                    </a:ext>
                  </a:extLst>
                </p:cNvPr>
                <p:cNvSpPr>
                  <a:spLocks noChangeAspect="1"/>
                </p:cNvSpPr>
                <p:nvPr/>
              </p:nvSpPr>
              <p:spPr>
                <a:xfrm>
                  <a:off x="2171432" y="26606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6" name="Oval 75">
                  <a:extLst>
                    <a:ext uri="{FF2B5EF4-FFF2-40B4-BE49-F238E27FC236}">
                      <a16:creationId xmlns:a16="http://schemas.microsoft.com/office/drawing/2014/main" xmlns="" id="{ED526160-7816-7B44-BF4E-6C3ED09D92AF}"/>
                    </a:ext>
                  </a:extLst>
                </p:cNvPr>
                <p:cNvSpPr>
                  <a:spLocks noChangeAspect="1"/>
                </p:cNvSpPr>
                <p:nvPr/>
              </p:nvSpPr>
              <p:spPr>
                <a:xfrm>
                  <a:off x="2414546" y="26606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7" name="Oval 76">
                  <a:extLst>
                    <a:ext uri="{FF2B5EF4-FFF2-40B4-BE49-F238E27FC236}">
                      <a16:creationId xmlns:a16="http://schemas.microsoft.com/office/drawing/2014/main" xmlns="" id="{C9FAD2B6-9946-514D-975C-A250AD3D47C8}"/>
                    </a:ext>
                  </a:extLst>
                </p:cNvPr>
                <p:cNvSpPr>
                  <a:spLocks noChangeAspect="1"/>
                </p:cNvSpPr>
                <p:nvPr/>
              </p:nvSpPr>
              <p:spPr>
                <a:xfrm>
                  <a:off x="2657660" y="26606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8" name="Oval 77">
                  <a:extLst>
                    <a:ext uri="{FF2B5EF4-FFF2-40B4-BE49-F238E27FC236}">
                      <a16:creationId xmlns:a16="http://schemas.microsoft.com/office/drawing/2014/main" xmlns="" id="{D069C3CF-0293-D248-B450-2D7E7C97FF6D}"/>
                    </a:ext>
                  </a:extLst>
                </p:cNvPr>
                <p:cNvSpPr>
                  <a:spLocks noChangeAspect="1"/>
                </p:cNvSpPr>
                <p:nvPr/>
              </p:nvSpPr>
              <p:spPr>
                <a:xfrm>
                  <a:off x="2900774" y="26606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9" name="Oval 78">
                  <a:extLst>
                    <a:ext uri="{FF2B5EF4-FFF2-40B4-BE49-F238E27FC236}">
                      <a16:creationId xmlns:a16="http://schemas.microsoft.com/office/drawing/2014/main" xmlns="" id="{35D270C6-31C8-7847-B2A3-E55E77425F5A}"/>
                    </a:ext>
                  </a:extLst>
                </p:cNvPr>
                <p:cNvSpPr>
                  <a:spLocks noChangeAspect="1"/>
                </p:cNvSpPr>
                <p:nvPr/>
              </p:nvSpPr>
              <p:spPr>
                <a:xfrm>
                  <a:off x="3143888" y="26606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0" name="Oval 79">
                  <a:extLst>
                    <a:ext uri="{FF2B5EF4-FFF2-40B4-BE49-F238E27FC236}">
                      <a16:creationId xmlns:a16="http://schemas.microsoft.com/office/drawing/2014/main" xmlns="" id="{7C51314C-2143-644F-B3B2-3990BA8A29B9}"/>
                    </a:ext>
                  </a:extLst>
                </p:cNvPr>
                <p:cNvSpPr>
                  <a:spLocks noChangeAspect="1"/>
                </p:cNvSpPr>
                <p:nvPr/>
              </p:nvSpPr>
              <p:spPr>
                <a:xfrm>
                  <a:off x="3387002" y="26606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1" name="Oval 80">
                  <a:extLst>
                    <a:ext uri="{FF2B5EF4-FFF2-40B4-BE49-F238E27FC236}">
                      <a16:creationId xmlns:a16="http://schemas.microsoft.com/office/drawing/2014/main" xmlns="" id="{0A31764A-0DCD-2E44-AEA9-862D18325682}"/>
                    </a:ext>
                  </a:extLst>
                </p:cNvPr>
                <p:cNvSpPr>
                  <a:spLocks noChangeAspect="1"/>
                </p:cNvSpPr>
                <p:nvPr/>
              </p:nvSpPr>
              <p:spPr>
                <a:xfrm>
                  <a:off x="3630116" y="26606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2" name="Oval 81">
                  <a:extLst>
                    <a:ext uri="{FF2B5EF4-FFF2-40B4-BE49-F238E27FC236}">
                      <a16:creationId xmlns:a16="http://schemas.microsoft.com/office/drawing/2014/main" xmlns="" id="{020D7046-FBE6-504E-A5AE-611A4C5C3263}"/>
                    </a:ext>
                  </a:extLst>
                </p:cNvPr>
                <p:cNvSpPr>
                  <a:spLocks noChangeAspect="1"/>
                </p:cNvSpPr>
                <p:nvPr/>
              </p:nvSpPr>
              <p:spPr>
                <a:xfrm>
                  <a:off x="3873230" y="26606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3" name="Oval 82">
                  <a:extLst>
                    <a:ext uri="{FF2B5EF4-FFF2-40B4-BE49-F238E27FC236}">
                      <a16:creationId xmlns:a16="http://schemas.microsoft.com/office/drawing/2014/main" xmlns="" id="{82418B69-67B1-A544-9628-75A06015E0CE}"/>
                    </a:ext>
                  </a:extLst>
                </p:cNvPr>
                <p:cNvSpPr>
                  <a:spLocks noChangeAspect="1"/>
                </p:cNvSpPr>
                <p:nvPr/>
              </p:nvSpPr>
              <p:spPr>
                <a:xfrm>
                  <a:off x="4116344" y="26606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4" name="Oval 83">
                  <a:extLst>
                    <a:ext uri="{FF2B5EF4-FFF2-40B4-BE49-F238E27FC236}">
                      <a16:creationId xmlns:a16="http://schemas.microsoft.com/office/drawing/2014/main" xmlns="" id="{6ECD794A-950E-E949-A420-09F35C461252}"/>
                    </a:ext>
                  </a:extLst>
                </p:cNvPr>
                <p:cNvSpPr>
                  <a:spLocks noChangeAspect="1"/>
                </p:cNvSpPr>
                <p:nvPr/>
              </p:nvSpPr>
              <p:spPr>
                <a:xfrm>
                  <a:off x="4359458" y="26606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5" name="Oval 84">
                  <a:extLst>
                    <a:ext uri="{FF2B5EF4-FFF2-40B4-BE49-F238E27FC236}">
                      <a16:creationId xmlns:a16="http://schemas.microsoft.com/office/drawing/2014/main" xmlns="" id="{EFF51C2C-BFC6-8441-ADCC-7EA8C6411F41}"/>
                    </a:ext>
                  </a:extLst>
                </p:cNvPr>
                <p:cNvSpPr>
                  <a:spLocks noChangeAspect="1"/>
                </p:cNvSpPr>
                <p:nvPr/>
              </p:nvSpPr>
              <p:spPr>
                <a:xfrm>
                  <a:off x="4602572" y="26606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6" name="Oval 85">
                  <a:extLst>
                    <a:ext uri="{FF2B5EF4-FFF2-40B4-BE49-F238E27FC236}">
                      <a16:creationId xmlns:a16="http://schemas.microsoft.com/office/drawing/2014/main" xmlns="" id="{33B7DDF7-B20A-0E40-B3B2-47BC0F269421}"/>
                    </a:ext>
                  </a:extLst>
                </p:cNvPr>
                <p:cNvSpPr>
                  <a:spLocks noChangeAspect="1"/>
                </p:cNvSpPr>
                <p:nvPr/>
              </p:nvSpPr>
              <p:spPr>
                <a:xfrm>
                  <a:off x="4845686" y="26606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7" name="Oval 86">
                  <a:extLst>
                    <a:ext uri="{FF2B5EF4-FFF2-40B4-BE49-F238E27FC236}">
                      <a16:creationId xmlns:a16="http://schemas.microsoft.com/office/drawing/2014/main" xmlns="" id="{E5563ADC-C316-0B44-9948-16112299F166}"/>
                    </a:ext>
                  </a:extLst>
                </p:cNvPr>
                <p:cNvSpPr>
                  <a:spLocks noChangeAspect="1"/>
                </p:cNvSpPr>
                <p:nvPr/>
              </p:nvSpPr>
              <p:spPr>
                <a:xfrm>
                  <a:off x="5088800" y="26606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8" name="Oval 87">
                  <a:extLst>
                    <a:ext uri="{FF2B5EF4-FFF2-40B4-BE49-F238E27FC236}">
                      <a16:creationId xmlns:a16="http://schemas.microsoft.com/office/drawing/2014/main" xmlns="" id="{F3E43A4C-31AF-B947-BD8B-0EEF930EFA89}"/>
                    </a:ext>
                  </a:extLst>
                </p:cNvPr>
                <p:cNvSpPr>
                  <a:spLocks noChangeAspect="1"/>
                </p:cNvSpPr>
                <p:nvPr/>
              </p:nvSpPr>
              <p:spPr>
                <a:xfrm>
                  <a:off x="5331914" y="26606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9" name="Oval 88">
                  <a:extLst>
                    <a:ext uri="{FF2B5EF4-FFF2-40B4-BE49-F238E27FC236}">
                      <a16:creationId xmlns:a16="http://schemas.microsoft.com/office/drawing/2014/main" xmlns="" id="{FB796CA2-F4F9-7842-947D-DD6A2134F86C}"/>
                    </a:ext>
                  </a:extLst>
                </p:cNvPr>
                <p:cNvSpPr>
                  <a:spLocks noChangeAspect="1"/>
                </p:cNvSpPr>
                <p:nvPr/>
              </p:nvSpPr>
              <p:spPr>
                <a:xfrm>
                  <a:off x="5575028" y="26606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0" name="Oval 89">
                  <a:extLst>
                    <a:ext uri="{FF2B5EF4-FFF2-40B4-BE49-F238E27FC236}">
                      <a16:creationId xmlns:a16="http://schemas.microsoft.com/office/drawing/2014/main" xmlns="" id="{31AA33A0-87C4-7D43-B324-9D3ED066F9AD}"/>
                    </a:ext>
                  </a:extLst>
                </p:cNvPr>
                <p:cNvSpPr>
                  <a:spLocks noChangeAspect="1"/>
                </p:cNvSpPr>
                <p:nvPr/>
              </p:nvSpPr>
              <p:spPr>
                <a:xfrm>
                  <a:off x="5818142" y="26606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1" name="Oval 90">
                  <a:extLst>
                    <a:ext uri="{FF2B5EF4-FFF2-40B4-BE49-F238E27FC236}">
                      <a16:creationId xmlns:a16="http://schemas.microsoft.com/office/drawing/2014/main" xmlns="" id="{749AC176-2DBF-AC4F-BC5C-1F46D9052CD1}"/>
                    </a:ext>
                  </a:extLst>
                </p:cNvPr>
                <p:cNvSpPr>
                  <a:spLocks noChangeAspect="1"/>
                </p:cNvSpPr>
                <p:nvPr/>
              </p:nvSpPr>
              <p:spPr>
                <a:xfrm>
                  <a:off x="6061256" y="26606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2" name="Oval 91">
                  <a:extLst>
                    <a:ext uri="{FF2B5EF4-FFF2-40B4-BE49-F238E27FC236}">
                      <a16:creationId xmlns:a16="http://schemas.microsoft.com/office/drawing/2014/main" xmlns="" id="{F2AC2ACC-1DC1-2A4A-8A48-841BF1408B46}"/>
                    </a:ext>
                  </a:extLst>
                </p:cNvPr>
                <p:cNvSpPr>
                  <a:spLocks noChangeAspect="1"/>
                </p:cNvSpPr>
                <p:nvPr/>
              </p:nvSpPr>
              <p:spPr>
                <a:xfrm>
                  <a:off x="6304370" y="26606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3" name="Oval 92">
                  <a:extLst>
                    <a:ext uri="{FF2B5EF4-FFF2-40B4-BE49-F238E27FC236}">
                      <a16:creationId xmlns:a16="http://schemas.microsoft.com/office/drawing/2014/main" xmlns="" id="{F79907F7-A4BF-9643-BBC3-42F3527B8DA3}"/>
                    </a:ext>
                  </a:extLst>
                </p:cNvPr>
                <p:cNvSpPr>
                  <a:spLocks noChangeAspect="1"/>
                </p:cNvSpPr>
                <p:nvPr/>
              </p:nvSpPr>
              <p:spPr>
                <a:xfrm>
                  <a:off x="6547484" y="26606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4" name="Oval 93">
                  <a:extLst>
                    <a:ext uri="{FF2B5EF4-FFF2-40B4-BE49-F238E27FC236}">
                      <a16:creationId xmlns:a16="http://schemas.microsoft.com/office/drawing/2014/main" xmlns="" id="{9FB97808-FCC1-984F-84D5-9949F41ADACA}"/>
                    </a:ext>
                  </a:extLst>
                </p:cNvPr>
                <p:cNvSpPr>
                  <a:spLocks noChangeAspect="1"/>
                </p:cNvSpPr>
                <p:nvPr/>
              </p:nvSpPr>
              <p:spPr>
                <a:xfrm>
                  <a:off x="6790598" y="26606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5" name="Oval 94">
                  <a:extLst>
                    <a:ext uri="{FF2B5EF4-FFF2-40B4-BE49-F238E27FC236}">
                      <a16:creationId xmlns:a16="http://schemas.microsoft.com/office/drawing/2014/main" xmlns="" id="{3DB8224C-5313-A440-9D03-55268A4C3AFF}"/>
                    </a:ext>
                  </a:extLst>
                </p:cNvPr>
                <p:cNvSpPr>
                  <a:spLocks noChangeAspect="1"/>
                </p:cNvSpPr>
                <p:nvPr/>
              </p:nvSpPr>
              <p:spPr>
                <a:xfrm>
                  <a:off x="7033712" y="26606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6" name="Oval 95">
                  <a:extLst>
                    <a:ext uri="{FF2B5EF4-FFF2-40B4-BE49-F238E27FC236}">
                      <a16:creationId xmlns:a16="http://schemas.microsoft.com/office/drawing/2014/main" xmlns="" id="{978A324B-E147-7B4D-BD35-7CD9EC60AAAB}"/>
                    </a:ext>
                  </a:extLst>
                </p:cNvPr>
                <p:cNvSpPr>
                  <a:spLocks noChangeAspect="1"/>
                </p:cNvSpPr>
                <p:nvPr/>
              </p:nvSpPr>
              <p:spPr>
                <a:xfrm>
                  <a:off x="7276832" y="266069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120" name="Group 119">
                <a:extLst>
                  <a:ext uri="{FF2B5EF4-FFF2-40B4-BE49-F238E27FC236}">
                    <a16:creationId xmlns:a16="http://schemas.microsoft.com/office/drawing/2014/main" xmlns="" id="{1F01B02F-53FE-0F4A-9D0C-34EDEB6F68BD}"/>
                  </a:ext>
                </a:extLst>
              </p:cNvPr>
              <p:cNvGrpSpPr/>
              <p:nvPr/>
            </p:nvGrpSpPr>
            <p:grpSpPr>
              <a:xfrm>
                <a:off x="6457682" y="4383088"/>
                <a:ext cx="5285400" cy="180000"/>
                <a:chOff x="2171432" y="2908345"/>
                <a:chExt cx="5285400" cy="180000"/>
              </a:xfrm>
              <a:solidFill>
                <a:srgbClr val="FF85FF"/>
              </a:solidFill>
            </p:grpSpPr>
            <p:sp>
              <p:nvSpPr>
                <p:cNvPr id="98" name="Oval 97">
                  <a:extLst>
                    <a:ext uri="{FF2B5EF4-FFF2-40B4-BE49-F238E27FC236}">
                      <a16:creationId xmlns:a16="http://schemas.microsoft.com/office/drawing/2014/main" xmlns="" id="{6FF7BAE3-271A-AA42-8D7B-33892F33C898}"/>
                    </a:ext>
                  </a:extLst>
                </p:cNvPr>
                <p:cNvSpPr>
                  <a:spLocks noChangeAspect="1"/>
                </p:cNvSpPr>
                <p:nvPr/>
              </p:nvSpPr>
              <p:spPr>
                <a:xfrm>
                  <a:off x="2171432" y="29083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9" name="Oval 98">
                  <a:extLst>
                    <a:ext uri="{FF2B5EF4-FFF2-40B4-BE49-F238E27FC236}">
                      <a16:creationId xmlns:a16="http://schemas.microsoft.com/office/drawing/2014/main" xmlns="" id="{53827255-380C-964C-8F96-D3C591E69491}"/>
                    </a:ext>
                  </a:extLst>
                </p:cNvPr>
                <p:cNvSpPr>
                  <a:spLocks noChangeAspect="1"/>
                </p:cNvSpPr>
                <p:nvPr/>
              </p:nvSpPr>
              <p:spPr>
                <a:xfrm>
                  <a:off x="2414546" y="29083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0" name="Oval 99">
                  <a:extLst>
                    <a:ext uri="{FF2B5EF4-FFF2-40B4-BE49-F238E27FC236}">
                      <a16:creationId xmlns:a16="http://schemas.microsoft.com/office/drawing/2014/main" xmlns="" id="{B38E8601-4CD5-F14E-94E6-60D45450710A}"/>
                    </a:ext>
                  </a:extLst>
                </p:cNvPr>
                <p:cNvSpPr>
                  <a:spLocks noChangeAspect="1"/>
                </p:cNvSpPr>
                <p:nvPr/>
              </p:nvSpPr>
              <p:spPr>
                <a:xfrm>
                  <a:off x="2657660" y="29083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1" name="Oval 100">
                  <a:extLst>
                    <a:ext uri="{FF2B5EF4-FFF2-40B4-BE49-F238E27FC236}">
                      <a16:creationId xmlns:a16="http://schemas.microsoft.com/office/drawing/2014/main" xmlns="" id="{C05A5AE6-ADBC-3F46-A755-E87ED399D9CF}"/>
                    </a:ext>
                  </a:extLst>
                </p:cNvPr>
                <p:cNvSpPr>
                  <a:spLocks noChangeAspect="1"/>
                </p:cNvSpPr>
                <p:nvPr/>
              </p:nvSpPr>
              <p:spPr>
                <a:xfrm>
                  <a:off x="2900774" y="29083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2" name="Oval 101">
                  <a:extLst>
                    <a:ext uri="{FF2B5EF4-FFF2-40B4-BE49-F238E27FC236}">
                      <a16:creationId xmlns:a16="http://schemas.microsoft.com/office/drawing/2014/main" xmlns="" id="{77F462C2-3877-0040-8DD5-6596EEF10472}"/>
                    </a:ext>
                  </a:extLst>
                </p:cNvPr>
                <p:cNvSpPr>
                  <a:spLocks noChangeAspect="1"/>
                </p:cNvSpPr>
                <p:nvPr/>
              </p:nvSpPr>
              <p:spPr>
                <a:xfrm>
                  <a:off x="3143888" y="29083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3" name="Oval 102">
                  <a:extLst>
                    <a:ext uri="{FF2B5EF4-FFF2-40B4-BE49-F238E27FC236}">
                      <a16:creationId xmlns:a16="http://schemas.microsoft.com/office/drawing/2014/main" xmlns="" id="{C8513B60-4AAD-5F49-BB66-45766AB1B212}"/>
                    </a:ext>
                  </a:extLst>
                </p:cNvPr>
                <p:cNvSpPr>
                  <a:spLocks noChangeAspect="1"/>
                </p:cNvSpPr>
                <p:nvPr/>
              </p:nvSpPr>
              <p:spPr>
                <a:xfrm>
                  <a:off x="3387002" y="29083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4" name="Oval 103">
                  <a:extLst>
                    <a:ext uri="{FF2B5EF4-FFF2-40B4-BE49-F238E27FC236}">
                      <a16:creationId xmlns:a16="http://schemas.microsoft.com/office/drawing/2014/main" xmlns="" id="{0E2DBBBD-943C-4046-91A9-EDA54C664970}"/>
                    </a:ext>
                  </a:extLst>
                </p:cNvPr>
                <p:cNvSpPr>
                  <a:spLocks noChangeAspect="1"/>
                </p:cNvSpPr>
                <p:nvPr/>
              </p:nvSpPr>
              <p:spPr>
                <a:xfrm>
                  <a:off x="3630116" y="29083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5" name="Oval 104">
                  <a:extLst>
                    <a:ext uri="{FF2B5EF4-FFF2-40B4-BE49-F238E27FC236}">
                      <a16:creationId xmlns:a16="http://schemas.microsoft.com/office/drawing/2014/main" xmlns="" id="{46129703-CBB8-4D44-92B3-E8CE9A7BD173}"/>
                    </a:ext>
                  </a:extLst>
                </p:cNvPr>
                <p:cNvSpPr>
                  <a:spLocks noChangeAspect="1"/>
                </p:cNvSpPr>
                <p:nvPr/>
              </p:nvSpPr>
              <p:spPr>
                <a:xfrm>
                  <a:off x="3873230" y="29083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6" name="Oval 105">
                  <a:extLst>
                    <a:ext uri="{FF2B5EF4-FFF2-40B4-BE49-F238E27FC236}">
                      <a16:creationId xmlns:a16="http://schemas.microsoft.com/office/drawing/2014/main" xmlns="" id="{C9C26FEA-79C4-2B4B-8C0C-FBF4A6810BF1}"/>
                    </a:ext>
                  </a:extLst>
                </p:cNvPr>
                <p:cNvSpPr>
                  <a:spLocks noChangeAspect="1"/>
                </p:cNvSpPr>
                <p:nvPr/>
              </p:nvSpPr>
              <p:spPr>
                <a:xfrm>
                  <a:off x="4116344" y="29083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7" name="Oval 106">
                  <a:extLst>
                    <a:ext uri="{FF2B5EF4-FFF2-40B4-BE49-F238E27FC236}">
                      <a16:creationId xmlns:a16="http://schemas.microsoft.com/office/drawing/2014/main" xmlns="" id="{4F0EE989-4292-BE40-9150-87220E2BE5B8}"/>
                    </a:ext>
                  </a:extLst>
                </p:cNvPr>
                <p:cNvSpPr>
                  <a:spLocks noChangeAspect="1"/>
                </p:cNvSpPr>
                <p:nvPr/>
              </p:nvSpPr>
              <p:spPr>
                <a:xfrm>
                  <a:off x="4359458" y="29083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8" name="Oval 107">
                  <a:extLst>
                    <a:ext uri="{FF2B5EF4-FFF2-40B4-BE49-F238E27FC236}">
                      <a16:creationId xmlns:a16="http://schemas.microsoft.com/office/drawing/2014/main" xmlns="" id="{33A3FB74-22F4-8E43-A049-7D7EDA869B44}"/>
                    </a:ext>
                  </a:extLst>
                </p:cNvPr>
                <p:cNvSpPr>
                  <a:spLocks noChangeAspect="1"/>
                </p:cNvSpPr>
                <p:nvPr/>
              </p:nvSpPr>
              <p:spPr>
                <a:xfrm>
                  <a:off x="4602572" y="29083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9" name="Oval 108">
                  <a:extLst>
                    <a:ext uri="{FF2B5EF4-FFF2-40B4-BE49-F238E27FC236}">
                      <a16:creationId xmlns:a16="http://schemas.microsoft.com/office/drawing/2014/main" xmlns="" id="{ED596C33-A61A-464D-80A1-D9F17D2F22AC}"/>
                    </a:ext>
                  </a:extLst>
                </p:cNvPr>
                <p:cNvSpPr>
                  <a:spLocks noChangeAspect="1"/>
                </p:cNvSpPr>
                <p:nvPr/>
              </p:nvSpPr>
              <p:spPr>
                <a:xfrm>
                  <a:off x="4845686" y="29083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0" name="Oval 109">
                  <a:extLst>
                    <a:ext uri="{FF2B5EF4-FFF2-40B4-BE49-F238E27FC236}">
                      <a16:creationId xmlns:a16="http://schemas.microsoft.com/office/drawing/2014/main" xmlns="" id="{65A3CFE8-7A1C-6146-ADF7-4CDB81AA38B6}"/>
                    </a:ext>
                  </a:extLst>
                </p:cNvPr>
                <p:cNvSpPr>
                  <a:spLocks noChangeAspect="1"/>
                </p:cNvSpPr>
                <p:nvPr/>
              </p:nvSpPr>
              <p:spPr>
                <a:xfrm>
                  <a:off x="5088800" y="29083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1" name="Oval 110">
                  <a:extLst>
                    <a:ext uri="{FF2B5EF4-FFF2-40B4-BE49-F238E27FC236}">
                      <a16:creationId xmlns:a16="http://schemas.microsoft.com/office/drawing/2014/main" xmlns="" id="{C136C813-2CDA-0E4A-A6AE-38CFDD3D8DB0}"/>
                    </a:ext>
                  </a:extLst>
                </p:cNvPr>
                <p:cNvSpPr>
                  <a:spLocks noChangeAspect="1"/>
                </p:cNvSpPr>
                <p:nvPr/>
              </p:nvSpPr>
              <p:spPr>
                <a:xfrm>
                  <a:off x="5331914" y="29083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2" name="Oval 111">
                  <a:extLst>
                    <a:ext uri="{FF2B5EF4-FFF2-40B4-BE49-F238E27FC236}">
                      <a16:creationId xmlns:a16="http://schemas.microsoft.com/office/drawing/2014/main" xmlns="" id="{CE39B294-B40A-014A-8A7A-264C4B25EE63}"/>
                    </a:ext>
                  </a:extLst>
                </p:cNvPr>
                <p:cNvSpPr>
                  <a:spLocks noChangeAspect="1"/>
                </p:cNvSpPr>
                <p:nvPr/>
              </p:nvSpPr>
              <p:spPr>
                <a:xfrm>
                  <a:off x="5575028" y="29083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3" name="Oval 112">
                  <a:extLst>
                    <a:ext uri="{FF2B5EF4-FFF2-40B4-BE49-F238E27FC236}">
                      <a16:creationId xmlns:a16="http://schemas.microsoft.com/office/drawing/2014/main" xmlns="" id="{AB70D7FB-6900-B64D-A73F-2C2F20A34ED3}"/>
                    </a:ext>
                  </a:extLst>
                </p:cNvPr>
                <p:cNvSpPr>
                  <a:spLocks noChangeAspect="1"/>
                </p:cNvSpPr>
                <p:nvPr/>
              </p:nvSpPr>
              <p:spPr>
                <a:xfrm>
                  <a:off x="5818142" y="29083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4" name="Oval 113">
                  <a:extLst>
                    <a:ext uri="{FF2B5EF4-FFF2-40B4-BE49-F238E27FC236}">
                      <a16:creationId xmlns:a16="http://schemas.microsoft.com/office/drawing/2014/main" xmlns="" id="{A6CA7E65-C93D-0C49-A75F-7B448BE8098F}"/>
                    </a:ext>
                  </a:extLst>
                </p:cNvPr>
                <p:cNvSpPr>
                  <a:spLocks noChangeAspect="1"/>
                </p:cNvSpPr>
                <p:nvPr/>
              </p:nvSpPr>
              <p:spPr>
                <a:xfrm>
                  <a:off x="6061256" y="29083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5" name="Oval 114">
                  <a:extLst>
                    <a:ext uri="{FF2B5EF4-FFF2-40B4-BE49-F238E27FC236}">
                      <a16:creationId xmlns:a16="http://schemas.microsoft.com/office/drawing/2014/main" xmlns="" id="{8BC38D15-E4A9-0E4D-BCC2-D1985BEDAC31}"/>
                    </a:ext>
                  </a:extLst>
                </p:cNvPr>
                <p:cNvSpPr>
                  <a:spLocks noChangeAspect="1"/>
                </p:cNvSpPr>
                <p:nvPr/>
              </p:nvSpPr>
              <p:spPr>
                <a:xfrm>
                  <a:off x="6304370" y="29083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6" name="Oval 115">
                  <a:extLst>
                    <a:ext uri="{FF2B5EF4-FFF2-40B4-BE49-F238E27FC236}">
                      <a16:creationId xmlns:a16="http://schemas.microsoft.com/office/drawing/2014/main" xmlns="" id="{A3A4D618-B01C-1F45-B59F-632D80C89DF9}"/>
                    </a:ext>
                  </a:extLst>
                </p:cNvPr>
                <p:cNvSpPr>
                  <a:spLocks noChangeAspect="1"/>
                </p:cNvSpPr>
                <p:nvPr/>
              </p:nvSpPr>
              <p:spPr>
                <a:xfrm>
                  <a:off x="6547484" y="29083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7" name="Oval 116">
                  <a:extLst>
                    <a:ext uri="{FF2B5EF4-FFF2-40B4-BE49-F238E27FC236}">
                      <a16:creationId xmlns:a16="http://schemas.microsoft.com/office/drawing/2014/main" xmlns="" id="{69F7F58F-B05D-5D47-8773-A34E54A5D35E}"/>
                    </a:ext>
                  </a:extLst>
                </p:cNvPr>
                <p:cNvSpPr>
                  <a:spLocks noChangeAspect="1"/>
                </p:cNvSpPr>
                <p:nvPr/>
              </p:nvSpPr>
              <p:spPr>
                <a:xfrm>
                  <a:off x="6790598" y="29083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8" name="Oval 117">
                  <a:extLst>
                    <a:ext uri="{FF2B5EF4-FFF2-40B4-BE49-F238E27FC236}">
                      <a16:creationId xmlns:a16="http://schemas.microsoft.com/office/drawing/2014/main" xmlns="" id="{C22C49D6-93B4-9840-B83F-DBADDAADF808}"/>
                    </a:ext>
                  </a:extLst>
                </p:cNvPr>
                <p:cNvSpPr>
                  <a:spLocks noChangeAspect="1"/>
                </p:cNvSpPr>
                <p:nvPr/>
              </p:nvSpPr>
              <p:spPr>
                <a:xfrm>
                  <a:off x="7033712" y="29083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9" name="Oval 118">
                  <a:extLst>
                    <a:ext uri="{FF2B5EF4-FFF2-40B4-BE49-F238E27FC236}">
                      <a16:creationId xmlns:a16="http://schemas.microsoft.com/office/drawing/2014/main" xmlns="" id="{F966AF13-CCC3-4049-90FC-DBC2189526E0}"/>
                    </a:ext>
                  </a:extLst>
                </p:cNvPr>
                <p:cNvSpPr>
                  <a:spLocks noChangeAspect="1"/>
                </p:cNvSpPr>
                <p:nvPr/>
              </p:nvSpPr>
              <p:spPr>
                <a:xfrm>
                  <a:off x="7276832" y="2908345"/>
                  <a:ext cx="180000" cy="180000"/>
                </a:xfrm>
                <a:prstGeom prst="ellipse">
                  <a:avLst/>
                </a:prstGeom>
                <a:grpFill/>
                <a:ln w="25400">
                  <a:solidFill>
                    <a:srgbClr val="9D4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sp>
          <p:nvSpPr>
            <p:cNvPr id="358" name="TextBox 357">
              <a:extLst>
                <a:ext uri="{FF2B5EF4-FFF2-40B4-BE49-F238E27FC236}">
                  <a16:creationId xmlns:a16="http://schemas.microsoft.com/office/drawing/2014/main" xmlns="" id="{7AA4F4FA-BB3C-734B-BAE3-6C1C90C548A9}"/>
                </a:ext>
              </a:extLst>
            </p:cNvPr>
            <p:cNvSpPr txBox="1"/>
            <p:nvPr/>
          </p:nvSpPr>
          <p:spPr>
            <a:xfrm>
              <a:off x="484414" y="3506791"/>
              <a:ext cx="5364000" cy="1282403"/>
            </a:xfrm>
            <a:prstGeom prst="rect">
              <a:avLst/>
            </a:prstGeom>
            <a:noFill/>
          </p:spPr>
          <p:txBody>
            <a:bodyPr wrap="square" rtlCol="0">
              <a:spAutoFit/>
            </a:bodyPr>
            <a:lstStyle/>
            <a:p>
              <a:r>
                <a:rPr lang="en-GB" sz="1350" dirty="0">
                  <a:latin typeface="Century Gothic" panose="020B0502020202020204" pitchFamily="34" charset="0"/>
                </a:rPr>
                <a:t>Chemotherapy use according to Prosigna Risk &lt;</a:t>
              </a:r>
              <a:r>
                <a:rPr lang="en-GB" sz="1350" b="1" i="1" dirty="0">
                  <a:latin typeface="Century Gothic" panose="020B0502020202020204" pitchFamily="34" charset="0"/>
                </a:rPr>
                <a:t>Test incorporates node status</a:t>
              </a:r>
              <a:r>
                <a:rPr lang="en-GB" sz="1350" dirty="0">
                  <a:latin typeface="Century Gothic" panose="020B0502020202020204" pitchFamily="34" charset="0"/>
                </a:rPr>
                <a:t>&gt;</a:t>
              </a:r>
            </a:p>
            <a:p>
              <a:pPr marL="276225">
                <a:spcBef>
                  <a:spcPts val="300"/>
                </a:spcBef>
              </a:pPr>
              <a:r>
                <a:rPr lang="en-GB" sz="1350" dirty="0">
                  <a:latin typeface="Century Gothic" panose="020B0502020202020204" pitchFamily="34" charset="0"/>
                </a:rPr>
                <a:t>% patients with high Prosigna clinical risk </a:t>
              </a:r>
              <a:br>
                <a:rPr lang="en-GB" sz="1350" dirty="0">
                  <a:latin typeface="Century Gothic" panose="020B0502020202020204" pitchFamily="34" charset="0"/>
                </a:rPr>
              </a:br>
              <a:r>
                <a:rPr lang="en-GB" sz="1350" dirty="0">
                  <a:latin typeface="Century Gothic" panose="020B0502020202020204" pitchFamily="34" charset="0"/>
                </a:rPr>
                <a:t>(PS &gt;40 for pN1 tumours)</a:t>
              </a:r>
            </a:p>
          </p:txBody>
        </p:sp>
        <p:sp>
          <p:nvSpPr>
            <p:cNvPr id="360" name="TextBox 359">
              <a:extLst>
                <a:ext uri="{FF2B5EF4-FFF2-40B4-BE49-F238E27FC236}">
                  <a16:creationId xmlns:a16="http://schemas.microsoft.com/office/drawing/2014/main" xmlns="" id="{B756EFB6-B8DA-DC4D-A701-F5DF5AAC0297}"/>
                </a:ext>
              </a:extLst>
            </p:cNvPr>
            <p:cNvSpPr txBox="1"/>
            <p:nvPr/>
          </p:nvSpPr>
          <p:spPr>
            <a:xfrm>
              <a:off x="7118526" y="4744983"/>
              <a:ext cx="4668373" cy="375488"/>
            </a:xfrm>
            <a:prstGeom prst="rect">
              <a:avLst/>
            </a:prstGeom>
            <a:noFill/>
          </p:spPr>
          <p:txBody>
            <a:bodyPr wrap="none" rtlCol="0">
              <a:spAutoFit/>
            </a:bodyPr>
            <a:lstStyle/>
            <a:p>
              <a:r>
                <a:rPr lang="en-GB" sz="1230" dirty="0">
                  <a:latin typeface="Century Gothic" panose="020B0502020202020204" pitchFamily="34" charset="0"/>
                </a:rPr>
                <a:t>61% of patients treated with chemotherapy</a:t>
              </a:r>
            </a:p>
          </p:txBody>
        </p:sp>
      </p:grpSp>
      <p:grpSp>
        <p:nvGrpSpPr>
          <p:cNvPr id="125" name="Group 124">
            <a:extLst>
              <a:ext uri="{FF2B5EF4-FFF2-40B4-BE49-F238E27FC236}">
                <a16:creationId xmlns:a16="http://schemas.microsoft.com/office/drawing/2014/main" xmlns="" id="{89A3440D-177E-7847-A8B7-A4A1114186C2}"/>
              </a:ext>
            </a:extLst>
          </p:cNvPr>
          <p:cNvGrpSpPr/>
          <p:nvPr/>
        </p:nvGrpSpPr>
        <p:grpSpPr>
          <a:xfrm>
            <a:off x="363311" y="3759883"/>
            <a:ext cx="8470530" cy="1269173"/>
            <a:chOff x="484414" y="5124453"/>
            <a:chExt cx="11294041" cy="1692231"/>
          </a:xfrm>
        </p:grpSpPr>
        <p:grpSp>
          <p:nvGrpSpPr>
            <p:cNvPr id="27" name="Group 26">
              <a:extLst>
                <a:ext uri="{FF2B5EF4-FFF2-40B4-BE49-F238E27FC236}">
                  <a16:creationId xmlns:a16="http://schemas.microsoft.com/office/drawing/2014/main" xmlns="" id="{DB7E56C5-D497-5C4B-8653-669E99CE8CCA}"/>
                </a:ext>
              </a:extLst>
            </p:cNvPr>
            <p:cNvGrpSpPr/>
            <p:nvPr/>
          </p:nvGrpSpPr>
          <p:grpSpPr>
            <a:xfrm>
              <a:off x="6321397" y="5259661"/>
              <a:ext cx="5285400" cy="1170600"/>
              <a:chOff x="6476732" y="5194345"/>
              <a:chExt cx="5285400" cy="1170600"/>
            </a:xfrm>
          </p:grpSpPr>
          <p:grpSp>
            <p:nvGrpSpPr>
              <p:cNvPr id="243" name="Group 242">
                <a:extLst>
                  <a:ext uri="{FF2B5EF4-FFF2-40B4-BE49-F238E27FC236}">
                    <a16:creationId xmlns:a16="http://schemas.microsoft.com/office/drawing/2014/main" xmlns="" id="{C5AFA0FB-2537-C14E-85AE-006991B98B6B}"/>
                  </a:ext>
                </a:extLst>
              </p:cNvPr>
              <p:cNvGrpSpPr/>
              <p:nvPr/>
            </p:nvGrpSpPr>
            <p:grpSpPr>
              <a:xfrm>
                <a:off x="6476732" y="5194345"/>
                <a:ext cx="5285400" cy="180000"/>
                <a:chOff x="2171432" y="1917745"/>
                <a:chExt cx="5285400" cy="180000"/>
              </a:xfrm>
            </p:grpSpPr>
            <p:sp>
              <p:nvSpPr>
                <p:cNvPr id="336" name="Oval 335">
                  <a:extLst>
                    <a:ext uri="{FF2B5EF4-FFF2-40B4-BE49-F238E27FC236}">
                      <a16:creationId xmlns:a16="http://schemas.microsoft.com/office/drawing/2014/main" xmlns="" id="{4F78FCF0-F13D-9043-AD7E-A0D00876F825}"/>
                    </a:ext>
                  </a:extLst>
                </p:cNvPr>
                <p:cNvSpPr>
                  <a:spLocks noChangeAspect="1"/>
                </p:cNvSpPr>
                <p:nvPr/>
              </p:nvSpPr>
              <p:spPr>
                <a:xfrm>
                  <a:off x="2171432"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7" name="Oval 336">
                  <a:extLst>
                    <a:ext uri="{FF2B5EF4-FFF2-40B4-BE49-F238E27FC236}">
                      <a16:creationId xmlns:a16="http://schemas.microsoft.com/office/drawing/2014/main" xmlns="" id="{0CB84D5C-408E-8D45-BA07-5A82ED3ACF53}"/>
                    </a:ext>
                  </a:extLst>
                </p:cNvPr>
                <p:cNvSpPr>
                  <a:spLocks noChangeAspect="1"/>
                </p:cNvSpPr>
                <p:nvPr/>
              </p:nvSpPr>
              <p:spPr>
                <a:xfrm>
                  <a:off x="2414546"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8" name="Oval 337">
                  <a:extLst>
                    <a:ext uri="{FF2B5EF4-FFF2-40B4-BE49-F238E27FC236}">
                      <a16:creationId xmlns:a16="http://schemas.microsoft.com/office/drawing/2014/main" xmlns="" id="{86C87E92-3024-A44F-B1BD-88F0772BA9E0}"/>
                    </a:ext>
                  </a:extLst>
                </p:cNvPr>
                <p:cNvSpPr>
                  <a:spLocks noChangeAspect="1"/>
                </p:cNvSpPr>
                <p:nvPr/>
              </p:nvSpPr>
              <p:spPr>
                <a:xfrm>
                  <a:off x="2657660"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9" name="Oval 338">
                  <a:extLst>
                    <a:ext uri="{FF2B5EF4-FFF2-40B4-BE49-F238E27FC236}">
                      <a16:creationId xmlns:a16="http://schemas.microsoft.com/office/drawing/2014/main" xmlns="" id="{DBE62A97-0775-C24D-AEB7-525F5E2A66FE}"/>
                    </a:ext>
                  </a:extLst>
                </p:cNvPr>
                <p:cNvSpPr>
                  <a:spLocks noChangeAspect="1"/>
                </p:cNvSpPr>
                <p:nvPr/>
              </p:nvSpPr>
              <p:spPr>
                <a:xfrm>
                  <a:off x="2900774"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0" name="Oval 339">
                  <a:extLst>
                    <a:ext uri="{FF2B5EF4-FFF2-40B4-BE49-F238E27FC236}">
                      <a16:creationId xmlns:a16="http://schemas.microsoft.com/office/drawing/2014/main" xmlns="" id="{D7DEE9F3-887E-0D4E-8D6A-890882648C52}"/>
                    </a:ext>
                  </a:extLst>
                </p:cNvPr>
                <p:cNvSpPr>
                  <a:spLocks noChangeAspect="1"/>
                </p:cNvSpPr>
                <p:nvPr/>
              </p:nvSpPr>
              <p:spPr>
                <a:xfrm>
                  <a:off x="3143888"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1" name="Oval 340">
                  <a:extLst>
                    <a:ext uri="{FF2B5EF4-FFF2-40B4-BE49-F238E27FC236}">
                      <a16:creationId xmlns:a16="http://schemas.microsoft.com/office/drawing/2014/main" xmlns="" id="{8BD93ED3-7CBE-2747-956A-110F3CBF03D8}"/>
                    </a:ext>
                  </a:extLst>
                </p:cNvPr>
                <p:cNvSpPr>
                  <a:spLocks noChangeAspect="1"/>
                </p:cNvSpPr>
                <p:nvPr/>
              </p:nvSpPr>
              <p:spPr>
                <a:xfrm>
                  <a:off x="3387002"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2" name="Oval 341">
                  <a:extLst>
                    <a:ext uri="{FF2B5EF4-FFF2-40B4-BE49-F238E27FC236}">
                      <a16:creationId xmlns:a16="http://schemas.microsoft.com/office/drawing/2014/main" xmlns="" id="{B749BD39-C941-A141-A1F9-CE012C2A25BF}"/>
                    </a:ext>
                  </a:extLst>
                </p:cNvPr>
                <p:cNvSpPr>
                  <a:spLocks noChangeAspect="1"/>
                </p:cNvSpPr>
                <p:nvPr/>
              </p:nvSpPr>
              <p:spPr>
                <a:xfrm>
                  <a:off x="3630116"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3" name="Oval 342">
                  <a:extLst>
                    <a:ext uri="{FF2B5EF4-FFF2-40B4-BE49-F238E27FC236}">
                      <a16:creationId xmlns:a16="http://schemas.microsoft.com/office/drawing/2014/main" xmlns="" id="{6B9BDA5B-D34A-474E-9DE7-A2BAB4250D6E}"/>
                    </a:ext>
                  </a:extLst>
                </p:cNvPr>
                <p:cNvSpPr>
                  <a:spLocks noChangeAspect="1"/>
                </p:cNvSpPr>
                <p:nvPr/>
              </p:nvSpPr>
              <p:spPr>
                <a:xfrm>
                  <a:off x="3873230"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4" name="Oval 343">
                  <a:extLst>
                    <a:ext uri="{FF2B5EF4-FFF2-40B4-BE49-F238E27FC236}">
                      <a16:creationId xmlns:a16="http://schemas.microsoft.com/office/drawing/2014/main" xmlns="" id="{47B8D248-4D44-F44B-9DE2-48B329EA6C5D}"/>
                    </a:ext>
                  </a:extLst>
                </p:cNvPr>
                <p:cNvSpPr>
                  <a:spLocks noChangeAspect="1"/>
                </p:cNvSpPr>
                <p:nvPr/>
              </p:nvSpPr>
              <p:spPr>
                <a:xfrm>
                  <a:off x="4116344"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5" name="Oval 344">
                  <a:extLst>
                    <a:ext uri="{FF2B5EF4-FFF2-40B4-BE49-F238E27FC236}">
                      <a16:creationId xmlns:a16="http://schemas.microsoft.com/office/drawing/2014/main" xmlns="" id="{612A9D33-7467-5543-A3D1-38D1333573FE}"/>
                    </a:ext>
                  </a:extLst>
                </p:cNvPr>
                <p:cNvSpPr>
                  <a:spLocks noChangeAspect="1"/>
                </p:cNvSpPr>
                <p:nvPr/>
              </p:nvSpPr>
              <p:spPr>
                <a:xfrm>
                  <a:off x="4359458"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6" name="Oval 345">
                  <a:extLst>
                    <a:ext uri="{FF2B5EF4-FFF2-40B4-BE49-F238E27FC236}">
                      <a16:creationId xmlns:a16="http://schemas.microsoft.com/office/drawing/2014/main" xmlns="" id="{44529C85-F7B7-C44F-B173-AE7527F31AA4}"/>
                    </a:ext>
                  </a:extLst>
                </p:cNvPr>
                <p:cNvSpPr>
                  <a:spLocks noChangeAspect="1"/>
                </p:cNvSpPr>
                <p:nvPr/>
              </p:nvSpPr>
              <p:spPr>
                <a:xfrm>
                  <a:off x="4602572"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7" name="Oval 346">
                  <a:extLst>
                    <a:ext uri="{FF2B5EF4-FFF2-40B4-BE49-F238E27FC236}">
                      <a16:creationId xmlns:a16="http://schemas.microsoft.com/office/drawing/2014/main" xmlns="" id="{3AEBF361-06D3-C74F-868F-DDBED1CF71F8}"/>
                    </a:ext>
                  </a:extLst>
                </p:cNvPr>
                <p:cNvSpPr>
                  <a:spLocks noChangeAspect="1"/>
                </p:cNvSpPr>
                <p:nvPr/>
              </p:nvSpPr>
              <p:spPr>
                <a:xfrm>
                  <a:off x="4845686"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8" name="Oval 347">
                  <a:extLst>
                    <a:ext uri="{FF2B5EF4-FFF2-40B4-BE49-F238E27FC236}">
                      <a16:creationId xmlns:a16="http://schemas.microsoft.com/office/drawing/2014/main" xmlns="" id="{519933A2-6370-F54D-83F0-ECDDD155FC5D}"/>
                    </a:ext>
                  </a:extLst>
                </p:cNvPr>
                <p:cNvSpPr>
                  <a:spLocks noChangeAspect="1"/>
                </p:cNvSpPr>
                <p:nvPr/>
              </p:nvSpPr>
              <p:spPr>
                <a:xfrm>
                  <a:off x="5088800"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9" name="Oval 348">
                  <a:extLst>
                    <a:ext uri="{FF2B5EF4-FFF2-40B4-BE49-F238E27FC236}">
                      <a16:creationId xmlns:a16="http://schemas.microsoft.com/office/drawing/2014/main" xmlns="" id="{691CC39C-8758-DE4E-9A3F-CCEF5B85EA27}"/>
                    </a:ext>
                  </a:extLst>
                </p:cNvPr>
                <p:cNvSpPr>
                  <a:spLocks noChangeAspect="1"/>
                </p:cNvSpPr>
                <p:nvPr/>
              </p:nvSpPr>
              <p:spPr>
                <a:xfrm>
                  <a:off x="5331914"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0" name="Oval 349">
                  <a:extLst>
                    <a:ext uri="{FF2B5EF4-FFF2-40B4-BE49-F238E27FC236}">
                      <a16:creationId xmlns:a16="http://schemas.microsoft.com/office/drawing/2014/main" xmlns="" id="{8DBAEF2A-E6F6-6C46-BA11-2FA7C844F133}"/>
                    </a:ext>
                  </a:extLst>
                </p:cNvPr>
                <p:cNvSpPr>
                  <a:spLocks noChangeAspect="1"/>
                </p:cNvSpPr>
                <p:nvPr/>
              </p:nvSpPr>
              <p:spPr>
                <a:xfrm>
                  <a:off x="5575028"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1" name="Oval 350">
                  <a:extLst>
                    <a:ext uri="{FF2B5EF4-FFF2-40B4-BE49-F238E27FC236}">
                      <a16:creationId xmlns:a16="http://schemas.microsoft.com/office/drawing/2014/main" xmlns="" id="{AA19E05A-6B09-0743-998F-BA5C071AE11D}"/>
                    </a:ext>
                  </a:extLst>
                </p:cNvPr>
                <p:cNvSpPr>
                  <a:spLocks noChangeAspect="1"/>
                </p:cNvSpPr>
                <p:nvPr/>
              </p:nvSpPr>
              <p:spPr>
                <a:xfrm>
                  <a:off x="5818142"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2" name="Oval 351">
                  <a:extLst>
                    <a:ext uri="{FF2B5EF4-FFF2-40B4-BE49-F238E27FC236}">
                      <a16:creationId xmlns:a16="http://schemas.microsoft.com/office/drawing/2014/main" xmlns="" id="{8A579ACB-EC17-BA44-B23D-DAAA6DABE5FD}"/>
                    </a:ext>
                  </a:extLst>
                </p:cNvPr>
                <p:cNvSpPr>
                  <a:spLocks noChangeAspect="1"/>
                </p:cNvSpPr>
                <p:nvPr/>
              </p:nvSpPr>
              <p:spPr>
                <a:xfrm>
                  <a:off x="6061256"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3" name="Oval 352">
                  <a:extLst>
                    <a:ext uri="{FF2B5EF4-FFF2-40B4-BE49-F238E27FC236}">
                      <a16:creationId xmlns:a16="http://schemas.microsoft.com/office/drawing/2014/main" xmlns="" id="{58BA9E49-E1E0-2844-A1B4-1BD886B5C22F}"/>
                    </a:ext>
                  </a:extLst>
                </p:cNvPr>
                <p:cNvSpPr>
                  <a:spLocks noChangeAspect="1"/>
                </p:cNvSpPr>
                <p:nvPr/>
              </p:nvSpPr>
              <p:spPr>
                <a:xfrm>
                  <a:off x="6304370"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4" name="Oval 353">
                  <a:extLst>
                    <a:ext uri="{FF2B5EF4-FFF2-40B4-BE49-F238E27FC236}">
                      <a16:creationId xmlns:a16="http://schemas.microsoft.com/office/drawing/2014/main" xmlns="" id="{7EEA530C-7F83-C745-A7BC-C23F1676CF02}"/>
                    </a:ext>
                  </a:extLst>
                </p:cNvPr>
                <p:cNvSpPr>
                  <a:spLocks noChangeAspect="1"/>
                </p:cNvSpPr>
                <p:nvPr/>
              </p:nvSpPr>
              <p:spPr>
                <a:xfrm>
                  <a:off x="6547484"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5" name="Oval 354">
                  <a:extLst>
                    <a:ext uri="{FF2B5EF4-FFF2-40B4-BE49-F238E27FC236}">
                      <a16:creationId xmlns:a16="http://schemas.microsoft.com/office/drawing/2014/main" xmlns="" id="{591C5FA0-3361-EE42-9D19-9530D022CA68}"/>
                    </a:ext>
                  </a:extLst>
                </p:cNvPr>
                <p:cNvSpPr>
                  <a:spLocks noChangeAspect="1"/>
                </p:cNvSpPr>
                <p:nvPr/>
              </p:nvSpPr>
              <p:spPr>
                <a:xfrm>
                  <a:off x="6790598"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6" name="Oval 355">
                  <a:extLst>
                    <a:ext uri="{FF2B5EF4-FFF2-40B4-BE49-F238E27FC236}">
                      <a16:creationId xmlns:a16="http://schemas.microsoft.com/office/drawing/2014/main" xmlns="" id="{D1EF4413-A901-4143-B4EF-C7C9CF660C5B}"/>
                    </a:ext>
                  </a:extLst>
                </p:cNvPr>
                <p:cNvSpPr>
                  <a:spLocks noChangeAspect="1"/>
                </p:cNvSpPr>
                <p:nvPr/>
              </p:nvSpPr>
              <p:spPr>
                <a:xfrm>
                  <a:off x="7033712"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7" name="Oval 356">
                  <a:extLst>
                    <a:ext uri="{FF2B5EF4-FFF2-40B4-BE49-F238E27FC236}">
                      <a16:creationId xmlns:a16="http://schemas.microsoft.com/office/drawing/2014/main" xmlns="" id="{309F4724-6041-C446-8D06-2E355DC48D13}"/>
                    </a:ext>
                  </a:extLst>
                </p:cNvPr>
                <p:cNvSpPr>
                  <a:spLocks noChangeAspect="1"/>
                </p:cNvSpPr>
                <p:nvPr/>
              </p:nvSpPr>
              <p:spPr>
                <a:xfrm>
                  <a:off x="7276832" y="19177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244" name="Group 243">
                <a:extLst>
                  <a:ext uri="{FF2B5EF4-FFF2-40B4-BE49-F238E27FC236}">
                    <a16:creationId xmlns:a16="http://schemas.microsoft.com/office/drawing/2014/main" xmlns="" id="{B4F1D602-9534-B44A-9BFB-D562F187DDFA}"/>
                  </a:ext>
                </a:extLst>
              </p:cNvPr>
              <p:cNvGrpSpPr/>
              <p:nvPr/>
            </p:nvGrpSpPr>
            <p:grpSpPr>
              <a:xfrm>
                <a:off x="6476732" y="5441995"/>
                <a:ext cx="5285400" cy="180000"/>
                <a:chOff x="2171432" y="2165395"/>
                <a:chExt cx="5285400" cy="180000"/>
              </a:xfrm>
            </p:grpSpPr>
            <p:sp>
              <p:nvSpPr>
                <p:cNvPr id="314" name="Oval 313">
                  <a:extLst>
                    <a:ext uri="{FF2B5EF4-FFF2-40B4-BE49-F238E27FC236}">
                      <a16:creationId xmlns:a16="http://schemas.microsoft.com/office/drawing/2014/main" xmlns="" id="{C23CB32B-D66F-4748-8F8D-213D9E6D6F01}"/>
                    </a:ext>
                  </a:extLst>
                </p:cNvPr>
                <p:cNvSpPr>
                  <a:spLocks noChangeAspect="1"/>
                </p:cNvSpPr>
                <p:nvPr/>
              </p:nvSpPr>
              <p:spPr>
                <a:xfrm>
                  <a:off x="2171432"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5" name="Oval 314">
                  <a:extLst>
                    <a:ext uri="{FF2B5EF4-FFF2-40B4-BE49-F238E27FC236}">
                      <a16:creationId xmlns:a16="http://schemas.microsoft.com/office/drawing/2014/main" xmlns="" id="{F58E12F5-8130-654B-BC09-ECBEE4BCA4D7}"/>
                    </a:ext>
                  </a:extLst>
                </p:cNvPr>
                <p:cNvSpPr>
                  <a:spLocks noChangeAspect="1"/>
                </p:cNvSpPr>
                <p:nvPr/>
              </p:nvSpPr>
              <p:spPr>
                <a:xfrm>
                  <a:off x="2414546"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6" name="Oval 315">
                  <a:extLst>
                    <a:ext uri="{FF2B5EF4-FFF2-40B4-BE49-F238E27FC236}">
                      <a16:creationId xmlns:a16="http://schemas.microsoft.com/office/drawing/2014/main" xmlns="" id="{0A6B71CF-9113-0C4E-A01D-0F679847CEDF}"/>
                    </a:ext>
                  </a:extLst>
                </p:cNvPr>
                <p:cNvSpPr>
                  <a:spLocks noChangeAspect="1"/>
                </p:cNvSpPr>
                <p:nvPr/>
              </p:nvSpPr>
              <p:spPr>
                <a:xfrm>
                  <a:off x="2657660"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7" name="Oval 316">
                  <a:extLst>
                    <a:ext uri="{FF2B5EF4-FFF2-40B4-BE49-F238E27FC236}">
                      <a16:creationId xmlns:a16="http://schemas.microsoft.com/office/drawing/2014/main" xmlns="" id="{FE91225A-2A87-F34D-AC7E-2EF8FEEC5581}"/>
                    </a:ext>
                  </a:extLst>
                </p:cNvPr>
                <p:cNvSpPr>
                  <a:spLocks noChangeAspect="1"/>
                </p:cNvSpPr>
                <p:nvPr/>
              </p:nvSpPr>
              <p:spPr>
                <a:xfrm>
                  <a:off x="2900774"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8" name="Oval 317">
                  <a:extLst>
                    <a:ext uri="{FF2B5EF4-FFF2-40B4-BE49-F238E27FC236}">
                      <a16:creationId xmlns:a16="http://schemas.microsoft.com/office/drawing/2014/main" xmlns="" id="{D45D95D2-637B-B040-B3DA-792AC0811E9D}"/>
                    </a:ext>
                  </a:extLst>
                </p:cNvPr>
                <p:cNvSpPr>
                  <a:spLocks noChangeAspect="1"/>
                </p:cNvSpPr>
                <p:nvPr/>
              </p:nvSpPr>
              <p:spPr>
                <a:xfrm>
                  <a:off x="3143888"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9" name="Oval 318">
                  <a:extLst>
                    <a:ext uri="{FF2B5EF4-FFF2-40B4-BE49-F238E27FC236}">
                      <a16:creationId xmlns:a16="http://schemas.microsoft.com/office/drawing/2014/main" xmlns="" id="{AF9F2B55-17AA-BB46-9580-558D5E9EF5A5}"/>
                    </a:ext>
                  </a:extLst>
                </p:cNvPr>
                <p:cNvSpPr>
                  <a:spLocks noChangeAspect="1"/>
                </p:cNvSpPr>
                <p:nvPr/>
              </p:nvSpPr>
              <p:spPr>
                <a:xfrm>
                  <a:off x="3387002"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0" name="Oval 319">
                  <a:extLst>
                    <a:ext uri="{FF2B5EF4-FFF2-40B4-BE49-F238E27FC236}">
                      <a16:creationId xmlns:a16="http://schemas.microsoft.com/office/drawing/2014/main" xmlns="" id="{BE7FD4DB-EFE5-B449-9EC0-8B4AC7E0F698}"/>
                    </a:ext>
                  </a:extLst>
                </p:cNvPr>
                <p:cNvSpPr>
                  <a:spLocks noChangeAspect="1"/>
                </p:cNvSpPr>
                <p:nvPr/>
              </p:nvSpPr>
              <p:spPr>
                <a:xfrm>
                  <a:off x="3630116"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1" name="Oval 320">
                  <a:extLst>
                    <a:ext uri="{FF2B5EF4-FFF2-40B4-BE49-F238E27FC236}">
                      <a16:creationId xmlns:a16="http://schemas.microsoft.com/office/drawing/2014/main" xmlns="" id="{C35CAD3E-4279-3848-87E8-879E49430CB5}"/>
                    </a:ext>
                  </a:extLst>
                </p:cNvPr>
                <p:cNvSpPr>
                  <a:spLocks noChangeAspect="1"/>
                </p:cNvSpPr>
                <p:nvPr/>
              </p:nvSpPr>
              <p:spPr>
                <a:xfrm>
                  <a:off x="3873230"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2" name="Oval 321">
                  <a:extLst>
                    <a:ext uri="{FF2B5EF4-FFF2-40B4-BE49-F238E27FC236}">
                      <a16:creationId xmlns:a16="http://schemas.microsoft.com/office/drawing/2014/main" xmlns="" id="{4496E9DC-0088-8043-9D70-1372B371EB6B}"/>
                    </a:ext>
                  </a:extLst>
                </p:cNvPr>
                <p:cNvSpPr>
                  <a:spLocks noChangeAspect="1"/>
                </p:cNvSpPr>
                <p:nvPr/>
              </p:nvSpPr>
              <p:spPr>
                <a:xfrm>
                  <a:off x="4116344"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3" name="Oval 322">
                  <a:extLst>
                    <a:ext uri="{FF2B5EF4-FFF2-40B4-BE49-F238E27FC236}">
                      <a16:creationId xmlns:a16="http://schemas.microsoft.com/office/drawing/2014/main" xmlns="" id="{4D06CF03-196E-324C-AF27-52F77C3C1040}"/>
                    </a:ext>
                  </a:extLst>
                </p:cNvPr>
                <p:cNvSpPr>
                  <a:spLocks noChangeAspect="1"/>
                </p:cNvSpPr>
                <p:nvPr/>
              </p:nvSpPr>
              <p:spPr>
                <a:xfrm>
                  <a:off x="4359458"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4" name="Oval 323">
                  <a:extLst>
                    <a:ext uri="{FF2B5EF4-FFF2-40B4-BE49-F238E27FC236}">
                      <a16:creationId xmlns:a16="http://schemas.microsoft.com/office/drawing/2014/main" xmlns="" id="{9CBEED8B-7105-F044-8049-CF9FF8B8E5CA}"/>
                    </a:ext>
                  </a:extLst>
                </p:cNvPr>
                <p:cNvSpPr>
                  <a:spLocks noChangeAspect="1"/>
                </p:cNvSpPr>
                <p:nvPr/>
              </p:nvSpPr>
              <p:spPr>
                <a:xfrm>
                  <a:off x="4602572"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5" name="Oval 324">
                  <a:extLst>
                    <a:ext uri="{FF2B5EF4-FFF2-40B4-BE49-F238E27FC236}">
                      <a16:creationId xmlns:a16="http://schemas.microsoft.com/office/drawing/2014/main" xmlns="" id="{40772993-8B4E-4347-8A38-4CCBFB90D2F6}"/>
                    </a:ext>
                  </a:extLst>
                </p:cNvPr>
                <p:cNvSpPr>
                  <a:spLocks noChangeAspect="1"/>
                </p:cNvSpPr>
                <p:nvPr/>
              </p:nvSpPr>
              <p:spPr>
                <a:xfrm>
                  <a:off x="4845686"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6" name="Oval 325">
                  <a:extLst>
                    <a:ext uri="{FF2B5EF4-FFF2-40B4-BE49-F238E27FC236}">
                      <a16:creationId xmlns:a16="http://schemas.microsoft.com/office/drawing/2014/main" xmlns="" id="{89E2FA31-CCF6-DA47-814A-4F42CCBBABED}"/>
                    </a:ext>
                  </a:extLst>
                </p:cNvPr>
                <p:cNvSpPr>
                  <a:spLocks noChangeAspect="1"/>
                </p:cNvSpPr>
                <p:nvPr/>
              </p:nvSpPr>
              <p:spPr>
                <a:xfrm>
                  <a:off x="5088800"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7" name="Oval 326">
                  <a:extLst>
                    <a:ext uri="{FF2B5EF4-FFF2-40B4-BE49-F238E27FC236}">
                      <a16:creationId xmlns:a16="http://schemas.microsoft.com/office/drawing/2014/main" xmlns="" id="{3A4DCC3A-402C-3141-954A-6C62E5BEC017}"/>
                    </a:ext>
                  </a:extLst>
                </p:cNvPr>
                <p:cNvSpPr>
                  <a:spLocks noChangeAspect="1"/>
                </p:cNvSpPr>
                <p:nvPr/>
              </p:nvSpPr>
              <p:spPr>
                <a:xfrm>
                  <a:off x="5331914"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8" name="Oval 327">
                  <a:extLst>
                    <a:ext uri="{FF2B5EF4-FFF2-40B4-BE49-F238E27FC236}">
                      <a16:creationId xmlns:a16="http://schemas.microsoft.com/office/drawing/2014/main" xmlns="" id="{0D407F21-1C34-DE4B-AFCE-B8C8EB3322B0}"/>
                    </a:ext>
                  </a:extLst>
                </p:cNvPr>
                <p:cNvSpPr>
                  <a:spLocks noChangeAspect="1"/>
                </p:cNvSpPr>
                <p:nvPr/>
              </p:nvSpPr>
              <p:spPr>
                <a:xfrm>
                  <a:off x="5575028"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9" name="Oval 328">
                  <a:extLst>
                    <a:ext uri="{FF2B5EF4-FFF2-40B4-BE49-F238E27FC236}">
                      <a16:creationId xmlns:a16="http://schemas.microsoft.com/office/drawing/2014/main" xmlns="" id="{C6CDF93D-A9E7-F045-90E1-E064B8022C35}"/>
                    </a:ext>
                  </a:extLst>
                </p:cNvPr>
                <p:cNvSpPr>
                  <a:spLocks noChangeAspect="1"/>
                </p:cNvSpPr>
                <p:nvPr/>
              </p:nvSpPr>
              <p:spPr>
                <a:xfrm>
                  <a:off x="5818142"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0" name="Oval 329">
                  <a:extLst>
                    <a:ext uri="{FF2B5EF4-FFF2-40B4-BE49-F238E27FC236}">
                      <a16:creationId xmlns:a16="http://schemas.microsoft.com/office/drawing/2014/main" xmlns="" id="{87588DE2-EAF8-D640-9284-AF5E7931FD83}"/>
                    </a:ext>
                  </a:extLst>
                </p:cNvPr>
                <p:cNvSpPr>
                  <a:spLocks noChangeAspect="1"/>
                </p:cNvSpPr>
                <p:nvPr/>
              </p:nvSpPr>
              <p:spPr>
                <a:xfrm>
                  <a:off x="6061256"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1" name="Oval 330">
                  <a:extLst>
                    <a:ext uri="{FF2B5EF4-FFF2-40B4-BE49-F238E27FC236}">
                      <a16:creationId xmlns:a16="http://schemas.microsoft.com/office/drawing/2014/main" xmlns="" id="{F294B017-A684-BE4B-8CFE-2A2006BE074E}"/>
                    </a:ext>
                  </a:extLst>
                </p:cNvPr>
                <p:cNvSpPr>
                  <a:spLocks noChangeAspect="1"/>
                </p:cNvSpPr>
                <p:nvPr/>
              </p:nvSpPr>
              <p:spPr>
                <a:xfrm>
                  <a:off x="6304370"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2" name="Oval 331">
                  <a:extLst>
                    <a:ext uri="{FF2B5EF4-FFF2-40B4-BE49-F238E27FC236}">
                      <a16:creationId xmlns:a16="http://schemas.microsoft.com/office/drawing/2014/main" xmlns="" id="{11408885-E984-DA4B-889A-065E4F6C7EC6}"/>
                    </a:ext>
                  </a:extLst>
                </p:cNvPr>
                <p:cNvSpPr>
                  <a:spLocks noChangeAspect="1"/>
                </p:cNvSpPr>
                <p:nvPr/>
              </p:nvSpPr>
              <p:spPr>
                <a:xfrm>
                  <a:off x="6547484"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3" name="Oval 332">
                  <a:extLst>
                    <a:ext uri="{FF2B5EF4-FFF2-40B4-BE49-F238E27FC236}">
                      <a16:creationId xmlns:a16="http://schemas.microsoft.com/office/drawing/2014/main" xmlns="" id="{708EBB17-7415-1D4B-A9ED-F039809EB1B6}"/>
                    </a:ext>
                  </a:extLst>
                </p:cNvPr>
                <p:cNvSpPr>
                  <a:spLocks noChangeAspect="1"/>
                </p:cNvSpPr>
                <p:nvPr/>
              </p:nvSpPr>
              <p:spPr>
                <a:xfrm>
                  <a:off x="6790598"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4" name="Oval 333">
                  <a:extLst>
                    <a:ext uri="{FF2B5EF4-FFF2-40B4-BE49-F238E27FC236}">
                      <a16:creationId xmlns:a16="http://schemas.microsoft.com/office/drawing/2014/main" xmlns="" id="{C0528B59-427D-B144-BF25-C6C5CE470698}"/>
                    </a:ext>
                  </a:extLst>
                </p:cNvPr>
                <p:cNvSpPr>
                  <a:spLocks noChangeAspect="1"/>
                </p:cNvSpPr>
                <p:nvPr/>
              </p:nvSpPr>
              <p:spPr>
                <a:xfrm>
                  <a:off x="7033712"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5" name="Oval 334">
                  <a:extLst>
                    <a:ext uri="{FF2B5EF4-FFF2-40B4-BE49-F238E27FC236}">
                      <a16:creationId xmlns:a16="http://schemas.microsoft.com/office/drawing/2014/main" xmlns="" id="{3BC767B2-9624-E540-9283-56F0B9769F95}"/>
                    </a:ext>
                  </a:extLst>
                </p:cNvPr>
                <p:cNvSpPr>
                  <a:spLocks noChangeAspect="1"/>
                </p:cNvSpPr>
                <p:nvPr/>
              </p:nvSpPr>
              <p:spPr>
                <a:xfrm>
                  <a:off x="7276832" y="216539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245" name="Group 244">
                <a:extLst>
                  <a:ext uri="{FF2B5EF4-FFF2-40B4-BE49-F238E27FC236}">
                    <a16:creationId xmlns:a16="http://schemas.microsoft.com/office/drawing/2014/main" xmlns="" id="{F399C181-F61C-C947-A20B-5D9E1565F2CE}"/>
                  </a:ext>
                </a:extLst>
              </p:cNvPr>
              <p:cNvGrpSpPr/>
              <p:nvPr/>
            </p:nvGrpSpPr>
            <p:grpSpPr>
              <a:xfrm>
                <a:off x="6476732" y="5689645"/>
                <a:ext cx="5285400" cy="180000"/>
                <a:chOff x="2171432" y="2413045"/>
                <a:chExt cx="5285400" cy="180000"/>
              </a:xfrm>
            </p:grpSpPr>
            <p:sp>
              <p:nvSpPr>
                <p:cNvPr id="292" name="Oval 291">
                  <a:extLst>
                    <a:ext uri="{FF2B5EF4-FFF2-40B4-BE49-F238E27FC236}">
                      <a16:creationId xmlns:a16="http://schemas.microsoft.com/office/drawing/2014/main" xmlns="" id="{B5377E52-0E76-1F4E-BB60-934FD53B1C67}"/>
                    </a:ext>
                  </a:extLst>
                </p:cNvPr>
                <p:cNvSpPr>
                  <a:spLocks noChangeAspect="1"/>
                </p:cNvSpPr>
                <p:nvPr/>
              </p:nvSpPr>
              <p:spPr>
                <a:xfrm>
                  <a:off x="2171432"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3" name="Oval 292">
                  <a:extLst>
                    <a:ext uri="{FF2B5EF4-FFF2-40B4-BE49-F238E27FC236}">
                      <a16:creationId xmlns:a16="http://schemas.microsoft.com/office/drawing/2014/main" xmlns="" id="{B8EB88C5-EE47-644A-9478-A5E75BB5EF99}"/>
                    </a:ext>
                  </a:extLst>
                </p:cNvPr>
                <p:cNvSpPr>
                  <a:spLocks noChangeAspect="1"/>
                </p:cNvSpPr>
                <p:nvPr/>
              </p:nvSpPr>
              <p:spPr>
                <a:xfrm>
                  <a:off x="2414546"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4" name="Oval 293">
                  <a:extLst>
                    <a:ext uri="{FF2B5EF4-FFF2-40B4-BE49-F238E27FC236}">
                      <a16:creationId xmlns:a16="http://schemas.microsoft.com/office/drawing/2014/main" xmlns="" id="{4D0105EA-AD6C-DA4C-BD3A-750A6E583907}"/>
                    </a:ext>
                  </a:extLst>
                </p:cNvPr>
                <p:cNvSpPr>
                  <a:spLocks noChangeAspect="1"/>
                </p:cNvSpPr>
                <p:nvPr/>
              </p:nvSpPr>
              <p:spPr>
                <a:xfrm>
                  <a:off x="2657660"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5" name="Oval 294">
                  <a:extLst>
                    <a:ext uri="{FF2B5EF4-FFF2-40B4-BE49-F238E27FC236}">
                      <a16:creationId xmlns:a16="http://schemas.microsoft.com/office/drawing/2014/main" xmlns="" id="{37DD899E-25F3-E540-8753-EE8F1E5F1BBC}"/>
                    </a:ext>
                  </a:extLst>
                </p:cNvPr>
                <p:cNvSpPr>
                  <a:spLocks noChangeAspect="1"/>
                </p:cNvSpPr>
                <p:nvPr/>
              </p:nvSpPr>
              <p:spPr>
                <a:xfrm>
                  <a:off x="2900774"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6" name="Oval 295">
                  <a:extLst>
                    <a:ext uri="{FF2B5EF4-FFF2-40B4-BE49-F238E27FC236}">
                      <a16:creationId xmlns:a16="http://schemas.microsoft.com/office/drawing/2014/main" xmlns="" id="{E16F2D98-8ECC-A94A-959E-592BFD809EA8}"/>
                    </a:ext>
                  </a:extLst>
                </p:cNvPr>
                <p:cNvSpPr>
                  <a:spLocks noChangeAspect="1"/>
                </p:cNvSpPr>
                <p:nvPr/>
              </p:nvSpPr>
              <p:spPr>
                <a:xfrm>
                  <a:off x="3143888"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7" name="Oval 296">
                  <a:extLst>
                    <a:ext uri="{FF2B5EF4-FFF2-40B4-BE49-F238E27FC236}">
                      <a16:creationId xmlns:a16="http://schemas.microsoft.com/office/drawing/2014/main" xmlns="" id="{45832694-FA9A-0A40-A5FB-5519264777D0}"/>
                    </a:ext>
                  </a:extLst>
                </p:cNvPr>
                <p:cNvSpPr>
                  <a:spLocks noChangeAspect="1"/>
                </p:cNvSpPr>
                <p:nvPr/>
              </p:nvSpPr>
              <p:spPr>
                <a:xfrm>
                  <a:off x="3387002"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8" name="Oval 297">
                  <a:extLst>
                    <a:ext uri="{FF2B5EF4-FFF2-40B4-BE49-F238E27FC236}">
                      <a16:creationId xmlns:a16="http://schemas.microsoft.com/office/drawing/2014/main" xmlns="" id="{8680724C-FE43-EB4F-B91E-F57030D190FE}"/>
                    </a:ext>
                  </a:extLst>
                </p:cNvPr>
                <p:cNvSpPr>
                  <a:spLocks noChangeAspect="1"/>
                </p:cNvSpPr>
                <p:nvPr/>
              </p:nvSpPr>
              <p:spPr>
                <a:xfrm>
                  <a:off x="3630116"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9" name="Oval 298">
                  <a:extLst>
                    <a:ext uri="{FF2B5EF4-FFF2-40B4-BE49-F238E27FC236}">
                      <a16:creationId xmlns:a16="http://schemas.microsoft.com/office/drawing/2014/main" xmlns="" id="{31A8D823-52FB-234F-A615-933D368CC1FB}"/>
                    </a:ext>
                  </a:extLst>
                </p:cNvPr>
                <p:cNvSpPr>
                  <a:spLocks noChangeAspect="1"/>
                </p:cNvSpPr>
                <p:nvPr/>
              </p:nvSpPr>
              <p:spPr>
                <a:xfrm>
                  <a:off x="3873230"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0" name="Oval 299">
                  <a:extLst>
                    <a:ext uri="{FF2B5EF4-FFF2-40B4-BE49-F238E27FC236}">
                      <a16:creationId xmlns:a16="http://schemas.microsoft.com/office/drawing/2014/main" xmlns="" id="{5CC57410-3E0C-894D-96D9-4BFC2E066F8E}"/>
                    </a:ext>
                  </a:extLst>
                </p:cNvPr>
                <p:cNvSpPr>
                  <a:spLocks noChangeAspect="1"/>
                </p:cNvSpPr>
                <p:nvPr/>
              </p:nvSpPr>
              <p:spPr>
                <a:xfrm>
                  <a:off x="4116344"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1" name="Oval 300">
                  <a:extLst>
                    <a:ext uri="{FF2B5EF4-FFF2-40B4-BE49-F238E27FC236}">
                      <a16:creationId xmlns:a16="http://schemas.microsoft.com/office/drawing/2014/main" xmlns="" id="{8F85087E-BA38-C647-81A4-3CBCFC763E2C}"/>
                    </a:ext>
                  </a:extLst>
                </p:cNvPr>
                <p:cNvSpPr>
                  <a:spLocks noChangeAspect="1"/>
                </p:cNvSpPr>
                <p:nvPr/>
              </p:nvSpPr>
              <p:spPr>
                <a:xfrm>
                  <a:off x="4359458"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2" name="Oval 301">
                  <a:extLst>
                    <a:ext uri="{FF2B5EF4-FFF2-40B4-BE49-F238E27FC236}">
                      <a16:creationId xmlns:a16="http://schemas.microsoft.com/office/drawing/2014/main" xmlns="" id="{F8F11219-2BF2-D543-AEB2-A4C4C7FE4897}"/>
                    </a:ext>
                  </a:extLst>
                </p:cNvPr>
                <p:cNvSpPr>
                  <a:spLocks noChangeAspect="1"/>
                </p:cNvSpPr>
                <p:nvPr/>
              </p:nvSpPr>
              <p:spPr>
                <a:xfrm>
                  <a:off x="4602572"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3" name="Oval 302">
                  <a:extLst>
                    <a:ext uri="{FF2B5EF4-FFF2-40B4-BE49-F238E27FC236}">
                      <a16:creationId xmlns:a16="http://schemas.microsoft.com/office/drawing/2014/main" xmlns="" id="{899A1346-6A5D-D141-90D4-DB15F1719664}"/>
                    </a:ext>
                  </a:extLst>
                </p:cNvPr>
                <p:cNvSpPr>
                  <a:spLocks noChangeAspect="1"/>
                </p:cNvSpPr>
                <p:nvPr/>
              </p:nvSpPr>
              <p:spPr>
                <a:xfrm>
                  <a:off x="4845686"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4" name="Oval 303">
                  <a:extLst>
                    <a:ext uri="{FF2B5EF4-FFF2-40B4-BE49-F238E27FC236}">
                      <a16:creationId xmlns:a16="http://schemas.microsoft.com/office/drawing/2014/main" xmlns="" id="{37744D66-1E9A-4643-B93B-911D9D405F12}"/>
                    </a:ext>
                  </a:extLst>
                </p:cNvPr>
                <p:cNvSpPr>
                  <a:spLocks noChangeAspect="1"/>
                </p:cNvSpPr>
                <p:nvPr/>
              </p:nvSpPr>
              <p:spPr>
                <a:xfrm>
                  <a:off x="5088800"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5" name="Oval 304">
                  <a:extLst>
                    <a:ext uri="{FF2B5EF4-FFF2-40B4-BE49-F238E27FC236}">
                      <a16:creationId xmlns:a16="http://schemas.microsoft.com/office/drawing/2014/main" xmlns="" id="{75D8D449-DA01-A24A-BDB8-435CCA2AFE4C}"/>
                    </a:ext>
                  </a:extLst>
                </p:cNvPr>
                <p:cNvSpPr>
                  <a:spLocks noChangeAspect="1"/>
                </p:cNvSpPr>
                <p:nvPr/>
              </p:nvSpPr>
              <p:spPr>
                <a:xfrm>
                  <a:off x="5331914"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6" name="Oval 305">
                  <a:extLst>
                    <a:ext uri="{FF2B5EF4-FFF2-40B4-BE49-F238E27FC236}">
                      <a16:creationId xmlns:a16="http://schemas.microsoft.com/office/drawing/2014/main" xmlns="" id="{20A90203-CD40-004B-9385-1EA0FA4CF9D1}"/>
                    </a:ext>
                  </a:extLst>
                </p:cNvPr>
                <p:cNvSpPr>
                  <a:spLocks noChangeAspect="1"/>
                </p:cNvSpPr>
                <p:nvPr/>
              </p:nvSpPr>
              <p:spPr>
                <a:xfrm>
                  <a:off x="5575028"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7" name="Oval 306">
                  <a:extLst>
                    <a:ext uri="{FF2B5EF4-FFF2-40B4-BE49-F238E27FC236}">
                      <a16:creationId xmlns:a16="http://schemas.microsoft.com/office/drawing/2014/main" xmlns="" id="{DEDA6EA3-77A7-3B4A-A20F-8F1DD7FD3CD2}"/>
                    </a:ext>
                  </a:extLst>
                </p:cNvPr>
                <p:cNvSpPr>
                  <a:spLocks noChangeAspect="1"/>
                </p:cNvSpPr>
                <p:nvPr/>
              </p:nvSpPr>
              <p:spPr>
                <a:xfrm>
                  <a:off x="5818142"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8" name="Oval 307">
                  <a:extLst>
                    <a:ext uri="{FF2B5EF4-FFF2-40B4-BE49-F238E27FC236}">
                      <a16:creationId xmlns:a16="http://schemas.microsoft.com/office/drawing/2014/main" xmlns="" id="{494ACAA6-CD98-CA43-BB8C-ED6FCD389346}"/>
                    </a:ext>
                  </a:extLst>
                </p:cNvPr>
                <p:cNvSpPr>
                  <a:spLocks noChangeAspect="1"/>
                </p:cNvSpPr>
                <p:nvPr/>
              </p:nvSpPr>
              <p:spPr>
                <a:xfrm>
                  <a:off x="6061256"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9" name="Oval 308">
                  <a:extLst>
                    <a:ext uri="{FF2B5EF4-FFF2-40B4-BE49-F238E27FC236}">
                      <a16:creationId xmlns:a16="http://schemas.microsoft.com/office/drawing/2014/main" xmlns="" id="{667A9327-C664-914F-B824-373C40F340B1}"/>
                    </a:ext>
                  </a:extLst>
                </p:cNvPr>
                <p:cNvSpPr>
                  <a:spLocks noChangeAspect="1"/>
                </p:cNvSpPr>
                <p:nvPr/>
              </p:nvSpPr>
              <p:spPr>
                <a:xfrm>
                  <a:off x="6304370"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0" name="Oval 309">
                  <a:extLst>
                    <a:ext uri="{FF2B5EF4-FFF2-40B4-BE49-F238E27FC236}">
                      <a16:creationId xmlns:a16="http://schemas.microsoft.com/office/drawing/2014/main" xmlns="" id="{3D236C24-9D95-E04A-B54C-7954333BFFB5}"/>
                    </a:ext>
                  </a:extLst>
                </p:cNvPr>
                <p:cNvSpPr>
                  <a:spLocks noChangeAspect="1"/>
                </p:cNvSpPr>
                <p:nvPr/>
              </p:nvSpPr>
              <p:spPr>
                <a:xfrm>
                  <a:off x="6547484"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1" name="Oval 310">
                  <a:extLst>
                    <a:ext uri="{FF2B5EF4-FFF2-40B4-BE49-F238E27FC236}">
                      <a16:creationId xmlns:a16="http://schemas.microsoft.com/office/drawing/2014/main" xmlns="" id="{F8F73D4D-6543-F243-951E-535A4946701C}"/>
                    </a:ext>
                  </a:extLst>
                </p:cNvPr>
                <p:cNvSpPr>
                  <a:spLocks noChangeAspect="1"/>
                </p:cNvSpPr>
                <p:nvPr/>
              </p:nvSpPr>
              <p:spPr>
                <a:xfrm>
                  <a:off x="6790598"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2" name="Oval 311">
                  <a:extLst>
                    <a:ext uri="{FF2B5EF4-FFF2-40B4-BE49-F238E27FC236}">
                      <a16:creationId xmlns:a16="http://schemas.microsoft.com/office/drawing/2014/main" xmlns="" id="{8916A94D-6E7D-264A-A8E8-1612015B32B5}"/>
                    </a:ext>
                  </a:extLst>
                </p:cNvPr>
                <p:cNvSpPr>
                  <a:spLocks noChangeAspect="1"/>
                </p:cNvSpPr>
                <p:nvPr/>
              </p:nvSpPr>
              <p:spPr>
                <a:xfrm>
                  <a:off x="7033712"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3" name="Oval 312">
                  <a:extLst>
                    <a:ext uri="{FF2B5EF4-FFF2-40B4-BE49-F238E27FC236}">
                      <a16:creationId xmlns:a16="http://schemas.microsoft.com/office/drawing/2014/main" xmlns="" id="{F82F1814-200E-8242-B57F-BD774E3B2F56}"/>
                    </a:ext>
                  </a:extLst>
                </p:cNvPr>
                <p:cNvSpPr>
                  <a:spLocks noChangeAspect="1"/>
                </p:cNvSpPr>
                <p:nvPr/>
              </p:nvSpPr>
              <p:spPr>
                <a:xfrm>
                  <a:off x="7276832" y="2413045"/>
                  <a:ext cx="180000" cy="180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246" name="Group 245">
                <a:extLst>
                  <a:ext uri="{FF2B5EF4-FFF2-40B4-BE49-F238E27FC236}">
                    <a16:creationId xmlns:a16="http://schemas.microsoft.com/office/drawing/2014/main" xmlns="" id="{434D5FC4-4B56-E74B-A23C-7D8612BEE9F0}"/>
                  </a:ext>
                </a:extLst>
              </p:cNvPr>
              <p:cNvGrpSpPr/>
              <p:nvPr/>
            </p:nvGrpSpPr>
            <p:grpSpPr>
              <a:xfrm>
                <a:off x="6476732" y="5937295"/>
                <a:ext cx="5285400" cy="180000"/>
                <a:chOff x="2171432" y="2660695"/>
                <a:chExt cx="5285400" cy="180000"/>
              </a:xfrm>
              <a:solidFill>
                <a:srgbClr val="FF85FF"/>
              </a:solidFill>
            </p:grpSpPr>
            <p:sp>
              <p:nvSpPr>
                <p:cNvPr id="270" name="Oval 269">
                  <a:extLst>
                    <a:ext uri="{FF2B5EF4-FFF2-40B4-BE49-F238E27FC236}">
                      <a16:creationId xmlns:a16="http://schemas.microsoft.com/office/drawing/2014/main" xmlns="" id="{513A9CC3-7718-C549-A6AF-969D0E978CC7}"/>
                    </a:ext>
                  </a:extLst>
                </p:cNvPr>
                <p:cNvSpPr>
                  <a:spLocks noChangeAspect="1"/>
                </p:cNvSpPr>
                <p:nvPr/>
              </p:nvSpPr>
              <p:spPr>
                <a:xfrm>
                  <a:off x="2171432" y="2660695"/>
                  <a:ext cx="180000" cy="180000"/>
                </a:xfrm>
                <a:prstGeom prst="ellipse">
                  <a:avLst/>
                </a:prstGeom>
                <a:solidFill>
                  <a:schemeClr val="bg1"/>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1" name="Oval 270">
                  <a:extLst>
                    <a:ext uri="{FF2B5EF4-FFF2-40B4-BE49-F238E27FC236}">
                      <a16:creationId xmlns:a16="http://schemas.microsoft.com/office/drawing/2014/main" xmlns="" id="{DFBB4FDF-07E1-C145-BAD8-141B4ADF9FE8}"/>
                    </a:ext>
                  </a:extLst>
                </p:cNvPr>
                <p:cNvSpPr>
                  <a:spLocks noChangeAspect="1"/>
                </p:cNvSpPr>
                <p:nvPr/>
              </p:nvSpPr>
              <p:spPr>
                <a:xfrm>
                  <a:off x="2414546" y="2660695"/>
                  <a:ext cx="180000" cy="180000"/>
                </a:xfrm>
                <a:prstGeom prst="ellipse">
                  <a:avLst/>
                </a:prstGeom>
                <a:solidFill>
                  <a:schemeClr val="bg1"/>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2" name="Oval 271">
                  <a:extLst>
                    <a:ext uri="{FF2B5EF4-FFF2-40B4-BE49-F238E27FC236}">
                      <a16:creationId xmlns:a16="http://schemas.microsoft.com/office/drawing/2014/main" xmlns="" id="{975B73A3-A07E-444F-9FC1-9CAD26C0C697}"/>
                    </a:ext>
                  </a:extLst>
                </p:cNvPr>
                <p:cNvSpPr>
                  <a:spLocks noChangeAspect="1"/>
                </p:cNvSpPr>
                <p:nvPr/>
              </p:nvSpPr>
              <p:spPr>
                <a:xfrm>
                  <a:off x="2657660" y="2660695"/>
                  <a:ext cx="180000" cy="180000"/>
                </a:xfrm>
                <a:prstGeom prst="ellipse">
                  <a:avLst/>
                </a:prstGeom>
                <a:solidFill>
                  <a:schemeClr val="bg1"/>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3" name="Oval 272">
                  <a:extLst>
                    <a:ext uri="{FF2B5EF4-FFF2-40B4-BE49-F238E27FC236}">
                      <a16:creationId xmlns:a16="http://schemas.microsoft.com/office/drawing/2014/main" xmlns="" id="{5EC21F79-2DBE-0344-A952-3741D4BEDADF}"/>
                    </a:ext>
                  </a:extLst>
                </p:cNvPr>
                <p:cNvSpPr>
                  <a:spLocks noChangeAspect="1"/>
                </p:cNvSpPr>
                <p:nvPr/>
              </p:nvSpPr>
              <p:spPr>
                <a:xfrm>
                  <a:off x="2900774" y="2660695"/>
                  <a:ext cx="180000" cy="180000"/>
                </a:xfrm>
                <a:prstGeom prst="ellipse">
                  <a:avLst/>
                </a:prstGeom>
                <a:solidFill>
                  <a:schemeClr val="bg1"/>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4" name="Oval 273">
                  <a:extLst>
                    <a:ext uri="{FF2B5EF4-FFF2-40B4-BE49-F238E27FC236}">
                      <a16:creationId xmlns:a16="http://schemas.microsoft.com/office/drawing/2014/main" xmlns="" id="{D54253F9-EB6A-B548-BEAA-83932A9E5E11}"/>
                    </a:ext>
                  </a:extLst>
                </p:cNvPr>
                <p:cNvSpPr>
                  <a:spLocks noChangeAspect="1"/>
                </p:cNvSpPr>
                <p:nvPr/>
              </p:nvSpPr>
              <p:spPr>
                <a:xfrm>
                  <a:off x="3143888" y="2660695"/>
                  <a:ext cx="180000" cy="180000"/>
                </a:xfrm>
                <a:prstGeom prst="ellipse">
                  <a:avLst/>
                </a:prstGeom>
                <a:solidFill>
                  <a:schemeClr val="bg1"/>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5" name="Oval 274">
                  <a:extLst>
                    <a:ext uri="{FF2B5EF4-FFF2-40B4-BE49-F238E27FC236}">
                      <a16:creationId xmlns:a16="http://schemas.microsoft.com/office/drawing/2014/main" xmlns="" id="{4658F347-2460-644F-9610-E6C8006C62FD}"/>
                    </a:ext>
                  </a:extLst>
                </p:cNvPr>
                <p:cNvSpPr>
                  <a:spLocks noChangeAspect="1"/>
                </p:cNvSpPr>
                <p:nvPr/>
              </p:nvSpPr>
              <p:spPr>
                <a:xfrm>
                  <a:off x="3387002" y="2660695"/>
                  <a:ext cx="180000" cy="180000"/>
                </a:xfrm>
                <a:prstGeom prst="ellipse">
                  <a:avLst/>
                </a:prstGeom>
                <a:solidFill>
                  <a:schemeClr val="bg1"/>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6" name="Oval 275">
                  <a:extLst>
                    <a:ext uri="{FF2B5EF4-FFF2-40B4-BE49-F238E27FC236}">
                      <a16:creationId xmlns:a16="http://schemas.microsoft.com/office/drawing/2014/main" xmlns="" id="{74DBAC72-69ED-7D41-B2F9-710649442947}"/>
                    </a:ext>
                  </a:extLst>
                </p:cNvPr>
                <p:cNvSpPr>
                  <a:spLocks noChangeAspect="1"/>
                </p:cNvSpPr>
                <p:nvPr/>
              </p:nvSpPr>
              <p:spPr>
                <a:xfrm>
                  <a:off x="3630116"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7" name="Oval 276">
                  <a:extLst>
                    <a:ext uri="{FF2B5EF4-FFF2-40B4-BE49-F238E27FC236}">
                      <a16:creationId xmlns:a16="http://schemas.microsoft.com/office/drawing/2014/main" xmlns="" id="{36CD51CF-0AB2-1E41-8441-82B3001115B7}"/>
                    </a:ext>
                  </a:extLst>
                </p:cNvPr>
                <p:cNvSpPr>
                  <a:spLocks noChangeAspect="1"/>
                </p:cNvSpPr>
                <p:nvPr/>
              </p:nvSpPr>
              <p:spPr>
                <a:xfrm>
                  <a:off x="3873230"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8" name="Oval 277">
                  <a:extLst>
                    <a:ext uri="{FF2B5EF4-FFF2-40B4-BE49-F238E27FC236}">
                      <a16:creationId xmlns:a16="http://schemas.microsoft.com/office/drawing/2014/main" xmlns="" id="{D1CBF4C9-7668-7643-82DC-3D23B64EB207}"/>
                    </a:ext>
                  </a:extLst>
                </p:cNvPr>
                <p:cNvSpPr>
                  <a:spLocks noChangeAspect="1"/>
                </p:cNvSpPr>
                <p:nvPr/>
              </p:nvSpPr>
              <p:spPr>
                <a:xfrm>
                  <a:off x="4116344"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9" name="Oval 278">
                  <a:extLst>
                    <a:ext uri="{FF2B5EF4-FFF2-40B4-BE49-F238E27FC236}">
                      <a16:creationId xmlns:a16="http://schemas.microsoft.com/office/drawing/2014/main" xmlns="" id="{3E427F3B-8E28-6749-9F0C-7CD5D93FB03B}"/>
                    </a:ext>
                  </a:extLst>
                </p:cNvPr>
                <p:cNvSpPr>
                  <a:spLocks noChangeAspect="1"/>
                </p:cNvSpPr>
                <p:nvPr/>
              </p:nvSpPr>
              <p:spPr>
                <a:xfrm>
                  <a:off x="4359458"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0" name="Oval 279">
                  <a:extLst>
                    <a:ext uri="{FF2B5EF4-FFF2-40B4-BE49-F238E27FC236}">
                      <a16:creationId xmlns:a16="http://schemas.microsoft.com/office/drawing/2014/main" xmlns="" id="{8199CAF4-ACB9-734E-862B-EDABE275C8D5}"/>
                    </a:ext>
                  </a:extLst>
                </p:cNvPr>
                <p:cNvSpPr>
                  <a:spLocks noChangeAspect="1"/>
                </p:cNvSpPr>
                <p:nvPr/>
              </p:nvSpPr>
              <p:spPr>
                <a:xfrm>
                  <a:off x="4602572"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1" name="Oval 280">
                  <a:extLst>
                    <a:ext uri="{FF2B5EF4-FFF2-40B4-BE49-F238E27FC236}">
                      <a16:creationId xmlns:a16="http://schemas.microsoft.com/office/drawing/2014/main" xmlns="" id="{843B81AB-EE0D-FC43-94A6-53E2E15AD72F}"/>
                    </a:ext>
                  </a:extLst>
                </p:cNvPr>
                <p:cNvSpPr>
                  <a:spLocks noChangeAspect="1"/>
                </p:cNvSpPr>
                <p:nvPr/>
              </p:nvSpPr>
              <p:spPr>
                <a:xfrm>
                  <a:off x="4845686"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2" name="Oval 281">
                  <a:extLst>
                    <a:ext uri="{FF2B5EF4-FFF2-40B4-BE49-F238E27FC236}">
                      <a16:creationId xmlns:a16="http://schemas.microsoft.com/office/drawing/2014/main" xmlns="" id="{46E073C6-0981-5D42-9CFD-E06B0A4FD2A6}"/>
                    </a:ext>
                  </a:extLst>
                </p:cNvPr>
                <p:cNvSpPr>
                  <a:spLocks noChangeAspect="1"/>
                </p:cNvSpPr>
                <p:nvPr/>
              </p:nvSpPr>
              <p:spPr>
                <a:xfrm>
                  <a:off x="5088800"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3" name="Oval 282">
                  <a:extLst>
                    <a:ext uri="{FF2B5EF4-FFF2-40B4-BE49-F238E27FC236}">
                      <a16:creationId xmlns:a16="http://schemas.microsoft.com/office/drawing/2014/main" xmlns="" id="{8B88077D-7608-524B-866B-11D96EFCE19B}"/>
                    </a:ext>
                  </a:extLst>
                </p:cNvPr>
                <p:cNvSpPr>
                  <a:spLocks noChangeAspect="1"/>
                </p:cNvSpPr>
                <p:nvPr/>
              </p:nvSpPr>
              <p:spPr>
                <a:xfrm>
                  <a:off x="5331914"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4" name="Oval 283">
                  <a:extLst>
                    <a:ext uri="{FF2B5EF4-FFF2-40B4-BE49-F238E27FC236}">
                      <a16:creationId xmlns:a16="http://schemas.microsoft.com/office/drawing/2014/main" xmlns="" id="{58D451BF-60AC-354B-8AA3-40AC9F091820}"/>
                    </a:ext>
                  </a:extLst>
                </p:cNvPr>
                <p:cNvSpPr>
                  <a:spLocks noChangeAspect="1"/>
                </p:cNvSpPr>
                <p:nvPr/>
              </p:nvSpPr>
              <p:spPr>
                <a:xfrm>
                  <a:off x="5575028"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5" name="Oval 284">
                  <a:extLst>
                    <a:ext uri="{FF2B5EF4-FFF2-40B4-BE49-F238E27FC236}">
                      <a16:creationId xmlns:a16="http://schemas.microsoft.com/office/drawing/2014/main" xmlns="" id="{B36F8BC6-91DE-7740-981B-89BE715648A1}"/>
                    </a:ext>
                  </a:extLst>
                </p:cNvPr>
                <p:cNvSpPr>
                  <a:spLocks noChangeAspect="1"/>
                </p:cNvSpPr>
                <p:nvPr/>
              </p:nvSpPr>
              <p:spPr>
                <a:xfrm>
                  <a:off x="5818142"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6" name="Oval 285">
                  <a:extLst>
                    <a:ext uri="{FF2B5EF4-FFF2-40B4-BE49-F238E27FC236}">
                      <a16:creationId xmlns:a16="http://schemas.microsoft.com/office/drawing/2014/main" xmlns="" id="{5B4D3594-FD3B-084E-A9D4-DBBF42D49D43}"/>
                    </a:ext>
                  </a:extLst>
                </p:cNvPr>
                <p:cNvSpPr>
                  <a:spLocks noChangeAspect="1"/>
                </p:cNvSpPr>
                <p:nvPr/>
              </p:nvSpPr>
              <p:spPr>
                <a:xfrm>
                  <a:off x="6061256"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7" name="Oval 286">
                  <a:extLst>
                    <a:ext uri="{FF2B5EF4-FFF2-40B4-BE49-F238E27FC236}">
                      <a16:creationId xmlns:a16="http://schemas.microsoft.com/office/drawing/2014/main" xmlns="" id="{75CC7999-9425-8C46-AF38-399578B1FEE4}"/>
                    </a:ext>
                  </a:extLst>
                </p:cNvPr>
                <p:cNvSpPr>
                  <a:spLocks noChangeAspect="1"/>
                </p:cNvSpPr>
                <p:nvPr/>
              </p:nvSpPr>
              <p:spPr>
                <a:xfrm>
                  <a:off x="6304370"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8" name="Oval 287">
                  <a:extLst>
                    <a:ext uri="{FF2B5EF4-FFF2-40B4-BE49-F238E27FC236}">
                      <a16:creationId xmlns:a16="http://schemas.microsoft.com/office/drawing/2014/main" xmlns="" id="{D1A0E892-4A5E-4B49-B057-AB7DE937A3A7}"/>
                    </a:ext>
                  </a:extLst>
                </p:cNvPr>
                <p:cNvSpPr>
                  <a:spLocks noChangeAspect="1"/>
                </p:cNvSpPr>
                <p:nvPr/>
              </p:nvSpPr>
              <p:spPr>
                <a:xfrm>
                  <a:off x="6547484"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9" name="Oval 288">
                  <a:extLst>
                    <a:ext uri="{FF2B5EF4-FFF2-40B4-BE49-F238E27FC236}">
                      <a16:creationId xmlns:a16="http://schemas.microsoft.com/office/drawing/2014/main" xmlns="" id="{27686380-AA54-B346-B190-E3E0A3832594}"/>
                    </a:ext>
                  </a:extLst>
                </p:cNvPr>
                <p:cNvSpPr>
                  <a:spLocks noChangeAspect="1"/>
                </p:cNvSpPr>
                <p:nvPr/>
              </p:nvSpPr>
              <p:spPr>
                <a:xfrm>
                  <a:off x="6790598"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0" name="Oval 289">
                  <a:extLst>
                    <a:ext uri="{FF2B5EF4-FFF2-40B4-BE49-F238E27FC236}">
                      <a16:creationId xmlns:a16="http://schemas.microsoft.com/office/drawing/2014/main" xmlns="" id="{E48866A0-D73D-4F44-A5C5-1F4FBF8472D3}"/>
                    </a:ext>
                  </a:extLst>
                </p:cNvPr>
                <p:cNvSpPr>
                  <a:spLocks noChangeAspect="1"/>
                </p:cNvSpPr>
                <p:nvPr/>
              </p:nvSpPr>
              <p:spPr>
                <a:xfrm>
                  <a:off x="7033712"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1" name="Oval 290">
                  <a:extLst>
                    <a:ext uri="{FF2B5EF4-FFF2-40B4-BE49-F238E27FC236}">
                      <a16:creationId xmlns:a16="http://schemas.microsoft.com/office/drawing/2014/main" xmlns="" id="{01562F1B-1D7F-034C-9CDD-AA8FCFC14CA7}"/>
                    </a:ext>
                  </a:extLst>
                </p:cNvPr>
                <p:cNvSpPr>
                  <a:spLocks noChangeAspect="1"/>
                </p:cNvSpPr>
                <p:nvPr/>
              </p:nvSpPr>
              <p:spPr>
                <a:xfrm>
                  <a:off x="7276832" y="266069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247" name="Group 246">
                <a:extLst>
                  <a:ext uri="{FF2B5EF4-FFF2-40B4-BE49-F238E27FC236}">
                    <a16:creationId xmlns:a16="http://schemas.microsoft.com/office/drawing/2014/main" xmlns="" id="{20A1E5CA-A8C9-FE43-BEAB-7D53C29CF239}"/>
                  </a:ext>
                </a:extLst>
              </p:cNvPr>
              <p:cNvGrpSpPr/>
              <p:nvPr/>
            </p:nvGrpSpPr>
            <p:grpSpPr>
              <a:xfrm>
                <a:off x="6476732" y="6184945"/>
                <a:ext cx="5285400" cy="180000"/>
                <a:chOff x="2171432" y="2908345"/>
                <a:chExt cx="5285400" cy="180000"/>
              </a:xfrm>
              <a:solidFill>
                <a:srgbClr val="FF85FF"/>
              </a:solidFill>
            </p:grpSpPr>
            <p:sp>
              <p:nvSpPr>
                <p:cNvPr id="248" name="Oval 247">
                  <a:extLst>
                    <a:ext uri="{FF2B5EF4-FFF2-40B4-BE49-F238E27FC236}">
                      <a16:creationId xmlns:a16="http://schemas.microsoft.com/office/drawing/2014/main" xmlns="" id="{7E666995-63CB-374A-9A32-D987B5CD36B2}"/>
                    </a:ext>
                  </a:extLst>
                </p:cNvPr>
                <p:cNvSpPr>
                  <a:spLocks noChangeAspect="1"/>
                </p:cNvSpPr>
                <p:nvPr/>
              </p:nvSpPr>
              <p:spPr>
                <a:xfrm>
                  <a:off x="2171432"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9" name="Oval 248">
                  <a:extLst>
                    <a:ext uri="{FF2B5EF4-FFF2-40B4-BE49-F238E27FC236}">
                      <a16:creationId xmlns:a16="http://schemas.microsoft.com/office/drawing/2014/main" xmlns="" id="{1FD0D0E5-DFA4-AC4B-BA0C-00E453C8F276}"/>
                    </a:ext>
                  </a:extLst>
                </p:cNvPr>
                <p:cNvSpPr>
                  <a:spLocks noChangeAspect="1"/>
                </p:cNvSpPr>
                <p:nvPr/>
              </p:nvSpPr>
              <p:spPr>
                <a:xfrm>
                  <a:off x="2414546"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0" name="Oval 249">
                  <a:extLst>
                    <a:ext uri="{FF2B5EF4-FFF2-40B4-BE49-F238E27FC236}">
                      <a16:creationId xmlns:a16="http://schemas.microsoft.com/office/drawing/2014/main" xmlns="" id="{136DF6E5-F894-5042-A5F6-6D67845D4834}"/>
                    </a:ext>
                  </a:extLst>
                </p:cNvPr>
                <p:cNvSpPr>
                  <a:spLocks noChangeAspect="1"/>
                </p:cNvSpPr>
                <p:nvPr/>
              </p:nvSpPr>
              <p:spPr>
                <a:xfrm>
                  <a:off x="2657660"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1" name="Oval 250">
                  <a:extLst>
                    <a:ext uri="{FF2B5EF4-FFF2-40B4-BE49-F238E27FC236}">
                      <a16:creationId xmlns:a16="http://schemas.microsoft.com/office/drawing/2014/main" xmlns="" id="{FE04C32D-3D11-CF45-80A5-A195F20EDC37}"/>
                    </a:ext>
                  </a:extLst>
                </p:cNvPr>
                <p:cNvSpPr>
                  <a:spLocks noChangeAspect="1"/>
                </p:cNvSpPr>
                <p:nvPr/>
              </p:nvSpPr>
              <p:spPr>
                <a:xfrm>
                  <a:off x="2900774"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2" name="Oval 251">
                  <a:extLst>
                    <a:ext uri="{FF2B5EF4-FFF2-40B4-BE49-F238E27FC236}">
                      <a16:creationId xmlns:a16="http://schemas.microsoft.com/office/drawing/2014/main" xmlns="" id="{4575BCFF-D9A9-BD49-8907-8D7A578D4064}"/>
                    </a:ext>
                  </a:extLst>
                </p:cNvPr>
                <p:cNvSpPr>
                  <a:spLocks noChangeAspect="1"/>
                </p:cNvSpPr>
                <p:nvPr/>
              </p:nvSpPr>
              <p:spPr>
                <a:xfrm>
                  <a:off x="3143888"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3" name="Oval 252">
                  <a:extLst>
                    <a:ext uri="{FF2B5EF4-FFF2-40B4-BE49-F238E27FC236}">
                      <a16:creationId xmlns:a16="http://schemas.microsoft.com/office/drawing/2014/main" xmlns="" id="{EB89DD5A-4E93-414D-9885-4A00A8A7CA62}"/>
                    </a:ext>
                  </a:extLst>
                </p:cNvPr>
                <p:cNvSpPr>
                  <a:spLocks noChangeAspect="1"/>
                </p:cNvSpPr>
                <p:nvPr/>
              </p:nvSpPr>
              <p:spPr>
                <a:xfrm>
                  <a:off x="3387002"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4" name="Oval 253">
                  <a:extLst>
                    <a:ext uri="{FF2B5EF4-FFF2-40B4-BE49-F238E27FC236}">
                      <a16:creationId xmlns:a16="http://schemas.microsoft.com/office/drawing/2014/main" xmlns="" id="{6224B016-324B-8546-A540-F1B1C29F1596}"/>
                    </a:ext>
                  </a:extLst>
                </p:cNvPr>
                <p:cNvSpPr>
                  <a:spLocks noChangeAspect="1"/>
                </p:cNvSpPr>
                <p:nvPr/>
              </p:nvSpPr>
              <p:spPr>
                <a:xfrm>
                  <a:off x="3630116"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5" name="Oval 254">
                  <a:extLst>
                    <a:ext uri="{FF2B5EF4-FFF2-40B4-BE49-F238E27FC236}">
                      <a16:creationId xmlns:a16="http://schemas.microsoft.com/office/drawing/2014/main" xmlns="" id="{889437EB-783B-194F-A0A7-A2FFD4F16BCA}"/>
                    </a:ext>
                  </a:extLst>
                </p:cNvPr>
                <p:cNvSpPr>
                  <a:spLocks noChangeAspect="1"/>
                </p:cNvSpPr>
                <p:nvPr/>
              </p:nvSpPr>
              <p:spPr>
                <a:xfrm>
                  <a:off x="3873230"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6" name="Oval 255">
                  <a:extLst>
                    <a:ext uri="{FF2B5EF4-FFF2-40B4-BE49-F238E27FC236}">
                      <a16:creationId xmlns:a16="http://schemas.microsoft.com/office/drawing/2014/main" xmlns="" id="{9237323A-A329-0E4D-80F6-1970DBD2251E}"/>
                    </a:ext>
                  </a:extLst>
                </p:cNvPr>
                <p:cNvSpPr>
                  <a:spLocks noChangeAspect="1"/>
                </p:cNvSpPr>
                <p:nvPr/>
              </p:nvSpPr>
              <p:spPr>
                <a:xfrm>
                  <a:off x="4116344"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7" name="Oval 256">
                  <a:extLst>
                    <a:ext uri="{FF2B5EF4-FFF2-40B4-BE49-F238E27FC236}">
                      <a16:creationId xmlns:a16="http://schemas.microsoft.com/office/drawing/2014/main" xmlns="" id="{76957369-4599-9849-A77B-8E3264E36223}"/>
                    </a:ext>
                  </a:extLst>
                </p:cNvPr>
                <p:cNvSpPr>
                  <a:spLocks noChangeAspect="1"/>
                </p:cNvSpPr>
                <p:nvPr/>
              </p:nvSpPr>
              <p:spPr>
                <a:xfrm>
                  <a:off x="4359458"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8" name="Oval 257">
                  <a:extLst>
                    <a:ext uri="{FF2B5EF4-FFF2-40B4-BE49-F238E27FC236}">
                      <a16:creationId xmlns:a16="http://schemas.microsoft.com/office/drawing/2014/main" xmlns="" id="{2B7E652F-2C56-C743-9A46-906F8AD2983E}"/>
                    </a:ext>
                  </a:extLst>
                </p:cNvPr>
                <p:cNvSpPr>
                  <a:spLocks noChangeAspect="1"/>
                </p:cNvSpPr>
                <p:nvPr/>
              </p:nvSpPr>
              <p:spPr>
                <a:xfrm>
                  <a:off x="4602572"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9" name="Oval 258">
                  <a:extLst>
                    <a:ext uri="{FF2B5EF4-FFF2-40B4-BE49-F238E27FC236}">
                      <a16:creationId xmlns:a16="http://schemas.microsoft.com/office/drawing/2014/main" xmlns="" id="{B80E0DAF-22D6-D247-8E6C-A2E7B0A5016E}"/>
                    </a:ext>
                  </a:extLst>
                </p:cNvPr>
                <p:cNvSpPr>
                  <a:spLocks noChangeAspect="1"/>
                </p:cNvSpPr>
                <p:nvPr/>
              </p:nvSpPr>
              <p:spPr>
                <a:xfrm>
                  <a:off x="4845686"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0" name="Oval 259">
                  <a:extLst>
                    <a:ext uri="{FF2B5EF4-FFF2-40B4-BE49-F238E27FC236}">
                      <a16:creationId xmlns:a16="http://schemas.microsoft.com/office/drawing/2014/main" xmlns="" id="{6456B8A1-163C-7949-8346-474CA1EB3D23}"/>
                    </a:ext>
                  </a:extLst>
                </p:cNvPr>
                <p:cNvSpPr>
                  <a:spLocks noChangeAspect="1"/>
                </p:cNvSpPr>
                <p:nvPr/>
              </p:nvSpPr>
              <p:spPr>
                <a:xfrm>
                  <a:off x="5088800"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1" name="Oval 260">
                  <a:extLst>
                    <a:ext uri="{FF2B5EF4-FFF2-40B4-BE49-F238E27FC236}">
                      <a16:creationId xmlns:a16="http://schemas.microsoft.com/office/drawing/2014/main" xmlns="" id="{710E1806-7277-6E49-B4C2-43BDD7313214}"/>
                    </a:ext>
                  </a:extLst>
                </p:cNvPr>
                <p:cNvSpPr>
                  <a:spLocks noChangeAspect="1"/>
                </p:cNvSpPr>
                <p:nvPr/>
              </p:nvSpPr>
              <p:spPr>
                <a:xfrm>
                  <a:off x="5331914"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2" name="Oval 261">
                  <a:extLst>
                    <a:ext uri="{FF2B5EF4-FFF2-40B4-BE49-F238E27FC236}">
                      <a16:creationId xmlns:a16="http://schemas.microsoft.com/office/drawing/2014/main" xmlns="" id="{B0F74562-DA9C-B54A-9B04-BB8EF6A913A0}"/>
                    </a:ext>
                  </a:extLst>
                </p:cNvPr>
                <p:cNvSpPr>
                  <a:spLocks noChangeAspect="1"/>
                </p:cNvSpPr>
                <p:nvPr/>
              </p:nvSpPr>
              <p:spPr>
                <a:xfrm>
                  <a:off x="5575028"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3" name="Oval 262">
                  <a:extLst>
                    <a:ext uri="{FF2B5EF4-FFF2-40B4-BE49-F238E27FC236}">
                      <a16:creationId xmlns:a16="http://schemas.microsoft.com/office/drawing/2014/main" xmlns="" id="{3DBF4D25-43E8-6C43-92B3-E97F4A02FDD4}"/>
                    </a:ext>
                  </a:extLst>
                </p:cNvPr>
                <p:cNvSpPr>
                  <a:spLocks noChangeAspect="1"/>
                </p:cNvSpPr>
                <p:nvPr/>
              </p:nvSpPr>
              <p:spPr>
                <a:xfrm>
                  <a:off x="5818142"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4" name="Oval 263">
                  <a:extLst>
                    <a:ext uri="{FF2B5EF4-FFF2-40B4-BE49-F238E27FC236}">
                      <a16:creationId xmlns:a16="http://schemas.microsoft.com/office/drawing/2014/main" xmlns="" id="{F3B44DF4-EFD6-E147-ACEB-E29E313FBBFF}"/>
                    </a:ext>
                  </a:extLst>
                </p:cNvPr>
                <p:cNvSpPr>
                  <a:spLocks noChangeAspect="1"/>
                </p:cNvSpPr>
                <p:nvPr/>
              </p:nvSpPr>
              <p:spPr>
                <a:xfrm>
                  <a:off x="6061256"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5" name="Oval 264">
                  <a:extLst>
                    <a:ext uri="{FF2B5EF4-FFF2-40B4-BE49-F238E27FC236}">
                      <a16:creationId xmlns:a16="http://schemas.microsoft.com/office/drawing/2014/main" xmlns="" id="{0519B782-CDCC-9146-80DE-A50E7F44AA55}"/>
                    </a:ext>
                  </a:extLst>
                </p:cNvPr>
                <p:cNvSpPr>
                  <a:spLocks noChangeAspect="1"/>
                </p:cNvSpPr>
                <p:nvPr/>
              </p:nvSpPr>
              <p:spPr>
                <a:xfrm>
                  <a:off x="6304370"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6" name="Oval 265">
                  <a:extLst>
                    <a:ext uri="{FF2B5EF4-FFF2-40B4-BE49-F238E27FC236}">
                      <a16:creationId xmlns:a16="http://schemas.microsoft.com/office/drawing/2014/main" xmlns="" id="{962F3871-7848-BC4D-BEDD-EFA9338A86C4}"/>
                    </a:ext>
                  </a:extLst>
                </p:cNvPr>
                <p:cNvSpPr>
                  <a:spLocks noChangeAspect="1"/>
                </p:cNvSpPr>
                <p:nvPr/>
              </p:nvSpPr>
              <p:spPr>
                <a:xfrm>
                  <a:off x="6547484"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7" name="Oval 266">
                  <a:extLst>
                    <a:ext uri="{FF2B5EF4-FFF2-40B4-BE49-F238E27FC236}">
                      <a16:creationId xmlns:a16="http://schemas.microsoft.com/office/drawing/2014/main" xmlns="" id="{DDDFB025-B3FD-C34F-AAC5-62449A6849A9}"/>
                    </a:ext>
                  </a:extLst>
                </p:cNvPr>
                <p:cNvSpPr>
                  <a:spLocks noChangeAspect="1"/>
                </p:cNvSpPr>
                <p:nvPr/>
              </p:nvSpPr>
              <p:spPr>
                <a:xfrm>
                  <a:off x="6790598"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8" name="Oval 267">
                  <a:extLst>
                    <a:ext uri="{FF2B5EF4-FFF2-40B4-BE49-F238E27FC236}">
                      <a16:creationId xmlns:a16="http://schemas.microsoft.com/office/drawing/2014/main" xmlns="" id="{4CC9AFD5-E631-5940-8A1A-12F8C4A4C1E2}"/>
                    </a:ext>
                  </a:extLst>
                </p:cNvPr>
                <p:cNvSpPr>
                  <a:spLocks noChangeAspect="1"/>
                </p:cNvSpPr>
                <p:nvPr/>
              </p:nvSpPr>
              <p:spPr>
                <a:xfrm>
                  <a:off x="7033712"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9" name="Oval 268">
                  <a:extLst>
                    <a:ext uri="{FF2B5EF4-FFF2-40B4-BE49-F238E27FC236}">
                      <a16:creationId xmlns:a16="http://schemas.microsoft.com/office/drawing/2014/main" xmlns="" id="{67CF52B5-2197-B84A-8851-AE3DAD83042F}"/>
                    </a:ext>
                  </a:extLst>
                </p:cNvPr>
                <p:cNvSpPr>
                  <a:spLocks noChangeAspect="1"/>
                </p:cNvSpPr>
                <p:nvPr/>
              </p:nvSpPr>
              <p:spPr>
                <a:xfrm>
                  <a:off x="7276832" y="2908345"/>
                  <a:ext cx="180000" cy="180000"/>
                </a:xfrm>
                <a:prstGeom prst="ellipse">
                  <a:avLst/>
                </a:prstGeom>
                <a:grp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sp>
          <p:nvSpPr>
            <p:cNvPr id="2" name="TextBox 1">
              <a:extLst>
                <a:ext uri="{FF2B5EF4-FFF2-40B4-BE49-F238E27FC236}">
                  <a16:creationId xmlns:a16="http://schemas.microsoft.com/office/drawing/2014/main" xmlns="" id="{28505150-119C-314E-A59D-B9A49B5DFA90}"/>
                </a:ext>
              </a:extLst>
            </p:cNvPr>
            <p:cNvSpPr txBox="1"/>
            <p:nvPr/>
          </p:nvSpPr>
          <p:spPr>
            <a:xfrm>
              <a:off x="484414" y="5124453"/>
              <a:ext cx="5611586" cy="1282403"/>
            </a:xfrm>
            <a:prstGeom prst="rect">
              <a:avLst/>
            </a:prstGeom>
            <a:noFill/>
          </p:spPr>
          <p:txBody>
            <a:bodyPr wrap="square" rtlCol="0">
              <a:spAutoFit/>
            </a:bodyPr>
            <a:lstStyle/>
            <a:p>
              <a:r>
                <a:rPr lang="en-GB" sz="1350" dirty="0">
                  <a:latin typeface="Century Gothic" panose="020B0502020202020204" pitchFamily="34" charset="0"/>
                </a:rPr>
                <a:t>Chemotherapy use according to Prosigna Score &lt;</a:t>
              </a:r>
              <a:r>
                <a:rPr lang="en-GB" sz="1350" b="1" i="1" dirty="0">
                  <a:latin typeface="Century Gothic" panose="020B0502020202020204" pitchFamily="34" charset="0"/>
                </a:rPr>
                <a:t>Assume test predicts chemo benefit</a:t>
              </a:r>
              <a:r>
                <a:rPr lang="en-GB" sz="1350" dirty="0">
                  <a:latin typeface="Century Gothic" panose="020B0502020202020204" pitchFamily="34" charset="0"/>
                </a:rPr>
                <a:t>&gt;</a:t>
              </a:r>
            </a:p>
            <a:p>
              <a:pPr marL="276225">
                <a:spcBef>
                  <a:spcPts val="300"/>
                </a:spcBef>
              </a:pPr>
              <a:r>
                <a:rPr lang="en-GB" sz="1350" dirty="0">
                  <a:latin typeface="Century Gothic" panose="020B0502020202020204" pitchFamily="34" charset="0"/>
                </a:rPr>
                <a:t>% patients with PS &gt;60 (assume negligible treatment benefit for Prosigna score ≤60)</a:t>
              </a:r>
            </a:p>
          </p:txBody>
        </p:sp>
        <p:sp>
          <p:nvSpPr>
            <p:cNvPr id="361" name="TextBox 360">
              <a:extLst>
                <a:ext uri="{FF2B5EF4-FFF2-40B4-BE49-F238E27FC236}">
                  <a16:creationId xmlns:a16="http://schemas.microsoft.com/office/drawing/2014/main" xmlns="" id="{546348DE-D33F-7842-92C2-432389911DC1}"/>
                </a:ext>
              </a:extLst>
            </p:cNvPr>
            <p:cNvSpPr txBox="1"/>
            <p:nvPr/>
          </p:nvSpPr>
          <p:spPr>
            <a:xfrm>
              <a:off x="7110082" y="6441196"/>
              <a:ext cx="4668373" cy="375488"/>
            </a:xfrm>
            <a:prstGeom prst="rect">
              <a:avLst/>
            </a:prstGeom>
            <a:noFill/>
          </p:spPr>
          <p:txBody>
            <a:bodyPr wrap="none" rtlCol="0">
              <a:spAutoFit/>
            </a:bodyPr>
            <a:lstStyle/>
            <a:p>
              <a:r>
                <a:rPr lang="en-GB" sz="1230" dirty="0">
                  <a:latin typeface="Century Gothic" panose="020B0502020202020204" pitchFamily="34" charset="0"/>
                </a:rPr>
                <a:t>34% of patients treated with chemotherapy</a:t>
              </a:r>
            </a:p>
          </p:txBody>
        </p:sp>
      </p:grpSp>
      <p:sp>
        <p:nvSpPr>
          <p:cNvPr id="28" name="Title 27">
            <a:extLst>
              <a:ext uri="{FF2B5EF4-FFF2-40B4-BE49-F238E27FC236}">
                <a16:creationId xmlns:a16="http://schemas.microsoft.com/office/drawing/2014/main" xmlns="" id="{A2870C5B-0F22-1940-9D4F-5B5C761B6C39}"/>
              </a:ext>
            </a:extLst>
          </p:cNvPr>
          <p:cNvSpPr>
            <a:spLocks noGrp="1"/>
          </p:cNvSpPr>
          <p:nvPr>
            <p:ph type="title"/>
          </p:nvPr>
        </p:nvSpPr>
        <p:spPr/>
        <p:txBody>
          <a:bodyPr>
            <a:noAutofit/>
          </a:bodyPr>
          <a:lstStyle/>
          <a:p>
            <a:r>
              <a:rPr lang="en-GB" sz="2400" dirty="0"/>
              <a:t>Projected chemotherapy use in OPTIMA prelim pN1 cohort according to method of risk assessment  </a:t>
            </a:r>
          </a:p>
        </p:txBody>
      </p:sp>
      <p:sp>
        <p:nvSpPr>
          <p:cNvPr id="362" name="TextBox 361">
            <a:extLst>
              <a:ext uri="{FF2B5EF4-FFF2-40B4-BE49-F238E27FC236}">
                <a16:creationId xmlns:a16="http://schemas.microsoft.com/office/drawing/2014/main" xmlns="" id="{8192B41E-DE5C-5B4C-9C89-52EC1EB8BEF2}"/>
              </a:ext>
            </a:extLst>
          </p:cNvPr>
          <p:cNvSpPr txBox="1"/>
          <p:nvPr/>
        </p:nvSpPr>
        <p:spPr>
          <a:xfrm>
            <a:off x="415680" y="2079163"/>
            <a:ext cx="3708066" cy="276999"/>
          </a:xfrm>
          <a:prstGeom prst="rect">
            <a:avLst/>
          </a:prstGeom>
          <a:noFill/>
        </p:spPr>
        <p:txBody>
          <a:bodyPr wrap="none" rtlCol="0">
            <a:spAutoFit/>
          </a:bodyPr>
          <a:lstStyle/>
          <a:p>
            <a:r>
              <a:rPr lang="en-GB" sz="1200" dirty="0">
                <a:latin typeface="Century Gothic" panose="020B0502020202020204" pitchFamily="34" charset="0"/>
              </a:rPr>
              <a:t>n = 202: includes patients with micrometastases</a:t>
            </a:r>
          </a:p>
        </p:txBody>
      </p:sp>
      <p:sp>
        <p:nvSpPr>
          <p:cNvPr id="364" name="Rectangle 363">
            <a:extLst>
              <a:ext uri="{FF2B5EF4-FFF2-40B4-BE49-F238E27FC236}">
                <a16:creationId xmlns:a16="http://schemas.microsoft.com/office/drawing/2014/main" xmlns="" id="{0F5362F5-874E-F74D-BC5B-E40AB5C0AB9A}"/>
              </a:ext>
            </a:extLst>
          </p:cNvPr>
          <p:cNvSpPr/>
          <p:nvPr/>
        </p:nvSpPr>
        <p:spPr>
          <a:xfrm>
            <a:off x="426128" y="4731990"/>
            <a:ext cx="3643437" cy="253916"/>
          </a:xfrm>
          <a:prstGeom prst="rect">
            <a:avLst/>
          </a:prstGeom>
        </p:spPr>
        <p:txBody>
          <a:bodyPr wrap="square">
            <a:spAutoFit/>
          </a:bodyPr>
          <a:lstStyle/>
          <a:p>
            <a:r>
              <a:rPr lang="en-GB" sz="1050" dirty="0"/>
              <a:t>Stein 2016 Health </a:t>
            </a:r>
            <a:r>
              <a:rPr lang="en-GB" sz="1050" dirty="0" err="1"/>
              <a:t>Technol</a:t>
            </a:r>
            <a:r>
              <a:rPr lang="en-GB" sz="1050" dirty="0"/>
              <a:t> Assess 20(10) &amp; unpublished</a:t>
            </a:r>
          </a:p>
        </p:txBody>
      </p:sp>
    </p:spTree>
    <p:extLst>
      <p:ext uri="{BB962C8B-B14F-4D97-AF65-F5344CB8AC3E}">
        <p14:creationId xmlns:p14="http://schemas.microsoft.com/office/powerpoint/2010/main" val="345569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0" tIns="34290" rIns="68580" bIns="34290" rtlCol="0" anchor="ctr">
            <a:normAutofit/>
          </a:bodyPr>
          <a:lstStyle/>
          <a:p>
            <a:r>
              <a:rPr lang="en-GB" dirty="0"/>
              <a:t>Current evidence for chemotherapy sensitivity prediction by MPA’s</a:t>
            </a:r>
          </a:p>
        </p:txBody>
      </p:sp>
      <p:graphicFrame>
        <p:nvGraphicFramePr>
          <p:cNvPr id="4" name="Table 3">
            <a:extLst>
              <a:ext uri="{FF2B5EF4-FFF2-40B4-BE49-F238E27FC236}">
                <a16:creationId xmlns:a16="http://schemas.microsoft.com/office/drawing/2014/main" xmlns="" id="{095B3D12-7E1D-9346-9BC2-2C9881B14862}"/>
              </a:ext>
            </a:extLst>
          </p:cNvPr>
          <p:cNvGraphicFramePr>
            <a:graphicFrameLocks noGrp="1"/>
          </p:cNvGraphicFramePr>
          <p:nvPr>
            <p:extLst>
              <p:ext uri="{D42A27DB-BD31-4B8C-83A1-F6EECF244321}">
                <p14:modId xmlns:p14="http://schemas.microsoft.com/office/powerpoint/2010/main" val="3964591576"/>
              </p:ext>
            </p:extLst>
          </p:nvPr>
        </p:nvGraphicFramePr>
        <p:xfrm>
          <a:off x="487680" y="1214665"/>
          <a:ext cx="8280000" cy="3309060"/>
        </p:xfrm>
        <a:graphic>
          <a:graphicData uri="http://schemas.openxmlformats.org/drawingml/2006/table">
            <a:tbl>
              <a:tblPr firstRow="1" bandRow="1">
                <a:tableStyleId>{00A15C55-8517-42AA-B614-E9B94910E393}</a:tableStyleId>
              </a:tblPr>
              <a:tblGrid>
                <a:gridCol w="1296000">
                  <a:extLst>
                    <a:ext uri="{9D8B030D-6E8A-4147-A177-3AD203B41FA5}">
                      <a16:colId xmlns:a16="http://schemas.microsoft.com/office/drawing/2014/main" xmlns="" val="1459528192"/>
                    </a:ext>
                  </a:extLst>
                </a:gridCol>
                <a:gridCol w="1440000">
                  <a:extLst>
                    <a:ext uri="{9D8B030D-6E8A-4147-A177-3AD203B41FA5}">
                      <a16:colId xmlns:a16="http://schemas.microsoft.com/office/drawing/2014/main" xmlns="" val="385178220"/>
                    </a:ext>
                  </a:extLst>
                </a:gridCol>
                <a:gridCol w="828000">
                  <a:extLst>
                    <a:ext uri="{9D8B030D-6E8A-4147-A177-3AD203B41FA5}">
                      <a16:colId xmlns:a16="http://schemas.microsoft.com/office/drawing/2014/main" xmlns="" val="3696044771"/>
                    </a:ext>
                  </a:extLst>
                </a:gridCol>
                <a:gridCol w="4716000">
                  <a:extLst>
                    <a:ext uri="{9D8B030D-6E8A-4147-A177-3AD203B41FA5}">
                      <a16:colId xmlns:a16="http://schemas.microsoft.com/office/drawing/2014/main" xmlns="" val="1464291382"/>
                    </a:ext>
                  </a:extLst>
                </a:gridCol>
              </a:tblGrid>
              <a:tr h="342000">
                <a:tc>
                  <a:txBody>
                    <a:bodyPr/>
                    <a:lstStyle/>
                    <a:p>
                      <a:r>
                        <a:rPr lang="en-GB" sz="1650" baseline="0" dirty="0"/>
                        <a:t>Study type</a:t>
                      </a:r>
                    </a:p>
                  </a:txBody>
                  <a:tcPr/>
                </a:tc>
                <a:tc>
                  <a:txBody>
                    <a:bodyPr/>
                    <a:lstStyle/>
                    <a:p>
                      <a:pPr algn="l"/>
                      <a:r>
                        <a:rPr lang="en-GB" sz="1650" baseline="0" dirty="0"/>
                        <a:t>Study</a:t>
                      </a:r>
                    </a:p>
                  </a:txBody>
                  <a:tcPr/>
                </a:tc>
                <a:tc>
                  <a:txBody>
                    <a:bodyPr/>
                    <a:lstStyle/>
                    <a:p>
                      <a:pPr algn="l"/>
                      <a:r>
                        <a:rPr lang="en-GB" sz="1650" baseline="0" dirty="0"/>
                        <a:t>Test</a:t>
                      </a:r>
                    </a:p>
                  </a:txBody>
                  <a:tcPr/>
                </a:tc>
                <a:tc>
                  <a:txBody>
                    <a:bodyPr/>
                    <a:lstStyle/>
                    <a:p>
                      <a:r>
                        <a:rPr lang="en-GB" sz="1650" baseline="0" dirty="0"/>
                        <a:t>Detail &amp; Comment</a:t>
                      </a:r>
                    </a:p>
                  </a:txBody>
                  <a:tcPr/>
                </a:tc>
                <a:extLst>
                  <a:ext uri="{0D108BD9-81ED-4DB2-BD59-A6C34878D82A}">
                    <a16:rowId xmlns:a16="http://schemas.microsoft.com/office/drawing/2014/main" xmlns="" val="2099979534"/>
                  </a:ext>
                </a:extLst>
              </a:tr>
              <a:tr h="306000">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Prospective trials &amp; cohorts</a:t>
                      </a:r>
                    </a:p>
                  </a:txBody>
                  <a:tcPr>
                    <a:lnB w="38100" cap="flat" cmpd="sng" algn="ctr">
                      <a:solidFill>
                        <a:schemeClr val="bg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MINDACT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err="1"/>
                        <a:t>MPrint</a:t>
                      </a:r>
                      <a:endParaRPr lang="en-GB" sz="1400" dirty="0"/>
                    </a:p>
                  </a:txBody>
                  <a:tcPr/>
                </a:tc>
                <a:tc>
                  <a:txBody>
                    <a:bodyPr/>
                    <a:lstStyle/>
                    <a:p>
                      <a:r>
                        <a:rPr lang="en-GB" sz="1350" kern="1200" dirty="0">
                          <a:solidFill>
                            <a:schemeClr val="dk1"/>
                          </a:solidFill>
                          <a:effectLst/>
                          <a:latin typeface="+mn-lt"/>
                          <a:ea typeface="+mn-ea"/>
                          <a:cs typeface="+mn-cs"/>
                        </a:rPr>
                        <a:t>no evidence for prediction</a:t>
                      </a:r>
                      <a:r>
                        <a:rPr lang="en-GB" sz="1400" dirty="0">
                          <a:effectLst/>
                        </a:rPr>
                        <a:t> </a:t>
                      </a:r>
                      <a:endParaRPr lang="en-GB" sz="1400" dirty="0"/>
                    </a:p>
                  </a:txBody>
                  <a:tcPr/>
                </a:tc>
                <a:extLst>
                  <a:ext uri="{0D108BD9-81ED-4DB2-BD59-A6C34878D82A}">
                    <a16:rowId xmlns:a16="http://schemas.microsoft.com/office/drawing/2014/main" xmlns="" val="1771963015"/>
                  </a:ext>
                </a:extLst>
              </a:tr>
              <a:tr h="30600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p>
                  </a:txBody>
                  <a:tcPr>
                    <a:lnB w="38100" cap="flat" cmpd="sng" algn="ctr">
                      <a:solidFill>
                        <a:schemeClr val="bg1"/>
                      </a:solidFill>
                      <a:prstDash val="solid"/>
                      <a:round/>
                      <a:headEnd type="none" w="med" len="med"/>
                      <a:tailEnd type="none" w="med" len="med"/>
                    </a:lnB>
                  </a:tcPr>
                </a:tc>
                <a:tc>
                  <a:txBody>
                    <a:bodyPr/>
                    <a:lstStyle/>
                    <a:p>
                      <a:pPr algn="l"/>
                      <a:r>
                        <a:rPr lang="en-GB" sz="1400" dirty="0" err="1"/>
                        <a:t>TAILORx</a:t>
                      </a:r>
                      <a:endParaRPr lang="en-GB" sz="1400" dirty="0"/>
                    </a:p>
                  </a:txBody>
                  <a:tcPr/>
                </a:tc>
                <a:tc>
                  <a:txBody>
                    <a:bodyPr/>
                    <a:lstStyle/>
                    <a:p>
                      <a:pPr algn="l"/>
                      <a:r>
                        <a:rPr lang="en-GB" sz="1400" dirty="0"/>
                        <a:t>ODX</a:t>
                      </a:r>
                    </a:p>
                  </a:txBody>
                  <a:tcPr/>
                </a:tc>
                <a:tc>
                  <a:txBody>
                    <a:bodyPr/>
                    <a:lstStyle/>
                    <a:p>
                      <a:r>
                        <a:rPr lang="en-GB" sz="1400" dirty="0"/>
                        <a:t>2° analysis; &lt;50 only – chemo menopause confounding?</a:t>
                      </a:r>
                    </a:p>
                  </a:txBody>
                  <a:tcPr/>
                </a:tc>
                <a:extLst>
                  <a:ext uri="{0D108BD9-81ED-4DB2-BD59-A6C34878D82A}">
                    <a16:rowId xmlns:a16="http://schemas.microsoft.com/office/drawing/2014/main" xmlns="" val="2541196081"/>
                  </a:ext>
                </a:extLst>
              </a:tr>
              <a:tr h="30600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WSG PLAN-B</a:t>
                      </a:r>
                    </a:p>
                  </a:txBody>
                  <a:tcPr>
                    <a:lnB w="38100" cap="flat" cmpd="sng" algn="ctr">
                      <a:solidFill>
                        <a:schemeClr val="bg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ODX</a:t>
                      </a:r>
                    </a:p>
                  </a:txBody>
                  <a:tcPr>
                    <a:lnB w="38100" cap="flat" cmpd="sng" algn="ctr">
                      <a:solidFill>
                        <a:schemeClr val="bg1"/>
                      </a:solidFill>
                      <a:prstDash val="solid"/>
                      <a:round/>
                      <a:headEnd type="none" w="med" len="med"/>
                      <a:tailEnd type="none" w="med" len="med"/>
                    </a:lnB>
                  </a:tcPr>
                </a:tc>
                <a:tc>
                  <a:txBody>
                    <a:bodyPr/>
                    <a:lstStyle/>
                    <a:p>
                      <a:r>
                        <a:rPr lang="en-GB" sz="1400" dirty="0"/>
                        <a:t>result depends on very small subset (n=110)</a:t>
                      </a:r>
                    </a:p>
                  </a:txBody>
                  <a:tcP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47897928"/>
                  </a:ext>
                </a:extLst>
              </a:tr>
              <a:tr h="306000">
                <a:tc rowSpan="5">
                  <a:txBody>
                    <a:bodyPr/>
                    <a:lstStyle/>
                    <a:p>
                      <a:r>
                        <a:rPr lang="en-GB" sz="1400" dirty="0"/>
                        <a:t>Historical trial &amp; cohort re-analysis (chemo vs not)</a:t>
                      </a: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r>
                        <a:rPr lang="en-GB" sz="1400" dirty="0"/>
                        <a:t>NSABP B-20</a:t>
                      </a:r>
                    </a:p>
                  </a:txBody>
                  <a:tcPr>
                    <a:lnT w="38100" cap="flat" cmpd="sng" algn="ctr">
                      <a:solidFill>
                        <a:schemeClr val="bg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ODX</a:t>
                      </a:r>
                    </a:p>
                  </a:txBody>
                  <a:tcPr>
                    <a:lnT w="38100" cap="flat" cmpd="sng" algn="ctr">
                      <a:solidFill>
                        <a:schemeClr val="bg1"/>
                      </a:solidFill>
                      <a:prstDash val="solid"/>
                      <a:round/>
                      <a:headEnd type="none" w="med" len="med"/>
                      <a:tailEnd type="none" w="med" len="med"/>
                    </a:lnT>
                  </a:tcPr>
                </a:tc>
                <a:tc>
                  <a:txBody>
                    <a:bodyPr/>
                    <a:lstStyle/>
                    <a:p>
                      <a:r>
                        <a:rPr lang="en-GB" sz="1400" dirty="0"/>
                        <a:t>control arm used as ODX discovery set</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2421224453"/>
                  </a:ext>
                </a:extLst>
              </a:tr>
              <a:tr h="306000">
                <a:tc vMerge="1">
                  <a:txBody>
                    <a:bodyPr/>
                    <a:lstStyle/>
                    <a:p>
                      <a:endParaRPr lang="en-GB"/>
                    </a:p>
                  </a:txBody>
                  <a:tcPr/>
                </a:tc>
                <a:tc>
                  <a:txBody>
                    <a:bodyPr/>
                    <a:lstStyle/>
                    <a:p>
                      <a:pPr algn="l"/>
                      <a:r>
                        <a:rPr lang="en-GB" sz="1400" dirty="0"/>
                        <a:t>SWOG 88-14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ODX</a:t>
                      </a:r>
                    </a:p>
                  </a:txBody>
                  <a:tcPr/>
                </a:tc>
                <a:tc>
                  <a:txBody>
                    <a:bodyPr/>
                    <a:lstStyle/>
                    <a:p>
                      <a:r>
                        <a:rPr lang="en-GB" sz="1400" dirty="0"/>
                        <a:t>small numbers (n=227), 13% HER2 +</a:t>
                      </a:r>
                      <a:r>
                        <a:rPr lang="en-GB" sz="1400" dirty="0" err="1"/>
                        <a:t>ve</a:t>
                      </a:r>
                      <a:endParaRPr lang="en-GB" sz="1400" dirty="0"/>
                    </a:p>
                  </a:txBody>
                  <a:tcPr/>
                </a:tc>
                <a:extLst>
                  <a:ext uri="{0D108BD9-81ED-4DB2-BD59-A6C34878D82A}">
                    <a16:rowId xmlns:a16="http://schemas.microsoft.com/office/drawing/2014/main" xmlns="" val="3367815671"/>
                  </a:ext>
                </a:extLst>
              </a:tr>
              <a:tr h="306000">
                <a:tc vMerge="1">
                  <a:txBody>
                    <a:bodyPr/>
                    <a:lstStyle/>
                    <a:p>
                      <a:endParaRPr lang="en-GB"/>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Pooled cohorts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err="1"/>
                        <a:t>MPrint</a:t>
                      </a:r>
                      <a:endParaRPr lang="en-GB"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small numbers (n=541)</a:t>
                      </a:r>
                    </a:p>
                  </a:txBody>
                  <a:tcPr/>
                </a:tc>
                <a:extLst>
                  <a:ext uri="{0D108BD9-81ED-4DB2-BD59-A6C34878D82A}">
                    <a16:rowId xmlns:a16="http://schemas.microsoft.com/office/drawing/2014/main" xmlns="" val="2054457719"/>
                  </a:ext>
                </a:extLst>
              </a:tr>
              <a:tr h="306000">
                <a:tc vMerge="1">
                  <a:txBody>
                    <a:bodyPr/>
                    <a:lstStyle/>
                    <a:p>
                      <a:endParaRPr lang="en-GB"/>
                    </a:p>
                  </a:txBody>
                  <a:tcPr/>
                </a:tc>
                <a:tc>
                  <a:txBody>
                    <a:bodyPr/>
                    <a:lstStyle/>
                    <a:p>
                      <a:pPr algn="l"/>
                      <a:r>
                        <a:rPr lang="en-GB" sz="1400" kern="1200" dirty="0">
                          <a:solidFill>
                            <a:schemeClr val="dk1"/>
                          </a:solidFill>
                          <a:effectLst/>
                          <a:latin typeface="+mn-lt"/>
                          <a:ea typeface="+mn-ea"/>
                          <a:cs typeface="+mn-cs"/>
                        </a:rPr>
                        <a:t>DBCG 77B &amp; 89D</a:t>
                      </a:r>
                      <a:endParaRPr lang="en-GB"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Prosigna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350" kern="1200" dirty="0">
                          <a:solidFill>
                            <a:schemeClr val="dk1"/>
                          </a:solidFill>
                          <a:effectLst/>
                          <a:latin typeface="+mn-lt"/>
                          <a:ea typeface="+mn-ea"/>
                          <a:cs typeface="+mn-cs"/>
                        </a:rPr>
                        <a:t>unselected &amp; heterogenous population, limited result</a:t>
                      </a:r>
                    </a:p>
                  </a:txBody>
                  <a:tcPr/>
                </a:tc>
                <a:extLst>
                  <a:ext uri="{0D108BD9-81ED-4DB2-BD59-A6C34878D82A}">
                    <a16:rowId xmlns:a16="http://schemas.microsoft.com/office/drawing/2014/main" xmlns="" val="3712332482"/>
                  </a:ext>
                </a:extLst>
              </a:tr>
              <a:tr h="306000">
                <a:tc vMerge="1">
                  <a:txBody>
                    <a:bodyPr/>
                    <a:lstStyle/>
                    <a:p>
                      <a:endParaRPr lang="en-GB"/>
                    </a:p>
                  </a:txBody>
                  <a:tcPr/>
                </a:tc>
                <a:tc>
                  <a:txBody>
                    <a:bodyPr/>
                    <a:lstStyle/>
                    <a:p>
                      <a:pPr algn="l"/>
                      <a:r>
                        <a:rPr lang="en-GB" sz="1400" dirty="0"/>
                        <a:t>Trial comparison</a:t>
                      </a:r>
                    </a:p>
                  </a:txBody>
                  <a:tcPr>
                    <a:lnB w="38100" cap="flat" cmpd="sng" algn="ctr">
                      <a:solidFill>
                        <a:schemeClr val="bg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EP</a:t>
                      </a:r>
                    </a:p>
                  </a:txBody>
                  <a:tcPr>
                    <a:lnB w="38100" cap="flat" cmpd="sng" algn="ctr">
                      <a:solidFill>
                        <a:schemeClr val="bg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complex analysis of </a:t>
                      </a:r>
                      <a:r>
                        <a:rPr lang="en-GB" sz="1400" kern="1200" dirty="0">
                          <a:effectLst/>
                        </a:rPr>
                        <a:t>ABCSG 6/8, </a:t>
                      </a:r>
                      <a:r>
                        <a:rPr lang="en-GB" sz="1400" kern="1200" dirty="0" err="1">
                          <a:effectLst/>
                        </a:rPr>
                        <a:t>TransATAC</a:t>
                      </a:r>
                      <a:r>
                        <a:rPr lang="en-GB" sz="1400" kern="1200" dirty="0">
                          <a:effectLst/>
                        </a:rPr>
                        <a:t>, GEICAM 02/9906 </a:t>
                      </a:r>
                      <a:endParaRPr lang="en-GB" sz="1400" dirty="0"/>
                    </a:p>
                  </a:txBody>
                  <a:tcP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809032386"/>
                  </a:ext>
                </a:extLst>
              </a:tr>
              <a:tr h="365760">
                <a:tc>
                  <a:txBody>
                    <a:bodyPr/>
                    <a:lstStyle/>
                    <a:p>
                      <a:r>
                        <a:rPr lang="en-GB" sz="1400" dirty="0"/>
                        <a:t>Retrospective cohort x5</a:t>
                      </a:r>
                    </a:p>
                  </a:txBody>
                  <a:tcPr>
                    <a:lnT w="38100" cap="flat" cmpd="sng" algn="ctr">
                      <a:solidFill>
                        <a:schemeClr val="bg1"/>
                      </a:solidFill>
                      <a:prstDash val="solid"/>
                      <a:round/>
                      <a:headEnd type="none" w="med" len="med"/>
                      <a:tailEnd type="none" w="med" len="med"/>
                    </a:lnT>
                  </a:tcPr>
                </a:tc>
                <a:tc>
                  <a:txBody>
                    <a:bodyPr/>
                    <a:lstStyle/>
                    <a:p>
                      <a:pPr algn="l"/>
                      <a:r>
                        <a:rPr lang="en-GB" sz="1400" dirty="0"/>
                        <a:t>Cohort analysed according to Rx</a:t>
                      </a:r>
                    </a:p>
                  </a:txBody>
                  <a:tcPr>
                    <a:lnT w="38100" cap="flat" cmpd="sng" algn="ctr">
                      <a:solidFill>
                        <a:schemeClr val="bg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ODX</a:t>
                      </a:r>
                    </a:p>
                  </a:txBody>
                  <a:tcPr>
                    <a:lnT w="38100" cap="flat" cmpd="sng" algn="ctr">
                      <a:solidFill>
                        <a:schemeClr val="bg1"/>
                      </a:solidFill>
                      <a:prstDash val="solid"/>
                      <a:round/>
                      <a:headEnd type="none" w="med" len="med"/>
                      <a:tailEnd type="none" w="med" len="med"/>
                    </a:lnT>
                  </a:tcPr>
                </a:tc>
                <a:tc>
                  <a:txBody>
                    <a:bodyPr/>
                    <a:lstStyle/>
                    <a:p>
                      <a:r>
                        <a:rPr lang="en-GB" sz="1400" dirty="0"/>
                        <a:t>strength in size but results dependent on MV analysis - risk of confounding by uncontrolled variables </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2833007395"/>
                  </a:ext>
                </a:extLst>
              </a:tr>
            </a:tbl>
          </a:graphicData>
        </a:graphic>
      </p:graphicFrame>
      <p:sp>
        <p:nvSpPr>
          <p:cNvPr id="5" name="Rectangle 4">
            <a:extLst>
              <a:ext uri="{FF2B5EF4-FFF2-40B4-BE49-F238E27FC236}">
                <a16:creationId xmlns:a16="http://schemas.microsoft.com/office/drawing/2014/main" xmlns="" id="{98A3EF65-1EF0-F14F-A5C4-EF9C06B10E2C}"/>
              </a:ext>
            </a:extLst>
          </p:cNvPr>
          <p:cNvSpPr/>
          <p:nvPr/>
        </p:nvSpPr>
        <p:spPr>
          <a:xfrm>
            <a:off x="448955" y="1189361"/>
            <a:ext cx="1354445" cy="3368231"/>
          </a:xfrm>
          <a:prstGeom prst="rect">
            <a:avLst/>
          </a:prstGeom>
          <a:no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6019D9E5-2FF6-3049-8CC3-E0637EFB7D49}"/>
              </a:ext>
            </a:extLst>
          </p:cNvPr>
          <p:cNvSpPr txBox="1"/>
          <p:nvPr/>
        </p:nvSpPr>
        <p:spPr>
          <a:xfrm>
            <a:off x="353097" y="4723076"/>
            <a:ext cx="2357440" cy="307777"/>
          </a:xfrm>
          <a:prstGeom prst="rect">
            <a:avLst/>
          </a:prstGeom>
          <a:noFill/>
        </p:spPr>
        <p:txBody>
          <a:bodyPr wrap="none" rtlCol="0">
            <a:spAutoFit/>
          </a:bodyPr>
          <a:lstStyle/>
          <a:p>
            <a:r>
              <a:rPr lang="en-US" sz="1400" dirty="0"/>
              <a:t>Three main types of evidence</a:t>
            </a:r>
          </a:p>
        </p:txBody>
      </p:sp>
      <p:cxnSp>
        <p:nvCxnSpPr>
          <p:cNvPr id="7" name="Straight Arrow Connector 6">
            <a:extLst>
              <a:ext uri="{FF2B5EF4-FFF2-40B4-BE49-F238E27FC236}">
                <a16:creationId xmlns:a16="http://schemas.microsoft.com/office/drawing/2014/main" xmlns="" id="{9C792FAA-0627-9849-B6A0-293B3B2649D7}"/>
              </a:ext>
            </a:extLst>
          </p:cNvPr>
          <p:cNvCxnSpPr/>
          <p:nvPr/>
        </p:nvCxnSpPr>
        <p:spPr>
          <a:xfrm flipV="1">
            <a:off x="1126177" y="4549029"/>
            <a:ext cx="0" cy="243104"/>
          </a:xfrm>
          <a:prstGeom prst="straightConnector1">
            <a:avLst/>
          </a:prstGeom>
          <a:ln w="34925">
            <a:solidFill>
              <a:schemeClr val="accent3"/>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3503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0" tIns="34290" rIns="68580" bIns="34290" rtlCol="0" anchor="ctr">
            <a:normAutofit/>
          </a:bodyPr>
          <a:lstStyle/>
          <a:p>
            <a:pPr algn="l"/>
            <a:r>
              <a:rPr lang="en-GB" dirty="0"/>
              <a:t>Prospective trials &amp; chemotherapy sensitivity prediction</a:t>
            </a:r>
          </a:p>
        </p:txBody>
      </p:sp>
      <p:graphicFrame>
        <p:nvGraphicFramePr>
          <p:cNvPr id="4" name="Table 3">
            <a:extLst>
              <a:ext uri="{FF2B5EF4-FFF2-40B4-BE49-F238E27FC236}">
                <a16:creationId xmlns:a16="http://schemas.microsoft.com/office/drawing/2014/main" xmlns="" id="{095B3D12-7E1D-9346-9BC2-2C9881B14862}"/>
              </a:ext>
            </a:extLst>
          </p:cNvPr>
          <p:cNvGraphicFramePr>
            <a:graphicFrameLocks noGrp="1"/>
          </p:cNvGraphicFramePr>
          <p:nvPr/>
        </p:nvGraphicFramePr>
        <p:xfrm>
          <a:off x="487680" y="1208688"/>
          <a:ext cx="8208000" cy="1473060"/>
        </p:xfrm>
        <a:graphic>
          <a:graphicData uri="http://schemas.openxmlformats.org/drawingml/2006/table">
            <a:tbl>
              <a:tblPr firstRow="1" bandRow="1">
                <a:tableStyleId>{00A15C55-8517-42AA-B614-E9B94910E393}</a:tableStyleId>
              </a:tblPr>
              <a:tblGrid>
                <a:gridCol w="1224000">
                  <a:extLst>
                    <a:ext uri="{9D8B030D-6E8A-4147-A177-3AD203B41FA5}">
                      <a16:colId xmlns:a16="http://schemas.microsoft.com/office/drawing/2014/main" xmlns="" val="1459528192"/>
                    </a:ext>
                  </a:extLst>
                </a:gridCol>
                <a:gridCol w="1440000">
                  <a:extLst>
                    <a:ext uri="{9D8B030D-6E8A-4147-A177-3AD203B41FA5}">
                      <a16:colId xmlns:a16="http://schemas.microsoft.com/office/drawing/2014/main" xmlns="" val="385178220"/>
                    </a:ext>
                  </a:extLst>
                </a:gridCol>
                <a:gridCol w="828000">
                  <a:extLst>
                    <a:ext uri="{9D8B030D-6E8A-4147-A177-3AD203B41FA5}">
                      <a16:colId xmlns:a16="http://schemas.microsoft.com/office/drawing/2014/main" xmlns="" val="3696044771"/>
                    </a:ext>
                  </a:extLst>
                </a:gridCol>
                <a:gridCol w="4716000">
                  <a:extLst>
                    <a:ext uri="{9D8B030D-6E8A-4147-A177-3AD203B41FA5}">
                      <a16:colId xmlns:a16="http://schemas.microsoft.com/office/drawing/2014/main" xmlns="" val="1464291382"/>
                    </a:ext>
                  </a:extLst>
                </a:gridCol>
              </a:tblGrid>
              <a:tr h="342000">
                <a:tc>
                  <a:txBody>
                    <a:bodyPr/>
                    <a:lstStyle/>
                    <a:p>
                      <a:r>
                        <a:rPr lang="en-GB" sz="1650" baseline="0" dirty="0"/>
                        <a:t>Study type</a:t>
                      </a:r>
                    </a:p>
                  </a:txBody>
                  <a:tcPr/>
                </a:tc>
                <a:tc>
                  <a:txBody>
                    <a:bodyPr/>
                    <a:lstStyle/>
                    <a:p>
                      <a:pPr algn="l"/>
                      <a:r>
                        <a:rPr lang="en-GB" sz="1650" baseline="0" dirty="0"/>
                        <a:t>Study</a:t>
                      </a:r>
                    </a:p>
                  </a:txBody>
                  <a:tcPr/>
                </a:tc>
                <a:tc>
                  <a:txBody>
                    <a:bodyPr/>
                    <a:lstStyle/>
                    <a:p>
                      <a:pPr algn="l"/>
                      <a:r>
                        <a:rPr lang="en-GB" sz="1650" baseline="0" dirty="0"/>
                        <a:t>Test</a:t>
                      </a:r>
                    </a:p>
                  </a:txBody>
                  <a:tcPr/>
                </a:tc>
                <a:tc>
                  <a:txBody>
                    <a:bodyPr/>
                    <a:lstStyle/>
                    <a:p>
                      <a:r>
                        <a:rPr lang="en-GB" sz="1650" baseline="0" dirty="0"/>
                        <a:t>Detail &amp; Comment</a:t>
                      </a:r>
                    </a:p>
                  </a:txBody>
                  <a:tcPr/>
                </a:tc>
                <a:extLst>
                  <a:ext uri="{0D108BD9-81ED-4DB2-BD59-A6C34878D82A}">
                    <a16:rowId xmlns:a16="http://schemas.microsoft.com/office/drawing/2014/main" xmlns="" val="2099979534"/>
                  </a:ext>
                </a:extLst>
              </a:tr>
              <a:tr h="306000">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Prospective trials &amp; cohorts</a:t>
                      </a:r>
                    </a:p>
                  </a:txBody>
                  <a:tcPr>
                    <a:lnB w="38100" cap="flat" cmpd="sng" algn="ctr">
                      <a:solidFill>
                        <a:schemeClr val="bg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MINDACT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err="1"/>
                        <a:t>MPrint</a:t>
                      </a:r>
                      <a:endParaRPr lang="en-GB" sz="1400" dirty="0"/>
                    </a:p>
                  </a:txBody>
                  <a:tcPr/>
                </a:tc>
                <a:tc>
                  <a:txBody>
                    <a:bodyPr/>
                    <a:lstStyle/>
                    <a:p>
                      <a:r>
                        <a:rPr lang="en-GB" sz="1350" kern="1200" dirty="0">
                          <a:solidFill>
                            <a:schemeClr val="dk1"/>
                          </a:solidFill>
                          <a:effectLst/>
                          <a:latin typeface="+mn-lt"/>
                          <a:ea typeface="+mn-ea"/>
                          <a:cs typeface="+mn-cs"/>
                        </a:rPr>
                        <a:t>heterogenous population, no evidence for prediction</a:t>
                      </a:r>
                      <a:r>
                        <a:rPr lang="en-GB" sz="1400" dirty="0">
                          <a:effectLst/>
                        </a:rPr>
                        <a:t> </a:t>
                      </a:r>
                      <a:endParaRPr lang="en-GB" sz="1400" dirty="0"/>
                    </a:p>
                  </a:txBody>
                  <a:tcPr/>
                </a:tc>
                <a:extLst>
                  <a:ext uri="{0D108BD9-81ED-4DB2-BD59-A6C34878D82A}">
                    <a16:rowId xmlns:a16="http://schemas.microsoft.com/office/drawing/2014/main" xmlns="" val="1771963015"/>
                  </a:ext>
                </a:extLst>
              </a:tr>
              <a:tr h="30600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p>
                  </a:txBody>
                  <a:tcPr>
                    <a:lnB w="38100" cap="flat" cmpd="sng" algn="ctr">
                      <a:solidFill>
                        <a:schemeClr val="bg1"/>
                      </a:solidFill>
                      <a:prstDash val="solid"/>
                      <a:round/>
                      <a:headEnd type="none" w="med" len="med"/>
                      <a:tailEnd type="none" w="med" len="med"/>
                    </a:lnB>
                  </a:tcPr>
                </a:tc>
                <a:tc>
                  <a:txBody>
                    <a:bodyPr/>
                    <a:lstStyle/>
                    <a:p>
                      <a:pPr algn="l"/>
                      <a:r>
                        <a:rPr lang="en-GB" sz="1400" dirty="0" err="1"/>
                        <a:t>TAILORx</a:t>
                      </a:r>
                      <a:endParaRPr lang="en-GB" sz="1400" dirty="0"/>
                    </a:p>
                  </a:txBody>
                  <a:tcPr/>
                </a:tc>
                <a:tc>
                  <a:txBody>
                    <a:bodyPr/>
                    <a:lstStyle/>
                    <a:p>
                      <a:pPr algn="l"/>
                      <a:r>
                        <a:rPr lang="en-GB" sz="1400" dirty="0"/>
                        <a:t>ODX</a:t>
                      </a:r>
                    </a:p>
                  </a:txBody>
                  <a:tcPr/>
                </a:tc>
                <a:tc>
                  <a:txBody>
                    <a:bodyPr/>
                    <a:lstStyle/>
                    <a:p>
                      <a:r>
                        <a:rPr lang="en-GB" sz="1400" dirty="0"/>
                        <a:t>2° analysis; evidence in &lt;50 only – chemo menopause confounding?</a:t>
                      </a:r>
                    </a:p>
                  </a:txBody>
                  <a:tcPr/>
                </a:tc>
                <a:extLst>
                  <a:ext uri="{0D108BD9-81ED-4DB2-BD59-A6C34878D82A}">
                    <a16:rowId xmlns:a16="http://schemas.microsoft.com/office/drawing/2014/main" xmlns="" val="2541196081"/>
                  </a:ext>
                </a:extLst>
              </a:tr>
              <a:tr h="30600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WSG PLAN-B</a:t>
                      </a:r>
                    </a:p>
                  </a:txBody>
                  <a:tcPr>
                    <a:lnB w="38100" cap="flat" cmpd="sng" algn="ctr">
                      <a:solidFill>
                        <a:schemeClr val="bg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ODX</a:t>
                      </a:r>
                    </a:p>
                  </a:txBody>
                  <a:tcPr>
                    <a:lnB w="38100" cap="flat" cmpd="sng" algn="ctr">
                      <a:solidFill>
                        <a:schemeClr val="bg1"/>
                      </a:solidFill>
                      <a:prstDash val="solid"/>
                      <a:round/>
                      <a:headEnd type="none" w="med" len="med"/>
                      <a:tailEnd type="none" w="med" len="med"/>
                    </a:lnB>
                  </a:tcPr>
                </a:tc>
                <a:tc>
                  <a:txBody>
                    <a:bodyPr/>
                    <a:lstStyle/>
                    <a:p>
                      <a:r>
                        <a:rPr lang="en-GB" sz="1400" dirty="0"/>
                        <a:t>result depends on very small subset (n=110)</a:t>
                      </a:r>
                    </a:p>
                  </a:txBody>
                  <a:tcP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47897928"/>
                  </a:ext>
                </a:extLst>
              </a:tr>
            </a:tbl>
          </a:graphicData>
        </a:graphic>
      </p:graphicFrame>
      <p:sp>
        <p:nvSpPr>
          <p:cNvPr id="6" name="TextBox 5">
            <a:extLst>
              <a:ext uri="{FF2B5EF4-FFF2-40B4-BE49-F238E27FC236}">
                <a16:creationId xmlns:a16="http://schemas.microsoft.com/office/drawing/2014/main" xmlns="" id="{C6A25941-51D3-5440-BF24-F1A6CDF0C49D}"/>
              </a:ext>
            </a:extLst>
          </p:cNvPr>
          <p:cNvSpPr txBox="1"/>
          <p:nvPr/>
        </p:nvSpPr>
        <p:spPr>
          <a:xfrm>
            <a:off x="487680" y="2847109"/>
            <a:ext cx="8208000" cy="1754326"/>
          </a:xfrm>
          <a:prstGeom prst="rect">
            <a:avLst/>
          </a:prstGeom>
          <a:noFill/>
        </p:spPr>
        <p:txBody>
          <a:bodyPr wrap="square" rtlCol="0">
            <a:spAutoFit/>
          </a:bodyPr>
          <a:lstStyle/>
          <a:p>
            <a:r>
              <a:rPr lang="en-US" dirty="0"/>
              <a:t>Issues</a:t>
            </a:r>
          </a:p>
          <a:p>
            <a:pPr marL="285750" indent="-285750">
              <a:buFont typeface="Arial" panose="020B0604020202020204" pitchFamily="34" charset="0"/>
              <a:buChar char="•"/>
            </a:pPr>
            <a:r>
              <a:rPr lang="en-US" dirty="0"/>
              <a:t>MINDACT not designed to investigate predictive hypothesis &amp; any analysis would be complicated by </a:t>
            </a:r>
            <a:r>
              <a:rPr lang="en-GB" dirty="0">
                <a:solidFill>
                  <a:schemeClr val="dk1"/>
                </a:solidFill>
              </a:rPr>
              <a:t>heterogenous population</a:t>
            </a:r>
            <a:endParaRPr lang="en-US" dirty="0"/>
          </a:p>
          <a:p>
            <a:pPr marL="285750" indent="-285750">
              <a:buFont typeface="Arial" panose="020B0604020202020204" pitchFamily="34" charset="0"/>
              <a:buChar char="•"/>
            </a:pPr>
            <a:r>
              <a:rPr lang="en-US" dirty="0" err="1"/>
              <a:t>TAILORx</a:t>
            </a:r>
            <a:r>
              <a:rPr lang="en-US" dirty="0"/>
              <a:t> result dependent on subgroup; no explanation why does not apply to &gt;50</a:t>
            </a:r>
          </a:p>
          <a:p>
            <a:pPr marL="285750" indent="-285750">
              <a:buFont typeface="Arial" panose="020B0604020202020204" pitchFamily="34" charset="0"/>
              <a:buChar char="•"/>
            </a:pPr>
            <a:r>
              <a:rPr lang="en-US" dirty="0"/>
              <a:t>WSG PLAN-B cohort analysis depends on an extremely small group with Recurrence Score &lt;12; wide confidence intervals</a:t>
            </a:r>
          </a:p>
        </p:txBody>
      </p:sp>
    </p:spTree>
    <p:extLst>
      <p:ext uri="{BB962C8B-B14F-4D97-AF65-F5344CB8AC3E}">
        <p14:creationId xmlns:p14="http://schemas.microsoft.com/office/powerpoint/2010/main" val="2721841106"/>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Presentation2" id="{3EC47CE3-CAE1-E54C-8EA1-4DA45582D12F}" vid="{CE68E135-C81B-FF43-8A1A-58F71E2122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2188</TotalTime>
  <Words>3808</Words>
  <Application>Microsoft Office PowerPoint</Application>
  <PresentationFormat>On-screen Show (16:9)</PresentationFormat>
  <Paragraphs>632</Paragraphs>
  <Slides>36</Slides>
  <Notes>16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Basis</vt:lpstr>
      <vt:lpstr>OPTIMA update</vt:lpstr>
      <vt:lpstr>Multi-parameter Assays in UK &amp; Europe</vt:lpstr>
      <vt:lpstr>OPTIMA Hypothesis and Objectives</vt:lpstr>
      <vt:lpstr>Characteristics of OPTIMA participants</vt:lpstr>
      <vt:lpstr>Both Node status &amp; Biology matter</vt:lpstr>
      <vt:lpstr>The OPTIMA question</vt:lpstr>
      <vt:lpstr>Projected chemotherapy use in OPTIMA prelim pN1 cohort according to method of risk assessment  </vt:lpstr>
      <vt:lpstr>Current evidence for chemotherapy sensitivity prediction by MPA’s</vt:lpstr>
      <vt:lpstr>Prospective trials &amp; chemotherapy sensitivity prediction</vt:lpstr>
      <vt:lpstr>NSABP B-20 &amp; SWOG 88-14 Oncotype DX studies re-analysis &amp; chemotherapy sensitivity prediction</vt:lpstr>
      <vt:lpstr>Trial re-analysis &amp; chemotherapy sensitivity prediction</vt:lpstr>
      <vt:lpstr>Cohort studies &amp; chemotherapy sensitivity prediction</vt:lpstr>
      <vt:lpstr>Current evidence for chemotherapy sensitivity prediction by MPA’s</vt:lpstr>
      <vt:lpstr>The cost of error </vt:lpstr>
      <vt:lpstr>In the future we will not know how many involved nodes our patients have</vt:lpstr>
      <vt:lpstr>RxPONDER – the “other node +ve trial”</vt:lpstr>
      <vt:lpstr>OPTIMA Population</vt:lpstr>
      <vt:lpstr>OPTIMA Main Trial design</vt:lpstr>
      <vt:lpstr>Treatment in OPTIMA</vt:lpstr>
      <vt:lpstr>OPTIMA Practicalities</vt:lpstr>
      <vt:lpstr>Co-enrolment into other trials</vt:lpstr>
      <vt:lpstr>OPTIMA Sites</vt:lpstr>
      <vt:lpstr>UK Site performance (quarterly averages)</vt:lpstr>
      <vt:lpstr>Recruitment in SWAG</vt:lpstr>
      <vt:lpstr>Achieving the recruitment target</vt:lpstr>
      <vt:lpstr>Optimising Recruitment to OPTIMA </vt:lpstr>
      <vt:lpstr>Recruiting to OPTIMA is a team activity </vt:lpstr>
      <vt:lpstr>PowerPoint Presentation</vt:lpstr>
      <vt:lpstr>Surgeons and breast nurse specialists….</vt:lpstr>
      <vt:lpstr>Support for for surgical colleagues</vt:lpstr>
      <vt:lpstr>Support for engaging with patient preferences</vt:lpstr>
      <vt:lpstr>More support on the new OPTIMA Website</vt:lpstr>
      <vt:lpstr>To support you, we need your help </vt:lpstr>
      <vt:lpstr>OPTIMA and COVID-19</vt:lpstr>
      <vt:lpstr>Trial Support</vt:lpstr>
      <vt:lpstr>The OPTIMA trial team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 update</dc:title>
  <dc:creator>Stein, Rob</dc:creator>
  <cp:lastModifiedBy>Dunderdale, Helen</cp:lastModifiedBy>
  <cp:revision>23</cp:revision>
  <dcterms:created xsi:type="dcterms:W3CDTF">2020-03-13T00:13:37Z</dcterms:created>
  <dcterms:modified xsi:type="dcterms:W3CDTF">2020-03-19T16:02:37Z</dcterms:modified>
</cp:coreProperties>
</file>