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4" r:id="rId3"/>
    <p:sldId id="275" r:id="rId4"/>
    <p:sldId id="276" r:id="rId5"/>
    <p:sldId id="277" r:id="rId6"/>
    <p:sldId id="259" r:id="rId7"/>
    <p:sldId id="270" r:id="rId8"/>
    <p:sldId id="2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2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3EFF22-CB24-43AC-AA9E-ED56B3C62508}" type="datetimeFigureOut">
              <a:rPr lang="en-GB" smtClean="0"/>
              <a:t>04/04/2019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6A1C3-7CA8-4FE0-B2B3-08754E7B9375}" type="slidenum">
              <a:rPr lang="en-GB" smtClean="0"/>
              <a:t>‹#›</a:t>
            </a:fld>
            <a:endParaRPr lang="en-GB"/>
          </a:p>
        </p:txBody>
      </p:sp>
    </p:spTree>
    <p:extLst>
      <p:ext uri="{BB962C8B-B14F-4D97-AF65-F5344CB8AC3E}">
        <p14:creationId xmlns:p14="http://schemas.microsoft.com/office/powerpoint/2010/main" val="3247363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Insufficient numbers – we were anticipating more referrals.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Logistical</a:t>
            </a:r>
            <a:r>
              <a:rPr lang="en-GB" baseline="0" dirty="0" smtClean="0"/>
              <a:t> examples - </a:t>
            </a:r>
            <a:r>
              <a:rPr lang="en-GB" dirty="0" smtClean="0"/>
              <a:t>Variability in patient/family awareness of diagnosis and surgical options which impacted on   </a:t>
            </a:r>
          </a:p>
          <a:p>
            <a:r>
              <a:rPr lang="en-GB" dirty="0" smtClean="0"/>
              <a:t>Discussions and questions asked. Difficult</a:t>
            </a:r>
            <a:r>
              <a:rPr lang="en-GB" baseline="0" dirty="0" smtClean="0"/>
              <a:t> to fit appointment in prior to surgery for high grade. Difficult to coordinate with nursing colleagues timings of their pre op assessment and pre op planning scans. People not wishing to travel twice. </a:t>
            </a:r>
            <a:endParaRPr lang="en-GB" dirty="0"/>
          </a:p>
        </p:txBody>
      </p:sp>
      <p:sp>
        <p:nvSpPr>
          <p:cNvPr id="4" name="Slide Number Placeholder 3"/>
          <p:cNvSpPr>
            <a:spLocks noGrp="1"/>
          </p:cNvSpPr>
          <p:nvPr>
            <p:ph type="sldNum" sz="quarter" idx="10"/>
          </p:nvPr>
        </p:nvSpPr>
        <p:spPr/>
        <p:txBody>
          <a:bodyPr/>
          <a:lstStyle/>
          <a:p>
            <a:fld id="{A2C6A1C3-7CA8-4FE0-B2B3-08754E7B9375}" type="slidenum">
              <a:rPr lang="en-GB" smtClean="0"/>
              <a:t>7</a:t>
            </a:fld>
            <a:endParaRPr lang="en-GB"/>
          </a:p>
        </p:txBody>
      </p:sp>
    </p:spTree>
    <p:extLst>
      <p:ext uri="{BB962C8B-B14F-4D97-AF65-F5344CB8AC3E}">
        <p14:creationId xmlns:p14="http://schemas.microsoft.com/office/powerpoint/2010/main" val="3059310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Joint assessment post op – continuing to work on</a:t>
            </a:r>
            <a:r>
              <a:rPr lang="en-GB" baseline="0" dirty="0" smtClean="0"/>
              <a:t> our </a:t>
            </a:r>
            <a:r>
              <a:rPr lang="en-GB" baseline="0" dirty="0" err="1" smtClean="0"/>
              <a:t>efficiences</a:t>
            </a:r>
            <a:r>
              <a:rPr lang="en-GB" baseline="0" dirty="0" smtClean="0"/>
              <a:t> and </a:t>
            </a:r>
            <a:r>
              <a:rPr lang="en-GB" baseline="0" smtClean="0"/>
              <a:t>resource allocation.</a:t>
            </a:r>
            <a:endParaRPr lang="en-GB" dirty="0"/>
          </a:p>
        </p:txBody>
      </p:sp>
      <p:sp>
        <p:nvSpPr>
          <p:cNvPr id="4" name="Slide Number Placeholder 3"/>
          <p:cNvSpPr>
            <a:spLocks noGrp="1"/>
          </p:cNvSpPr>
          <p:nvPr>
            <p:ph type="sldNum" sz="quarter" idx="10"/>
          </p:nvPr>
        </p:nvSpPr>
        <p:spPr/>
        <p:txBody>
          <a:bodyPr/>
          <a:lstStyle/>
          <a:p>
            <a:fld id="{A2C6A1C3-7CA8-4FE0-B2B3-08754E7B9375}" type="slidenum">
              <a:rPr lang="en-GB" smtClean="0"/>
              <a:t>8</a:t>
            </a:fld>
            <a:endParaRPr lang="en-GB"/>
          </a:p>
        </p:txBody>
      </p:sp>
    </p:spTree>
    <p:extLst>
      <p:ext uri="{BB962C8B-B14F-4D97-AF65-F5344CB8AC3E}">
        <p14:creationId xmlns:p14="http://schemas.microsoft.com/office/powerpoint/2010/main" val="4138879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528759-6F44-493B-AE5C-8E493ADABC8E}" type="datetimeFigureOut">
              <a:rPr lang="en-GB" smtClean="0"/>
              <a:t>04/04/2019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138334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528759-6F44-493B-AE5C-8E493ADABC8E}" type="datetimeFigureOut">
              <a:rPr lang="en-GB" smtClean="0"/>
              <a:t>04/04/2019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345419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528759-6F44-493B-AE5C-8E493ADABC8E}" type="datetimeFigureOut">
              <a:rPr lang="en-GB" smtClean="0"/>
              <a:t>04/04/2019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42886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528759-6F44-493B-AE5C-8E493ADABC8E}" type="datetimeFigureOut">
              <a:rPr lang="en-GB" smtClean="0"/>
              <a:t>04/04/2019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3418907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528759-6F44-493B-AE5C-8E493ADABC8E}" type="datetimeFigureOut">
              <a:rPr lang="en-GB" smtClean="0"/>
              <a:t>04/04/2019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188369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528759-6F44-493B-AE5C-8E493ADABC8E}" type="datetimeFigureOut">
              <a:rPr lang="en-GB" smtClean="0"/>
              <a:t>04/04/2019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2323803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528759-6F44-493B-AE5C-8E493ADABC8E}" type="datetimeFigureOut">
              <a:rPr lang="en-GB" smtClean="0"/>
              <a:t>04/04/2019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1705128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528759-6F44-493B-AE5C-8E493ADABC8E}" type="datetimeFigureOut">
              <a:rPr lang="en-GB" smtClean="0"/>
              <a:t>04/04/2019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3764593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28759-6F44-493B-AE5C-8E493ADABC8E}" type="datetimeFigureOut">
              <a:rPr lang="en-GB" smtClean="0"/>
              <a:t>04/04/2019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184003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28759-6F44-493B-AE5C-8E493ADABC8E}" type="datetimeFigureOut">
              <a:rPr lang="en-GB" smtClean="0"/>
              <a:t>04/04/2019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1143676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528759-6F44-493B-AE5C-8E493ADABC8E}" type="datetimeFigureOut">
              <a:rPr lang="en-GB" smtClean="0"/>
              <a:t>04/04/2019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5CA61B5-F4D1-42C7-9B68-4B8BFC0D5A30}" type="slidenum">
              <a:rPr lang="en-GB" smtClean="0"/>
              <a:t>‹#›</a:t>
            </a:fld>
            <a:endParaRPr lang="en-GB"/>
          </a:p>
        </p:txBody>
      </p:sp>
    </p:spTree>
    <p:extLst>
      <p:ext uri="{BB962C8B-B14F-4D97-AF65-F5344CB8AC3E}">
        <p14:creationId xmlns:p14="http://schemas.microsoft.com/office/powerpoint/2010/main" val="943575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28759-6F44-493B-AE5C-8E493ADABC8E}" type="datetimeFigureOut">
              <a:rPr lang="en-GB" smtClean="0"/>
              <a:t>04/04/2019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CA61B5-F4D1-42C7-9B68-4B8BFC0D5A30}" type="slidenum">
              <a:rPr lang="en-GB" smtClean="0"/>
              <a:t>‹#›</a:t>
            </a:fld>
            <a:endParaRPr lang="en-GB"/>
          </a:p>
        </p:txBody>
      </p:sp>
    </p:spTree>
    <p:extLst>
      <p:ext uri="{BB962C8B-B14F-4D97-AF65-F5344CB8AC3E}">
        <p14:creationId xmlns:p14="http://schemas.microsoft.com/office/powerpoint/2010/main" val="264559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Neuro Oncology Therapy Update</a:t>
            </a:r>
            <a:br>
              <a:rPr lang="en-GB" dirty="0" smtClean="0"/>
            </a:br>
            <a:r>
              <a:rPr lang="en-GB" sz="2000" dirty="0" smtClean="0"/>
              <a:t>March 2019</a:t>
            </a:r>
            <a:endParaRPr lang="en-GB" sz="2000" dirty="0"/>
          </a:p>
        </p:txBody>
      </p:sp>
      <p:sp>
        <p:nvSpPr>
          <p:cNvPr id="3" name="Subtitle 2"/>
          <p:cNvSpPr>
            <a:spLocks noGrp="1"/>
          </p:cNvSpPr>
          <p:nvPr>
            <p:ph type="subTitle" idx="1"/>
          </p:nvPr>
        </p:nvSpPr>
        <p:spPr/>
        <p:txBody>
          <a:bodyPr>
            <a:normAutofit fontScale="85000" lnSpcReduction="10000"/>
          </a:bodyPr>
          <a:lstStyle/>
          <a:p>
            <a:r>
              <a:rPr lang="en-GB" dirty="0" smtClean="0"/>
              <a:t>Cecily Moore – Physiotherapist</a:t>
            </a:r>
          </a:p>
          <a:p>
            <a:r>
              <a:rPr lang="en-GB" dirty="0" smtClean="0"/>
              <a:t>Helen Spear – Speech and Language Therapist</a:t>
            </a:r>
          </a:p>
          <a:p>
            <a:r>
              <a:rPr lang="en-GB" dirty="0" smtClean="0"/>
              <a:t>Helen Marshall – Occupational Therapist</a:t>
            </a:r>
            <a:endParaRPr lang="en-GB" dirty="0"/>
          </a:p>
        </p:txBody>
      </p:sp>
    </p:spTree>
    <p:extLst>
      <p:ext uri="{BB962C8B-B14F-4D97-AF65-F5344CB8AC3E}">
        <p14:creationId xmlns:p14="http://schemas.microsoft.com/office/powerpoint/2010/main" val="1849523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OT/PT Service </a:t>
            </a:r>
            <a:endParaRPr lang="en-GB" dirty="0"/>
          </a:p>
        </p:txBody>
      </p:sp>
      <p:sp>
        <p:nvSpPr>
          <p:cNvPr id="3" name="Content Placeholder 2"/>
          <p:cNvSpPr>
            <a:spLocks noGrp="1"/>
          </p:cNvSpPr>
          <p:nvPr>
            <p:ph idx="1"/>
          </p:nvPr>
        </p:nvSpPr>
        <p:spPr/>
        <p:txBody>
          <a:bodyPr/>
          <a:lstStyle/>
          <a:p>
            <a:r>
              <a:rPr lang="en-GB" dirty="0" smtClean="0"/>
              <a:t>Physiotherapy and SLT representative at </a:t>
            </a:r>
            <a:r>
              <a:rPr lang="en-GB" dirty="0" err="1" smtClean="0"/>
              <a:t>neurooncology</a:t>
            </a:r>
            <a:r>
              <a:rPr lang="en-GB" dirty="0" smtClean="0"/>
              <a:t> MDT meetings</a:t>
            </a:r>
          </a:p>
          <a:p>
            <a:r>
              <a:rPr lang="en-GB" dirty="0" smtClean="0"/>
              <a:t>Identification of patients for prehab from MDT based on referral information</a:t>
            </a:r>
          </a:p>
          <a:p>
            <a:r>
              <a:rPr lang="en-GB" dirty="0" err="1" smtClean="0"/>
              <a:t>Neurooncology</a:t>
            </a:r>
            <a:r>
              <a:rPr lang="en-GB" dirty="0" smtClean="0"/>
              <a:t> nurse specialist contacts therapist to assess in neurosurgery clinic if required</a:t>
            </a:r>
          </a:p>
          <a:p>
            <a:r>
              <a:rPr lang="en-GB" dirty="0" smtClean="0"/>
              <a:t>Post operative therapy available on the wards</a:t>
            </a:r>
            <a:endParaRPr lang="en-GB" dirty="0"/>
          </a:p>
        </p:txBody>
      </p:sp>
    </p:spTree>
    <p:extLst>
      <p:ext uri="{BB962C8B-B14F-4D97-AF65-F5344CB8AC3E}">
        <p14:creationId xmlns:p14="http://schemas.microsoft.com/office/powerpoint/2010/main" val="116258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Prehab statistics </a:t>
            </a:r>
            <a:endParaRPr lang="en-GB" dirty="0"/>
          </a:p>
        </p:txBody>
      </p:sp>
      <p:sp>
        <p:nvSpPr>
          <p:cNvPr id="3" name="Content Placeholder 2"/>
          <p:cNvSpPr>
            <a:spLocks noGrp="1"/>
          </p:cNvSpPr>
          <p:nvPr>
            <p:ph idx="1"/>
          </p:nvPr>
        </p:nvSpPr>
        <p:spPr/>
        <p:txBody>
          <a:bodyPr>
            <a:normAutofit fontScale="70000" lnSpcReduction="20000"/>
          </a:bodyPr>
          <a:lstStyle/>
          <a:p>
            <a:r>
              <a:rPr lang="en-GB" dirty="0"/>
              <a:t>5</a:t>
            </a:r>
            <a:r>
              <a:rPr lang="en-GB" dirty="0" smtClean="0"/>
              <a:t> patients referred for prehab in 6/12 (4 brain, 1 spine).</a:t>
            </a:r>
          </a:p>
          <a:p>
            <a:r>
              <a:rPr lang="en-GB" dirty="0"/>
              <a:t>4</a:t>
            </a:r>
            <a:r>
              <a:rPr lang="en-GB" dirty="0" smtClean="0"/>
              <a:t> patients seen in clinic, 1 patient received telephone triage</a:t>
            </a:r>
          </a:p>
          <a:p>
            <a:r>
              <a:rPr lang="en-GB" dirty="0"/>
              <a:t>SLT sees patients pre-operatively for awake craniotomy with language mapping as requested by the neuro surgical </a:t>
            </a:r>
            <a:r>
              <a:rPr lang="en-GB" dirty="0" smtClean="0"/>
              <a:t>team</a:t>
            </a:r>
          </a:p>
          <a:p>
            <a:pPr marL="0" indent="0">
              <a:buNone/>
            </a:pPr>
            <a:r>
              <a:rPr lang="en-GB" u="sng" dirty="0" smtClean="0"/>
              <a:t>Outcomes </a:t>
            </a:r>
          </a:p>
          <a:p>
            <a:r>
              <a:rPr lang="en-GB" dirty="0" smtClean="0"/>
              <a:t>All patients received baseline assessment, although 2 patients unable to complete full assessment due to fatigue following neurosurgery clinic.</a:t>
            </a:r>
          </a:p>
          <a:p>
            <a:r>
              <a:rPr lang="en-GB" dirty="0"/>
              <a:t>2</a:t>
            </a:r>
            <a:r>
              <a:rPr lang="en-GB" dirty="0" smtClean="0"/>
              <a:t> patients given orthotics</a:t>
            </a:r>
          </a:p>
          <a:p>
            <a:r>
              <a:rPr lang="en-GB" dirty="0" smtClean="0"/>
              <a:t>1 patient given a walking aid.</a:t>
            </a:r>
          </a:p>
          <a:p>
            <a:r>
              <a:rPr lang="en-GB" dirty="0" smtClean="0"/>
              <a:t>1 patient referred to visual impairment team and given advice/education.</a:t>
            </a:r>
          </a:p>
          <a:p>
            <a:r>
              <a:rPr lang="en-GB" dirty="0"/>
              <a:t>3</a:t>
            </a:r>
            <a:r>
              <a:rPr lang="en-GB" dirty="0" smtClean="0"/>
              <a:t> patients referred to local community therapy teams for further assessment at home/provision of </a:t>
            </a:r>
            <a:r>
              <a:rPr lang="en-GB" smtClean="0"/>
              <a:t>equipment for ADLs.</a:t>
            </a:r>
            <a:endParaRPr lang="en-GB" dirty="0" smtClean="0"/>
          </a:p>
          <a:p>
            <a:pPr marL="0" indent="0">
              <a:buNone/>
            </a:pPr>
            <a:endParaRPr lang="en-GB" dirty="0" smtClean="0"/>
          </a:p>
        </p:txBody>
      </p:sp>
    </p:spTree>
    <p:extLst>
      <p:ext uri="{BB962C8B-B14F-4D97-AF65-F5344CB8AC3E}">
        <p14:creationId xmlns:p14="http://schemas.microsoft.com/office/powerpoint/2010/main" val="407624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Prehab Assessment</a:t>
            </a:r>
            <a:endParaRPr lang="en-GB" dirty="0"/>
          </a:p>
        </p:txBody>
      </p:sp>
      <p:sp>
        <p:nvSpPr>
          <p:cNvPr id="3" name="Content Placeholder 2"/>
          <p:cNvSpPr>
            <a:spLocks noGrp="1"/>
          </p:cNvSpPr>
          <p:nvPr>
            <p:ph idx="1"/>
          </p:nvPr>
        </p:nvSpPr>
        <p:spPr/>
        <p:txBody>
          <a:bodyPr>
            <a:normAutofit fontScale="62500" lnSpcReduction="20000"/>
          </a:bodyPr>
          <a:lstStyle/>
          <a:p>
            <a:r>
              <a:rPr lang="en-GB" dirty="0"/>
              <a:t>Baseline cognitive assessment</a:t>
            </a:r>
          </a:p>
          <a:p>
            <a:r>
              <a:rPr lang="en-GB" dirty="0"/>
              <a:t>Baseline physical assessment</a:t>
            </a:r>
          </a:p>
          <a:p>
            <a:r>
              <a:rPr lang="en-GB" dirty="0"/>
              <a:t>Baseline speech and language assessment</a:t>
            </a:r>
          </a:p>
          <a:p>
            <a:r>
              <a:rPr lang="en-GB" dirty="0"/>
              <a:t>Education re neurological deficits and strategies to manage these deficits (e.g. how to manage sensory impairment)</a:t>
            </a:r>
          </a:p>
          <a:p>
            <a:r>
              <a:rPr lang="en-GB" dirty="0"/>
              <a:t>Education for family members of how to manage cognitive and behavioural impairments</a:t>
            </a:r>
          </a:p>
          <a:p>
            <a:r>
              <a:rPr lang="en-GB" dirty="0"/>
              <a:t>Signposting to support agencies</a:t>
            </a:r>
          </a:p>
          <a:p>
            <a:r>
              <a:rPr lang="en-GB" dirty="0"/>
              <a:t>Referrals to community services including rapid response, rehabilitation teams, equipment </a:t>
            </a:r>
            <a:r>
              <a:rPr lang="en-GB" dirty="0" smtClean="0"/>
              <a:t>prescription</a:t>
            </a:r>
          </a:p>
          <a:p>
            <a:r>
              <a:rPr lang="en-GB" dirty="0" smtClean="0"/>
              <a:t>Referrals to orthotics</a:t>
            </a:r>
            <a:endParaRPr lang="en-GB" dirty="0"/>
          </a:p>
          <a:p>
            <a:r>
              <a:rPr lang="en-GB" dirty="0"/>
              <a:t>Discussions with GPs and members of hospital neuro-oncology MDT re medical management of patients (e.g. seizure control)</a:t>
            </a:r>
          </a:p>
          <a:p>
            <a:r>
              <a:rPr lang="en-GB" dirty="0"/>
              <a:t>Education regarding preparation for surgery</a:t>
            </a:r>
          </a:p>
          <a:p>
            <a:r>
              <a:rPr lang="en-GB" dirty="0"/>
              <a:t>Anxiety management</a:t>
            </a:r>
          </a:p>
          <a:p>
            <a:endParaRPr lang="en-GB" dirty="0"/>
          </a:p>
        </p:txBody>
      </p:sp>
    </p:spTree>
    <p:extLst>
      <p:ext uri="{BB962C8B-B14F-4D97-AF65-F5344CB8AC3E}">
        <p14:creationId xmlns:p14="http://schemas.microsoft.com/office/powerpoint/2010/main" val="501044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 Con’s Prehab</a:t>
            </a:r>
            <a:endParaRPr lang="en-GB" dirty="0"/>
          </a:p>
        </p:txBody>
      </p:sp>
      <p:sp>
        <p:nvSpPr>
          <p:cNvPr id="3" name="Content Placeholder 2"/>
          <p:cNvSpPr>
            <a:spLocks noGrp="1"/>
          </p:cNvSpPr>
          <p:nvPr>
            <p:ph idx="1"/>
          </p:nvPr>
        </p:nvSpPr>
        <p:spPr>
          <a:xfrm>
            <a:off x="467544" y="1340768"/>
            <a:ext cx="8229600" cy="4525963"/>
          </a:xfrm>
        </p:spPr>
        <p:txBody>
          <a:bodyPr>
            <a:normAutofit fontScale="92500" lnSpcReduction="10000"/>
          </a:bodyPr>
          <a:lstStyle/>
          <a:p>
            <a:r>
              <a:rPr lang="en-GB" dirty="0" smtClean="0"/>
              <a:t>Pro’s </a:t>
            </a:r>
          </a:p>
          <a:p>
            <a:pPr lvl="2"/>
            <a:r>
              <a:rPr lang="en-GB" dirty="0" smtClean="0"/>
              <a:t>Allows for more timely support services to be put in place</a:t>
            </a:r>
          </a:p>
          <a:p>
            <a:pPr lvl="2"/>
            <a:r>
              <a:rPr lang="en-GB" dirty="0" smtClean="0"/>
              <a:t>Enables therapists to establish if there have been any changes post op</a:t>
            </a:r>
          </a:p>
          <a:p>
            <a:pPr lvl="2"/>
            <a:r>
              <a:rPr lang="en-GB" dirty="0" smtClean="0"/>
              <a:t>Can help increase the speed of discharge following surgery</a:t>
            </a:r>
          </a:p>
          <a:p>
            <a:pPr lvl="2"/>
            <a:r>
              <a:rPr lang="en-GB" dirty="0" smtClean="0"/>
              <a:t>Can help reduce anxiety of patient and their families</a:t>
            </a:r>
          </a:p>
          <a:p>
            <a:r>
              <a:rPr lang="en-GB" dirty="0" smtClean="0"/>
              <a:t>Con’s</a:t>
            </a:r>
          </a:p>
          <a:p>
            <a:pPr lvl="2"/>
            <a:r>
              <a:rPr lang="en-GB" dirty="0" smtClean="0"/>
              <a:t>Pre-op clinic can be lengthy and thus fatiguing for the patient, hence engagement in therapy assessment at this time may not be considered a priority for the patient and they may not wish for assessment at this time</a:t>
            </a:r>
          </a:p>
          <a:p>
            <a:pPr lvl="2"/>
            <a:r>
              <a:rPr lang="en-GB" dirty="0" smtClean="0"/>
              <a:t>Relies on therapy staff being available </a:t>
            </a:r>
            <a:r>
              <a:rPr lang="en-GB" dirty="0"/>
              <a:t>	</a:t>
            </a:r>
          </a:p>
        </p:txBody>
      </p:sp>
    </p:spTree>
    <p:extLst>
      <p:ext uri="{BB962C8B-B14F-4D97-AF65-F5344CB8AC3E}">
        <p14:creationId xmlns:p14="http://schemas.microsoft.com/office/powerpoint/2010/main" val="4174304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 operative assessment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Ward based</a:t>
            </a:r>
          </a:p>
          <a:p>
            <a:pPr marL="0" indent="0">
              <a:buNone/>
            </a:pPr>
            <a:r>
              <a:rPr lang="en-GB" dirty="0" smtClean="0"/>
              <a:t>Holistic </a:t>
            </a:r>
            <a:r>
              <a:rPr lang="en-GB" b="1" dirty="0" smtClean="0"/>
              <a:t>assessment</a:t>
            </a:r>
            <a:r>
              <a:rPr lang="en-GB" dirty="0" smtClean="0"/>
              <a:t> of:</a:t>
            </a:r>
          </a:p>
          <a:p>
            <a:pPr lvl="2"/>
            <a:r>
              <a:rPr lang="en-GB" dirty="0" smtClean="0"/>
              <a:t>Function </a:t>
            </a:r>
          </a:p>
          <a:p>
            <a:pPr lvl="2"/>
            <a:r>
              <a:rPr lang="en-GB" dirty="0" smtClean="0"/>
              <a:t>Physical performance</a:t>
            </a:r>
          </a:p>
          <a:p>
            <a:pPr lvl="2"/>
            <a:r>
              <a:rPr lang="en-GB" dirty="0" smtClean="0"/>
              <a:t>Cognition / communication / mood</a:t>
            </a:r>
          </a:p>
          <a:p>
            <a:pPr lvl="2"/>
            <a:r>
              <a:rPr lang="en-GB" dirty="0" smtClean="0"/>
              <a:t>Physio, OT, SLT, neuropsychology (on request)</a:t>
            </a:r>
            <a:endParaRPr lang="en-GB" dirty="0"/>
          </a:p>
          <a:p>
            <a:pPr marL="914400" lvl="2" indent="0">
              <a:buNone/>
            </a:pPr>
            <a:r>
              <a:rPr lang="en-GB" dirty="0" smtClean="0">
                <a:sym typeface="Wingdings" panose="05000000000000000000" pitchFamily="2" charset="2"/>
              </a:rPr>
              <a:t></a:t>
            </a:r>
            <a:r>
              <a:rPr lang="en-GB" dirty="0" smtClean="0"/>
              <a:t>Anticipate needs on hospital discharge</a:t>
            </a:r>
          </a:p>
          <a:p>
            <a:pPr lvl="2">
              <a:buFont typeface="Wingdings"/>
              <a:buChar char="à"/>
            </a:pPr>
            <a:r>
              <a:rPr lang="en-GB" dirty="0" smtClean="0">
                <a:sym typeface="Wingdings" panose="05000000000000000000" pitchFamily="2" charset="2"/>
              </a:rPr>
              <a:t>Highlight areas of vulnerability </a:t>
            </a:r>
          </a:p>
          <a:p>
            <a:pPr lvl="2">
              <a:buFont typeface="Wingdings"/>
              <a:buChar char="à"/>
            </a:pPr>
            <a:r>
              <a:rPr lang="en-GB" dirty="0" smtClean="0">
                <a:sym typeface="Wingdings" panose="05000000000000000000" pitchFamily="2" charset="2"/>
              </a:rPr>
              <a:t>Highlight areas of potential for improvement (could be remedial or compensatory)</a:t>
            </a:r>
          </a:p>
          <a:p>
            <a:pPr lvl="2">
              <a:buFont typeface="Wingdings"/>
              <a:buChar char="à"/>
            </a:pPr>
            <a:r>
              <a:rPr lang="en-GB" dirty="0" smtClean="0">
                <a:sym typeface="Wingdings" panose="05000000000000000000" pitchFamily="2" charset="2"/>
              </a:rPr>
              <a:t>Identify patient and family awareness of condition, prognosis etc.</a:t>
            </a:r>
          </a:p>
          <a:p>
            <a:pPr lvl="2">
              <a:buFont typeface="Wingdings"/>
              <a:buChar char="à"/>
            </a:pPr>
            <a:r>
              <a:rPr lang="en-GB" dirty="0" smtClean="0">
                <a:sym typeface="Wingdings" panose="05000000000000000000" pitchFamily="2" charset="2"/>
              </a:rPr>
              <a:t>Inform MDT of assessment outcomes to enable treatment decision making</a:t>
            </a:r>
            <a:endParaRPr lang="en-GB" dirty="0" smtClean="0"/>
          </a:p>
          <a:p>
            <a:pPr lvl="2"/>
            <a:endParaRPr lang="en-GB" dirty="0" smtClean="0"/>
          </a:p>
        </p:txBody>
      </p:sp>
    </p:spTree>
    <p:extLst>
      <p:ext uri="{BB962C8B-B14F-4D97-AF65-F5344CB8AC3E}">
        <p14:creationId xmlns:p14="http://schemas.microsoft.com/office/powerpoint/2010/main" val="3994783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Challenges	</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Lack of robust pathway to ensure all patients that require prehab are referred and assessed prior to their operation date</a:t>
            </a:r>
          </a:p>
          <a:p>
            <a:r>
              <a:rPr lang="en-GB" dirty="0" smtClean="0"/>
              <a:t>Insufficient referrals to accurately interpret benefit</a:t>
            </a:r>
          </a:p>
          <a:p>
            <a:r>
              <a:rPr lang="en-GB" dirty="0" smtClean="0"/>
              <a:t>Logistical complications with timely appointment bookings, transport, room availability, therapist availability</a:t>
            </a:r>
          </a:p>
          <a:p>
            <a:r>
              <a:rPr lang="en-GB" dirty="0" smtClean="0"/>
              <a:t>Quick turnaround between being identified at MDT and the operation date</a:t>
            </a:r>
          </a:p>
          <a:p>
            <a:r>
              <a:rPr lang="en-GB" dirty="0" smtClean="0"/>
              <a:t>Emotional impact of diagnosis and preparation for surgery-increased length of time of appointments and interventions required </a:t>
            </a:r>
          </a:p>
          <a:p>
            <a:r>
              <a:rPr lang="en-GB" dirty="0" smtClean="0"/>
              <a:t>Lack of inpatient 7 day service impacts LOS;</a:t>
            </a:r>
          </a:p>
          <a:p>
            <a:r>
              <a:rPr lang="en-GB" dirty="0" smtClean="0"/>
              <a:t>Patients may opt not to have surgery.</a:t>
            </a:r>
          </a:p>
          <a:p>
            <a:endParaRPr lang="en-GB" dirty="0" smtClean="0"/>
          </a:p>
          <a:p>
            <a:endParaRPr lang="en-GB" dirty="0"/>
          </a:p>
          <a:p>
            <a:endParaRPr lang="en-GB" dirty="0" smtClean="0"/>
          </a:p>
          <a:p>
            <a:endParaRPr lang="en-GB" dirty="0" smtClean="0"/>
          </a:p>
        </p:txBody>
      </p:sp>
    </p:spTree>
    <p:extLst>
      <p:ext uri="{BB962C8B-B14F-4D97-AF65-F5344CB8AC3E}">
        <p14:creationId xmlns:p14="http://schemas.microsoft.com/office/powerpoint/2010/main" val="3888336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MDT Reflections/Suggestions</a:t>
            </a:r>
            <a:endParaRPr lang="en-GB" dirty="0"/>
          </a:p>
        </p:txBody>
      </p:sp>
      <p:sp>
        <p:nvSpPr>
          <p:cNvPr id="3" name="Content Placeholder 2"/>
          <p:cNvSpPr>
            <a:spLocks noGrp="1"/>
          </p:cNvSpPr>
          <p:nvPr>
            <p:ph idx="1"/>
          </p:nvPr>
        </p:nvSpPr>
        <p:spPr/>
        <p:txBody>
          <a:bodyPr>
            <a:normAutofit/>
          </a:bodyPr>
          <a:lstStyle/>
          <a:p>
            <a:pPr lvl="1"/>
            <a:r>
              <a:rPr lang="en-GB" dirty="0" smtClean="0"/>
              <a:t>How many patients do you feel would benefit from prehab coming through the clinics? </a:t>
            </a:r>
          </a:p>
          <a:p>
            <a:pPr lvl="1"/>
            <a:r>
              <a:rPr lang="en-GB" dirty="0" smtClean="0"/>
              <a:t>Consultants/ANPs to contact therapist directly from clinic if assessment required?</a:t>
            </a:r>
          </a:p>
          <a:p>
            <a:pPr marL="457200" lvl="1" indent="0">
              <a:buNone/>
            </a:pPr>
            <a:r>
              <a:rPr lang="en-GB" sz="2000" dirty="0" smtClean="0"/>
              <a:t>(Depending on numbers this may require more funding)</a:t>
            </a:r>
          </a:p>
          <a:p>
            <a:pPr lvl="1"/>
            <a:r>
              <a:rPr lang="en-GB" dirty="0"/>
              <a:t> </a:t>
            </a:r>
            <a:r>
              <a:rPr lang="en-GB" dirty="0" smtClean="0"/>
              <a:t>More discussion in MDT meeting to help identify appropriate patients?</a:t>
            </a:r>
          </a:p>
          <a:p>
            <a:pPr marL="457200" lvl="1" indent="0">
              <a:buNone/>
            </a:pPr>
            <a:endParaRPr lang="en-GB" dirty="0" smtClean="0"/>
          </a:p>
          <a:p>
            <a:pPr lvl="1"/>
            <a:endParaRPr lang="en-GB" dirty="0" smtClean="0"/>
          </a:p>
          <a:p>
            <a:pPr marL="457200" lvl="1" indent="0">
              <a:buNone/>
            </a:pPr>
            <a:endParaRPr lang="en-GB" dirty="0"/>
          </a:p>
        </p:txBody>
      </p:sp>
    </p:spTree>
    <p:extLst>
      <p:ext uri="{BB962C8B-B14F-4D97-AF65-F5344CB8AC3E}">
        <p14:creationId xmlns:p14="http://schemas.microsoft.com/office/powerpoint/2010/main" val="1018738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640</Words>
  <Application>Microsoft Office PowerPoint</Application>
  <PresentationFormat>On-screen Show (4:3)</PresentationFormat>
  <Paragraphs>74</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Neuro Oncology Therapy Update March 2019</vt:lpstr>
      <vt:lpstr>Current OT/PT Service </vt:lpstr>
      <vt:lpstr>Prehab statistics </vt:lpstr>
      <vt:lpstr>Prehab Assessment</vt:lpstr>
      <vt:lpstr>Pro’s/ Con’s Prehab</vt:lpstr>
      <vt:lpstr>Post operative assessment</vt:lpstr>
      <vt:lpstr>Challenges </vt:lpstr>
      <vt:lpstr>MDT Reflections/Suggestions</vt:lpstr>
    </vt:vector>
  </TitlesOfParts>
  <Company>NBT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Christiansen</dc:creator>
  <cp:lastModifiedBy>Dunderdale, Helen</cp:lastModifiedBy>
  <cp:revision>27</cp:revision>
  <dcterms:created xsi:type="dcterms:W3CDTF">2017-04-26T11:25:38Z</dcterms:created>
  <dcterms:modified xsi:type="dcterms:W3CDTF">2019-04-04T15:14:08Z</dcterms:modified>
</cp:coreProperties>
</file>