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67" r:id="rId4"/>
    <p:sldId id="270" r:id="rId5"/>
    <p:sldId id="266" r:id="rId6"/>
    <p:sldId id="268" r:id="rId7"/>
    <p:sldId id="271" r:id="rId8"/>
    <p:sldId id="273" r:id="rId9"/>
    <p:sldId id="274" r:id="rId10"/>
    <p:sldId id="262" r:id="rId11"/>
    <p:sldId id="275" r:id="rId12"/>
    <p:sldId id="263" r:id="rId13"/>
    <p:sldId id="259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7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66DA8-CF13-EB40-85E2-33BAFFD4100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53B84-6F7B-F94E-B653-A89340A34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6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Started 2003</a:t>
            </a:r>
          </a:p>
          <a:p>
            <a:r>
              <a:rPr lang="en-US" dirty="0" smtClean="0"/>
              <a:t>CT at 0-1-3-5</a:t>
            </a:r>
          </a:p>
          <a:p>
            <a:r>
              <a:rPr lang="en-US" dirty="0" smtClean="0"/>
              <a:t>Second</a:t>
            </a:r>
            <a:r>
              <a:rPr lang="en-US" baseline="0" dirty="0" smtClean="0"/>
              <a:t> largest trial I the world (NLST)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3B84-6F7B-F94E-B653-A89340A344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3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 SHIFT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3B84-6F7B-F94E-B653-A89340A344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9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3A06-6FBA-BF43-A2B5-767ED4B4CE9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9EF7-8B0D-8540-9720-2F5AD037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1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3A06-6FBA-BF43-A2B5-767ED4B4CE9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9EF7-8B0D-8540-9720-2F5AD037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5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3A06-6FBA-BF43-A2B5-767ED4B4CE9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9EF7-8B0D-8540-9720-2F5AD037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9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3A06-6FBA-BF43-A2B5-767ED4B4CE9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9EF7-8B0D-8540-9720-2F5AD037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0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3A06-6FBA-BF43-A2B5-767ED4B4CE9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9EF7-8B0D-8540-9720-2F5AD037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1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3A06-6FBA-BF43-A2B5-767ED4B4CE9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9EF7-8B0D-8540-9720-2F5AD037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2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3A06-6FBA-BF43-A2B5-767ED4B4CE9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9EF7-8B0D-8540-9720-2F5AD037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3A06-6FBA-BF43-A2B5-767ED4B4CE9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9EF7-8B0D-8540-9720-2F5AD037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3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3A06-6FBA-BF43-A2B5-767ED4B4CE9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9EF7-8B0D-8540-9720-2F5AD037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9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3A06-6FBA-BF43-A2B5-767ED4B4CE9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9EF7-8B0D-8540-9720-2F5AD037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3A06-6FBA-BF43-A2B5-767ED4B4CE9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9EF7-8B0D-8540-9720-2F5AD037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2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A3A06-6FBA-BF43-A2B5-767ED4B4CE9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9EF7-8B0D-8540-9720-2F5AD037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lson pi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29" y="0"/>
            <a:ext cx="44176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55" y="2130425"/>
            <a:ext cx="6510867" cy="1470025"/>
          </a:xfrm>
        </p:spPr>
        <p:txBody>
          <a:bodyPr/>
          <a:lstStyle/>
          <a:p>
            <a:r>
              <a:rPr lang="en-US" dirty="0" smtClean="0"/>
              <a:t>Lung Cancer screening.</a:t>
            </a:r>
            <a:br>
              <a:rPr lang="en-US" dirty="0" smtClean="0"/>
            </a:br>
            <a:r>
              <a:rPr lang="en-US" dirty="0" smtClean="0"/>
              <a:t>The NELSON trial.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355" y="3886200"/>
            <a:ext cx="6400800" cy="1752600"/>
          </a:xfrm>
        </p:spPr>
        <p:txBody>
          <a:bodyPr/>
          <a:lstStyle/>
          <a:p>
            <a:r>
              <a:rPr lang="en-US" dirty="0" smtClean="0"/>
              <a:t>Eveline Internullo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67054"/>
            <a:ext cx="6429022" cy="1143000"/>
          </a:xfrm>
        </p:spPr>
        <p:txBody>
          <a:bodyPr/>
          <a:lstStyle/>
          <a:p>
            <a:pPr algn="l"/>
            <a:r>
              <a:rPr lang="en-US" dirty="0" smtClean="0"/>
              <a:t>Lung cancer screening -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475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National Lung Screening Trial (NLST) - 2011</a:t>
            </a:r>
          </a:p>
          <a:p>
            <a:r>
              <a:rPr lang="en-US" dirty="0" smtClean="0"/>
              <a:t>&gt; 50,000 smokers and ex-smokers  enrolled </a:t>
            </a:r>
          </a:p>
          <a:p>
            <a:r>
              <a:rPr lang="en-US" dirty="0" smtClean="0"/>
              <a:t>LDCT </a:t>
            </a:r>
            <a:r>
              <a:rPr lang="en-US" dirty="0" err="1" smtClean="0"/>
              <a:t>vs</a:t>
            </a:r>
            <a:r>
              <a:rPr lang="en-US" dirty="0" smtClean="0"/>
              <a:t> CXR</a:t>
            </a:r>
          </a:p>
          <a:p>
            <a:r>
              <a:rPr lang="en-US" dirty="0" smtClean="0"/>
              <a:t>20% decrease in lung cancer related death in the LDCT arm</a:t>
            </a:r>
          </a:p>
          <a:p>
            <a:r>
              <a:rPr lang="en-US" dirty="0" smtClean="0"/>
              <a:t>25% false positive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Screening recommended since 2014</a:t>
            </a:r>
          </a:p>
          <a:p>
            <a:r>
              <a:rPr lang="en-US" dirty="0" smtClean="0"/>
              <a:t>Still lot of work to implement guidelines in US and outside</a:t>
            </a:r>
          </a:p>
          <a:p>
            <a:endParaRPr lang="en-US" dirty="0"/>
          </a:p>
        </p:txBody>
      </p:sp>
      <p:pic>
        <p:nvPicPr>
          <p:cNvPr id="6" name="Picture 5" descr="NSLT refer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126163"/>
            <a:ext cx="8470900" cy="6477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00334" y="263176"/>
            <a:ext cx="2060222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NLST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3755" y="6126163"/>
            <a:ext cx="366889" cy="3245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668" y="1424165"/>
            <a:ext cx="25823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LUNG CANCER SCREENING IN EUROPE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5" y="0"/>
            <a:ext cx="5183529" cy="5157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" y="5050366"/>
            <a:ext cx="5156202" cy="15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 screening - Asia</a:t>
            </a:r>
            <a:endParaRPr lang="en-US" dirty="0"/>
          </a:p>
        </p:txBody>
      </p:sp>
      <p:pic>
        <p:nvPicPr>
          <p:cNvPr id="4" name="Content Placeholder 3" descr="china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0" b="1043"/>
          <a:stretch/>
        </p:blipFill>
        <p:spPr>
          <a:xfrm>
            <a:off x="19759" y="1780756"/>
            <a:ext cx="9124241" cy="1591799"/>
          </a:xfrm>
        </p:spPr>
      </p:pic>
      <p:pic>
        <p:nvPicPr>
          <p:cNvPr id="5" name="Picture 4" descr="implementing screenin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59" y="4447457"/>
            <a:ext cx="9035341" cy="15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Still few years away</a:t>
            </a:r>
            <a:r>
              <a:rPr lang="mr-IN" dirty="0" smtClean="0"/>
              <a:t>…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Step-wise</a:t>
            </a:r>
            <a:r>
              <a:rPr lang="it-IT" dirty="0" smtClean="0"/>
              <a:t> </a:t>
            </a:r>
            <a:r>
              <a:rPr lang="it-IT" dirty="0" err="1" smtClean="0"/>
              <a:t>implementation</a:t>
            </a:r>
            <a:r>
              <a:rPr lang="it-IT" dirty="0" smtClean="0"/>
              <a:t>?</a:t>
            </a:r>
          </a:p>
          <a:p>
            <a:r>
              <a:rPr lang="it-IT" dirty="0" smtClean="0"/>
              <a:t>Big impact</a:t>
            </a:r>
          </a:p>
          <a:p>
            <a:r>
              <a:rPr lang="it-IT" dirty="0" smtClean="0"/>
              <a:t>Massive stage shift to 67% stages 1-2</a:t>
            </a:r>
          </a:p>
          <a:p>
            <a:r>
              <a:rPr lang="it-IT" dirty="0" smtClean="0"/>
              <a:t>Smaller cancers... Smaller resections?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pan.jpg"/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4" b="17804"/>
          <a:stretch/>
        </p:blipFill>
        <p:spPr>
          <a:xfrm>
            <a:off x="0" y="6614"/>
            <a:ext cx="9143999" cy="3271139"/>
          </a:xfrm>
          <a:prstGeom prst="rect">
            <a:avLst/>
          </a:prstGeom>
        </p:spPr>
      </p:pic>
      <p:pic>
        <p:nvPicPr>
          <p:cNvPr id="4" name="Picture 3" descr="usa.jpg"/>
          <p:cNvPicPr>
            <a:picLocks noChangeAspect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9" b="14961"/>
          <a:stretch/>
        </p:blipFill>
        <p:spPr>
          <a:xfrm>
            <a:off x="860" y="3305975"/>
            <a:ext cx="9144000" cy="35868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0633" y="281002"/>
            <a:ext cx="1547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400" b="1" dirty="0" smtClean="0"/>
              <a:t>JCOG 0802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90633" y="3599893"/>
            <a:ext cx="2038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CALGB 140503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" y="4650897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PRIMARY OUTCOME: DFS (non inferiority of </a:t>
            </a:r>
            <a:r>
              <a:rPr lang="en-US" sz="2000" dirty="0" err="1" smtClean="0"/>
              <a:t>sublobar</a:t>
            </a:r>
            <a:r>
              <a:rPr lang="en-US" sz="2000" dirty="0" smtClean="0"/>
              <a:t> resection) for </a:t>
            </a:r>
            <a:r>
              <a:rPr lang="en-US" sz="2000" dirty="0"/>
              <a:t>small peripheral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(</a:t>
            </a:r>
            <a:r>
              <a:rPr lang="en-US" sz="2000" dirty="0"/>
              <a:t>≤ 2 cm) NSCLC.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7132" y="3617124"/>
            <a:ext cx="5274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RCT  LOBECOMY </a:t>
            </a:r>
            <a:r>
              <a:rPr lang="en-US" sz="2000" dirty="0" err="1" smtClean="0"/>
              <a:t>vs</a:t>
            </a:r>
            <a:r>
              <a:rPr lang="en-US" sz="2000" dirty="0" smtClean="0"/>
              <a:t> SEGMENTECTOMY/WEDGE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05556" y="5544781"/>
            <a:ext cx="8438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SECONDARY OUTCOMES</a:t>
            </a:r>
          </a:p>
          <a:p>
            <a:r>
              <a:rPr lang="en-US" dirty="0" smtClean="0"/>
              <a:t>- overall </a:t>
            </a:r>
            <a:r>
              <a:rPr lang="en-US" dirty="0"/>
              <a:t>survival </a:t>
            </a:r>
          </a:p>
          <a:p>
            <a:r>
              <a:rPr lang="en-US" dirty="0" smtClean="0"/>
              <a:t>- rate </a:t>
            </a:r>
            <a:r>
              <a:rPr lang="en-US" dirty="0"/>
              <a:t>of loco-regional and systemic </a:t>
            </a:r>
            <a:r>
              <a:rPr lang="en-US" dirty="0" smtClean="0"/>
              <a:t>recurrence</a:t>
            </a:r>
            <a:endParaRPr lang="en-US" dirty="0"/>
          </a:p>
          <a:p>
            <a:r>
              <a:rPr lang="en-US" dirty="0" smtClean="0"/>
              <a:t>- pulmonary function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280">
            <a:off x="7928517" y="3628845"/>
            <a:ext cx="1156428" cy="54754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March 2021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49532" y="4064001"/>
            <a:ext cx="104422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pts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49532" y="787403"/>
            <a:ext cx="104422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1100 </a:t>
            </a:r>
            <a:r>
              <a:rPr lang="en-US" dirty="0" err="1" smtClean="0"/>
              <a:t>pts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5222" y="1233188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PRIMARY OUTCOME: overall survival  (non inferiority of </a:t>
            </a:r>
            <a:r>
              <a:rPr lang="en-US" sz="2000" dirty="0" err="1" smtClean="0"/>
              <a:t>sublobar</a:t>
            </a:r>
            <a:r>
              <a:rPr lang="en-US" sz="2000" dirty="0" smtClean="0"/>
              <a:t> resection) for </a:t>
            </a:r>
            <a:r>
              <a:rPr lang="en-US" sz="2000" dirty="0"/>
              <a:t>small </a:t>
            </a:r>
            <a:r>
              <a:rPr lang="en-US" sz="2000" dirty="0" smtClean="0"/>
              <a:t>				</a:t>
            </a:r>
            <a:r>
              <a:rPr lang="en-US" sz="2000" dirty="0"/>
              <a:t> </a:t>
            </a:r>
            <a:r>
              <a:rPr lang="en-US" sz="2000" dirty="0" smtClean="0"/>
              <a:t>      peripheral (</a:t>
            </a:r>
            <a:r>
              <a:rPr lang="en-US" sz="2000" dirty="0"/>
              <a:t>≤ 2 cm) NSCLC.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49532" y="300224"/>
            <a:ext cx="5274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RCT  LOBECOMY </a:t>
            </a:r>
            <a:r>
              <a:rPr lang="en-US" sz="2000" dirty="0" err="1" smtClean="0"/>
              <a:t>vs</a:t>
            </a:r>
            <a:r>
              <a:rPr lang="en-US" sz="2000" dirty="0" smtClean="0"/>
              <a:t> SEGMENTECTOMY/WEDGE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705556" y="1938251"/>
            <a:ext cx="84839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SECONDARY OUTCOMES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DFS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Rate of </a:t>
            </a:r>
            <a:r>
              <a:rPr lang="en-US" dirty="0" err="1" smtClean="0"/>
              <a:t>locoregional</a:t>
            </a:r>
            <a:r>
              <a:rPr lang="en-US" dirty="0" smtClean="0"/>
              <a:t> and systemic recurrence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Pulmonary function (and many more</a:t>
            </a:r>
            <a:r>
              <a:rPr lang="mr-IN" dirty="0" smtClean="0"/>
              <a:t>…</a:t>
            </a:r>
            <a:r>
              <a:rPr lang="en-GB" dirty="0" smtClean="0"/>
              <a:t>)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1765280">
            <a:off x="7927657" y="360459"/>
            <a:ext cx="1156428" cy="54754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LS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r="2933"/>
          <a:stretch>
            <a:fillRect/>
          </a:stretch>
        </p:blipFill>
        <p:spPr>
          <a:xfrm>
            <a:off x="2545624" y="2408890"/>
            <a:ext cx="4052751" cy="2228850"/>
          </a:xfrm>
        </p:spPr>
      </p:pic>
    </p:spTree>
    <p:extLst>
      <p:ext uri="{BB962C8B-B14F-4D97-AF65-F5344CB8AC3E}">
        <p14:creationId xmlns:p14="http://schemas.microsoft.com/office/powerpoint/2010/main" val="167484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lson info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42333"/>
            <a:ext cx="6390927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4071" y="209224"/>
            <a:ext cx="1525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Hebrew Scholar"/>
                <a:cs typeface="Arial Hebrew Scholar"/>
              </a:rPr>
              <a:t>Dutch/Belgian</a:t>
            </a:r>
          </a:p>
          <a:p>
            <a:r>
              <a:rPr lang="en-US" dirty="0">
                <a:latin typeface="Arial Hebrew Scholar"/>
                <a:cs typeface="Arial Hebrew Scholar"/>
              </a:rPr>
              <a:t> </a:t>
            </a:r>
            <a:r>
              <a:rPr lang="en-US" dirty="0" smtClean="0">
                <a:latin typeface="Arial Hebrew Scholar"/>
                <a:cs typeface="Arial Hebrew Scholar"/>
              </a:rPr>
              <a:t> (</a:t>
            </a:r>
            <a:r>
              <a:rPr lang="en-US" dirty="0">
                <a:latin typeface="Arial Hebrew Scholar"/>
                <a:cs typeface="Arial Hebrew Scholar"/>
              </a:rPr>
              <a:t>2003-2018)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2666" y="4529666"/>
            <a:ext cx="135466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>
                    <a:lumMod val="65000"/>
                  </a:schemeClr>
                </a:solidFill>
              </a:rPr>
              <a:t>214</a:t>
            </a:r>
            <a:endParaRPr lang="en-US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762527" y="1961444"/>
            <a:ext cx="903111" cy="40922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86%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4111" y="2314223"/>
            <a:ext cx="125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compliance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4111" y="3591417"/>
            <a:ext cx="125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6A6A6"/>
                </a:solidFill>
              </a:rPr>
              <a:t>f</a:t>
            </a:r>
            <a:r>
              <a:rPr lang="en-US" dirty="0" smtClean="0">
                <a:solidFill>
                  <a:srgbClr val="A6A6A6"/>
                </a:solidFill>
              </a:rPr>
              <a:t>ollow-up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743543" y="3125349"/>
            <a:ext cx="903111" cy="40922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 y</a:t>
            </a:r>
          </a:p>
        </p:txBody>
      </p:sp>
    </p:spTree>
    <p:extLst>
      <p:ext uri="{BB962C8B-B14F-4D97-AF65-F5344CB8AC3E}">
        <p14:creationId xmlns:p14="http://schemas.microsoft.com/office/powerpoint/2010/main" val="337589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NG CANCER DEATHS NEL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7" y="1058333"/>
            <a:ext cx="7434674" cy="41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NELSON trial (2003-2018)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86% compliance</a:t>
            </a:r>
          </a:p>
          <a:p>
            <a:r>
              <a:rPr lang="en-US" dirty="0" smtClean="0"/>
              <a:t>26% reduction in lung cancer mortality in men at 10y follow-up</a:t>
            </a:r>
          </a:p>
          <a:p>
            <a:r>
              <a:rPr lang="en-US" dirty="0" smtClean="0"/>
              <a:t>67% of detected lung cancers in study group were stage </a:t>
            </a:r>
            <a:r>
              <a:rPr lang="en-US" dirty="0" err="1" smtClean="0"/>
              <a:t>I</a:t>
            </a:r>
            <a:r>
              <a:rPr lang="en-US" dirty="0" err="1"/>
              <a:t>a</a:t>
            </a:r>
            <a:r>
              <a:rPr lang="en-US" dirty="0" smtClean="0"/>
              <a:t>-II.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lson trial stages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4000"/>
                    </a14:imgEffect>
                    <a14:imgEffect>
                      <a14:colorTemperature colorTemp="5304"/>
                    </a14:imgEffect>
                    <a14:imgEffect>
                      <a14:saturation sat="65000"/>
                    </a14:imgEffect>
                    <a14:imgEffect>
                      <a14:brightnessContrast bright="1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" r="2778"/>
          <a:stretch/>
        </p:blipFill>
        <p:spPr>
          <a:xfrm>
            <a:off x="254000" y="497830"/>
            <a:ext cx="8593668" cy="50524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7444" y="5772835"/>
            <a:ext cx="8410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69% of detected lung cancers in study group were stage </a:t>
            </a:r>
            <a:r>
              <a:rPr lang="en-US" sz="2400" dirty="0" err="1" smtClean="0"/>
              <a:t>Ia</a:t>
            </a:r>
            <a:r>
              <a:rPr lang="en-US" sz="2400" dirty="0" smtClean="0"/>
              <a:t>-II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941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NG CANCER MORTALITY RATE RATIO WOM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4" y="1738013"/>
            <a:ext cx="6009955" cy="33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8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2" y="2494118"/>
            <a:ext cx="8875889" cy="165946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275129" y="3107342"/>
            <a:ext cx="5648241" cy="32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05402" y="3398655"/>
            <a:ext cx="2063469" cy="242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5129" y="3689968"/>
            <a:ext cx="1666959" cy="8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2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778" y="790222"/>
            <a:ext cx="754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Histology shift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1555" y="1792111"/>
            <a:ext cx="857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48% of the screening group cancers were slow growing (93% ADC)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4" y="2667000"/>
            <a:ext cx="5517444" cy="362123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49508" y="4685288"/>
            <a:ext cx="72828" cy="890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441179" y="4685287"/>
            <a:ext cx="72828" cy="890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182234" y="3704803"/>
            <a:ext cx="72828" cy="890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 flipH="1">
            <a:off x="4700197" y="3716941"/>
            <a:ext cx="82269" cy="890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814679" y="3373030"/>
            <a:ext cx="72828" cy="890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874736" y="3375727"/>
            <a:ext cx="72828" cy="890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579377" y="3065533"/>
            <a:ext cx="72828" cy="890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81717" y="3065533"/>
            <a:ext cx="72828" cy="890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220630" y="4021742"/>
            <a:ext cx="89012" cy="113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819569" y="4012301"/>
            <a:ext cx="89012" cy="113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18170" y="4346796"/>
            <a:ext cx="89012" cy="113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715041" y="4346796"/>
            <a:ext cx="89012" cy="113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898296" y="4999529"/>
            <a:ext cx="89012" cy="113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208655" y="4998180"/>
            <a:ext cx="89012" cy="113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278</Words>
  <Application>Microsoft Office PowerPoint</Application>
  <PresentationFormat>On-screen Show (4:3)</PresentationFormat>
  <Paragraphs>61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Lung Cancer screening. The NELSON trial.</vt:lpstr>
      <vt:lpstr>PowerPoint Presentation</vt:lpstr>
      <vt:lpstr>PowerPoint Presentation</vt:lpstr>
      <vt:lpstr>PowerPoint Presentation</vt:lpstr>
      <vt:lpstr>NELSON trial (2003-2018)</vt:lpstr>
      <vt:lpstr>PowerPoint Presentation</vt:lpstr>
      <vt:lpstr>PowerPoint Presentation</vt:lpstr>
      <vt:lpstr>PowerPoint Presentation</vt:lpstr>
      <vt:lpstr>PowerPoint Presentation</vt:lpstr>
      <vt:lpstr>Lung cancer screening - US</vt:lpstr>
      <vt:lpstr>LUNG CANCER SCREENING IN EUROPE</vt:lpstr>
      <vt:lpstr>Lung cancer screening - Asia</vt:lpstr>
      <vt:lpstr>Lung cancer screening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Thoracic Surgery Update</dc:title>
  <dc:creator>eveline internullo</dc:creator>
  <cp:lastModifiedBy>Dunderdale, Helen</cp:lastModifiedBy>
  <cp:revision>25</cp:revision>
  <dcterms:created xsi:type="dcterms:W3CDTF">2018-11-26T22:17:35Z</dcterms:created>
  <dcterms:modified xsi:type="dcterms:W3CDTF">2019-05-21T08:52:38Z</dcterms:modified>
</cp:coreProperties>
</file>