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8"/>
  </p:notesMasterIdLst>
  <p:handoutMasterIdLst>
    <p:handoutMasterId r:id="rId39"/>
  </p:handoutMasterIdLst>
  <p:sldIdLst>
    <p:sldId id="692" r:id="rId2"/>
    <p:sldId id="694" r:id="rId3"/>
    <p:sldId id="695" r:id="rId4"/>
    <p:sldId id="697" r:id="rId5"/>
    <p:sldId id="673" r:id="rId6"/>
    <p:sldId id="698" r:id="rId7"/>
    <p:sldId id="699" r:id="rId8"/>
    <p:sldId id="700" r:id="rId9"/>
    <p:sldId id="702" r:id="rId10"/>
    <p:sldId id="717" r:id="rId11"/>
    <p:sldId id="703" r:id="rId12"/>
    <p:sldId id="705" r:id="rId13"/>
    <p:sldId id="718" r:id="rId14"/>
    <p:sldId id="706" r:id="rId15"/>
    <p:sldId id="707" r:id="rId16"/>
    <p:sldId id="723" r:id="rId17"/>
    <p:sldId id="719" r:id="rId18"/>
    <p:sldId id="720" r:id="rId19"/>
    <p:sldId id="710" r:id="rId20"/>
    <p:sldId id="712" r:id="rId21"/>
    <p:sldId id="713" r:id="rId22"/>
    <p:sldId id="725" r:id="rId23"/>
    <p:sldId id="726" r:id="rId24"/>
    <p:sldId id="727" r:id="rId25"/>
    <p:sldId id="728" r:id="rId26"/>
    <p:sldId id="729" r:id="rId27"/>
    <p:sldId id="730" r:id="rId28"/>
    <p:sldId id="731" r:id="rId29"/>
    <p:sldId id="732" r:id="rId30"/>
    <p:sldId id="714" r:id="rId31"/>
    <p:sldId id="708" r:id="rId32"/>
    <p:sldId id="724" r:id="rId33"/>
    <p:sldId id="721" r:id="rId34"/>
    <p:sldId id="722" r:id="rId35"/>
    <p:sldId id="715" r:id="rId36"/>
    <p:sldId id="716" r:id="rId3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BABB1"/>
    <a:srgbClr val="C4AD67"/>
    <a:srgbClr val="7F4265"/>
    <a:srgbClr val="378C6C"/>
    <a:srgbClr val="088AC4"/>
    <a:srgbClr val="EB641B"/>
    <a:srgbClr val="F7D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1" autoAdjust="0"/>
    <p:restoredTop sz="96389" autoAdjust="0"/>
  </p:normalViewPr>
  <p:slideViewPr>
    <p:cSldViewPr>
      <p:cViewPr>
        <p:scale>
          <a:sx n="120" d="100"/>
          <a:sy n="120" d="100"/>
        </p:scale>
        <p:origin x="-13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2" d="100"/>
        <a:sy n="16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HOMEU\HOMEU\PHP\ENCDMPAR\CEU\NOGCA\Annual%20Report%202018\Figure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embeddings/oleObject2.bin"/></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rcseng.ac.uk\shares\Departmental\Departments\Audit\OGC_2nd_Audit\Annual%20Reports\Annual_Report_2018\Designer\designer_excel.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Chart%20in%20Microsoft%20Word"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rcseng.ac.uk\shares\Departmental\Departments\Audit\OGC_2nd_Audit\Annual%20Reports\Annual_Report_2018\Designer\Figures%20for%20designer\Figures_Chapter%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Sheet4!$B$1</c:f>
              <c:strCache>
                <c:ptCount val="1"/>
                <c:pt idx="0">
                  <c:v>Active treatment (endoscopic, surgical or other)</c:v>
                </c:pt>
              </c:strCache>
            </c:strRef>
          </c:tx>
          <c:spPr>
            <a:solidFill>
              <a:srgbClr val="7BABB1"/>
            </a:solidFill>
            <a:ln>
              <a:noFill/>
            </a:ln>
            <a:effectLst/>
          </c:spPr>
          <c:invertIfNegative val="0"/>
          <c:cat>
            <c:strRef>
              <c:f>Sheet4!$A$2:$A$6</c:f>
              <c:strCache>
                <c:ptCount val="5"/>
                <c:pt idx="0">
                  <c:v>2016-17</c:v>
                </c:pt>
                <c:pt idx="1">
                  <c:v>2015-16</c:v>
                </c:pt>
                <c:pt idx="2">
                  <c:v>2014-15</c:v>
                </c:pt>
                <c:pt idx="3">
                  <c:v>2013-14</c:v>
                </c:pt>
                <c:pt idx="4">
                  <c:v>2012-13</c:v>
                </c:pt>
              </c:strCache>
            </c:strRef>
          </c:cat>
          <c:val>
            <c:numRef>
              <c:f>Sheet4!$B$2:$B$6</c:f>
              <c:numCache>
                <c:formatCode>General</c:formatCode>
                <c:ptCount val="5"/>
                <c:pt idx="0">
                  <c:v>274</c:v>
                </c:pt>
                <c:pt idx="1">
                  <c:v>294</c:v>
                </c:pt>
                <c:pt idx="2">
                  <c:v>304</c:v>
                </c:pt>
                <c:pt idx="3">
                  <c:v>346</c:v>
                </c:pt>
                <c:pt idx="4">
                  <c:v>324</c:v>
                </c:pt>
              </c:numCache>
            </c:numRef>
          </c:val>
          <c:extLst xmlns:c16r2="http://schemas.microsoft.com/office/drawing/2015/06/chart">
            <c:ext xmlns:c16="http://schemas.microsoft.com/office/drawing/2014/chart" uri="{C3380CC4-5D6E-409C-BE32-E72D297353CC}">
              <c16:uniqueId val="{00000000-3506-42CA-98EB-8D972D9AA001}"/>
            </c:ext>
          </c:extLst>
        </c:ser>
        <c:ser>
          <c:idx val="1"/>
          <c:order val="1"/>
          <c:tx>
            <c:strRef>
              <c:f>Sheet4!$C$1</c:f>
              <c:strCache>
                <c:ptCount val="1"/>
                <c:pt idx="0">
                  <c:v>Surveillance</c:v>
                </c:pt>
              </c:strCache>
            </c:strRef>
          </c:tx>
          <c:spPr>
            <a:solidFill>
              <a:srgbClr val="378C6C"/>
            </a:solidFill>
            <a:ln>
              <a:noFill/>
            </a:ln>
            <a:effectLst/>
          </c:spPr>
          <c:invertIfNegative val="0"/>
          <c:cat>
            <c:strRef>
              <c:f>Sheet4!$A$2:$A$6</c:f>
              <c:strCache>
                <c:ptCount val="5"/>
                <c:pt idx="0">
                  <c:v>2016-17</c:v>
                </c:pt>
                <c:pt idx="1">
                  <c:v>2015-16</c:v>
                </c:pt>
                <c:pt idx="2">
                  <c:v>2014-15</c:v>
                </c:pt>
                <c:pt idx="3">
                  <c:v>2013-14</c:v>
                </c:pt>
                <c:pt idx="4">
                  <c:v>2012-13</c:v>
                </c:pt>
              </c:strCache>
            </c:strRef>
          </c:cat>
          <c:val>
            <c:numRef>
              <c:f>Sheet4!$C$2:$C$6</c:f>
              <c:numCache>
                <c:formatCode>General</c:formatCode>
                <c:ptCount val="5"/>
                <c:pt idx="0">
                  <c:v>55</c:v>
                </c:pt>
                <c:pt idx="1">
                  <c:v>45</c:v>
                </c:pt>
                <c:pt idx="2">
                  <c:v>50</c:v>
                </c:pt>
                <c:pt idx="3">
                  <c:v>77</c:v>
                </c:pt>
                <c:pt idx="4">
                  <c:v>124</c:v>
                </c:pt>
              </c:numCache>
            </c:numRef>
          </c:val>
          <c:extLst xmlns:c16r2="http://schemas.microsoft.com/office/drawing/2015/06/chart">
            <c:ext xmlns:c16="http://schemas.microsoft.com/office/drawing/2014/chart" uri="{C3380CC4-5D6E-409C-BE32-E72D297353CC}">
              <c16:uniqueId val="{00000001-3506-42CA-98EB-8D972D9AA001}"/>
            </c:ext>
          </c:extLst>
        </c:ser>
        <c:ser>
          <c:idx val="2"/>
          <c:order val="2"/>
          <c:tx>
            <c:strRef>
              <c:f>Sheet4!$D$1</c:f>
              <c:strCache>
                <c:ptCount val="1"/>
                <c:pt idx="0">
                  <c:v>No active treatment</c:v>
                </c:pt>
              </c:strCache>
            </c:strRef>
          </c:tx>
          <c:spPr>
            <a:solidFill>
              <a:srgbClr val="7F4265"/>
            </a:solidFill>
            <a:ln>
              <a:noFill/>
            </a:ln>
            <a:effectLst/>
          </c:spPr>
          <c:invertIfNegative val="0"/>
          <c:cat>
            <c:strRef>
              <c:f>Sheet4!$A$2:$A$6</c:f>
              <c:strCache>
                <c:ptCount val="5"/>
                <c:pt idx="0">
                  <c:v>2016-17</c:v>
                </c:pt>
                <c:pt idx="1">
                  <c:v>2015-16</c:v>
                </c:pt>
                <c:pt idx="2">
                  <c:v>2014-15</c:v>
                </c:pt>
                <c:pt idx="3">
                  <c:v>2013-14</c:v>
                </c:pt>
                <c:pt idx="4">
                  <c:v>2012-13</c:v>
                </c:pt>
              </c:strCache>
            </c:strRef>
          </c:cat>
          <c:val>
            <c:numRef>
              <c:f>Sheet4!$D$2:$D$6</c:f>
              <c:numCache>
                <c:formatCode>General</c:formatCode>
                <c:ptCount val="5"/>
                <c:pt idx="0">
                  <c:v>39</c:v>
                </c:pt>
                <c:pt idx="1">
                  <c:v>41</c:v>
                </c:pt>
                <c:pt idx="2">
                  <c:v>34</c:v>
                </c:pt>
                <c:pt idx="3">
                  <c:v>35</c:v>
                </c:pt>
                <c:pt idx="4">
                  <c:v>17</c:v>
                </c:pt>
              </c:numCache>
            </c:numRef>
          </c:val>
          <c:extLst xmlns:c16r2="http://schemas.microsoft.com/office/drawing/2015/06/chart">
            <c:ext xmlns:c16="http://schemas.microsoft.com/office/drawing/2014/chart" uri="{C3380CC4-5D6E-409C-BE32-E72D297353CC}">
              <c16:uniqueId val="{00000002-3506-42CA-98EB-8D972D9AA001}"/>
            </c:ext>
          </c:extLst>
        </c:ser>
        <c:dLbls>
          <c:showLegendKey val="0"/>
          <c:showVal val="0"/>
          <c:showCatName val="0"/>
          <c:showSerName val="0"/>
          <c:showPercent val="0"/>
          <c:showBubbleSize val="0"/>
        </c:dLbls>
        <c:gapWidth val="150"/>
        <c:overlap val="100"/>
        <c:axId val="45830528"/>
        <c:axId val="45832064"/>
      </c:barChart>
      <c:catAx>
        <c:axId val="45830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832064"/>
        <c:crosses val="autoZero"/>
        <c:auto val="1"/>
        <c:lblAlgn val="ctr"/>
        <c:lblOffset val="100"/>
        <c:noMultiLvlLbl val="0"/>
      </c:catAx>
      <c:valAx>
        <c:axId val="45832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830528"/>
        <c:crosses val="autoZero"/>
        <c:crossBetween val="between"/>
      </c:valAx>
      <c:spPr>
        <a:noFill/>
        <a:ln>
          <a:noFill/>
        </a:ln>
        <a:effectLst/>
      </c:spPr>
    </c:plotArea>
    <c:legend>
      <c:legendPos val="b"/>
      <c:layout>
        <c:manualLayout>
          <c:xMode val="edge"/>
          <c:yMode val="edge"/>
          <c:x val="0.19543185288780549"/>
          <c:y val="0.73259783304500559"/>
          <c:w val="0.79415100391895455"/>
          <c:h val="0.25060509149777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Sheet3!$B$1</c:f>
              <c:strCache>
                <c:ptCount val="1"/>
                <c:pt idx="0">
                  <c:v>Active treatment (endoscopic, surgical or other)</c:v>
                </c:pt>
              </c:strCache>
            </c:strRef>
          </c:tx>
          <c:spPr>
            <a:solidFill>
              <a:srgbClr val="7BABB1"/>
            </a:solidFill>
            <a:ln>
              <a:noFill/>
            </a:ln>
            <a:effectLst/>
          </c:spPr>
          <c:invertIfNegative val="0"/>
          <c:cat>
            <c:strRef>
              <c:f>Sheet3!$A$2:$A$20</c:f>
              <c:strCache>
                <c:ptCount val="19"/>
                <c:pt idx="0">
                  <c:v>West Yorkshire</c:v>
                </c:pt>
                <c:pt idx="1">
                  <c:v>West Midlands</c:v>
                </c:pt>
                <c:pt idx="2">
                  <c:v>West London</c:v>
                </c:pt>
                <c:pt idx="3">
                  <c:v>Wessex</c:v>
                </c:pt>
                <c:pt idx="4">
                  <c:v>Thames Valley</c:v>
                </c:pt>
                <c:pt idx="5">
                  <c:v>Surrey &amp; Sussex</c:v>
                </c:pt>
                <c:pt idx="6">
                  <c:v>S Yorks., Bassetl. &amp; N Derbys.</c:v>
                </c:pt>
                <c:pt idx="7">
                  <c:v>South East London</c:v>
                </c:pt>
                <c:pt idx="8">
                  <c:v>Somerset, Wilts., Av. &amp; Gl.</c:v>
                </c:pt>
                <c:pt idx="9">
                  <c:v>Peninsula</c:v>
                </c:pt>
                <c:pt idx="10">
                  <c:v>North East &amp; Cumbria</c:v>
                </c:pt>
                <c:pt idx="11">
                  <c:v>North Central &amp; East London</c:v>
                </c:pt>
                <c:pt idx="12">
                  <c:v>Lancashire &amp; South Cumbria</c:v>
                </c:pt>
                <c:pt idx="13">
                  <c:v>Kent &amp; Medway</c:v>
                </c:pt>
                <c:pt idx="14">
                  <c:v>Humber, Coast &amp; Vale</c:v>
                </c:pt>
                <c:pt idx="15">
                  <c:v>Greater Manchester</c:v>
                </c:pt>
                <c:pt idx="16">
                  <c:v>East England</c:v>
                </c:pt>
                <c:pt idx="17">
                  <c:v>East Midlands</c:v>
                </c:pt>
                <c:pt idx="18">
                  <c:v>Cheshire &amp; Merseyside</c:v>
                </c:pt>
              </c:strCache>
            </c:strRef>
          </c:cat>
          <c:val>
            <c:numRef>
              <c:f>Sheet3!$B$2:$B$20</c:f>
              <c:numCache>
                <c:formatCode>General</c:formatCode>
                <c:ptCount val="19"/>
                <c:pt idx="0">
                  <c:v>85</c:v>
                </c:pt>
                <c:pt idx="1">
                  <c:v>81</c:v>
                </c:pt>
                <c:pt idx="2">
                  <c:v>53</c:v>
                </c:pt>
                <c:pt idx="3">
                  <c:v>174</c:v>
                </c:pt>
                <c:pt idx="4">
                  <c:v>31</c:v>
                </c:pt>
                <c:pt idx="5">
                  <c:v>20</c:v>
                </c:pt>
                <c:pt idx="6">
                  <c:v>55</c:v>
                </c:pt>
                <c:pt idx="7">
                  <c:v>85</c:v>
                </c:pt>
                <c:pt idx="8">
                  <c:v>80</c:v>
                </c:pt>
                <c:pt idx="9">
                  <c:v>42</c:v>
                </c:pt>
                <c:pt idx="10">
                  <c:v>143</c:v>
                </c:pt>
                <c:pt idx="11">
                  <c:v>109</c:v>
                </c:pt>
                <c:pt idx="12">
                  <c:v>30</c:v>
                </c:pt>
                <c:pt idx="13">
                  <c:v>14</c:v>
                </c:pt>
                <c:pt idx="14">
                  <c:v>16</c:v>
                </c:pt>
                <c:pt idx="15">
                  <c:v>96</c:v>
                </c:pt>
                <c:pt idx="16">
                  <c:v>205</c:v>
                </c:pt>
                <c:pt idx="17">
                  <c:v>137</c:v>
                </c:pt>
                <c:pt idx="18">
                  <c:v>83</c:v>
                </c:pt>
              </c:numCache>
            </c:numRef>
          </c:val>
          <c:extLst xmlns:c16r2="http://schemas.microsoft.com/office/drawing/2015/06/chart">
            <c:ext xmlns:c16="http://schemas.microsoft.com/office/drawing/2014/chart" uri="{C3380CC4-5D6E-409C-BE32-E72D297353CC}">
              <c16:uniqueId val="{00000000-1875-45E2-9110-8B96FC92CCE0}"/>
            </c:ext>
          </c:extLst>
        </c:ser>
        <c:ser>
          <c:idx val="1"/>
          <c:order val="1"/>
          <c:tx>
            <c:strRef>
              <c:f>Sheet3!$C$1</c:f>
              <c:strCache>
                <c:ptCount val="1"/>
                <c:pt idx="0">
                  <c:v>Surveillance</c:v>
                </c:pt>
              </c:strCache>
            </c:strRef>
          </c:tx>
          <c:spPr>
            <a:solidFill>
              <a:srgbClr val="378C6C"/>
            </a:solidFill>
            <a:ln>
              <a:noFill/>
            </a:ln>
            <a:effectLst/>
          </c:spPr>
          <c:invertIfNegative val="0"/>
          <c:cat>
            <c:strRef>
              <c:f>Sheet3!$A$2:$A$20</c:f>
              <c:strCache>
                <c:ptCount val="19"/>
                <c:pt idx="0">
                  <c:v>West Yorkshire</c:v>
                </c:pt>
                <c:pt idx="1">
                  <c:v>West Midlands</c:v>
                </c:pt>
                <c:pt idx="2">
                  <c:v>West London</c:v>
                </c:pt>
                <c:pt idx="3">
                  <c:v>Wessex</c:v>
                </c:pt>
                <c:pt idx="4">
                  <c:v>Thames Valley</c:v>
                </c:pt>
                <c:pt idx="5">
                  <c:v>Surrey &amp; Sussex</c:v>
                </c:pt>
                <c:pt idx="6">
                  <c:v>S Yorks., Bassetl. &amp; N Derbys.</c:v>
                </c:pt>
                <c:pt idx="7">
                  <c:v>South East London</c:v>
                </c:pt>
                <c:pt idx="8">
                  <c:v>Somerset, Wilts., Av. &amp; Gl.</c:v>
                </c:pt>
                <c:pt idx="9">
                  <c:v>Peninsula</c:v>
                </c:pt>
                <c:pt idx="10">
                  <c:v>North East &amp; Cumbria</c:v>
                </c:pt>
                <c:pt idx="11">
                  <c:v>North Central &amp; East London</c:v>
                </c:pt>
                <c:pt idx="12">
                  <c:v>Lancashire &amp; South Cumbria</c:v>
                </c:pt>
                <c:pt idx="13">
                  <c:v>Kent &amp; Medway</c:v>
                </c:pt>
                <c:pt idx="14">
                  <c:v>Humber, Coast &amp; Vale</c:v>
                </c:pt>
                <c:pt idx="15">
                  <c:v>Greater Manchester</c:v>
                </c:pt>
                <c:pt idx="16">
                  <c:v>East England</c:v>
                </c:pt>
                <c:pt idx="17">
                  <c:v>East Midlands</c:v>
                </c:pt>
                <c:pt idx="18">
                  <c:v>Cheshire &amp; Merseyside</c:v>
                </c:pt>
              </c:strCache>
            </c:strRef>
          </c:cat>
          <c:val>
            <c:numRef>
              <c:f>Sheet3!$C$2:$C$20</c:f>
              <c:numCache>
                <c:formatCode>General</c:formatCode>
                <c:ptCount val="19"/>
                <c:pt idx="0">
                  <c:v>16</c:v>
                </c:pt>
                <c:pt idx="1">
                  <c:v>51</c:v>
                </c:pt>
                <c:pt idx="2">
                  <c:v>12</c:v>
                </c:pt>
                <c:pt idx="3">
                  <c:v>32</c:v>
                </c:pt>
                <c:pt idx="4">
                  <c:v>5</c:v>
                </c:pt>
                <c:pt idx="5">
                  <c:v>12</c:v>
                </c:pt>
                <c:pt idx="6">
                  <c:v>5</c:v>
                </c:pt>
                <c:pt idx="7">
                  <c:v>5</c:v>
                </c:pt>
                <c:pt idx="8">
                  <c:v>9</c:v>
                </c:pt>
                <c:pt idx="9">
                  <c:v>32</c:v>
                </c:pt>
                <c:pt idx="10">
                  <c:v>39</c:v>
                </c:pt>
                <c:pt idx="11">
                  <c:v>2</c:v>
                </c:pt>
                <c:pt idx="12">
                  <c:v>13</c:v>
                </c:pt>
                <c:pt idx="13">
                  <c:v>12</c:v>
                </c:pt>
                <c:pt idx="14">
                  <c:v>5</c:v>
                </c:pt>
                <c:pt idx="15">
                  <c:v>21</c:v>
                </c:pt>
                <c:pt idx="16">
                  <c:v>19</c:v>
                </c:pt>
                <c:pt idx="17">
                  <c:v>28</c:v>
                </c:pt>
                <c:pt idx="18">
                  <c:v>21</c:v>
                </c:pt>
              </c:numCache>
            </c:numRef>
          </c:val>
          <c:extLst xmlns:c16r2="http://schemas.microsoft.com/office/drawing/2015/06/chart">
            <c:ext xmlns:c16="http://schemas.microsoft.com/office/drawing/2014/chart" uri="{C3380CC4-5D6E-409C-BE32-E72D297353CC}">
              <c16:uniqueId val="{00000001-1875-45E2-9110-8B96FC92CCE0}"/>
            </c:ext>
          </c:extLst>
        </c:ser>
        <c:ser>
          <c:idx val="2"/>
          <c:order val="2"/>
          <c:tx>
            <c:strRef>
              <c:f>Sheet3!$D$1</c:f>
              <c:strCache>
                <c:ptCount val="1"/>
                <c:pt idx="0">
                  <c:v>No treatment</c:v>
                </c:pt>
              </c:strCache>
            </c:strRef>
          </c:tx>
          <c:spPr>
            <a:solidFill>
              <a:srgbClr val="7F4265"/>
            </a:solidFill>
            <a:ln>
              <a:noFill/>
            </a:ln>
            <a:effectLst/>
          </c:spPr>
          <c:invertIfNegative val="0"/>
          <c:cat>
            <c:strRef>
              <c:f>Sheet3!$A$2:$A$20</c:f>
              <c:strCache>
                <c:ptCount val="19"/>
                <c:pt idx="0">
                  <c:v>West Yorkshire</c:v>
                </c:pt>
                <c:pt idx="1">
                  <c:v>West Midlands</c:v>
                </c:pt>
                <c:pt idx="2">
                  <c:v>West London</c:v>
                </c:pt>
                <c:pt idx="3">
                  <c:v>Wessex</c:v>
                </c:pt>
                <c:pt idx="4">
                  <c:v>Thames Valley</c:v>
                </c:pt>
                <c:pt idx="5">
                  <c:v>Surrey &amp; Sussex</c:v>
                </c:pt>
                <c:pt idx="6">
                  <c:v>S Yorks., Bassetl. &amp; N Derbys.</c:v>
                </c:pt>
                <c:pt idx="7">
                  <c:v>South East London</c:v>
                </c:pt>
                <c:pt idx="8">
                  <c:v>Somerset, Wilts., Av. &amp; Gl.</c:v>
                </c:pt>
                <c:pt idx="9">
                  <c:v>Peninsula</c:v>
                </c:pt>
                <c:pt idx="10">
                  <c:v>North East &amp; Cumbria</c:v>
                </c:pt>
                <c:pt idx="11">
                  <c:v>North Central &amp; East London</c:v>
                </c:pt>
                <c:pt idx="12">
                  <c:v>Lancashire &amp; South Cumbria</c:v>
                </c:pt>
                <c:pt idx="13">
                  <c:v>Kent &amp; Medway</c:v>
                </c:pt>
                <c:pt idx="14">
                  <c:v>Humber, Coast &amp; Vale</c:v>
                </c:pt>
                <c:pt idx="15">
                  <c:v>Greater Manchester</c:v>
                </c:pt>
                <c:pt idx="16">
                  <c:v>East England</c:v>
                </c:pt>
                <c:pt idx="17">
                  <c:v>East Midlands</c:v>
                </c:pt>
                <c:pt idx="18">
                  <c:v>Cheshire &amp; Merseyside</c:v>
                </c:pt>
              </c:strCache>
            </c:strRef>
          </c:cat>
          <c:val>
            <c:numRef>
              <c:f>Sheet3!$D$2:$D$20</c:f>
              <c:numCache>
                <c:formatCode>General</c:formatCode>
                <c:ptCount val="19"/>
                <c:pt idx="0">
                  <c:v>4</c:v>
                </c:pt>
                <c:pt idx="1">
                  <c:v>13</c:v>
                </c:pt>
                <c:pt idx="2">
                  <c:v>5</c:v>
                </c:pt>
                <c:pt idx="3">
                  <c:v>8</c:v>
                </c:pt>
                <c:pt idx="4">
                  <c:v>6</c:v>
                </c:pt>
                <c:pt idx="5">
                  <c:v>4</c:v>
                </c:pt>
                <c:pt idx="6">
                  <c:v>5</c:v>
                </c:pt>
                <c:pt idx="7">
                  <c:v>8</c:v>
                </c:pt>
                <c:pt idx="8">
                  <c:v>2</c:v>
                </c:pt>
                <c:pt idx="9">
                  <c:v>11</c:v>
                </c:pt>
                <c:pt idx="10">
                  <c:v>29</c:v>
                </c:pt>
                <c:pt idx="11">
                  <c:v>3</c:v>
                </c:pt>
                <c:pt idx="12">
                  <c:v>5</c:v>
                </c:pt>
                <c:pt idx="13">
                  <c:v>12</c:v>
                </c:pt>
                <c:pt idx="14">
                  <c:v>2</c:v>
                </c:pt>
                <c:pt idx="15">
                  <c:v>7</c:v>
                </c:pt>
                <c:pt idx="16">
                  <c:v>19</c:v>
                </c:pt>
                <c:pt idx="17">
                  <c:v>9</c:v>
                </c:pt>
                <c:pt idx="18">
                  <c:v>12</c:v>
                </c:pt>
              </c:numCache>
            </c:numRef>
          </c:val>
          <c:extLst xmlns:c16r2="http://schemas.microsoft.com/office/drawing/2015/06/chart">
            <c:ext xmlns:c16="http://schemas.microsoft.com/office/drawing/2014/chart" uri="{C3380CC4-5D6E-409C-BE32-E72D297353CC}">
              <c16:uniqueId val="{00000002-1875-45E2-9110-8B96FC92CCE0}"/>
            </c:ext>
          </c:extLst>
        </c:ser>
        <c:dLbls>
          <c:showLegendKey val="0"/>
          <c:showVal val="0"/>
          <c:showCatName val="0"/>
          <c:showSerName val="0"/>
          <c:showPercent val="0"/>
          <c:showBubbleSize val="0"/>
        </c:dLbls>
        <c:gapWidth val="150"/>
        <c:overlap val="100"/>
        <c:axId val="167601280"/>
        <c:axId val="167602816"/>
      </c:barChart>
      <c:catAx>
        <c:axId val="167601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602816"/>
        <c:crosses val="autoZero"/>
        <c:auto val="1"/>
        <c:lblAlgn val="ctr"/>
        <c:lblOffset val="100"/>
        <c:noMultiLvlLbl val="0"/>
      </c:catAx>
      <c:valAx>
        <c:axId val="167602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601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No of patients in cancer alliance/region</c:v>
          </c:tx>
          <c:spPr>
            <a:solidFill>
              <a:srgbClr val="7BABB1"/>
            </a:solidFill>
            <a:ln>
              <a:noFill/>
            </a:ln>
            <a:effectLst/>
          </c:spPr>
          <c:invertIfNegative val="0"/>
          <c:cat>
            <c:strRef>
              <c:f>'chap5.1'!$B$2:$B$23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'chap5.1'!$C$2:$C$23</c:f>
              <c:numCache>
                <c:formatCode>General</c:formatCode>
                <c:ptCount val="22"/>
                <c:pt idx="0">
                  <c:v>1118</c:v>
                </c:pt>
                <c:pt idx="1">
                  <c:v>1428</c:v>
                </c:pt>
                <c:pt idx="2">
                  <c:v>2224</c:v>
                </c:pt>
                <c:pt idx="3">
                  <c:v>1151</c:v>
                </c:pt>
                <c:pt idx="4">
                  <c:v>634</c:v>
                </c:pt>
                <c:pt idx="5">
                  <c:v>688</c:v>
                </c:pt>
                <c:pt idx="6">
                  <c:v>723</c:v>
                </c:pt>
                <c:pt idx="7">
                  <c:v>896</c:v>
                </c:pt>
                <c:pt idx="8">
                  <c:v>1579</c:v>
                </c:pt>
                <c:pt idx="9">
                  <c:v>730</c:v>
                </c:pt>
                <c:pt idx="10">
                  <c:v>979</c:v>
                </c:pt>
                <c:pt idx="11">
                  <c:v>280</c:v>
                </c:pt>
                <c:pt idx="12">
                  <c:v>800</c:v>
                </c:pt>
                <c:pt idx="13">
                  <c:v>909</c:v>
                </c:pt>
                <c:pt idx="14">
                  <c:v>398</c:v>
                </c:pt>
                <c:pt idx="15">
                  <c:v>944</c:v>
                </c:pt>
                <c:pt idx="16">
                  <c:v>991</c:v>
                </c:pt>
                <c:pt idx="17">
                  <c:v>2222</c:v>
                </c:pt>
                <c:pt idx="18">
                  <c:v>947</c:v>
                </c:pt>
                <c:pt idx="19">
                  <c:v>259</c:v>
                </c:pt>
                <c:pt idx="20">
                  <c:v>360</c:v>
                </c:pt>
                <c:pt idx="21">
                  <c:v>644</c:v>
                </c:pt>
              </c:numCache>
            </c:numRef>
          </c:val>
          <c:extLst xmlns:c16r2="http://schemas.microsoft.com/office/drawing/2015/06/chart">
            <c:ext xmlns:c16="http://schemas.microsoft.com/office/drawing/2014/chart" uri="{C3380CC4-5D6E-409C-BE32-E72D297353CC}">
              <c16:uniqueId val="{00000000-65F9-4017-8002-FFE372229EB5}"/>
            </c:ext>
          </c:extLst>
        </c:ser>
        <c:dLbls>
          <c:showLegendKey val="0"/>
          <c:showVal val="0"/>
          <c:showCatName val="0"/>
          <c:showSerName val="0"/>
          <c:showPercent val="0"/>
          <c:showBubbleSize val="0"/>
        </c:dLbls>
        <c:gapWidth val="219"/>
        <c:axId val="167778176"/>
        <c:axId val="167779712"/>
      </c:barChart>
      <c:lineChart>
        <c:grouping val="standard"/>
        <c:varyColors val="0"/>
        <c:ser>
          <c:idx val="2"/>
          <c:order val="2"/>
          <c:tx>
            <c:v>National % emergency admissions</c:v>
          </c:tx>
          <c:spPr>
            <a:ln w="28575" cap="rnd">
              <a:solidFill>
                <a:srgbClr val="C4AD67"/>
              </a:solidFill>
              <a:round/>
            </a:ln>
            <a:effectLst/>
          </c:spPr>
          <c:marker>
            <c:symbol val="none"/>
          </c:marker>
          <c:cat>
            <c:strRef>
              <c:f>'chap5.1'!$B$2:$B$23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cat>
          <c:val>
            <c:numRef>
              <c:f>'chap5.1'!$E$2:$E$23</c:f>
              <c:numCache>
                <c:formatCode>0.0%</c:formatCode>
                <c:ptCount val="22"/>
                <c:pt idx="0">
                  <c:v>0.1329323</c:v>
                </c:pt>
                <c:pt idx="1">
                  <c:v>0.1329323</c:v>
                </c:pt>
                <c:pt idx="2">
                  <c:v>0.1329323</c:v>
                </c:pt>
                <c:pt idx="3">
                  <c:v>0.1329323</c:v>
                </c:pt>
                <c:pt idx="4">
                  <c:v>0.1329323</c:v>
                </c:pt>
                <c:pt idx="5">
                  <c:v>0.1329323</c:v>
                </c:pt>
                <c:pt idx="6">
                  <c:v>0.1329323</c:v>
                </c:pt>
                <c:pt idx="7">
                  <c:v>0.1329323</c:v>
                </c:pt>
                <c:pt idx="8">
                  <c:v>0.1329323</c:v>
                </c:pt>
                <c:pt idx="9">
                  <c:v>0.1329323</c:v>
                </c:pt>
                <c:pt idx="10">
                  <c:v>0.1329323</c:v>
                </c:pt>
                <c:pt idx="11">
                  <c:v>0.1329323</c:v>
                </c:pt>
                <c:pt idx="12">
                  <c:v>0.1329323</c:v>
                </c:pt>
                <c:pt idx="13">
                  <c:v>0.1329323</c:v>
                </c:pt>
                <c:pt idx="14">
                  <c:v>0.1329323</c:v>
                </c:pt>
                <c:pt idx="15">
                  <c:v>0.1329323</c:v>
                </c:pt>
                <c:pt idx="16">
                  <c:v>0.1329323</c:v>
                </c:pt>
                <c:pt idx="17">
                  <c:v>0.1329323</c:v>
                </c:pt>
                <c:pt idx="18">
                  <c:v>0.1329323</c:v>
                </c:pt>
                <c:pt idx="19">
                  <c:v>0.1329323</c:v>
                </c:pt>
                <c:pt idx="20">
                  <c:v>0.1329323</c:v>
                </c:pt>
                <c:pt idx="21">
                  <c:v>0.1329323</c:v>
                </c:pt>
              </c:numCache>
            </c:numRef>
          </c:val>
          <c:smooth val="0"/>
          <c:extLst xmlns:c16r2="http://schemas.microsoft.com/office/drawing/2015/06/chart">
            <c:ext xmlns:c16="http://schemas.microsoft.com/office/drawing/2014/chart" uri="{C3380CC4-5D6E-409C-BE32-E72D297353CC}">
              <c16:uniqueId val="{00000001-65F9-4017-8002-FFE372229EB5}"/>
            </c:ext>
          </c:extLst>
        </c:ser>
        <c:dLbls>
          <c:showLegendKey val="0"/>
          <c:showVal val="0"/>
          <c:showCatName val="0"/>
          <c:showSerName val="0"/>
          <c:showPercent val="0"/>
          <c:showBubbleSize val="0"/>
        </c:dLbls>
        <c:marker val="1"/>
        <c:smooth val="0"/>
        <c:axId val="167803520"/>
        <c:axId val="167801984"/>
      </c:lineChart>
      <c:scatterChart>
        <c:scatterStyle val="lineMarker"/>
        <c:varyColors val="0"/>
        <c:ser>
          <c:idx val="1"/>
          <c:order val="1"/>
          <c:tx>
            <c:v>% emergency admission</c:v>
          </c:tx>
          <c:spPr>
            <a:ln w="25400" cap="rnd">
              <a:noFill/>
              <a:round/>
            </a:ln>
            <a:effectLst/>
          </c:spPr>
          <c:marker>
            <c:symbol val="circle"/>
            <c:size val="5"/>
            <c:spPr>
              <a:solidFill>
                <a:srgbClr val="7F4265"/>
              </a:solidFill>
              <a:ln w="9525">
                <a:solidFill>
                  <a:srgbClr val="7F4265"/>
                </a:solidFill>
              </a:ln>
              <a:effectLst/>
            </c:spPr>
          </c:marker>
          <c:errBars>
            <c:errDir val="y"/>
            <c:errBarType val="both"/>
            <c:errValType val="cust"/>
            <c:noEndCap val="0"/>
            <c:plus>
              <c:numRef>
                <c:f>'chap5.1'!$I$2:$I$24</c:f>
                <c:numCache>
                  <c:formatCode>General</c:formatCode>
                  <c:ptCount val="23"/>
                  <c:pt idx="0">
                    <c:v>2.2461499999999995E-2</c:v>
                  </c:pt>
                  <c:pt idx="1">
                    <c:v>1.9705300000000009E-2</c:v>
                  </c:pt>
                  <c:pt idx="2">
                    <c:v>1.4672100000000021E-2</c:v>
                  </c:pt>
                  <c:pt idx="3">
                    <c:v>1.821020000000001E-2</c:v>
                  </c:pt>
                  <c:pt idx="4">
                    <c:v>3.5504299999999989E-2</c:v>
                  </c:pt>
                  <c:pt idx="5">
                    <c:v>2.575189999999998E-2</c:v>
                  </c:pt>
                  <c:pt idx="6">
                    <c:v>3.0126900000000012E-2</c:v>
                  </c:pt>
                  <c:pt idx="7">
                    <c:v>2.5636999999999993E-2</c:v>
                  </c:pt>
                  <c:pt idx="8">
                    <c:v>1.8407199999999985E-2</c:v>
                  </c:pt>
                  <c:pt idx="9">
                    <c:v>2.9512900000000009E-2</c:v>
                  </c:pt>
                  <c:pt idx="10">
                    <c:v>2.1339000000000011E-2</c:v>
                  </c:pt>
                  <c:pt idx="11">
                    <c:v>5.0276300000000024E-2</c:v>
                  </c:pt>
                  <c:pt idx="12">
                    <c:v>2.5371499999999991E-2</c:v>
                  </c:pt>
                  <c:pt idx="13">
                    <c:v>1.7995200000000003E-2</c:v>
                  </c:pt>
                  <c:pt idx="14">
                    <c:v>3.1429399999999996E-2</c:v>
                  </c:pt>
                  <c:pt idx="15">
                    <c:v>2.0852900000000008E-2</c:v>
                  </c:pt>
                  <c:pt idx="16">
                    <c:v>2.5398500000000018E-2</c:v>
                  </c:pt>
                  <c:pt idx="17">
                    <c:v>1.5059699999999981E-2</c:v>
                  </c:pt>
                  <c:pt idx="18">
                    <c:v>1.8097500000000002E-2</c:v>
                  </c:pt>
                  <c:pt idx="19">
                    <c:v>5.4902499999999993E-2</c:v>
                  </c:pt>
                  <c:pt idx="20">
                    <c:v>4.1989100000000001E-2</c:v>
                  </c:pt>
                  <c:pt idx="21">
                    <c:v>3.1447200000000008E-2</c:v>
                  </c:pt>
                </c:numCache>
              </c:numRef>
            </c:plus>
            <c:minus>
              <c:numRef>
                <c:f>'chap5.1'!$J$2:$J$24</c:f>
                <c:numCache>
                  <c:formatCode>General</c:formatCode>
                  <c:ptCount val="23"/>
                  <c:pt idx="0">
                    <c:v>2.0609500000000003E-2</c:v>
                  </c:pt>
                  <c:pt idx="1">
                    <c:v>1.8246399999999996E-2</c:v>
                  </c:pt>
                  <c:pt idx="2">
                    <c:v>1.3672299999999984E-2</c:v>
                  </c:pt>
                  <c:pt idx="3">
                    <c:v>1.6067499999999998E-2</c:v>
                  </c:pt>
                  <c:pt idx="4">
                    <c:v>3.2542199999999993E-2</c:v>
                  </c:pt>
                  <c:pt idx="5">
                    <c:v>2.2002100000000011E-2</c:v>
                  </c:pt>
                  <c:pt idx="6">
                    <c:v>2.7509000000000006E-2</c:v>
                  </c:pt>
                  <c:pt idx="7">
                    <c:v>2.3364200000000002E-2</c:v>
                  </c:pt>
                  <c:pt idx="8">
                    <c:v>1.7073000000000005E-2</c:v>
                  </c:pt>
                  <c:pt idx="9">
                    <c:v>2.6831999999999995E-2</c:v>
                  </c:pt>
                  <c:pt idx="10">
                    <c:v>1.89584E-2</c:v>
                  </c:pt>
                  <c:pt idx="11">
                    <c:v>4.1534199999999993E-2</c:v>
                  </c:pt>
                  <c:pt idx="12">
                    <c:v>2.2548299999999993E-2</c:v>
                  </c:pt>
                  <c:pt idx="13">
                    <c:v>1.5083600000000003E-2</c:v>
                  </c:pt>
                  <c:pt idx="14">
                    <c:v>2.4941800000000007E-2</c:v>
                  </c:pt>
                  <c:pt idx="15">
                    <c:v>1.8301399999999995E-2</c:v>
                  </c:pt>
                  <c:pt idx="16">
                    <c:v>2.3356899999999986E-2</c:v>
                  </c:pt>
                  <c:pt idx="17">
                    <c:v>1.4087300000000011E-2</c:v>
                  </c:pt>
                  <c:pt idx="18">
                    <c:v>1.4904800000000003E-2</c:v>
                  </c:pt>
                  <c:pt idx="19">
                    <c:v>4.8188800000000004E-2</c:v>
                  </c:pt>
                  <c:pt idx="20">
                    <c:v>3.6247600000000005E-2</c:v>
                  </c:pt>
                  <c:pt idx="21">
                    <c:v>2.8172100000000005E-2</c:v>
                  </c:pt>
                </c:numCache>
              </c:numRef>
            </c:minus>
            <c:spPr>
              <a:noFill/>
              <a:ln w="9525" cap="flat" cmpd="sng" algn="ctr">
                <a:solidFill>
                  <a:schemeClr val="tx1">
                    <a:lumMod val="65000"/>
                    <a:lumOff val="35000"/>
                  </a:schemeClr>
                </a:solidFill>
                <a:round/>
              </a:ln>
              <a:effectLst/>
            </c:spPr>
          </c:errBars>
          <c:xVal>
            <c:strRef>
              <c:f>'chap5.1'!$B$2:$B$23</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 Wales</c:v>
                </c:pt>
                <c:pt idx="21">
                  <c:v>S Wales</c:v>
                </c:pt>
              </c:strCache>
            </c:strRef>
          </c:xVal>
          <c:yVal>
            <c:numRef>
              <c:f>'chap5.1'!$D$2:$D$23</c:f>
              <c:numCache>
                <c:formatCode>0.0%</c:formatCode>
                <c:ptCount val="22"/>
                <c:pt idx="0">
                  <c:v>0.1524664</c:v>
                </c:pt>
                <c:pt idx="1">
                  <c:v>0.15091679999999999</c:v>
                </c:pt>
                <c:pt idx="2">
                  <c:v>0.12772729999999999</c:v>
                </c:pt>
                <c:pt idx="3">
                  <c:v>9.1148099999999996E-2</c:v>
                </c:pt>
                <c:pt idx="4">
                  <c:v>0.211704</c:v>
                </c:pt>
                <c:pt idx="5">
                  <c:v>9.9378900000000006E-2</c:v>
                </c:pt>
                <c:pt idx="6">
                  <c:v>0.1825726</c:v>
                </c:pt>
                <c:pt idx="7">
                  <c:v>0.1588367</c:v>
                </c:pt>
                <c:pt idx="8">
                  <c:v>0.14558170000000001</c:v>
                </c:pt>
                <c:pt idx="9">
                  <c:v>0.173315</c:v>
                </c:pt>
                <c:pt idx="10">
                  <c:v>0.1104295</c:v>
                </c:pt>
                <c:pt idx="11">
                  <c:v>0.14574899999999999</c:v>
                </c:pt>
                <c:pt idx="12">
                  <c:v>0.1281726</c:v>
                </c:pt>
                <c:pt idx="13">
                  <c:v>6.4159300000000002E-2</c:v>
                </c:pt>
                <c:pt idx="14">
                  <c:v>8.1012700000000007E-2</c:v>
                </c:pt>
                <c:pt idx="15">
                  <c:v>9.8726099999999997E-2</c:v>
                </c:pt>
                <c:pt idx="16">
                  <c:v>0.17136889999999999</c:v>
                </c:pt>
                <c:pt idx="17">
                  <c:v>0.13696140000000001</c:v>
                </c:pt>
                <c:pt idx="18">
                  <c:v>5.84726E-2</c:v>
                </c:pt>
                <c:pt idx="19">
                  <c:v>0.21235519999999999</c:v>
                </c:pt>
                <c:pt idx="20">
                  <c:v>0.15877440000000001</c:v>
                </c:pt>
                <c:pt idx="21">
                  <c:v>0.16181229999999999</c:v>
                </c:pt>
              </c:numCache>
            </c:numRef>
          </c:yVal>
          <c:smooth val="0"/>
          <c:extLst xmlns:c16r2="http://schemas.microsoft.com/office/drawing/2015/06/chart">
            <c:ext xmlns:c16="http://schemas.microsoft.com/office/drawing/2014/chart" uri="{C3380CC4-5D6E-409C-BE32-E72D297353CC}">
              <c16:uniqueId val="{00000002-65F9-4017-8002-FFE372229EB5}"/>
            </c:ext>
          </c:extLst>
        </c:ser>
        <c:dLbls>
          <c:showLegendKey val="0"/>
          <c:showVal val="0"/>
          <c:showCatName val="0"/>
          <c:showSerName val="0"/>
          <c:showPercent val="0"/>
          <c:showBubbleSize val="0"/>
        </c:dLbls>
        <c:axId val="167803520"/>
        <c:axId val="167801984"/>
      </c:scatterChart>
      <c:catAx>
        <c:axId val="16777817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779712"/>
        <c:crosses val="autoZero"/>
        <c:auto val="1"/>
        <c:lblAlgn val="ctr"/>
        <c:lblOffset val="100"/>
        <c:noMultiLvlLbl val="0"/>
      </c:catAx>
      <c:valAx>
        <c:axId val="167779712"/>
        <c:scaling>
          <c:orientation val="minMax"/>
          <c:max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778176"/>
        <c:crosses val="autoZero"/>
        <c:crossBetween val="between"/>
      </c:valAx>
      <c:valAx>
        <c:axId val="167801984"/>
        <c:scaling>
          <c:orientation val="minMax"/>
          <c:max val="0.30000000000000004"/>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7803520"/>
        <c:crosses val="max"/>
        <c:crossBetween val="between"/>
      </c:valAx>
      <c:catAx>
        <c:axId val="167803520"/>
        <c:scaling>
          <c:orientation val="minMax"/>
        </c:scaling>
        <c:delete val="1"/>
        <c:axPos val="b"/>
        <c:numFmt formatCode="General" sourceLinked="1"/>
        <c:majorTickMark val="out"/>
        <c:minorTickMark val="none"/>
        <c:tickLblPos val="nextTo"/>
        <c:crossAx val="167801984"/>
        <c:crosses val="autoZero"/>
        <c:auto val="1"/>
        <c:lblAlgn val="ctr"/>
        <c:lblOffset val="100"/>
        <c:noMultiLvlLbl val="0"/>
      </c:catAx>
      <c:spPr>
        <a:noFill/>
        <a:ln>
          <a:noFill/>
        </a:ln>
        <a:effectLst/>
      </c:spPr>
    </c:plotArea>
    <c:legend>
      <c:legendPos val="b"/>
      <c:layout>
        <c:manualLayout>
          <c:xMode val="edge"/>
          <c:yMode val="edge"/>
          <c:x val="0.10497939938423705"/>
          <c:y val="0.76653191071287174"/>
          <c:w val="0.74629230745760844"/>
          <c:h val="0.213152049560472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'4.2'!$B$1</c:f>
              <c:strCache>
                <c:ptCount val="1"/>
                <c:pt idx="0">
                  <c:v>Stage 0/1</c:v>
                </c:pt>
              </c:strCache>
            </c:strRef>
          </c:tx>
          <c:spPr>
            <a:solidFill>
              <a:srgbClr val="7BABB1"/>
            </a:solidFill>
            <a:ln>
              <a:noFill/>
            </a:ln>
            <a:effectLst/>
          </c:spPr>
          <c:invertIfNegative val="0"/>
          <c:cat>
            <c:numRef>
              <c:f>'4.2'!$A$2:$A$6</c:f>
              <c:numCache>
                <c:formatCode>General</c:formatCode>
                <c:ptCount val="5"/>
                <c:pt idx="0">
                  <c:v>1213</c:v>
                </c:pt>
                <c:pt idx="1">
                  <c:v>1314</c:v>
                </c:pt>
                <c:pt idx="2">
                  <c:v>1415</c:v>
                </c:pt>
                <c:pt idx="3">
                  <c:v>1516</c:v>
                </c:pt>
                <c:pt idx="4">
                  <c:v>1617</c:v>
                </c:pt>
              </c:numCache>
            </c:numRef>
          </c:cat>
          <c:val>
            <c:numRef>
              <c:f>'4.2'!$B$2:$B$6</c:f>
              <c:numCache>
                <c:formatCode>0.0%</c:formatCode>
                <c:ptCount val="5"/>
                <c:pt idx="0">
                  <c:v>9.6384399999999995E-2</c:v>
                </c:pt>
                <c:pt idx="1">
                  <c:v>9.6394900000000006E-2</c:v>
                </c:pt>
                <c:pt idx="2">
                  <c:v>9.9304299999999998E-2</c:v>
                </c:pt>
                <c:pt idx="3">
                  <c:v>0.10719910000000001</c:v>
                </c:pt>
                <c:pt idx="4">
                  <c:v>9.9423800000000007E-2</c:v>
                </c:pt>
              </c:numCache>
            </c:numRef>
          </c:val>
          <c:extLst xmlns:c16r2="http://schemas.microsoft.com/office/drawing/2015/06/chart">
            <c:ext xmlns:c16="http://schemas.microsoft.com/office/drawing/2014/chart" uri="{C3380CC4-5D6E-409C-BE32-E72D297353CC}">
              <c16:uniqueId val="{00000000-9976-4900-8E9A-91B615949A51}"/>
            </c:ext>
          </c:extLst>
        </c:ser>
        <c:ser>
          <c:idx val="1"/>
          <c:order val="1"/>
          <c:tx>
            <c:strRef>
              <c:f>'4.2'!$C$1</c:f>
              <c:strCache>
                <c:ptCount val="1"/>
                <c:pt idx="0">
                  <c:v>Stage 2/3</c:v>
                </c:pt>
              </c:strCache>
            </c:strRef>
          </c:tx>
          <c:spPr>
            <a:solidFill>
              <a:srgbClr val="378C6C"/>
            </a:solidFill>
            <a:ln>
              <a:noFill/>
            </a:ln>
            <a:effectLst/>
          </c:spPr>
          <c:invertIfNegative val="0"/>
          <c:cat>
            <c:numRef>
              <c:f>'4.2'!$A$2:$A$6</c:f>
              <c:numCache>
                <c:formatCode>General</c:formatCode>
                <c:ptCount val="5"/>
                <c:pt idx="0">
                  <c:v>1213</c:v>
                </c:pt>
                <c:pt idx="1">
                  <c:v>1314</c:v>
                </c:pt>
                <c:pt idx="2">
                  <c:v>1415</c:v>
                </c:pt>
                <c:pt idx="3">
                  <c:v>1516</c:v>
                </c:pt>
                <c:pt idx="4">
                  <c:v>1617</c:v>
                </c:pt>
              </c:numCache>
            </c:numRef>
          </c:cat>
          <c:val>
            <c:numRef>
              <c:f>'4.2'!$C$2:$C$6</c:f>
              <c:numCache>
                <c:formatCode>0.0%</c:formatCode>
                <c:ptCount val="5"/>
                <c:pt idx="0">
                  <c:v>0.43566510000000003</c:v>
                </c:pt>
                <c:pt idx="1">
                  <c:v>0.44106499999999998</c:v>
                </c:pt>
                <c:pt idx="2">
                  <c:v>0.43934050000000002</c:v>
                </c:pt>
                <c:pt idx="3">
                  <c:v>0.4359307</c:v>
                </c:pt>
                <c:pt idx="4">
                  <c:v>0.43070609999999998</c:v>
                </c:pt>
              </c:numCache>
            </c:numRef>
          </c:val>
          <c:extLst xmlns:c16r2="http://schemas.microsoft.com/office/drawing/2015/06/chart">
            <c:ext xmlns:c16="http://schemas.microsoft.com/office/drawing/2014/chart" uri="{C3380CC4-5D6E-409C-BE32-E72D297353CC}">
              <c16:uniqueId val="{00000001-9976-4900-8E9A-91B615949A51}"/>
            </c:ext>
          </c:extLst>
        </c:ser>
        <c:ser>
          <c:idx val="2"/>
          <c:order val="2"/>
          <c:tx>
            <c:strRef>
              <c:f>'4.2'!$D$1</c:f>
              <c:strCache>
                <c:ptCount val="1"/>
                <c:pt idx="0">
                  <c:v>Stage 4</c:v>
                </c:pt>
              </c:strCache>
            </c:strRef>
          </c:tx>
          <c:spPr>
            <a:solidFill>
              <a:srgbClr val="7F4265"/>
            </a:solidFill>
            <a:ln>
              <a:noFill/>
            </a:ln>
            <a:effectLst/>
          </c:spPr>
          <c:invertIfNegative val="0"/>
          <c:cat>
            <c:numRef>
              <c:f>'4.2'!$A$2:$A$6</c:f>
              <c:numCache>
                <c:formatCode>General</c:formatCode>
                <c:ptCount val="5"/>
                <c:pt idx="0">
                  <c:v>1213</c:v>
                </c:pt>
                <c:pt idx="1">
                  <c:v>1314</c:v>
                </c:pt>
                <c:pt idx="2">
                  <c:v>1415</c:v>
                </c:pt>
                <c:pt idx="3">
                  <c:v>1516</c:v>
                </c:pt>
                <c:pt idx="4">
                  <c:v>1617</c:v>
                </c:pt>
              </c:numCache>
            </c:numRef>
          </c:cat>
          <c:val>
            <c:numRef>
              <c:f>'4.2'!$D$2:$D$6</c:f>
              <c:numCache>
                <c:formatCode>0.0%</c:formatCode>
                <c:ptCount val="5"/>
                <c:pt idx="0">
                  <c:v>0.30284149999999999</c:v>
                </c:pt>
                <c:pt idx="1">
                  <c:v>0.29618109999999997</c:v>
                </c:pt>
                <c:pt idx="2">
                  <c:v>0.31211280000000002</c:v>
                </c:pt>
                <c:pt idx="3">
                  <c:v>0.29806349999999998</c:v>
                </c:pt>
                <c:pt idx="4">
                  <c:v>0.29455999999999999</c:v>
                </c:pt>
              </c:numCache>
            </c:numRef>
          </c:val>
          <c:extLst xmlns:c16r2="http://schemas.microsoft.com/office/drawing/2015/06/chart">
            <c:ext xmlns:c16="http://schemas.microsoft.com/office/drawing/2014/chart" uri="{C3380CC4-5D6E-409C-BE32-E72D297353CC}">
              <c16:uniqueId val="{00000002-9976-4900-8E9A-91B615949A51}"/>
            </c:ext>
          </c:extLst>
        </c:ser>
        <c:ser>
          <c:idx val="3"/>
          <c:order val="3"/>
          <c:tx>
            <c:strRef>
              <c:f>'4.2'!$E$1</c:f>
              <c:strCache>
                <c:ptCount val="1"/>
                <c:pt idx="0">
                  <c:v>Missing</c:v>
                </c:pt>
              </c:strCache>
            </c:strRef>
          </c:tx>
          <c:spPr>
            <a:solidFill>
              <a:srgbClr val="C4AD67"/>
            </a:solidFill>
            <a:ln>
              <a:noFill/>
            </a:ln>
            <a:effectLst/>
          </c:spPr>
          <c:invertIfNegative val="0"/>
          <c:cat>
            <c:numRef>
              <c:f>'4.2'!$A$2:$A$6</c:f>
              <c:numCache>
                <c:formatCode>General</c:formatCode>
                <c:ptCount val="5"/>
                <c:pt idx="0">
                  <c:v>1213</c:v>
                </c:pt>
                <c:pt idx="1">
                  <c:v>1314</c:v>
                </c:pt>
                <c:pt idx="2">
                  <c:v>1415</c:v>
                </c:pt>
                <c:pt idx="3">
                  <c:v>1516</c:v>
                </c:pt>
                <c:pt idx="4">
                  <c:v>1617</c:v>
                </c:pt>
              </c:numCache>
            </c:numRef>
          </c:cat>
          <c:val>
            <c:numRef>
              <c:f>'4.2'!$E$2:$E$6</c:f>
              <c:numCache>
                <c:formatCode>0.0%</c:formatCode>
                <c:ptCount val="5"/>
                <c:pt idx="0">
                  <c:v>0.16510900000000001</c:v>
                </c:pt>
                <c:pt idx="1">
                  <c:v>0.1663589</c:v>
                </c:pt>
                <c:pt idx="2">
                  <c:v>0.1492424</c:v>
                </c:pt>
                <c:pt idx="3">
                  <c:v>0.15880659999999999</c:v>
                </c:pt>
                <c:pt idx="4">
                  <c:v>0.1753101</c:v>
                </c:pt>
              </c:numCache>
            </c:numRef>
          </c:val>
          <c:extLst xmlns:c16r2="http://schemas.microsoft.com/office/drawing/2015/06/chart">
            <c:ext xmlns:c16="http://schemas.microsoft.com/office/drawing/2014/chart" uri="{C3380CC4-5D6E-409C-BE32-E72D297353CC}">
              <c16:uniqueId val="{00000003-9976-4900-8E9A-91B615949A51}"/>
            </c:ext>
          </c:extLst>
        </c:ser>
        <c:dLbls>
          <c:showLegendKey val="0"/>
          <c:showVal val="0"/>
          <c:showCatName val="0"/>
          <c:showSerName val="0"/>
          <c:showPercent val="0"/>
          <c:showBubbleSize val="0"/>
        </c:dLbls>
        <c:gapWidth val="150"/>
        <c:overlap val="100"/>
        <c:axId val="180915584"/>
        <c:axId val="180921472"/>
      </c:barChart>
      <c:catAx>
        <c:axId val="180915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921472"/>
        <c:crosses val="autoZero"/>
        <c:auto val="1"/>
        <c:lblAlgn val="ctr"/>
        <c:lblOffset val="100"/>
        <c:noMultiLvlLbl val="0"/>
      </c:catAx>
      <c:valAx>
        <c:axId val="1809214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091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square"/>
            <c:size val="5"/>
            <c:spPr>
              <a:solidFill>
                <a:schemeClr val="accent1"/>
              </a:solidFill>
              <a:ln w="9525">
                <a:solidFill>
                  <a:schemeClr val="accent1"/>
                </a:solidFill>
              </a:ln>
              <a:effectLst/>
            </c:spPr>
          </c:marker>
          <c:errBars>
            <c:errDir val="y"/>
            <c:errBarType val="both"/>
            <c:errValType val="cust"/>
            <c:noEndCap val="0"/>
            <c:plus>
              <c:numRef>
                <c:f>'[Copy of excel graphs.xlsx]stagingCT '!$E$3:$E$7</c:f>
                <c:numCache>
                  <c:formatCode>General</c:formatCode>
                  <c:ptCount val="5"/>
                  <c:pt idx="0">
                    <c:v>6.7791999999999852E-3</c:v>
                  </c:pt>
                  <c:pt idx="1">
                    <c:v>6.5493000000000912E-3</c:v>
                  </c:pt>
                  <c:pt idx="2">
                    <c:v>5.7947000000000415E-3</c:v>
                  </c:pt>
                  <c:pt idx="3">
                    <c:v>6.0341000000000422E-3</c:v>
                  </c:pt>
                  <c:pt idx="4">
                    <c:v>6.1656999999999407E-3</c:v>
                  </c:pt>
                </c:numCache>
              </c:numRef>
            </c:plus>
            <c:minus>
              <c:numRef>
                <c:f>'[Copy of excel graphs.xlsx]stagingCT '!$F$3:$F$7</c:f>
                <c:numCache>
                  <c:formatCode>General</c:formatCode>
                  <c:ptCount val="5"/>
                  <c:pt idx="0">
                    <c:v>6.9981999999999545E-3</c:v>
                  </c:pt>
                  <c:pt idx="1">
                    <c:v>6.7687999999999082E-3</c:v>
                  </c:pt>
                  <c:pt idx="2">
                    <c:v>6.0363999999999418E-3</c:v>
                  </c:pt>
                  <c:pt idx="3">
                    <c:v>6.2640999999999947E-3</c:v>
                  </c:pt>
                  <c:pt idx="4">
                    <c:v>6.4270000000000715E-3</c:v>
                  </c:pt>
                </c:numCache>
              </c:numRef>
            </c:minus>
            <c:spPr>
              <a:noFill/>
              <a:ln w="9525" cap="flat" cmpd="sng" algn="ctr">
                <a:solidFill>
                  <a:schemeClr val="tx1">
                    <a:lumMod val="65000"/>
                    <a:lumOff val="35000"/>
                  </a:schemeClr>
                </a:solidFill>
                <a:round/>
              </a:ln>
              <a:effectLst/>
            </c:spPr>
          </c:errBars>
          <c:cat>
            <c:numRef>
              <c:f>'[Copy of excel graphs.xlsx]stagingCT '!$A$3:$A$7</c:f>
              <c:numCache>
                <c:formatCode>General</c:formatCode>
                <c:ptCount val="5"/>
                <c:pt idx="0">
                  <c:v>1213</c:v>
                </c:pt>
                <c:pt idx="1">
                  <c:v>1314</c:v>
                </c:pt>
                <c:pt idx="2">
                  <c:v>1415</c:v>
                </c:pt>
                <c:pt idx="3">
                  <c:v>1516</c:v>
                </c:pt>
                <c:pt idx="4">
                  <c:v>1617</c:v>
                </c:pt>
              </c:numCache>
            </c:numRef>
          </c:cat>
          <c:val>
            <c:numRef>
              <c:f>'[Copy of excel graphs.xlsx]stagingCT '!$B$3:$B$7</c:f>
              <c:numCache>
                <c:formatCode>0.0%</c:formatCode>
                <c:ptCount val="5"/>
                <c:pt idx="0">
                  <c:v>0.86333159999999998</c:v>
                </c:pt>
                <c:pt idx="1">
                  <c:v>0.87099059999999995</c:v>
                </c:pt>
                <c:pt idx="2">
                  <c:v>0.9031631</c:v>
                </c:pt>
                <c:pt idx="3">
                  <c:v>0.89181049999999995</c:v>
                </c:pt>
                <c:pt idx="4">
                  <c:v>0.89909490000000003</c:v>
                </c:pt>
              </c:numCache>
            </c:numRef>
          </c:val>
          <c:smooth val="0"/>
          <c:extLst xmlns:c16r2="http://schemas.microsoft.com/office/drawing/2015/06/chart">
            <c:ext xmlns:c16="http://schemas.microsoft.com/office/drawing/2014/chart" uri="{C3380CC4-5D6E-409C-BE32-E72D297353CC}">
              <c16:uniqueId val="{00000000-0215-43C4-B53A-F4344056E3F7}"/>
            </c:ext>
          </c:extLst>
        </c:ser>
        <c:dLbls>
          <c:showLegendKey val="0"/>
          <c:showVal val="0"/>
          <c:showCatName val="0"/>
          <c:showSerName val="0"/>
          <c:showPercent val="0"/>
          <c:showBubbleSize val="0"/>
        </c:dLbls>
        <c:marker val="1"/>
        <c:smooth val="0"/>
        <c:axId val="181008640"/>
        <c:axId val="182264192"/>
      </c:lineChart>
      <c:catAx>
        <c:axId val="181008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Audit year</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264192"/>
        <c:crosses val="autoZero"/>
        <c:auto val="1"/>
        <c:lblAlgn val="ctr"/>
        <c:lblOffset val="100"/>
        <c:noMultiLvlLbl val="0"/>
      </c:catAx>
      <c:valAx>
        <c:axId val="182264192"/>
        <c:scaling>
          <c:orientation val="minMax"/>
          <c:max val="0.94000000000000006"/>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008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0462042814448"/>
          <c:y val="4.5399423409978705E-2"/>
          <c:w val="0.80616161424673527"/>
          <c:h val="0.75529082271571724"/>
        </c:manualLayout>
      </c:layout>
      <c:lineChart>
        <c:grouping val="standard"/>
        <c:varyColors val="0"/>
        <c:ser>
          <c:idx val="0"/>
          <c:order val="0"/>
          <c:tx>
            <c:v>EUS</c:v>
          </c:tx>
          <c:spPr>
            <a:ln w="28575" cap="rnd">
              <a:solidFill>
                <a:srgbClr val="7F4265"/>
              </a:solidFill>
              <a:round/>
            </a:ln>
            <a:effectLst/>
          </c:spPr>
          <c:marker>
            <c:symbol val="none"/>
          </c:marker>
          <c:errBars>
            <c:errDir val="y"/>
            <c:errBarType val="both"/>
            <c:errValType val="cust"/>
            <c:noEndCap val="0"/>
            <c:plus>
              <c:numRef>
                <c:f>stagingeus!$E$2:$E$6</c:f>
                <c:numCache>
                  <c:formatCode>General</c:formatCode>
                  <c:ptCount val="5"/>
                  <c:pt idx="0">
                    <c:v>2.0705399999999985E-2</c:v>
                  </c:pt>
                  <c:pt idx="1">
                    <c:v>2.0182499999999992E-2</c:v>
                  </c:pt>
                  <c:pt idx="2">
                    <c:v>1.9813300000000034E-2</c:v>
                  </c:pt>
                  <c:pt idx="3">
                    <c:v>1.9536200000000004E-2</c:v>
                  </c:pt>
                  <c:pt idx="4">
                    <c:v>2.0515499999999964E-2</c:v>
                  </c:pt>
                </c:numCache>
              </c:numRef>
            </c:plus>
            <c:minus>
              <c:numRef>
                <c:f>stagingeus!$F$2:$F$6</c:f>
                <c:numCache>
                  <c:formatCode>General</c:formatCode>
                  <c:ptCount val="5"/>
                  <c:pt idx="0">
                    <c:v>2.0718800000000037E-2</c:v>
                  </c:pt>
                  <c:pt idx="1">
                    <c:v>2.0280899999999935E-2</c:v>
                  </c:pt>
                  <c:pt idx="2">
                    <c:v>1.9903299999999957E-2</c:v>
                  </c:pt>
                  <c:pt idx="3">
                    <c:v>1.9553200000000048E-2</c:v>
                  </c:pt>
                  <c:pt idx="4">
                    <c:v>2.041740000000003E-2</c:v>
                  </c:pt>
                </c:numCache>
              </c:numRef>
            </c:minus>
            <c:spPr>
              <a:noFill/>
              <a:ln w="9525" cap="flat" cmpd="sng" algn="ctr">
                <a:solidFill>
                  <a:schemeClr val="tx1">
                    <a:lumMod val="65000"/>
                    <a:lumOff val="35000"/>
                  </a:schemeClr>
                </a:solidFill>
                <a:round/>
              </a:ln>
              <a:effectLst/>
            </c:spPr>
          </c:errBars>
          <c:cat>
            <c:numRef>
              <c:f>stagingeus!$A$2:$A$6</c:f>
              <c:numCache>
                <c:formatCode>General</c:formatCode>
                <c:ptCount val="5"/>
                <c:pt idx="0">
                  <c:v>1213</c:v>
                </c:pt>
                <c:pt idx="1">
                  <c:v>1314</c:v>
                </c:pt>
                <c:pt idx="2">
                  <c:v>1415</c:v>
                </c:pt>
                <c:pt idx="3">
                  <c:v>1516</c:v>
                </c:pt>
                <c:pt idx="4">
                  <c:v>1617</c:v>
                </c:pt>
              </c:numCache>
            </c:numRef>
          </c:cat>
          <c:val>
            <c:numRef>
              <c:f>stagingeus!$B$2:$B$6</c:f>
              <c:numCache>
                <c:formatCode>0.0%</c:formatCode>
                <c:ptCount val="5"/>
                <c:pt idx="0">
                  <c:v>0.50525390000000003</c:v>
                </c:pt>
                <c:pt idx="1">
                  <c:v>0.53994949999999997</c:v>
                </c:pt>
                <c:pt idx="2">
                  <c:v>0.53786959999999995</c:v>
                </c:pt>
                <c:pt idx="3">
                  <c:v>0.50741610000000004</c:v>
                </c:pt>
                <c:pt idx="4">
                  <c:v>0.46107530000000002</c:v>
                </c:pt>
              </c:numCache>
            </c:numRef>
          </c:val>
          <c:smooth val="0"/>
          <c:extLst xmlns:c16r2="http://schemas.microsoft.com/office/drawing/2015/06/chart">
            <c:ext xmlns:c16="http://schemas.microsoft.com/office/drawing/2014/chart" uri="{C3380CC4-5D6E-409C-BE32-E72D297353CC}">
              <c16:uniqueId val="{00000000-EF7E-4EC6-A9E4-4A609F81DB04}"/>
            </c:ext>
          </c:extLst>
        </c:ser>
        <c:ser>
          <c:idx val="1"/>
          <c:order val="1"/>
          <c:tx>
            <c:v>PET</c:v>
          </c:tx>
          <c:spPr>
            <a:ln w="28575" cap="rnd">
              <a:solidFill>
                <a:srgbClr val="C4AD67"/>
              </a:solidFill>
              <a:round/>
            </a:ln>
            <a:effectLst/>
          </c:spPr>
          <c:marker>
            <c:symbol val="none"/>
          </c:marker>
          <c:errBars>
            <c:errDir val="y"/>
            <c:errBarType val="both"/>
            <c:errValType val="cust"/>
            <c:noEndCap val="0"/>
            <c:plus>
              <c:numRef>
                <c:f>stagingeus!$L$2:$L$6</c:f>
                <c:numCache>
                  <c:formatCode>General</c:formatCode>
                  <c:ptCount val="5"/>
                  <c:pt idx="0">
                    <c:v>1.9819699999999996E-2</c:v>
                  </c:pt>
                  <c:pt idx="1">
                    <c:v>1.8851800000000085E-2</c:v>
                  </c:pt>
                  <c:pt idx="2">
                    <c:v>1.694629999999997E-2</c:v>
                  </c:pt>
                  <c:pt idx="3">
                    <c:v>1.7434999999999978E-2</c:v>
                  </c:pt>
                  <c:pt idx="4">
                    <c:v>1.8383299999999991E-2</c:v>
                  </c:pt>
                </c:numCache>
              </c:numRef>
            </c:plus>
            <c:minus>
              <c:numRef>
                <c:f>stagingeus!$M$2:$M$6</c:f>
                <c:numCache>
                  <c:formatCode>General</c:formatCode>
                  <c:ptCount val="5"/>
                  <c:pt idx="0">
                    <c:v>2.0158200000000015E-2</c:v>
                  </c:pt>
                  <c:pt idx="1">
                    <c:v>1.92774E-2</c:v>
                  </c:pt>
                  <c:pt idx="2">
                    <c:v>1.7544400000000016E-2</c:v>
                  </c:pt>
                  <c:pt idx="3">
                    <c:v>1.7925999999999997E-2</c:v>
                  </c:pt>
                  <c:pt idx="4">
                    <c:v>1.8913999999999986E-2</c:v>
                  </c:pt>
                </c:numCache>
              </c:numRef>
            </c:minus>
            <c:spPr>
              <a:noFill/>
              <a:ln w="9525" cap="flat" cmpd="sng" algn="ctr">
                <a:solidFill>
                  <a:schemeClr val="tx1">
                    <a:lumMod val="65000"/>
                    <a:lumOff val="35000"/>
                  </a:schemeClr>
                </a:solidFill>
                <a:round/>
              </a:ln>
              <a:effectLst/>
            </c:spPr>
          </c:errBars>
          <c:val>
            <c:numRef>
              <c:f>stagingeus!$I$2:$I$6</c:f>
              <c:numCache>
                <c:formatCode>0.0%</c:formatCode>
                <c:ptCount val="5"/>
                <c:pt idx="0">
                  <c:v>0.63178630000000002</c:v>
                </c:pt>
                <c:pt idx="1">
                  <c:v>0.67241379999999995</c:v>
                </c:pt>
                <c:pt idx="2">
                  <c:v>0.75131630000000005</c:v>
                </c:pt>
                <c:pt idx="3">
                  <c:v>0.71428570000000002</c:v>
                </c:pt>
                <c:pt idx="4">
                  <c:v>0.7101075</c:v>
                </c:pt>
              </c:numCache>
            </c:numRef>
          </c:val>
          <c:smooth val="0"/>
          <c:extLst xmlns:c16r2="http://schemas.microsoft.com/office/drawing/2015/06/chart">
            <c:ext xmlns:c16="http://schemas.microsoft.com/office/drawing/2014/chart" uri="{C3380CC4-5D6E-409C-BE32-E72D297353CC}">
              <c16:uniqueId val="{00000001-EF7E-4EC6-A9E4-4A609F81DB04}"/>
            </c:ext>
          </c:extLst>
        </c:ser>
        <c:dLbls>
          <c:showLegendKey val="0"/>
          <c:showVal val="0"/>
          <c:showCatName val="0"/>
          <c:showSerName val="0"/>
          <c:showPercent val="0"/>
          <c:showBubbleSize val="0"/>
        </c:dLbls>
        <c:marker val="1"/>
        <c:smooth val="0"/>
        <c:axId val="182692096"/>
        <c:axId val="182697984"/>
      </c:lineChart>
      <c:catAx>
        <c:axId val="182692096"/>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697984"/>
        <c:crosses val="autoZero"/>
        <c:auto val="1"/>
        <c:lblAlgn val="ctr"/>
        <c:lblOffset val="100"/>
        <c:noMultiLvlLbl val="0"/>
      </c:catAx>
      <c:valAx>
        <c:axId val="182697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2692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69541706250327"/>
          <c:y val="2.4333246329924684E-2"/>
          <c:w val="0.70464406872861485"/>
          <c:h val="0.67197586090845141"/>
        </c:manualLayout>
      </c:layout>
      <c:barChart>
        <c:barDir val="col"/>
        <c:grouping val="clustered"/>
        <c:varyColors val="0"/>
        <c:ser>
          <c:idx val="0"/>
          <c:order val="0"/>
          <c:tx>
            <c:v>Number of patients diagnosed</c:v>
          </c:tx>
          <c:spPr>
            <a:solidFill>
              <a:srgbClr val="7BABB1"/>
            </a:solidFill>
            <a:ln>
              <a:noFill/>
            </a:ln>
            <a:effectLst/>
          </c:spPr>
          <c:invertIfNegative val="0"/>
          <c:cat>
            <c:strRef>
              <c:f>'[designer_excel.xlsx]7.2'!$B$2:$B$23</c:f>
              <c:strCache>
                <c:ptCount val="22"/>
                <c:pt idx="0">
                  <c:v>ABMU</c:v>
                </c:pt>
                <c:pt idx="1">
                  <c:v>SE Lond</c:v>
                </c:pt>
                <c:pt idx="2">
                  <c:v>N Wales</c:v>
                </c:pt>
                <c:pt idx="3">
                  <c:v>Thames </c:v>
                </c:pt>
                <c:pt idx="4">
                  <c:v>Humber</c:v>
                </c:pt>
                <c:pt idx="5">
                  <c:v>S Wales</c:v>
                </c:pt>
                <c:pt idx="6">
                  <c:v>Kent </c:v>
                </c:pt>
                <c:pt idx="7">
                  <c:v>Lancs</c:v>
                </c:pt>
                <c:pt idx="8">
                  <c:v>Penns</c:v>
                </c:pt>
                <c:pt idx="9">
                  <c:v>S Yorks</c:v>
                </c:pt>
                <c:pt idx="10">
                  <c:v>NCE Lond</c:v>
                </c:pt>
                <c:pt idx="11">
                  <c:v>Surrey </c:v>
                </c:pt>
                <c:pt idx="12">
                  <c:v>Wessex</c:v>
                </c:pt>
                <c:pt idx="13">
                  <c:v>W Yorks </c:v>
                </c:pt>
                <c:pt idx="14">
                  <c:v>Soms</c:v>
                </c:pt>
                <c:pt idx="15">
                  <c:v>W Lon</c:v>
                </c:pt>
                <c:pt idx="16">
                  <c:v>Cheshire </c:v>
                </c:pt>
                <c:pt idx="17">
                  <c:v>Manc</c:v>
                </c:pt>
                <c:pt idx="18">
                  <c:v>E Mids</c:v>
                </c:pt>
                <c:pt idx="19">
                  <c:v>N East </c:v>
                </c:pt>
                <c:pt idx="20">
                  <c:v>W Mids</c:v>
                </c:pt>
                <c:pt idx="21">
                  <c:v>E Engl</c:v>
                </c:pt>
              </c:strCache>
            </c:strRef>
          </c:cat>
          <c:val>
            <c:numRef>
              <c:f>'[designer_excel.xlsx]7.2'!$C$2:$C$23</c:f>
              <c:numCache>
                <c:formatCode>General</c:formatCode>
                <c:ptCount val="22"/>
                <c:pt idx="0">
                  <c:v>259</c:v>
                </c:pt>
                <c:pt idx="1">
                  <c:v>280</c:v>
                </c:pt>
                <c:pt idx="2">
                  <c:v>360</c:v>
                </c:pt>
                <c:pt idx="3">
                  <c:v>398</c:v>
                </c:pt>
                <c:pt idx="4">
                  <c:v>634</c:v>
                </c:pt>
                <c:pt idx="5">
                  <c:v>644</c:v>
                </c:pt>
                <c:pt idx="6">
                  <c:v>688</c:v>
                </c:pt>
                <c:pt idx="7">
                  <c:v>723</c:v>
                </c:pt>
                <c:pt idx="8">
                  <c:v>730</c:v>
                </c:pt>
                <c:pt idx="9">
                  <c:v>800</c:v>
                </c:pt>
                <c:pt idx="10">
                  <c:v>896</c:v>
                </c:pt>
                <c:pt idx="11">
                  <c:v>909</c:v>
                </c:pt>
                <c:pt idx="12">
                  <c:v>944</c:v>
                </c:pt>
                <c:pt idx="13">
                  <c:v>947</c:v>
                </c:pt>
                <c:pt idx="14">
                  <c:v>979</c:v>
                </c:pt>
                <c:pt idx="15">
                  <c:v>991</c:v>
                </c:pt>
                <c:pt idx="16">
                  <c:v>1118</c:v>
                </c:pt>
                <c:pt idx="17">
                  <c:v>1151</c:v>
                </c:pt>
                <c:pt idx="18">
                  <c:v>1428</c:v>
                </c:pt>
                <c:pt idx="19">
                  <c:v>1579</c:v>
                </c:pt>
                <c:pt idx="20">
                  <c:v>2222</c:v>
                </c:pt>
                <c:pt idx="21">
                  <c:v>2224</c:v>
                </c:pt>
              </c:numCache>
            </c:numRef>
          </c:val>
          <c:extLst xmlns:c16r2="http://schemas.microsoft.com/office/drawing/2015/06/chart">
            <c:ext xmlns:c16="http://schemas.microsoft.com/office/drawing/2014/chart" uri="{C3380CC4-5D6E-409C-BE32-E72D297353CC}">
              <c16:uniqueId val="{00000000-71F6-43F0-B2A8-8A58384F601B}"/>
            </c:ext>
          </c:extLst>
        </c:ser>
        <c:dLbls>
          <c:showLegendKey val="0"/>
          <c:showVal val="0"/>
          <c:showCatName val="0"/>
          <c:showSerName val="0"/>
          <c:showPercent val="0"/>
          <c:showBubbleSize val="0"/>
        </c:dLbls>
        <c:gapWidth val="219"/>
        <c:overlap val="-27"/>
        <c:axId val="182976896"/>
        <c:axId val="182978432"/>
      </c:barChart>
      <c:lineChart>
        <c:grouping val="standard"/>
        <c:varyColors val="0"/>
        <c:ser>
          <c:idx val="1"/>
          <c:order val="1"/>
          <c:tx>
            <c:v>% with curative treatment plan (95%CI)</c:v>
          </c:tx>
          <c:spPr>
            <a:ln w="28575" cap="rnd">
              <a:noFill/>
              <a:round/>
            </a:ln>
            <a:effectLst/>
          </c:spPr>
          <c:marker>
            <c:symbol val="circle"/>
            <c:size val="5"/>
            <c:spPr>
              <a:solidFill>
                <a:srgbClr val="7F4265"/>
              </a:solidFill>
              <a:ln w="9525">
                <a:solidFill>
                  <a:srgbClr val="7F4265"/>
                </a:solidFill>
              </a:ln>
              <a:effectLst/>
            </c:spPr>
          </c:marker>
          <c:errBars>
            <c:errDir val="y"/>
            <c:errBarType val="both"/>
            <c:errValType val="cust"/>
            <c:noEndCap val="0"/>
            <c:plus>
              <c:numRef>
                <c:f>'[designer_excel.xlsx]7.2'!$H$2:$H$24</c:f>
                <c:numCache>
                  <c:formatCode>General</c:formatCode>
                  <c:ptCount val="23"/>
                  <c:pt idx="0">
                    <c:v>6.1707000000000012E-2</c:v>
                  </c:pt>
                  <c:pt idx="1">
                    <c:v>6.029070000000003E-2</c:v>
                  </c:pt>
                  <c:pt idx="2">
                    <c:v>5.280180000000001E-2</c:v>
                  </c:pt>
                  <c:pt idx="3">
                    <c:v>4.9639600000000006E-2</c:v>
                  </c:pt>
                  <c:pt idx="4">
                    <c:v>3.8812000000000013E-2</c:v>
                  </c:pt>
                  <c:pt idx="5">
                    <c:v>3.789720000000002E-2</c:v>
                  </c:pt>
                  <c:pt idx="6">
                    <c:v>3.7412200000000007E-2</c:v>
                  </c:pt>
                  <c:pt idx="7">
                    <c:v>3.4828100000000028E-2</c:v>
                  </c:pt>
                  <c:pt idx="8">
                    <c:v>3.5492799999999991E-2</c:v>
                  </c:pt>
                  <c:pt idx="9">
                    <c:v>3.2941200000000004E-2</c:v>
                  </c:pt>
                  <c:pt idx="10">
                    <c:v>3.1985099999999989E-2</c:v>
                  </c:pt>
                  <c:pt idx="11">
                    <c:v>3.2969999999999999E-2</c:v>
                  </c:pt>
                  <c:pt idx="12">
                    <c:v>3.2263099999999989E-2</c:v>
                  </c:pt>
                  <c:pt idx="13">
                    <c:v>3.1818000000000013E-2</c:v>
                  </c:pt>
                  <c:pt idx="14">
                    <c:v>3.1548799999999988E-2</c:v>
                  </c:pt>
                  <c:pt idx="15">
                    <c:v>3.1394399999999989E-2</c:v>
                  </c:pt>
                  <c:pt idx="16">
                    <c:v>2.9419699999999993E-2</c:v>
                  </c:pt>
                  <c:pt idx="17">
                    <c:v>2.8400700000000001E-2</c:v>
                  </c:pt>
                  <c:pt idx="18">
                    <c:v>2.6130600000000004E-2</c:v>
                  </c:pt>
                  <c:pt idx="19">
                    <c:v>2.4494999999999989E-2</c:v>
                  </c:pt>
                  <c:pt idx="20">
                    <c:v>2.0696600000000009E-2</c:v>
                  </c:pt>
                  <c:pt idx="21">
                    <c:v>2.0516000000000034E-2</c:v>
                  </c:pt>
                </c:numCache>
              </c:numRef>
            </c:plus>
            <c:minus>
              <c:numRef>
                <c:f>'[designer_excel.xlsx]7.2'!$I$2:$I$23</c:f>
                <c:numCache>
                  <c:formatCode>General</c:formatCode>
                  <c:ptCount val="22"/>
                  <c:pt idx="0">
                    <c:v>5.8440400000000003E-2</c:v>
                  </c:pt>
                  <c:pt idx="1">
                    <c:v>5.9679700000000002E-2</c:v>
                  </c:pt>
                  <c:pt idx="2">
                    <c:v>5.1373600000000019E-2</c:v>
                  </c:pt>
                  <c:pt idx="3">
                    <c:v>5.035470000000003E-2</c:v>
                  </c:pt>
                  <c:pt idx="4">
                    <c:v>3.754219999999997E-2</c:v>
                  </c:pt>
                  <c:pt idx="5">
                    <c:v>3.6365499999999995E-2</c:v>
                  </c:pt>
                  <c:pt idx="6">
                    <c:v>3.6338199999999987E-2</c:v>
                  </c:pt>
                  <c:pt idx="7">
                    <c:v>3.3176399999999995E-2</c:v>
                  </c:pt>
                  <c:pt idx="8">
                    <c:v>3.4135400000000038E-2</c:v>
                  </c:pt>
                  <c:pt idx="9">
                    <c:v>3.1422200000000011E-2</c:v>
                  </c:pt>
                  <c:pt idx="10">
                    <c:v>3.0901799999999979E-2</c:v>
                  </c:pt>
                  <c:pt idx="11">
                    <c:v>3.2580200000000004E-2</c:v>
                  </c:pt>
                  <c:pt idx="12">
                    <c:v>3.1799099999999969E-2</c:v>
                  </c:pt>
                  <c:pt idx="13">
                    <c:v>3.1089800000000001E-2</c:v>
                  </c:pt>
                  <c:pt idx="14">
                    <c:v>3.1003400000000014E-2</c:v>
                  </c:pt>
                  <c:pt idx="15">
                    <c:v>3.0886300000000033E-2</c:v>
                  </c:pt>
                  <c:pt idx="16">
                    <c:v>2.8889200000000004E-2</c:v>
                  </c:pt>
                  <c:pt idx="17">
                    <c:v>2.7650200000000014E-2</c:v>
                  </c:pt>
                  <c:pt idx="18">
                    <c:v>2.5827500000000003E-2</c:v>
                  </c:pt>
                  <c:pt idx="19">
                    <c:v>2.4059600000000014E-2</c:v>
                  </c:pt>
                  <c:pt idx="20">
                    <c:v>2.0425499999999985E-2</c:v>
                  </c:pt>
                  <c:pt idx="21">
                    <c:v>2.0190999999999959E-2</c:v>
                  </c:pt>
                </c:numCache>
              </c:numRef>
            </c:minus>
            <c:spPr>
              <a:noFill/>
              <a:ln w="9525" cap="flat" cmpd="sng" algn="ctr">
                <a:solidFill>
                  <a:schemeClr val="tx1">
                    <a:lumMod val="65000"/>
                    <a:lumOff val="35000"/>
                  </a:schemeClr>
                </a:solidFill>
                <a:round/>
              </a:ln>
              <a:effectLst/>
            </c:spPr>
          </c:errBars>
          <c:cat>
            <c:strRef>
              <c:f>'[designer_excel.xlsx]7.2'!$B$2:$B$23</c:f>
              <c:strCache>
                <c:ptCount val="22"/>
                <c:pt idx="0">
                  <c:v>ABMU</c:v>
                </c:pt>
                <c:pt idx="1">
                  <c:v>SE Lond</c:v>
                </c:pt>
                <c:pt idx="2">
                  <c:v>N Wales</c:v>
                </c:pt>
                <c:pt idx="3">
                  <c:v>Thames </c:v>
                </c:pt>
                <c:pt idx="4">
                  <c:v>Humber</c:v>
                </c:pt>
                <c:pt idx="5">
                  <c:v>S Wales</c:v>
                </c:pt>
                <c:pt idx="6">
                  <c:v>Kent </c:v>
                </c:pt>
                <c:pt idx="7">
                  <c:v>Lancs</c:v>
                </c:pt>
                <c:pt idx="8">
                  <c:v>Penns</c:v>
                </c:pt>
                <c:pt idx="9">
                  <c:v>S Yorks</c:v>
                </c:pt>
                <c:pt idx="10">
                  <c:v>NCE Lond</c:v>
                </c:pt>
                <c:pt idx="11">
                  <c:v>Surrey </c:v>
                </c:pt>
                <c:pt idx="12">
                  <c:v>Wessex</c:v>
                </c:pt>
                <c:pt idx="13">
                  <c:v>W Yorks </c:v>
                </c:pt>
                <c:pt idx="14">
                  <c:v>Soms</c:v>
                </c:pt>
                <c:pt idx="15">
                  <c:v>W Lon</c:v>
                </c:pt>
                <c:pt idx="16">
                  <c:v>Cheshire </c:v>
                </c:pt>
                <c:pt idx="17">
                  <c:v>Manc</c:v>
                </c:pt>
                <c:pt idx="18">
                  <c:v>E Mids</c:v>
                </c:pt>
                <c:pt idx="19">
                  <c:v>N East </c:v>
                </c:pt>
                <c:pt idx="20">
                  <c:v>W Mids</c:v>
                </c:pt>
                <c:pt idx="21">
                  <c:v>E Engl</c:v>
                </c:pt>
              </c:strCache>
            </c:strRef>
          </c:cat>
          <c:val>
            <c:numRef>
              <c:f>'[designer_excel.xlsx]7.2'!$D$2:$D$23</c:f>
              <c:numCache>
                <c:formatCode>0.0%</c:formatCode>
                <c:ptCount val="22"/>
                <c:pt idx="0">
                  <c:v>0.35907339999999999</c:v>
                </c:pt>
                <c:pt idx="1">
                  <c:v>0.47142859999999998</c:v>
                </c:pt>
                <c:pt idx="2">
                  <c:v>0.4138889</c:v>
                </c:pt>
                <c:pt idx="3">
                  <c:v>0.54773870000000002</c:v>
                </c:pt>
                <c:pt idx="4">
                  <c:v>0.36435329999999999</c:v>
                </c:pt>
                <c:pt idx="5">
                  <c:v>0.33385090000000001</c:v>
                </c:pt>
                <c:pt idx="6">
                  <c:v>0.37554589999999999</c:v>
                </c:pt>
                <c:pt idx="7">
                  <c:v>0.2987552</c:v>
                </c:pt>
                <c:pt idx="8">
                  <c:v>0.33287670000000003</c:v>
                </c:pt>
                <c:pt idx="9">
                  <c:v>0.29499999999999998</c:v>
                </c:pt>
                <c:pt idx="10">
                  <c:v>0.3359375</c:v>
                </c:pt>
                <c:pt idx="11">
                  <c:v>0.44004399999999999</c:v>
                </c:pt>
                <c:pt idx="12">
                  <c:v>0.42584749999999999</c:v>
                </c:pt>
                <c:pt idx="13">
                  <c:v>0.38331569999999998</c:v>
                </c:pt>
                <c:pt idx="14">
                  <c:v>0.40960160000000001</c:v>
                </c:pt>
                <c:pt idx="15">
                  <c:v>0.41473260000000001</c:v>
                </c:pt>
                <c:pt idx="16">
                  <c:v>0.39964159999999999</c:v>
                </c:pt>
                <c:pt idx="17">
                  <c:v>0.35360560000000002</c:v>
                </c:pt>
                <c:pt idx="18">
                  <c:v>0.42647059999999998</c:v>
                </c:pt>
                <c:pt idx="19">
                  <c:v>0.38315389999999999</c:v>
                </c:pt>
                <c:pt idx="20">
                  <c:v>0.39738970000000001</c:v>
                </c:pt>
                <c:pt idx="21">
                  <c:v>0.37679859999999998</c:v>
                </c:pt>
              </c:numCache>
            </c:numRef>
          </c:val>
          <c:smooth val="0"/>
          <c:extLst xmlns:c16r2="http://schemas.microsoft.com/office/drawing/2015/06/chart">
            <c:ext xmlns:c16="http://schemas.microsoft.com/office/drawing/2014/chart" uri="{C3380CC4-5D6E-409C-BE32-E72D297353CC}">
              <c16:uniqueId val="{00000001-71F6-43F0-B2A8-8A58384F601B}"/>
            </c:ext>
          </c:extLst>
        </c:ser>
        <c:ser>
          <c:idx val="2"/>
          <c:order val="2"/>
          <c:tx>
            <c:v>national average</c:v>
          </c:tx>
          <c:spPr>
            <a:ln w="25400" cap="rnd">
              <a:solidFill>
                <a:srgbClr val="C4AD67"/>
              </a:solidFill>
              <a:round/>
            </a:ln>
            <a:effectLst/>
          </c:spPr>
          <c:marker>
            <c:symbol val="none"/>
          </c:marker>
          <c:cat>
            <c:strRef>
              <c:f>'[designer_excel.xlsx]7.2'!$B$2:$B$23</c:f>
              <c:strCache>
                <c:ptCount val="22"/>
                <c:pt idx="0">
                  <c:v>ABMU</c:v>
                </c:pt>
                <c:pt idx="1">
                  <c:v>SE Lond</c:v>
                </c:pt>
                <c:pt idx="2">
                  <c:v>N Wales</c:v>
                </c:pt>
                <c:pt idx="3">
                  <c:v>Thames </c:v>
                </c:pt>
                <c:pt idx="4">
                  <c:v>Humber</c:v>
                </c:pt>
                <c:pt idx="5">
                  <c:v>S Wales</c:v>
                </c:pt>
                <c:pt idx="6">
                  <c:v>Kent </c:v>
                </c:pt>
                <c:pt idx="7">
                  <c:v>Lancs</c:v>
                </c:pt>
                <c:pt idx="8">
                  <c:v>Penns</c:v>
                </c:pt>
                <c:pt idx="9">
                  <c:v>S Yorks</c:v>
                </c:pt>
                <c:pt idx="10">
                  <c:v>NCE Lond</c:v>
                </c:pt>
                <c:pt idx="11">
                  <c:v>Surrey </c:v>
                </c:pt>
                <c:pt idx="12">
                  <c:v>Wessex</c:v>
                </c:pt>
                <c:pt idx="13">
                  <c:v>W Yorks </c:v>
                </c:pt>
                <c:pt idx="14">
                  <c:v>Soms</c:v>
                </c:pt>
                <c:pt idx="15">
                  <c:v>W Lon</c:v>
                </c:pt>
                <c:pt idx="16">
                  <c:v>Cheshire </c:v>
                </c:pt>
                <c:pt idx="17">
                  <c:v>Manc</c:v>
                </c:pt>
                <c:pt idx="18">
                  <c:v>E Mids</c:v>
                </c:pt>
                <c:pt idx="19">
                  <c:v>N East </c:v>
                </c:pt>
                <c:pt idx="20">
                  <c:v>W Mids</c:v>
                </c:pt>
                <c:pt idx="21">
                  <c:v>E Engl</c:v>
                </c:pt>
              </c:strCache>
            </c:strRef>
          </c:cat>
          <c:val>
            <c:numRef>
              <c:f>'[designer_excel.xlsx]7.2'!$G$2:$G$23</c:f>
              <c:numCache>
                <c:formatCode>0.0%</c:formatCode>
                <c:ptCount val="22"/>
                <c:pt idx="0">
                  <c:v>0.38598329999999997</c:v>
                </c:pt>
                <c:pt idx="1">
                  <c:v>0.38598329999999997</c:v>
                </c:pt>
                <c:pt idx="2">
                  <c:v>0.38598329999999997</c:v>
                </c:pt>
                <c:pt idx="3">
                  <c:v>0.38598329999999997</c:v>
                </c:pt>
                <c:pt idx="4">
                  <c:v>0.38598329999999997</c:v>
                </c:pt>
                <c:pt idx="5">
                  <c:v>0.38598329999999997</c:v>
                </c:pt>
                <c:pt idx="6">
                  <c:v>0.38598329999999997</c:v>
                </c:pt>
                <c:pt idx="7">
                  <c:v>0.38598329999999997</c:v>
                </c:pt>
                <c:pt idx="8">
                  <c:v>0.38598329999999997</c:v>
                </c:pt>
                <c:pt idx="9">
                  <c:v>0.38598329999999997</c:v>
                </c:pt>
                <c:pt idx="10">
                  <c:v>0.38598329999999997</c:v>
                </c:pt>
                <c:pt idx="11">
                  <c:v>0.38598329999999997</c:v>
                </c:pt>
                <c:pt idx="12">
                  <c:v>0.38598329999999997</c:v>
                </c:pt>
                <c:pt idx="13">
                  <c:v>0.38598329999999997</c:v>
                </c:pt>
                <c:pt idx="14">
                  <c:v>0.38598329999999997</c:v>
                </c:pt>
                <c:pt idx="15">
                  <c:v>0.38598329999999997</c:v>
                </c:pt>
                <c:pt idx="16">
                  <c:v>0.38598329999999997</c:v>
                </c:pt>
                <c:pt idx="17">
                  <c:v>0.38598329999999997</c:v>
                </c:pt>
                <c:pt idx="18">
                  <c:v>0.38598329999999997</c:v>
                </c:pt>
                <c:pt idx="19">
                  <c:v>0.38598329999999997</c:v>
                </c:pt>
                <c:pt idx="20">
                  <c:v>0.38598329999999997</c:v>
                </c:pt>
                <c:pt idx="21">
                  <c:v>0.38598329999999997</c:v>
                </c:pt>
              </c:numCache>
            </c:numRef>
          </c:val>
          <c:smooth val="0"/>
          <c:extLst xmlns:c16r2="http://schemas.microsoft.com/office/drawing/2015/06/chart">
            <c:ext xmlns:c16="http://schemas.microsoft.com/office/drawing/2014/chart" uri="{C3380CC4-5D6E-409C-BE32-E72D297353CC}">
              <c16:uniqueId val="{00000002-71F6-43F0-B2A8-8A58384F601B}"/>
            </c:ext>
          </c:extLst>
        </c:ser>
        <c:dLbls>
          <c:showLegendKey val="0"/>
          <c:showVal val="0"/>
          <c:showCatName val="0"/>
          <c:showSerName val="0"/>
          <c:showPercent val="0"/>
          <c:showBubbleSize val="0"/>
        </c:dLbls>
        <c:marker val="1"/>
        <c:smooth val="0"/>
        <c:axId val="182990720"/>
        <c:axId val="182988800"/>
      </c:lineChart>
      <c:catAx>
        <c:axId val="1829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978432"/>
        <c:crosses val="autoZero"/>
        <c:auto val="1"/>
        <c:lblAlgn val="ctr"/>
        <c:lblOffset val="100"/>
        <c:noMultiLvlLbl val="0"/>
      </c:catAx>
      <c:valAx>
        <c:axId val="182978432"/>
        <c:scaling>
          <c:orientation val="minMax"/>
          <c:max val="6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a:t>
                </a:r>
                <a:r>
                  <a:rPr lang="en-GB" baseline="0" dirty="0"/>
                  <a:t> of patients diagnosed </a:t>
                </a:r>
                <a:endParaRPr lang="en-GB" dirty="0"/>
              </a:p>
            </c:rich>
          </c:tx>
          <c:layout>
            <c:manualLayout>
              <c:xMode val="edge"/>
              <c:yMode val="edge"/>
              <c:x val="1.8602310181023658E-2"/>
              <c:y val="3.6281435923509464E-2"/>
            </c:manualLayout>
          </c:layout>
          <c:overlay val="0"/>
          <c:spPr>
            <a:noFill/>
            <a:ln>
              <a:noFill/>
            </a:ln>
            <a:effectLst/>
          </c:sp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976896"/>
        <c:crosses val="autoZero"/>
        <c:crossBetween val="between"/>
      </c:valAx>
      <c:valAx>
        <c:axId val="18298880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r>
                  <a:rPr lang="en-GB" baseline="0"/>
                  <a:t> patients with curative treatment plan</a:t>
                </a:r>
                <a:endParaRPr lang="en-GB"/>
              </a:p>
            </c:rich>
          </c:tx>
          <c:layout/>
          <c:overlay val="0"/>
          <c:spPr>
            <a:noFill/>
            <a:ln>
              <a:noFill/>
            </a:ln>
            <a:effectLst/>
          </c:spPr>
        </c:title>
        <c:numFmt formatCode="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990720"/>
        <c:crosses val="max"/>
        <c:crossBetween val="between"/>
      </c:valAx>
      <c:catAx>
        <c:axId val="182990720"/>
        <c:scaling>
          <c:orientation val="minMax"/>
        </c:scaling>
        <c:delete val="1"/>
        <c:axPos val="b"/>
        <c:numFmt formatCode="General" sourceLinked="1"/>
        <c:majorTickMark val="none"/>
        <c:minorTickMark val="none"/>
        <c:tickLblPos val="nextTo"/>
        <c:crossAx val="1829888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in Microsoft Word]Sheet1'!$C$3</c:f>
              <c:strCache>
                <c:ptCount val="1"/>
                <c:pt idx="0">
                  <c:v>Best supportive care </c:v>
                </c:pt>
              </c:strCache>
            </c:strRef>
          </c:tx>
          <c:spPr>
            <a:solidFill>
              <a:srgbClr val="7BABB1"/>
            </a:solidFill>
            <a:ln>
              <a:noFill/>
            </a:ln>
            <a:effectLst/>
          </c:spPr>
          <c:invertIfNegative val="0"/>
          <c:cat>
            <c:strRef>
              <c:f>'[Chart in Microsoft Word]Sheet1'!$B$4:$B$25</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North Wales</c:v>
                </c:pt>
                <c:pt idx="21">
                  <c:v>South Wales</c:v>
                </c:pt>
              </c:strCache>
            </c:strRef>
          </c:cat>
          <c:val>
            <c:numRef>
              <c:f>'[Chart in Microsoft Word]Sheet1'!$C$4:$C$25</c:f>
              <c:numCache>
                <c:formatCode>0.0%</c:formatCode>
                <c:ptCount val="22"/>
                <c:pt idx="0">
                  <c:v>0.41284399999999999</c:v>
                </c:pt>
                <c:pt idx="1">
                  <c:v>0.3768473</c:v>
                </c:pt>
                <c:pt idx="2">
                  <c:v>0.35971730000000002</c:v>
                </c:pt>
                <c:pt idx="3">
                  <c:v>0.48612949999999999</c:v>
                </c:pt>
                <c:pt idx="4">
                  <c:v>0.31671549999999998</c:v>
                </c:pt>
                <c:pt idx="5">
                  <c:v>0.31024930000000001</c:v>
                </c:pt>
                <c:pt idx="6">
                  <c:v>0.34816249999999999</c:v>
                </c:pt>
                <c:pt idx="7">
                  <c:v>0.30323679999999997</c:v>
                </c:pt>
                <c:pt idx="8">
                  <c:v>0.40488299999999999</c:v>
                </c:pt>
                <c:pt idx="9">
                  <c:v>0.37524950000000001</c:v>
                </c:pt>
                <c:pt idx="10">
                  <c:v>0.40387719999999999</c:v>
                </c:pt>
                <c:pt idx="11">
                  <c:v>0.2465753</c:v>
                </c:pt>
                <c:pt idx="12">
                  <c:v>0.34168159999999997</c:v>
                </c:pt>
                <c:pt idx="13">
                  <c:v>0.4500846</c:v>
                </c:pt>
                <c:pt idx="14">
                  <c:v>0.24043719999999999</c:v>
                </c:pt>
                <c:pt idx="15">
                  <c:v>0.38688529999999999</c:v>
                </c:pt>
                <c:pt idx="16">
                  <c:v>0.30849219999999999</c:v>
                </c:pt>
                <c:pt idx="17">
                  <c:v>0.41454800000000003</c:v>
                </c:pt>
                <c:pt idx="18">
                  <c:v>0.47128710000000001</c:v>
                </c:pt>
                <c:pt idx="19">
                  <c:v>0.32214765100671139</c:v>
                </c:pt>
                <c:pt idx="20">
                  <c:v>0.31188118811881188</c:v>
                </c:pt>
                <c:pt idx="21">
                  <c:v>0.32839506172839505</c:v>
                </c:pt>
              </c:numCache>
            </c:numRef>
          </c:val>
          <c:extLst xmlns:c16r2="http://schemas.microsoft.com/office/drawing/2015/06/chart">
            <c:ext xmlns:c16="http://schemas.microsoft.com/office/drawing/2014/chart" uri="{C3380CC4-5D6E-409C-BE32-E72D297353CC}">
              <c16:uniqueId val="{00000000-EA80-4DB0-BBA3-7D37E23ABBE8}"/>
            </c:ext>
          </c:extLst>
        </c:ser>
        <c:ser>
          <c:idx val="1"/>
          <c:order val="1"/>
          <c:tx>
            <c:strRef>
              <c:f>'[Chart in Microsoft Word]Sheet1'!$D$3</c:f>
              <c:strCache>
                <c:ptCount val="1"/>
                <c:pt idx="0">
                  <c:v>Palliative surgery</c:v>
                </c:pt>
              </c:strCache>
            </c:strRef>
          </c:tx>
          <c:spPr>
            <a:solidFill>
              <a:srgbClr val="378C6C"/>
            </a:solidFill>
            <a:ln>
              <a:noFill/>
            </a:ln>
            <a:effectLst/>
          </c:spPr>
          <c:invertIfNegative val="0"/>
          <c:cat>
            <c:strRef>
              <c:f>'[Chart in Microsoft Word]Sheet1'!$B$4:$B$25</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North Wales</c:v>
                </c:pt>
                <c:pt idx="21">
                  <c:v>South Wales</c:v>
                </c:pt>
              </c:strCache>
            </c:strRef>
          </c:cat>
          <c:val>
            <c:numRef>
              <c:f>'[Chart in Microsoft Word]Sheet1'!$D$4:$D$25</c:f>
              <c:numCache>
                <c:formatCode>0.0%</c:formatCode>
                <c:ptCount val="22"/>
                <c:pt idx="0">
                  <c:v>6.8152000000000004E-2</c:v>
                </c:pt>
                <c:pt idx="1">
                  <c:v>1.3546799999999999E-2</c:v>
                </c:pt>
                <c:pt idx="2">
                  <c:v>3.18021E-2</c:v>
                </c:pt>
                <c:pt idx="3">
                  <c:v>5.8124200000000001E-2</c:v>
                </c:pt>
                <c:pt idx="4">
                  <c:v>1.7595300000000001E-2</c:v>
                </c:pt>
                <c:pt idx="5">
                  <c:v>1.66205E-2</c:v>
                </c:pt>
                <c:pt idx="6">
                  <c:v>1.5473900000000001E-2</c:v>
                </c:pt>
                <c:pt idx="7">
                  <c:v>2.8960799999999998E-2</c:v>
                </c:pt>
                <c:pt idx="8">
                  <c:v>1.5259399999999999E-2</c:v>
                </c:pt>
                <c:pt idx="9">
                  <c:v>2.39521E-2</c:v>
                </c:pt>
                <c:pt idx="10">
                  <c:v>6.1389300000000001E-2</c:v>
                </c:pt>
                <c:pt idx="11">
                  <c:v>6.8493E-3</c:v>
                </c:pt>
                <c:pt idx="12">
                  <c:v>1.25224E-2</c:v>
                </c:pt>
                <c:pt idx="13">
                  <c:v>3.7225000000000001E-2</c:v>
                </c:pt>
                <c:pt idx="14">
                  <c:v>4.3715799999999999E-2</c:v>
                </c:pt>
                <c:pt idx="15">
                  <c:v>5.9016399999999997E-2</c:v>
                </c:pt>
                <c:pt idx="16">
                  <c:v>5.8925499999999999E-2</c:v>
                </c:pt>
                <c:pt idx="17">
                  <c:v>2.04802E-2</c:v>
                </c:pt>
                <c:pt idx="18">
                  <c:v>5.9405999999999999E-3</c:v>
                </c:pt>
                <c:pt idx="19">
                  <c:v>0</c:v>
                </c:pt>
                <c:pt idx="20">
                  <c:v>9.9009900990099011E-3</c:v>
                </c:pt>
                <c:pt idx="21">
                  <c:v>7.4074074074074077E-3</c:v>
                </c:pt>
              </c:numCache>
            </c:numRef>
          </c:val>
          <c:extLst xmlns:c16r2="http://schemas.microsoft.com/office/drawing/2015/06/chart">
            <c:ext xmlns:c16="http://schemas.microsoft.com/office/drawing/2014/chart" uri="{C3380CC4-5D6E-409C-BE32-E72D297353CC}">
              <c16:uniqueId val="{00000001-EA80-4DB0-BBA3-7D37E23ABBE8}"/>
            </c:ext>
          </c:extLst>
        </c:ser>
        <c:ser>
          <c:idx val="2"/>
          <c:order val="2"/>
          <c:tx>
            <c:strRef>
              <c:f>'[Chart in Microsoft Word]Sheet1'!$E$3</c:f>
              <c:strCache>
                <c:ptCount val="1"/>
                <c:pt idx="0">
                  <c:v>Palliative oncology</c:v>
                </c:pt>
              </c:strCache>
            </c:strRef>
          </c:tx>
          <c:spPr>
            <a:solidFill>
              <a:srgbClr val="7F4265"/>
            </a:solidFill>
            <a:ln>
              <a:noFill/>
            </a:ln>
            <a:effectLst/>
          </c:spPr>
          <c:invertIfNegative val="0"/>
          <c:cat>
            <c:strRef>
              <c:f>'[Chart in Microsoft Word]Sheet1'!$B$4:$B$25</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North Wales</c:v>
                </c:pt>
                <c:pt idx="21">
                  <c:v>South Wales</c:v>
                </c:pt>
              </c:strCache>
            </c:strRef>
          </c:cat>
          <c:val>
            <c:numRef>
              <c:f>'[Chart in Microsoft Word]Sheet1'!$E$4:$E$25</c:f>
              <c:numCache>
                <c:formatCode>0.0%</c:formatCode>
                <c:ptCount val="22"/>
                <c:pt idx="0">
                  <c:v>0.42201830000000001</c:v>
                </c:pt>
                <c:pt idx="1">
                  <c:v>0.45812809999999998</c:v>
                </c:pt>
                <c:pt idx="2">
                  <c:v>0.48763250000000002</c:v>
                </c:pt>
                <c:pt idx="3">
                  <c:v>0.36327609999999999</c:v>
                </c:pt>
                <c:pt idx="4">
                  <c:v>0.61583580000000004</c:v>
                </c:pt>
                <c:pt idx="5">
                  <c:v>0.60387809999999997</c:v>
                </c:pt>
                <c:pt idx="6">
                  <c:v>0.47775630000000002</c:v>
                </c:pt>
                <c:pt idx="7">
                  <c:v>0.55706979999999995</c:v>
                </c:pt>
                <c:pt idx="8">
                  <c:v>0.47304170000000001</c:v>
                </c:pt>
                <c:pt idx="9">
                  <c:v>0.47904190000000002</c:v>
                </c:pt>
                <c:pt idx="10">
                  <c:v>0.45718900000000001</c:v>
                </c:pt>
                <c:pt idx="11">
                  <c:v>0.63698630000000001</c:v>
                </c:pt>
                <c:pt idx="12">
                  <c:v>0.45438279999999998</c:v>
                </c:pt>
                <c:pt idx="13">
                  <c:v>0.43147210000000003</c:v>
                </c:pt>
                <c:pt idx="14">
                  <c:v>0.60109290000000004</c:v>
                </c:pt>
                <c:pt idx="15">
                  <c:v>0.43278689999999997</c:v>
                </c:pt>
                <c:pt idx="16">
                  <c:v>0.57885620000000004</c:v>
                </c:pt>
                <c:pt idx="17">
                  <c:v>0.45127119999999998</c:v>
                </c:pt>
                <c:pt idx="18">
                  <c:v>0.49306929999999999</c:v>
                </c:pt>
                <c:pt idx="19">
                  <c:v>0.63758389261744963</c:v>
                </c:pt>
                <c:pt idx="20">
                  <c:v>0.4405940594059406</c:v>
                </c:pt>
                <c:pt idx="21">
                  <c:v>0.47901234567901235</c:v>
                </c:pt>
              </c:numCache>
            </c:numRef>
          </c:val>
          <c:extLst xmlns:c16r2="http://schemas.microsoft.com/office/drawing/2015/06/chart">
            <c:ext xmlns:c16="http://schemas.microsoft.com/office/drawing/2014/chart" uri="{C3380CC4-5D6E-409C-BE32-E72D297353CC}">
              <c16:uniqueId val="{00000002-EA80-4DB0-BBA3-7D37E23ABBE8}"/>
            </c:ext>
          </c:extLst>
        </c:ser>
        <c:ser>
          <c:idx val="3"/>
          <c:order val="3"/>
          <c:tx>
            <c:strRef>
              <c:f>'[Chart in Microsoft Word]Sheet1'!$F$3</c:f>
              <c:strCache>
                <c:ptCount val="1"/>
                <c:pt idx="0">
                  <c:v>Palliative endoscopy/radiological treatment </c:v>
                </c:pt>
              </c:strCache>
            </c:strRef>
          </c:tx>
          <c:spPr>
            <a:solidFill>
              <a:srgbClr val="C4AD67"/>
            </a:solidFill>
            <a:ln>
              <a:noFill/>
            </a:ln>
            <a:effectLst/>
          </c:spPr>
          <c:invertIfNegative val="0"/>
          <c:cat>
            <c:strRef>
              <c:f>'[Chart in Microsoft Word]Sheet1'!$B$4:$B$25</c:f>
              <c:strCache>
                <c:ptCount val="22"/>
                <c:pt idx="0">
                  <c:v>Cheshire </c:v>
                </c:pt>
                <c:pt idx="1">
                  <c:v>E Mids</c:v>
                </c:pt>
                <c:pt idx="2">
                  <c:v>E Engl</c:v>
                </c:pt>
                <c:pt idx="3">
                  <c:v>Manc</c:v>
                </c:pt>
                <c:pt idx="4">
                  <c:v>Humber</c:v>
                </c:pt>
                <c:pt idx="5">
                  <c:v>Kent </c:v>
                </c:pt>
                <c:pt idx="6">
                  <c:v>Lancs</c:v>
                </c:pt>
                <c:pt idx="7">
                  <c:v>NCE Lond</c:v>
                </c:pt>
                <c:pt idx="8">
                  <c:v>N East </c:v>
                </c:pt>
                <c:pt idx="9">
                  <c:v>Penns</c:v>
                </c:pt>
                <c:pt idx="10">
                  <c:v>Soms</c:v>
                </c:pt>
                <c:pt idx="11">
                  <c:v>SE Lond</c:v>
                </c:pt>
                <c:pt idx="12">
                  <c:v>S Yorks</c:v>
                </c:pt>
                <c:pt idx="13">
                  <c:v>Surrey </c:v>
                </c:pt>
                <c:pt idx="14">
                  <c:v>Thames </c:v>
                </c:pt>
                <c:pt idx="15">
                  <c:v>Wessex</c:v>
                </c:pt>
                <c:pt idx="16">
                  <c:v>W Lon</c:v>
                </c:pt>
                <c:pt idx="17">
                  <c:v>W Mids</c:v>
                </c:pt>
                <c:pt idx="18">
                  <c:v>W Yorks </c:v>
                </c:pt>
                <c:pt idx="19">
                  <c:v>ABMU</c:v>
                </c:pt>
                <c:pt idx="20">
                  <c:v>North Wales</c:v>
                </c:pt>
                <c:pt idx="21">
                  <c:v>South Wales</c:v>
                </c:pt>
              </c:strCache>
            </c:strRef>
          </c:cat>
          <c:val>
            <c:numRef>
              <c:f>'[Chart in Microsoft Word]Sheet1'!$F$4:$F$25</c:f>
              <c:numCache>
                <c:formatCode>0.0%</c:formatCode>
                <c:ptCount val="22"/>
                <c:pt idx="0">
                  <c:v>9.6985600000000005E-2</c:v>
                </c:pt>
                <c:pt idx="1">
                  <c:v>0.1514778</c:v>
                </c:pt>
                <c:pt idx="2">
                  <c:v>0.1208481</c:v>
                </c:pt>
                <c:pt idx="3">
                  <c:v>9.2470300000000005E-2</c:v>
                </c:pt>
                <c:pt idx="4">
                  <c:v>4.9853399999999999E-2</c:v>
                </c:pt>
                <c:pt idx="5">
                  <c:v>6.9252099999999997E-2</c:v>
                </c:pt>
                <c:pt idx="6">
                  <c:v>0.15860730000000001</c:v>
                </c:pt>
                <c:pt idx="7">
                  <c:v>0.1107325</c:v>
                </c:pt>
                <c:pt idx="8">
                  <c:v>0.10681590000000001</c:v>
                </c:pt>
                <c:pt idx="9">
                  <c:v>0.1217565</c:v>
                </c:pt>
                <c:pt idx="10">
                  <c:v>7.7544399999999999E-2</c:v>
                </c:pt>
                <c:pt idx="11">
                  <c:v>0.10958900000000001</c:v>
                </c:pt>
                <c:pt idx="12">
                  <c:v>0.19141320000000001</c:v>
                </c:pt>
                <c:pt idx="13">
                  <c:v>8.1218299999999993E-2</c:v>
                </c:pt>
                <c:pt idx="14">
                  <c:v>0.1147541</c:v>
                </c:pt>
                <c:pt idx="15">
                  <c:v>0.1213115</c:v>
                </c:pt>
                <c:pt idx="16">
                  <c:v>5.3726200000000002E-2</c:v>
                </c:pt>
                <c:pt idx="17">
                  <c:v>0.1137006</c:v>
                </c:pt>
                <c:pt idx="18">
                  <c:v>2.9703E-2</c:v>
                </c:pt>
                <c:pt idx="19">
                  <c:v>4.0268456375838924E-2</c:v>
                </c:pt>
                <c:pt idx="20">
                  <c:v>0.23762376237623761</c:v>
                </c:pt>
                <c:pt idx="21">
                  <c:v>0.18518518518518517</c:v>
                </c:pt>
              </c:numCache>
            </c:numRef>
          </c:val>
          <c:extLst xmlns:c16r2="http://schemas.microsoft.com/office/drawing/2015/06/chart">
            <c:ext xmlns:c16="http://schemas.microsoft.com/office/drawing/2014/chart" uri="{C3380CC4-5D6E-409C-BE32-E72D297353CC}">
              <c16:uniqueId val="{00000003-EA80-4DB0-BBA3-7D37E23ABBE8}"/>
            </c:ext>
          </c:extLst>
        </c:ser>
        <c:dLbls>
          <c:showLegendKey val="0"/>
          <c:showVal val="0"/>
          <c:showCatName val="0"/>
          <c:showSerName val="0"/>
          <c:showPercent val="0"/>
          <c:showBubbleSize val="0"/>
        </c:dLbls>
        <c:gapWidth val="150"/>
        <c:overlap val="100"/>
        <c:axId val="231564416"/>
        <c:axId val="231566336"/>
      </c:barChart>
      <c:catAx>
        <c:axId val="231564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Cancer Alliance</a:t>
                </a:r>
                <a:r>
                  <a:rPr lang="en-GB" baseline="0"/>
                  <a:t>  / Welsh region</a:t>
                </a:r>
                <a:endParaRPr lang="en-GB"/>
              </a:p>
            </c:rich>
          </c:tx>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566336"/>
        <c:crosses val="autoZero"/>
        <c:auto val="1"/>
        <c:lblAlgn val="ctr"/>
        <c:lblOffset val="100"/>
        <c:noMultiLvlLbl val="0"/>
      </c:catAx>
      <c:valAx>
        <c:axId val="2315663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1564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Triplet therapy by age group in</a:t>
            </a:r>
            <a:r>
              <a:rPr lang="en-GB" baseline="0" dirty="0"/>
              <a:t> English Cancer Alliances</a:t>
            </a:r>
            <a:endParaRPr lang="en-GB" dirty="0"/>
          </a:p>
        </c:rich>
      </c:tx>
      <c:overlay val="0"/>
      <c:spPr>
        <a:noFill/>
        <a:ln>
          <a:noFill/>
        </a:ln>
        <a:effectLst/>
      </c:spPr>
    </c:title>
    <c:autoTitleDeleted val="0"/>
    <c:plotArea>
      <c:layout/>
      <c:barChart>
        <c:barDir val="col"/>
        <c:grouping val="clustered"/>
        <c:varyColors val="0"/>
        <c:ser>
          <c:idx val="0"/>
          <c:order val="0"/>
          <c:tx>
            <c:strRef>
              <c:f>'10.3 and 10.4'!$D$5</c:f>
              <c:strCache>
                <c:ptCount val="1"/>
                <c:pt idx="0">
                  <c:v>&lt;60</c:v>
                </c:pt>
              </c:strCache>
            </c:strRef>
          </c:tx>
          <c:spPr>
            <a:solidFill>
              <a:srgbClr val="7BABB1"/>
            </a:solidFill>
            <a:ln>
              <a:noFill/>
            </a:ln>
            <a:effectLst/>
          </c:spPr>
          <c:invertIfNegative val="0"/>
          <c:cat>
            <c:strRef>
              <c:f>'10.3 and 10.4'!$C$6:$C$24</c:f>
              <c:strCache>
                <c:ptCount val="19"/>
                <c:pt idx="0">
                  <c:v>Kent </c:v>
                </c:pt>
                <c:pt idx="1">
                  <c:v>S Yorks</c:v>
                </c:pt>
                <c:pt idx="2">
                  <c:v>Soms</c:v>
                </c:pt>
                <c:pt idx="3">
                  <c:v>W Yorks </c:v>
                </c:pt>
                <c:pt idx="4">
                  <c:v>E Mids</c:v>
                </c:pt>
                <c:pt idx="5">
                  <c:v>NCE Lond</c:v>
                </c:pt>
                <c:pt idx="6">
                  <c:v>Humber</c:v>
                </c:pt>
                <c:pt idx="7">
                  <c:v>W Lon</c:v>
                </c:pt>
                <c:pt idx="8">
                  <c:v>N East </c:v>
                </c:pt>
                <c:pt idx="9">
                  <c:v>Surrey </c:v>
                </c:pt>
                <c:pt idx="10">
                  <c:v>Wessex</c:v>
                </c:pt>
                <c:pt idx="11">
                  <c:v>SE Lond</c:v>
                </c:pt>
                <c:pt idx="12">
                  <c:v>Lancs</c:v>
                </c:pt>
                <c:pt idx="13">
                  <c:v>Cheshire </c:v>
                </c:pt>
                <c:pt idx="14">
                  <c:v>E Engl</c:v>
                </c:pt>
                <c:pt idx="15">
                  <c:v>Manc</c:v>
                </c:pt>
                <c:pt idx="16">
                  <c:v>W Mids</c:v>
                </c:pt>
                <c:pt idx="17">
                  <c:v>Penns</c:v>
                </c:pt>
                <c:pt idx="18">
                  <c:v>Thames </c:v>
                </c:pt>
              </c:strCache>
            </c:strRef>
          </c:cat>
          <c:val>
            <c:numRef>
              <c:f>'10.3 and 10.4'!$D$6:$D$24</c:f>
              <c:numCache>
                <c:formatCode>0.0%</c:formatCode>
                <c:ptCount val="19"/>
                <c:pt idx="0">
                  <c:v>0.30113640000000003</c:v>
                </c:pt>
                <c:pt idx="1">
                  <c:v>0.60360360000000002</c:v>
                </c:pt>
                <c:pt idx="2">
                  <c:v>0.44495410000000002</c:v>
                </c:pt>
                <c:pt idx="3">
                  <c:v>0.46539380000000002</c:v>
                </c:pt>
                <c:pt idx="4">
                  <c:v>0.56053070000000005</c:v>
                </c:pt>
                <c:pt idx="5">
                  <c:v>0.45738040000000002</c:v>
                </c:pt>
                <c:pt idx="6">
                  <c:v>0.6380091</c:v>
                </c:pt>
                <c:pt idx="7">
                  <c:v>0.46511629999999998</c:v>
                </c:pt>
                <c:pt idx="8">
                  <c:v>0.6849113</c:v>
                </c:pt>
                <c:pt idx="9">
                  <c:v>0.5763547</c:v>
                </c:pt>
                <c:pt idx="10">
                  <c:v>0.41471570000000002</c:v>
                </c:pt>
                <c:pt idx="11">
                  <c:v>0.4844193</c:v>
                </c:pt>
                <c:pt idx="12">
                  <c:v>0.50892859999999995</c:v>
                </c:pt>
                <c:pt idx="13">
                  <c:v>0.61325969999999996</c:v>
                </c:pt>
                <c:pt idx="14">
                  <c:v>0.4449671</c:v>
                </c:pt>
                <c:pt idx="15">
                  <c:v>0.61373390000000005</c:v>
                </c:pt>
                <c:pt idx="16">
                  <c:v>0.54117649999999995</c:v>
                </c:pt>
                <c:pt idx="17">
                  <c:v>0.42574260000000003</c:v>
                </c:pt>
                <c:pt idx="18">
                  <c:v>0.80392160000000001</c:v>
                </c:pt>
              </c:numCache>
            </c:numRef>
          </c:val>
          <c:extLst xmlns:c16r2="http://schemas.microsoft.com/office/drawing/2015/06/chart">
            <c:ext xmlns:c16="http://schemas.microsoft.com/office/drawing/2014/chart" uri="{C3380CC4-5D6E-409C-BE32-E72D297353CC}">
              <c16:uniqueId val="{00000000-E776-4B5C-8E47-FB06F857BF1F}"/>
            </c:ext>
          </c:extLst>
        </c:ser>
        <c:ser>
          <c:idx val="1"/>
          <c:order val="1"/>
          <c:tx>
            <c:strRef>
              <c:f>'10.3 and 10.4'!$E$5</c:f>
              <c:strCache>
                <c:ptCount val="1"/>
                <c:pt idx="0">
                  <c:v>60-79</c:v>
                </c:pt>
              </c:strCache>
            </c:strRef>
          </c:tx>
          <c:spPr>
            <a:solidFill>
              <a:srgbClr val="7F4265"/>
            </a:solidFill>
            <a:ln>
              <a:noFill/>
            </a:ln>
            <a:effectLst/>
          </c:spPr>
          <c:invertIfNegative val="0"/>
          <c:cat>
            <c:strRef>
              <c:f>'10.3 and 10.4'!$C$6:$C$24</c:f>
              <c:strCache>
                <c:ptCount val="19"/>
                <c:pt idx="0">
                  <c:v>Kent </c:v>
                </c:pt>
                <c:pt idx="1">
                  <c:v>S Yorks</c:v>
                </c:pt>
                <c:pt idx="2">
                  <c:v>Soms</c:v>
                </c:pt>
                <c:pt idx="3">
                  <c:v>W Yorks </c:v>
                </c:pt>
                <c:pt idx="4">
                  <c:v>E Mids</c:v>
                </c:pt>
                <c:pt idx="5">
                  <c:v>NCE Lond</c:v>
                </c:pt>
                <c:pt idx="6">
                  <c:v>Humber</c:v>
                </c:pt>
                <c:pt idx="7">
                  <c:v>W Lon</c:v>
                </c:pt>
                <c:pt idx="8">
                  <c:v>N East </c:v>
                </c:pt>
                <c:pt idx="9">
                  <c:v>Surrey </c:v>
                </c:pt>
                <c:pt idx="10">
                  <c:v>Wessex</c:v>
                </c:pt>
                <c:pt idx="11">
                  <c:v>SE Lond</c:v>
                </c:pt>
                <c:pt idx="12">
                  <c:v>Lancs</c:v>
                </c:pt>
                <c:pt idx="13">
                  <c:v>Cheshire </c:v>
                </c:pt>
                <c:pt idx="14">
                  <c:v>E Engl</c:v>
                </c:pt>
                <c:pt idx="15">
                  <c:v>Manc</c:v>
                </c:pt>
                <c:pt idx="16">
                  <c:v>W Mids</c:v>
                </c:pt>
                <c:pt idx="17">
                  <c:v>Penns</c:v>
                </c:pt>
                <c:pt idx="18">
                  <c:v>Thames </c:v>
                </c:pt>
              </c:strCache>
            </c:strRef>
          </c:cat>
          <c:val>
            <c:numRef>
              <c:f>'10.3 and 10.4'!$E$6:$E$24</c:f>
              <c:numCache>
                <c:formatCode>0.0%</c:formatCode>
                <c:ptCount val="19"/>
                <c:pt idx="0">
                  <c:v>0.41674329999999998</c:v>
                </c:pt>
                <c:pt idx="1">
                  <c:v>0.65486719999999998</c:v>
                </c:pt>
                <c:pt idx="2">
                  <c:v>0.4471366</c:v>
                </c:pt>
                <c:pt idx="3">
                  <c:v>0.44880179999999997</c:v>
                </c:pt>
                <c:pt idx="4">
                  <c:v>0.61032529999999996</c:v>
                </c:pt>
                <c:pt idx="5">
                  <c:v>0.52535759999999998</c:v>
                </c:pt>
                <c:pt idx="6">
                  <c:v>0.68347340000000001</c:v>
                </c:pt>
                <c:pt idx="7">
                  <c:v>0.38035259999999999</c:v>
                </c:pt>
                <c:pt idx="8">
                  <c:v>0.5982596</c:v>
                </c:pt>
                <c:pt idx="9">
                  <c:v>0.46966289999999999</c:v>
                </c:pt>
                <c:pt idx="10">
                  <c:v>0.49655959999999999</c:v>
                </c:pt>
                <c:pt idx="11">
                  <c:v>0.3591433</c:v>
                </c:pt>
                <c:pt idx="12">
                  <c:v>0.53376199999999996</c:v>
                </c:pt>
                <c:pt idx="13">
                  <c:v>0.56191590000000002</c:v>
                </c:pt>
                <c:pt idx="14">
                  <c:v>0.51327840000000002</c:v>
                </c:pt>
                <c:pt idx="15">
                  <c:v>0.58996210000000004</c:v>
                </c:pt>
                <c:pt idx="16">
                  <c:v>0.59090909999999996</c:v>
                </c:pt>
                <c:pt idx="17">
                  <c:v>0.59767440000000005</c:v>
                </c:pt>
                <c:pt idx="18">
                  <c:v>0.7651715</c:v>
                </c:pt>
              </c:numCache>
            </c:numRef>
          </c:val>
          <c:extLst xmlns:c16r2="http://schemas.microsoft.com/office/drawing/2015/06/chart">
            <c:ext xmlns:c16="http://schemas.microsoft.com/office/drawing/2014/chart" uri="{C3380CC4-5D6E-409C-BE32-E72D297353CC}">
              <c16:uniqueId val="{00000001-E776-4B5C-8E47-FB06F857BF1F}"/>
            </c:ext>
          </c:extLst>
        </c:ser>
        <c:ser>
          <c:idx val="2"/>
          <c:order val="2"/>
          <c:tx>
            <c:strRef>
              <c:f>'10.3 and 10.4'!$F$5</c:f>
              <c:strCache>
                <c:ptCount val="1"/>
                <c:pt idx="0">
                  <c:v>&gt;=80</c:v>
                </c:pt>
              </c:strCache>
            </c:strRef>
          </c:tx>
          <c:spPr>
            <a:solidFill>
              <a:srgbClr val="C4AD67"/>
            </a:solidFill>
            <a:ln>
              <a:noFill/>
            </a:ln>
            <a:effectLst/>
          </c:spPr>
          <c:invertIfNegative val="0"/>
          <c:cat>
            <c:strRef>
              <c:f>'10.3 and 10.4'!$C$6:$C$24</c:f>
              <c:strCache>
                <c:ptCount val="19"/>
                <c:pt idx="0">
                  <c:v>Kent </c:v>
                </c:pt>
                <c:pt idx="1">
                  <c:v>S Yorks</c:v>
                </c:pt>
                <c:pt idx="2">
                  <c:v>Soms</c:v>
                </c:pt>
                <c:pt idx="3">
                  <c:v>W Yorks </c:v>
                </c:pt>
                <c:pt idx="4">
                  <c:v>E Mids</c:v>
                </c:pt>
                <c:pt idx="5">
                  <c:v>NCE Lond</c:v>
                </c:pt>
                <c:pt idx="6">
                  <c:v>Humber</c:v>
                </c:pt>
                <c:pt idx="7">
                  <c:v>W Lon</c:v>
                </c:pt>
                <c:pt idx="8">
                  <c:v>N East </c:v>
                </c:pt>
                <c:pt idx="9">
                  <c:v>Surrey </c:v>
                </c:pt>
                <c:pt idx="10">
                  <c:v>Wessex</c:v>
                </c:pt>
                <c:pt idx="11">
                  <c:v>SE Lond</c:v>
                </c:pt>
                <c:pt idx="12">
                  <c:v>Lancs</c:v>
                </c:pt>
                <c:pt idx="13">
                  <c:v>Cheshire </c:v>
                </c:pt>
                <c:pt idx="14">
                  <c:v>E Engl</c:v>
                </c:pt>
                <c:pt idx="15">
                  <c:v>Manc</c:v>
                </c:pt>
                <c:pt idx="16">
                  <c:v>W Mids</c:v>
                </c:pt>
                <c:pt idx="17">
                  <c:v>Penns</c:v>
                </c:pt>
                <c:pt idx="18">
                  <c:v>Thames </c:v>
                </c:pt>
              </c:strCache>
            </c:strRef>
          </c:cat>
          <c:val>
            <c:numRef>
              <c:f>'10.3 and 10.4'!$F$6:$F$24</c:f>
              <c:numCache>
                <c:formatCode>0.0%</c:formatCode>
                <c:ptCount val="19"/>
                <c:pt idx="0">
                  <c:v>0</c:v>
                </c:pt>
                <c:pt idx="1">
                  <c:v>0</c:v>
                </c:pt>
                <c:pt idx="2">
                  <c:v>5.5555599999999997E-2</c:v>
                </c:pt>
                <c:pt idx="3">
                  <c:v>0.1232877</c:v>
                </c:pt>
                <c:pt idx="4">
                  <c:v>0.17948720000000001</c:v>
                </c:pt>
                <c:pt idx="5">
                  <c:v>0.21495330000000001</c:v>
                </c:pt>
                <c:pt idx="6">
                  <c:v>0.23809520000000001</c:v>
                </c:pt>
                <c:pt idx="7">
                  <c:v>0.27500000000000002</c:v>
                </c:pt>
                <c:pt idx="8">
                  <c:v>0.31617650000000003</c:v>
                </c:pt>
                <c:pt idx="9">
                  <c:v>0.3333333</c:v>
                </c:pt>
                <c:pt idx="10">
                  <c:v>0.48076920000000001</c:v>
                </c:pt>
                <c:pt idx="11">
                  <c:v>0.51063829999999999</c:v>
                </c:pt>
                <c:pt idx="12">
                  <c:v>0.57333330000000005</c:v>
                </c:pt>
                <c:pt idx="13">
                  <c:v>0.58208950000000004</c:v>
                </c:pt>
                <c:pt idx="14">
                  <c:v>0.61417319999999997</c:v>
                </c:pt>
                <c:pt idx="15">
                  <c:v>0.7179487</c:v>
                </c:pt>
                <c:pt idx="16">
                  <c:v>0.78761060000000005</c:v>
                </c:pt>
                <c:pt idx="17">
                  <c:v>0.91489359999999997</c:v>
                </c:pt>
                <c:pt idx="18">
                  <c:v>1</c:v>
                </c:pt>
              </c:numCache>
            </c:numRef>
          </c:val>
          <c:extLst xmlns:c16r2="http://schemas.microsoft.com/office/drawing/2015/06/chart">
            <c:ext xmlns:c16="http://schemas.microsoft.com/office/drawing/2014/chart" uri="{C3380CC4-5D6E-409C-BE32-E72D297353CC}">
              <c16:uniqueId val="{00000002-E776-4B5C-8E47-FB06F857BF1F}"/>
            </c:ext>
          </c:extLst>
        </c:ser>
        <c:dLbls>
          <c:showLegendKey val="0"/>
          <c:showVal val="0"/>
          <c:showCatName val="0"/>
          <c:showSerName val="0"/>
          <c:showPercent val="0"/>
          <c:showBubbleSize val="0"/>
        </c:dLbls>
        <c:gapWidth val="219"/>
        <c:overlap val="-27"/>
        <c:axId val="241033216"/>
        <c:axId val="241034752"/>
      </c:barChart>
      <c:catAx>
        <c:axId val="24103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034752"/>
        <c:crosses val="autoZero"/>
        <c:auto val="1"/>
        <c:lblAlgn val="ctr"/>
        <c:lblOffset val="100"/>
        <c:noMultiLvlLbl val="0"/>
      </c:catAx>
      <c:valAx>
        <c:axId val="241034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033216"/>
        <c:crosses val="autoZero"/>
        <c:crossBetween val="between"/>
      </c:valAx>
      <c:spPr>
        <a:noFill/>
        <a:ln>
          <a:noFill/>
        </a:ln>
        <a:effectLst/>
      </c:spPr>
    </c:plotArea>
    <c:legend>
      <c:legendPos val="b"/>
      <c:layout>
        <c:manualLayout>
          <c:xMode val="edge"/>
          <c:yMode val="edge"/>
          <c:x val="0.37925762878198721"/>
          <c:y val="0.91188929932545759"/>
          <c:w val="0.30762308238899383"/>
          <c:h val="6.7533363236183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eaLnBrk="0" hangingPunct="0">
              <a:defRPr sz="1200" b="1">
                <a:latin typeface="Arial" charset="0"/>
              </a:defRPr>
            </a:lvl1pPr>
          </a:lstStyle>
          <a:p>
            <a:pPr>
              <a:defRPr/>
            </a:pPr>
            <a:endParaRPr lang="en-GB"/>
          </a:p>
        </p:txBody>
      </p:sp>
      <p:sp>
        <p:nvSpPr>
          <p:cNvPr id="747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eaLnBrk="0" hangingPunct="0">
              <a:defRPr sz="1200" b="1">
                <a:latin typeface="Arial" charset="0"/>
              </a:defRPr>
            </a:lvl1pPr>
          </a:lstStyle>
          <a:p>
            <a:pPr>
              <a:defRPr/>
            </a:pPr>
            <a:fld id="{2C0C5275-4FBD-4B7D-99BF-6012C34BF956}" type="datetimeFigureOut">
              <a:rPr lang="en-GB"/>
              <a:pPr>
                <a:defRPr/>
              </a:pPr>
              <a:t>10/05/2019</a:t>
            </a:fld>
            <a:endParaRPr lang="en-GB"/>
          </a:p>
        </p:txBody>
      </p:sp>
      <p:sp>
        <p:nvSpPr>
          <p:cNvPr id="7475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eaLnBrk="0" hangingPunct="0">
              <a:defRPr sz="1200" b="1">
                <a:latin typeface="Arial" charset="0"/>
              </a:defRPr>
            </a:lvl1pPr>
          </a:lstStyle>
          <a:p>
            <a:pPr>
              <a:defRPr/>
            </a:pPr>
            <a:endParaRPr lang="en-GB"/>
          </a:p>
        </p:txBody>
      </p:sp>
      <p:sp>
        <p:nvSpPr>
          <p:cNvPr id="7475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eaLnBrk="0" hangingPunct="0">
              <a:defRPr sz="1200" b="1">
                <a:latin typeface="Arial" charset="0"/>
              </a:defRPr>
            </a:lvl1pPr>
          </a:lstStyle>
          <a:p>
            <a:pPr>
              <a:defRPr/>
            </a:pPr>
            <a:fld id="{A25A0CF6-61EC-4E1C-ABC8-772064F61DE3}" type="slidenum">
              <a:rPr lang="en-GB"/>
              <a:pPr>
                <a:defRPr/>
              </a:pPr>
              <a:t>‹#›</a:t>
            </a:fld>
            <a:endParaRPr lang="en-GB"/>
          </a:p>
        </p:txBody>
      </p:sp>
    </p:spTree>
    <p:extLst>
      <p:ext uri="{BB962C8B-B14F-4D97-AF65-F5344CB8AC3E}">
        <p14:creationId xmlns:p14="http://schemas.microsoft.com/office/powerpoint/2010/main" val="356458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defRPr sz="1200" b="1">
                <a:latin typeface="Arial" charset="0"/>
              </a:defRPr>
            </a:lvl1pPr>
          </a:lstStyle>
          <a:p>
            <a:pPr>
              <a:defRPr/>
            </a:pPr>
            <a:endParaRPr lang="en-GB"/>
          </a:p>
        </p:txBody>
      </p:sp>
      <p:sp>
        <p:nvSpPr>
          <p:cNvPr id="102403"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a:defRPr sz="1200" b="1">
                <a:latin typeface="Arial" charset="0"/>
              </a:defRPr>
            </a:lvl1pPr>
          </a:lstStyle>
          <a:p>
            <a:pPr>
              <a:defRPr/>
            </a:pPr>
            <a:fld id="{0553A6A1-186D-4E03-9C34-6374318C69FF}" type="datetimeFigureOut">
              <a:rPr lang="en-GB"/>
              <a:pPr>
                <a:defRPr/>
              </a:pPr>
              <a:t>10/05/2019</a:t>
            </a:fld>
            <a:endParaRPr lang="en-GB"/>
          </a:p>
        </p:txBody>
      </p:sp>
      <p:sp>
        <p:nvSpPr>
          <p:cNvPr id="30724"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0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defRPr sz="1200" b="1">
                <a:latin typeface="Arial" charset="0"/>
              </a:defRPr>
            </a:lvl1pPr>
          </a:lstStyle>
          <a:p>
            <a:pPr>
              <a:defRPr/>
            </a:pPr>
            <a:endParaRPr lang="en-GB"/>
          </a:p>
        </p:txBody>
      </p:sp>
      <p:sp>
        <p:nvSpPr>
          <p:cNvPr id="102407"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a:defRPr sz="1200" b="1">
                <a:latin typeface="Arial" charset="0"/>
              </a:defRPr>
            </a:lvl1pPr>
          </a:lstStyle>
          <a:p>
            <a:pPr>
              <a:defRPr/>
            </a:pPr>
            <a:fld id="{8D4AF039-5DED-455C-B313-649C90AA8328}" type="slidenum">
              <a:rPr lang="en-GB"/>
              <a:pPr>
                <a:defRPr/>
              </a:pPr>
              <a:t>‹#›</a:t>
            </a:fld>
            <a:endParaRPr lang="en-GB"/>
          </a:p>
        </p:txBody>
      </p:sp>
    </p:spTree>
    <p:extLst>
      <p:ext uri="{BB962C8B-B14F-4D97-AF65-F5344CB8AC3E}">
        <p14:creationId xmlns:p14="http://schemas.microsoft.com/office/powerpoint/2010/main" val="2718357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422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10</a:t>
            </a:fld>
            <a:endParaRPr lang="en-GB"/>
          </a:p>
        </p:txBody>
      </p:sp>
    </p:spTree>
    <p:extLst>
      <p:ext uri="{BB962C8B-B14F-4D97-AF65-F5344CB8AC3E}">
        <p14:creationId xmlns:p14="http://schemas.microsoft.com/office/powerpoint/2010/main" val="114969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12</a:t>
            </a:fld>
            <a:endParaRPr lang="en-GB"/>
          </a:p>
        </p:txBody>
      </p:sp>
    </p:spTree>
    <p:extLst>
      <p:ext uri="{BB962C8B-B14F-4D97-AF65-F5344CB8AC3E}">
        <p14:creationId xmlns:p14="http://schemas.microsoft.com/office/powerpoint/2010/main" val="14388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13</a:t>
            </a:fld>
            <a:endParaRPr lang="en-GB"/>
          </a:p>
        </p:txBody>
      </p:sp>
    </p:spTree>
    <p:extLst>
      <p:ext uri="{BB962C8B-B14F-4D97-AF65-F5344CB8AC3E}">
        <p14:creationId xmlns:p14="http://schemas.microsoft.com/office/powerpoint/2010/main" val="14388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14</a:t>
            </a:fld>
            <a:endParaRPr lang="en-GB"/>
          </a:p>
        </p:txBody>
      </p:sp>
    </p:spTree>
    <p:extLst>
      <p:ext uri="{BB962C8B-B14F-4D97-AF65-F5344CB8AC3E}">
        <p14:creationId xmlns:p14="http://schemas.microsoft.com/office/powerpoint/2010/main" val="94767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30</a:t>
            </a:fld>
            <a:endParaRPr lang="en-GB"/>
          </a:p>
        </p:txBody>
      </p:sp>
    </p:spTree>
    <p:extLst>
      <p:ext uri="{BB962C8B-B14F-4D97-AF65-F5344CB8AC3E}">
        <p14:creationId xmlns:p14="http://schemas.microsoft.com/office/powerpoint/2010/main" val="2666451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D863E80-9E02-4580-BFDF-4DDAA2A72A04}" type="datetimeFigureOut">
              <a:rPr lang="en-US"/>
              <a:pPr>
                <a:defRPr/>
              </a:pPr>
              <a:t>5/10/2019</a:t>
            </a:fld>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F42156E-30AF-438A-8019-B7EFC54C04A4}" type="slidenum">
              <a:rPr lang="en-GB"/>
              <a:pPr>
                <a:defRPr/>
              </a:pPr>
              <a:t>‹#›</a:t>
            </a:fld>
            <a:endParaRPr lang="en-GB"/>
          </a:p>
        </p:txBody>
      </p:sp>
    </p:spTree>
    <p:extLst>
      <p:ext uri="{BB962C8B-B14F-4D97-AF65-F5344CB8AC3E}">
        <p14:creationId xmlns:p14="http://schemas.microsoft.com/office/powerpoint/2010/main" val="388285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86F88F2B-1E87-4B92-82B8-7418598E483A}" type="datetimeFigureOut">
              <a:rPr lang="en-US"/>
              <a:pPr>
                <a:defRPr/>
              </a:pPr>
              <a:t>5/10/2019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2D5C03A-9EBA-4F22-9F4B-87D5694FEBBD}" type="slidenum">
              <a:rPr lang="en-GB"/>
              <a:pPr>
                <a:defRPr/>
              </a:pPr>
              <a:t>‹#›</a:t>
            </a:fld>
            <a:endParaRPr lang="en-GB"/>
          </a:p>
        </p:txBody>
      </p:sp>
    </p:spTree>
    <p:extLst>
      <p:ext uri="{BB962C8B-B14F-4D97-AF65-F5344CB8AC3E}">
        <p14:creationId xmlns:p14="http://schemas.microsoft.com/office/powerpoint/2010/main" val="371548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DF2C85F-CB85-473C-8153-FA4B085A773A}" type="datetimeFigureOut">
              <a:rPr lang="en-US"/>
              <a:pPr>
                <a:defRPr/>
              </a:pPr>
              <a:t>5/10/2019</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0D876C16-485D-4CEE-9CAD-797AC634511D}" type="slidenum">
              <a:rPr lang="en-GB"/>
              <a:pPr>
                <a:defRPr/>
              </a:pPr>
              <a:t>‹#›</a:t>
            </a:fld>
            <a:endParaRPr lang="en-GB"/>
          </a:p>
        </p:txBody>
      </p:sp>
    </p:spTree>
    <p:extLst>
      <p:ext uri="{BB962C8B-B14F-4D97-AF65-F5344CB8AC3E}">
        <p14:creationId xmlns:p14="http://schemas.microsoft.com/office/powerpoint/2010/main" val="369263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0EC4D1D-8532-4D43-AA88-A95CCC7FA94F}" type="datetimeFigureOut">
              <a:rPr lang="en-US"/>
              <a:pPr>
                <a:defRPr/>
              </a:pPr>
              <a:t>5/10/2019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701CB3F-ADAE-43E6-B379-9B330A009D9D}" type="slidenum">
              <a:rPr lang="en-GB"/>
              <a:pPr>
                <a:defRPr/>
              </a:pPr>
              <a:t>‹#›</a:t>
            </a:fld>
            <a:endParaRPr lang="en-GB"/>
          </a:p>
        </p:txBody>
      </p:sp>
    </p:spTree>
    <p:extLst>
      <p:ext uri="{BB962C8B-B14F-4D97-AF65-F5344CB8AC3E}">
        <p14:creationId xmlns:p14="http://schemas.microsoft.com/office/powerpoint/2010/main" val="117214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D36DCF8-B3F3-4BF9-A8AB-786A3299C798}" type="datetimeFigureOut">
              <a:rPr lang="en-US"/>
              <a:pPr>
                <a:defRPr/>
              </a:pPr>
              <a:t>5/10/2019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4F24661C-C3D6-463A-AAA8-55819EB822CA}" type="slidenum">
              <a:rPr lang="en-GB"/>
              <a:pPr>
                <a:defRPr/>
              </a:pPr>
              <a:t>‹#›</a:t>
            </a:fld>
            <a:endParaRPr lang="en-GB"/>
          </a:p>
        </p:txBody>
      </p:sp>
    </p:spTree>
    <p:extLst>
      <p:ext uri="{BB962C8B-B14F-4D97-AF65-F5344CB8AC3E}">
        <p14:creationId xmlns:p14="http://schemas.microsoft.com/office/powerpoint/2010/main" val="199912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481138"/>
            <a:ext cx="8229600" cy="4525962"/>
          </a:xfrm>
        </p:spPr>
        <p:txBody>
          <a:bodyPr/>
          <a:lstStyle/>
          <a:p>
            <a:pPr lvl="0"/>
            <a:endParaRPr lang="en-GB" noProof="0"/>
          </a:p>
        </p:txBody>
      </p:sp>
      <p:sp>
        <p:nvSpPr>
          <p:cNvPr id="4" name="Date Placeholder 9"/>
          <p:cNvSpPr>
            <a:spLocks noGrp="1"/>
          </p:cNvSpPr>
          <p:nvPr>
            <p:ph type="dt" sz="half" idx="10"/>
          </p:nvPr>
        </p:nvSpPr>
        <p:spPr/>
        <p:txBody>
          <a:bodyPr/>
          <a:lstStyle>
            <a:lvl1pPr>
              <a:defRPr/>
            </a:lvl1pPr>
          </a:lstStyle>
          <a:p>
            <a:pPr>
              <a:defRPr/>
            </a:pPr>
            <a:fld id="{5C84CCEB-8E91-4FFE-B5A0-B02367150295}" type="datetimeFigureOut">
              <a:rPr lang="en-US"/>
              <a:pPr>
                <a:defRPr/>
              </a:pPr>
              <a:t>5/10/2019</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83FE318-9B30-4950-A6A0-827E26BC0658}" type="slidenum">
              <a:rPr lang="en-GB"/>
              <a:pPr>
                <a:defRPr/>
              </a:pPr>
              <a:t>‹#›</a:t>
            </a:fld>
            <a:endParaRPr lang="en-GB"/>
          </a:p>
        </p:txBody>
      </p:sp>
    </p:spTree>
    <p:extLst>
      <p:ext uri="{BB962C8B-B14F-4D97-AF65-F5344CB8AC3E}">
        <p14:creationId xmlns:p14="http://schemas.microsoft.com/office/powerpoint/2010/main" val="184252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11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p:cNvSpPr>
            <a:spLocks noGrp="1"/>
          </p:cNvSpPr>
          <p:nvPr>
            <p:ph type="dt" sz="half" idx="10"/>
          </p:nvPr>
        </p:nvSpPr>
        <p:spPr/>
        <p:txBody>
          <a:bodyPr/>
          <a:lstStyle>
            <a:lvl1pPr>
              <a:defRPr/>
            </a:lvl1pPr>
          </a:lstStyle>
          <a:p>
            <a:pPr>
              <a:defRPr/>
            </a:pPr>
            <a:fld id="{1C3674A0-39D8-4DAF-A898-2465FD65412A}" type="datetimeFigureOut">
              <a:rPr lang="en-US"/>
              <a:pPr>
                <a:defRPr/>
              </a:pPr>
              <a:t>5/10/2019</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A80EEB0-8EF1-4D70-B875-9C117CCFF438}" type="slidenum">
              <a:rPr lang="en-GB"/>
              <a:pPr>
                <a:defRPr/>
              </a:pPr>
              <a:t>‹#›</a:t>
            </a:fld>
            <a:endParaRPr lang="en-GB"/>
          </a:p>
        </p:txBody>
      </p:sp>
    </p:spTree>
    <p:extLst>
      <p:ext uri="{BB962C8B-B14F-4D97-AF65-F5344CB8AC3E}">
        <p14:creationId xmlns:p14="http://schemas.microsoft.com/office/powerpoint/2010/main" val="251604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p:cNvSpPr>
            <a:spLocks noGrp="1"/>
          </p:cNvSpPr>
          <p:nvPr>
            <p:ph type="dt" sz="half" idx="10"/>
          </p:nvPr>
        </p:nvSpPr>
        <p:spPr/>
        <p:txBody>
          <a:bodyPr/>
          <a:lstStyle>
            <a:lvl1pPr>
              <a:defRPr/>
            </a:lvl1pPr>
          </a:lstStyle>
          <a:p>
            <a:pPr>
              <a:defRPr/>
            </a:pPr>
            <a:fld id="{C4430E1B-A7F8-4E6E-99EF-BD67A6DBF9F8}" type="datetimeFigureOut">
              <a:rPr lang="en-US"/>
              <a:pPr>
                <a:defRPr/>
              </a:pPr>
              <a:t>5/10/2019</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DD34704-2D35-4A75-AB3B-E378D1C1FE96}" type="slidenum">
              <a:rPr lang="en-GB"/>
              <a:pPr>
                <a:defRPr/>
              </a:pPr>
              <a:t>‹#›</a:t>
            </a:fld>
            <a:endParaRPr lang="en-GB"/>
          </a:p>
        </p:txBody>
      </p:sp>
    </p:spTree>
    <p:extLst>
      <p:ext uri="{BB962C8B-B14F-4D97-AF65-F5344CB8AC3E}">
        <p14:creationId xmlns:p14="http://schemas.microsoft.com/office/powerpoint/2010/main" val="128710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extLst/>
          </a:lstStyle>
          <a:p>
            <a:pPr>
              <a:defRPr/>
            </a:pPr>
            <a:fld id="{44042330-743E-45ED-90B7-08089885B297}" type="datetimeFigureOut">
              <a:rPr lang="en-US"/>
              <a:pPr>
                <a:defRPr/>
              </a:pPr>
              <a:t>5/10/2019</a:t>
            </a:fld>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2F81ADD8-36A1-49A3-8FAD-76A4FD46A92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49" r:id="rId1"/>
    <p:sldLayoutId id="2147484342" r:id="rId2"/>
    <p:sldLayoutId id="2147484343" r:id="rId3"/>
    <p:sldLayoutId id="2147484344" r:id="rId4"/>
    <p:sldLayoutId id="2147484345" r:id="rId5"/>
    <p:sldLayoutId id="2147484346" r:id="rId6"/>
    <p:sldLayoutId id="2147484347" r:id="rId7"/>
    <p:sldLayoutId id="2147484348" r:id="rId8"/>
  </p:sldLayoutIdLst>
  <p:txStyles>
    <p:titleStyle>
      <a:lvl1pPr algn="l" rtl="0" eaLnBrk="0" fontAlgn="base" hangingPunct="0">
        <a:spcBef>
          <a:spcPct val="0"/>
        </a:spcBef>
        <a:spcAft>
          <a:spcPct val="0"/>
        </a:spcAft>
        <a:defRPr sz="4100"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a:solidFill>
            <a:schemeClr val="tx2"/>
          </a:solidFill>
          <a:latin typeface="Lucida Sans Unicode" pitchFamily="34" charset="0"/>
        </a:defRPr>
      </a:lvl2pPr>
      <a:lvl3pPr algn="l" rtl="0" eaLnBrk="0" fontAlgn="base" hangingPunct="0">
        <a:spcBef>
          <a:spcPct val="0"/>
        </a:spcBef>
        <a:spcAft>
          <a:spcPct val="0"/>
        </a:spcAft>
        <a:defRPr sz="4100">
          <a:solidFill>
            <a:schemeClr val="tx2"/>
          </a:solidFill>
          <a:latin typeface="Lucida Sans Unicode" pitchFamily="34" charset="0"/>
        </a:defRPr>
      </a:lvl3pPr>
      <a:lvl4pPr algn="l" rtl="0" eaLnBrk="0" fontAlgn="base" hangingPunct="0">
        <a:spcBef>
          <a:spcPct val="0"/>
        </a:spcBef>
        <a:spcAft>
          <a:spcPct val="0"/>
        </a:spcAft>
        <a:defRPr sz="4100">
          <a:solidFill>
            <a:schemeClr val="tx2"/>
          </a:solidFill>
          <a:latin typeface="Lucida Sans Unicode" pitchFamily="34" charset="0"/>
        </a:defRPr>
      </a:lvl4pPr>
      <a:lvl5pPr algn="l" rtl="0" eaLnBrk="0" fontAlgn="base" hangingPunct="0">
        <a:spcBef>
          <a:spcPct val="0"/>
        </a:spcBef>
        <a:spcAft>
          <a:spcPct val="0"/>
        </a:spcAft>
        <a:defRPr sz="4100">
          <a:solidFill>
            <a:schemeClr val="tx2"/>
          </a:solidFill>
          <a:latin typeface="Lucida Sans Unicode" pitchFamily="34" charset="0"/>
        </a:defRPr>
      </a:lvl5pPr>
      <a:lvl6pPr marL="457200" algn="l" rtl="0" fontAlgn="base">
        <a:spcBef>
          <a:spcPct val="0"/>
        </a:spcBef>
        <a:spcAft>
          <a:spcPct val="0"/>
        </a:spcAft>
        <a:defRPr sz="4100">
          <a:solidFill>
            <a:schemeClr val="tx2"/>
          </a:solidFill>
          <a:latin typeface="Lucida Sans Unicode" pitchFamily="34" charset="0"/>
        </a:defRPr>
      </a:lvl6pPr>
      <a:lvl7pPr marL="914400" algn="l" rtl="0" fontAlgn="base">
        <a:spcBef>
          <a:spcPct val="0"/>
        </a:spcBef>
        <a:spcAft>
          <a:spcPct val="0"/>
        </a:spcAft>
        <a:defRPr sz="4100">
          <a:solidFill>
            <a:schemeClr val="tx2"/>
          </a:solidFill>
          <a:latin typeface="Lucida Sans Unicode" pitchFamily="34" charset="0"/>
        </a:defRPr>
      </a:lvl7pPr>
      <a:lvl8pPr marL="1371600" algn="l" rtl="0" fontAlgn="base">
        <a:spcBef>
          <a:spcPct val="0"/>
        </a:spcBef>
        <a:spcAft>
          <a:spcPct val="0"/>
        </a:spcAft>
        <a:defRPr sz="4100">
          <a:solidFill>
            <a:schemeClr val="tx2"/>
          </a:solidFill>
          <a:latin typeface="Lucida Sans Unicode" pitchFamily="34" charset="0"/>
        </a:defRPr>
      </a:lvl8pPr>
      <a:lvl9pPr marL="1828800" algn="l" rtl="0" fontAlgn="base">
        <a:spcBef>
          <a:spcPct val="0"/>
        </a:spcBef>
        <a:spcAft>
          <a:spcPct val="0"/>
        </a:spcAft>
        <a:defRPr sz="4100">
          <a:solidFill>
            <a:schemeClr val="tx2"/>
          </a:solidFill>
          <a:latin typeface="Lucida Sans Unicode" pitchFamily="34" charset="0"/>
        </a:defRPr>
      </a:lvl9pPr>
      <a:extLst/>
    </p:titleStyle>
    <p:bodyStyle>
      <a:lvl1pPr marL="365125" indent="-255588" algn="l" rtl="0" eaLnBrk="0" fontAlgn="base" hangingPunct="0">
        <a:spcBef>
          <a:spcPts val="1000"/>
        </a:spcBef>
        <a:spcAft>
          <a:spcPct val="0"/>
        </a:spcAft>
        <a:buClr>
          <a:schemeClr val="accent1"/>
        </a:buClr>
        <a:buSzPct val="68000"/>
        <a:buFont typeface="Wingdings 3" pitchFamily="18" charset="2"/>
        <a:buChar char=""/>
        <a:defRPr sz="2400" kern="1200">
          <a:solidFill>
            <a:schemeClr val="tx1"/>
          </a:solidFill>
          <a:latin typeface="Verdana" pitchFamily="34" charset="0"/>
          <a:ea typeface="+mn-ea"/>
          <a:cs typeface="+mn-cs"/>
        </a:defRPr>
      </a:lvl1pPr>
      <a:lvl2pPr marL="620713" indent="-228600" algn="l" rtl="0" eaLnBrk="0" fontAlgn="base" hangingPunct="0">
        <a:spcBef>
          <a:spcPts val="600"/>
        </a:spcBef>
        <a:spcAft>
          <a:spcPct val="0"/>
        </a:spcAft>
        <a:buClr>
          <a:schemeClr val="accent1"/>
        </a:buClr>
        <a:buFont typeface="Verdana" pitchFamily="34" charset="0"/>
        <a:buChar char="◦"/>
        <a:defRPr sz="2000" kern="1200">
          <a:solidFill>
            <a:schemeClr val="tx1"/>
          </a:solidFill>
          <a:latin typeface="Verdana"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400" kern="1200">
          <a:solidFill>
            <a:schemeClr val="tx1"/>
          </a:solidFill>
          <a:latin typeface="Verdana"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Verdana"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Verdana"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ogca.org.uk/"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B1C90C6F-E496-47D2-A158-5C1C9DA23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21465"/>
          </a:xfrm>
          <a:prstGeom prst="rect">
            <a:avLst/>
          </a:prstGeom>
        </p:spPr>
      </p:pic>
      <p:pic>
        <p:nvPicPr>
          <p:cNvPr id="4" name="Picture 6" descr="BSG logo">
            <a:extLst>
              <a:ext uri="{FF2B5EF4-FFF2-40B4-BE49-F238E27FC236}">
                <a16:creationId xmlns:a16="http://schemas.microsoft.com/office/drawing/2014/main" xmlns="" id="{873F125F-74B6-47EC-AC66-A3E5868333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194" y="6036593"/>
            <a:ext cx="476678" cy="5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R Logo artwork (CMYK)">
            <a:extLst>
              <a:ext uri="{FF2B5EF4-FFF2-40B4-BE49-F238E27FC236}">
                <a16:creationId xmlns:a16="http://schemas.microsoft.com/office/drawing/2014/main" xmlns="" id="{D503CB0F-0259-4872-8CA0-E584442808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105" y="5993730"/>
            <a:ext cx="1055686" cy="57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UGISlogo">
            <a:extLst>
              <a:ext uri="{FF2B5EF4-FFF2-40B4-BE49-F238E27FC236}">
                <a16:creationId xmlns:a16="http://schemas.microsoft.com/office/drawing/2014/main" xmlns="" id="{9C18C642-50D0-424F-AF91-6EAC860C41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4851" y="6036593"/>
            <a:ext cx="1379934" cy="35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intranet.rcseng.ac.uk/information/working-guidelines/brand-guidelines/images/Royal%20College%20of%20Surgeons%20CMYK%20Colour%20Logo%20Large.jpg">
            <a:extLst>
              <a:ext uri="{FF2B5EF4-FFF2-40B4-BE49-F238E27FC236}">
                <a16:creationId xmlns:a16="http://schemas.microsoft.com/office/drawing/2014/main" xmlns="" id="{0BD0811D-DB60-4AF5-BE89-C5A696F6E40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4058" y="5999380"/>
            <a:ext cx="1350150" cy="542925"/>
          </a:xfrm>
          <a:prstGeom prst="rect">
            <a:avLst/>
          </a:prstGeom>
          <a:noFill/>
          <a:ln>
            <a:noFill/>
          </a:ln>
        </p:spPr>
      </p:pic>
      <p:pic>
        <p:nvPicPr>
          <p:cNvPr id="8" name="Picture 2">
            <a:extLst>
              <a:ext uri="{FF2B5EF4-FFF2-40B4-BE49-F238E27FC236}">
                <a16:creationId xmlns:a16="http://schemas.microsoft.com/office/drawing/2014/main" xmlns="" id="{1A33701D-8390-4F2B-A8C5-DA4B517C3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7460" y="5993730"/>
            <a:ext cx="740929" cy="53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xmlns="" id="{5A7D29F7-51C5-4866-9401-E1A13DBCE4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184" y="5953764"/>
            <a:ext cx="1379934" cy="729988"/>
          </a:xfrm>
          <a:prstGeom prst="rect">
            <a:avLst/>
          </a:prstGeom>
        </p:spPr>
      </p:pic>
      <p:sp>
        <p:nvSpPr>
          <p:cNvPr id="2" name="TextBox 1">
            <a:extLst>
              <a:ext uri="{FF2B5EF4-FFF2-40B4-BE49-F238E27FC236}">
                <a16:creationId xmlns:a16="http://schemas.microsoft.com/office/drawing/2014/main" xmlns="" id="{054558A2-1105-4D30-910B-901F665AD399}"/>
              </a:ext>
            </a:extLst>
          </p:cNvPr>
          <p:cNvSpPr txBox="1"/>
          <p:nvPr/>
        </p:nvSpPr>
        <p:spPr>
          <a:xfrm>
            <a:off x="0" y="2062287"/>
            <a:ext cx="9144000" cy="1569660"/>
          </a:xfrm>
          <a:prstGeom prst="rect">
            <a:avLst/>
          </a:prstGeom>
          <a:noFill/>
        </p:spPr>
        <p:txBody>
          <a:bodyPr wrap="square" rtlCol="0">
            <a:spAutoFit/>
          </a:bodyPr>
          <a:lstStyle/>
          <a:p>
            <a:pPr algn="ctr"/>
            <a:r>
              <a:rPr lang="de-DE" sz="3200" b="1" dirty="0">
                <a:solidFill>
                  <a:schemeClr val="bg1"/>
                </a:solidFill>
              </a:rPr>
              <a:t>National Oesophago-Gastric Cancer Audit</a:t>
            </a:r>
          </a:p>
          <a:p>
            <a:pPr algn="ctr"/>
            <a:endParaRPr lang="de-DE" sz="3200" b="1" dirty="0">
              <a:solidFill>
                <a:schemeClr val="bg1"/>
              </a:solidFill>
            </a:endParaRPr>
          </a:p>
          <a:p>
            <a:pPr algn="ctr"/>
            <a:r>
              <a:rPr lang="de-DE" sz="3200" b="1" dirty="0">
                <a:solidFill>
                  <a:schemeClr val="bg1"/>
                </a:solidFill>
              </a:rPr>
              <a:t>2018 Annual Report</a:t>
            </a:r>
          </a:p>
        </p:txBody>
      </p:sp>
    </p:spTree>
    <p:extLst>
      <p:ext uri="{BB962C8B-B14F-4D97-AF65-F5344CB8AC3E}">
        <p14:creationId xmlns:p14="http://schemas.microsoft.com/office/powerpoint/2010/main" val="311457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3"/>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908720"/>
            <a:ext cx="8722895" cy="1314591"/>
          </a:xfrm>
          <a:prstGeom prst="rect">
            <a:avLst/>
          </a:prstGeom>
        </p:spPr>
        <p:txBody>
          <a:bodyPr wrap="square">
            <a:spAutoFit/>
          </a:bodyPr>
          <a:lstStyle/>
          <a:p>
            <a:pPr>
              <a:lnSpc>
                <a:spcPct val="107000"/>
              </a:lnSpc>
              <a:spcAft>
                <a:spcPts val="800"/>
              </a:spcAft>
            </a:pPr>
            <a:r>
              <a:rPr lang="en-GB" sz="3200" b="1" dirty="0"/>
              <a:t>Route to diagnosis</a:t>
            </a:r>
          </a:p>
          <a:p>
            <a:pPr marL="457200" indent="-457200">
              <a:lnSpc>
                <a:spcPct val="107000"/>
              </a:lnSpc>
              <a:spcAft>
                <a:spcPts val="800"/>
              </a:spcAft>
              <a:buFont typeface="Arial" panose="020B0604020202020204" pitchFamily="34" charset="0"/>
              <a:buChar char="•"/>
            </a:pPr>
            <a:r>
              <a:rPr lang="en-GB" dirty="0"/>
              <a:t>Diagnosed following an emergency admission. Variation in emergency diagnoses across SWAG.</a:t>
            </a:r>
          </a:p>
        </p:txBody>
      </p:sp>
      <p:graphicFrame>
        <p:nvGraphicFramePr>
          <p:cNvPr id="7" name="Table 6"/>
          <p:cNvGraphicFramePr>
            <a:graphicFrameLocks noGrp="1"/>
          </p:cNvGraphicFramePr>
          <p:nvPr>
            <p:extLst>
              <p:ext uri="{D42A27DB-BD31-4B8C-83A1-F6EECF244321}">
                <p14:modId xmlns:p14="http://schemas.microsoft.com/office/powerpoint/2010/main" val="993843657"/>
              </p:ext>
            </p:extLst>
          </p:nvPr>
        </p:nvGraphicFramePr>
        <p:xfrm>
          <a:off x="332528" y="2223312"/>
          <a:ext cx="8478942" cy="4230022"/>
        </p:xfrm>
        <a:graphic>
          <a:graphicData uri="http://schemas.openxmlformats.org/drawingml/2006/table">
            <a:tbl>
              <a:tblPr firstRow="1" bandRow="1">
                <a:tableStyleId>{5C22544A-7EE6-4342-B048-85BDC9FD1C3A}</a:tableStyleId>
              </a:tblPr>
              <a:tblGrid>
                <a:gridCol w="5004875">
                  <a:extLst>
                    <a:ext uri="{9D8B030D-6E8A-4147-A177-3AD203B41FA5}">
                      <a16:colId xmlns:a16="http://schemas.microsoft.com/office/drawing/2014/main" xmlns="" val="20000"/>
                    </a:ext>
                  </a:extLst>
                </a:gridCol>
                <a:gridCol w="1104016">
                  <a:extLst>
                    <a:ext uri="{9D8B030D-6E8A-4147-A177-3AD203B41FA5}">
                      <a16:colId xmlns:a16="http://schemas.microsoft.com/office/drawing/2014/main" xmlns="" val="20001"/>
                    </a:ext>
                  </a:extLst>
                </a:gridCol>
                <a:gridCol w="1104016">
                  <a:extLst>
                    <a:ext uri="{9D8B030D-6E8A-4147-A177-3AD203B41FA5}">
                      <a16:colId xmlns:a16="http://schemas.microsoft.com/office/drawing/2014/main" xmlns="" val="20002"/>
                    </a:ext>
                  </a:extLst>
                </a:gridCol>
                <a:gridCol w="1266035">
                  <a:extLst>
                    <a:ext uri="{9D8B030D-6E8A-4147-A177-3AD203B41FA5}">
                      <a16:colId xmlns:a16="http://schemas.microsoft.com/office/drawing/2014/main" xmlns="" val="20003"/>
                    </a:ext>
                  </a:extLst>
                </a:gridCol>
              </a:tblGrid>
              <a:tr h="352844">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Hospital</a:t>
                      </a:r>
                    </a:p>
                  </a:txBody>
                  <a:tcPr marL="9525" marR="9525" marT="9525"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n</a:t>
                      </a:r>
                    </a:p>
                  </a:txBody>
                  <a:tcPr marL="9525" marR="9525" marT="9525" marB="0" anchor="ctr"/>
                </a:tc>
                <a:tc>
                  <a:txBody>
                    <a:bodyPr/>
                    <a:lstStyle/>
                    <a:p>
                      <a:pPr algn="ctr" fontAlgn="b"/>
                      <a:r>
                        <a:rPr lang="en-GB" sz="1800" b="1" i="0" u="none" strike="noStrike" dirty="0">
                          <a:solidFill>
                            <a:srgbClr val="FF0000"/>
                          </a:solidFill>
                          <a:effectLst/>
                          <a:latin typeface="Arial" panose="020B0604020202020204" pitchFamily="34" charset="0"/>
                          <a:cs typeface="Arial" panose="020B0604020202020204" pitchFamily="34" charset="0"/>
                        </a:rPr>
                        <a:t>%</a:t>
                      </a:r>
                    </a:p>
                  </a:txBody>
                  <a:tcPr marL="9525" marR="9525" marT="9525" marB="0" anchor="ctr"/>
                </a:tc>
                <a:extLst>
                  <a:ext uri="{0D108BD9-81ED-4DB2-BD59-A6C34878D82A}">
                    <a16:rowId xmlns:a16="http://schemas.microsoft.com/office/drawing/2014/main" xmlns="" val="10000"/>
                  </a:ext>
                </a:extLst>
              </a:tr>
              <a:tr h="352844">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Weston Area Health NHS Trust</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55</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tc>
                <a:tc>
                  <a:txBody>
                    <a:bodyPr/>
                    <a:lstStyle/>
                    <a:p>
                      <a:pPr algn="ctr" fontAlgn="b"/>
                      <a:r>
                        <a:rPr lang="en-GB" sz="1600" b="1" i="0" u="none" strike="noStrike" dirty="0">
                          <a:solidFill>
                            <a:srgbClr val="FF0000"/>
                          </a:solidFill>
                          <a:effectLst/>
                          <a:latin typeface="Arial" panose="020B0604020202020204" pitchFamily="34" charset="0"/>
                          <a:cs typeface="Arial" panose="020B0604020202020204" pitchFamily="34" charset="0"/>
                        </a:rPr>
                        <a:t>11.4%</a:t>
                      </a:r>
                    </a:p>
                  </a:txBody>
                  <a:tcPr marL="9525" marR="9525" marT="9525" marB="0" anchor="ctr"/>
                </a:tc>
                <a:extLst>
                  <a:ext uri="{0D108BD9-81ED-4DB2-BD59-A6C34878D82A}">
                    <a16:rowId xmlns:a16="http://schemas.microsoft.com/office/drawing/2014/main" xmlns="" val="10001"/>
                  </a:ext>
                </a:extLst>
              </a:tr>
              <a:tr h="352844">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Yeovil District Hospital NHS Foundation Trust</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44</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GB" sz="1600" b="1" i="0" u="none" strike="noStrike">
                          <a:solidFill>
                            <a:srgbClr val="FF0000"/>
                          </a:solidFill>
                          <a:effectLst/>
                          <a:latin typeface="Arial" panose="020B0604020202020204" pitchFamily="34" charset="0"/>
                          <a:cs typeface="Arial" panose="020B0604020202020204" pitchFamily="34" charset="0"/>
                        </a:rPr>
                        <a:t>0.0%</a:t>
                      </a:r>
                    </a:p>
                  </a:txBody>
                  <a:tcPr marL="9525" marR="9525" marT="9525" marB="0" anchor="ctr"/>
                </a:tc>
                <a:extLst>
                  <a:ext uri="{0D108BD9-81ED-4DB2-BD59-A6C34878D82A}">
                    <a16:rowId xmlns:a16="http://schemas.microsoft.com/office/drawing/2014/main" xmlns="" val="10002"/>
                  </a:ext>
                </a:extLst>
              </a:tr>
              <a:tr h="527213">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University Hospitals Bristol NHS Foundation Trust</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142</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b"/>
                      <a:r>
                        <a:rPr lang="en-GB" sz="1600" b="1" i="0" u="none" strike="noStrike">
                          <a:solidFill>
                            <a:srgbClr val="FF0000"/>
                          </a:solidFill>
                          <a:effectLst/>
                          <a:latin typeface="Arial" panose="020B0604020202020204" pitchFamily="34" charset="0"/>
                          <a:cs typeface="Arial" panose="020B0604020202020204" pitchFamily="34" charset="0"/>
                        </a:rPr>
                        <a:t>2.9%</a:t>
                      </a:r>
                    </a:p>
                  </a:txBody>
                  <a:tcPr marL="9525" marR="9525" marT="9525" marB="0" anchor="ctr"/>
                </a:tc>
                <a:extLst>
                  <a:ext uri="{0D108BD9-81ED-4DB2-BD59-A6C34878D82A}">
                    <a16:rowId xmlns:a16="http://schemas.microsoft.com/office/drawing/2014/main" xmlns="" val="10003"/>
                  </a:ext>
                </a:extLst>
              </a:tr>
              <a:tr h="352844">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Taunton and Somerset NHS Foundation Trust</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126</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n-GB" sz="1600" b="1" i="0" u="none" strike="noStrike">
                          <a:solidFill>
                            <a:srgbClr val="FF0000"/>
                          </a:solidFill>
                          <a:effectLst/>
                          <a:latin typeface="Arial" panose="020B0604020202020204" pitchFamily="34" charset="0"/>
                          <a:cs typeface="Arial" panose="020B0604020202020204" pitchFamily="34" charset="0"/>
                        </a:rPr>
                        <a:t>1.6%</a:t>
                      </a:r>
                    </a:p>
                  </a:txBody>
                  <a:tcPr marL="9525" marR="9525" marT="9525" marB="0" anchor="ctr"/>
                </a:tc>
                <a:extLst>
                  <a:ext uri="{0D108BD9-81ED-4DB2-BD59-A6C34878D82A}">
                    <a16:rowId xmlns:a16="http://schemas.microsoft.com/office/drawing/2014/main" xmlns="" val="10004"/>
                  </a:ext>
                </a:extLst>
              </a:tr>
              <a:tr h="527213">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Royal United Hospitals Bath NHS Foundation Trust</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ctr"/>
                </a:tc>
                <a:tc>
                  <a:txBody>
                    <a:bodyPr/>
                    <a:lstStyle/>
                    <a:p>
                      <a:pPr algn="ctr" fontAlgn="b"/>
                      <a:r>
                        <a:rPr lang="en-GB" sz="1600" b="1" i="0" u="none" strike="noStrike">
                          <a:solidFill>
                            <a:srgbClr val="FF0000"/>
                          </a:solidFill>
                          <a:effectLst/>
                          <a:latin typeface="Arial" panose="020B0604020202020204" pitchFamily="34" charset="0"/>
                          <a:cs typeface="Arial" panose="020B0604020202020204" pitchFamily="34" charset="0"/>
                        </a:rPr>
                        <a:t>15.7%</a:t>
                      </a:r>
                    </a:p>
                  </a:txBody>
                  <a:tcPr marL="9525" marR="9525" marT="9525" marB="0" anchor="ctr"/>
                </a:tc>
                <a:extLst>
                  <a:ext uri="{0D108BD9-81ED-4DB2-BD59-A6C34878D82A}">
                    <a16:rowId xmlns:a16="http://schemas.microsoft.com/office/drawing/2014/main" xmlns="" val="10005"/>
                  </a:ext>
                </a:extLst>
              </a:tr>
              <a:tr h="352844">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Salisbury NHS Foundation Trust</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82</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tc>
                <a:tc>
                  <a:txBody>
                    <a:bodyPr/>
                    <a:lstStyle/>
                    <a:p>
                      <a:pPr algn="ctr" fontAlgn="b"/>
                      <a:r>
                        <a:rPr lang="en-GB" sz="1600" b="1" i="0" u="none" strike="noStrike">
                          <a:solidFill>
                            <a:srgbClr val="FF0000"/>
                          </a:solidFill>
                          <a:effectLst/>
                          <a:latin typeface="Arial" panose="020B0604020202020204" pitchFamily="34" charset="0"/>
                          <a:cs typeface="Arial" panose="020B0604020202020204" pitchFamily="34" charset="0"/>
                        </a:rPr>
                        <a:t>11.5%</a:t>
                      </a:r>
                    </a:p>
                  </a:txBody>
                  <a:tcPr marL="9525" marR="9525" marT="9525" marB="0" anchor="ctr"/>
                </a:tc>
                <a:extLst>
                  <a:ext uri="{0D108BD9-81ED-4DB2-BD59-A6C34878D82A}">
                    <a16:rowId xmlns:a16="http://schemas.microsoft.com/office/drawing/2014/main" xmlns="" val="10006"/>
                  </a:ext>
                </a:extLst>
              </a:tr>
              <a:tr h="352844">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Gloucestershire Hospitals NHS Foundation Trust</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286</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51</a:t>
                      </a:r>
                    </a:p>
                  </a:txBody>
                  <a:tcPr marL="9525" marR="9525" marT="9525" marB="0" anchor="ctr"/>
                </a:tc>
                <a:tc>
                  <a:txBody>
                    <a:bodyPr/>
                    <a:lstStyle/>
                    <a:p>
                      <a:pPr algn="ctr" fontAlgn="b"/>
                      <a:r>
                        <a:rPr lang="en-GB" sz="1600" b="1" i="0" u="none" strike="noStrike">
                          <a:solidFill>
                            <a:srgbClr val="FF0000"/>
                          </a:solidFill>
                          <a:effectLst/>
                          <a:latin typeface="Arial" panose="020B0604020202020204" pitchFamily="34" charset="0"/>
                          <a:cs typeface="Arial" panose="020B0604020202020204" pitchFamily="34" charset="0"/>
                        </a:rPr>
                        <a:t>18.1%</a:t>
                      </a:r>
                    </a:p>
                  </a:txBody>
                  <a:tcPr marL="9525" marR="9525" marT="9525" marB="0" anchor="ctr"/>
                </a:tc>
                <a:extLst>
                  <a:ext uri="{0D108BD9-81ED-4DB2-BD59-A6C34878D82A}">
                    <a16:rowId xmlns:a16="http://schemas.microsoft.com/office/drawing/2014/main" xmlns="" val="10007"/>
                  </a:ext>
                </a:extLst>
              </a:tr>
              <a:tr h="352844">
                <a:tc>
                  <a:txBody>
                    <a:bodyPr/>
                    <a:lstStyle/>
                    <a:p>
                      <a:pPr algn="l" fontAlgn="b"/>
                      <a:r>
                        <a:rPr lang="en-GB" sz="1600" b="0" i="0" u="none" strike="noStrike" dirty="0">
                          <a:solidFill>
                            <a:srgbClr val="000000"/>
                          </a:solidFill>
                          <a:effectLst/>
                          <a:latin typeface="Arial" panose="020B0604020202020204" pitchFamily="34" charset="0"/>
                          <a:cs typeface="Arial" panose="020B0604020202020204" pitchFamily="34" charset="0"/>
                        </a:rPr>
                        <a:t>North Bristol NHS Trust</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144</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tc>
                <a:tc>
                  <a:txBody>
                    <a:bodyPr/>
                    <a:lstStyle/>
                    <a:p>
                      <a:pPr algn="ctr" fontAlgn="b"/>
                      <a:r>
                        <a:rPr lang="en-GB" sz="1600" b="1" i="0" u="none" strike="noStrike">
                          <a:solidFill>
                            <a:srgbClr val="FF0000"/>
                          </a:solidFill>
                          <a:effectLst/>
                          <a:latin typeface="Arial" panose="020B0604020202020204" pitchFamily="34" charset="0"/>
                          <a:cs typeface="Arial" panose="020B0604020202020204" pitchFamily="34" charset="0"/>
                        </a:rPr>
                        <a:t>12.6%</a:t>
                      </a:r>
                    </a:p>
                  </a:txBody>
                  <a:tcPr marL="9525" marR="9525" marT="9525" marB="0" anchor="ctr"/>
                </a:tc>
                <a:extLst>
                  <a:ext uri="{0D108BD9-81ED-4DB2-BD59-A6C34878D82A}">
                    <a16:rowId xmlns:a16="http://schemas.microsoft.com/office/drawing/2014/main" xmlns="" val="10008"/>
                  </a:ext>
                </a:extLst>
              </a:tr>
              <a:tr h="352844">
                <a:tc>
                  <a:txBody>
                    <a:bodyPr/>
                    <a:lstStyle/>
                    <a:p>
                      <a:pPr algn="l" fontAlgn="b"/>
                      <a:r>
                        <a:rPr lang="en-GB" sz="16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ctr"/>
                </a:tc>
                <a:tc>
                  <a:txBody>
                    <a:bodyPr/>
                    <a:lstStyle/>
                    <a:p>
                      <a:pPr algn="ctr" fontAlgn="b"/>
                      <a:r>
                        <a:rPr lang="en-GB" sz="1600" b="1" i="0" u="none" strike="noStrike">
                          <a:solidFill>
                            <a:srgbClr val="FF0000"/>
                          </a:solidFill>
                          <a:effectLst/>
                          <a:latin typeface="Arial" panose="020B0604020202020204" pitchFamily="34" charset="0"/>
                          <a:cs typeface="Arial" panose="020B0604020202020204" pitchFamily="34" charset="0"/>
                        </a:rPr>
                        <a:t> </a:t>
                      </a:r>
                    </a:p>
                  </a:txBody>
                  <a:tcPr marL="9525" marR="9525" marT="9525" marB="0" anchor="ctr"/>
                </a:tc>
                <a:extLst>
                  <a:ext uri="{0D108BD9-81ED-4DB2-BD59-A6C34878D82A}">
                    <a16:rowId xmlns:a16="http://schemas.microsoft.com/office/drawing/2014/main" xmlns="" val="10009"/>
                  </a:ext>
                </a:extLst>
              </a:tr>
              <a:tr h="352844">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122</a:t>
                      </a:r>
                    </a:p>
                  </a:txBody>
                  <a:tcPr marL="9525" marR="9525" marT="9525" marB="0" anchor="ctr"/>
                </a:tc>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tc>
                <a:tc>
                  <a:txBody>
                    <a:bodyPr/>
                    <a:lstStyle/>
                    <a:p>
                      <a:pPr algn="ctr" fontAlgn="b"/>
                      <a:r>
                        <a:rPr lang="en-GB" sz="1600" b="1" i="0" u="none" strike="noStrike" dirty="0">
                          <a:solidFill>
                            <a:srgbClr val="FF0000"/>
                          </a:solidFill>
                          <a:effectLst/>
                          <a:latin typeface="Arial" panose="020B0604020202020204" pitchFamily="34" charset="0"/>
                          <a:cs typeface="Arial" panose="020B0604020202020204" pitchFamily="34" charset="0"/>
                        </a:rPr>
                        <a:t>9.2%</a:t>
                      </a:r>
                    </a:p>
                  </a:txBody>
                  <a:tcPr marL="9525" marR="9525" marT="9525"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7442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197981"/>
            <a:ext cx="8722895" cy="1380506"/>
          </a:xfrm>
          <a:prstGeom prst="rect">
            <a:avLst/>
          </a:prstGeom>
        </p:spPr>
        <p:txBody>
          <a:bodyPr wrap="square">
            <a:spAutoFit/>
          </a:bodyPr>
          <a:lstStyle/>
          <a:p>
            <a:pPr>
              <a:lnSpc>
                <a:spcPct val="107000"/>
              </a:lnSpc>
              <a:spcAft>
                <a:spcPts val="800"/>
              </a:spcAft>
            </a:pPr>
            <a:r>
              <a:rPr lang="en-GB" sz="3200" b="1" dirty="0"/>
              <a:t>Tumour stage at diagnosis</a:t>
            </a:r>
          </a:p>
          <a:p>
            <a:pPr marL="457200" indent="-457200">
              <a:lnSpc>
                <a:spcPct val="107000"/>
              </a:lnSpc>
              <a:spcAft>
                <a:spcPts val="800"/>
              </a:spcAft>
              <a:buFont typeface="Arial" panose="020B0604020202020204" pitchFamily="34" charset="0"/>
              <a:buChar char="•"/>
            </a:pPr>
            <a:r>
              <a:rPr lang="en-GB" sz="2000" dirty="0"/>
              <a:t>The proportion of patients diagnosed with early stage cancer has remained at ~12% over the last five years</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392061020"/>
              </p:ext>
            </p:extLst>
          </p:nvPr>
        </p:nvGraphicFramePr>
        <p:xfrm>
          <a:off x="1475656" y="2636912"/>
          <a:ext cx="5472608" cy="3682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14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3"/>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030265"/>
            <a:ext cx="8722895" cy="2244332"/>
          </a:xfrm>
          <a:prstGeom prst="rect">
            <a:avLst/>
          </a:prstGeom>
        </p:spPr>
        <p:txBody>
          <a:bodyPr wrap="square">
            <a:spAutoFit/>
          </a:bodyPr>
          <a:lstStyle/>
          <a:p>
            <a:pPr>
              <a:lnSpc>
                <a:spcPct val="107000"/>
              </a:lnSpc>
              <a:spcAft>
                <a:spcPts val="800"/>
              </a:spcAft>
            </a:pPr>
            <a:r>
              <a:rPr lang="en-GB" sz="3200" b="1" dirty="0"/>
              <a:t>Staging investigations</a:t>
            </a:r>
          </a:p>
          <a:p>
            <a:pPr>
              <a:lnSpc>
                <a:spcPct val="107000"/>
              </a:lnSpc>
              <a:spcAft>
                <a:spcPts val="800"/>
              </a:spcAft>
            </a:pPr>
            <a:r>
              <a:rPr lang="en-GB" sz="2000" dirty="0"/>
              <a:t>Patients diagnosed with OG cancer are recommended to have a CT scan to identify metastatic disease</a:t>
            </a:r>
          </a:p>
          <a:p>
            <a:pPr marL="457200" indent="-457200">
              <a:lnSpc>
                <a:spcPct val="107000"/>
              </a:lnSpc>
              <a:spcAft>
                <a:spcPts val="800"/>
              </a:spcAft>
              <a:buFont typeface="Arial" panose="020B0604020202020204" pitchFamily="34" charset="0"/>
              <a:buChar char="•"/>
            </a:pPr>
            <a:r>
              <a:rPr lang="en-GB" sz="2000" dirty="0"/>
              <a:t>90% of patients diagnosed in 2015-17 had an initial CT scan</a:t>
            </a:r>
          </a:p>
          <a:p>
            <a:pPr marL="457200" indent="-457200">
              <a:lnSpc>
                <a:spcPct val="107000"/>
              </a:lnSpc>
              <a:spcAft>
                <a:spcPts val="800"/>
              </a:spcAft>
              <a:buFont typeface="Arial" panose="020B0604020202020204" pitchFamily="34" charset="0"/>
              <a:buChar char="•"/>
            </a:pPr>
            <a:r>
              <a:rPr lang="en-GB" sz="2000" dirty="0"/>
              <a:t>This proportion rose from 86% in 2012-13 to 90% in 2016-17</a:t>
            </a:r>
          </a:p>
        </p:txBody>
      </p:sp>
      <p:graphicFrame>
        <p:nvGraphicFramePr>
          <p:cNvPr id="7" name="Chart 6"/>
          <p:cNvGraphicFramePr/>
          <p:nvPr>
            <p:extLst>
              <p:ext uri="{D42A27DB-BD31-4B8C-83A1-F6EECF244321}">
                <p14:modId xmlns:p14="http://schemas.microsoft.com/office/powerpoint/2010/main" val="3504826777"/>
              </p:ext>
            </p:extLst>
          </p:nvPr>
        </p:nvGraphicFramePr>
        <p:xfrm>
          <a:off x="323527" y="3531726"/>
          <a:ext cx="5544615" cy="301553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6029086" y="4286947"/>
            <a:ext cx="2921286" cy="8877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a:t>
            </a:r>
            <a:r>
              <a:rPr lang="en-GB" altLang="en-US" b="1" dirty="0">
                <a:solidFill>
                  <a:srgbClr val="FF0000"/>
                </a:solidFill>
                <a:latin typeface="Arial" panose="020B0604020202020204" pitchFamily="34" charset="0"/>
              </a:rPr>
              <a:t>64.1%</a:t>
            </a:r>
            <a:r>
              <a:rPr lang="en-GB" altLang="en-US" dirty="0">
                <a:solidFill>
                  <a:schemeClr val="tx1"/>
                </a:solidFill>
                <a:latin typeface="Arial" panose="020B0604020202020204" pitchFamily="34" charset="0"/>
              </a:rPr>
              <a:t> of patients had an initial CT scan</a:t>
            </a:r>
          </a:p>
        </p:txBody>
      </p:sp>
    </p:spTree>
    <p:extLst>
      <p:ext uri="{BB962C8B-B14F-4D97-AF65-F5344CB8AC3E}">
        <p14:creationId xmlns:p14="http://schemas.microsoft.com/office/powerpoint/2010/main" val="1302336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3"/>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030265"/>
            <a:ext cx="8722895" cy="1380506"/>
          </a:xfrm>
          <a:prstGeom prst="rect">
            <a:avLst/>
          </a:prstGeom>
        </p:spPr>
        <p:txBody>
          <a:bodyPr wrap="square">
            <a:spAutoFit/>
          </a:bodyPr>
          <a:lstStyle/>
          <a:p>
            <a:pPr>
              <a:lnSpc>
                <a:spcPct val="107000"/>
              </a:lnSpc>
              <a:spcAft>
                <a:spcPts val="800"/>
              </a:spcAft>
            </a:pPr>
            <a:r>
              <a:rPr lang="en-GB" sz="3200" b="1" dirty="0"/>
              <a:t>Staging investigations</a:t>
            </a:r>
          </a:p>
          <a:p>
            <a:pPr>
              <a:lnSpc>
                <a:spcPct val="107000"/>
              </a:lnSpc>
              <a:spcAft>
                <a:spcPts val="800"/>
              </a:spcAft>
            </a:pPr>
            <a:r>
              <a:rPr lang="en-GB" sz="2000" dirty="0"/>
              <a:t>Patients diagnosed with OG cancer are recommended to have a CT scan to identify metastatic disease across SWAG</a:t>
            </a:r>
          </a:p>
        </p:txBody>
      </p:sp>
      <p:graphicFrame>
        <p:nvGraphicFramePr>
          <p:cNvPr id="6" name="Table 5"/>
          <p:cNvGraphicFramePr>
            <a:graphicFrameLocks noGrp="1"/>
          </p:cNvGraphicFramePr>
          <p:nvPr>
            <p:extLst>
              <p:ext uri="{D42A27DB-BD31-4B8C-83A1-F6EECF244321}">
                <p14:modId xmlns:p14="http://schemas.microsoft.com/office/powerpoint/2010/main" val="2709654849"/>
              </p:ext>
            </p:extLst>
          </p:nvPr>
        </p:nvGraphicFramePr>
        <p:xfrm>
          <a:off x="611560" y="2458170"/>
          <a:ext cx="7479832" cy="4042561"/>
        </p:xfrm>
        <a:graphic>
          <a:graphicData uri="http://schemas.openxmlformats.org/drawingml/2006/table">
            <a:tbl>
              <a:tblPr firstRow="1" bandRow="1">
                <a:tableStyleId>{5C22544A-7EE6-4342-B048-85BDC9FD1C3A}</a:tableStyleId>
              </a:tblPr>
              <a:tblGrid>
                <a:gridCol w="6128056">
                  <a:extLst>
                    <a:ext uri="{9D8B030D-6E8A-4147-A177-3AD203B41FA5}">
                      <a16:colId xmlns:a16="http://schemas.microsoft.com/office/drawing/2014/main" xmlns="" val="20000"/>
                    </a:ext>
                  </a:extLst>
                </a:gridCol>
                <a:gridCol w="1351776">
                  <a:extLst>
                    <a:ext uri="{9D8B030D-6E8A-4147-A177-3AD203B41FA5}">
                      <a16:colId xmlns:a16="http://schemas.microsoft.com/office/drawing/2014/main" xmlns="" val="20001"/>
                    </a:ext>
                  </a:extLst>
                </a:gridCol>
              </a:tblGrid>
              <a:tr h="337207">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Hospital</a:t>
                      </a:r>
                    </a:p>
                  </a:txBody>
                  <a:tcPr marL="9525" marR="9525" marT="9525" marB="0" anchor="ctr"/>
                </a:tc>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ctr"/>
                </a:tc>
                <a:extLst>
                  <a:ext uri="{0D108BD9-81ED-4DB2-BD59-A6C34878D82A}">
                    <a16:rowId xmlns:a16="http://schemas.microsoft.com/office/drawing/2014/main" xmlns="" val="10000"/>
                  </a:ext>
                </a:extLst>
              </a:tr>
              <a:tr h="337207">
                <a:tc>
                  <a:txBody>
                    <a:bodyPr/>
                    <a:lstStyle/>
                    <a:p>
                      <a:pPr algn="l" fontAlgn="b"/>
                      <a:r>
                        <a:rPr lang="en-GB" sz="1800" b="0" i="0" u="none" strike="noStrike" dirty="0">
                          <a:solidFill>
                            <a:srgbClr val="000000"/>
                          </a:solidFill>
                          <a:effectLst/>
                          <a:latin typeface="Calibri"/>
                        </a:rPr>
                        <a:t>Weston Area Health NHS Trust</a:t>
                      </a:r>
                    </a:p>
                  </a:txBody>
                  <a:tcPr marL="9525" marR="9525" marT="9525" marB="0" anchor="b"/>
                </a:tc>
                <a:tc>
                  <a:txBody>
                    <a:bodyPr/>
                    <a:lstStyle/>
                    <a:p>
                      <a:pPr algn="ctr" fontAlgn="b"/>
                      <a:r>
                        <a:rPr lang="en-GB" sz="1800" b="1" i="0" u="none" strike="noStrike" dirty="0">
                          <a:solidFill>
                            <a:srgbClr val="000000"/>
                          </a:solidFill>
                          <a:effectLst/>
                          <a:latin typeface="Calibri"/>
                        </a:rPr>
                        <a:t>83.6%</a:t>
                      </a:r>
                    </a:p>
                  </a:txBody>
                  <a:tcPr marL="9525" marR="9525" marT="9525" marB="0" anchor="b"/>
                </a:tc>
                <a:extLst>
                  <a:ext uri="{0D108BD9-81ED-4DB2-BD59-A6C34878D82A}">
                    <a16:rowId xmlns:a16="http://schemas.microsoft.com/office/drawing/2014/main" xmlns="" val="10001"/>
                  </a:ext>
                </a:extLst>
              </a:tr>
              <a:tr h="337207">
                <a:tc>
                  <a:txBody>
                    <a:bodyPr/>
                    <a:lstStyle/>
                    <a:p>
                      <a:pPr algn="l" fontAlgn="b"/>
                      <a:r>
                        <a:rPr lang="en-GB" sz="1800" b="0" i="0" u="none" strike="noStrike" dirty="0">
                          <a:solidFill>
                            <a:srgbClr val="000000"/>
                          </a:solidFill>
                          <a:effectLst/>
                          <a:latin typeface="Calibri"/>
                        </a:rPr>
                        <a:t>Yeovil District Hospital NHS Foundation Trust</a:t>
                      </a:r>
                    </a:p>
                  </a:txBody>
                  <a:tcPr marL="9525" marR="9525" marT="9525" marB="0" anchor="b"/>
                </a:tc>
                <a:tc>
                  <a:txBody>
                    <a:bodyPr/>
                    <a:lstStyle/>
                    <a:p>
                      <a:pPr algn="ctr" fontAlgn="b"/>
                      <a:r>
                        <a:rPr lang="en-GB" sz="1800" b="1" i="0" u="none" strike="noStrike">
                          <a:solidFill>
                            <a:srgbClr val="000000"/>
                          </a:solidFill>
                          <a:effectLst/>
                          <a:latin typeface="Calibri"/>
                        </a:rPr>
                        <a:t>68.2%</a:t>
                      </a:r>
                    </a:p>
                  </a:txBody>
                  <a:tcPr marL="9525" marR="9525" marT="9525" marB="0" anchor="b"/>
                </a:tc>
                <a:extLst>
                  <a:ext uri="{0D108BD9-81ED-4DB2-BD59-A6C34878D82A}">
                    <a16:rowId xmlns:a16="http://schemas.microsoft.com/office/drawing/2014/main" xmlns="" val="10002"/>
                  </a:ext>
                </a:extLst>
              </a:tr>
              <a:tr h="503849">
                <a:tc>
                  <a:txBody>
                    <a:bodyPr/>
                    <a:lstStyle/>
                    <a:p>
                      <a:pPr algn="l" fontAlgn="b"/>
                      <a:r>
                        <a:rPr lang="en-GB" sz="1800" b="0" i="0" u="none" strike="noStrike" dirty="0">
                          <a:solidFill>
                            <a:srgbClr val="000000"/>
                          </a:solidFill>
                          <a:effectLst/>
                          <a:latin typeface="Calibri"/>
                        </a:rPr>
                        <a:t>University Hospitals Bristol NHS Foundation Trust</a:t>
                      </a:r>
                    </a:p>
                  </a:txBody>
                  <a:tcPr marL="9525" marR="9525" marT="9525" marB="0" anchor="b"/>
                </a:tc>
                <a:tc>
                  <a:txBody>
                    <a:bodyPr/>
                    <a:lstStyle/>
                    <a:p>
                      <a:pPr algn="ctr" fontAlgn="b"/>
                      <a:r>
                        <a:rPr lang="en-GB" sz="1800" b="1" i="0" u="none" strike="noStrike">
                          <a:solidFill>
                            <a:srgbClr val="000000"/>
                          </a:solidFill>
                          <a:effectLst/>
                          <a:latin typeface="Calibri"/>
                        </a:rPr>
                        <a:t>43.0%</a:t>
                      </a:r>
                    </a:p>
                  </a:txBody>
                  <a:tcPr marL="9525" marR="9525" marT="9525" marB="0" anchor="b"/>
                </a:tc>
                <a:extLst>
                  <a:ext uri="{0D108BD9-81ED-4DB2-BD59-A6C34878D82A}">
                    <a16:rowId xmlns:a16="http://schemas.microsoft.com/office/drawing/2014/main" xmlns="" val="10003"/>
                  </a:ext>
                </a:extLst>
              </a:tr>
              <a:tr h="337207">
                <a:tc>
                  <a:txBody>
                    <a:bodyPr/>
                    <a:lstStyle/>
                    <a:p>
                      <a:pPr algn="l" fontAlgn="b"/>
                      <a:r>
                        <a:rPr lang="en-GB" sz="1800" b="0" i="0" u="none" strike="noStrike" dirty="0">
                          <a:solidFill>
                            <a:srgbClr val="000000"/>
                          </a:solidFill>
                          <a:effectLst/>
                          <a:latin typeface="Calibri"/>
                        </a:rPr>
                        <a:t>Taunton and Somerset NHS Foundation Trust</a:t>
                      </a:r>
                    </a:p>
                  </a:txBody>
                  <a:tcPr marL="9525" marR="9525" marT="9525" marB="0" anchor="b"/>
                </a:tc>
                <a:tc>
                  <a:txBody>
                    <a:bodyPr/>
                    <a:lstStyle/>
                    <a:p>
                      <a:pPr algn="ctr" fontAlgn="b"/>
                      <a:r>
                        <a:rPr lang="en-GB" sz="1800" b="1" i="0" u="none" strike="noStrike">
                          <a:solidFill>
                            <a:srgbClr val="000000"/>
                          </a:solidFill>
                          <a:effectLst/>
                          <a:latin typeface="Calibri"/>
                        </a:rPr>
                        <a:t>46.0%</a:t>
                      </a:r>
                    </a:p>
                  </a:txBody>
                  <a:tcPr marL="9525" marR="9525" marT="9525" marB="0" anchor="b"/>
                </a:tc>
                <a:extLst>
                  <a:ext uri="{0D108BD9-81ED-4DB2-BD59-A6C34878D82A}">
                    <a16:rowId xmlns:a16="http://schemas.microsoft.com/office/drawing/2014/main" xmlns="" val="10004"/>
                  </a:ext>
                </a:extLst>
              </a:tr>
              <a:tr h="503849">
                <a:tc>
                  <a:txBody>
                    <a:bodyPr/>
                    <a:lstStyle/>
                    <a:p>
                      <a:pPr algn="l" fontAlgn="b"/>
                      <a:r>
                        <a:rPr lang="en-GB" sz="1800" b="0" i="0" u="none" strike="noStrike" dirty="0">
                          <a:solidFill>
                            <a:srgbClr val="000000"/>
                          </a:solidFill>
                          <a:effectLst/>
                          <a:latin typeface="Calibri"/>
                        </a:rPr>
                        <a:t>Royal United Hospitals Bath NHS Foundation Trust</a:t>
                      </a:r>
                    </a:p>
                  </a:txBody>
                  <a:tcPr marL="9525" marR="9525" marT="9525" marB="0" anchor="b"/>
                </a:tc>
                <a:tc>
                  <a:txBody>
                    <a:bodyPr/>
                    <a:lstStyle/>
                    <a:p>
                      <a:pPr algn="ctr" fontAlgn="b"/>
                      <a:r>
                        <a:rPr lang="en-GB" sz="1800" b="1" i="0" u="none" strike="noStrike">
                          <a:solidFill>
                            <a:srgbClr val="000000"/>
                          </a:solidFill>
                          <a:effectLst/>
                          <a:latin typeface="Calibri"/>
                        </a:rPr>
                        <a:t>34.0%</a:t>
                      </a:r>
                    </a:p>
                  </a:txBody>
                  <a:tcPr marL="9525" marR="9525" marT="9525" marB="0" anchor="b"/>
                </a:tc>
                <a:extLst>
                  <a:ext uri="{0D108BD9-81ED-4DB2-BD59-A6C34878D82A}">
                    <a16:rowId xmlns:a16="http://schemas.microsoft.com/office/drawing/2014/main" xmlns="" val="10005"/>
                  </a:ext>
                </a:extLst>
              </a:tr>
              <a:tr h="337207">
                <a:tc>
                  <a:txBody>
                    <a:bodyPr/>
                    <a:lstStyle/>
                    <a:p>
                      <a:pPr algn="l" fontAlgn="b"/>
                      <a:r>
                        <a:rPr lang="en-GB" sz="1800" b="0" i="0" u="none" strike="noStrike" dirty="0">
                          <a:solidFill>
                            <a:srgbClr val="000000"/>
                          </a:solidFill>
                          <a:effectLst/>
                          <a:latin typeface="Calibri"/>
                        </a:rPr>
                        <a:t>Salisbury NHS Foundation Trust</a:t>
                      </a:r>
                    </a:p>
                  </a:txBody>
                  <a:tcPr marL="9525" marR="9525" marT="9525" marB="0" anchor="b"/>
                </a:tc>
                <a:tc>
                  <a:txBody>
                    <a:bodyPr/>
                    <a:lstStyle/>
                    <a:p>
                      <a:pPr algn="ctr" fontAlgn="b"/>
                      <a:r>
                        <a:rPr lang="en-GB" sz="1800" b="1" i="0" u="none" strike="noStrike">
                          <a:solidFill>
                            <a:srgbClr val="000000"/>
                          </a:solidFill>
                          <a:effectLst/>
                          <a:latin typeface="Calibri"/>
                        </a:rPr>
                        <a:t>85.4%</a:t>
                      </a:r>
                    </a:p>
                  </a:txBody>
                  <a:tcPr marL="9525" marR="9525" marT="9525" marB="0" anchor="b"/>
                </a:tc>
                <a:extLst>
                  <a:ext uri="{0D108BD9-81ED-4DB2-BD59-A6C34878D82A}">
                    <a16:rowId xmlns:a16="http://schemas.microsoft.com/office/drawing/2014/main" xmlns="" val="10006"/>
                  </a:ext>
                </a:extLst>
              </a:tr>
              <a:tr h="337207">
                <a:tc>
                  <a:txBody>
                    <a:bodyPr/>
                    <a:lstStyle/>
                    <a:p>
                      <a:pPr algn="l" fontAlgn="b"/>
                      <a:r>
                        <a:rPr lang="en-GB" sz="1800" b="0" i="0" u="none" strike="noStrike" dirty="0">
                          <a:solidFill>
                            <a:srgbClr val="000000"/>
                          </a:solidFill>
                          <a:effectLst/>
                          <a:latin typeface="Calibri"/>
                        </a:rPr>
                        <a:t>Gloucestershire Hospitals NHS Foundation Trust</a:t>
                      </a:r>
                    </a:p>
                  </a:txBody>
                  <a:tcPr marL="9525" marR="9525" marT="9525" marB="0" anchor="b"/>
                </a:tc>
                <a:tc>
                  <a:txBody>
                    <a:bodyPr/>
                    <a:lstStyle/>
                    <a:p>
                      <a:pPr algn="ctr" fontAlgn="b"/>
                      <a:r>
                        <a:rPr lang="en-GB" sz="1800" b="1" i="0" u="none" strike="noStrike">
                          <a:solidFill>
                            <a:srgbClr val="000000"/>
                          </a:solidFill>
                          <a:effectLst/>
                          <a:latin typeface="Calibri"/>
                        </a:rPr>
                        <a:t>97.6%</a:t>
                      </a:r>
                    </a:p>
                  </a:txBody>
                  <a:tcPr marL="9525" marR="9525" marT="9525" marB="0" anchor="b"/>
                </a:tc>
                <a:extLst>
                  <a:ext uri="{0D108BD9-81ED-4DB2-BD59-A6C34878D82A}">
                    <a16:rowId xmlns:a16="http://schemas.microsoft.com/office/drawing/2014/main" xmlns="" val="10007"/>
                  </a:ext>
                </a:extLst>
              </a:tr>
              <a:tr h="337207">
                <a:tc>
                  <a:txBody>
                    <a:bodyPr/>
                    <a:lstStyle/>
                    <a:p>
                      <a:pPr algn="l" fontAlgn="b"/>
                      <a:r>
                        <a:rPr lang="en-GB" sz="1800" b="0" i="0" u="none" strike="noStrike" dirty="0">
                          <a:solidFill>
                            <a:srgbClr val="000000"/>
                          </a:solidFill>
                          <a:effectLst/>
                          <a:latin typeface="Calibri"/>
                        </a:rPr>
                        <a:t>North Bristol NHS Trust</a:t>
                      </a:r>
                    </a:p>
                  </a:txBody>
                  <a:tcPr marL="9525" marR="9525" marT="9525" marB="0" anchor="b"/>
                </a:tc>
                <a:tc>
                  <a:txBody>
                    <a:bodyPr/>
                    <a:lstStyle/>
                    <a:p>
                      <a:pPr algn="ctr" fontAlgn="b"/>
                      <a:r>
                        <a:rPr lang="en-GB" sz="1800" b="1" i="0" u="none" strike="noStrike">
                          <a:solidFill>
                            <a:srgbClr val="000000"/>
                          </a:solidFill>
                          <a:effectLst/>
                          <a:latin typeface="Calibri"/>
                        </a:rPr>
                        <a:t>54.9%</a:t>
                      </a:r>
                    </a:p>
                  </a:txBody>
                  <a:tcPr marL="9525" marR="9525" marT="9525" marB="0" anchor="b"/>
                </a:tc>
                <a:extLst>
                  <a:ext uri="{0D108BD9-81ED-4DB2-BD59-A6C34878D82A}">
                    <a16:rowId xmlns:a16="http://schemas.microsoft.com/office/drawing/2014/main" xmlns="" val="10008"/>
                  </a:ext>
                </a:extLst>
              </a:tr>
              <a:tr h="337207">
                <a:tc>
                  <a:txBody>
                    <a:bodyPr/>
                    <a:lstStyle/>
                    <a:p>
                      <a:pPr algn="l" fontAlgn="b"/>
                      <a:r>
                        <a:rPr lang="en-GB" sz="1800" b="0" i="0" u="none" strike="noStrike" dirty="0">
                          <a:solidFill>
                            <a:srgbClr val="000000"/>
                          </a:solidFill>
                          <a:effectLst/>
                          <a:latin typeface="Calibri"/>
                        </a:rPr>
                        <a:t> </a:t>
                      </a:r>
                    </a:p>
                  </a:txBody>
                  <a:tcPr marL="9525" marR="9525" marT="9525" marB="0" anchor="b"/>
                </a:tc>
                <a:tc>
                  <a:txBody>
                    <a:bodyPr/>
                    <a:lstStyle/>
                    <a:p>
                      <a:pPr algn="ctr" fontAlgn="b"/>
                      <a:r>
                        <a:rPr lang="en-GB" sz="1800" b="1" i="0" u="none" strike="noStrike" dirty="0">
                          <a:solidFill>
                            <a:srgbClr val="000000"/>
                          </a:solidFill>
                          <a:effectLst/>
                          <a:latin typeface="Calibri"/>
                        </a:rPr>
                        <a:t> </a:t>
                      </a:r>
                    </a:p>
                  </a:txBody>
                  <a:tcPr marL="9525" marR="9525" marT="9525" marB="0" anchor="b"/>
                </a:tc>
                <a:extLst>
                  <a:ext uri="{0D108BD9-81ED-4DB2-BD59-A6C34878D82A}">
                    <a16:rowId xmlns:a16="http://schemas.microsoft.com/office/drawing/2014/main" xmlns="" val="10009"/>
                  </a:ext>
                </a:extLst>
              </a:tr>
              <a:tr h="337207">
                <a:tc>
                  <a:txBody>
                    <a:bodyPr/>
                    <a:lstStyle/>
                    <a:p>
                      <a:pPr algn="l" fontAlgn="b"/>
                      <a:r>
                        <a:rPr lang="en-GB" sz="1800" b="0" i="0" u="none" strike="noStrike">
                          <a:solidFill>
                            <a:srgbClr val="000000"/>
                          </a:solidFill>
                          <a:effectLst/>
                          <a:latin typeface="Calibri"/>
                        </a:rPr>
                        <a:t> </a:t>
                      </a:r>
                    </a:p>
                  </a:txBody>
                  <a:tcPr marL="9525" marR="9525" marT="9525" marB="0" anchor="b"/>
                </a:tc>
                <a:tc>
                  <a:txBody>
                    <a:bodyPr/>
                    <a:lstStyle/>
                    <a:p>
                      <a:pPr algn="ctr" fontAlgn="b"/>
                      <a:r>
                        <a:rPr lang="en-GB" sz="1800" b="1" i="0" u="none" strike="noStrike" dirty="0">
                          <a:solidFill>
                            <a:srgbClr val="000000"/>
                          </a:solidFill>
                          <a:effectLst/>
                          <a:latin typeface="Calibri"/>
                        </a:rPr>
                        <a:t>64.1%</a:t>
                      </a:r>
                    </a:p>
                  </a:txBody>
                  <a:tcPr marL="9525" marR="9525" marT="9525"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66091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3"/>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037243"/>
            <a:ext cx="8722895" cy="2039148"/>
          </a:xfrm>
          <a:prstGeom prst="rect">
            <a:avLst/>
          </a:prstGeom>
        </p:spPr>
        <p:txBody>
          <a:bodyPr wrap="square">
            <a:spAutoFit/>
          </a:bodyPr>
          <a:lstStyle/>
          <a:p>
            <a:pPr>
              <a:lnSpc>
                <a:spcPct val="107000"/>
              </a:lnSpc>
              <a:spcAft>
                <a:spcPts val="800"/>
              </a:spcAft>
            </a:pPr>
            <a:r>
              <a:rPr lang="en-GB" sz="3200" b="1" dirty="0"/>
              <a:t>Further staging investigations</a:t>
            </a:r>
          </a:p>
          <a:p>
            <a:pPr>
              <a:lnSpc>
                <a:spcPct val="107000"/>
              </a:lnSpc>
              <a:spcAft>
                <a:spcPts val="800"/>
              </a:spcAft>
            </a:pPr>
            <a:r>
              <a:rPr lang="en-GB" sz="2000" dirty="0"/>
              <a:t>PET-CT is recommended for all patients with oesophageal cancer being considered for curative treatment. Endoscopic ultrasound (EUS) is recommended to be used selectively for staging oesophageal cancers. 	</a:t>
            </a:r>
            <a:r>
              <a:rPr lang="en-GB" dirty="0"/>
              <a:t>	</a:t>
            </a:r>
            <a:r>
              <a:rPr lang="en-GB" sz="2000" dirty="0"/>
              <a:t>	</a:t>
            </a:r>
          </a:p>
        </p:txBody>
      </p:sp>
      <p:graphicFrame>
        <p:nvGraphicFramePr>
          <p:cNvPr id="12" name="Chart 11"/>
          <p:cNvGraphicFramePr>
            <a:graphicFrameLocks/>
          </p:cNvGraphicFramePr>
          <p:nvPr>
            <p:extLst>
              <p:ext uri="{D42A27DB-BD31-4B8C-83A1-F6EECF244321}">
                <p14:modId xmlns:p14="http://schemas.microsoft.com/office/powerpoint/2010/main" val="1344875434"/>
              </p:ext>
            </p:extLst>
          </p:nvPr>
        </p:nvGraphicFramePr>
        <p:xfrm>
          <a:off x="539552" y="2852936"/>
          <a:ext cx="4824536" cy="358625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364088" y="3356992"/>
            <a:ext cx="3024336"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use of PET-CT in patients with a curative treatment plan for oesophageal cancer increased from 63% in 2012-13 to 71% in 2016-17</a:t>
            </a:r>
          </a:p>
        </p:txBody>
      </p:sp>
    </p:spTree>
    <p:extLst>
      <p:ext uri="{BB962C8B-B14F-4D97-AF65-F5344CB8AC3E}">
        <p14:creationId xmlns:p14="http://schemas.microsoft.com/office/powerpoint/2010/main" val="212386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908720"/>
            <a:ext cx="8722895" cy="1943994"/>
          </a:xfrm>
          <a:prstGeom prst="rect">
            <a:avLst/>
          </a:prstGeom>
        </p:spPr>
        <p:txBody>
          <a:bodyPr wrap="square">
            <a:spAutoFit/>
          </a:bodyPr>
          <a:lstStyle/>
          <a:p>
            <a:pPr>
              <a:lnSpc>
                <a:spcPct val="107000"/>
              </a:lnSpc>
              <a:spcAft>
                <a:spcPts val="800"/>
              </a:spcAft>
            </a:pPr>
            <a:r>
              <a:rPr lang="en-GB" sz="2800" b="1" dirty="0"/>
              <a:t>Planned curative treatment</a:t>
            </a:r>
          </a:p>
          <a:p>
            <a:pPr marL="342900" indent="-342900">
              <a:lnSpc>
                <a:spcPct val="107000"/>
              </a:lnSpc>
              <a:spcAft>
                <a:spcPts val="800"/>
              </a:spcAft>
              <a:buFont typeface="Arial" panose="020B0604020202020204" pitchFamily="34" charset="0"/>
              <a:buChar char="•"/>
            </a:pPr>
            <a:r>
              <a:rPr lang="en-GB" dirty="0"/>
              <a:t>Overall, 39% of patients with OG cancer diagnosed in 2015–17 had a curative treatment plan </a:t>
            </a:r>
          </a:p>
          <a:p>
            <a:pPr marL="342900" indent="-342900">
              <a:lnSpc>
                <a:spcPct val="107000"/>
              </a:lnSpc>
              <a:spcAft>
                <a:spcPts val="800"/>
              </a:spcAft>
              <a:buFont typeface="Arial" panose="020B0604020202020204" pitchFamily="34" charset="0"/>
              <a:buChar char="•"/>
            </a:pPr>
            <a:r>
              <a:rPr lang="en-GB" dirty="0"/>
              <a:t>% patients managed with curative intent varied across Cancer Alliances / Welsh regions, but the values generally clustered around the national average</a:t>
            </a:r>
          </a:p>
        </p:txBody>
      </p:sp>
      <p:graphicFrame>
        <p:nvGraphicFramePr>
          <p:cNvPr id="7" name="Chart 6"/>
          <p:cNvGraphicFramePr>
            <a:graphicFrameLocks/>
          </p:cNvGraphicFramePr>
          <p:nvPr>
            <p:extLst>
              <p:ext uri="{D42A27DB-BD31-4B8C-83A1-F6EECF244321}">
                <p14:modId xmlns:p14="http://schemas.microsoft.com/office/powerpoint/2010/main" val="1231189570"/>
              </p:ext>
            </p:extLst>
          </p:nvPr>
        </p:nvGraphicFramePr>
        <p:xfrm>
          <a:off x="1187624" y="2988298"/>
          <a:ext cx="7056784" cy="3609054"/>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5">
            <a:extLst>
              <a:ext uri="{FF2B5EF4-FFF2-40B4-BE49-F238E27FC236}">
                <a16:creationId xmlns:a16="http://schemas.microsoft.com/office/drawing/2014/main" xmlns="" id="{3A596066-3CFC-F44C-9DD8-3C2AED0C0AF3}"/>
              </a:ext>
            </a:extLst>
          </p:cNvPr>
          <p:cNvSpPr/>
          <p:nvPr/>
        </p:nvSpPr>
        <p:spPr>
          <a:xfrm>
            <a:off x="5148064" y="3140968"/>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26" y="332656"/>
            <a:ext cx="82010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1196752"/>
            <a:ext cx="9129941" cy="49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a:extLst>
              <a:ext uri="{FF2B5EF4-FFF2-40B4-BE49-F238E27FC236}">
                <a16:creationId xmlns:a16="http://schemas.microsoft.com/office/drawing/2014/main" xmlns="" id="{A2B6FB2E-D7EF-3142-BD32-904A7CB967AE}"/>
              </a:ext>
            </a:extLst>
          </p:cNvPr>
          <p:cNvSpPr/>
          <p:nvPr/>
        </p:nvSpPr>
        <p:spPr>
          <a:xfrm>
            <a:off x="6084168" y="1484784"/>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11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4" y="1556792"/>
            <a:ext cx="888938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94" y="692696"/>
            <a:ext cx="78676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a:extLst>
              <a:ext uri="{FF2B5EF4-FFF2-40B4-BE49-F238E27FC236}">
                <a16:creationId xmlns:a16="http://schemas.microsoft.com/office/drawing/2014/main" xmlns="" id="{91735C29-931A-9544-B7DE-F7CAB5A66585}"/>
              </a:ext>
            </a:extLst>
          </p:cNvPr>
          <p:cNvSpPr/>
          <p:nvPr/>
        </p:nvSpPr>
        <p:spPr>
          <a:xfrm>
            <a:off x="4716016" y="1772816"/>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Tree>
    <p:extLst>
      <p:ext uri="{BB962C8B-B14F-4D97-AF65-F5344CB8AC3E}">
        <p14:creationId xmlns:p14="http://schemas.microsoft.com/office/powerpoint/2010/main" val="2004940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404664"/>
            <a:ext cx="90201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5" y="1340768"/>
            <a:ext cx="8686667"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a:extLst>
              <a:ext uri="{FF2B5EF4-FFF2-40B4-BE49-F238E27FC236}">
                <a16:creationId xmlns:a16="http://schemas.microsoft.com/office/drawing/2014/main" xmlns="" id="{AD39DE45-384D-1641-9D91-2F99B4FA3645}"/>
              </a:ext>
            </a:extLst>
          </p:cNvPr>
          <p:cNvSpPr/>
          <p:nvPr/>
        </p:nvSpPr>
        <p:spPr>
          <a:xfrm>
            <a:off x="5004048" y="1484784"/>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59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388175" y="1052736"/>
            <a:ext cx="8722895" cy="1915011"/>
          </a:xfrm>
          <a:prstGeom prst="rect">
            <a:avLst/>
          </a:prstGeom>
        </p:spPr>
        <p:txBody>
          <a:bodyPr wrap="square">
            <a:spAutoFit/>
          </a:bodyPr>
          <a:lstStyle/>
          <a:p>
            <a:pPr>
              <a:lnSpc>
                <a:spcPct val="107000"/>
              </a:lnSpc>
              <a:spcAft>
                <a:spcPts val="800"/>
              </a:spcAft>
            </a:pPr>
            <a:r>
              <a:rPr lang="en-GB" sz="3200" b="1" dirty="0"/>
              <a:t>Curative surgery</a:t>
            </a:r>
          </a:p>
          <a:p>
            <a:pPr marL="342900" indent="-342900">
              <a:lnSpc>
                <a:spcPct val="107000"/>
              </a:lnSpc>
              <a:spcAft>
                <a:spcPts val="800"/>
              </a:spcAft>
              <a:buFont typeface="Arial" panose="020B0604020202020204" pitchFamily="34" charset="0"/>
              <a:buChar char="•"/>
            </a:pPr>
            <a:r>
              <a:rPr lang="en-GB" sz="2000" dirty="0"/>
              <a:t>Curative surgical records were submitted for 4,291 patients:</a:t>
            </a:r>
          </a:p>
          <a:p>
            <a:pPr marL="800100" lvl="1" indent="-342900">
              <a:lnSpc>
                <a:spcPct val="107000"/>
              </a:lnSpc>
              <a:spcAft>
                <a:spcPts val="800"/>
              </a:spcAft>
              <a:buFont typeface="Arial" panose="020B0604020202020204" pitchFamily="34" charset="0"/>
              <a:buChar char="•"/>
            </a:pPr>
            <a:r>
              <a:rPr lang="en-GB" sz="2000" dirty="0"/>
              <a:t>2,658 </a:t>
            </a:r>
            <a:r>
              <a:rPr lang="en-GB" sz="2000" dirty="0" err="1"/>
              <a:t>oesophagectomies</a:t>
            </a:r>
            <a:endParaRPr lang="en-GB" sz="2000" dirty="0"/>
          </a:p>
          <a:p>
            <a:pPr marL="800100" lvl="1" indent="-342900">
              <a:lnSpc>
                <a:spcPct val="107000"/>
              </a:lnSpc>
              <a:spcAft>
                <a:spcPts val="800"/>
              </a:spcAft>
              <a:buFont typeface="Arial" panose="020B0604020202020204" pitchFamily="34" charset="0"/>
              <a:buChar char="•"/>
            </a:pPr>
            <a:r>
              <a:rPr lang="en-GB" sz="2000" dirty="0"/>
              <a:t>1,633 </a:t>
            </a:r>
            <a:r>
              <a:rPr lang="en-GB" sz="2000" dirty="0" err="1"/>
              <a:t>gastrectomies</a:t>
            </a:r>
            <a:r>
              <a:rPr lang="en-GB"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124653221"/>
              </p:ext>
            </p:extLst>
          </p:nvPr>
        </p:nvGraphicFramePr>
        <p:xfrm>
          <a:off x="899592" y="3645024"/>
          <a:ext cx="7056784" cy="1575574"/>
        </p:xfrm>
        <a:graphic>
          <a:graphicData uri="http://schemas.openxmlformats.org/drawingml/2006/table">
            <a:tbl>
              <a:tblPr firstRow="1" firstCol="1" bandRow="1">
                <a:tableStyleId>{5940675A-B579-460E-94D1-54222C63F5DA}</a:tableStyleId>
              </a:tblPr>
              <a:tblGrid>
                <a:gridCol w="2635336">
                  <a:extLst>
                    <a:ext uri="{9D8B030D-6E8A-4147-A177-3AD203B41FA5}">
                      <a16:colId xmlns:a16="http://schemas.microsoft.com/office/drawing/2014/main" xmlns="" val="3101623748"/>
                    </a:ext>
                  </a:extLst>
                </a:gridCol>
                <a:gridCol w="1101253">
                  <a:extLst>
                    <a:ext uri="{9D8B030D-6E8A-4147-A177-3AD203B41FA5}">
                      <a16:colId xmlns:a16="http://schemas.microsoft.com/office/drawing/2014/main" xmlns="" val="744099564"/>
                    </a:ext>
                  </a:extLst>
                </a:gridCol>
                <a:gridCol w="1070728">
                  <a:extLst>
                    <a:ext uri="{9D8B030D-6E8A-4147-A177-3AD203B41FA5}">
                      <a16:colId xmlns:a16="http://schemas.microsoft.com/office/drawing/2014/main" xmlns="" val="552932204"/>
                    </a:ext>
                  </a:extLst>
                </a:gridCol>
                <a:gridCol w="1177957">
                  <a:extLst>
                    <a:ext uri="{9D8B030D-6E8A-4147-A177-3AD203B41FA5}">
                      <a16:colId xmlns:a16="http://schemas.microsoft.com/office/drawing/2014/main" xmlns="" val="498127388"/>
                    </a:ext>
                  </a:extLst>
                </a:gridCol>
                <a:gridCol w="1071510">
                  <a:extLst>
                    <a:ext uri="{9D8B030D-6E8A-4147-A177-3AD203B41FA5}">
                      <a16:colId xmlns:a16="http://schemas.microsoft.com/office/drawing/2014/main" xmlns="" val="1489853511"/>
                    </a:ext>
                  </a:extLst>
                </a:gridCol>
              </a:tblGrid>
              <a:tr h="345048">
                <a:tc>
                  <a:txBody>
                    <a:bodyPr/>
                    <a:lstStyle/>
                    <a:p>
                      <a:endParaRPr lang="en-GB" sz="1800" b="1" dirty="0">
                        <a:solidFill>
                          <a:schemeClr val="bg1"/>
                        </a:solidFill>
                        <a:effectLst/>
                        <a:latin typeface="Calibri" panose="020F0502020204030204" pitchFamily="34" charset="0"/>
                      </a:endParaRPr>
                    </a:p>
                  </a:txBody>
                  <a:tcPr marL="68580" marR="68580" marT="0" marB="0" anchor="ctr">
                    <a:lnB w="12700" cap="flat" cmpd="sng" algn="ctr">
                      <a:noFill/>
                      <a:prstDash val="solid"/>
                      <a:round/>
                      <a:headEnd type="none" w="med" len="med"/>
                      <a:tailEnd type="none" w="med" len="med"/>
                    </a:lnB>
                    <a:solidFill>
                      <a:srgbClr val="7BABB1"/>
                    </a:solidFill>
                  </a:tcPr>
                </a:tc>
                <a:tc gridSpan="2">
                  <a:txBody>
                    <a:bodyPr/>
                    <a:lstStyle/>
                    <a:p>
                      <a:pPr algn="ctr">
                        <a:lnSpc>
                          <a:spcPct val="107000"/>
                        </a:lnSpc>
                        <a:spcAft>
                          <a:spcPts val="0"/>
                        </a:spcAft>
                      </a:pPr>
                      <a:r>
                        <a:rPr lang="en-GB" sz="1400" b="1" dirty="0" err="1">
                          <a:solidFill>
                            <a:schemeClr val="bg1"/>
                          </a:solidFill>
                          <a:effectLst/>
                        </a:rPr>
                        <a:t>Oesophagectomy</a:t>
                      </a:r>
                      <a:r>
                        <a:rPr lang="en-GB" sz="1400" b="1" dirty="0">
                          <a:solidFill>
                            <a:schemeClr val="bg1"/>
                          </a:solidFill>
                          <a:effectLst/>
                        </a:rPr>
                        <a:t> </a:t>
                      </a:r>
                      <a:endPar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7BABB1"/>
                    </a:solidFill>
                  </a:tcPr>
                </a:tc>
                <a:tc hMerge="1">
                  <a:txBody>
                    <a:bodyPr/>
                    <a:lstStyle/>
                    <a:p>
                      <a:endParaRPr lang="en-GB"/>
                    </a:p>
                  </a:txBody>
                  <a:tcPr/>
                </a:tc>
                <a:tc gridSpan="2">
                  <a:txBody>
                    <a:bodyPr/>
                    <a:lstStyle/>
                    <a:p>
                      <a:pPr algn="ctr">
                        <a:lnSpc>
                          <a:spcPct val="107000"/>
                        </a:lnSpc>
                        <a:spcAft>
                          <a:spcPts val="0"/>
                        </a:spcAft>
                      </a:pPr>
                      <a:r>
                        <a:rPr lang="en-GB" sz="1400" b="1" dirty="0">
                          <a:solidFill>
                            <a:schemeClr val="bg1"/>
                          </a:solidFill>
                          <a:effectLst/>
                        </a:rPr>
                        <a:t>Gastrectomy </a:t>
                      </a:r>
                      <a:endPar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7BABB1"/>
                    </a:solidFill>
                  </a:tcPr>
                </a:tc>
                <a:tc hMerge="1">
                  <a:txBody>
                    <a:bodyPr/>
                    <a:lstStyle/>
                    <a:p>
                      <a:endParaRPr lang="en-GB"/>
                    </a:p>
                  </a:txBody>
                  <a:tcPr/>
                </a:tc>
                <a:extLst>
                  <a:ext uri="{0D108BD9-81ED-4DB2-BD59-A6C34878D82A}">
                    <a16:rowId xmlns:a16="http://schemas.microsoft.com/office/drawing/2014/main" xmlns="" val="3627818576"/>
                  </a:ext>
                </a:extLst>
              </a:tr>
              <a:tr h="345048">
                <a:tc>
                  <a:txBody>
                    <a:bodyPr/>
                    <a:lstStyle/>
                    <a:p>
                      <a:endParaRPr lang="en-GB" sz="1800" b="1" dirty="0">
                        <a:solidFill>
                          <a:schemeClr val="bg1"/>
                        </a:solidFill>
                        <a:effectLst/>
                        <a:latin typeface="Calibri" panose="020F0502020204030204" pitchFamily="34" charset="0"/>
                      </a:endParaRPr>
                    </a:p>
                  </a:txBody>
                  <a:tcPr marL="68580" marR="68580" marT="0" marB="0" anchor="ctr">
                    <a:lnT w="12700" cap="flat" cmpd="sng" algn="ctr">
                      <a:noFill/>
                      <a:prstDash val="solid"/>
                      <a:round/>
                      <a:headEnd type="none" w="med" len="med"/>
                      <a:tailEnd type="none" w="med" len="med"/>
                    </a:lnT>
                    <a:solidFill>
                      <a:srgbClr val="7BABB1"/>
                    </a:solidFill>
                  </a:tcPr>
                </a:tc>
                <a:tc>
                  <a:txBody>
                    <a:bodyPr/>
                    <a:lstStyle/>
                    <a:p>
                      <a:pPr algn="ctr">
                        <a:lnSpc>
                          <a:spcPct val="107000"/>
                        </a:lnSpc>
                        <a:spcAft>
                          <a:spcPts val="0"/>
                        </a:spcAft>
                      </a:pPr>
                      <a:r>
                        <a:rPr lang="en-GB" sz="1400" b="1" dirty="0">
                          <a:solidFill>
                            <a:schemeClr val="bg1"/>
                          </a:solidFill>
                          <a:effectLst/>
                        </a:rPr>
                        <a:t>2015-17</a:t>
                      </a:r>
                      <a:endPar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7BABB1"/>
                    </a:solidFill>
                  </a:tcPr>
                </a:tc>
                <a:tc>
                  <a:txBody>
                    <a:bodyPr/>
                    <a:lstStyle/>
                    <a:p>
                      <a:pPr algn="ctr">
                        <a:lnSpc>
                          <a:spcPct val="107000"/>
                        </a:lnSpc>
                        <a:spcAft>
                          <a:spcPts val="0"/>
                        </a:spcAft>
                      </a:pPr>
                      <a:r>
                        <a:rPr lang="en-GB" sz="1400" b="1" dirty="0">
                          <a:solidFill>
                            <a:schemeClr val="bg1"/>
                          </a:solidFill>
                          <a:effectLst/>
                        </a:rPr>
                        <a:t>2013-15</a:t>
                      </a:r>
                      <a:endPar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7BABB1"/>
                    </a:solidFill>
                  </a:tcPr>
                </a:tc>
                <a:tc>
                  <a:txBody>
                    <a:bodyPr/>
                    <a:lstStyle/>
                    <a:p>
                      <a:pPr algn="ctr">
                        <a:lnSpc>
                          <a:spcPct val="107000"/>
                        </a:lnSpc>
                        <a:spcAft>
                          <a:spcPts val="0"/>
                        </a:spcAft>
                      </a:pPr>
                      <a:r>
                        <a:rPr lang="en-GB" sz="1400" b="1" dirty="0">
                          <a:solidFill>
                            <a:schemeClr val="bg1"/>
                          </a:solidFill>
                          <a:effectLst/>
                        </a:rPr>
                        <a:t>2015-17</a:t>
                      </a:r>
                      <a:endPar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7BABB1"/>
                    </a:solidFill>
                  </a:tcPr>
                </a:tc>
                <a:tc>
                  <a:txBody>
                    <a:bodyPr/>
                    <a:lstStyle/>
                    <a:p>
                      <a:pPr algn="ctr">
                        <a:lnSpc>
                          <a:spcPct val="107000"/>
                        </a:lnSpc>
                        <a:spcAft>
                          <a:spcPts val="0"/>
                        </a:spcAft>
                      </a:pPr>
                      <a:r>
                        <a:rPr lang="en-GB" sz="1400" b="1" dirty="0">
                          <a:solidFill>
                            <a:schemeClr val="bg1"/>
                          </a:solidFill>
                          <a:effectLst/>
                        </a:rPr>
                        <a:t>2013-15</a:t>
                      </a:r>
                      <a:endParaRPr lang="en-GB"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rgbClr val="7BABB1"/>
                    </a:solidFill>
                  </a:tcPr>
                </a:tc>
                <a:extLst>
                  <a:ext uri="{0D108BD9-81ED-4DB2-BD59-A6C34878D82A}">
                    <a16:rowId xmlns:a16="http://schemas.microsoft.com/office/drawing/2014/main" xmlns="" val="930742666"/>
                  </a:ext>
                </a:extLst>
              </a:tr>
              <a:tr h="442739">
                <a:tc>
                  <a:txBody>
                    <a:bodyPr/>
                    <a:lstStyle/>
                    <a:p>
                      <a:pPr>
                        <a:lnSpc>
                          <a:spcPct val="107000"/>
                        </a:lnSpc>
                        <a:spcAft>
                          <a:spcPts val="0"/>
                        </a:spcAft>
                      </a:pPr>
                      <a:r>
                        <a:rPr lang="en-GB" sz="1400" dirty="0">
                          <a:effectLst/>
                        </a:rPr>
                        <a:t>30-day mortality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rPr>
                        <a:t>2.4</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rPr>
                        <a:t>1.6</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rPr>
                        <a:t>1.3</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rPr>
                        <a:t>1.9</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01505828"/>
                  </a:ext>
                </a:extLst>
              </a:tr>
              <a:tr h="442739">
                <a:tc>
                  <a:txBody>
                    <a:bodyPr/>
                    <a:lstStyle/>
                    <a:p>
                      <a:pPr>
                        <a:lnSpc>
                          <a:spcPct val="107000"/>
                        </a:lnSpc>
                        <a:spcAft>
                          <a:spcPts val="0"/>
                        </a:spcAft>
                      </a:pPr>
                      <a:r>
                        <a:rPr lang="en-GB" sz="1400" dirty="0">
                          <a:effectLst/>
                        </a:rPr>
                        <a:t>90-day mortality</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rPr>
                        <a:t>3.9</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rPr>
                        <a:t>3.2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rPr>
                        <a:t>3.3</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rPr>
                        <a:t>4.1</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05047939"/>
                  </a:ext>
                </a:extLst>
              </a:tr>
            </a:tbl>
          </a:graphicData>
        </a:graphic>
      </p:graphicFrame>
    </p:spTree>
    <p:extLst>
      <p:ext uri="{BB962C8B-B14F-4D97-AF65-F5344CB8AC3E}">
        <p14:creationId xmlns:p14="http://schemas.microsoft.com/office/powerpoint/2010/main" val="179423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197981"/>
            <a:ext cx="8722895" cy="3400675"/>
          </a:xfrm>
          <a:prstGeom prst="rect">
            <a:avLst/>
          </a:prstGeom>
        </p:spPr>
        <p:txBody>
          <a:bodyPr wrap="square">
            <a:spAutoFit/>
          </a:bodyPr>
          <a:lstStyle/>
          <a:p>
            <a:pPr>
              <a:lnSpc>
                <a:spcPct val="107000"/>
              </a:lnSpc>
              <a:spcAft>
                <a:spcPts val="800"/>
              </a:spcAft>
            </a:pPr>
            <a:r>
              <a:rPr lang="en-GB" sz="3200" b="1" dirty="0"/>
              <a:t>2018 Annual Report covers</a:t>
            </a:r>
            <a:endParaRPr lang="en-GB" sz="2400" dirty="0"/>
          </a:p>
          <a:p>
            <a:pPr marL="457200" indent="-457200">
              <a:lnSpc>
                <a:spcPct val="107000"/>
              </a:lnSpc>
              <a:spcAft>
                <a:spcPts val="800"/>
              </a:spcAft>
              <a:buFont typeface="Arial" panose="020B0604020202020204" pitchFamily="34" charset="0"/>
              <a:buChar char="•"/>
            </a:pPr>
            <a:endParaRPr lang="en-GB" sz="2400" dirty="0"/>
          </a:p>
          <a:p>
            <a:pPr marL="457200" indent="-457200">
              <a:lnSpc>
                <a:spcPct val="107000"/>
              </a:lnSpc>
              <a:spcAft>
                <a:spcPts val="800"/>
              </a:spcAft>
              <a:buFont typeface="Arial" panose="020B0604020202020204" pitchFamily="34" charset="0"/>
              <a:buChar char="•"/>
            </a:pPr>
            <a:r>
              <a:rPr lang="en-GB" sz="2400" dirty="0"/>
              <a:t>Patients diagnosed with </a:t>
            </a:r>
            <a:r>
              <a:rPr lang="en-GB" sz="2400" dirty="0" err="1"/>
              <a:t>oesophago</a:t>
            </a:r>
            <a:r>
              <a:rPr lang="en-GB" sz="2400" dirty="0"/>
              <a:t>-gastric (OG) cancer between April 2015 and March 2017, in England and Wales </a:t>
            </a:r>
          </a:p>
          <a:p>
            <a:pPr marL="457200" indent="-457200">
              <a:lnSpc>
                <a:spcPct val="107000"/>
              </a:lnSpc>
              <a:spcAft>
                <a:spcPts val="800"/>
              </a:spcAft>
              <a:buFont typeface="Arial" panose="020B0604020202020204" pitchFamily="34" charset="0"/>
              <a:buChar char="•"/>
            </a:pPr>
            <a:endParaRPr lang="en-GB" sz="2400" dirty="0"/>
          </a:p>
          <a:p>
            <a:pPr marL="457200" indent="-457200">
              <a:lnSpc>
                <a:spcPct val="107000"/>
              </a:lnSpc>
              <a:spcAft>
                <a:spcPts val="800"/>
              </a:spcAft>
              <a:buFont typeface="Arial" panose="020B0604020202020204" pitchFamily="34" charset="0"/>
              <a:buChar char="•"/>
            </a:pPr>
            <a:r>
              <a:rPr lang="en-GB" sz="2400" dirty="0"/>
              <a:t>Patients diagnosed with oesophageal high-grade dysplasia (HGD) between April 2012 and March 2017, in England</a:t>
            </a:r>
          </a:p>
        </p:txBody>
      </p:sp>
    </p:spTree>
    <p:extLst>
      <p:ext uri="{BB962C8B-B14F-4D97-AF65-F5344CB8AC3E}">
        <p14:creationId xmlns:p14="http://schemas.microsoft.com/office/powerpoint/2010/main" val="20013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980964"/>
            <a:ext cx="8722895" cy="1569660"/>
          </a:xfrm>
          <a:prstGeom prst="rect">
            <a:avLst/>
          </a:prstGeom>
        </p:spPr>
        <p:txBody>
          <a:bodyPr wrap="square">
            <a:spAutoFit/>
          </a:bodyPr>
          <a:lstStyle/>
          <a:p>
            <a:r>
              <a:rPr lang="en-GB" sz="2400" b="1" dirty="0"/>
              <a:t>Surgical Outcomes</a:t>
            </a:r>
          </a:p>
          <a:p>
            <a:pPr marL="285750" indent="-285750">
              <a:buFont typeface="Arial" panose="020B0604020202020204" pitchFamily="34" charset="0"/>
              <a:buChar char="•"/>
            </a:pPr>
            <a:r>
              <a:rPr lang="en-GB" dirty="0"/>
              <a:t>All NHS Organisations achieved similar 90-day mortality after curative surgery</a:t>
            </a:r>
          </a:p>
          <a:p>
            <a:pPr marL="285750" indent="-285750">
              <a:buFont typeface="Arial" panose="020B0604020202020204" pitchFamily="34" charset="0"/>
              <a:buChar char="•"/>
            </a:pPr>
            <a:r>
              <a:rPr lang="en-GB" dirty="0"/>
              <a:t>For 30-day postoperative mortality, one surgical centre had a rate that was slightly higher than expected given the volume of operations performed</a:t>
            </a:r>
          </a:p>
          <a:p>
            <a:endParaRPr lang="en-GB" dirty="0"/>
          </a:p>
        </p:txBody>
      </p:sp>
      <p:grpSp>
        <p:nvGrpSpPr>
          <p:cNvPr id="3" name="Group 2"/>
          <p:cNvGrpSpPr/>
          <p:nvPr/>
        </p:nvGrpSpPr>
        <p:grpSpPr>
          <a:xfrm>
            <a:off x="450929" y="2550624"/>
            <a:ext cx="8064896" cy="4172369"/>
            <a:chOff x="539552" y="3185611"/>
            <a:chExt cx="8203976" cy="3131049"/>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212976"/>
              <a:ext cx="3777361" cy="3103684"/>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9200" y="3212976"/>
              <a:ext cx="4004328" cy="3103684"/>
            </a:xfrm>
            <a:prstGeom prst="rect">
              <a:avLst/>
            </a:prstGeom>
            <a:noFill/>
            <a:ln>
              <a:noFill/>
            </a:ln>
          </p:spPr>
        </p:pic>
        <p:sp>
          <p:nvSpPr>
            <p:cNvPr id="8" name="TextBox 7"/>
            <p:cNvSpPr txBox="1"/>
            <p:nvPr/>
          </p:nvSpPr>
          <p:spPr>
            <a:xfrm>
              <a:off x="1711549" y="3185611"/>
              <a:ext cx="2122279" cy="375701"/>
            </a:xfrm>
            <a:prstGeom prst="rect">
              <a:avLst/>
            </a:prstGeom>
            <a:noFill/>
          </p:spPr>
          <p:txBody>
            <a:bodyPr wrap="square" rtlCol="0">
              <a:spAutoFit/>
            </a:bodyPr>
            <a:lstStyle/>
            <a:p>
              <a:r>
                <a:rPr lang="en-GB" dirty="0"/>
                <a:t>30 day mortality </a:t>
              </a:r>
            </a:p>
          </p:txBody>
        </p:sp>
        <p:sp>
          <p:nvSpPr>
            <p:cNvPr id="9" name="TextBox 8"/>
            <p:cNvSpPr txBox="1"/>
            <p:nvPr/>
          </p:nvSpPr>
          <p:spPr>
            <a:xfrm>
              <a:off x="6033715" y="3185611"/>
              <a:ext cx="2218620" cy="375701"/>
            </a:xfrm>
            <a:prstGeom prst="rect">
              <a:avLst/>
            </a:prstGeom>
            <a:noFill/>
          </p:spPr>
          <p:txBody>
            <a:bodyPr wrap="square" rtlCol="0">
              <a:spAutoFit/>
            </a:bodyPr>
            <a:lstStyle/>
            <a:p>
              <a:r>
                <a:rPr lang="en-GB" dirty="0"/>
                <a:t>90 day mortality </a:t>
              </a:r>
            </a:p>
          </p:txBody>
        </p:sp>
      </p:grpSp>
      <p:sp>
        <p:nvSpPr>
          <p:cNvPr id="10" name="Rectangle 9"/>
          <p:cNvSpPr/>
          <p:nvPr/>
        </p:nvSpPr>
        <p:spPr>
          <a:xfrm>
            <a:off x="1950779" y="3284984"/>
            <a:ext cx="2616284" cy="658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400" dirty="0">
                <a:solidFill>
                  <a:schemeClr val="tx1"/>
                </a:solidFill>
                <a:latin typeface="Arial" panose="020B0604020202020204" pitchFamily="34" charset="0"/>
              </a:rPr>
              <a:t>30 day mortality rate: </a:t>
            </a:r>
          </a:p>
          <a:p>
            <a:pPr algn="ctr"/>
            <a:r>
              <a:rPr lang="en-GB" altLang="en-US" sz="1400" b="1" dirty="0">
                <a:solidFill>
                  <a:srgbClr val="FF0000"/>
                </a:solidFill>
                <a:latin typeface="Arial" panose="020B0604020202020204" pitchFamily="34" charset="0"/>
              </a:rPr>
              <a:t>UBHT 4 .4%</a:t>
            </a:r>
          </a:p>
          <a:p>
            <a:pPr algn="ctr"/>
            <a:r>
              <a:rPr lang="en-GB" altLang="en-US" sz="1400" b="1" dirty="0">
                <a:solidFill>
                  <a:srgbClr val="FF0000"/>
                </a:solidFill>
                <a:latin typeface="Arial" panose="020B0604020202020204" pitchFamily="34" charset="0"/>
              </a:rPr>
              <a:t>GRH 2.9%</a:t>
            </a:r>
            <a:endParaRPr lang="en-GB" altLang="en-US" sz="1400" dirty="0">
              <a:solidFill>
                <a:schemeClr val="tx1"/>
              </a:solidFill>
              <a:latin typeface="Arial" panose="020B0604020202020204" pitchFamily="34" charset="0"/>
            </a:endParaRPr>
          </a:p>
        </p:txBody>
      </p:sp>
      <p:sp>
        <p:nvSpPr>
          <p:cNvPr id="16" name="Rectangle 15"/>
          <p:cNvSpPr/>
          <p:nvPr/>
        </p:nvSpPr>
        <p:spPr>
          <a:xfrm>
            <a:off x="5960145" y="3284984"/>
            <a:ext cx="2616284" cy="6583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400" dirty="0">
                <a:solidFill>
                  <a:schemeClr val="tx1"/>
                </a:solidFill>
                <a:latin typeface="Arial" panose="020B0604020202020204" pitchFamily="34" charset="0"/>
              </a:rPr>
              <a:t>90 day mortality rate:</a:t>
            </a:r>
          </a:p>
          <a:p>
            <a:pPr algn="ctr"/>
            <a:r>
              <a:rPr lang="en-GB" altLang="en-US" sz="1400" b="1" dirty="0">
                <a:solidFill>
                  <a:srgbClr val="FF0000"/>
                </a:solidFill>
                <a:latin typeface="Arial" panose="020B0604020202020204" pitchFamily="34" charset="0"/>
              </a:rPr>
              <a:t>UBHT 4.3%</a:t>
            </a:r>
          </a:p>
          <a:p>
            <a:pPr algn="ctr"/>
            <a:r>
              <a:rPr lang="en-GB" altLang="en-US" sz="1400" b="1" dirty="0">
                <a:solidFill>
                  <a:srgbClr val="FF0000"/>
                </a:solidFill>
                <a:latin typeface="Arial" panose="020B0604020202020204" pitchFamily="34" charset="0"/>
              </a:rPr>
              <a:t>GRH 2.8%</a:t>
            </a:r>
            <a:endParaRPr lang="en-GB" altLang="en-US" sz="1400" dirty="0">
              <a:solidFill>
                <a:schemeClr val="tx1"/>
              </a:solidFill>
              <a:latin typeface="Arial" panose="020B0604020202020204" pitchFamily="34" charset="0"/>
            </a:endParaRPr>
          </a:p>
        </p:txBody>
      </p:sp>
      <p:sp>
        <p:nvSpPr>
          <p:cNvPr id="2" name="Oval 1">
            <a:extLst>
              <a:ext uri="{FF2B5EF4-FFF2-40B4-BE49-F238E27FC236}">
                <a16:creationId xmlns:a16="http://schemas.microsoft.com/office/drawing/2014/main" xmlns="" id="{AF316EE0-279C-464B-A13D-B3946F48E47D}"/>
              </a:ext>
            </a:extLst>
          </p:cNvPr>
          <p:cNvSpPr/>
          <p:nvPr/>
        </p:nvSpPr>
        <p:spPr>
          <a:xfrm>
            <a:off x="2051720" y="503946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0E1CCEC4-6272-1C42-9D30-A5DBB4493189}"/>
              </a:ext>
            </a:extLst>
          </p:cNvPr>
          <p:cNvSpPr/>
          <p:nvPr/>
        </p:nvSpPr>
        <p:spPr>
          <a:xfrm>
            <a:off x="2204120" y="486916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18A98674-E7EC-4D4C-ACF3-B6FC0C4E3580}"/>
              </a:ext>
            </a:extLst>
          </p:cNvPr>
          <p:cNvSpPr/>
          <p:nvPr/>
        </p:nvSpPr>
        <p:spPr>
          <a:xfrm>
            <a:off x="6300192" y="503946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63BFB7F7-CF5C-F348-9444-E7440F468826}"/>
              </a:ext>
            </a:extLst>
          </p:cNvPr>
          <p:cNvSpPr/>
          <p:nvPr/>
        </p:nvSpPr>
        <p:spPr>
          <a:xfrm>
            <a:off x="6452592" y="486916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313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1" y="980728"/>
            <a:ext cx="8722895" cy="1713546"/>
          </a:xfrm>
          <a:prstGeom prst="rect">
            <a:avLst/>
          </a:prstGeom>
        </p:spPr>
        <p:txBody>
          <a:bodyPr wrap="square">
            <a:spAutoFit/>
          </a:bodyPr>
          <a:lstStyle/>
          <a:p>
            <a:pPr>
              <a:lnSpc>
                <a:spcPct val="107000"/>
              </a:lnSpc>
              <a:spcAft>
                <a:spcPts val="800"/>
              </a:spcAft>
            </a:pPr>
            <a:r>
              <a:rPr lang="en-GB" sz="3200" b="1" dirty="0"/>
              <a:t>Pathology outcomes after surgery</a:t>
            </a:r>
          </a:p>
          <a:p>
            <a:pPr marL="457200" indent="-457200">
              <a:lnSpc>
                <a:spcPct val="107000"/>
              </a:lnSpc>
              <a:spcAft>
                <a:spcPts val="800"/>
              </a:spcAft>
              <a:buFont typeface="Arial" panose="020B0604020202020204" pitchFamily="34" charset="0"/>
              <a:buChar char="•"/>
            </a:pPr>
            <a:r>
              <a:rPr lang="en-GB" dirty="0"/>
              <a:t>Last year, the Audit introduced results on four new surgical indicators. </a:t>
            </a:r>
          </a:p>
          <a:p>
            <a:pPr marL="457200" indent="-457200">
              <a:lnSpc>
                <a:spcPct val="107000"/>
              </a:lnSpc>
              <a:spcAft>
                <a:spcPts val="800"/>
              </a:spcAft>
              <a:buFont typeface="Arial" panose="020B0604020202020204" pitchFamily="34" charset="0"/>
              <a:buChar char="•"/>
            </a:pPr>
            <a:r>
              <a:rPr lang="en-GB" dirty="0"/>
              <a:t>A lack of standardisation in the preparation of surgical specimens prevents these indicators being used for benchmarking across organisations 	</a:t>
            </a:r>
          </a:p>
        </p:txBody>
      </p:sp>
      <p:graphicFrame>
        <p:nvGraphicFramePr>
          <p:cNvPr id="6" name="Table 5"/>
          <p:cNvGraphicFramePr>
            <a:graphicFrameLocks noGrp="1"/>
          </p:cNvGraphicFramePr>
          <p:nvPr>
            <p:extLst>
              <p:ext uri="{D42A27DB-BD31-4B8C-83A1-F6EECF244321}">
                <p14:modId xmlns:p14="http://schemas.microsoft.com/office/powerpoint/2010/main" val="2745845257"/>
              </p:ext>
            </p:extLst>
          </p:nvPr>
        </p:nvGraphicFramePr>
        <p:xfrm>
          <a:off x="539552" y="3068960"/>
          <a:ext cx="7848871" cy="2936961"/>
        </p:xfrm>
        <a:graphic>
          <a:graphicData uri="http://schemas.openxmlformats.org/drawingml/2006/table">
            <a:tbl>
              <a:tblPr>
                <a:tableStyleId>{616DA210-FB5B-4158-B5E0-FEB733F419BA}</a:tableStyleId>
              </a:tblPr>
              <a:tblGrid>
                <a:gridCol w="4536504">
                  <a:extLst>
                    <a:ext uri="{9D8B030D-6E8A-4147-A177-3AD203B41FA5}">
                      <a16:colId xmlns:a16="http://schemas.microsoft.com/office/drawing/2014/main" xmlns="" val="739712097"/>
                    </a:ext>
                  </a:extLst>
                </a:gridCol>
                <a:gridCol w="1080120">
                  <a:extLst>
                    <a:ext uri="{9D8B030D-6E8A-4147-A177-3AD203B41FA5}">
                      <a16:colId xmlns:a16="http://schemas.microsoft.com/office/drawing/2014/main" xmlns="" val="1850973120"/>
                    </a:ext>
                  </a:extLst>
                </a:gridCol>
                <a:gridCol w="1224136">
                  <a:extLst>
                    <a:ext uri="{9D8B030D-6E8A-4147-A177-3AD203B41FA5}">
                      <a16:colId xmlns:a16="http://schemas.microsoft.com/office/drawing/2014/main" xmlns="" val="2189026684"/>
                    </a:ext>
                  </a:extLst>
                </a:gridCol>
                <a:gridCol w="1008111">
                  <a:extLst>
                    <a:ext uri="{9D8B030D-6E8A-4147-A177-3AD203B41FA5}">
                      <a16:colId xmlns:a16="http://schemas.microsoft.com/office/drawing/2014/main" xmlns="" val="20003"/>
                    </a:ext>
                  </a:extLst>
                </a:gridCol>
              </a:tblGrid>
              <a:tr h="609939">
                <a:tc>
                  <a:txBody>
                    <a:bodyPr/>
                    <a:lstStyle/>
                    <a:p>
                      <a:pPr algn="l" fontAlgn="b"/>
                      <a:r>
                        <a:rPr lang="en-GB" sz="1600" b="1" u="none" strike="noStrike" dirty="0">
                          <a:solidFill>
                            <a:schemeClr val="bg1"/>
                          </a:solidFill>
                          <a:effectLst/>
                        </a:rPr>
                        <a:t>Indicator </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7BABB1"/>
                    </a:solidFill>
                  </a:tcPr>
                </a:tc>
                <a:tc>
                  <a:txBody>
                    <a:bodyPr/>
                    <a:lstStyle/>
                    <a:p>
                      <a:pPr algn="ctr" fontAlgn="b"/>
                      <a:r>
                        <a:rPr lang="en-GB" sz="1600" b="1" u="none" strike="noStrike" dirty="0">
                          <a:solidFill>
                            <a:schemeClr val="bg1"/>
                          </a:solidFill>
                          <a:effectLst/>
                        </a:rPr>
                        <a:t>National average</a:t>
                      </a:r>
                      <a:endParaRPr lang="en-GB"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7BABB1"/>
                    </a:solidFill>
                  </a:tcPr>
                </a:tc>
                <a:tc>
                  <a:txBody>
                    <a:bodyPr/>
                    <a:lstStyle/>
                    <a:p>
                      <a:pPr algn="ctr"/>
                      <a:r>
                        <a:rPr kumimoji="0" lang="en-GB" sz="1600" b="1" u="none" strike="noStrike" kern="1200" dirty="0">
                          <a:solidFill>
                            <a:srgbClr val="FF0000"/>
                          </a:solidFill>
                          <a:effectLst/>
                          <a:latin typeface="+mn-lt"/>
                          <a:ea typeface="+mn-ea"/>
                          <a:cs typeface="+mn-cs"/>
                        </a:rPr>
                        <a:t>UBHT</a:t>
                      </a:r>
                    </a:p>
                  </a:txBody>
                  <a:tcPr marL="9525" marR="9525" marT="9525" marB="0" anchor="ctr">
                    <a:solidFill>
                      <a:srgbClr val="7BABB1"/>
                    </a:solidFill>
                  </a:tcPr>
                </a:tc>
                <a:tc>
                  <a:txBody>
                    <a:bodyPr/>
                    <a:lstStyle/>
                    <a:p>
                      <a:pPr algn="ctr"/>
                      <a:r>
                        <a:rPr kumimoji="0" lang="en-GB" sz="1600" b="1" u="none" strike="noStrike" kern="1200" dirty="0">
                          <a:solidFill>
                            <a:srgbClr val="FF0000"/>
                          </a:solidFill>
                          <a:effectLst/>
                          <a:latin typeface="+mn-lt"/>
                          <a:ea typeface="+mn-ea"/>
                          <a:cs typeface="+mn-cs"/>
                        </a:rPr>
                        <a:t>GRH</a:t>
                      </a:r>
                    </a:p>
                  </a:txBody>
                  <a:tcPr marL="9525" marR="9525" marT="9525" marB="0" anchor="ctr">
                    <a:solidFill>
                      <a:srgbClr val="7BABB1"/>
                    </a:solidFill>
                  </a:tcPr>
                </a:tc>
                <a:extLst>
                  <a:ext uri="{0D108BD9-81ED-4DB2-BD59-A6C34878D82A}">
                    <a16:rowId xmlns:a16="http://schemas.microsoft.com/office/drawing/2014/main" xmlns="" val="2610131655"/>
                  </a:ext>
                </a:extLst>
              </a:tr>
              <a:tr h="336983">
                <a:tc>
                  <a:txBody>
                    <a:bodyPr/>
                    <a:lstStyle/>
                    <a:p>
                      <a:pPr algn="l" fontAlgn="b"/>
                      <a:r>
                        <a:rPr lang="en-GB" sz="1600" u="none" strike="noStrike" dirty="0">
                          <a:effectLst/>
                        </a:rPr>
                        <a:t>Proportion of patients with adequate lymph nodes examined</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u="none" strike="noStrike" dirty="0">
                          <a:effectLst/>
                        </a:rPr>
                        <a:t>82.5%</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r>
                        <a:rPr lang="en-GB" b="1" dirty="0">
                          <a:solidFill>
                            <a:srgbClr val="FF0000"/>
                          </a:solidFill>
                        </a:rPr>
                        <a:t>88.4 %</a:t>
                      </a:r>
                    </a:p>
                  </a:txBody>
                  <a:tcPr marL="9525" marR="9525" marT="9525" marB="0" anchor="b"/>
                </a:tc>
                <a:tc>
                  <a:txBody>
                    <a:bodyPr/>
                    <a:lstStyle/>
                    <a:p>
                      <a:pPr algn="ctr"/>
                      <a:r>
                        <a:rPr lang="en-GB" b="1" dirty="0">
                          <a:solidFill>
                            <a:srgbClr val="FF0000"/>
                          </a:solidFill>
                        </a:rPr>
                        <a:t>86.1 %</a:t>
                      </a:r>
                    </a:p>
                  </a:txBody>
                  <a:tcPr marL="9525" marR="9525" marT="9525" marB="0" anchor="b"/>
                </a:tc>
                <a:extLst>
                  <a:ext uri="{0D108BD9-81ED-4DB2-BD59-A6C34878D82A}">
                    <a16:rowId xmlns:a16="http://schemas.microsoft.com/office/drawing/2014/main" xmlns="" val="377336914"/>
                  </a:ext>
                </a:extLst>
              </a:tr>
              <a:tr h="609939">
                <a:tc>
                  <a:txBody>
                    <a:bodyPr/>
                    <a:lstStyle/>
                    <a:p>
                      <a:pPr algn="l" fontAlgn="b"/>
                      <a:r>
                        <a:rPr lang="en-GB" sz="1600" u="none" strike="noStrike" dirty="0">
                          <a:effectLst/>
                        </a:rPr>
                        <a:t>Proportion of patients with positive longitudinal margins- </a:t>
                      </a:r>
                      <a:r>
                        <a:rPr lang="en-GB" sz="1600" u="none" strike="noStrike" dirty="0" err="1">
                          <a:effectLst/>
                        </a:rPr>
                        <a:t>oesophagectomy</a:t>
                      </a:r>
                      <a:r>
                        <a:rPr lang="en-GB" sz="1600" u="none" strike="noStrike" dirty="0">
                          <a:effectLst/>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u="none" strike="noStrike" dirty="0">
                          <a:effectLst/>
                        </a:rPr>
                        <a:t>3.6%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r>
                        <a:rPr lang="en-GB" b="1" dirty="0">
                          <a:solidFill>
                            <a:srgbClr val="FF0000"/>
                          </a:solidFill>
                        </a:rPr>
                        <a:t>8.0 %</a:t>
                      </a:r>
                    </a:p>
                  </a:txBody>
                  <a:tcPr marL="9525" marR="9525" marT="9525" marB="0" anchor="b"/>
                </a:tc>
                <a:tc>
                  <a:txBody>
                    <a:bodyPr/>
                    <a:lstStyle/>
                    <a:p>
                      <a:pPr algn="ctr"/>
                      <a:r>
                        <a:rPr lang="en-GB" b="1" dirty="0">
                          <a:solidFill>
                            <a:srgbClr val="FF0000"/>
                          </a:solidFill>
                        </a:rPr>
                        <a:t>3.8 %</a:t>
                      </a:r>
                    </a:p>
                  </a:txBody>
                  <a:tcPr marL="9525" marR="9525" marT="9525" marB="0" anchor="b"/>
                </a:tc>
                <a:extLst>
                  <a:ext uri="{0D108BD9-81ED-4DB2-BD59-A6C34878D82A}">
                    <a16:rowId xmlns:a16="http://schemas.microsoft.com/office/drawing/2014/main" xmlns="" val="2889391490"/>
                  </a:ext>
                </a:extLst>
              </a:tr>
              <a:tr h="609939">
                <a:tc>
                  <a:txBody>
                    <a:bodyPr/>
                    <a:lstStyle/>
                    <a:p>
                      <a:pPr algn="l" fontAlgn="b"/>
                      <a:r>
                        <a:rPr lang="en-GB" sz="1600" u="none" strike="noStrike" dirty="0">
                          <a:effectLst/>
                        </a:rPr>
                        <a:t>Proportion of patients with positive circumferential margins-</a:t>
                      </a:r>
                      <a:r>
                        <a:rPr lang="en-GB" sz="1600" u="none" strike="noStrike" dirty="0" err="1">
                          <a:effectLst/>
                        </a:rPr>
                        <a:t>oesophagectomy</a:t>
                      </a:r>
                      <a:r>
                        <a:rPr lang="en-GB" sz="1600" u="none" strike="noStrike" dirty="0">
                          <a:effectLst/>
                        </a:rPr>
                        <a:t>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u="none" strike="noStrike" dirty="0">
                          <a:effectLst/>
                        </a:rPr>
                        <a:t>25.0%</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r>
                        <a:rPr lang="en-GB" b="1" dirty="0">
                          <a:solidFill>
                            <a:srgbClr val="FF0000"/>
                          </a:solidFill>
                        </a:rPr>
                        <a:t>26.5 %</a:t>
                      </a:r>
                    </a:p>
                  </a:txBody>
                  <a:tcPr marL="9525" marR="9525" marT="9525" marB="0" anchor="b"/>
                </a:tc>
                <a:tc>
                  <a:txBody>
                    <a:bodyPr/>
                    <a:lstStyle/>
                    <a:p>
                      <a:pPr algn="ctr"/>
                      <a:r>
                        <a:rPr lang="en-GB" b="1" dirty="0">
                          <a:solidFill>
                            <a:srgbClr val="FF0000"/>
                          </a:solidFill>
                        </a:rPr>
                        <a:t>13.2 %</a:t>
                      </a:r>
                    </a:p>
                  </a:txBody>
                  <a:tcPr marL="9525" marR="9525" marT="9525" marB="0" anchor="b"/>
                </a:tc>
                <a:extLst>
                  <a:ext uri="{0D108BD9-81ED-4DB2-BD59-A6C34878D82A}">
                    <a16:rowId xmlns:a16="http://schemas.microsoft.com/office/drawing/2014/main" xmlns="" val="3939333357"/>
                  </a:ext>
                </a:extLst>
              </a:tr>
              <a:tr h="609939">
                <a:tc>
                  <a:txBody>
                    <a:bodyPr/>
                    <a:lstStyle/>
                    <a:p>
                      <a:pPr algn="l" fontAlgn="b"/>
                      <a:r>
                        <a:rPr lang="en-GB" sz="1600" u="none" strike="noStrike" dirty="0">
                          <a:effectLst/>
                        </a:rPr>
                        <a:t>Proportion of patients with positive longitudinal margins- gastrectomy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GB" sz="1600" u="none" strike="noStrike" dirty="0">
                          <a:effectLst/>
                        </a:rPr>
                        <a:t>8.2%</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a:r>
                        <a:rPr lang="en-GB" b="1" dirty="0">
                          <a:solidFill>
                            <a:srgbClr val="FF0000"/>
                          </a:solidFill>
                        </a:rPr>
                        <a:t>9.2 %</a:t>
                      </a:r>
                    </a:p>
                  </a:txBody>
                  <a:tcPr marL="9525" marR="9525" marT="9525" marB="0" anchor="b"/>
                </a:tc>
                <a:tc>
                  <a:txBody>
                    <a:bodyPr/>
                    <a:lstStyle/>
                    <a:p>
                      <a:pPr algn="ctr"/>
                      <a:r>
                        <a:rPr lang="en-GB" b="1" dirty="0">
                          <a:solidFill>
                            <a:srgbClr val="FF0000"/>
                          </a:solidFill>
                        </a:rPr>
                        <a:t>19.6 %</a:t>
                      </a:r>
                    </a:p>
                  </a:txBody>
                  <a:tcPr marL="9525" marR="9525" marT="9525" marB="0" anchor="b"/>
                </a:tc>
                <a:extLst>
                  <a:ext uri="{0D108BD9-81ED-4DB2-BD59-A6C34878D82A}">
                    <a16:rowId xmlns:a16="http://schemas.microsoft.com/office/drawing/2014/main" xmlns="" val="2456093155"/>
                  </a:ext>
                </a:extLst>
              </a:tr>
            </a:tbl>
          </a:graphicData>
        </a:graphic>
      </p:graphicFrame>
    </p:spTree>
    <p:extLst>
      <p:ext uri="{BB962C8B-B14F-4D97-AF65-F5344CB8AC3E}">
        <p14:creationId xmlns:p14="http://schemas.microsoft.com/office/powerpoint/2010/main" val="1641294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326661-7076-1E40-AF75-8C932050431C}"/>
              </a:ext>
            </a:extLst>
          </p:cNvPr>
          <p:cNvSpPr txBox="1"/>
          <p:nvPr/>
        </p:nvSpPr>
        <p:spPr>
          <a:xfrm>
            <a:off x="3386380" y="596685"/>
            <a:ext cx="1928733" cy="369332"/>
          </a:xfrm>
          <a:prstGeom prst="rect">
            <a:avLst/>
          </a:prstGeom>
          <a:noFill/>
        </p:spPr>
        <p:txBody>
          <a:bodyPr wrap="none" rtlCol="0">
            <a:spAutoFit/>
          </a:bodyPr>
          <a:lstStyle/>
          <a:p>
            <a:r>
              <a:rPr lang="en-US" dirty="0"/>
              <a:t>Number of cases</a:t>
            </a:r>
          </a:p>
        </p:txBody>
      </p:sp>
      <p:graphicFrame>
        <p:nvGraphicFramePr>
          <p:cNvPr id="4" name="Table 3">
            <a:extLst>
              <a:ext uri="{FF2B5EF4-FFF2-40B4-BE49-F238E27FC236}">
                <a16:creationId xmlns:a16="http://schemas.microsoft.com/office/drawing/2014/main" xmlns="" id="{8E577D8C-46B5-A747-B7B1-043ACB35CA69}"/>
              </a:ext>
            </a:extLst>
          </p:cNvPr>
          <p:cNvGraphicFramePr>
            <a:graphicFrameLocks noGrp="1"/>
          </p:cNvGraphicFramePr>
          <p:nvPr>
            <p:extLst>
              <p:ext uri="{D42A27DB-BD31-4B8C-83A1-F6EECF244321}">
                <p14:modId xmlns:p14="http://schemas.microsoft.com/office/powerpoint/2010/main" val="436584828"/>
              </p:ext>
            </p:extLst>
          </p:nvPr>
        </p:nvGraphicFramePr>
        <p:xfrm>
          <a:off x="539552" y="1124744"/>
          <a:ext cx="8229603" cy="5040563"/>
        </p:xfrm>
        <a:graphic>
          <a:graphicData uri="http://schemas.openxmlformats.org/drawingml/2006/table">
            <a:tbl>
              <a:tblPr>
                <a:tableStyleId>{5C22544A-7EE6-4342-B048-85BDC9FD1C3A}</a:tableStyleId>
              </a:tblPr>
              <a:tblGrid>
                <a:gridCol w="1966030">
                  <a:extLst>
                    <a:ext uri="{9D8B030D-6E8A-4147-A177-3AD203B41FA5}">
                      <a16:colId xmlns:a16="http://schemas.microsoft.com/office/drawing/2014/main" xmlns="" val="2318780056"/>
                    </a:ext>
                  </a:extLst>
                </a:gridCol>
                <a:gridCol w="517738">
                  <a:extLst>
                    <a:ext uri="{9D8B030D-6E8A-4147-A177-3AD203B41FA5}">
                      <a16:colId xmlns:a16="http://schemas.microsoft.com/office/drawing/2014/main" xmlns="" val="3003463786"/>
                    </a:ext>
                  </a:extLst>
                </a:gridCol>
                <a:gridCol w="549296">
                  <a:extLst>
                    <a:ext uri="{9D8B030D-6E8A-4147-A177-3AD203B41FA5}">
                      <a16:colId xmlns:a16="http://schemas.microsoft.com/office/drawing/2014/main" xmlns="" val="2719908574"/>
                    </a:ext>
                  </a:extLst>
                </a:gridCol>
                <a:gridCol w="533517">
                  <a:extLst>
                    <a:ext uri="{9D8B030D-6E8A-4147-A177-3AD203B41FA5}">
                      <a16:colId xmlns:a16="http://schemas.microsoft.com/office/drawing/2014/main" xmlns="" val="784346621"/>
                    </a:ext>
                  </a:extLst>
                </a:gridCol>
                <a:gridCol w="533517">
                  <a:extLst>
                    <a:ext uri="{9D8B030D-6E8A-4147-A177-3AD203B41FA5}">
                      <a16:colId xmlns:a16="http://schemas.microsoft.com/office/drawing/2014/main" xmlns="" val="2159349745"/>
                    </a:ext>
                  </a:extLst>
                </a:gridCol>
                <a:gridCol w="533517">
                  <a:extLst>
                    <a:ext uri="{9D8B030D-6E8A-4147-A177-3AD203B41FA5}">
                      <a16:colId xmlns:a16="http://schemas.microsoft.com/office/drawing/2014/main" xmlns="" val="1788759217"/>
                    </a:ext>
                  </a:extLst>
                </a:gridCol>
                <a:gridCol w="533517">
                  <a:extLst>
                    <a:ext uri="{9D8B030D-6E8A-4147-A177-3AD203B41FA5}">
                      <a16:colId xmlns:a16="http://schemas.microsoft.com/office/drawing/2014/main" xmlns="" val="3437776859"/>
                    </a:ext>
                  </a:extLst>
                </a:gridCol>
                <a:gridCol w="722558">
                  <a:extLst>
                    <a:ext uri="{9D8B030D-6E8A-4147-A177-3AD203B41FA5}">
                      <a16:colId xmlns:a16="http://schemas.microsoft.com/office/drawing/2014/main" xmlns="" val="3364881921"/>
                    </a:ext>
                  </a:extLst>
                </a:gridCol>
                <a:gridCol w="533517">
                  <a:extLst>
                    <a:ext uri="{9D8B030D-6E8A-4147-A177-3AD203B41FA5}">
                      <a16:colId xmlns:a16="http://schemas.microsoft.com/office/drawing/2014/main" xmlns="" val="3342738417"/>
                    </a:ext>
                  </a:extLst>
                </a:gridCol>
                <a:gridCol w="739362">
                  <a:extLst>
                    <a:ext uri="{9D8B030D-6E8A-4147-A177-3AD203B41FA5}">
                      <a16:colId xmlns:a16="http://schemas.microsoft.com/office/drawing/2014/main" xmlns="" val="1826938289"/>
                    </a:ext>
                  </a:extLst>
                </a:gridCol>
                <a:gridCol w="533517">
                  <a:extLst>
                    <a:ext uri="{9D8B030D-6E8A-4147-A177-3AD203B41FA5}">
                      <a16:colId xmlns:a16="http://schemas.microsoft.com/office/drawing/2014/main" xmlns="" val="1118688116"/>
                    </a:ext>
                  </a:extLst>
                </a:gridCol>
                <a:gridCol w="533517">
                  <a:extLst>
                    <a:ext uri="{9D8B030D-6E8A-4147-A177-3AD203B41FA5}">
                      <a16:colId xmlns:a16="http://schemas.microsoft.com/office/drawing/2014/main" xmlns="" val="3557610378"/>
                    </a:ext>
                  </a:extLst>
                </a:gridCol>
              </a:tblGrid>
              <a:tr h="300875">
                <a:tc>
                  <a:txBody>
                    <a:bodyPr/>
                    <a:lstStyle/>
                    <a:p>
                      <a:pPr algn="l" fontAlgn="t"/>
                      <a:r>
                        <a:rPr lang="en-GB" sz="500" u="none" strike="noStrike">
                          <a:effectLst/>
                        </a:rPr>
                        <a:t>Trust name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oesophagectomies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gastrectomies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Total cases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30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90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Length of stay (days)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with adequate lymphnodes examined</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 circ</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complete cases for gast 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gast long</a:t>
                      </a:r>
                      <a:endParaRPr lang="en-GB" sz="500" b="1" i="0" u="none" strike="noStrike">
                        <a:solidFill>
                          <a:srgbClr val="000000"/>
                        </a:solidFill>
                        <a:effectLst/>
                        <a:latin typeface="Calibri" panose="020F0502020204030204" pitchFamily="34" charset="0"/>
                      </a:endParaRPr>
                    </a:p>
                  </a:txBody>
                  <a:tcPr marL="4207" marR="4207" marT="4207" marB="0"/>
                </a:tc>
                <a:extLst>
                  <a:ext uri="{0D108BD9-81ED-4DB2-BD59-A6C34878D82A}">
                    <a16:rowId xmlns:a16="http://schemas.microsoft.com/office/drawing/2014/main" xmlns="" val="4231059716"/>
                  </a:ext>
                </a:extLst>
              </a:tr>
              <a:tr h="108750">
                <a:tc>
                  <a:txBody>
                    <a:bodyPr/>
                    <a:lstStyle/>
                    <a:p>
                      <a:pPr algn="l" fontAlgn="b"/>
                      <a:r>
                        <a:rPr lang="en-GB" sz="500" u="none" strike="noStrike">
                          <a:effectLst/>
                        </a:rPr>
                        <a:t>The Newcastle Upon Tyne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61782257"/>
                  </a:ext>
                </a:extLst>
              </a:tr>
              <a:tr h="108750">
                <a:tc>
                  <a:txBody>
                    <a:bodyPr/>
                    <a:lstStyle/>
                    <a:p>
                      <a:pPr algn="l" fontAlgn="b"/>
                      <a:r>
                        <a:rPr lang="en-GB" sz="500" u="none" strike="noStrike">
                          <a:effectLst/>
                        </a:rPr>
                        <a:t>Nottingham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3628071"/>
                  </a:ext>
                </a:extLst>
              </a:tr>
              <a:tr h="108750">
                <a:tc>
                  <a:txBody>
                    <a:bodyPr/>
                    <a:lstStyle/>
                    <a:p>
                      <a:pPr algn="l" fontAlgn="b"/>
                      <a:r>
                        <a:rPr lang="en-GB" sz="500" u="none" strike="noStrike">
                          <a:effectLst/>
                        </a:rPr>
                        <a:t>Oxford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91710029"/>
                  </a:ext>
                </a:extLst>
              </a:tr>
              <a:tr h="108750">
                <a:tc>
                  <a:txBody>
                    <a:bodyPr/>
                    <a:lstStyle/>
                    <a:p>
                      <a:pPr algn="l" fontAlgn="b"/>
                      <a:r>
                        <a:rPr lang="en-GB" sz="500" u="none" strike="noStrike">
                          <a:effectLst/>
                        </a:rPr>
                        <a:t>Guy's And St Thomas'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2829959"/>
                  </a:ext>
                </a:extLst>
              </a:tr>
              <a:tr h="108750">
                <a:tc>
                  <a:txBody>
                    <a:bodyPr/>
                    <a:lstStyle/>
                    <a:p>
                      <a:pPr algn="l" fontAlgn="b"/>
                      <a:r>
                        <a:rPr lang="en-GB" sz="500" u="none" strike="noStrike">
                          <a:effectLst/>
                        </a:rPr>
                        <a:t>Sheffield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38032970"/>
                  </a:ext>
                </a:extLst>
              </a:tr>
              <a:tr h="108750">
                <a:tc>
                  <a:txBody>
                    <a:bodyPr/>
                    <a:lstStyle/>
                    <a:p>
                      <a:pPr algn="l" fontAlgn="b"/>
                      <a:r>
                        <a:rPr lang="en-GB" sz="500" u="none" strike="noStrike">
                          <a:effectLst/>
                        </a:rPr>
                        <a:t>Plymouth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985750247"/>
                  </a:ext>
                </a:extLst>
              </a:tr>
              <a:tr h="108750">
                <a:tc>
                  <a:txBody>
                    <a:bodyPr/>
                    <a:lstStyle/>
                    <a:p>
                      <a:pPr algn="l" fontAlgn="b"/>
                      <a:r>
                        <a:rPr lang="en-GB" sz="500" u="none" strike="noStrike">
                          <a:effectLst/>
                        </a:rPr>
                        <a:t>Salford Royal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49113168"/>
                  </a:ext>
                </a:extLst>
              </a:tr>
              <a:tr h="108750">
                <a:tc>
                  <a:txBody>
                    <a:bodyPr/>
                    <a:lstStyle/>
                    <a:p>
                      <a:pPr algn="l" fontAlgn="b"/>
                      <a:r>
                        <a:rPr lang="en-GB" sz="500" u="none" strike="noStrike">
                          <a:effectLst/>
                        </a:rPr>
                        <a:t>University Hospitals of North Midlands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010678959"/>
                  </a:ext>
                </a:extLst>
              </a:tr>
              <a:tr h="108750">
                <a:tc>
                  <a:txBody>
                    <a:bodyPr/>
                    <a:lstStyle/>
                    <a:p>
                      <a:pPr algn="l" fontAlgn="b"/>
                      <a:r>
                        <a:rPr lang="en-GB" sz="500" u="none" strike="noStrike">
                          <a:effectLst/>
                        </a:rPr>
                        <a:t>Cambridge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85537520"/>
                  </a:ext>
                </a:extLst>
              </a:tr>
              <a:tr h="108750">
                <a:tc>
                  <a:txBody>
                    <a:bodyPr/>
                    <a:lstStyle/>
                    <a:p>
                      <a:pPr algn="l" fontAlgn="b"/>
                      <a:r>
                        <a:rPr lang="en-GB" sz="500" u="none" strike="noStrike">
                          <a:effectLst/>
                        </a:rPr>
                        <a:t>Leeds Teaching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88963237"/>
                  </a:ext>
                </a:extLst>
              </a:tr>
              <a:tr h="108750">
                <a:tc>
                  <a:txBody>
                    <a:bodyPr/>
                    <a:lstStyle/>
                    <a:p>
                      <a:pPr algn="l" fontAlgn="b"/>
                      <a:r>
                        <a:rPr lang="en-GB" sz="500" u="none" strike="noStrike">
                          <a:effectLst/>
                        </a:rPr>
                        <a:t>South Tees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090898284"/>
                  </a:ext>
                </a:extLst>
              </a:tr>
              <a:tr h="108750">
                <a:tc>
                  <a:txBody>
                    <a:bodyPr/>
                    <a:lstStyle/>
                    <a:p>
                      <a:pPr algn="l" fontAlgn="b"/>
                      <a:r>
                        <a:rPr lang="en-GB" sz="500" u="none" strike="noStrike">
                          <a:effectLst/>
                        </a:rPr>
                        <a:t>Mid Essex Hospital Services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94470768"/>
                  </a:ext>
                </a:extLst>
              </a:tr>
              <a:tr h="108750">
                <a:tc>
                  <a:txBody>
                    <a:bodyPr/>
                    <a:lstStyle/>
                    <a:p>
                      <a:pPr algn="l" fontAlgn="b"/>
                      <a:r>
                        <a:rPr lang="en-GB" sz="500" u="none" strike="noStrike">
                          <a:effectLst/>
                        </a:rPr>
                        <a:t>Lancashire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253084841"/>
                  </a:ext>
                </a:extLst>
              </a:tr>
              <a:tr h="108750">
                <a:tc>
                  <a:txBody>
                    <a:bodyPr/>
                    <a:lstStyle/>
                    <a:p>
                      <a:pPr algn="l" fontAlgn="b"/>
                      <a:r>
                        <a:rPr lang="en-GB" sz="500" u="none" strike="noStrike">
                          <a:effectLst/>
                        </a:rPr>
                        <a:t>University Hospitals Birmingham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71725655"/>
                  </a:ext>
                </a:extLst>
              </a:tr>
              <a:tr h="108750">
                <a:tc>
                  <a:txBody>
                    <a:bodyPr/>
                    <a:lstStyle/>
                    <a:p>
                      <a:pPr algn="l" fontAlgn="b"/>
                      <a:r>
                        <a:rPr lang="en-GB" sz="500" u="none" strike="noStrike">
                          <a:effectLst/>
                        </a:rPr>
                        <a:t>Bradford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135296750"/>
                  </a:ext>
                </a:extLst>
              </a:tr>
              <a:tr h="108750">
                <a:tc>
                  <a:txBody>
                    <a:bodyPr/>
                    <a:lstStyle/>
                    <a:p>
                      <a:pPr algn="l" fontAlgn="b"/>
                      <a:r>
                        <a:rPr lang="en-GB" sz="500" u="none" strike="noStrike">
                          <a:effectLst/>
                        </a:rPr>
                        <a:t>University Hospitals Of Leicester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72205345"/>
                  </a:ext>
                </a:extLst>
              </a:tr>
              <a:tr h="108750">
                <a:tc>
                  <a:txBody>
                    <a:bodyPr/>
                    <a:lstStyle/>
                    <a:p>
                      <a:pPr algn="l" fontAlgn="b"/>
                      <a:r>
                        <a:rPr lang="en-GB" sz="500" u="none" strike="noStrike">
                          <a:effectLst/>
                        </a:rPr>
                        <a:t>University College London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794637403"/>
                  </a:ext>
                </a:extLst>
              </a:tr>
              <a:tr h="108750">
                <a:tc>
                  <a:txBody>
                    <a:bodyPr/>
                    <a:lstStyle/>
                    <a:p>
                      <a:pPr algn="l" fontAlgn="b"/>
                      <a:r>
                        <a:rPr lang="en-GB" sz="500" u="none" strike="noStrike" dirty="0">
                          <a:effectLst/>
                        </a:rPr>
                        <a:t>University Hospitals Bristol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111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158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4.4%</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4.3%</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88.4%</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26.5%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1554617257"/>
                  </a:ext>
                </a:extLst>
              </a:tr>
              <a:tr h="108750">
                <a:tc>
                  <a:txBody>
                    <a:bodyPr/>
                    <a:lstStyle/>
                    <a:p>
                      <a:pPr algn="l" fontAlgn="b"/>
                      <a:r>
                        <a:rPr lang="en-GB" sz="500" u="none" strike="noStrike">
                          <a:effectLst/>
                        </a:rPr>
                        <a:t>University Hospitals Coventry And Warwickshire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8.5%</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39.1%</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100.0%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7.6%</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33616408"/>
                  </a:ext>
                </a:extLst>
              </a:tr>
              <a:tr h="108750">
                <a:tc>
                  <a:txBody>
                    <a:bodyPr/>
                    <a:lstStyle/>
                    <a:p>
                      <a:pPr algn="l" fontAlgn="b"/>
                      <a:r>
                        <a:rPr lang="en-GB" sz="500" u="none" strike="noStrike">
                          <a:effectLst/>
                        </a:rPr>
                        <a:t>Betsi Cadwaladr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192733089"/>
                  </a:ext>
                </a:extLst>
              </a:tr>
              <a:tr h="108750">
                <a:tc>
                  <a:txBody>
                    <a:bodyPr/>
                    <a:lstStyle/>
                    <a:p>
                      <a:pPr algn="l" fontAlgn="b"/>
                      <a:r>
                        <a:rPr lang="en-GB" sz="500" u="none" strike="noStrike">
                          <a:effectLst/>
                        </a:rPr>
                        <a:t>Portsmouth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70272977"/>
                  </a:ext>
                </a:extLst>
              </a:tr>
              <a:tr h="202396">
                <a:tc>
                  <a:txBody>
                    <a:bodyPr/>
                    <a:lstStyle/>
                    <a:p>
                      <a:pPr algn="l" fontAlgn="b"/>
                      <a:r>
                        <a:rPr lang="en-GB" sz="500" u="none" strike="noStrike">
                          <a:effectLst/>
                        </a:rPr>
                        <a:t>Norfolk And Norwich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234096285"/>
                  </a:ext>
                </a:extLst>
              </a:tr>
              <a:tr h="108750">
                <a:tc>
                  <a:txBody>
                    <a:bodyPr/>
                    <a:lstStyle/>
                    <a:p>
                      <a:pPr algn="l" fontAlgn="b"/>
                      <a:r>
                        <a:rPr lang="en-GB" sz="500" u="none" strike="noStrike">
                          <a:effectLst/>
                        </a:rPr>
                        <a:t>University Hospital Southampton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42147457"/>
                  </a:ext>
                </a:extLst>
              </a:tr>
              <a:tr h="108750">
                <a:tc>
                  <a:txBody>
                    <a:bodyPr/>
                    <a:lstStyle/>
                    <a:p>
                      <a:pPr algn="l" fontAlgn="b"/>
                      <a:r>
                        <a:rPr lang="en-GB" sz="500" u="none" strike="noStrike">
                          <a:effectLst/>
                        </a:rPr>
                        <a:t>The Royal Marsden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551674964"/>
                  </a:ext>
                </a:extLst>
              </a:tr>
              <a:tr h="108750">
                <a:tc>
                  <a:txBody>
                    <a:bodyPr/>
                    <a:lstStyle/>
                    <a:p>
                      <a:pPr algn="l" fontAlgn="b"/>
                      <a:r>
                        <a:rPr lang="en-GB" sz="500" u="none" strike="noStrike" dirty="0">
                          <a:effectLst/>
                        </a:rPr>
                        <a:t>Gloucestershire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86.1%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13.2%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74.5%</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19.6%</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2246592734"/>
                  </a:ext>
                </a:extLst>
              </a:tr>
              <a:tr h="108750">
                <a:tc>
                  <a:txBody>
                    <a:bodyPr/>
                    <a:lstStyle/>
                    <a:p>
                      <a:pPr algn="l" fontAlgn="b"/>
                      <a:r>
                        <a:rPr lang="en-GB" sz="500" u="none" strike="noStrike">
                          <a:effectLst/>
                        </a:rPr>
                        <a:t>Derby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42</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85.3%</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4.2%</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23.0%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95.2%</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266105959"/>
                  </a:ext>
                </a:extLst>
              </a:tr>
              <a:tr h="108750">
                <a:tc>
                  <a:txBody>
                    <a:bodyPr/>
                    <a:lstStyle/>
                    <a:p>
                      <a:pPr algn="l" fontAlgn="b"/>
                      <a:r>
                        <a:rPr lang="en-GB" sz="500" u="none" strike="noStrike">
                          <a:effectLst/>
                        </a:rPr>
                        <a:t>Royal Surrey County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24235807"/>
                  </a:ext>
                </a:extLst>
              </a:tr>
              <a:tr h="108750">
                <a:tc>
                  <a:txBody>
                    <a:bodyPr/>
                    <a:lstStyle/>
                    <a:p>
                      <a:pPr algn="l" fontAlgn="b"/>
                      <a:r>
                        <a:rPr lang="en-GB" sz="500" u="none" strike="noStrike">
                          <a:effectLst/>
                        </a:rPr>
                        <a:t>Central Manchester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4697939"/>
                  </a:ext>
                </a:extLst>
              </a:tr>
              <a:tr h="108750">
                <a:tc>
                  <a:txBody>
                    <a:bodyPr/>
                    <a:lstStyle/>
                    <a:p>
                      <a:pPr algn="l" fontAlgn="b"/>
                      <a:r>
                        <a:rPr lang="en-GB" sz="500" u="none" strike="noStrike">
                          <a:effectLst/>
                        </a:rPr>
                        <a:t>Hull And East Yorkshire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53499129"/>
                  </a:ext>
                </a:extLst>
              </a:tr>
              <a:tr h="108750">
                <a:tc>
                  <a:txBody>
                    <a:bodyPr/>
                    <a:lstStyle/>
                    <a:p>
                      <a:pPr algn="l" fontAlgn="b"/>
                      <a:r>
                        <a:rPr lang="en-GB" sz="500" u="none" strike="noStrike">
                          <a:effectLst/>
                        </a:rPr>
                        <a:t>Imperial College Healthcare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263134737"/>
                  </a:ext>
                </a:extLst>
              </a:tr>
              <a:tr h="108750">
                <a:tc>
                  <a:txBody>
                    <a:bodyPr/>
                    <a:lstStyle/>
                    <a:p>
                      <a:pPr algn="l" fontAlgn="b"/>
                      <a:r>
                        <a:rPr lang="en-GB" sz="500" u="none" strike="noStrike">
                          <a:effectLst/>
                        </a:rPr>
                        <a:t>Heart Of England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262648213"/>
                  </a:ext>
                </a:extLst>
              </a:tr>
              <a:tr h="108750">
                <a:tc>
                  <a:txBody>
                    <a:bodyPr/>
                    <a:lstStyle/>
                    <a:p>
                      <a:pPr algn="l" fontAlgn="b"/>
                      <a:r>
                        <a:rPr lang="en-GB" sz="500" u="none" strike="noStrike">
                          <a:effectLst/>
                        </a:rPr>
                        <a:t>Royal Liverpool and Broadgreen University Hospitals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205059744"/>
                  </a:ext>
                </a:extLst>
              </a:tr>
              <a:tr h="108750">
                <a:tc>
                  <a:txBody>
                    <a:bodyPr/>
                    <a:lstStyle/>
                    <a:p>
                      <a:pPr algn="l" fontAlgn="b"/>
                      <a:r>
                        <a:rPr lang="en-GB" sz="500" u="none" strike="noStrike">
                          <a:effectLst/>
                        </a:rPr>
                        <a:t>Aintree University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08770605"/>
                  </a:ext>
                </a:extLst>
              </a:tr>
              <a:tr h="108750">
                <a:tc>
                  <a:txBody>
                    <a:bodyPr/>
                    <a:lstStyle/>
                    <a:p>
                      <a:pPr algn="l" fontAlgn="b"/>
                      <a:r>
                        <a:rPr lang="en-GB" sz="500" u="none" strike="noStrike">
                          <a:effectLst/>
                        </a:rPr>
                        <a:t>Cardiff &amp; Vale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70798007"/>
                  </a:ext>
                </a:extLst>
              </a:tr>
              <a:tr h="108750">
                <a:tc>
                  <a:txBody>
                    <a:bodyPr/>
                    <a:lstStyle/>
                    <a:p>
                      <a:pPr algn="l" fontAlgn="b"/>
                      <a:r>
                        <a:rPr lang="en-GB" sz="500" u="none" strike="noStrike">
                          <a:effectLst/>
                        </a:rPr>
                        <a:t>West Hertfordshire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249049656"/>
                  </a:ext>
                </a:extLst>
              </a:tr>
              <a:tr h="108750">
                <a:tc>
                  <a:txBody>
                    <a:bodyPr/>
                    <a:lstStyle/>
                    <a:p>
                      <a:pPr algn="l" fontAlgn="b"/>
                      <a:r>
                        <a:rPr lang="en-GB" sz="500" u="none" strike="noStrike">
                          <a:effectLst/>
                        </a:rPr>
                        <a:t>Brighton And Sussex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784572800"/>
                  </a:ext>
                </a:extLst>
              </a:tr>
              <a:tr h="202396">
                <a:tc>
                  <a:txBody>
                    <a:bodyPr/>
                    <a:lstStyle/>
                    <a:p>
                      <a:pPr algn="l" fontAlgn="b"/>
                      <a:r>
                        <a:rPr lang="en-GB" sz="500" u="none" strike="noStrike">
                          <a:effectLst/>
                        </a:rPr>
                        <a:t>The Royal Bournemouth And Christchurch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56605621"/>
                  </a:ext>
                </a:extLst>
              </a:tr>
              <a:tr h="202396">
                <a:tc>
                  <a:txBody>
                    <a:bodyPr/>
                    <a:lstStyle/>
                    <a:p>
                      <a:pPr algn="l" fontAlgn="b"/>
                      <a:r>
                        <a:rPr lang="en-GB" sz="500" u="none" strike="noStrike">
                          <a:effectLst/>
                        </a:rPr>
                        <a:t>Barking, Havering And Redbridge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898518078"/>
                  </a:ext>
                </a:extLst>
              </a:tr>
              <a:tr h="108750">
                <a:tc>
                  <a:txBody>
                    <a:bodyPr/>
                    <a:lstStyle/>
                    <a:p>
                      <a:pPr algn="l" fontAlgn="b"/>
                      <a:r>
                        <a:rPr lang="en-GB" sz="500" u="none" strike="noStrike">
                          <a:effectLst/>
                        </a:rPr>
                        <a:t>Abertawe Bro Morgannwg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29355395"/>
                  </a:ext>
                </a:extLst>
              </a:tr>
              <a:tr h="108750">
                <a:tc>
                  <a:txBody>
                    <a:bodyPr/>
                    <a:lstStyle/>
                    <a:p>
                      <a:pPr algn="l" fontAlgn="b"/>
                      <a:r>
                        <a:rPr lang="en-GB" sz="500" u="none" strike="noStrike">
                          <a:effectLst/>
                        </a:rPr>
                        <a:t>University Hospital Of South Manchester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38759656"/>
                  </a:ext>
                </a:extLst>
              </a:tr>
              <a:tr h="108750">
                <a:tc>
                  <a:txBody>
                    <a:bodyPr/>
                    <a:lstStyle/>
                    <a:p>
                      <a:pPr algn="l" fontAlgn="b"/>
                      <a:r>
                        <a:rPr lang="en-GB" sz="500" u="none" strike="noStrike">
                          <a:effectLst/>
                        </a:rPr>
                        <a:t>Cwm Taf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dirty="0">
                          <a:effectLst/>
                        </a:rPr>
                        <a:t>N/A</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451894023"/>
                  </a:ext>
                </a:extLst>
              </a:tr>
            </a:tbl>
          </a:graphicData>
        </a:graphic>
      </p:graphicFrame>
    </p:spTree>
    <p:extLst>
      <p:ext uri="{BB962C8B-B14F-4D97-AF65-F5344CB8AC3E}">
        <p14:creationId xmlns:p14="http://schemas.microsoft.com/office/powerpoint/2010/main" val="4228075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7A6F1B4-4428-8040-B12E-09B0535C1E36}"/>
              </a:ext>
            </a:extLst>
          </p:cNvPr>
          <p:cNvGraphicFramePr>
            <a:graphicFrameLocks noGrp="1"/>
          </p:cNvGraphicFramePr>
          <p:nvPr>
            <p:extLst>
              <p:ext uri="{D42A27DB-BD31-4B8C-83A1-F6EECF244321}">
                <p14:modId xmlns:p14="http://schemas.microsoft.com/office/powerpoint/2010/main" val="1461715980"/>
              </p:ext>
            </p:extLst>
          </p:nvPr>
        </p:nvGraphicFramePr>
        <p:xfrm>
          <a:off x="457200" y="1479550"/>
          <a:ext cx="8229603" cy="4901788"/>
        </p:xfrm>
        <a:graphic>
          <a:graphicData uri="http://schemas.openxmlformats.org/drawingml/2006/table">
            <a:tbl>
              <a:tblPr>
                <a:tableStyleId>{5C22544A-7EE6-4342-B048-85BDC9FD1C3A}</a:tableStyleId>
              </a:tblPr>
              <a:tblGrid>
                <a:gridCol w="2170584">
                  <a:extLst>
                    <a:ext uri="{9D8B030D-6E8A-4147-A177-3AD203B41FA5}">
                      <a16:colId xmlns:a16="http://schemas.microsoft.com/office/drawing/2014/main" xmlns="" val="3982382882"/>
                    </a:ext>
                  </a:extLst>
                </a:gridCol>
                <a:gridCol w="328963">
                  <a:extLst>
                    <a:ext uri="{9D8B030D-6E8A-4147-A177-3AD203B41FA5}">
                      <a16:colId xmlns:a16="http://schemas.microsoft.com/office/drawing/2014/main" xmlns="" val="198801712"/>
                    </a:ext>
                  </a:extLst>
                </a:gridCol>
                <a:gridCol w="533517">
                  <a:extLst>
                    <a:ext uri="{9D8B030D-6E8A-4147-A177-3AD203B41FA5}">
                      <a16:colId xmlns:a16="http://schemas.microsoft.com/office/drawing/2014/main" xmlns="" val="1054029626"/>
                    </a:ext>
                  </a:extLst>
                </a:gridCol>
                <a:gridCol w="533517">
                  <a:extLst>
                    <a:ext uri="{9D8B030D-6E8A-4147-A177-3AD203B41FA5}">
                      <a16:colId xmlns:a16="http://schemas.microsoft.com/office/drawing/2014/main" xmlns="" val="4286594221"/>
                    </a:ext>
                  </a:extLst>
                </a:gridCol>
                <a:gridCol w="533517">
                  <a:extLst>
                    <a:ext uri="{9D8B030D-6E8A-4147-A177-3AD203B41FA5}">
                      <a16:colId xmlns:a16="http://schemas.microsoft.com/office/drawing/2014/main" xmlns="" val="2541396123"/>
                    </a:ext>
                  </a:extLst>
                </a:gridCol>
                <a:gridCol w="533517">
                  <a:extLst>
                    <a:ext uri="{9D8B030D-6E8A-4147-A177-3AD203B41FA5}">
                      <a16:colId xmlns:a16="http://schemas.microsoft.com/office/drawing/2014/main" xmlns="" val="3226480211"/>
                    </a:ext>
                  </a:extLst>
                </a:gridCol>
                <a:gridCol w="533517">
                  <a:extLst>
                    <a:ext uri="{9D8B030D-6E8A-4147-A177-3AD203B41FA5}">
                      <a16:colId xmlns:a16="http://schemas.microsoft.com/office/drawing/2014/main" xmlns="" val="1226989230"/>
                    </a:ext>
                  </a:extLst>
                </a:gridCol>
                <a:gridCol w="722558">
                  <a:extLst>
                    <a:ext uri="{9D8B030D-6E8A-4147-A177-3AD203B41FA5}">
                      <a16:colId xmlns:a16="http://schemas.microsoft.com/office/drawing/2014/main" xmlns="" val="1071455806"/>
                    </a:ext>
                  </a:extLst>
                </a:gridCol>
                <a:gridCol w="533517">
                  <a:extLst>
                    <a:ext uri="{9D8B030D-6E8A-4147-A177-3AD203B41FA5}">
                      <a16:colId xmlns:a16="http://schemas.microsoft.com/office/drawing/2014/main" xmlns="" val="1029606202"/>
                    </a:ext>
                  </a:extLst>
                </a:gridCol>
                <a:gridCol w="739362">
                  <a:extLst>
                    <a:ext uri="{9D8B030D-6E8A-4147-A177-3AD203B41FA5}">
                      <a16:colId xmlns:a16="http://schemas.microsoft.com/office/drawing/2014/main" xmlns="" val="2986896021"/>
                    </a:ext>
                  </a:extLst>
                </a:gridCol>
                <a:gridCol w="533517">
                  <a:extLst>
                    <a:ext uri="{9D8B030D-6E8A-4147-A177-3AD203B41FA5}">
                      <a16:colId xmlns:a16="http://schemas.microsoft.com/office/drawing/2014/main" xmlns="" val="2223535183"/>
                    </a:ext>
                  </a:extLst>
                </a:gridCol>
                <a:gridCol w="533517">
                  <a:extLst>
                    <a:ext uri="{9D8B030D-6E8A-4147-A177-3AD203B41FA5}">
                      <a16:colId xmlns:a16="http://schemas.microsoft.com/office/drawing/2014/main" xmlns="" val="2047402382"/>
                    </a:ext>
                  </a:extLst>
                </a:gridCol>
              </a:tblGrid>
              <a:tr h="292591">
                <a:tc>
                  <a:txBody>
                    <a:bodyPr/>
                    <a:lstStyle/>
                    <a:p>
                      <a:pPr algn="l" fontAlgn="t"/>
                      <a:r>
                        <a:rPr lang="en-GB" sz="500" u="none" strike="noStrike">
                          <a:effectLst/>
                        </a:rPr>
                        <a:t>Trust name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dirty="0">
                          <a:effectLst/>
                        </a:rPr>
                        <a:t>N </a:t>
                      </a:r>
                      <a:r>
                        <a:rPr lang="en-GB" sz="500" u="none" strike="noStrike" dirty="0" err="1">
                          <a:effectLst/>
                        </a:rPr>
                        <a:t>oesophagectomies</a:t>
                      </a:r>
                      <a:endParaRPr lang="en-GB" sz="500" b="1" i="0" u="none" strike="noStrike" dirty="0">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gastrectomies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Total cases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30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90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Length of stay (days)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with adequate lymphnodes examined</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 circ</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complete cases for gast 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gast long</a:t>
                      </a:r>
                      <a:endParaRPr lang="en-GB" sz="500" b="1" i="0" u="none" strike="noStrike">
                        <a:solidFill>
                          <a:srgbClr val="000000"/>
                        </a:solidFill>
                        <a:effectLst/>
                        <a:latin typeface="Calibri" panose="020F0502020204030204" pitchFamily="34" charset="0"/>
                      </a:endParaRPr>
                    </a:p>
                  </a:txBody>
                  <a:tcPr marL="4207" marR="4207" marT="4207" marB="0"/>
                </a:tc>
                <a:extLst>
                  <a:ext uri="{0D108BD9-81ED-4DB2-BD59-A6C34878D82A}">
                    <a16:rowId xmlns:a16="http://schemas.microsoft.com/office/drawing/2014/main" xmlns="" val="349774385"/>
                  </a:ext>
                </a:extLst>
              </a:tr>
              <a:tr h="105756">
                <a:tc>
                  <a:txBody>
                    <a:bodyPr/>
                    <a:lstStyle/>
                    <a:p>
                      <a:pPr algn="l" fontAlgn="b"/>
                      <a:r>
                        <a:rPr lang="en-GB" sz="500" u="none" strike="noStrike">
                          <a:effectLst/>
                        </a:rPr>
                        <a:t>Cwm Taf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169465149"/>
                  </a:ext>
                </a:extLst>
              </a:tr>
              <a:tr h="105756">
                <a:tc>
                  <a:txBody>
                    <a:bodyPr/>
                    <a:lstStyle/>
                    <a:p>
                      <a:pPr algn="l" fontAlgn="b"/>
                      <a:r>
                        <a:rPr lang="en-GB" sz="500" u="none" strike="noStrike">
                          <a:effectLst/>
                        </a:rPr>
                        <a:t>University Hospital Of South Manchester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044559983"/>
                  </a:ext>
                </a:extLst>
              </a:tr>
              <a:tr h="196823">
                <a:tc>
                  <a:txBody>
                    <a:bodyPr/>
                    <a:lstStyle/>
                    <a:p>
                      <a:pPr algn="l" fontAlgn="b"/>
                      <a:r>
                        <a:rPr lang="en-GB" sz="500" u="none" strike="noStrike">
                          <a:effectLst/>
                        </a:rPr>
                        <a:t>Barking, Havering And Redbridge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706778145"/>
                  </a:ext>
                </a:extLst>
              </a:tr>
              <a:tr h="105756">
                <a:tc>
                  <a:txBody>
                    <a:bodyPr/>
                    <a:lstStyle/>
                    <a:p>
                      <a:pPr algn="l" fontAlgn="b"/>
                      <a:r>
                        <a:rPr lang="en-GB" sz="500" u="none" strike="noStrike">
                          <a:effectLst/>
                        </a:rPr>
                        <a:t>Brighton And Sussex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034529928"/>
                  </a:ext>
                </a:extLst>
              </a:tr>
              <a:tr h="105756">
                <a:tc>
                  <a:txBody>
                    <a:bodyPr/>
                    <a:lstStyle/>
                    <a:p>
                      <a:pPr algn="l" fontAlgn="b"/>
                      <a:r>
                        <a:rPr lang="en-GB" sz="500" u="none" strike="noStrike">
                          <a:effectLst/>
                        </a:rPr>
                        <a:t>Royal Liverpool and Broadgreen University Hospitals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783134464"/>
                  </a:ext>
                </a:extLst>
              </a:tr>
              <a:tr h="105756">
                <a:tc>
                  <a:txBody>
                    <a:bodyPr/>
                    <a:lstStyle/>
                    <a:p>
                      <a:pPr algn="l" fontAlgn="b"/>
                      <a:r>
                        <a:rPr lang="en-GB" sz="500" u="none" strike="noStrike">
                          <a:effectLst/>
                        </a:rPr>
                        <a:t>Leeds Teaching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27283806"/>
                  </a:ext>
                </a:extLst>
              </a:tr>
              <a:tr h="105756">
                <a:tc>
                  <a:txBody>
                    <a:bodyPr/>
                    <a:lstStyle/>
                    <a:p>
                      <a:pPr algn="l" fontAlgn="b"/>
                      <a:r>
                        <a:rPr lang="en-GB" sz="500" u="none" strike="noStrike">
                          <a:effectLst/>
                        </a:rPr>
                        <a:t>Cambridge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77872880"/>
                  </a:ext>
                </a:extLst>
              </a:tr>
              <a:tr h="105756">
                <a:tc>
                  <a:txBody>
                    <a:bodyPr/>
                    <a:lstStyle/>
                    <a:p>
                      <a:pPr algn="l" fontAlgn="b"/>
                      <a:r>
                        <a:rPr lang="en-GB" sz="500" u="none" strike="noStrike">
                          <a:effectLst/>
                        </a:rPr>
                        <a:t>Guy's And St Thomas'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999381156"/>
                  </a:ext>
                </a:extLst>
              </a:tr>
              <a:tr h="105756">
                <a:tc>
                  <a:txBody>
                    <a:bodyPr/>
                    <a:lstStyle/>
                    <a:p>
                      <a:pPr algn="l" fontAlgn="b"/>
                      <a:r>
                        <a:rPr lang="en-GB" sz="500" u="none" strike="noStrike">
                          <a:effectLst/>
                        </a:rPr>
                        <a:t>Sheffield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024712596"/>
                  </a:ext>
                </a:extLst>
              </a:tr>
              <a:tr h="105756">
                <a:tc>
                  <a:txBody>
                    <a:bodyPr/>
                    <a:lstStyle/>
                    <a:p>
                      <a:pPr algn="l" fontAlgn="b"/>
                      <a:r>
                        <a:rPr lang="en-GB" sz="500" u="none" strike="noStrike">
                          <a:effectLst/>
                        </a:rPr>
                        <a:t>University Hospitals Birmingham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49697141"/>
                  </a:ext>
                </a:extLst>
              </a:tr>
              <a:tr h="196823">
                <a:tc>
                  <a:txBody>
                    <a:bodyPr/>
                    <a:lstStyle/>
                    <a:p>
                      <a:pPr algn="l" fontAlgn="b"/>
                      <a:r>
                        <a:rPr lang="en-GB" sz="500" u="none" strike="noStrike">
                          <a:effectLst/>
                        </a:rPr>
                        <a:t>Norfolk And Norwich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789726615"/>
                  </a:ext>
                </a:extLst>
              </a:tr>
              <a:tr h="105756">
                <a:tc>
                  <a:txBody>
                    <a:bodyPr/>
                    <a:lstStyle/>
                    <a:p>
                      <a:pPr algn="l" fontAlgn="b"/>
                      <a:r>
                        <a:rPr lang="en-GB" sz="500" u="none" strike="noStrike">
                          <a:effectLst/>
                        </a:rPr>
                        <a:t>University Hospital Southampton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93053352"/>
                  </a:ext>
                </a:extLst>
              </a:tr>
              <a:tr h="105756">
                <a:tc>
                  <a:txBody>
                    <a:bodyPr/>
                    <a:lstStyle/>
                    <a:p>
                      <a:pPr algn="l" fontAlgn="b"/>
                      <a:r>
                        <a:rPr lang="en-GB" sz="500" u="none" strike="noStrike">
                          <a:effectLst/>
                        </a:rPr>
                        <a:t>University College London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11631470"/>
                  </a:ext>
                </a:extLst>
              </a:tr>
              <a:tr h="105756">
                <a:tc>
                  <a:txBody>
                    <a:bodyPr/>
                    <a:lstStyle/>
                    <a:p>
                      <a:pPr algn="l" fontAlgn="b"/>
                      <a:r>
                        <a:rPr lang="en-GB" sz="500" u="none" strike="noStrike">
                          <a:effectLst/>
                        </a:rPr>
                        <a:t>Derby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221614509"/>
                  </a:ext>
                </a:extLst>
              </a:tr>
              <a:tr h="105756">
                <a:tc>
                  <a:txBody>
                    <a:bodyPr/>
                    <a:lstStyle/>
                    <a:p>
                      <a:pPr algn="l" fontAlgn="b"/>
                      <a:r>
                        <a:rPr lang="en-GB" sz="500" u="none" strike="noStrike">
                          <a:effectLst/>
                        </a:rPr>
                        <a:t>Salford Royal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59937120"/>
                  </a:ext>
                </a:extLst>
              </a:tr>
              <a:tr h="105756">
                <a:tc>
                  <a:txBody>
                    <a:bodyPr/>
                    <a:lstStyle/>
                    <a:p>
                      <a:pPr algn="l" fontAlgn="b"/>
                      <a:r>
                        <a:rPr lang="en-GB" sz="500" u="none" strike="noStrike">
                          <a:effectLst/>
                        </a:rPr>
                        <a:t>Heart Of England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78586196"/>
                  </a:ext>
                </a:extLst>
              </a:tr>
              <a:tr h="105756">
                <a:tc>
                  <a:txBody>
                    <a:bodyPr/>
                    <a:lstStyle/>
                    <a:p>
                      <a:pPr algn="l" fontAlgn="b"/>
                      <a:r>
                        <a:rPr lang="en-GB" sz="500" u="none" strike="noStrike">
                          <a:effectLst/>
                        </a:rPr>
                        <a:t>Oxford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17644864"/>
                  </a:ext>
                </a:extLst>
              </a:tr>
              <a:tr h="105756">
                <a:tc>
                  <a:txBody>
                    <a:bodyPr/>
                    <a:lstStyle/>
                    <a:p>
                      <a:pPr algn="l" fontAlgn="b"/>
                      <a:r>
                        <a:rPr lang="en-GB" sz="500" u="none" strike="noStrike">
                          <a:effectLst/>
                        </a:rPr>
                        <a:t>Imperial College Healthcare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25101891"/>
                  </a:ext>
                </a:extLst>
              </a:tr>
              <a:tr h="105756">
                <a:tc>
                  <a:txBody>
                    <a:bodyPr/>
                    <a:lstStyle/>
                    <a:p>
                      <a:pPr algn="l" fontAlgn="b"/>
                      <a:r>
                        <a:rPr lang="en-GB" sz="500" u="none" strike="noStrike">
                          <a:effectLst/>
                        </a:rPr>
                        <a:t>Aintree University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68019759"/>
                  </a:ext>
                </a:extLst>
              </a:tr>
              <a:tr h="105756">
                <a:tc>
                  <a:txBody>
                    <a:bodyPr/>
                    <a:lstStyle/>
                    <a:p>
                      <a:pPr algn="l" fontAlgn="b"/>
                      <a:r>
                        <a:rPr lang="en-GB" sz="500" u="none" strike="noStrike">
                          <a:effectLst/>
                        </a:rPr>
                        <a:t>Plymouth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0705808"/>
                  </a:ext>
                </a:extLst>
              </a:tr>
              <a:tr h="105756">
                <a:tc>
                  <a:txBody>
                    <a:bodyPr/>
                    <a:lstStyle/>
                    <a:p>
                      <a:pPr algn="l" fontAlgn="b"/>
                      <a:r>
                        <a:rPr lang="en-GB" sz="500" u="none" strike="noStrike">
                          <a:effectLst/>
                        </a:rPr>
                        <a:t>Lancashire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8756122"/>
                  </a:ext>
                </a:extLst>
              </a:tr>
              <a:tr h="105756">
                <a:tc>
                  <a:txBody>
                    <a:bodyPr/>
                    <a:lstStyle/>
                    <a:p>
                      <a:pPr algn="l" fontAlgn="b"/>
                      <a:r>
                        <a:rPr lang="en-GB" sz="500" u="none" strike="noStrike">
                          <a:effectLst/>
                        </a:rPr>
                        <a:t>The Newcastle Upon Tyne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79604525"/>
                  </a:ext>
                </a:extLst>
              </a:tr>
              <a:tr h="196823">
                <a:tc>
                  <a:txBody>
                    <a:bodyPr/>
                    <a:lstStyle/>
                    <a:p>
                      <a:pPr algn="l" fontAlgn="b"/>
                      <a:r>
                        <a:rPr lang="en-GB" sz="500" u="none" strike="noStrike">
                          <a:effectLst/>
                        </a:rPr>
                        <a:t>The Royal Bournemouth And Christchurch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59767160"/>
                  </a:ext>
                </a:extLst>
              </a:tr>
              <a:tr h="105756">
                <a:tc>
                  <a:txBody>
                    <a:bodyPr/>
                    <a:lstStyle/>
                    <a:p>
                      <a:pPr algn="l" fontAlgn="b"/>
                      <a:r>
                        <a:rPr lang="en-GB" sz="500" u="none" strike="noStrike">
                          <a:effectLst/>
                        </a:rPr>
                        <a:t>The Royal Marsden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2187509"/>
                  </a:ext>
                </a:extLst>
              </a:tr>
              <a:tr h="105756">
                <a:tc>
                  <a:txBody>
                    <a:bodyPr/>
                    <a:lstStyle/>
                    <a:p>
                      <a:pPr algn="l" fontAlgn="b"/>
                      <a:r>
                        <a:rPr lang="en-GB" sz="500" u="none" strike="noStrike">
                          <a:effectLst/>
                        </a:rPr>
                        <a:t>University Hospitals Of Leicester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262104677"/>
                  </a:ext>
                </a:extLst>
              </a:tr>
              <a:tr h="105756">
                <a:tc>
                  <a:txBody>
                    <a:bodyPr/>
                    <a:lstStyle/>
                    <a:p>
                      <a:pPr algn="l" fontAlgn="b"/>
                      <a:r>
                        <a:rPr lang="en-GB" sz="500" u="none" strike="noStrike">
                          <a:effectLst/>
                        </a:rPr>
                        <a:t>South Tees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097286848"/>
                  </a:ext>
                </a:extLst>
              </a:tr>
              <a:tr h="105756">
                <a:tc>
                  <a:txBody>
                    <a:bodyPr/>
                    <a:lstStyle/>
                    <a:p>
                      <a:pPr algn="l" fontAlgn="b"/>
                      <a:r>
                        <a:rPr lang="en-GB" sz="500" u="none" strike="noStrike">
                          <a:effectLst/>
                        </a:rPr>
                        <a:t>Cardiff &amp; Vale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35493274"/>
                  </a:ext>
                </a:extLst>
              </a:tr>
              <a:tr h="105756">
                <a:tc>
                  <a:txBody>
                    <a:bodyPr/>
                    <a:lstStyle/>
                    <a:p>
                      <a:pPr algn="l" fontAlgn="b"/>
                      <a:r>
                        <a:rPr lang="en-GB" sz="500" u="none" strike="noStrike">
                          <a:effectLst/>
                        </a:rPr>
                        <a:t>Portsmouth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482925379"/>
                  </a:ext>
                </a:extLst>
              </a:tr>
              <a:tr h="105756">
                <a:tc>
                  <a:txBody>
                    <a:bodyPr/>
                    <a:lstStyle/>
                    <a:p>
                      <a:pPr algn="l" fontAlgn="b"/>
                      <a:r>
                        <a:rPr lang="en-GB" sz="500" u="none" strike="noStrike">
                          <a:effectLst/>
                        </a:rPr>
                        <a:t>Bradford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78073846"/>
                  </a:ext>
                </a:extLst>
              </a:tr>
              <a:tr h="105756">
                <a:tc>
                  <a:txBody>
                    <a:bodyPr/>
                    <a:lstStyle/>
                    <a:p>
                      <a:pPr algn="l" fontAlgn="b"/>
                      <a:r>
                        <a:rPr lang="en-GB" sz="500" u="none" strike="noStrike">
                          <a:effectLst/>
                        </a:rPr>
                        <a:t>Nottingham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37328648"/>
                  </a:ext>
                </a:extLst>
              </a:tr>
              <a:tr h="105756">
                <a:tc>
                  <a:txBody>
                    <a:bodyPr/>
                    <a:lstStyle/>
                    <a:p>
                      <a:pPr algn="l" fontAlgn="b"/>
                      <a:r>
                        <a:rPr lang="en-GB" sz="500" u="none" strike="noStrike">
                          <a:effectLst/>
                        </a:rPr>
                        <a:t>Abertawe Bro Morgannwg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215781395"/>
                  </a:ext>
                </a:extLst>
              </a:tr>
              <a:tr h="105756">
                <a:tc>
                  <a:txBody>
                    <a:bodyPr/>
                    <a:lstStyle/>
                    <a:p>
                      <a:pPr algn="l" fontAlgn="b"/>
                      <a:r>
                        <a:rPr lang="en-GB" sz="500" u="none" strike="noStrike" dirty="0">
                          <a:effectLst/>
                        </a:rPr>
                        <a:t>Gloucestershire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51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86.1%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13.2%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74.5%</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19.6%</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3749676482"/>
                  </a:ext>
                </a:extLst>
              </a:tr>
              <a:tr h="105756">
                <a:tc>
                  <a:txBody>
                    <a:bodyPr/>
                    <a:lstStyle/>
                    <a:p>
                      <a:pPr algn="l" fontAlgn="b"/>
                      <a:r>
                        <a:rPr lang="en-GB" sz="500" u="none" strike="noStrike">
                          <a:effectLst/>
                        </a:rPr>
                        <a:t>Central Manchester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50443802"/>
                  </a:ext>
                </a:extLst>
              </a:tr>
              <a:tr h="105756">
                <a:tc>
                  <a:txBody>
                    <a:bodyPr/>
                    <a:lstStyle/>
                    <a:p>
                      <a:pPr algn="l" fontAlgn="b"/>
                      <a:r>
                        <a:rPr lang="en-GB" sz="500" u="none" strike="noStrike">
                          <a:effectLst/>
                        </a:rPr>
                        <a:t>University Hospitals Coventry And Warwickshire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27775683"/>
                  </a:ext>
                </a:extLst>
              </a:tr>
              <a:tr h="105756">
                <a:tc>
                  <a:txBody>
                    <a:bodyPr/>
                    <a:lstStyle/>
                    <a:p>
                      <a:pPr algn="l" fontAlgn="b"/>
                      <a:r>
                        <a:rPr lang="en-GB" sz="500" u="none" strike="noStrike">
                          <a:effectLst/>
                        </a:rPr>
                        <a:t>Mid Essex Hospital Services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03592532"/>
                  </a:ext>
                </a:extLst>
              </a:tr>
              <a:tr h="105756">
                <a:tc>
                  <a:txBody>
                    <a:bodyPr/>
                    <a:lstStyle/>
                    <a:p>
                      <a:pPr algn="l" fontAlgn="b"/>
                      <a:r>
                        <a:rPr lang="en-GB" sz="500" u="none" strike="noStrike">
                          <a:effectLst/>
                        </a:rPr>
                        <a:t>Hull And East Yorkshire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766413956"/>
                  </a:ext>
                </a:extLst>
              </a:tr>
              <a:tr h="105756">
                <a:tc>
                  <a:txBody>
                    <a:bodyPr/>
                    <a:lstStyle/>
                    <a:p>
                      <a:pPr algn="l" fontAlgn="b"/>
                      <a:r>
                        <a:rPr lang="en-GB" sz="500" u="none" strike="noStrike">
                          <a:effectLst/>
                        </a:rPr>
                        <a:t>University Hospitals of North Midlands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95913018"/>
                  </a:ext>
                </a:extLst>
              </a:tr>
              <a:tr h="105756">
                <a:tc>
                  <a:txBody>
                    <a:bodyPr/>
                    <a:lstStyle/>
                    <a:p>
                      <a:pPr algn="l" fontAlgn="b"/>
                      <a:r>
                        <a:rPr lang="en-GB" sz="500" u="none" strike="noStrike">
                          <a:effectLst/>
                        </a:rPr>
                        <a:t>Royal Surrey County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38837542"/>
                  </a:ext>
                </a:extLst>
              </a:tr>
              <a:tr h="105756">
                <a:tc>
                  <a:txBody>
                    <a:bodyPr/>
                    <a:lstStyle/>
                    <a:p>
                      <a:pPr algn="l" fontAlgn="b"/>
                      <a:r>
                        <a:rPr lang="en-GB" sz="500" u="none" strike="noStrike" dirty="0">
                          <a:effectLst/>
                          <a:highlight>
                            <a:srgbClr val="FFFF00"/>
                          </a:highlight>
                        </a:rPr>
                        <a:t>University Hospitals Bristol NHS Foundation Trust </a:t>
                      </a:r>
                      <a:endParaRPr lang="en-GB" sz="500" b="0" i="0" u="none" strike="noStrike" dirty="0">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highlight>
                            <a:srgbClr val="FFFF00"/>
                          </a:highlight>
                        </a:rPr>
                        <a:t>111</a:t>
                      </a:r>
                      <a:endParaRPr lang="en-GB" sz="500" b="0" i="0" u="none" strike="noStrike">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highlight>
                            <a:srgbClr val="FFFF00"/>
                          </a:highlight>
                        </a:rPr>
                        <a:t>47</a:t>
                      </a:r>
                      <a:endParaRPr lang="en-GB" sz="500" b="0" i="0" u="none" strike="noStrike">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highlight>
                            <a:srgbClr val="FFFF00"/>
                          </a:highlight>
                        </a:rPr>
                        <a:t>158</a:t>
                      </a:r>
                      <a:endParaRPr lang="en-GB" sz="500" b="0" i="0" u="none" strike="noStrike">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highlight>
                            <a:srgbClr val="FFFF00"/>
                          </a:highlight>
                        </a:rPr>
                        <a:t>4.4%</a:t>
                      </a:r>
                      <a:endParaRPr lang="en-GB" sz="500" b="0" i="0" u="none" strike="noStrike">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highlight>
                            <a:srgbClr val="FFFF00"/>
                          </a:highlight>
                        </a:rPr>
                        <a:t>4.3%</a:t>
                      </a:r>
                      <a:endParaRPr lang="en-GB" sz="500" b="0" i="0" u="none" strike="noStrike">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highlight>
                            <a:srgbClr val="FFFF00"/>
                          </a:highlight>
                        </a:rPr>
                        <a:t>11</a:t>
                      </a:r>
                      <a:endParaRPr lang="en-GB" sz="500" b="0" i="0" u="none" strike="noStrike">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highlight>
                            <a:srgbClr val="FFFF00"/>
                          </a:highlight>
                        </a:rPr>
                        <a:t>88.4%</a:t>
                      </a:r>
                      <a:endParaRPr lang="en-GB" sz="500" b="0" i="0" u="none" strike="noStrike">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highlight>
                            <a:srgbClr val="FFFF00"/>
                          </a:highlight>
                        </a:rPr>
                        <a:t>8.0%</a:t>
                      </a:r>
                      <a:endParaRPr lang="en-GB" sz="500" b="0" i="0" u="none" strike="noStrike" dirty="0">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highlight>
                            <a:srgbClr val="FFFF00"/>
                          </a:highlight>
                        </a:rPr>
                        <a:t>26.5%</a:t>
                      </a:r>
                      <a:endParaRPr lang="en-GB" sz="500" b="0" i="0" u="none" strike="noStrike">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highlight>
                            <a:srgbClr val="FFFF00"/>
                          </a:highlight>
                        </a:rPr>
                        <a:t>97.9%</a:t>
                      </a:r>
                      <a:endParaRPr lang="en-GB" sz="500" b="0" i="0" u="none" strike="noStrike" dirty="0">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highlight>
                            <a:srgbClr val="FFFF00"/>
                          </a:highlight>
                        </a:rPr>
                        <a:t>9.2%</a:t>
                      </a:r>
                      <a:endParaRPr lang="en-GB" sz="500" b="0" i="0" u="none" strike="noStrike" dirty="0">
                        <a:solidFill>
                          <a:srgbClr val="000000"/>
                        </a:solidFill>
                        <a:effectLst/>
                        <a:highlight>
                          <a:srgbClr val="FFFF00"/>
                        </a:highligh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481946804"/>
                  </a:ext>
                </a:extLst>
              </a:tr>
              <a:tr h="105756">
                <a:tc>
                  <a:txBody>
                    <a:bodyPr/>
                    <a:lstStyle/>
                    <a:p>
                      <a:pPr algn="l" fontAlgn="b"/>
                      <a:r>
                        <a:rPr lang="en-GB" sz="500" u="none" strike="noStrike">
                          <a:effectLst/>
                        </a:rPr>
                        <a:t>West Hertfordshire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59</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100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5.1%</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5.9%</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012997239"/>
                  </a:ext>
                </a:extLst>
              </a:tr>
              <a:tr h="105756">
                <a:tc>
                  <a:txBody>
                    <a:bodyPr/>
                    <a:lstStyle/>
                    <a:p>
                      <a:pPr algn="l" fontAlgn="b"/>
                      <a:r>
                        <a:rPr lang="en-GB" sz="500" u="none" strike="noStrike">
                          <a:effectLst/>
                        </a:rPr>
                        <a:t>Betsi Cadwaladr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6.4%</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266185973"/>
                  </a:ext>
                </a:extLst>
              </a:tr>
            </a:tbl>
          </a:graphicData>
        </a:graphic>
      </p:graphicFrame>
      <p:sp>
        <p:nvSpPr>
          <p:cNvPr id="3" name="TextBox 2">
            <a:extLst>
              <a:ext uri="{FF2B5EF4-FFF2-40B4-BE49-F238E27FC236}">
                <a16:creationId xmlns:a16="http://schemas.microsoft.com/office/drawing/2014/main" xmlns="" id="{74293CC8-9C7A-2D4B-9DD2-CFD7DFF5622C}"/>
              </a:ext>
            </a:extLst>
          </p:cNvPr>
          <p:cNvSpPr txBox="1"/>
          <p:nvPr/>
        </p:nvSpPr>
        <p:spPr>
          <a:xfrm>
            <a:off x="3665342" y="705173"/>
            <a:ext cx="1813317" cy="369332"/>
          </a:xfrm>
          <a:prstGeom prst="rect">
            <a:avLst/>
          </a:prstGeom>
          <a:noFill/>
        </p:spPr>
        <p:txBody>
          <a:bodyPr wrap="none" rtlCol="0">
            <a:spAutoFit/>
          </a:bodyPr>
          <a:lstStyle/>
          <a:p>
            <a:r>
              <a:rPr lang="en-US" dirty="0"/>
              <a:t>30 day mortality</a:t>
            </a:r>
          </a:p>
        </p:txBody>
      </p:sp>
    </p:spTree>
    <p:extLst>
      <p:ext uri="{BB962C8B-B14F-4D97-AF65-F5344CB8AC3E}">
        <p14:creationId xmlns:p14="http://schemas.microsoft.com/office/powerpoint/2010/main" val="3035507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AFA5DE8-9E46-3B4F-A807-0B78D4EAABF0}"/>
              </a:ext>
            </a:extLst>
          </p:cNvPr>
          <p:cNvGraphicFramePr>
            <a:graphicFrameLocks noGrp="1"/>
          </p:cNvGraphicFramePr>
          <p:nvPr>
            <p:extLst>
              <p:ext uri="{D42A27DB-BD31-4B8C-83A1-F6EECF244321}">
                <p14:modId xmlns:p14="http://schemas.microsoft.com/office/powerpoint/2010/main" val="3267470372"/>
              </p:ext>
            </p:extLst>
          </p:nvPr>
        </p:nvGraphicFramePr>
        <p:xfrm>
          <a:off x="457200" y="1479550"/>
          <a:ext cx="8229603" cy="4757780"/>
        </p:xfrm>
        <a:graphic>
          <a:graphicData uri="http://schemas.openxmlformats.org/drawingml/2006/table">
            <a:tbl>
              <a:tblPr>
                <a:tableStyleId>{5C22544A-7EE6-4342-B048-85BDC9FD1C3A}</a:tableStyleId>
              </a:tblPr>
              <a:tblGrid>
                <a:gridCol w="1966030">
                  <a:extLst>
                    <a:ext uri="{9D8B030D-6E8A-4147-A177-3AD203B41FA5}">
                      <a16:colId xmlns:a16="http://schemas.microsoft.com/office/drawing/2014/main" xmlns="" val="786080802"/>
                    </a:ext>
                  </a:extLst>
                </a:gridCol>
                <a:gridCol w="533517">
                  <a:extLst>
                    <a:ext uri="{9D8B030D-6E8A-4147-A177-3AD203B41FA5}">
                      <a16:colId xmlns:a16="http://schemas.microsoft.com/office/drawing/2014/main" xmlns="" val="1193485057"/>
                    </a:ext>
                  </a:extLst>
                </a:gridCol>
                <a:gridCol w="533517">
                  <a:extLst>
                    <a:ext uri="{9D8B030D-6E8A-4147-A177-3AD203B41FA5}">
                      <a16:colId xmlns:a16="http://schemas.microsoft.com/office/drawing/2014/main" xmlns="" val="2755536911"/>
                    </a:ext>
                  </a:extLst>
                </a:gridCol>
                <a:gridCol w="533517">
                  <a:extLst>
                    <a:ext uri="{9D8B030D-6E8A-4147-A177-3AD203B41FA5}">
                      <a16:colId xmlns:a16="http://schemas.microsoft.com/office/drawing/2014/main" xmlns="" val="387279090"/>
                    </a:ext>
                  </a:extLst>
                </a:gridCol>
                <a:gridCol w="533517">
                  <a:extLst>
                    <a:ext uri="{9D8B030D-6E8A-4147-A177-3AD203B41FA5}">
                      <a16:colId xmlns:a16="http://schemas.microsoft.com/office/drawing/2014/main" xmlns="" val="118043362"/>
                    </a:ext>
                  </a:extLst>
                </a:gridCol>
                <a:gridCol w="533517">
                  <a:extLst>
                    <a:ext uri="{9D8B030D-6E8A-4147-A177-3AD203B41FA5}">
                      <a16:colId xmlns:a16="http://schemas.microsoft.com/office/drawing/2014/main" xmlns="" val="2330117334"/>
                    </a:ext>
                  </a:extLst>
                </a:gridCol>
                <a:gridCol w="533517">
                  <a:extLst>
                    <a:ext uri="{9D8B030D-6E8A-4147-A177-3AD203B41FA5}">
                      <a16:colId xmlns:a16="http://schemas.microsoft.com/office/drawing/2014/main" xmlns="" val="3952241216"/>
                    </a:ext>
                  </a:extLst>
                </a:gridCol>
                <a:gridCol w="722558">
                  <a:extLst>
                    <a:ext uri="{9D8B030D-6E8A-4147-A177-3AD203B41FA5}">
                      <a16:colId xmlns:a16="http://schemas.microsoft.com/office/drawing/2014/main" xmlns="" val="275887798"/>
                    </a:ext>
                  </a:extLst>
                </a:gridCol>
                <a:gridCol w="533517">
                  <a:extLst>
                    <a:ext uri="{9D8B030D-6E8A-4147-A177-3AD203B41FA5}">
                      <a16:colId xmlns:a16="http://schemas.microsoft.com/office/drawing/2014/main" xmlns="" val="3303661018"/>
                    </a:ext>
                  </a:extLst>
                </a:gridCol>
                <a:gridCol w="739362">
                  <a:extLst>
                    <a:ext uri="{9D8B030D-6E8A-4147-A177-3AD203B41FA5}">
                      <a16:colId xmlns:a16="http://schemas.microsoft.com/office/drawing/2014/main" xmlns="" val="4057939742"/>
                    </a:ext>
                  </a:extLst>
                </a:gridCol>
                <a:gridCol w="533517">
                  <a:extLst>
                    <a:ext uri="{9D8B030D-6E8A-4147-A177-3AD203B41FA5}">
                      <a16:colId xmlns:a16="http://schemas.microsoft.com/office/drawing/2014/main" xmlns="" val="57921514"/>
                    </a:ext>
                  </a:extLst>
                </a:gridCol>
                <a:gridCol w="533517">
                  <a:extLst>
                    <a:ext uri="{9D8B030D-6E8A-4147-A177-3AD203B41FA5}">
                      <a16:colId xmlns:a16="http://schemas.microsoft.com/office/drawing/2014/main" xmlns="" val="1547159123"/>
                    </a:ext>
                  </a:extLst>
                </a:gridCol>
              </a:tblGrid>
              <a:tr h="283995">
                <a:tc>
                  <a:txBody>
                    <a:bodyPr/>
                    <a:lstStyle/>
                    <a:p>
                      <a:pPr algn="l" fontAlgn="t"/>
                      <a:r>
                        <a:rPr lang="en-GB" sz="500" u="none" strike="noStrike">
                          <a:effectLst/>
                        </a:rPr>
                        <a:t>Trust name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oesophagectomies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gastrectomies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Total cases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30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90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Length of stay (days)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with adequate lymphnodes examined</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 circ</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complete cases for gast 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gast long</a:t>
                      </a:r>
                      <a:endParaRPr lang="en-GB" sz="500" b="1" i="0" u="none" strike="noStrike">
                        <a:solidFill>
                          <a:srgbClr val="000000"/>
                        </a:solidFill>
                        <a:effectLst/>
                        <a:latin typeface="Calibri" panose="020F0502020204030204" pitchFamily="34" charset="0"/>
                      </a:endParaRPr>
                    </a:p>
                  </a:txBody>
                  <a:tcPr marL="4207" marR="4207" marT="4207" marB="0"/>
                </a:tc>
                <a:extLst>
                  <a:ext uri="{0D108BD9-81ED-4DB2-BD59-A6C34878D82A}">
                    <a16:rowId xmlns:a16="http://schemas.microsoft.com/office/drawing/2014/main" xmlns="" val="368300902"/>
                  </a:ext>
                </a:extLst>
              </a:tr>
              <a:tr h="191041">
                <a:tc>
                  <a:txBody>
                    <a:bodyPr/>
                    <a:lstStyle/>
                    <a:p>
                      <a:pPr algn="l" fontAlgn="b"/>
                      <a:r>
                        <a:rPr lang="en-GB" sz="500" u="none" strike="noStrike">
                          <a:effectLst/>
                        </a:rPr>
                        <a:t>Barking, Havering And Redbridge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99664195"/>
                  </a:ext>
                </a:extLst>
              </a:tr>
              <a:tr h="102649">
                <a:tc>
                  <a:txBody>
                    <a:bodyPr/>
                    <a:lstStyle/>
                    <a:p>
                      <a:pPr algn="l" fontAlgn="b"/>
                      <a:r>
                        <a:rPr lang="en-GB" sz="500" u="none" strike="noStrike">
                          <a:effectLst/>
                        </a:rPr>
                        <a:t>Guy's And St Thomas'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35367907"/>
                  </a:ext>
                </a:extLst>
              </a:tr>
              <a:tr h="102649">
                <a:tc>
                  <a:txBody>
                    <a:bodyPr/>
                    <a:lstStyle/>
                    <a:p>
                      <a:pPr algn="l" fontAlgn="b"/>
                      <a:r>
                        <a:rPr lang="en-GB" sz="500" u="none" strike="noStrike">
                          <a:effectLst/>
                        </a:rPr>
                        <a:t>University Hospital Southampton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91850912"/>
                  </a:ext>
                </a:extLst>
              </a:tr>
              <a:tr h="102649">
                <a:tc>
                  <a:txBody>
                    <a:bodyPr/>
                    <a:lstStyle/>
                    <a:p>
                      <a:pPr algn="l" fontAlgn="b"/>
                      <a:r>
                        <a:rPr lang="en-GB" sz="500" u="none" strike="noStrike">
                          <a:effectLst/>
                        </a:rPr>
                        <a:t>Royal Liverpool and Broadgreen University Hospitals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060149"/>
                  </a:ext>
                </a:extLst>
              </a:tr>
              <a:tr h="102649">
                <a:tc>
                  <a:txBody>
                    <a:bodyPr/>
                    <a:lstStyle/>
                    <a:p>
                      <a:pPr algn="l" fontAlgn="b"/>
                      <a:r>
                        <a:rPr lang="en-GB" sz="500" u="none" strike="noStrike">
                          <a:effectLst/>
                        </a:rPr>
                        <a:t>University Hospitals Birmingham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96015579"/>
                  </a:ext>
                </a:extLst>
              </a:tr>
              <a:tr h="102649">
                <a:tc>
                  <a:txBody>
                    <a:bodyPr/>
                    <a:lstStyle/>
                    <a:p>
                      <a:pPr algn="l" fontAlgn="b"/>
                      <a:r>
                        <a:rPr lang="en-GB" sz="500" u="none" strike="noStrike">
                          <a:effectLst/>
                        </a:rPr>
                        <a:t>Aintree University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654151791"/>
                  </a:ext>
                </a:extLst>
              </a:tr>
              <a:tr h="102649">
                <a:tc>
                  <a:txBody>
                    <a:bodyPr/>
                    <a:lstStyle/>
                    <a:p>
                      <a:pPr algn="l" fontAlgn="b"/>
                      <a:r>
                        <a:rPr lang="en-GB" sz="500" u="none" strike="noStrike">
                          <a:effectLst/>
                        </a:rPr>
                        <a:t>University College London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784306"/>
                  </a:ext>
                </a:extLst>
              </a:tr>
              <a:tr h="102649">
                <a:tc>
                  <a:txBody>
                    <a:bodyPr/>
                    <a:lstStyle/>
                    <a:p>
                      <a:pPr algn="l" fontAlgn="b"/>
                      <a:r>
                        <a:rPr lang="en-GB" sz="500" u="none" strike="noStrike">
                          <a:effectLst/>
                        </a:rPr>
                        <a:t>Cambridge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25423332"/>
                  </a:ext>
                </a:extLst>
              </a:tr>
              <a:tr h="102649">
                <a:tc>
                  <a:txBody>
                    <a:bodyPr/>
                    <a:lstStyle/>
                    <a:p>
                      <a:pPr algn="l" fontAlgn="b"/>
                      <a:r>
                        <a:rPr lang="en-GB" sz="500" u="none" strike="noStrike">
                          <a:effectLst/>
                        </a:rPr>
                        <a:t>Brighton And Sussex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57609359"/>
                  </a:ext>
                </a:extLst>
              </a:tr>
              <a:tr h="102649">
                <a:tc>
                  <a:txBody>
                    <a:bodyPr/>
                    <a:lstStyle/>
                    <a:p>
                      <a:pPr algn="l" fontAlgn="b"/>
                      <a:r>
                        <a:rPr lang="en-GB" sz="500" u="none" strike="noStrike">
                          <a:effectLst/>
                        </a:rPr>
                        <a:t>Heart Of England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200680603"/>
                  </a:ext>
                </a:extLst>
              </a:tr>
              <a:tr h="102649">
                <a:tc>
                  <a:txBody>
                    <a:bodyPr/>
                    <a:lstStyle/>
                    <a:p>
                      <a:pPr algn="l" fontAlgn="b"/>
                      <a:r>
                        <a:rPr lang="en-GB" sz="500" u="none" strike="noStrike">
                          <a:effectLst/>
                        </a:rPr>
                        <a:t>Oxford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54070670"/>
                  </a:ext>
                </a:extLst>
              </a:tr>
              <a:tr h="102649">
                <a:tc>
                  <a:txBody>
                    <a:bodyPr/>
                    <a:lstStyle/>
                    <a:p>
                      <a:pPr algn="l" fontAlgn="b"/>
                      <a:r>
                        <a:rPr lang="en-GB" sz="500" u="none" strike="noStrike">
                          <a:effectLst/>
                        </a:rPr>
                        <a:t>The Newcastle Upon Tyne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6807297"/>
                  </a:ext>
                </a:extLst>
              </a:tr>
              <a:tr h="102649">
                <a:tc>
                  <a:txBody>
                    <a:bodyPr/>
                    <a:lstStyle/>
                    <a:p>
                      <a:pPr algn="l" fontAlgn="b"/>
                      <a:r>
                        <a:rPr lang="en-GB" sz="500" u="none" strike="noStrike">
                          <a:effectLst/>
                        </a:rPr>
                        <a:t>Lancashire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876453796"/>
                  </a:ext>
                </a:extLst>
              </a:tr>
              <a:tr h="102649">
                <a:tc>
                  <a:txBody>
                    <a:bodyPr/>
                    <a:lstStyle/>
                    <a:p>
                      <a:pPr algn="l" fontAlgn="b"/>
                      <a:r>
                        <a:rPr lang="en-GB" sz="500" u="none" strike="noStrike">
                          <a:effectLst/>
                        </a:rPr>
                        <a:t>Imperial College Healthcare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17404312"/>
                  </a:ext>
                </a:extLst>
              </a:tr>
              <a:tr h="102649">
                <a:tc>
                  <a:txBody>
                    <a:bodyPr/>
                    <a:lstStyle/>
                    <a:p>
                      <a:pPr algn="l" fontAlgn="b"/>
                      <a:r>
                        <a:rPr lang="en-GB" sz="500" u="none" strike="noStrike">
                          <a:effectLst/>
                        </a:rPr>
                        <a:t>Derby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02883685"/>
                  </a:ext>
                </a:extLst>
              </a:tr>
              <a:tr h="102649">
                <a:tc>
                  <a:txBody>
                    <a:bodyPr/>
                    <a:lstStyle/>
                    <a:p>
                      <a:pPr algn="l" fontAlgn="b"/>
                      <a:r>
                        <a:rPr lang="en-GB" sz="500" u="none" strike="noStrike">
                          <a:effectLst/>
                        </a:rPr>
                        <a:t>Salford Royal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97690821"/>
                  </a:ext>
                </a:extLst>
              </a:tr>
              <a:tr h="102649">
                <a:tc>
                  <a:txBody>
                    <a:bodyPr/>
                    <a:lstStyle/>
                    <a:p>
                      <a:pPr algn="l" fontAlgn="b"/>
                      <a:r>
                        <a:rPr lang="en-GB" sz="500" u="none" strike="noStrike">
                          <a:effectLst/>
                        </a:rPr>
                        <a:t>Sheffield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066625609"/>
                  </a:ext>
                </a:extLst>
              </a:tr>
              <a:tr h="102649">
                <a:tc>
                  <a:txBody>
                    <a:bodyPr/>
                    <a:lstStyle/>
                    <a:p>
                      <a:pPr algn="l" fontAlgn="b"/>
                      <a:r>
                        <a:rPr lang="en-GB" sz="500" u="none" strike="noStrike">
                          <a:effectLst/>
                        </a:rPr>
                        <a:t>The Royal Marsden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579434877"/>
                  </a:ext>
                </a:extLst>
              </a:tr>
              <a:tr h="102649">
                <a:tc>
                  <a:txBody>
                    <a:bodyPr/>
                    <a:lstStyle/>
                    <a:p>
                      <a:pPr algn="l" fontAlgn="b"/>
                      <a:r>
                        <a:rPr lang="en-GB" sz="500" u="none" strike="noStrike">
                          <a:effectLst/>
                        </a:rPr>
                        <a:t>Abertawe Bro Morgannwg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96206801"/>
                  </a:ext>
                </a:extLst>
              </a:tr>
              <a:tr h="102649">
                <a:tc>
                  <a:txBody>
                    <a:bodyPr/>
                    <a:lstStyle/>
                    <a:p>
                      <a:pPr algn="l" fontAlgn="b"/>
                      <a:r>
                        <a:rPr lang="en-GB" sz="500" u="none" strike="noStrike">
                          <a:effectLst/>
                        </a:rPr>
                        <a:t>University Hospital Of South Manchester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712006324"/>
                  </a:ext>
                </a:extLst>
              </a:tr>
              <a:tr h="102649">
                <a:tc>
                  <a:txBody>
                    <a:bodyPr/>
                    <a:lstStyle/>
                    <a:p>
                      <a:pPr algn="l" fontAlgn="b"/>
                      <a:r>
                        <a:rPr lang="en-GB" sz="500" u="none" strike="noStrike" dirty="0">
                          <a:effectLst/>
                        </a:rPr>
                        <a:t>Gloucestershire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86.1%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13.2%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74.5%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19.6%</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4179200948"/>
                  </a:ext>
                </a:extLst>
              </a:tr>
              <a:tr h="191041">
                <a:tc>
                  <a:txBody>
                    <a:bodyPr/>
                    <a:lstStyle/>
                    <a:p>
                      <a:pPr algn="l" fontAlgn="b"/>
                      <a:r>
                        <a:rPr lang="en-GB" sz="500" u="none" strike="noStrike" dirty="0">
                          <a:effectLst/>
                        </a:rPr>
                        <a:t>Norfolk And Norwich University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150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2.8%</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7</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0.0%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100.0%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2.5%</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43580706"/>
                  </a:ext>
                </a:extLst>
              </a:tr>
              <a:tr h="102649">
                <a:tc>
                  <a:txBody>
                    <a:bodyPr/>
                    <a:lstStyle/>
                    <a:p>
                      <a:pPr algn="l" fontAlgn="b"/>
                      <a:r>
                        <a:rPr lang="en-GB" sz="500" u="none" strike="noStrike">
                          <a:effectLst/>
                        </a:rPr>
                        <a:t>Central Manchester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111752863"/>
                  </a:ext>
                </a:extLst>
              </a:tr>
              <a:tr h="102649">
                <a:tc>
                  <a:txBody>
                    <a:bodyPr/>
                    <a:lstStyle/>
                    <a:p>
                      <a:pPr algn="l" fontAlgn="b"/>
                      <a:r>
                        <a:rPr lang="en-GB" sz="500" u="none" strike="noStrike">
                          <a:effectLst/>
                        </a:rPr>
                        <a:t>South Tees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16805000"/>
                  </a:ext>
                </a:extLst>
              </a:tr>
              <a:tr h="102649">
                <a:tc>
                  <a:txBody>
                    <a:bodyPr/>
                    <a:lstStyle/>
                    <a:p>
                      <a:pPr algn="l" fontAlgn="b"/>
                      <a:r>
                        <a:rPr lang="en-GB" sz="500" u="none" strike="noStrike">
                          <a:effectLst/>
                        </a:rPr>
                        <a:t>Cardiff &amp; Vale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041308484"/>
                  </a:ext>
                </a:extLst>
              </a:tr>
              <a:tr h="102649">
                <a:tc>
                  <a:txBody>
                    <a:bodyPr/>
                    <a:lstStyle/>
                    <a:p>
                      <a:pPr algn="l" fontAlgn="b"/>
                      <a:r>
                        <a:rPr lang="en-GB" sz="500" u="none" strike="noStrike">
                          <a:effectLst/>
                        </a:rPr>
                        <a:t>University Hospitals Of Leicester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7245559"/>
                  </a:ext>
                </a:extLst>
              </a:tr>
              <a:tr h="102649">
                <a:tc>
                  <a:txBody>
                    <a:bodyPr/>
                    <a:lstStyle/>
                    <a:p>
                      <a:pPr algn="l" fontAlgn="b"/>
                      <a:r>
                        <a:rPr lang="en-GB" sz="500" u="none" strike="noStrike">
                          <a:effectLst/>
                        </a:rPr>
                        <a:t>Nottingham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0394147"/>
                  </a:ext>
                </a:extLst>
              </a:tr>
              <a:tr h="102649">
                <a:tc>
                  <a:txBody>
                    <a:bodyPr/>
                    <a:lstStyle/>
                    <a:p>
                      <a:pPr algn="l" fontAlgn="b"/>
                      <a:r>
                        <a:rPr lang="en-GB" sz="500" u="none" strike="noStrike">
                          <a:effectLst/>
                        </a:rPr>
                        <a:t>Leeds Teaching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173468217"/>
                  </a:ext>
                </a:extLst>
              </a:tr>
              <a:tr h="102649">
                <a:tc>
                  <a:txBody>
                    <a:bodyPr/>
                    <a:lstStyle/>
                    <a:p>
                      <a:pPr algn="l" fontAlgn="b"/>
                      <a:r>
                        <a:rPr lang="en-GB" sz="500" u="none" strike="noStrike">
                          <a:effectLst/>
                        </a:rPr>
                        <a:t>Royal Surrey County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40474432"/>
                  </a:ext>
                </a:extLst>
              </a:tr>
              <a:tr h="191041">
                <a:tc>
                  <a:txBody>
                    <a:bodyPr/>
                    <a:lstStyle/>
                    <a:p>
                      <a:pPr algn="l" fontAlgn="b"/>
                      <a:r>
                        <a:rPr lang="en-GB" sz="500" u="none" strike="noStrike">
                          <a:effectLst/>
                        </a:rPr>
                        <a:t>The Royal Bournemouth And Christchurch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470004724"/>
                  </a:ext>
                </a:extLst>
              </a:tr>
              <a:tr h="102649">
                <a:tc>
                  <a:txBody>
                    <a:bodyPr/>
                    <a:lstStyle/>
                    <a:p>
                      <a:pPr algn="l" fontAlgn="b"/>
                      <a:r>
                        <a:rPr lang="en-GB" sz="500" u="none" strike="noStrike" dirty="0">
                          <a:effectLst/>
                        </a:rPr>
                        <a:t>University Hospitals Bristol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158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88.4%</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26.5%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97.9%</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1044072958"/>
                  </a:ext>
                </a:extLst>
              </a:tr>
              <a:tr h="102649">
                <a:tc>
                  <a:txBody>
                    <a:bodyPr/>
                    <a:lstStyle/>
                    <a:p>
                      <a:pPr algn="l" fontAlgn="b"/>
                      <a:r>
                        <a:rPr lang="en-GB" sz="500" u="none" strike="noStrike" dirty="0">
                          <a:effectLst/>
                        </a:rPr>
                        <a:t>Bradford Teaching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4.5%</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15</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90.9%</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34.8%</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728893793"/>
                  </a:ext>
                </a:extLst>
              </a:tr>
              <a:tr h="102649">
                <a:tc>
                  <a:txBody>
                    <a:bodyPr/>
                    <a:lstStyle/>
                    <a:p>
                      <a:pPr algn="l" fontAlgn="b"/>
                      <a:r>
                        <a:rPr lang="en-GB" sz="500" u="none" strike="noStrike">
                          <a:effectLst/>
                        </a:rPr>
                        <a:t>Plymouth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741891107"/>
                  </a:ext>
                </a:extLst>
              </a:tr>
              <a:tr h="102649">
                <a:tc>
                  <a:txBody>
                    <a:bodyPr/>
                    <a:lstStyle/>
                    <a:p>
                      <a:pPr algn="l" fontAlgn="b"/>
                      <a:r>
                        <a:rPr lang="en-GB" sz="500" u="none" strike="noStrike">
                          <a:effectLst/>
                        </a:rPr>
                        <a:t>Portsmouth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59201450"/>
                  </a:ext>
                </a:extLst>
              </a:tr>
              <a:tr h="102649">
                <a:tc>
                  <a:txBody>
                    <a:bodyPr/>
                    <a:lstStyle/>
                    <a:p>
                      <a:pPr algn="l" fontAlgn="b"/>
                      <a:r>
                        <a:rPr lang="en-GB" sz="500" u="none" strike="noStrike">
                          <a:effectLst/>
                        </a:rPr>
                        <a:t>West Hertfordshire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759244363"/>
                  </a:ext>
                </a:extLst>
              </a:tr>
              <a:tr h="102649">
                <a:tc>
                  <a:txBody>
                    <a:bodyPr/>
                    <a:lstStyle/>
                    <a:p>
                      <a:pPr algn="l" fontAlgn="b"/>
                      <a:r>
                        <a:rPr lang="en-GB" sz="500" u="none" strike="noStrike">
                          <a:effectLst/>
                        </a:rPr>
                        <a:t>University Hospitals Coventry And Warwickshire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28991400"/>
                  </a:ext>
                </a:extLst>
              </a:tr>
              <a:tr h="102649">
                <a:tc>
                  <a:txBody>
                    <a:bodyPr/>
                    <a:lstStyle/>
                    <a:p>
                      <a:pPr algn="l" fontAlgn="b"/>
                      <a:r>
                        <a:rPr lang="en-GB" sz="500" u="none" strike="noStrike">
                          <a:effectLst/>
                        </a:rPr>
                        <a:t>University Hospitals of North Midlands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955423366"/>
                  </a:ext>
                </a:extLst>
              </a:tr>
              <a:tr h="102649">
                <a:tc>
                  <a:txBody>
                    <a:bodyPr/>
                    <a:lstStyle/>
                    <a:p>
                      <a:pPr algn="l" fontAlgn="b"/>
                      <a:r>
                        <a:rPr lang="en-GB" sz="500" u="none" strike="noStrike">
                          <a:effectLst/>
                        </a:rPr>
                        <a:t>Mid Essex Hospital Services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146938230"/>
                  </a:ext>
                </a:extLst>
              </a:tr>
              <a:tr h="102649">
                <a:tc>
                  <a:txBody>
                    <a:bodyPr/>
                    <a:lstStyle/>
                    <a:p>
                      <a:pPr algn="l" fontAlgn="b"/>
                      <a:r>
                        <a:rPr lang="en-GB" sz="500" u="none" strike="noStrike">
                          <a:effectLst/>
                        </a:rPr>
                        <a:t>Hull And East Yorkshire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758861824"/>
                  </a:ext>
                </a:extLst>
              </a:tr>
              <a:tr h="102649">
                <a:tc>
                  <a:txBody>
                    <a:bodyPr/>
                    <a:lstStyle/>
                    <a:p>
                      <a:pPr algn="l" fontAlgn="b"/>
                      <a:r>
                        <a:rPr lang="en-GB" sz="500" u="none" strike="noStrike">
                          <a:effectLst/>
                        </a:rPr>
                        <a:t>Betsi Cadwaladr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252298399"/>
                  </a:ext>
                </a:extLst>
              </a:tr>
              <a:tr h="102649">
                <a:tc>
                  <a:txBody>
                    <a:bodyPr/>
                    <a:lstStyle/>
                    <a:p>
                      <a:pPr algn="l" fontAlgn="b"/>
                      <a:r>
                        <a:rPr lang="en-GB" sz="500" u="none" strike="noStrike">
                          <a:effectLst/>
                        </a:rPr>
                        <a:t>Cwm Taf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dirty="0">
                          <a:effectLst/>
                        </a:rPr>
                        <a:t>N/A</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61827825"/>
                  </a:ext>
                </a:extLst>
              </a:tr>
            </a:tbl>
          </a:graphicData>
        </a:graphic>
      </p:graphicFrame>
      <p:sp>
        <p:nvSpPr>
          <p:cNvPr id="3" name="TextBox 2">
            <a:extLst>
              <a:ext uri="{FF2B5EF4-FFF2-40B4-BE49-F238E27FC236}">
                <a16:creationId xmlns:a16="http://schemas.microsoft.com/office/drawing/2014/main" xmlns="" id="{4F7949B3-E2FB-8549-B101-CB204F236C93}"/>
              </a:ext>
            </a:extLst>
          </p:cNvPr>
          <p:cNvSpPr txBox="1"/>
          <p:nvPr/>
        </p:nvSpPr>
        <p:spPr>
          <a:xfrm>
            <a:off x="3665342" y="666427"/>
            <a:ext cx="1813317" cy="369332"/>
          </a:xfrm>
          <a:prstGeom prst="rect">
            <a:avLst/>
          </a:prstGeom>
          <a:noFill/>
        </p:spPr>
        <p:txBody>
          <a:bodyPr wrap="none" rtlCol="0">
            <a:spAutoFit/>
          </a:bodyPr>
          <a:lstStyle/>
          <a:p>
            <a:r>
              <a:rPr lang="en-US" dirty="0"/>
              <a:t>90 day mortality</a:t>
            </a:r>
          </a:p>
        </p:txBody>
      </p:sp>
    </p:spTree>
    <p:extLst>
      <p:ext uri="{BB962C8B-B14F-4D97-AF65-F5344CB8AC3E}">
        <p14:creationId xmlns:p14="http://schemas.microsoft.com/office/powerpoint/2010/main" val="3388478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251F016-708B-A64A-AC4F-6F5D4ADB3157}"/>
              </a:ext>
            </a:extLst>
          </p:cNvPr>
          <p:cNvGraphicFramePr>
            <a:graphicFrameLocks noGrp="1"/>
          </p:cNvGraphicFramePr>
          <p:nvPr>
            <p:extLst>
              <p:ext uri="{D42A27DB-BD31-4B8C-83A1-F6EECF244321}">
                <p14:modId xmlns:p14="http://schemas.microsoft.com/office/powerpoint/2010/main" val="694600569"/>
              </p:ext>
            </p:extLst>
          </p:nvPr>
        </p:nvGraphicFramePr>
        <p:xfrm>
          <a:off x="457200" y="1479550"/>
          <a:ext cx="8229603" cy="4685754"/>
        </p:xfrm>
        <a:graphic>
          <a:graphicData uri="http://schemas.openxmlformats.org/drawingml/2006/table">
            <a:tbl>
              <a:tblPr>
                <a:tableStyleId>{5C22544A-7EE6-4342-B048-85BDC9FD1C3A}</a:tableStyleId>
              </a:tblPr>
              <a:tblGrid>
                <a:gridCol w="1966030">
                  <a:extLst>
                    <a:ext uri="{9D8B030D-6E8A-4147-A177-3AD203B41FA5}">
                      <a16:colId xmlns:a16="http://schemas.microsoft.com/office/drawing/2014/main" xmlns="" val="3057812400"/>
                    </a:ext>
                  </a:extLst>
                </a:gridCol>
                <a:gridCol w="533517">
                  <a:extLst>
                    <a:ext uri="{9D8B030D-6E8A-4147-A177-3AD203B41FA5}">
                      <a16:colId xmlns:a16="http://schemas.microsoft.com/office/drawing/2014/main" xmlns="" val="1073448759"/>
                    </a:ext>
                  </a:extLst>
                </a:gridCol>
                <a:gridCol w="533517">
                  <a:extLst>
                    <a:ext uri="{9D8B030D-6E8A-4147-A177-3AD203B41FA5}">
                      <a16:colId xmlns:a16="http://schemas.microsoft.com/office/drawing/2014/main" xmlns="" val="1866770096"/>
                    </a:ext>
                  </a:extLst>
                </a:gridCol>
                <a:gridCol w="533517">
                  <a:extLst>
                    <a:ext uri="{9D8B030D-6E8A-4147-A177-3AD203B41FA5}">
                      <a16:colId xmlns:a16="http://schemas.microsoft.com/office/drawing/2014/main" xmlns="" val="2698188395"/>
                    </a:ext>
                  </a:extLst>
                </a:gridCol>
                <a:gridCol w="533517">
                  <a:extLst>
                    <a:ext uri="{9D8B030D-6E8A-4147-A177-3AD203B41FA5}">
                      <a16:colId xmlns:a16="http://schemas.microsoft.com/office/drawing/2014/main" xmlns="" val="1286347784"/>
                    </a:ext>
                  </a:extLst>
                </a:gridCol>
                <a:gridCol w="533517">
                  <a:extLst>
                    <a:ext uri="{9D8B030D-6E8A-4147-A177-3AD203B41FA5}">
                      <a16:colId xmlns:a16="http://schemas.microsoft.com/office/drawing/2014/main" xmlns="" val="101843722"/>
                    </a:ext>
                  </a:extLst>
                </a:gridCol>
                <a:gridCol w="533517">
                  <a:extLst>
                    <a:ext uri="{9D8B030D-6E8A-4147-A177-3AD203B41FA5}">
                      <a16:colId xmlns:a16="http://schemas.microsoft.com/office/drawing/2014/main" xmlns="" val="4140894292"/>
                    </a:ext>
                  </a:extLst>
                </a:gridCol>
                <a:gridCol w="722558">
                  <a:extLst>
                    <a:ext uri="{9D8B030D-6E8A-4147-A177-3AD203B41FA5}">
                      <a16:colId xmlns:a16="http://schemas.microsoft.com/office/drawing/2014/main" xmlns="" val="1721069531"/>
                    </a:ext>
                  </a:extLst>
                </a:gridCol>
                <a:gridCol w="533517">
                  <a:extLst>
                    <a:ext uri="{9D8B030D-6E8A-4147-A177-3AD203B41FA5}">
                      <a16:colId xmlns:a16="http://schemas.microsoft.com/office/drawing/2014/main" xmlns="" val="3504629662"/>
                    </a:ext>
                  </a:extLst>
                </a:gridCol>
                <a:gridCol w="739362">
                  <a:extLst>
                    <a:ext uri="{9D8B030D-6E8A-4147-A177-3AD203B41FA5}">
                      <a16:colId xmlns:a16="http://schemas.microsoft.com/office/drawing/2014/main" xmlns="" val="4047916298"/>
                    </a:ext>
                  </a:extLst>
                </a:gridCol>
                <a:gridCol w="533517">
                  <a:extLst>
                    <a:ext uri="{9D8B030D-6E8A-4147-A177-3AD203B41FA5}">
                      <a16:colId xmlns:a16="http://schemas.microsoft.com/office/drawing/2014/main" xmlns="" val="2972631270"/>
                    </a:ext>
                  </a:extLst>
                </a:gridCol>
                <a:gridCol w="533517">
                  <a:extLst>
                    <a:ext uri="{9D8B030D-6E8A-4147-A177-3AD203B41FA5}">
                      <a16:colId xmlns:a16="http://schemas.microsoft.com/office/drawing/2014/main" xmlns="" val="1527398538"/>
                    </a:ext>
                  </a:extLst>
                </a:gridCol>
              </a:tblGrid>
              <a:tr h="279697">
                <a:tc>
                  <a:txBody>
                    <a:bodyPr/>
                    <a:lstStyle/>
                    <a:p>
                      <a:pPr algn="l" fontAlgn="t"/>
                      <a:r>
                        <a:rPr lang="en-GB" sz="500" u="none" strike="noStrike">
                          <a:effectLst/>
                        </a:rPr>
                        <a:t>Trust name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oesophagectomies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gastrectomies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Total cases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30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90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Length of stay (days)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with adequate lymphnodes examined</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 circ</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complete cases for gast 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gast long</a:t>
                      </a:r>
                      <a:endParaRPr lang="en-GB" sz="500" b="1" i="0" u="none" strike="noStrike">
                        <a:solidFill>
                          <a:srgbClr val="000000"/>
                        </a:solidFill>
                        <a:effectLst/>
                        <a:latin typeface="Calibri" panose="020F0502020204030204" pitchFamily="34" charset="0"/>
                      </a:endParaRPr>
                    </a:p>
                  </a:txBody>
                  <a:tcPr marL="4207" marR="4207" marT="4207" marB="0"/>
                </a:tc>
                <a:extLst>
                  <a:ext uri="{0D108BD9-81ED-4DB2-BD59-A6C34878D82A}">
                    <a16:rowId xmlns:a16="http://schemas.microsoft.com/office/drawing/2014/main" xmlns="" val="1475183889"/>
                  </a:ext>
                </a:extLst>
              </a:tr>
              <a:tr h="188149">
                <a:tc>
                  <a:txBody>
                    <a:bodyPr/>
                    <a:lstStyle/>
                    <a:p>
                      <a:pPr algn="l" fontAlgn="b"/>
                      <a:r>
                        <a:rPr lang="en-GB" sz="500" u="none" strike="noStrike">
                          <a:effectLst/>
                        </a:rPr>
                        <a:t>Norfolk And Norwich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67376682"/>
                  </a:ext>
                </a:extLst>
              </a:tr>
              <a:tr h="101095">
                <a:tc>
                  <a:txBody>
                    <a:bodyPr/>
                    <a:lstStyle/>
                    <a:p>
                      <a:pPr algn="l" fontAlgn="b"/>
                      <a:r>
                        <a:rPr lang="en-GB" sz="500" u="none" strike="noStrike">
                          <a:effectLst/>
                        </a:rPr>
                        <a:t>University Hospital Southampton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94123917"/>
                  </a:ext>
                </a:extLst>
              </a:tr>
              <a:tr h="101095">
                <a:tc>
                  <a:txBody>
                    <a:bodyPr/>
                    <a:lstStyle/>
                    <a:p>
                      <a:pPr algn="l" fontAlgn="b"/>
                      <a:r>
                        <a:rPr lang="en-GB" sz="500" u="none" strike="noStrike">
                          <a:effectLst/>
                        </a:rPr>
                        <a:t>The Newcastle Upon Tyne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24973406"/>
                  </a:ext>
                </a:extLst>
              </a:tr>
              <a:tr h="101095">
                <a:tc>
                  <a:txBody>
                    <a:bodyPr/>
                    <a:lstStyle/>
                    <a:p>
                      <a:pPr algn="l" fontAlgn="b"/>
                      <a:r>
                        <a:rPr lang="en-GB" sz="500" u="none" strike="noStrike">
                          <a:effectLst/>
                        </a:rPr>
                        <a:t>Sheffield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99761241"/>
                  </a:ext>
                </a:extLst>
              </a:tr>
              <a:tr h="101095">
                <a:tc>
                  <a:txBody>
                    <a:bodyPr/>
                    <a:lstStyle/>
                    <a:p>
                      <a:pPr algn="l" fontAlgn="b"/>
                      <a:r>
                        <a:rPr lang="en-GB" sz="500" u="none" strike="noStrike">
                          <a:effectLst/>
                        </a:rPr>
                        <a:t>Mid Essex Hospital Services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081557083"/>
                  </a:ext>
                </a:extLst>
              </a:tr>
              <a:tr h="101095">
                <a:tc>
                  <a:txBody>
                    <a:bodyPr/>
                    <a:lstStyle/>
                    <a:p>
                      <a:pPr algn="l" fontAlgn="b"/>
                      <a:r>
                        <a:rPr lang="en-GB" sz="500" u="none" strike="noStrike">
                          <a:effectLst/>
                        </a:rPr>
                        <a:t>Betsi Cadwaladr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146952293"/>
                  </a:ext>
                </a:extLst>
              </a:tr>
              <a:tr h="188149">
                <a:tc>
                  <a:txBody>
                    <a:bodyPr/>
                    <a:lstStyle/>
                    <a:p>
                      <a:pPr algn="l" fontAlgn="b"/>
                      <a:r>
                        <a:rPr lang="en-GB" sz="500" u="none" strike="noStrike">
                          <a:effectLst/>
                        </a:rPr>
                        <a:t>Barking, Havering And Redbridge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41535515"/>
                  </a:ext>
                </a:extLst>
              </a:tr>
              <a:tr h="101095">
                <a:tc>
                  <a:txBody>
                    <a:bodyPr/>
                    <a:lstStyle/>
                    <a:p>
                      <a:pPr algn="l" fontAlgn="b"/>
                      <a:r>
                        <a:rPr lang="en-GB" sz="500" u="none" strike="noStrike">
                          <a:effectLst/>
                        </a:rPr>
                        <a:t>Guy's And St Thomas'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143522746"/>
                  </a:ext>
                </a:extLst>
              </a:tr>
              <a:tr h="101095">
                <a:tc>
                  <a:txBody>
                    <a:bodyPr/>
                    <a:lstStyle/>
                    <a:p>
                      <a:pPr algn="l" fontAlgn="b"/>
                      <a:r>
                        <a:rPr lang="en-GB" sz="500" u="none" strike="noStrike">
                          <a:effectLst/>
                        </a:rPr>
                        <a:t>Cambridge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56349347"/>
                  </a:ext>
                </a:extLst>
              </a:tr>
              <a:tr h="101095">
                <a:tc>
                  <a:txBody>
                    <a:bodyPr/>
                    <a:lstStyle/>
                    <a:p>
                      <a:pPr algn="l" fontAlgn="b"/>
                      <a:r>
                        <a:rPr lang="en-GB" sz="500" u="none" strike="noStrike">
                          <a:effectLst/>
                        </a:rPr>
                        <a:t>Brighton And Sussex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16028759"/>
                  </a:ext>
                </a:extLst>
              </a:tr>
              <a:tr h="101095">
                <a:tc>
                  <a:txBody>
                    <a:bodyPr/>
                    <a:lstStyle/>
                    <a:p>
                      <a:pPr algn="l" fontAlgn="b"/>
                      <a:r>
                        <a:rPr lang="en-GB" sz="500" u="none" strike="noStrike">
                          <a:effectLst/>
                        </a:rPr>
                        <a:t>Oxford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13906380"/>
                  </a:ext>
                </a:extLst>
              </a:tr>
              <a:tr h="101095">
                <a:tc>
                  <a:txBody>
                    <a:bodyPr/>
                    <a:lstStyle/>
                    <a:p>
                      <a:pPr algn="l" fontAlgn="b"/>
                      <a:r>
                        <a:rPr lang="en-GB" sz="500" u="none" strike="noStrike">
                          <a:effectLst/>
                        </a:rPr>
                        <a:t>Imperial College Healthcare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57567787"/>
                  </a:ext>
                </a:extLst>
              </a:tr>
              <a:tr h="101095">
                <a:tc>
                  <a:txBody>
                    <a:bodyPr/>
                    <a:lstStyle/>
                    <a:p>
                      <a:pPr algn="l" fontAlgn="b"/>
                      <a:r>
                        <a:rPr lang="en-GB" sz="500" u="none" strike="noStrike">
                          <a:effectLst/>
                        </a:rPr>
                        <a:t>Royal Surrey County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93871766"/>
                  </a:ext>
                </a:extLst>
              </a:tr>
              <a:tr h="101095">
                <a:tc>
                  <a:txBody>
                    <a:bodyPr/>
                    <a:lstStyle/>
                    <a:p>
                      <a:pPr algn="l" fontAlgn="b"/>
                      <a:r>
                        <a:rPr lang="en-GB" sz="500" u="none" strike="noStrike">
                          <a:effectLst/>
                        </a:rPr>
                        <a:t>Plymouth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683489808"/>
                  </a:ext>
                </a:extLst>
              </a:tr>
              <a:tr h="101095">
                <a:tc>
                  <a:txBody>
                    <a:bodyPr/>
                    <a:lstStyle/>
                    <a:p>
                      <a:pPr algn="l" fontAlgn="b"/>
                      <a:r>
                        <a:rPr lang="en-GB" sz="500" u="none" strike="noStrike">
                          <a:effectLst/>
                        </a:rPr>
                        <a:t>University Hospitals Coventry And Warwickshire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799118009"/>
                  </a:ext>
                </a:extLst>
              </a:tr>
              <a:tr h="101095">
                <a:tc>
                  <a:txBody>
                    <a:bodyPr/>
                    <a:lstStyle/>
                    <a:p>
                      <a:pPr algn="l" fontAlgn="b"/>
                      <a:r>
                        <a:rPr lang="en-GB" sz="500" u="none" strike="noStrike">
                          <a:effectLst/>
                        </a:rPr>
                        <a:t>Aintree University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53790974"/>
                  </a:ext>
                </a:extLst>
              </a:tr>
              <a:tr h="101095">
                <a:tc>
                  <a:txBody>
                    <a:bodyPr/>
                    <a:lstStyle/>
                    <a:p>
                      <a:pPr algn="l" fontAlgn="b"/>
                      <a:r>
                        <a:rPr lang="en-GB" sz="500" u="none" strike="noStrike">
                          <a:effectLst/>
                        </a:rPr>
                        <a:t>Derby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91293345"/>
                  </a:ext>
                </a:extLst>
              </a:tr>
              <a:tr h="101095">
                <a:tc>
                  <a:txBody>
                    <a:bodyPr/>
                    <a:lstStyle/>
                    <a:p>
                      <a:pPr algn="l" fontAlgn="b"/>
                      <a:r>
                        <a:rPr lang="en-GB" sz="500" u="none" strike="noStrike">
                          <a:effectLst/>
                        </a:rPr>
                        <a:t>The Royal Marsden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99871592"/>
                  </a:ext>
                </a:extLst>
              </a:tr>
              <a:tr h="101095">
                <a:tc>
                  <a:txBody>
                    <a:bodyPr/>
                    <a:lstStyle/>
                    <a:p>
                      <a:pPr algn="l" fontAlgn="b"/>
                      <a:r>
                        <a:rPr lang="en-GB" sz="500" u="none" strike="noStrike" dirty="0">
                          <a:effectLst/>
                        </a:rPr>
                        <a:t>Gloucestershire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86.1%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13.2%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74.5%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19.6%</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1531684735"/>
                  </a:ext>
                </a:extLst>
              </a:tr>
              <a:tr h="101095">
                <a:tc>
                  <a:txBody>
                    <a:bodyPr/>
                    <a:lstStyle/>
                    <a:p>
                      <a:pPr algn="l" fontAlgn="b"/>
                      <a:r>
                        <a:rPr lang="en-GB" sz="500" u="none" strike="noStrike" dirty="0">
                          <a:effectLst/>
                        </a:rPr>
                        <a:t>Nottingham University Hospitals NHS Trust </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2.7%</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11</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3.6%</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32.6%</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7.8%</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176840363"/>
                  </a:ext>
                </a:extLst>
              </a:tr>
              <a:tr h="101095">
                <a:tc>
                  <a:txBody>
                    <a:bodyPr/>
                    <a:lstStyle/>
                    <a:p>
                      <a:pPr algn="l" fontAlgn="b"/>
                      <a:r>
                        <a:rPr lang="en-GB" sz="500" u="none" strike="noStrike">
                          <a:effectLst/>
                        </a:rPr>
                        <a:t>Leeds Teaching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62369860"/>
                  </a:ext>
                </a:extLst>
              </a:tr>
              <a:tr h="101095">
                <a:tc>
                  <a:txBody>
                    <a:bodyPr/>
                    <a:lstStyle/>
                    <a:p>
                      <a:pPr algn="l" fontAlgn="b"/>
                      <a:r>
                        <a:rPr lang="en-GB" sz="500" u="none" strike="noStrike" dirty="0">
                          <a:effectLst/>
                        </a:rPr>
                        <a:t>University Hospitals Bristol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158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88.4%</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26.5%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3012290164"/>
                  </a:ext>
                </a:extLst>
              </a:tr>
              <a:tr h="101095">
                <a:tc>
                  <a:txBody>
                    <a:bodyPr/>
                    <a:lstStyle/>
                    <a:p>
                      <a:pPr algn="l" fontAlgn="b"/>
                      <a:r>
                        <a:rPr lang="en-GB" sz="500" u="none" strike="noStrike" dirty="0">
                          <a:effectLst/>
                        </a:rPr>
                        <a:t>Portsmouth Hospitals NHS Trust </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8.5%</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733465611"/>
                  </a:ext>
                </a:extLst>
              </a:tr>
              <a:tr h="101095">
                <a:tc>
                  <a:txBody>
                    <a:bodyPr/>
                    <a:lstStyle/>
                    <a:p>
                      <a:pPr algn="l" fontAlgn="b"/>
                      <a:r>
                        <a:rPr lang="en-GB" sz="500" u="none" strike="noStrike">
                          <a:effectLst/>
                        </a:rPr>
                        <a:t>Abertawe Bro Morgannwg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19</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2.8%</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11.5</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8.4%</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795166985"/>
                  </a:ext>
                </a:extLst>
              </a:tr>
              <a:tr h="101095">
                <a:tc>
                  <a:txBody>
                    <a:bodyPr/>
                    <a:lstStyle/>
                    <a:p>
                      <a:pPr algn="l" fontAlgn="b"/>
                      <a:r>
                        <a:rPr lang="en-GB" sz="500" u="none" strike="noStrike">
                          <a:effectLst/>
                        </a:rPr>
                        <a:t>Hull And East Yorkshire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21.2%</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15.4%</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932374"/>
                  </a:ext>
                </a:extLst>
              </a:tr>
              <a:tr h="101095">
                <a:tc>
                  <a:txBody>
                    <a:bodyPr/>
                    <a:lstStyle/>
                    <a:p>
                      <a:pPr algn="l" fontAlgn="b"/>
                      <a:r>
                        <a:rPr lang="en-GB" sz="500" u="none" strike="noStrike">
                          <a:effectLst/>
                        </a:rPr>
                        <a:t>Royal Liverpool and Broadgreen University Hospitals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10136393"/>
                  </a:ext>
                </a:extLst>
              </a:tr>
              <a:tr h="101095">
                <a:tc>
                  <a:txBody>
                    <a:bodyPr/>
                    <a:lstStyle/>
                    <a:p>
                      <a:pPr algn="l" fontAlgn="b"/>
                      <a:r>
                        <a:rPr lang="en-GB" sz="500" u="none" strike="noStrike">
                          <a:effectLst/>
                        </a:rPr>
                        <a:t>University Hospitals Birmingham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893281567"/>
                  </a:ext>
                </a:extLst>
              </a:tr>
              <a:tr h="101095">
                <a:tc>
                  <a:txBody>
                    <a:bodyPr/>
                    <a:lstStyle/>
                    <a:p>
                      <a:pPr algn="l" fontAlgn="b"/>
                      <a:r>
                        <a:rPr lang="en-GB" sz="500" u="none" strike="noStrike">
                          <a:effectLst/>
                        </a:rPr>
                        <a:t>University College London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35434391"/>
                  </a:ext>
                </a:extLst>
              </a:tr>
              <a:tr h="101095">
                <a:tc>
                  <a:txBody>
                    <a:bodyPr/>
                    <a:lstStyle/>
                    <a:p>
                      <a:pPr algn="l" fontAlgn="b"/>
                      <a:r>
                        <a:rPr lang="en-GB" sz="500" u="none" strike="noStrike">
                          <a:effectLst/>
                        </a:rPr>
                        <a:t>Lancashire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975150492"/>
                  </a:ext>
                </a:extLst>
              </a:tr>
              <a:tr h="101095">
                <a:tc>
                  <a:txBody>
                    <a:bodyPr/>
                    <a:lstStyle/>
                    <a:p>
                      <a:pPr algn="l" fontAlgn="b"/>
                      <a:r>
                        <a:rPr lang="en-GB" sz="500" u="none" strike="noStrike">
                          <a:effectLst/>
                        </a:rPr>
                        <a:t>Salford Royal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120655641"/>
                  </a:ext>
                </a:extLst>
              </a:tr>
              <a:tr h="101095">
                <a:tc>
                  <a:txBody>
                    <a:bodyPr/>
                    <a:lstStyle/>
                    <a:p>
                      <a:pPr algn="l" fontAlgn="b"/>
                      <a:r>
                        <a:rPr lang="en-GB" sz="500" u="none" strike="noStrike">
                          <a:effectLst/>
                        </a:rPr>
                        <a:t>University Hospital Of South Manchester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866580388"/>
                  </a:ext>
                </a:extLst>
              </a:tr>
              <a:tr h="101095">
                <a:tc>
                  <a:txBody>
                    <a:bodyPr/>
                    <a:lstStyle/>
                    <a:p>
                      <a:pPr algn="l" fontAlgn="b"/>
                      <a:r>
                        <a:rPr lang="en-GB" sz="500" u="none" strike="noStrike">
                          <a:effectLst/>
                        </a:rPr>
                        <a:t>Cardiff &amp; Vale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185651722"/>
                  </a:ext>
                </a:extLst>
              </a:tr>
              <a:tr h="188149">
                <a:tc>
                  <a:txBody>
                    <a:bodyPr/>
                    <a:lstStyle/>
                    <a:p>
                      <a:pPr algn="l" fontAlgn="b"/>
                      <a:r>
                        <a:rPr lang="en-GB" sz="500" u="none" strike="noStrike">
                          <a:effectLst/>
                        </a:rPr>
                        <a:t>The Royal Bournemouth And Christchurch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71513666"/>
                  </a:ext>
                </a:extLst>
              </a:tr>
              <a:tr h="101095">
                <a:tc>
                  <a:txBody>
                    <a:bodyPr/>
                    <a:lstStyle/>
                    <a:p>
                      <a:pPr algn="l" fontAlgn="b"/>
                      <a:r>
                        <a:rPr lang="en-GB" sz="500" u="none" strike="noStrike">
                          <a:effectLst/>
                        </a:rPr>
                        <a:t>University Hospitals of North Midlands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83211301"/>
                  </a:ext>
                </a:extLst>
              </a:tr>
              <a:tr h="101095">
                <a:tc>
                  <a:txBody>
                    <a:bodyPr/>
                    <a:lstStyle/>
                    <a:p>
                      <a:pPr algn="l" fontAlgn="b"/>
                      <a:r>
                        <a:rPr lang="en-GB" sz="500" u="none" strike="noStrike">
                          <a:effectLst/>
                        </a:rPr>
                        <a:t>South Tees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54033443"/>
                  </a:ext>
                </a:extLst>
              </a:tr>
              <a:tr h="101095">
                <a:tc>
                  <a:txBody>
                    <a:bodyPr/>
                    <a:lstStyle/>
                    <a:p>
                      <a:pPr algn="l" fontAlgn="b"/>
                      <a:r>
                        <a:rPr lang="en-GB" sz="500" u="none" strike="noStrike">
                          <a:effectLst/>
                        </a:rPr>
                        <a:t>West Hertfordshire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20384863"/>
                  </a:ext>
                </a:extLst>
              </a:tr>
              <a:tr h="101095">
                <a:tc>
                  <a:txBody>
                    <a:bodyPr/>
                    <a:lstStyle/>
                    <a:p>
                      <a:pPr algn="l" fontAlgn="b"/>
                      <a:r>
                        <a:rPr lang="en-GB" sz="500" u="none" strike="noStrike">
                          <a:effectLst/>
                        </a:rPr>
                        <a:t>Heart Of England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213559"/>
                  </a:ext>
                </a:extLst>
              </a:tr>
              <a:tr h="101095">
                <a:tc>
                  <a:txBody>
                    <a:bodyPr/>
                    <a:lstStyle/>
                    <a:p>
                      <a:pPr algn="l" fontAlgn="b"/>
                      <a:r>
                        <a:rPr lang="en-GB" sz="500" u="none" strike="noStrike">
                          <a:effectLst/>
                        </a:rPr>
                        <a:t>Central Manchester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48680042"/>
                  </a:ext>
                </a:extLst>
              </a:tr>
              <a:tr h="101095">
                <a:tc>
                  <a:txBody>
                    <a:bodyPr/>
                    <a:lstStyle/>
                    <a:p>
                      <a:pPr algn="l" fontAlgn="b"/>
                      <a:r>
                        <a:rPr lang="en-GB" sz="500" u="none" strike="noStrike">
                          <a:effectLst/>
                        </a:rPr>
                        <a:t>University Hospitals Of Leicester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178252594"/>
                  </a:ext>
                </a:extLst>
              </a:tr>
              <a:tr h="101095">
                <a:tc>
                  <a:txBody>
                    <a:bodyPr/>
                    <a:lstStyle/>
                    <a:p>
                      <a:pPr algn="l" fontAlgn="b"/>
                      <a:r>
                        <a:rPr lang="en-GB" sz="500" u="none" strike="noStrike">
                          <a:effectLst/>
                        </a:rPr>
                        <a:t>Bradford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428222291"/>
                  </a:ext>
                </a:extLst>
              </a:tr>
              <a:tr h="101095">
                <a:tc>
                  <a:txBody>
                    <a:bodyPr/>
                    <a:lstStyle/>
                    <a:p>
                      <a:pPr algn="l" fontAlgn="b"/>
                      <a:r>
                        <a:rPr lang="en-GB" sz="500" u="none" strike="noStrike">
                          <a:effectLst/>
                        </a:rPr>
                        <a:t>Cwm Taf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dirty="0">
                          <a:effectLst/>
                        </a:rPr>
                        <a:t>N/A</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16122214"/>
                  </a:ext>
                </a:extLst>
              </a:tr>
            </a:tbl>
          </a:graphicData>
        </a:graphic>
      </p:graphicFrame>
      <p:sp>
        <p:nvSpPr>
          <p:cNvPr id="3" name="TextBox 2">
            <a:extLst>
              <a:ext uri="{FF2B5EF4-FFF2-40B4-BE49-F238E27FC236}">
                <a16:creationId xmlns:a16="http://schemas.microsoft.com/office/drawing/2014/main" xmlns="" id="{11750BC8-0606-D54A-87C3-6F5D88B1B456}"/>
              </a:ext>
            </a:extLst>
          </p:cNvPr>
          <p:cNvSpPr txBox="1"/>
          <p:nvPr/>
        </p:nvSpPr>
        <p:spPr>
          <a:xfrm>
            <a:off x="3755110" y="658678"/>
            <a:ext cx="1633781" cy="369332"/>
          </a:xfrm>
          <a:prstGeom prst="rect">
            <a:avLst/>
          </a:prstGeom>
          <a:noFill/>
        </p:spPr>
        <p:txBody>
          <a:bodyPr wrap="none" rtlCol="0">
            <a:spAutoFit/>
          </a:bodyPr>
          <a:lstStyle/>
          <a:p>
            <a:r>
              <a:rPr lang="en-US" dirty="0"/>
              <a:t>Length of stay</a:t>
            </a:r>
          </a:p>
        </p:txBody>
      </p:sp>
    </p:spTree>
    <p:extLst>
      <p:ext uri="{BB962C8B-B14F-4D97-AF65-F5344CB8AC3E}">
        <p14:creationId xmlns:p14="http://schemas.microsoft.com/office/powerpoint/2010/main" val="328538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E865F892-010C-1A4C-9F85-B4AB427F9D68}"/>
              </a:ext>
            </a:extLst>
          </p:cNvPr>
          <p:cNvGraphicFramePr>
            <a:graphicFrameLocks noGrp="1"/>
          </p:cNvGraphicFramePr>
          <p:nvPr>
            <p:extLst>
              <p:ext uri="{D42A27DB-BD31-4B8C-83A1-F6EECF244321}">
                <p14:modId xmlns:p14="http://schemas.microsoft.com/office/powerpoint/2010/main" val="82501284"/>
              </p:ext>
            </p:extLst>
          </p:nvPr>
        </p:nvGraphicFramePr>
        <p:xfrm>
          <a:off x="457200" y="1479550"/>
          <a:ext cx="8229603" cy="4685754"/>
        </p:xfrm>
        <a:graphic>
          <a:graphicData uri="http://schemas.openxmlformats.org/drawingml/2006/table">
            <a:tbl>
              <a:tblPr>
                <a:tableStyleId>{5C22544A-7EE6-4342-B048-85BDC9FD1C3A}</a:tableStyleId>
              </a:tblPr>
              <a:tblGrid>
                <a:gridCol w="1966030">
                  <a:extLst>
                    <a:ext uri="{9D8B030D-6E8A-4147-A177-3AD203B41FA5}">
                      <a16:colId xmlns:a16="http://schemas.microsoft.com/office/drawing/2014/main" xmlns="" val="2298352964"/>
                    </a:ext>
                  </a:extLst>
                </a:gridCol>
                <a:gridCol w="533517">
                  <a:extLst>
                    <a:ext uri="{9D8B030D-6E8A-4147-A177-3AD203B41FA5}">
                      <a16:colId xmlns:a16="http://schemas.microsoft.com/office/drawing/2014/main" xmlns="" val="2142721468"/>
                    </a:ext>
                  </a:extLst>
                </a:gridCol>
                <a:gridCol w="533517">
                  <a:extLst>
                    <a:ext uri="{9D8B030D-6E8A-4147-A177-3AD203B41FA5}">
                      <a16:colId xmlns:a16="http://schemas.microsoft.com/office/drawing/2014/main" xmlns="" val="3795048906"/>
                    </a:ext>
                  </a:extLst>
                </a:gridCol>
                <a:gridCol w="533517">
                  <a:extLst>
                    <a:ext uri="{9D8B030D-6E8A-4147-A177-3AD203B41FA5}">
                      <a16:colId xmlns:a16="http://schemas.microsoft.com/office/drawing/2014/main" xmlns="" val="3796826316"/>
                    </a:ext>
                  </a:extLst>
                </a:gridCol>
                <a:gridCol w="533517">
                  <a:extLst>
                    <a:ext uri="{9D8B030D-6E8A-4147-A177-3AD203B41FA5}">
                      <a16:colId xmlns:a16="http://schemas.microsoft.com/office/drawing/2014/main" xmlns="" val="4063902449"/>
                    </a:ext>
                  </a:extLst>
                </a:gridCol>
                <a:gridCol w="533517">
                  <a:extLst>
                    <a:ext uri="{9D8B030D-6E8A-4147-A177-3AD203B41FA5}">
                      <a16:colId xmlns:a16="http://schemas.microsoft.com/office/drawing/2014/main" xmlns="" val="2448504674"/>
                    </a:ext>
                  </a:extLst>
                </a:gridCol>
                <a:gridCol w="533517">
                  <a:extLst>
                    <a:ext uri="{9D8B030D-6E8A-4147-A177-3AD203B41FA5}">
                      <a16:colId xmlns:a16="http://schemas.microsoft.com/office/drawing/2014/main" xmlns="" val="3415433577"/>
                    </a:ext>
                  </a:extLst>
                </a:gridCol>
                <a:gridCol w="722558">
                  <a:extLst>
                    <a:ext uri="{9D8B030D-6E8A-4147-A177-3AD203B41FA5}">
                      <a16:colId xmlns:a16="http://schemas.microsoft.com/office/drawing/2014/main" xmlns="" val="2458788742"/>
                    </a:ext>
                  </a:extLst>
                </a:gridCol>
                <a:gridCol w="533517">
                  <a:extLst>
                    <a:ext uri="{9D8B030D-6E8A-4147-A177-3AD203B41FA5}">
                      <a16:colId xmlns:a16="http://schemas.microsoft.com/office/drawing/2014/main" xmlns="" val="1366080987"/>
                    </a:ext>
                  </a:extLst>
                </a:gridCol>
                <a:gridCol w="739362">
                  <a:extLst>
                    <a:ext uri="{9D8B030D-6E8A-4147-A177-3AD203B41FA5}">
                      <a16:colId xmlns:a16="http://schemas.microsoft.com/office/drawing/2014/main" xmlns="" val="59075511"/>
                    </a:ext>
                  </a:extLst>
                </a:gridCol>
                <a:gridCol w="533517">
                  <a:extLst>
                    <a:ext uri="{9D8B030D-6E8A-4147-A177-3AD203B41FA5}">
                      <a16:colId xmlns:a16="http://schemas.microsoft.com/office/drawing/2014/main" xmlns="" val="202228384"/>
                    </a:ext>
                  </a:extLst>
                </a:gridCol>
                <a:gridCol w="533517">
                  <a:extLst>
                    <a:ext uri="{9D8B030D-6E8A-4147-A177-3AD203B41FA5}">
                      <a16:colId xmlns:a16="http://schemas.microsoft.com/office/drawing/2014/main" xmlns="" val="2464731089"/>
                    </a:ext>
                  </a:extLst>
                </a:gridCol>
              </a:tblGrid>
              <a:tr h="279697">
                <a:tc>
                  <a:txBody>
                    <a:bodyPr/>
                    <a:lstStyle/>
                    <a:p>
                      <a:pPr algn="l" fontAlgn="t"/>
                      <a:r>
                        <a:rPr lang="en-GB" sz="500" u="none" strike="noStrike">
                          <a:effectLst/>
                        </a:rPr>
                        <a:t>Trust name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oesophagectomies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gastrectomies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Total cases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30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90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Length of stay (days)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with adequate lymphnodes examined</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 circ</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complete cases for gast 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gast long</a:t>
                      </a:r>
                      <a:endParaRPr lang="en-GB" sz="500" b="1" i="0" u="none" strike="noStrike">
                        <a:solidFill>
                          <a:srgbClr val="000000"/>
                        </a:solidFill>
                        <a:effectLst/>
                        <a:latin typeface="Calibri" panose="020F0502020204030204" pitchFamily="34" charset="0"/>
                      </a:endParaRPr>
                    </a:p>
                  </a:txBody>
                  <a:tcPr marL="4207" marR="4207" marT="4207" marB="0"/>
                </a:tc>
                <a:extLst>
                  <a:ext uri="{0D108BD9-81ED-4DB2-BD59-A6C34878D82A}">
                    <a16:rowId xmlns:a16="http://schemas.microsoft.com/office/drawing/2014/main" xmlns="" val="82148038"/>
                  </a:ext>
                </a:extLst>
              </a:tr>
              <a:tr h="101095">
                <a:tc>
                  <a:txBody>
                    <a:bodyPr/>
                    <a:lstStyle/>
                    <a:p>
                      <a:pPr algn="l" fontAlgn="b"/>
                      <a:r>
                        <a:rPr lang="en-GB" sz="500" u="none" strike="noStrike">
                          <a:effectLst/>
                        </a:rPr>
                        <a:t>Imperial College Healthcare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47572791"/>
                  </a:ext>
                </a:extLst>
              </a:tr>
              <a:tr h="101095">
                <a:tc>
                  <a:txBody>
                    <a:bodyPr/>
                    <a:lstStyle/>
                    <a:p>
                      <a:pPr algn="l" fontAlgn="b"/>
                      <a:r>
                        <a:rPr lang="en-GB" sz="500" u="none" strike="noStrike">
                          <a:effectLst/>
                        </a:rPr>
                        <a:t>The Newcastle Upon Tyne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06380955"/>
                  </a:ext>
                </a:extLst>
              </a:tr>
              <a:tr h="101095">
                <a:tc>
                  <a:txBody>
                    <a:bodyPr/>
                    <a:lstStyle/>
                    <a:p>
                      <a:pPr algn="l" fontAlgn="b"/>
                      <a:r>
                        <a:rPr lang="en-GB" sz="500" u="none" strike="noStrike">
                          <a:effectLst/>
                        </a:rPr>
                        <a:t>Royal Surrey County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08038392"/>
                  </a:ext>
                </a:extLst>
              </a:tr>
              <a:tr h="101095">
                <a:tc>
                  <a:txBody>
                    <a:bodyPr/>
                    <a:lstStyle/>
                    <a:p>
                      <a:pPr algn="l" fontAlgn="b"/>
                      <a:r>
                        <a:rPr lang="en-GB" sz="500" u="none" strike="noStrike">
                          <a:effectLst/>
                        </a:rPr>
                        <a:t>West Hertfordshire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032483445"/>
                  </a:ext>
                </a:extLst>
              </a:tr>
              <a:tr h="188149">
                <a:tc>
                  <a:txBody>
                    <a:bodyPr/>
                    <a:lstStyle/>
                    <a:p>
                      <a:pPr algn="l" fontAlgn="b"/>
                      <a:r>
                        <a:rPr lang="en-GB" sz="500" u="none" strike="noStrike">
                          <a:effectLst/>
                        </a:rPr>
                        <a:t>Norfolk And Norwich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723111131"/>
                  </a:ext>
                </a:extLst>
              </a:tr>
              <a:tr h="101095">
                <a:tc>
                  <a:txBody>
                    <a:bodyPr/>
                    <a:lstStyle/>
                    <a:p>
                      <a:pPr algn="l" fontAlgn="b"/>
                      <a:r>
                        <a:rPr lang="en-GB" sz="500" u="none" strike="noStrike">
                          <a:effectLst/>
                        </a:rPr>
                        <a:t>The Royal Marsden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09348801"/>
                  </a:ext>
                </a:extLst>
              </a:tr>
              <a:tr h="101095">
                <a:tc>
                  <a:txBody>
                    <a:bodyPr/>
                    <a:lstStyle/>
                    <a:p>
                      <a:pPr algn="l" fontAlgn="b"/>
                      <a:r>
                        <a:rPr lang="en-GB" sz="500" u="none" strike="noStrike">
                          <a:effectLst/>
                        </a:rPr>
                        <a:t>University Hospitals Birmingham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773485908"/>
                  </a:ext>
                </a:extLst>
              </a:tr>
              <a:tr h="101095">
                <a:tc>
                  <a:txBody>
                    <a:bodyPr/>
                    <a:lstStyle/>
                    <a:p>
                      <a:pPr algn="l" fontAlgn="b"/>
                      <a:r>
                        <a:rPr lang="en-GB" sz="500" u="none" strike="noStrike">
                          <a:effectLst/>
                        </a:rPr>
                        <a:t>Oxford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189994914"/>
                  </a:ext>
                </a:extLst>
              </a:tr>
              <a:tr h="101095">
                <a:tc>
                  <a:txBody>
                    <a:bodyPr/>
                    <a:lstStyle/>
                    <a:p>
                      <a:pPr algn="l" fontAlgn="b"/>
                      <a:r>
                        <a:rPr lang="en-GB" sz="500" u="none" strike="noStrike">
                          <a:effectLst/>
                        </a:rPr>
                        <a:t>Bradford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81648405"/>
                  </a:ext>
                </a:extLst>
              </a:tr>
              <a:tr h="188149">
                <a:tc>
                  <a:txBody>
                    <a:bodyPr/>
                    <a:lstStyle/>
                    <a:p>
                      <a:pPr algn="l" fontAlgn="b"/>
                      <a:r>
                        <a:rPr lang="en-GB" sz="500" u="none" strike="noStrike">
                          <a:effectLst/>
                        </a:rPr>
                        <a:t>The Royal Bournemouth And Christchurch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12221793"/>
                  </a:ext>
                </a:extLst>
              </a:tr>
              <a:tr h="101095">
                <a:tc>
                  <a:txBody>
                    <a:bodyPr/>
                    <a:lstStyle/>
                    <a:p>
                      <a:pPr algn="l" fontAlgn="b"/>
                      <a:r>
                        <a:rPr lang="en-GB" sz="500" u="none" strike="noStrike">
                          <a:effectLst/>
                        </a:rPr>
                        <a:t>Heart Of England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152715909"/>
                  </a:ext>
                </a:extLst>
              </a:tr>
              <a:tr h="101095">
                <a:tc>
                  <a:txBody>
                    <a:bodyPr/>
                    <a:lstStyle/>
                    <a:p>
                      <a:pPr algn="l" fontAlgn="b"/>
                      <a:r>
                        <a:rPr lang="en-GB" sz="500" u="none" strike="noStrike" dirty="0">
                          <a:effectLst/>
                        </a:rPr>
                        <a:t>University Hospitals Bristol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111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158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4.4%</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88.4%</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26.5%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97.9%</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2795611190"/>
                  </a:ext>
                </a:extLst>
              </a:tr>
              <a:tr h="101095">
                <a:tc>
                  <a:txBody>
                    <a:bodyPr/>
                    <a:lstStyle/>
                    <a:p>
                      <a:pPr algn="l" fontAlgn="b"/>
                      <a:r>
                        <a:rPr lang="en-GB" sz="500" u="none" strike="noStrike">
                          <a:effectLst/>
                        </a:rPr>
                        <a:t>Aintree University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222834480"/>
                  </a:ext>
                </a:extLst>
              </a:tr>
              <a:tr h="101095">
                <a:tc>
                  <a:txBody>
                    <a:bodyPr/>
                    <a:lstStyle/>
                    <a:p>
                      <a:pPr algn="l" fontAlgn="b"/>
                      <a:r>
                        <a:rPr lang="en-GB" sz="500" u="none" strike="noStrike">
                          <a:effectLst/>
                        </a:rPr>
                        <a:t>University Hospital Southampton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09909770"/>
                  </a:ext>
                </a:extLst>
              </a:tr>
              <a:tr h="101095">
                <a:tc>
                  <a:txBody>
                    <a:bodyPr/>
                    <a:lstStyle/>
                    <a:p>
                      <a:pPr algn="l" fontAlgn="b"/>
                      <a:r>
                        <a:rPr lang="en-GB" sz="500" u="none" strike="noStrike">
                          <a:effectLst/>
                        </a:rPr>
                        <a:t>University Hospitals of North Midlands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38812653"/>
                  </a:ext>
                </a:extLst>
              </a:tr>
              <a:tr h="101095">
                <a:tc>
                  <a:txBody>
                    <a:bodyPr/>
                    <a:lstStyle/>
                    <a:p>
                      <a:pPr algn="l" fontAlgn="b"/>
                      <a:r>
                        <a:rPr lang="en-GB" sz="500" u="none" strike="noStrike">
                          <a:effectLst/>
                        </a:rPr>
                        <a:t>Plymouth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08669613"/>
                  </a:ext>
                </a:extLst>
              </a:tr>
              <a:tr h="101095">
                <a:tc>
                  <a:txBody>
                    <a:bodyPr/>
                    <a:lstStyle/>
                    <a:p>
                      <a:pPr algn="l" fontAlgn="b"/>
                      <a:r>
                        <a:rPr lang="en-GB" sz="500" u="none" strike="noStrike">
                          <a:effectLst/>
                        </a:rPr>
                        <a:t>Mid Essex Hospital Services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567347671"/>
                  </a:ext>
                </a:extLst>
              </a:tr>
              <a:tr h="101095">
                <a:tc>
                  <a:txBody>
                    <a:bodyPr/>
                    <a:lstStyle/>
                    <a:p>
                      <a:pPr algn="l" fontAlgn="b"/>
                      <a:r>
                        <a:rPr lang="en-GB" sz="500" u="none" strike="noStrike" dirty="0">
                          <a:effectLst/>
                        </a:rPr>
                        <a:t>Gloucestershire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86.1%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13.2%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74.5%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19.6%</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1413477488"/>
                  </a:ext>
                </a:extLst>
              </a:tr>
              <a:tr h="101095">
                <a:tc>
                  <a:txBody>
                    <a:bodyPr/>
                    <a:lstStyle/>
                    <a:p>
                      <a:pPr algn="l" fontAlgn="b"/>
                      <a:r>
                        <a:rPr lang="en-GB" sz="500" u="none" strike="noStrike">
                          <a:effectLst/>
                        </a:rPr>
                        <a:t>Guy's And St Thomas'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98</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100.0%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5.8%</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584585753"/>
                  </a:ext>
                </a:extLst>
              </a:tr>
              <a:tr h="101095">
                <a:tc>
                  <a:txBody>
                    <a:bodyPr/>
                    <a:lstStyle/>
                    <a:p>
                      <a:pPr algn="l" fontAlgn="b"/>
                      <a:r>
                        <a:rPr lang="en-GB" sz="500" u="none" strike="noStrike">
                          <a:effectLst/>
                        </a:rPr>
                        <a:t>Cambridge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85.5%</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0.8%</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19.4%</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713679818"/>
                  </a:ext>
                </a:extLst>
              </a:tr>
              <a:tr h="101095">
                <a:tc>
                  <a:txBody>
                    <a:bodyPr/>
                    <a:lstStyle/>
                    <a:p>
                      <a:pPr algn="l" fontAlgn="b"/>
                      <a:r>
                        <a:rPr lang="en-GB" sz="500" u="none" strike="noStrike">
                          <a:effectLst/>
                        </a:rPr>
                        <a:t>Derby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93594085"/>
                  </a:ext>
                </a:extLst>
              </a:tr>
              <a:tr h="101095">
                <a:tc>
                  <a:txBody>
                    <a:bodyPr/>
                    <a:lstStyle/>
                    <a:p>
                      <a:pPr algn="l" fontAlgn="b"/>
                      <a:r>
                        <a:rPr lang="en-GB" sz="500" u="none" strike="noStrike">
                          <a:effectLst/>
                        </a:rPr>
                        <a:t>University Hospitals Coventry And Warwickshire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74430350"/>
                  </a:ext>
                </a:extLst>
              </a:tr>
              <a:tr h="101095">
                <a:tc>
                  <a:txBody>
                    <a:bodyPr/>
                    <a:lstStyle/>
                    <a:p>
                      <a:pPr algn="l" fontAlgn="b"/>
                      <a:r>
                        <a:rPr lang="en-GB" sz="500" u="none" strike="noStrike">
                          <a:effectLst/>
                        </a:rPr>
                        <a:t>Royal Liverpool and Broadgreen University Hospitals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84681736"/>
                  </a:ext>
                </a:extLst>
              </a:tr>
              <a:tr h="101095">
                <a:tc>
                  <a:txBody>
                    <a:bodyPr/>
                    <a:lstStyle/>
                    <a:p>
                      <a:pPr algn="l" fontAlgn="b"/>
                      <a:r>
                        <a:rPr lang="en-GB" sz="500" u="none" strike="noStrike">
                          <a:effectLst/>
                        </a:rPr>
                        <a:t>Leeds Teaching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144949695"/>
                  </a:ext>
                </a:extLst>
              </a:tr>
              <a:tr h="101095">
                <a:tc>
                  <a:txBody>
                    <a:bodyPr/>
                    <a:lstStyle/>
                    <a:p>
                      <a:pPr algn="l" fontAlgn="b"/>
                      <a:r>
                        <a:rPr lang="en-GB" sz="500" u="none" strike="noStrike">
                          <a:effectLst/>
                        </a:rPr>
                        <a:t>Portsmouth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59892829"/>
                  </a:ext>
                </a:extLst>
              </a:tr>
              <a:tr h="101095">
                <a:tc>
                  <a:txBody>
                    <a:bodyPr/>
                    <a:lstStyle/>
                    <a:p>
                      <a:pPr algn="l" fontAlgn="b"/>
                      <a:r>
                        <a:rPr lang="en-GB" sz="500" u="none" strike="noStrike">
                          <a:effectLst/>
                        </a:rPr>
                        <a:t>University College London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65721479"/>
                  </a:ext>
                </a:extLst>
              </a:tr>
              <a:tr h="101095">
                <a:tc>
                  <a:txBody>
                    <a:bodyPr/>
                    <a:lstStyle/>
                    <a:p>
                      <a:pPr algn="l" fontAlgn="b"/>
                      <a:r>
                        <a:rPr lang="en-GB" sz="500" u="none" strike="noStrike">
                          <a:effectLst/>
                        </a:rPr>
                        <a:t>Nottingham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884955565"/>
                  </a:ext>
                </a:extLst>
              </a:tr>
              <a:tr h="101095">
                <a:tc>
                  <a:txBody>
                    <a:bodyPr/>
                    <a:lstStyle/>
                    <a:p>
                      <a:pPr algn="l" fontAlgn="b"/>
                      <a:r>
                        <a:rPr lang="en-GB" sz="500" u="none" strike="noStrike">
                          <a:effectLst/>
                        </a:rPr>
                        <a:t>Central Manchester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723402827"/>
                  </a:ext>
                </a:extLst>
              </a:tr>
              <a:tr h="101095">
                <a:tc>
                  <a:txBody>
                    <a:bodyPr/>
                    <a:lstStyle/>
                    <a:p>
                      <a:pPr algn="l" fontAlgn="b"/>
                      <a:r>
                        <a:rPr lang="en-GB" sz="500" u="none" strike="noStrike">
                          <a:effectLst/>
                        </a:rPr>
                        <a:t>Betsi Cadwaladr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456213574"/>
                  </a:ext>
                </a:extLst>
              </a:tr>
              <a:tr h="101095">
                <a:tc>
                  <a:txBody>
                    <a:bodyPr/>
                    <a:lstStyle/>
                    <a:p>
                      <a:pPr algn="l" fontAlgn="b"/>
                      <a:r>
                        <a:rPr lang="en-GB" sz="500" u="none" strike="noStrike">
                          <a:effectLst/>
                        </a:rPr>
                        <a:t>Salford Royal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05546625"/>
                  </a:ext>
                </a:extLst>
              </a:tr>
              <a:tr h="101095">
                <a:tc>
                  <a:txBody>
                    <a:bodyPr/>
                    <a:lstStyle/>
                    <a:p>
                      <a:pPr algn="l" fontAlgn="b"/>
                      <a:r>
                        <a:rPr lang="en-GB" sz="500" u="none" strike="noStrike">
                          <a:effectLst/>
                        </a:rPr>
                        <a:t>South Tees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66551550"/>
                  </a:ext>
                </a:extLst>
              </a:tr>
              <a:tr h="101095">
                <a:tc>
                  <a:txBody>
                    <a:bodyPr/>
                    <a:lstStyle/>
                    <a:p>
                      <a:pPr algn="l" fontAlgn="b"/>
                      <a:r>
                        <a:rPr lang="en-GB" sz="500" u="none" strike="noStrike">
                          <a:effectLst/>
                        </a:rPr>
                        <a:t>Sheffield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38544145"/>
                  </a:ext>
                </a:extLst>
              </a:tr>
              <a:tr h="101095">
                <a:tc>
                  <a:txBody>
                    <a:bodyPr/>
                    <a:lstStyle/>
                    <a:p>
                      <a:pPr algn="l" fontAlgn="b"/>
                      <a:r>
                        <a:rPr lang="en-GB" sz="500" u="none" strike="noStrike">
                          <a:effectLst/>
                        </a:rPr>
                        <a:t>University Hospital Of South Manchester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763705458"/>
                  </a:ext>
                </a:extLst>
              </a:tr>
              <a:tr h="188149">
                <a:tc>
                  <a:txBody>
                    <a:bodyPr/>
                    <a:lstStyle/>
                    <a:p>
                      <a:pPr algn="l" fontAlgn="b"/>
                      <a:r>
                        <a:rPr lang="en-GB" sz="500" u="none" strike="noStrike">
                          <a:effectLst/>
                        </a:rPr>
                        <a:t>Barking, Havering And Redbridge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46552359"/>
                  </a:ext>
                </a:extLst>
              </a:tr>
              <a:tr h="101095">
                <a:tc>
                  <a:txBody>
                    <a:bodyPr/>
                    <a:lstStyle/>
                    <a:p>
                      <a:pPr algn="l" fontAlgn="b"/>
                      <a:r>
                        <a:rPr lang="en-GB" sz="500" u="none" strike="noStrike">
                          <a:effectLst/>
                        </a:rPr>
                        <a:t>University Hospitals Of Leicester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93967442"/>
                  </a:ext>
                </a:extLst>
              </a:tr>
              <a:tr h="101095">
                <a:tc>
                  <a:txBody>
                    <a:bodyPr/>
                    <a:lstStyle/>
                    <a:p>
                      <a:pPr algn="l" fontAlgn="b"/>
                      <a:r>
                        <a:rPr lang="en-GB" sz="500" u="none" strike="noStrike">
                          <a:effectLst/>
                        </a:rPr>
                        <a:t>Hull And East Yorkshire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290455378"/>
                  </a:ext>
                </a:extLst>
              </a:tr>
              <a:tr h="101095">
                <a:tc>
                  <a:txBody>
                    <a:bodyPr/>
                    <a:lstStyle/>
                    <a:p>
                      <a:pPr algn="l" fontAlgn="b"/>
                      <a:r>
                        <a:rPr lang="en-GB" sz="500" u="none" strike="noStrike">
                          <a:effectLst/>
                        </a:rPr>
                        <a:t>Abertawe Bro Morgannwg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5793434"/>
                  </a:ext>
                </a:extLst>
              </a:tr>
              <a:tr h="101095">
                <a:tc>
                  <a:txBody>
                    <a:bodyPr/>
                    <a:lstStyle/>
                    <a:p>
                      <a:pPr algn="l" fontAlgn="b"/>
                      <a:r>
                        <a:rPr lang="en-GB" sz="500" u="none" strike="noStrike">
                          <a:effectLst/>
                        </a:rPr>
                        <a:t>Cardiff &amp; Vale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99444909"/>
                  </a:ext>
                </a:extLst>
              </a:tr>
              <a:tr h="101095">
                <a:tc>
                  <a:txBody>
                    <a:bodyPr/>
                    <a:lstStyle/>
                    <a:p>
                      <a:pPr algn="l" fontAlgn="b"/>
                      <a:r>
                        <a:rPr lang="en-GB" sz="500" u="none" strike="noStrike">
                          <a:effectLst/>
                        </a:rPr>
                        <a:t>Lancashire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35057415"/>
                  </a:ext>
                </a:extLst>
              </a:tr>
              <a:tr h="101095">
                <a:tc>
                  <a:txBody>
                    <a:bodyPr/>
                    <a:lstStyle/>
                    <a:p>
                      <a:pPr algn="l" fontAlgn="b"/>
                      <a:r>
                        <a:rPr lang="en-GB" sz="500" u="none" strike="noStrike">
                          <a:effectLst/>
                        </a:rPr>
                        <a:t>Cwm Taf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52207509"/>
                  </a:ext>
                </a:extLst>
              </a:tr>
              <a:tr h="101095">
                <a:tc>
                  <a:txBody>
                    <a:bodyPr/>
                    <a:lstStyle/>
                    <a:p>
                      <a:pPr algn="l" fontAlgn="b"/>
                      <a:r>
                        <a:rPr lang="en-GB" sz="500" u="none" strike="noStrike">
                          <a:effectLst/>
                        </a:rPr>
                        <a:t>Brighton And Sussex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6.3%</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33037480"/>
                  </a:ext>
                </a:extLst>
              </a:tr>
            </a:tbl>
          </a:graphicData>
        </a:graphic>
      </p:graphicFrame>
      <p:sp>
        <p:nvSpPr>
          <p:cNvPr id="3" name="TextBox 2">
            <a:extLst>
              <a:ext uri="{FF2B5EF4-FFF2-40B4-BE49-F238E27FC236}">
                <a16:creationId xmlns:a16="http://schemas.microsoft.com/office/drawing/2014/main" xmlns="" id="{6684CBFC-0128-7F4A-853A-80C2D02A07D5}"/>
              </a:ext>
            </a:extLst>
          </p:cNvPr>
          <p:cNvSpPr txBox="1"/>
          <p:nvPr/>
        </p:nvSpPr>
        <p:spPr>
          <a:xfrm>
            <a:off x="2440648" y="705173"/>
            <a:ext cx="4326826" cy="369332"/>
          </a:xfrm>
          <a:prstGeom prst="rect">
            <a:avLst/>
          </a:prstGeom>
          <a:noFill/>
        </p:spPr>
        <p:txBody>
          <a:bodyPr wrap="none" rtlCol="0">
            <a:spAutoFit/>
          </a:bodyPr>
          <a:lstStyle/>
          <a:p>
            <a:r>
              <a:rPr lang="en-US" dirty="0"/>
              <a:t>% with adequate lymph nodes examined</a:t>
            </a:r>
          </a:p>
        </p:txBody>
      </p:sp>
    </p:spTree>
    <p:extLst>
      <p:ext uri="{BB962C8B-B14F-4D97-AF65-F5344CB8AC3E}">
        <p14:creationId xmlns:p14="http://schemas.microsoft.com/office/powerpoint/2010/main" val="1956786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D89FBBC-3210-2847-9958-930211002F68}"/>
              </a:ext>
            </a:extLst>
          </p:cNvPr>
          <p:cNvGraphicFramePr>
            <a:graphicFrameLocks noGrp="1"/>
          </p:cNvGraphicFramePr>
          <p:nvPr>
            <p:extLst>
              <p:ext uri="{D42A27DB-BD31-4B8C-83A1-F6EECF244321}">
                <p14:modId xmlns:p14="http://schemas.microsoft.com/office/powerpoint/2010/main" val="1807490945"/>
              </p:ext>
            </p:extLst>
          </p:nvPr>
        </p:nvGraphicFramePr>
        <p:xfrm>
          <a:off x="457200" y="1479550"/>
          <a:ext cx="8229603" cy="4685754"/>
        </p:xfrm>
        <a:graphic>
          <a:graphicData uri="http://schemas.openxmlformats.org/drawingml/2006/table">
            <a:tbl>
              <a:tblPr>
                <a:tableStyleId>{5C22544A-7EE6-4342-B048-85BDC9FD1C3A}</a:tableStyleId>
              </a:tblPr>
              <a:tblGrid>
                <a:gridCol w="1966030">
                  <a:extLst>
                    <a:ext uri="{9D8B030D-6E8A-4147-A177-3AD203B41FA5}">
                      <a16:colId xmlns:a16="http://schemas.microsoft.com/office/drawing/2014/main" xmlns="" val="339003894"/>
                    </a:ext>
                  </a:extLst>
                </a:gridCol>
                <a:gridCol w="533517">
                  <a:extLst>
                    <a:ext uri="{9D8B030D-6E8A-4147-A177-3AD203B41FA5}">
                      <a16:colId xmlns:a16="http://schemas.microsoft.com/office/drawing/2014/main" xmlns="" val="242600040"/>
                    </a:ext>
                  </a:extLst>
                </a:gridCol>
                <a:gridCol w="533517">
                  <a:extLst>
                    <a:ext uri="{9D8B030D-6E8A-4147-A177-3AD203B41FA5}">
                      <a16:colId xmlns:a16="http://schemas.microsoft.com/office/drawing/2014/main" xmlns="" val="135829714"/>
                    </a:ext>
                  </a:extLst>
                </a:gridCol>
                <a:gridCol w="533517">
                  <a:extLst>
                    <a:ext uri="{9D8B030D-6E8A-4147-A177-3AD203B41FA5}">
                      <a16:colId xmlns:a16="http://schemas.microsoft.com/office/drawing/2014/main" xmlns="" val="3588404182"/>
                    </a:ext>
                  </a:extLst>
                </a:gridCol>
                <a:gridCol w="533517">
                  <a:extLst>
                    <a:ext uri="{9D8B030D-6E8A-4147-A177-3AD203B41FA5}">
                      <a16:colId xmlns:a16="http://schemas.microsoft.com/office/drawing/2014/main" xmlns="" val="3564624650"/>
                    </a:ext>
                  </a:extLst>
                </a:gridCol>
                <a:gridCol w="533517">
                  <a:extLst>
                    <a:ext uri="{9D8B030D-6E8A-4147-A177-3AD203B41FA5}">
                      <a16:colId xmlns:a16="http://schemas.microsoft.com/office/drawing/2014/main" xmlns="" val="1447345541"/>
                    </a:ext>
                  </a:extLst>
                </a:gridCol>
                <a:gridCol w="533517">
                  <a:extLst>
                    <a:ext uri="{9D8B030D-6E8A-4147-A177-3AD203B41FA5}">
                      <a16:colId xmlns:a16="http://schemas.microsoft.com/office/drawing/2014/main" xmlns="" val="3575039855"/>
                    </a:ext>
                  </a:extLst>
                </a:gridCol>
                <a:gridCol w="722558">
                  <a:extLst>
                    <a:ext uri="{9D8B030D-6E8A-4147-A177-3AD203B41FA5}">
                      <a16:colId xmlns:a16="http://schemas.microsoft.com/office/drawing/2014/main" xmlns="" val="23377744"/>
                    </a:ext>
                  </a:extLst>
                </a:gridCol>
                <a:gridCol w="533517">
                  <a:extLst>
                    <a:ext uri="{9D8B030D-6E8A-4147-A177-3AD203B41FA5}">
                      <a16:colId xmlns:a16="http://schemas.microsoft.com/office/drawing/2014/main" xmlns="" val="2618863984"/>
                    </a:ext>
                  </a:extLst>
                </a:gridCol>
                <a:gridCol w="739362">
                  <a:extLst>
                    <a:ext uri="{9D8B030D-6E8A-4147-A177-3AD203B41FA5}">
                      <a16:colId xmlns:a16="http://schemas.microsoft.com/office/drawing/2014/main" xmlns="" val="3673813669"/>
                    </a:ext>
                  </a:extLst>
                </a:gridCol>
                <a:gridCol w="533517">
                  <a:extLst>
                    <a:ext uri="{9D8B030D-6E8A-4147-A177-3AD203B41FA5}">
                      <a16:colId xmlns:a16="http://schemas.microsoft.com/office/drawing/2014/main" xmlns="" val="3637212522"/>
                    </a:ext>
                  </a:extLst>
                </a:gridCol>
                <a:gridCol w="533517">
                  <a:extLst>
                    <a:ext uri="{9D8B030D-6E8A-4147-A177-3AD203B41FA5}">
                      <a16:colId xmlns:a16="http://schemas.microsoft.com/office/drawing/2014/main" xmlns="" val="1946968708"/>
                    </a:ext>
                  </a:extLst>
                </a:gridCol>
              </a:tblGrid>
              <a:tr h="279697">
                <a:tc>
                  <a:txBody>
                    <a:bodyPr/>
                    <a:lstStyle/>
                    <a:p>
                      <a:pPr algn="l" fontAlgn="t"/>
                      <a:r>
                        <a:rPr lang="en-GB" sz="500" u="none" strike="noStrike">
                          <a:effectLst/>
                        </a:rPr>
                        <a:t>Trust name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oesophagectomies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gastrectomies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Total cases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30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90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Length of stay (days)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with adequate lymphnodes examined</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 circ</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complete cases for gast 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gast long</a:t>
                      </a:r>
                      <a:endParaRPr lang="en-GB" sz="500" b="1" i="0" u="none" strike="noStrike">
                        <a:solidFill>
                          <a:srgbClr val="000000"/>
                        </a:solidFill>
                        <a:effectLst/>
                        <a:latin typeface="Calibri" panose="020F0502020204030204" pitchFamily="34" charset="0"/>
                      </a:endParaRPr>
                    </a:p>
                  </a:txBody>
                  <a:tcPr marL="4207" marR="4207" marT="4207" marB="0"/>
                </a:tc>
                <a:extLst>
                  <a:ext uri="{0D108BD9-81ED-4DB2-BD59-A6C34878D82A}">
                    <a16:rowId xmlns:a16="http://schemas.microsoft.com/office/drawing/2014/main" xmlns="" val="2783051318"/>
                  </a:ext>
                </a:extLst>
              </a:tr>
              <a:tr h="101095">
                <a:tc>
                  <a:txBody>
                    <a:bodyPr/>
                    <a:lstStyle/>
                    <a:p>
                      <a:pPr algn="l" fontAlgn="b"/>
                      <a:r>
                        <a:rPr lang="en-GB" sz="500" u="none" strike="noStrike">
                          <a:effectLst/>
                        </a:rPr>
                        <a:t>Imperial College Healthcare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791514598"/>
                  </a:ext>
                </a:extLst>
              </a:tr>
              <a:tr h="188149">
                <a:tc>
                  <a:txBody>
                    <a:bodyPr/>
                    <a:lstStyle/>
                    <a:p>
                      <a:pPr algn="l" fontAlgn="b"/>
                      <a:r>
                        <a:rPr lang="en-GB" sz="500" u="none" strike="noStrike">
                          <a:effectLst/>
                        </a:rPr>
                        <a:t>Norfolk And Norwich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76973293"/>
                  </a:ext>
                </a:extLst>
              </a:tr>
              <a:tr h="188149">
                <a:tc>
                  <a:txBody>
                    <a:bodyPr/>
                    <a:lstStyle/>
                    <a:p>
                      <a:pPr algn="l" fontAlgn="b"/>
                      <a:r>
                        <a:rPr lang="en-GB" sz="500" u="none" strike="noStrike">
                          <a:effectLst/>
                        </a:rPr>
                        <a:t>Barking, Havering And Redbridge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50882535"/>
                  </a:ext>
                </a:extLst>
              </a:tr>
              <a:tr h="101095">
                <a:tc>
                  <a:txBody>
                    <a:bodyPr/>
                    <a:lstStyle/>
                    <a:p>
                      <a:pPr algn="l" fontAlgn="b"/>
                      <a:r>
                        <a:rPr lang="en-GB" sz="500" u="none" strike="noStrike">
                          <a:effectLst/>
                        </a:rPr>
                        <a:t>Cardiff &amp; Vale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59310795"/>
                  </a:ext>
                </a:extLst>
              </a:tr>
              <a:tr h="101095">
                <a:tc>
                  <a:txBody>
                    <a:bodyPr/>
                    <a:lstStyle/>
                    <a:p>
                      <a:pPr algn="l" fontAlgn="b"/>
                      <a:r>
                        <a:rPr lang="en-GB" sz="500" u="none" strike="noStrike">
                          <a:effectLst/>
                        </a:rPr>
                        <a:t>Cambridge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20204876"/>
                  </a:ext>
                </a:extLst>
              </a:tr>
              <a:tr h="101095">
                <a:tc>
                  <a:txBody>
                    <a:bodyPr/>
                    <a:lstStyle/>
                    <a:p>
                      <a:pPr algn="l" fontAlgn="b"/>
                      <a:r>
                        <a:rPr lang="en-GB" sz="500" u="none" strike="noStrike">
                          <a:effectLst/>
                        </a:rPr>
                        <a:t>University Hospital Southampton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945331220"/>
                  </a:ext>
                </a:extLst>
              </a:tr>
              <a:tr h="101095">
                <a:tc>
                  <a:txBody>
                    <a:bodyPr/>
                    <a:lstStyle/>
                    <a:p>
                      <a:pPr algn="l" fontAlgn="b"/>
                      <a:r>
                        <a:rPr lang="en-GB" sz="500" u="none" strike="noStrike">
                          <a:effectLst/>
                        </a:rPr>
                        <a:t>West Hertfordshire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10003313"/>
                  </a:ext>
                </a:extLst>
              </a:tr>
              <a:tr h="101095">
                <a:tc>
                  <a:txBody>
                    <a:bodyPr/>
                    <a:lstStyle/>
                    <a:p>
                      <a:pPr algn="l" fontAlgn="b"/>
                      <a:r>
                        <a:rPr lang="en-GB" sz="500" u="none" strike="noStrike">
                          <a:effectLst/>
                        </a:rPr>
                        <a:t>The Royal Marsden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944313802"/>
                  </a:ext>
                </a:extLst>
              </a:tr>
              <a:tr h="101095">
                <a:tc>
                  <a:txBody>
                    <a:bodyPr/>
                    <a:lstStyle/>
                    <a:p>
                      <a:pPr algn="l" fontAlgn="b"/>
                      <a:r>
                        <a:rPr lang="en-GB" sz="500" u="none" strike="noStrike">
                          <a:effectLst/>
                        </a:rPr>
                        <a:t>University Hospitals Of Leicester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5689828"/>
                  </a:ext>
                </a:extLst>
              </a:tr>
              <a:tr h="101095">
                <a:tc>
                  <a:txBody>
                    <a:bodyPr/>
                    <a:lstStyle/>
                    <a:p>
                      <a:pPr algn="l" fontAlgn="b"/>
                      <a:r>
                        <a:rPr lang="en-GB" sz="500" u="none" strike="noStrike">
                          <a:effectLst/>
                        </a:rPr>
                        <a:t>University Hospitals Birmingham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424859532"/>
                  </a:ext>
                </a:extLst>
              </a:tr>
              <a:tr h="101095">
                <a:tc>
                  <a:txBody>
                    <a:bodyPr/>
                    <a:lstStyle/>
                    <a:p>
                      <a:pPr algn="l" fontAlgn="b"/>
                      <a:r>
                        <a:rPr lang="en-GB" sz="500" u="none" strike="noStrike">
                          <a:effectLst/>
                        </a:rPr>
                        <a:t>Aintree University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84129878"/>
                  </a:ext>
                </a:extLst>
              </a:tr>
              <a:tr h="101095">
                <a:tc>
                  <a:txBody>
                    <a:bodyPr/>
                    <a:lstStyle/>
                    <a:p>
                      <a:pPr algn="l" fontAlgn="b"/>
                      <a:r>
                        <a:rPr lang="en-GB" sz="500" u="none" strike="noStrike">
                          <a:effectLst/>
                        </a:rPr>
                        <a:t>Betsi Cadwaladr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60601362"/>
                  </a:ext>
                </a:extLst>
              </a:tr>
              <a:tr h="101095">
                <a:tc>
                  <a:txBody>
                    <a:bodyPr/>
                    <a:lstStyle/>
                    <a:p>
                      <a:pPr algn="l" fontAlgn="b"/>
                      <a:r>
                        <a:rPr lang="en-GB" sz="500" u="none" strike="noStrike">
                          <a:effectLst/>
                        </a:rPr>
                        <a:t>Salford Royal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31008537"/>
                  </a:ext>
                </a:extLst>
              </a:tr>
              <a:tr h="101095">
                <a:tc>
                  <a:txBody>
                    <a:bodyPr/>
                    <a:lstStyle/>
                    <a:p>
                      <a:pPr algn="l" fontAlgn="b"/>
                      <a:r>
                        <a:rPr lang="en-GB" sz="500" u="none" strike="noStrike">
                          <a:effectLst/>
                        </a:rPr>
                        <a:t>Plymouth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74637199"/>
                  </a:ext>
                </a:extLst>
              </a:tr>
              <a:tr h="101095">
                <a:tc>
                  <a:txBody>
                    <a:bodyPr/>
                    <a:lstStyle/>
                    <a:p>
                      <a:pPr algn="l" fontAlgn="b"/>
                      <a:r>
                        <a:rPr lang="en-GB" sz="500" u="none" strike="noStrike">
                          <a:effectLst/>
                        </a:rPr>
                        <a:t>Oxford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76030718"/>
                  </a:ext>
                </a:extLst>
              </a:tr>
              <a:tr h="188149">
                <a:tc>
                  <a:txBody>
                    <a:bodyPr/>
                    <a:lstStyle/>
                    <a:p>
                      <a:pPr algn="l" fontAlgn="b"/>
                      <a:r>
                        <a:rPr lang="en-GB" sz="500" u="none" strike="noStrike">
                          <a:effectLst/>
                        </a:rPr>
                        <a:t>The Royal Bournemouth And Christchurch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435931088"/>
                  </a:ext>
                </a:extLst>
              </a:tr>
              <a:tr h="101095">
                <a:tc>
                  <a:txBody>
                    <a:bodyPr/>
                    <a:lstStyle/>
                    <a:p>
                      <a:pPr algn="l" fontAlgn="b"/>
                      <a:r>
                        <a:rPr lang="en-GB" sz="500" u="none" strike="noStrike">
                          <a:effectLst/>
                        </a:rPr>
                        <a:t>Portsmouth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67448198"/>
                  </a:ext>
                </a:extLst>
              </a:tr>
              <a:tr h="101095">
                <a:tc>
                  <a:txBody>
                    <a:bodyPr/>
                    <a:lstStyle/>
                    <a:p>
                      <a:pPr algn="l" fontAlgn="b"/>
                      <a:r>
                        <a:rPr lang="en-GB" sz="500" u="none" strike="noStrike">
                          <a:effectLst/>
                        </a:rPr>
                        <a:t>University College London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85706397"/>
                  </a:ext>
                </a:extLst>
              </a:tr>
              <a:tr h="101095">
                <a:tc>
                  <a:txBody>
                    <a:bodyPr/>
                    <a:lstStyle/>
                    <a:p>
                      <a:pPr algn="l" fontAlgn="b"/>
                      <a:r>
                        <a:rPr lang="en-GB" sz="500" u="none" strike="noStrike">
                          <a:effectLst/>
                        </a:rPr>
                        <a:t>Sheffield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79794114"/>
                  </a:ext>
                </a:extLst>
              </a:tr>
              <a:tr h="101095">
                <a:tc>
                  <a:txBody>
                    <a:bodyPr/>
                    <a:lstStyle/>
                    <a:p>
                      <a:pPr algn="l" fontAlgn="b"/>
                      <a:r>
                        <a:rPr lang="en-GB" sz="500" u="none" strike="noStrike">
                          <a:effectLst/>
                        </a:rPr>
                        <a:t>Heart Of England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07119275"/>
                  </a:ext>
                </a:extLst>
              </a:tr>
              <a:tr h="101095">
                <a:tc>
                  <a:txBody>
                    <a:bodyPr/>
                    <a:lstStyle/>
                    <a:p>
                      <a:pPr algn="l" fontAlgn="b"/>
                      <a:r>
                        <a:rPr lang="en-GB" sz="500" u="none" strike="noStrike">
                          <a:effectLst/>
                        </a:rPr>
                        <a:t>The Newcastle Upon Tyne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52498191"/>
                  </a:ext>
                </a:extLst>
              </a:tr>
              <a:tr h="101095">
                <a:tc>
                  <a:txBody>
                    <a:bodyPr/>
                    <a:lstStyle/>
                    <a:p>
                      <a:pPr algn="l" fontAlgn="b"/>
                      <a:r>
                        <a:rPr lang="en-GB" sz="500" u="none" strike="noStrike">
                          <a:effectLst/>
                        </a:rPr>
                        <a:t>Lancashire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266832776"/>
                  </a:ext>
                </a:extLst>
              </a:tr>
              <a:tr h="101095">
                <a:tc>
                  <a:txBody>
                    <a:bodyPr/>
                    <a:lstStyle/>
                    <a:p>
                      <a:pPr algn="l" fontAlgn="b"/>
                      <a:r>
                        <a:rPr lang="en-GB" sz="500" u="none" strike="noStrike">
                          <a:effectLst/>
                        </a:rPr>
                        <a:t>University Hospitals of North Midlands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646462386"/>
                  </a:ext>
                </a:extLst>
              </a:tr>
              <a:tr h="101095">
                <a:tc>
                  <a:txBody>
                    <a:bodyPr/>
                    <a:lstStyle/>
                    <a:p>
                      <a:pPr algn="l" fontAlgn="b"/>
                      <a:r>
                        <a:rPr lang="en-GB" sz="500" u="none" strike="noStrike">
                          <a:effectLst/>
                        </a:rPr>
                        <a:t>Nottingham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3954989"/>
                  </a:ext>
                </a:extLst>
              </a:tr>
              <a:tr h="101095">
                <a:tc>
                  <a:txBody>
                    <a:bodyPr/>
                    <a:lstStyle/>
                    <a:p>
                      <a:pPr algn="l" fontAlgn="b"/>
                      <a:r>
                        <a:rPr lang="en-GB" sz="500" u="none" strike="noStrike">
                          <a:effectLst/>
                        </a:rPr>
                        <a:t>Guy's And St Thomas'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113462262"/>
                  </a:ext>
                </a:extLst>
              </a:tr>
              <a:tr h="101095">
                <a:tc>
                  <a:txBody>
                    <a:bodyPr/>
                    <a:lstStyle/>
                    <a:p>
                      <a:pPr algn="l" fontAlgn="b"/>
                      <a:r>
                        <a:rPr lang="en-GB" sz="500" u="none" strike="noStrike" dirty="0">
                          <a:effectLst/>
                        </a:rPr>
                        <a:t>Gloucestershire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2.8%</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86.1%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3.8%</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13.2%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74.5%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19.6%</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3338371829"/>
                  </a:ext>
                </a:extLst>
              </a:tr>
              <a:tr h="101095">
                <a:tc>
                  <a:txBody>
                    <a:bodyPr/>
                    <a:lstStyle/>
                    <a:p>
                      <a:pPr algn="l" fontAlgn="b"/>
                      <a:r>
                        <a:rPr lang="en-GB" sz="500" u="none" strike="noStrike">
                          <a:effectLst/>
                        </a:rPr>
                        <a:t>Royal Surrey County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771823742"/>
                  </a:ext>
                </a:extLst>
              </a:tr>
              <a:tr h="101095">
                <a:tc>
                  <a:txBody>
                    <a:bodyPr/>
                    <a:lstStyle/>
                    <a:p>
                      <a:pPr algn="l" fontAlgn="b"/>
                      <a:r>
                        <a:rPr lang="en-GB" sz="500" u="none" strike="noStrike">
                          <a:effectLst/>
                        </a:rPr>
                        <a:t>Royal Liverpool and Broadgreen University Hospitals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797882880"/>
                  </a:ext>
                </a:extLst>
              </a:tr>
              <a:tr h="101095">
                <a:tc>
                  <a:txBody>
                    <a:bodyPr/>
                    <a:lstStyle/>
                    <a:p>
                      <a:pPr algn="l" fontAlgn="b"/>
                      <a:r>
                        <a:rPr lang="en-GB" sz="500" u="none" strike="noStrike">
                          <a:effectLst/>
                        </a:rPr>
                        <a:t>Derby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69515448"/>
                  </a:ext>
                </a:extLst>
              </a:tr>
              <a:tr h="101095">
                <a:tc>
                  <a:txBody>
                    <a:bodyPr/>
                    <a:lstStyle/>
                    <a:p>
                      <a:pPr algn="l" fontAlgn="b"/>
                      <a:r>
                        <a:rPr lang="en-GB" sz="500" u="none" strike="noStrike">
                          <a:effectLst/>
                        </a:rPr>
                        <a:t>Bradford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04051658"/>
                  </a:ext>
                </a:extLst>
              </a:tr>
              <a:tr h="101095">
                <a:tc>
                  <a:txBody>
                    <a:bodyPr/>
                    <a:lstStyle/>
                    <a:p>
                      <a:pPr algn="l" fontAlgn="b"/>
                      <a:r>
                        <a:rPr lang="en-GB" sz="500" u="none" strike="noStrike">
                          <a:effectLst/>
                        </a:rPr>
                        <a:t>Brighton And Sussex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256601042"/>
                  </a:ext>
                </a:extLst>
              </a:tr>
              <a:tr h="101095">
                <a:tc>
                  <a:txBody>
                    <a:bodyPr/>
                    <a:lstStyle/>
                    <a:p>
                      <a:pPr algn="l" fontAlgn="b"/>
                      <a:r>
                        <a:rPr lang="en-GB" sz="500" u="none" strike="noStrike">
                          <a:effectLst/>
                        </a:rPr>
                        <a:t>Central Manchester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933157009"/>
                  </a:ext>
                </a:extLst>
              </a:tr>
              <a:tr h="101095">
                <a:tc>
                  <a:txBody>
                    <a:bodyPr/>
                    <a:lstStyle/>
                    <a:p>
                      <a:pPr algn="l" fontAlgn="b"/>
                      <a:r>
                        <a:rPr lang="en-GB" sz="500" u="none" strike="noStrike">
                          <a:effectLst/>
                        </a:rPr>
                        <a:t>Hull And East Yorkshire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02918096"/>
                  </a:ext>
                </a:extLst>
              </a:tr>
              <a:tr h="101095">
                <a:tc>
                  <a:txBody>
                    <a:bodyPr/>
                    <a:lstStyle/>
                    <a:p>
                      <a:pPr algn="l" fontAlgn="b"/>
                      <a:r>
                        <a:rPr lang="en-GB" sz="500" u="none" strike="noStrike" dirty="0">
                          <a:effectLst/>
                        </a:rPr>
                        <a:t>University Hospitals Bristol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111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158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4.4%</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4.3%</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88.4%</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8.0%</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26.5%</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97.9%</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330635469"/>
                  </a:ext>
                </a:extLst>
              </a:tr>
              <a:tr h="101095">
                <a:tc>
                  <a:txBody>
                    <a:bodyPr/>
                    <a:lstStyle/>
                    <a:p>
                      <a:pPr algn="l" fontAlgn="b"/>
                      <a:r>
                        <a:rPr lang="en-GB" sz="500" u="none" strike="noStrike">
                          <a:effectLst/>
                        </a:rPr>
                        <a:t>Leeds Teaching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87429160"/>
                  </a:ext>
                </a:extLst>
              </a:tr>
              <a:tr h="101095">
                <a:tc>
                  <a:txBody>
                    <a:bodyPr/>
                    <a:lstStyle/>
                    <a:p>
                      <a:pPr algn="l" fontAlgn="b"/>
                      <a:r>
                        <a:rPr lang="en-GB" sz="500" u="none" strike="noStrike">
                          <a:effectLst/>
                        </a:rPr>
                        <a:t>Abertawe Bro Morgannwg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3326059"/>
                  </a:ext>
                </a:extLst>
              </a:tr>
              <a:tr h="101095">
                <a:tc>
                  <a:txBody>
                    <a:bodyPr/>
                    <a:lstStyle/>
                    <a:p>
                      <a:pPr algn="l" fontAlgn="b"/>
                      <a:r>
                        <a:rPr lang="en-GB" sz="500" u="none" strike="noStrike">
                          <a:effectLst/>
                        </a:rPr>
                        <a:t>University Hospitals Coventry And Warwickshire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65487151"/>
                  </a:ext>
                </a:extLst>
              </a:tr>
              <a:tr h="101095">
                <a:tc>
                  <a:txBody>
                    <a:bodyPr/>
                    <a:lstStyle/>
                    <a:p>
                      <a:pPr algn="l" fontAlgn="b"/>
                      <a:r>
                        <a:rPr lang="en-GB" sz="500" u="none" strike="noStrike">
                          <a:effectLst/>
                        </a:rPr>
                        <a:t>South Tees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81963393"/>
                  </a:ext>
                </a:extLst>
              </a:tr>
              <a:tr h="101095">
                <a:tc>
                  <a:txBody>
                    <a:bodyPr/>
                    <a:lstStyle/>
                    <a:p>
                      <a:pPr algn="l" fontAlgn="b"/>
                      <a:r>
                        <a:rPr lang="en-GB" sz="500" u="none" strike="noStrike">
                          <a:effectLst/>
                        </a:rPr>
                        <a:t>University Hospital Of South Manchester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44415242"/>
                  </a:ext>
                </a:extLst>
              </a:tr>
              <a:tr h="101095">
                <a:tc>
                  <a:txBody>
                    <a:bodyPr/>
                    <a:lstStyle/>
                    <a:p>
                      <a:pPr algn="l" fontAlgn="b"/>
                      <a:r>
                        <a:rPr lang="en-GB" sz="500" u="none" strike="noStrike">
                          <a:effectLst/>
                        </a:rPr>
                        <a:t>Mid Essex Hospital Services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32237151"/>
                  </a:ext>
                </a:extLst>
              </a:tr>
              <a:tr h="101095">
                <a:tc>
                  <a:txBody>
                    <a:bodyPr/>
                    <a:lstStyle/>
                    <a:p>
                      <a:pPr algn="l" fontAlgn="b"/>
                      <a:r>
                        <a:rPr lang="en-GB" sz="500" u="none" strike="noStrike">
                          <a:effectLst/>
                        </a:rPr>
                        <a:t>Cwm Taf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dirty="0">
                          <a:effectLst/>
                        </a:rPr>
                        <a:t>N/A</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451208697"/>
                  </a:ext>
                </a:extLst>
              </a:tr>
            </a:tbl>
          </a:graphicData>
        </a:graphic>
      </p:graphicFrame>
      <p:sp>
        <p:nvSpPr>
          <p:cNvPr id="3" name="TextBox 2">
            <a:extLst>
              <a:ext uri="{FF2B5EF4-FFF2-40B4-BE49-F238E27FC236}">
                <a16:creationId xmlns:a16="http://schemas.microsoft.com/office/drawing/2014/main" xmlns="" id="{ABBFDDD8-1A22-0945-B268-746FBEF36CE7}"/>
              </a:ext>
            </a:extLst>
          </p:cNvPr>
          <p:cNvSpPr txBox="1"/>
          <p:nvPr/>
        </p:nvSpPr>
        <p:spPr>
          <a:xfrm>
            <a:off x="2196991" y="875654"/>
            <a:ext cx="4750018" cy="369332"/>
          </a:xfrm>
          <a:prstGeom prst="rect">
            <a:avLst/>
          </a:prstGeom>
          <a:noFill/>
        </p:spPr>
        <p:txBody>
          <a:bodyPr wrap="none" rtlCol="0">
            <a:spAutoFit/>
          </a:bodyPr>
          <a:lstStyle/>
          <a:p>
            <a:r>
              <a:rPr lang="en-US" dirty="0"/>
              <a:t>% positive margins </a:t>
            </a:r>
            <a:r>
              <a:rPr lang="en-US" dirty="0" err="1"/>
              <a:t>oesophagus</a:t>
            </a:r>
            <a:r>
              <a:rPr lang="en-US" dirty="0"/>
              <a:t> longitudinal</a:t>
            </a:r>
          </a:p>
        </p:txBody>
      </p:sp>
    </p:spTree>
    <p:extLst>
      <p:ext uri="{BB962C8B-B14F-4D97-AF65-F5344CB8AC3E}">
        <p14:creationId xmlns:p14="http://schemas.microsoft.com/office/powerpoint/2010/main" val="718883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BBB0B37-B797-D546-9CF7-903F17908541}"/>
              </a:ext>
            </a:extLst>
          </p:cNvPr>
          <p:cNvGraphicFramePr>
            <a:graphicFrameLocks noGrp="1"/>
          </p:cNvGraphicFramePr>
          <p:nvPr>
            <p:extLst>
              <p:ext uri="{D42A27DB-BD31-4B8C-83A1-F6EECF244321}">
                <p14:modId xmlns:p14="http://schemas.microsoft.com/office/powerpoint/2010/main" val="612409845"/>
              </p:ext>
            </p:extLst>
          </p:nvPr>
        </p:nvGraphicFramePr>
        <p:xfrm>
          <a:off x="457200" y="1124744"/>
          <a:ext cx="8229603" cy="5184575"/>
        </p:xfrm>
        <a:graphic>
          <a:graphicData uri="http://schemas.openxmlformats.org/drawingml/2006/table">
            <a:tbl>
              <a:tblPr>
                <a:tableStyleId>{5C22544A-7EE6-4342-B048-85BDC9FD1C3A}</a:tableStyleId>
              </a:tblPr>
              <a:tblGrid>
                <a:gridCol w="1966030">
                  <a:extLst>
                    <a:ext uri="{9D8B030D-6E8A-4147-A177-3AD203B41FA5}">
                      <a16:colId xmlns:a16="http://schemas.microsoft.com/office/drawing/2014/main" xmlns="" val="4037099940"/>
                    </a:ext>
                  </a:extLst>
                </a:gridCol>
                <a:gridCol w="533517">
                  <a:extLst>
                    <a:ext uri="{9D8B030D-6E8A-4147-A177-3AD203B41FA5}">
                      <a16:colId xmlns:a16="http://schemas.microsoft.com/office/drawing/2014/main" xmlns="" val="1854863870"/>
                    </a:ext>
                  </a:extLst>
                </a:gridCol>
                <a:gridCol w="533517">
                  <a:extLst>
                    <a:ext uri="{9D8B030D-6E8A-4147-A177-3AD203B41FA5}">
                      <a16:colId xmlns:a16="http://schemas.microsoft.com/office/drawing/2014/main" xmlns="" val="2486536077"/>
                    </a:ext>
                  </a:extLst>
                </a:gridCol>
                <a:gridCol w="533517">
                  <a:extLst>
                    <a:ext uri="{9D8B030D-6E8A-4147-A177-3AD203B41FA5}">
                      <a16:colId xmlns:a16="http://schemas.microsoft.com/office/drawing/2014/main" xmlns="" val="671914224"/>
                    </a:ext>
                  </a:extLst>
                </a:gridCol>
                <a:gridCol w="533517">
                  <a:extLst>
                    <a:ext uri="{9D8B030D-6E8A-4147-A177-3AD203B41FA5}">
                      <a16:colId xmlns:a16="http://schemas.microsoft.com/office/drawing/2014/main" xmlns="" val="1783490527"/>
                    </a:ext>
                  </a:extLst>
                </a:gridCol>
                <a:gridCol w="533517">
                  <a:extLst>
                    <a:ext uri="{9D8B030D-6E8A-4147-A177-3AD203B41FA5}">
                      <a16:colId xmlns:a16="http://schemas.microsoft.com/office/drawing/2014/main" xmlns="" val="1626763061"/>
                    </a:ext>
                  </a:extLst>
                </a:gridCol>
                <a:gridCol w="533517">
                  <a:extLst>
                    <a:ext uri="{9D8B030D-6E8A-4147-A177-3AD203B41FA5}">
                      <a16:colId xmlns:a16="http://schemas.microsoft.com/office/drawing/2014/main" xmlns="" val="1360702831"/>
                    </a:ext>
                  </a:extLst>
                </a:gridCol>
                <a:gridCol w="722558">
                  <a:extLst>
                    <a:ext uri="{9D8B030D-6E8A-4147-A177-3AD203B41FA5}">
                      <a16:colId xmlns:a16="http://schemas.microsoft.com/office/drawing/2014/main" xmlns="" val="2637987419"/>
                    </a:ext>
                  </a:extLst>
                </a:gridCol>
                <a:gridCol w="533517">
                  <a:extLst>
                    <a:ext uri="{9D8B030D-6E8A-4147-A177-3AD203B41FA5}">
                      <a16:colId xmlns:a16="http://schemas.microsoft.com/office/drawing/2014/main" xmlns="" val="434595388"/>
                    </a:ext>
                  </a:extLst>
                </a:gridCol>
                <a:gridCol w="739362">
                  <a:extLst>
                    <a:ext uri="{9D8B030D-6E8A-4147-A177-3AD203B41FA5}">
                      <a16:colId xmlns:a16="http://schemas.microsoft.com/office/drawing/2014/main" xmlns="" val="492391216"/>
                    </a:ext>
                  </a:extLst>
                </a:gridCol>
                <a:gridCol w="533517">
                  <a:extLst>
                    <a:ext uri="{9D8B030D-6E8A-4147-A177-3AD203B41FA5}">
                      <a16:colId xmlns:a16="http://schemas.microsoft.com/office/drawing/2014/main" xmlns="" val="1001716144"/>
                    </a:ext>
                  </a:extLst>
                </a:gridCol>
                <a:gridCol w="533517">
                  <a:extLst>
                    <a:ext uri="{9D8B030D-6E8A-4147-A177-3AD203B41FA5}">
                      <a16:colId xmlns:a16="http://schemas.microsoft.com/office/drawing/2014/main" xmlns="" val="3190703739"/>
                    </a:ext>
                  </a:extLst>
                </a:gridCol>
              </a:tblGrid>
              <a:tr h="309472">
                <a:tc>
                  <a:txBody>
                    <a:bodyPr/>
                    <a:lstStyle/>
                    <a:p>
                      <a:pPr algn="l" fontAlgn="t"/>
                      <a:r>
                        <a:rPr lang="en-GB" sz="500" u="none" strike="noStrike">
                          <a:effectLst/>
                        </a:rPr>
                        <a:t>Trust name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oesophagectomies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gastrectomies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Total cases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30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90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Length of stay (days)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with adequate lymphnodes examined</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 circ</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complete cases for gast 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gast long</a:t>
                      </a:r>
                      <a:endParaRPr lang="en-GB" sz="500" b="1" i="0" u="none" strike="noStrike">
                        <a:solidFill>
                          <a:srgbClr val="000000"/>
                        </a:solidFill>
                        <a:effectLst/>
                        <a:latin typeface="Calibri" panose="020F0502020204030204" pitchFamily="34" charset="0"/>
                      </a:endParaRPr>
                    </a:p>
                  </a:txBody>
                  <a:tcPr marL="4207" marR="4207" marT="4207" marB="0"/>
                </a:tc>
                <a:extLst>
                  <a:ext uri="{0D108BD9-81ED-4DB2-BD59-A6C34878D82A}">
                    <a16:rowId xmlns:a16="http://schemas.microsoft.com/office/drawing/2014/main" xmlns="" val="2580981205"/>
                  </a:ext>
                </a:extLst>
              </a:tr>
              <a:tr h="111857">
                <a:tc>
                  <a:txBody>
                    <a:bodyPr/>
                    <a:lstStyle/>
                    <a:p>
                      <a:pPr algn="l" fontAlgn="b"/>
                      <a:r>
                        <a:rPr lang="en-GB" sz="500" u="none" strike="noStrike">
                          <a:effectLst/>
                        </a:rPr>
                        <a:t>Imperial College Healthcare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13808504"/>
                  </a:ext>
                </a:extLst>
              </a:tr>
              <a:tr h="111857">
                <a:tc>
                  <a:txBody>
                    <a:bodyPr/>
                    <a:lstStyle/>
                    <a:p>
                      <a:pPr algn="l" fontAlgn="b"/>
                      <a:r>
                        <a:rPr lang="en-GB" sz="500" u="none" strike="noStrike">
                          <a:effectLst/>
                        </a:rPr>
                        <a:t>Royal Surrey County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61745599"/>
                  </a:ext>
                </a:extLst>
              </a:tr>
              <a:tr h="111857">
                <a:tc>
                  <a:txBody>
                    <a:bodyPr/>
                    <a:lstStyle/>
                    <a:p>
                      <a:pPr algn="l" fontAlgn="b"/>
                      <a:r>
                        <a:rPr lang="en-GB" sz="500" u="none" strike="noStrike">
                          <a:effectLst/>
                        </a:rPr>
                        <a:t>University Hospital Southampton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82046544"/>
                  </a:ext>
                </a:extLst>
              </a:tr>
              <a:tr h="111857">
                <a:tc>
                  <a:txBody>
                    <a:bodyPr/>
                    <a:lstStyle/>
                    <a:p>
                      <a:pPr algn="l" fontAlgn="b"/>
                      <a:r>
                        <a:rPr lang="en-GB" sz="500" u="none" strike="noStrike">
                          <a:effectLst/>
                        </a:rPr>
                        <a:t>Brighton And Sussex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58200552"/>
                  </a:ext>
                </a:extLst>
              </a:tr>
              <a:tr h="111857">
                <a:tc>
                  <a:txBody>
                    <a:bodyPr/>
                    <a:lstStyle/>
                    <a:p>
                      <a:pPr algn="l" fontAlgn="b"/>
                      <a:r>
                        <a:rPr lang="en-GB" sz="500" u="none" strike="noStrike" dirty="0">
                          <a:effectLst/>
                        </a:rPr>
                        <a:t>Gloucestershire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86.1%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13.2%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74.5%</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19.6%</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1548018636"/>
                  </a:ext>
                </a:extLst>
              </a:tr>
              <a:tr h="111857">
                <a:tc>
                  <a:txBody>
                    <a:bodyPr/>
                    <a:lstStyle/>
                    <a:p>
                      <a:pPr algn="l" fontAlgn="b"/>
                      <a:r>
                        <a:rPr lang="en-GB" sz="500" u="none" strike="noStrike">
                          <a:effectLst/>
                        </a:rPr>
                        <a:t>Oxford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209</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2.5%</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14.2%</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98.8%</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51832510"/>
                  </a:ext>
                </a:extLst>
              </a:tr>
              <a:tr h="111857">
                <a:tc>
                  <a:txBody>
                    <a:bodyPr/>
                    <a:lstStyle/>
                    <a:p>
                      <a:pPr algn="l" fontAlgn="b"/>
                      <a:r>
                        <a:rPr lang="en-GB" sz="500" u="none" strike="noStrike">
                          <a:effectLst/>
                        </a:rPr>
                        <a:t>Abertawe Bro Morgannwg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191198317"/>
                  </a:ext>
                </a:extLst>
              </a:tr>
              <a:tr h="111857">
                <a:tc>
                  <a:txBody>
                    <a:bodyPr/>
                    <a:lstStyle/>
                    <a:p>
                      <a:pPr algn="l" fontAlgn="b"/>
                      <a:r>
                        <a:rPr lang="en-GB" sz="500" u="none" strike="noStrike">
                          <a:effectLst/>
                        </a:rPr>
                        <a:t>Portsmouth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83723702"/>
                  </a:ext>
                </a:extLst>
              </a:tr>
              <a:tr h="208179">
                <a:tc>
                  <a:txBody>
                    <a:bodyPr/>
                    <a:lstStyle/>
                    <a:p>
                      <a:pPr algn="l" fontAlgn="b"/>
                      <a:r>
                        <a:rPr lang="en-GB" sz="500" u="none" strike="noStrike">
                          <a:effectLst/>
                        </a:rPr>
                        <a:t>Norfolk And Norwich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460147807"/>
                  </a:ext>
                </a:extLst>
              </a:tr>
              <a:tr h="111857">
                <a:tc>
                  <a:txBody>
                    <a:bodyPr/>
                    <a:lstStyle/>
                    <a:p>
                      <a:pPr algn="l" fontAlgn="b"/>
                      <a:r>
                        <a:rPr lang="en-GB" sz="500" u="none" strike="noStrike">
                          <a:effectLst/>
                        </a:rPr>
                        <a:t>Cambridge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006744676"/>
                  </a:ext>
                </a:extLst>
              </a:tr>
              <a:tr h="208179">
                <a:tc>
                  <a:txBody>
                    <a:bodyPr/>
                    <a:lstStyle/>
                    <a:p>
                      <a:pPr algn="l" fontAlgn="b"/>
                      <a:r>
                        <a:rPr lang="en-GB" sz="500" u="none" strike="noStrike">
                          <a:effectLst/>
                        </a:rPr>
                        <a:t>The Royal Bournemouth And Christchurch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741958005"/>
                  </a:ext>
                </a:extLst>
              </a:tr>
              <a:tr h="111857">
                <a:tc>
                  <a:txBody>
                    <a:bodyPr/>
                    <a:lstStyle/>
                    <a:p>
                      <a:pPr algn="l" fontAlgn="b"/>
                      <a:r>
                        <a:rPr lang="en-GB" sz="500" u="none" strike="noStrike">
                          <a:effectLst/>
                        </a:rPr>
                        <a:t>The Royal Marsden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66960948"/>
                  </a:ext>
                </a:extLst>
              </a:tr>
              <a:tr h="111857">
                <a:tc>
                  <a:txBody>
                    <a:bodyPr/>
                    <a:lstStyle/>
                    <a:p>
                      <a:pPr algn="l" fontAlgn="b"/>
                      <a:r>
                        <a:rPr lang="en-GB" sz="500" u="none" strike="noStrike">
                          <a:effectLst/>
                        </a:rPr>
                        <a:t>Salford Royal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85048206"/>
                  </a:ext>
                </a:extLst>
              </a:tr>
              <a:tr h="111857">
                <a:tc>
                  <a:txBody>
                    <a:bodyPr/>
                    <a:lstStyle/>
                    <a:p>
                      <a:pPr algn="l" fontAlgn="b"/>
                      <a:r>
                        <a:rPr lang="en-GB" sz="500" u="none" strike="noStrike">
                          <a:effectLst/>
                        </a:rPr>
                        <a:t>University Hospitals Birmingham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4136422"/>
                  </a:ext>
                </a:extLst>
              </a:tr>
              <a:tr h="111857">
                <a:tc>
                  <a:txBody>
                    <a:bodyPr/>
                    <a:lstStyle/>
                    <a:p>
                      <a:pPr algn="l" fontAlgn="b"/>
                      <a:r>
                        <a:rPr lang="en-GB" sz="500" u="none" strike="noStrike">
                          <a:effectLst/>
                        </a:rPr>
                        <a:t>Aintree University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823413907"/>
                  </a:ext>
                </a:extLst>
              </a:tr>
              <a:tr h="111857">
                <a:tc>
                  <a:txBody>
                    <a:bodyPr/>
                    <a:lstStyle/>
                    <a:p>
                      <a:pPr algn="l" fontAlgn="b"/>
                      <a:r>
                        <a:rPr lang="en-GB" sz="500" u="none" strike="noStrike">
                          <a:effectLst/>
                        </a:rPr>
                        <a:t>Hull And East Yorkshire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984667430"/>
                  </a:ext>
                </a:extLst>
              </a:tr>
              <a:tr h="111857">
                <a:tc>
                  <a:txBody>
                    <a:bodyPr/>
                    <a:lstStyle/>
                    <a:p>
                      <a:pPr algn="l" fontAlgn="b"/>
                      <a:r>
                        <a:rPr lang="en-GB" sz="500" u="none" strike="noStrike">
                          <a:effectLst/>
                        </a:rPr>
                        <a:t>Derby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95048846"/>
                  </a:ext>
                </a:extLst>
              </a:tr>
              <a:tr h="111857">
                <a:tc>
                  <a:txBody>
                    <a:bodyPr/>
                    <a:lstStyle/>
                    <a:p>
                      <a:pPr algn="l" fontAlgn="b"/>
                      <a:r>
                        <a:rPr lang="en-GB" sz="500" u="none" strike="noStrike">
                          <a:effectLst/>
                        </a:rPr>
                        <a:t>Betsi Cadwaladr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50223025"/>
                  </a:ext>
                </a:extLst>
              </a:tr>
              <a:tr h="111857">
                <a:tc>
                  <a:txBody>
                    <a:bodyPr/>
                    <a:lstStyle/>
                    <a:p>
                      <a:pPr algn="l" fontAlgn="b"/>
                      <a:r>
                        <a:rPr lang="en-GB" sz="500" u="none" strike="noStrike">
                          <a:effectLst/>
                        </a:rPr>
                        <a:t>Mid Essex Hospital Services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866556661"/>
                  </a:ext>
                </a:extLst>
              </a:tr>
              <a:tr h="111857">
                <a:tc>
                  <a:txBody>
                    <a:bodyPr/>
                    <a:lstStyle/>
                    <a:p>
                      <a:pPr algn="l" fontAlgn="b"/>
                      <a:r>
                        <a:rPr lang="en-GB" sz="500" u="none" strike="noStrike">
                          <a:effectLst/>
                        </a:rPr>
                        <a:t>University College London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27957795"/>
                  </a:ext>
                </a:extLst>
              </a:tr>
              <a:tr h="111857">
                <a:tc>
                  <a:txBody>
                    <a:bodyPr/>
                    <a:lstStyle/>
                    <a:p>
                      <a:pPr algn="l" fontAlgn="b"/>
                      <a:r>
                        <a:rPr lang="en-GB" sz="500" u="none" strike="noStrike" dirty="0">
                          <a:effectLst/>
                        </a:rPr>
                        <a:t>University Hospitals Bristol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111</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158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4.4%</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4.3%</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88.4%</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26.5%</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97.9%</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2391112150"/>
                  </a:ext>
                </a:extLst>
              </a:tr>
              <a:tr h="111857">
                <a:tc>
                  <a:txBody>
                    <a:bodyPr/>
                    <a:lstStyle/>
                    <a:p>
                      <a:pPr algn="l" fontAlgn="b"/>
                      <a:r>
                        <a:rPr lang="en-GB" sz="500" u="none" strike="noStrike">
                          <a:effectLst/>
                        </a:rPr>
                        <a:t>West Hertfordshire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886032863"/>
                  </a:ext>
                </a:extLst>
              </a:tr>
              <a:tr h="111857">
                <a:tc>
                  <a:txBody>
                    <a:bodyPr/>
                    <a:lstStyle/>
                    <a:p>
                      <a:pPr algn="l" fontAlgn="b"/>
                      <a:r>
                        <a:rPr lang="en-GB" sz="500" u="none" strike="noStrike">
                          <a:effectLst/>
                        </a:rPr>
                        <a:t>Heart Of England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88977793"/>
                  </a:ext>
                </a:extLst>
              </a:tr>
              <a:tr h="111857">
                <a:tc>
                  <a:txBody>
                    <a:bodyPr/>
                    <a:lstStyle/>
                    <a:p>
                      <a:pPr algn="l" fontAlgn="b"/>
                      <a:r>
                        <a:rPr lang="en-GB" sz="500" u="none" strike="noStrike">
                          <a:effectLst/>
                        </a:rPr>
                        <a:t>Sheffield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784195422"/>
                  </a:ext>
                </a:extLst>
              </a:tr>
              <a:tr h="111857">
                <a:tc>
                  <a:txBody>
                    <a:bodyPr/>
                    <a:lstStyle/>
                    <a:p>
                      <a:pPr algn="l" fontAlgn="b"/>
                      <a:r>
                        <a:rPr lang="en-GB" sz="500" u="none" strike="noStrike">
                          <a:effectLst/>
                        </a:rPr>
                        <a:t>University Hospitals of North Midlands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464456998"/>
                  </a:ext>
                </a:extLst>
              </a:tr>
              <a:tr h="111857">
                <a:tc>
                  <a:txBody>
                    <a:bodyPr/>
                    <a:lstStyle/>
                    <a:p>
                      <a:pPr algn="l" fontAlgn="b"/>
                      <a:r>
                        <a:rPr lang="en-GB" sz="500" u="none" strike="noStrike">
                          <a:effectLst/>
                        </a:rPr>
                        <a:t>Plymouth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22112141"/>
                  </a:ext>
                </a:extLst>
              </a:tr>
              <a:tr h="111857">
                <a:tc>
                  <a:txBody>
                    <a:bodyPr/>
                    <a:lstStyle/>
                    <a:p>
                      <a:pPr algn="l" fontAlgn="b"/>
                      <a:r>
                        <a:rPr lang="en-GB" sz="500" u="none" strike="noStrike">
                          <a:effectLst/>
                        </a:rPr>
                        <a:t>University Hospitals Of Leicester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20842348"/>
                  </a:ext>
                </a:extLst>
              </a:tr>
              <a:tr h="111857">
                <a:tc>
                  <a:txBody>
                    <a:bodyPr/>
                    <a:lstStyle/>
                    <a:p>
                      <a:pPr algn="l" fontAlgn="b"/>
                      <a:r>
                        <a:rPr lang="en-GB" sz="500" u="none" strike="noStrike">
                          <a:effectLst/>
                        </a:rPr>
                        <a:t>Guy's And St Thomas'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705579618"/>
                  </a:ext>
                </a:extLst>
              </a:tr>
              <a:tr h="111857">
                <a:tc>
                  <a:txBody>
                    <a:bodyPr/>
                    <a:lstStyle/>
                    <a:p>
                      <a:pPr algn="l" fontAlgn="b"/>
                      <a:r>
                        <a:rPr lang="en-GB" sz="500" u="none" strike="noStrike">
                          <a:effectLst/>
                        </a:rPr>
                        <a:t>Nottingham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58945984"/>
                  </a:ext>
                </a:extLst>
              </a:tr>
              <a:tr h="111857">
                <a:tc>
                  <a:txBody>
                    <a:bodyPr/>
                    <a:lstStyle/>
                    <a:p>
                      <a:pPr algn="l" fontAlgn="b"/>
                      <a:r>
                        <a:rPr lang="en-GB" sz="500" u="none" strike="noStrike">
                          <a:effectLst/>
                        </a:rPr>
                        <a:t>South Tees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20694304"/>
                  </a:ext>
                </a:extLst>
              </a:tr>
              <a:tr h="111857">
                <a:tc>
                  <a:txBody>
                    <a:bodyPr/>
                    <a:lstStyle/>
                    <a:p>
                      <a:pPr algn="l" fontAlgn="b"/>
                      <a:r>
                        <a:rPr lang="en-GB" sz="500" u="none" strike="noStrike">
                          <a:effectLst/>
                        </a:rPr>
                        <a:t>Bradford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31999540"/>
                  </a:ext>
                </a:extLst>
              </a:tr>
              <a:tr h="111857">
                <a:tc>
                  <a:txBody>
                    <a:bodyPr/>
                    <a:lstStyle/>
                    <a:p>
                      <a:pPr algn="l" fontAlgn="b"/>
                      <a:r>
                        <a:rPr lang="en-GB" sz="500" u="none" strike="noStrike">
                          <a:effectLst/>
                        </a:rPr>
                        <a:t>Royal Liverpool and Broadgreen University Hospitals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128602805"/>
                  </a:ext>
                </a:extLst>
              </a:tr>
              <a:tr h="111857">
                <a:tc>
                  <a:txBody>
                    <a:bodyPr/>
                    <a:lstStyle/>
                    <a:p>
                      <a:pPr algn="l" fontAlgn="b"/>
                      <a:r>
                        <a:rPr lang="en-GB" sz="500" u="none" strike="noStrike">
                          <a:effectLst/>
                        </a:rPr>
                        <a:t>University Hospitals Coventry And Warwickshire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71092513"/>
                  </a:ext>
                </a:extLst>
              </a:tr>
              <a:tr h="111857">
                <a:tc>
                  <a:txBody>
                    <a:bodyPr/>
                    <a:lstStyle/>
                    <a:p>
                      <a:pPr algn="l" fontAlgn="b"/>
                      <a:r>
                        <a:rPr lang="en-GB" sz="500" u="none" strike="noStrike">
                          <a:effectLst/>
                        </a:rPr>
                        <a:t>Central Manchester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92635966"/>
                  </a:ext>
                </a:extLst>
              </a:tr>
              <a:tr h="111857">
                <a:tc>
                  <a:txBody>
                    <a:bodyPr/>
                    <a:lstStyle/>
                    <a:p>
                      <a:pPr algn="l" fontAlgn="b"/>
                      <a:r>
                        <a:rPr lang="en-GB" sz="500" u="none" strike="noStrike">
                          <a:effectLst/>
                        </a:rPr>
                        <a:t>University Hospital Of South Manchester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14849343"/>
                  </a:ext>
                </a:extLst>
              </a:tr>
              <a:tr h="111857">
                <a:tc>
                  <a:txBody>
                    <a:bodyPr/>
                    <a:lstStyle/>
                    <a:p>
                      <a:pPr algn="l" fontAlgn="b"/>
                      <a:r>
                        <a:rPr lang="en-GB" sz="500" u="none" strike="noStrike">
                          <a:effectLst/>
                        </a:rPr>
                        <a:t>Leeds Teaching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69997212"/>
                  </a:ext>
                </a:extLst>
              </a:tr>
              <a:tr h="111857">
                <a:tc>
                  <a:txBody>
                    <a:bodyPr/>
                    <a:lstStyle/>
                    <a:p>
                      <a:pPr algn="l" fontAlgn="b"/>
                      <a:r>
                        <a:rPr lang="en-GB" sz="500" u="none" strike="noStrike">
                          <a:effectLst/>
                        </a:rPr>
                        <a:t>Cardiff &amp; Vale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95328212"/>
                  </a:ext>
                </a:extLst>
              </a:tr>
              <a:tr h="111857">
                <a:tc>
                  <a:txBody>
                    <a:bodyPr/>
                    <a:lstStyle/>
                    <a:p>
                      <a:pPr algn="l" fontAlgn="b"/>
                      <a:r>
                        <a:rPr lang="en-GB" sz="500" u="none" strike="noStrike">
                          <a:effectLst/>
                        </a:rPr>
                        <a:t>Lancashire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69430413"/>
                  </a:ext>
                </a:extLst>
              </a:tr>
              <a:tr h="208179">
                <a:tc>
                  <a:txBody>
                    <a:bodyPr/>
                    <a:lstStyle/>
                    <a:p>
                      <a:pPr algn="l" fontAlgn="b"/>
                      <a:r>
                        <a:rPr lang="en-GB" sz="500" u="none" strike="noStrike">
                          <a:effectLst/>
                        </a:rPr>
                        <a:t>Barking, Havering And Redbridge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97870840"/>
                  </a:ext>
                </a:extLst>
              </a:tr>
              <a:tr h="111857">
                <a:tc>
                  <a:txBody>
                    <a:bodyPr/>
                    <a:lstStyle/>
                    <a:p>
                      <a:pPr algn="l" fontAlgn="b"/>
                      <a:r>
                        <a:rPr lang="en-GB" sz="500" u="none" strike="noStrike">
                          <a:effectLst/>
                        </a:rPr>
                        <a:t>The Newcastle Upon Tyne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505153131"/>
                  </a:ext>
                </a:extLst>
              </a:tr>
              <a:tr h="111857">
                <a:tc>
                  <a:txBody>
                    <a:bodyPr/>
                    <a:lstStyle/>
                    <a:p>
                      <a:pPr algn="l" fontAlgn="b"/>
                      <a:r>
                        <a:rPr lang="en-GB" sz="500" u="none" strike="noStrike">
                          <a:effectLst/>
                        </a:rPr>
                        <a:t>Cwm Taf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dirty="0">
                          <a:effectLst/>
                        </a:rPr>
                        <a:t>N/A</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615736500"/>
                  </a:ext>
                </a:extLst>
              </a:tr>
            </a:tbl>
          </a:graphicData>
        </a:graphic>
      </p:graphicFrame>
      <p:sp>
        <p:nvSpPr>
          <p:cNvPr id="3" name="TextBox 2">
            <a:extLst>
              <a:ext uri="{FF2B5EF4-FFF2-40B4-BE49-F238E27FC236}">
                <a16:creationId xmlns:a16="http://schemas.microsoft.com/office/drawing/2014/main" xmlns="" id="{CF6FA9C3-CB58-DA4D-8C0F-3FD3DDCD6CF2}"/>
              </a:ext>
            </a:extLst>
          </p:cNvPr>
          <p:cNvSpPr txBox="1"/>
          <p:nvPr/>
        </p:nvSpPr>
        <p:spPr>
          <a:xfrm>
            <a:off x="2036691" y="526942"/>
            <a:ext cx="5070619" cy="369332"/>
          </a:xfrm>
          <a:prstGeom prst="rect">
            <a:avLst/>
          </a:prstGeom>
          <a:noFill/>
        </p:spPr>
        <p:txBody>
          <a:bodyPr wrap="none" rtlCol="0">
            <a:spAutoFit/>
          </a:bodyPr>
          <a:lstStyle/>
          <a:p>
            <a:r>
              <a:rPr lang="en-US" dirty="0"/>
              <a:t>% positive margins  </a:t>
            </a:r>
            <a:r>
              <a:rPr lang="en-US" dirty="0" err="1"/>
              <a:t>oesophagus</a:t>
            </a:r>
            <a:r>
              <a:rPr lang="en-US" dirty="0"/>
              <a:t> circumferential</a:t>
            </a:r>
          </a:p>
        </p:txBody>
      </p:sp>
    </p:spTree>
    <p:extLst>
      <p:ext uri="{BB962C8B-B14F-4D97-AF65-F5344CB8AC3E}">
        <p14:creationId xmlns:p14="http://schemas.microsoft.com/office/powerpoint/2010/main" val="824774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881BA5B0-294B-2340-9189-D3D75222637B}"/>
              </a:ext>
            </a:extLst>
          </p:cNvPr>
          <p:cNvGraphicFramePr>
            <a:graphicFrameLocks noGrp="1"/>
          </p:cNvGraphicFramePr>
          <p:nvPr>
            <p:extLst>
              <p:ext uri="{D42A27DB-BD31-4B8C-83A1-F6EECF244321}">
                <p14:modId xmlns:p14="http://schemas.microsoft.com/office/powerpoint/2010/main" val="3162498576"/>
              </p:ext>
            </p:extLst>
          </p:nvPr>
        </p:nvGraphicFramePr>
        <p:xfrm>
          <a:off x="457200" y="1268760"/>
          <a:ext cx="8229603" cy="4896551"/>
        </p:xfrm>
        <a:graphic>
          <a:graphicData uri="http://schemas.openxmlformats.org/drawingml/2006/table">
            <a:tbl>
              <a:tblPr>
                <a:tableStyleId>{5C22544A-7EE6-4342-B048-85BDC9FD1C3A}</a:tableStyleId>
              </a:tblPr>
              <a:tblGrid>
                <a:gridCol w="1966030">
                  <a:extLst>
                    <a:ext uri="{9D8B030D-6E8A-4147-A177-3AD203B41FA5}">
                      <a16:colId xmlns:a16="http://schemas.microsoft.com/office/drawing/2014/main" xmlns="" val="2654960656"/>
                    </a:ext>
                  </a:extLst>
                </a:gridCol>
                <a:gridCol w="533517">
                  <a:extLst>
                    <a:ext uri="{9D8B030D-6E8A-4147-A177-3AD203B41FA5}">
                      <a16:colId xmlns:a16="http://schemas.microsoft.com/office/drawing/2014/main" xmlns="" val="2425100659"/>
                    </a:ext>
                  </a:extLst>
                </a:gridCol>
                <a:gridCol w="533517">
                  <a:extLst>
                    <a:ext uri="{9D8B030D-6E8A-4147-A177-3AD203B41FA5}">
                      <a16:colId xmlns:a16="http://schemas.microsoft.com/office/drawing/2014/main" xmlns="" val="252510476"/>
                    </a:ext>
                  </a:extLst>
                </a:gridCol>
                <a:gridCol w="533517">
                  <a:extLst>
                    <a:ext uri="{9D8B030D-6E8A-4147-A177-3AD203B41FA5}">
                      <a16:colId xmlns:a16="http://schemas.microsoft.com/office/drawing/2014/main" xmlns="" val="2112693991"/>
                    </a:ext>
                  </a:extLst>
                </a:gridCol>
                <a:gridCol w="533517">
                  <a:extLst>
                    <a:ext uri="{9D8B030D-6E8A-4147-A177-3AD203B41FA5}">
                      <a16:colId xmlns:a16="http://schemas.microsoft.com/office/drawing/2014/main" xmlns="" val="1769320867"/>
                    </a:ext>
                  </a:extLst>
                </a:gridCol>
                <a:gridCol w="533517">
                  <a:extLst>
                    <a:ext uri="{9D8B030D-6E8A-4147-A177-3AD203B41FA5}">
                      <a16:colId xmlns:a16="http://schemas.microsoft.com/office/drawing/2014/main" xmlns="" val="3304369211"/>
                    </a:ext>
                  </a:extLst>
                </a:gridCol>
                <a:gridCol w="533517">
                  <a:extLst>
                    <a:ext uri="{9D8B030D-6E8A-4147-A177-3AD203B41FA5}">
                      <a16:colId xmlns:a16="http://schemas.microsoft.com/office/drawing/2014/main" xmlns="" val="3725762442"/>
                    </a:ext>
                  </a:extLst>
                </a:gridCol>
                <a:gridCol w="722558">
                  <a:extLst>
                    <a:ext uri="{9D8B030D-6E8A-4147-A177-3AD203B41FA5}">
                      <a16:colId xmlns:a16="http://schemas.microsoft.com/office/drawing/2014/main" xmlns="" val="2403446536"/>
                    </a:ext>
                  </a:extLst>
                </a:gridCol>
                <a:gridCol w="533517">
                  <a:extLst>
                    <a:ext uri="{9D8B030D-6E8A-4147-A177-3AD203B41FA5}">
                      <a16:colId xmlns:a16="http://schemas.microsoft.com/office/drawing/2014/main" xmlns="" val="1691472904"/>
                    </a:ext>
                  </a:extLst>
                </a:gridCol>
                <a:gridCol w="739362">
                  <a:extLst>
                    <a:ext uri="{9D8B030D-6E8A-4147-A177-3AD203B41FA5}">
                      <a16:colId xmlns:a16="http://schemas.microsoft.com/office/drawing/2014/main" xmlns="" val="1762403729"/>
                    </a:ext>
                  </a:extLst>
                </a:gridCol>
                <a:gridCol w="533517">
                  <a:extLst>
                    <a:ext uri="{9D8B030D-6E8A-4147-A177-3AD203B41FA5}">
                      <a16:colId xmlns:a16="http://schemas.microsoft.com/office/drawing/2014/main" xmlns="" val="3834545840"/>
                    </a:ext>
                  </a:extLst>
                </a:gridCol>
                <a:gridCol w="533517">
                  <a:extLst>
                    <a:ext uri="{9D8B030D-6E8A-4147-A177-3AD203B41FA5}">
                      <a16:colId xmlns:a16="http://schemas.microsoft.com/office/drawing/2014/main" xmlns="" val="340001604"/>
                    </a:ext>
                  </a:extLst>
                </a:gridCol>
              </a:tblGrid>
              <a:tr h="292278">
                <a:tc>
                  <a:txBody>
                    <a:bodyPr/>
                    <a:lstStyle/>
                    <a:p>
                      <a:pPr algn="l" fontAlgn="t"/>
                      <a:r>
                        <a:rPr lang="en-GB" sz="500" u="none" strike="noStrike">
                          <a:effectLst/>
                        </a:rPr>
                        <a:t>Trust name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oesophagectomies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N gastrectomies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Total cases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30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90 day mortality rate </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Length of stay (days)</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with adequate lymphnodes examined</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oes circ</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complete cases for gast long</a:t>
                      </a:r>
                      <a:endParaRPr lang="en-GB" sz="500" b="1" i="0" u="none" strike="noStrike">
                        <a:solidFill>
                          <a:srgbClr val="000000"/>
                        </a:solidFill>
                        <a:effectLst/>
                        <a:latin typeface="Calibri" panose="020F0502020204030204" pitchFamily="34" charset="0"/>
                      </a:endParaRPr>
                    </a:p>
                  </a:txBody>
                  <a:tcPr marL="4207" marR="4207" marT="4207" marB="0"/>
                </a:tc>
                <a:tc>
                  <a:txBody>
                    <a:bodyPr/>
                    <a:lstStyle/>
                    <a:p>
                      <a:pPr algn="l" fontAlgn="t"/>
                      <a:r>
                        <a:rPr lang="en-GB" sz="500" u="none" strike="noStrike">
                          <a:effectLst/>
                        </a:rPr>
                        <a:t>% positive margins gast long</a:t>
                      </a:r>
                      <a:endParaRPr lang="en-GB" sz="500" b="1" i="0" u="none" strike="noStrike">
                        <a:solidFill>
                          <a:srgbClr val="000000"/>
                        </a:solidFill>
                        <a:effectLst/>
                        <a:latin typeface="Calibri" panose="020F0502020204030204" pitchFamily="34" charset="0"/>
                      </a:endParaRPr>
                    </a:p>
                  </a:txBody>
                  <a:tcPr marL="4207" marR="4207" marT="4207" marB="0"/>
                </a:tc>
                <a:extLst>
                  <a:ext uri="{0D108BD9-81ED-4DB2-BD59-A6C34878D82A}">
                    <a16:rowId xmlns:a16="http://schemas.microsoft.com/office/drawing/2014/main" xmlns="" val="1168033087"/>
                  </a:ext>
                </a:extLst>
              </a:tr>
              <a:tr h="105643">
                <a:tc>
                  <a:txBody>
                    <a:bodyPr/>
                    <a:lstStyle/>
                    <a:p>
                      <a:pPr algn="l" fontAlgn="b"/>
                      <a:r>
                        <a:rPr lang="en-GB" sz="500" u="none" strike="noStrike">
                          <a:effectLst/>
                        </a:rPr>
                        <a:t>Imperial College Healthcare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478022064"/>
                  </a:ext>
                </a:extLst>
              </a:tr>
              <a:tr h="105643">
                <a:tc>
                  <a:txBody>
                    <a:bodyPr/>
                    <a:lstStyle/>
                    <a:p>
                      <a:pPr algn="l" fontAlgn="b"/>
                      <a:r>
                        <a:rPr lang="en-GB" sz="500" u="none" strike="noStrike">
                          <a:effectLst/>
                        </a:rPr>
                        <a:t>University Hospital Southampton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4882122"/>
                  </a:ext>
                </a:extLst>
              </a:tr>
              <a:tr h="105643">
                <a:tc>
                  <a:txBody>
                    <a:bodyPr/>
                    <a:lstStyle/>
                    <a:p>
                      <a:pPr algn="l" fontAlgn="b"/>
                      <a:r>
                        <a:rPr lang="en-GB" sz="500" u="none" strike="noStrike">
                          <a:effectLst/>
                        </a:rPr>
                        <a:t>University Hospital Of South Manchester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40021811"/>
                  </a:ext>
                </a:extLst>
              </a:tr>
              <a:tr h="196613">
                <a:tc>
                  <a:txBody>
                    <a:bodyPr/>
                    <a:lstStyle/>
                    <a:p>
                      <a:pPr algn="l" fontAlgn="b"/>
                      <a:r>
                        <a:rPr lang="en-GB" sz="500" u="none" strike="noStrike">
                          <a:effectLst/>
                        </a:rPr>
                        <a:t>Barking, Havering And Redbridge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12086322"/>
                  </a:ext>
                </a:extLst>
              </a:tr>
              <a:tr h="196613">
                <a:tc>
                  <a:txBody>
                    <a:bodyPr/>
                    <a:lstStyle/>
                    <a:p>
                      <a:pPr algn="l" fontAlgn="b"/>
                      <a:r>
                        <a:rPr lang="en-GB" sz="500" u="none" strike="noStrike">
                          <a:effectLst/>
                        </a:rPr>
                        <a:t>Norfolk And Norwich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56324593"/>
                  </a:ext>
                </a:extLst>
              </a:tr>
              <a:tr h="105643">
                <a:tc>
                  <a:txBody>
                    <a:bodyPr/>
                    <a:lstStyle/>
                    <a:p>
                      <a:pPr algn="l" fontAlgn="b"/>
                      <a:r>
                        <a:rPr lang="en-GB" sz="500" u="none" strike="noStrike">
                          <a:effectLst/>
                        </a:rPr>
                        <a:t>The Royal Marsden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582431497"/>
                  </a:ext>
                </a:extLst>
              </a:tr>
              <a:tr h="105643">
                <a:tc>
                  <a:txBody>
                    <a:bodyPr/>
                    <a:lstStyle/>
                    <a:p>
                      <a:pPr algn="l" fontAlgn="b"/>
                      <a:r>
                        <a:rPr lang="en-GB" sz="500" u="none" strike="noStrike">
                          <a:effectLst/>
                        </a:rPr>
                        <a:t>Sheffield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792157424"/>
                  </a:ext>
                </a:extLst>
              </a:tr>
              <a:tr h="105643">
                <a:tc>
                  <a:txBody>
                    <a:bodyPr/>
                    <a:lstStyle/>
                    <a:p>
                      <a:pPr algn="l" fontAlgn="b"/>
                      <a:r>
                        <a:rPr lang="en-GB" sz="500" u="none" strike="noStrike">
                          <a:effectLst/>
                        </a:rPr>
                        <a:t>Oxford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763925361"/>
                  </a:ext>
                </a:extLst>
              </a:tr>
              <a:tr h="105643">
                <a:tc>
                  <a:txBody>
                    <a:bodyPr/>
                    <a:lstStyle/>
                    <a:p>
                      <a:pPr algn="l" fontAlgn="b"/>
                      <a:r>
                        <a:rPr lang="en-GB" sz="500" u="none" strike="noStrike">
                          <a:effectLst/>
                        </a:rPr>
                        <a:t>University Hospitals Of Leicester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637327875"/>
                  </a:ext>
                </a:extLst>
              </a:tr>
              <a:tr h="105643">
                <a:tc>
                  <a:txBody>
                    <a:bodyPr/>
                    <a:lstStyle/>
                    <a:p>
                      <a:pPr algn="l" fontAlgn="b"/>
                      <a:r>
                        <a:rPr lang="en-GB" sz="500" u="none" strike="noStrike">
                          <a:effectLst/>
                        </a:rPr>
                        <a:t>Central Manchester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607490675"/>
                  </a:ext>
                </a:extLst>
              </a:tr>
              <a:tr h="105643">
                <a:tc>
                  <a:txBody>
                    <a:bodyPr/>
                    <a:lstStyle/>
                    <a:p>
                      <a:pPr algn="l" fontAlgn="b"/>
                      <a:r>
                        <a:rPr lang="en-GB" sz="500" u="none" strike="noStrike">
                          <a:effectLst/>
                        </a:rPr>
                        <a:t>Royal Surrey County Hospital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164772869"/>
                  </a:ext>
                </a:extLst>
              </a:tr>
              <a:tr h="105643">
                <a:tc>
                  <a:txBody>
                    <a:bodyPr/>
                    <a:lstStyle/>
                    <a:p>
                      <a:pPr algn="l" fontAlgn="b"/>
                      <a:r>
                        <a:rPr lang="en-GB" sz="500" u="none" strike="noStrike">
                          <a:effectLst/>
                        </a:rPr>
                        <a:t>Cambridge University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538069369"/>
                  </a:ext>
                </a:extLst>
              </a:tr>
              <a:tr h="105643">
                <a:tc>
                  <a:txBody>
                    <a:bodyPr/>
                    <a:lstStyle/>
                    <a:p>
                      <a:pPr algn="l" fontAlgn="b"/>
                      <a:r>
                        <a:rPr lang="en-GB" sz="500" u="none" strike="noStrike">
                          <a:effectLst/>
                        </a:rPr>
                        <a:t>Plymouth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000207614"/>
                  </a:ext>
                </a:extLst>
              </a:tr>
              <a:tr h="105643">
                <a:tc>
                  <a:txBody>
                    <a:bodyPr/>
                    <a:lstStyle/>
                    <a:p>
                      <a:pPr algn="l" fontAlgn="b"/>
                      <a:r>
                        <a:rPr lang="en-GB" sz="500" u="none" strike="noStrike">
                          <a:effectLst/>
                        </a:rPr>
                        <a:t>Bradford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18925601"/>
                  </a:ext>
                </a:extLst>
              </a:tr>
              <a:tr h="105643">
                <a:tc>
                  <a:txBody>
                    <a:bodyPr/>
                    <a:lstStyle/>
                    <a:p>
                      <a:pPr algn="l" fontAlgn="b"/>
                      <a:r>
                        <a:rPr lang="en-GB" sz="500" u="none" strike="noStrike">
                          <a:effectLst/>
                        </a:rPr>
                        <a:t>Guy's And St Thomas'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93493725"/>
                  </a:ext>
                </a:extLst>
              </a:tr>
              <a:tr h="105643">
                <a:tc>
                  <a:txBody>
                    <a:bodyPr/>
                    <a:lstStyle/>
                    <a:p>
                      <a:pPr algn="l" fontAlgn="b"/>
                      <a:r>
                        <a:rPr lang="en-GB" sz="500" u="none" strike="noStrike">
                          <a:effectLst/>
                        </a:rPr>
                        <a:t>University College London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00024762"/>
                  </a:ext>
                </a:extLst>
              </a:tr>
              <a:tr h="105643">
                <a:tc>
                  <a:txBody>
                    <a:bodyPr/>
                    <a:lstStyle/>
                    <a:p>
                      <a:pPr algn="l" fontAlgn="b"/>
                      <a:r>
                        <a:rPr lang="en-GB" sz="500" u="none" strike="noStrike">
                          <a:effectLst/>
                        </a:rPr>
                        <a:t>Brighton And Sussex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6.3%</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300872746"/>
                  </a:ext>
                </a:extLst>
              </a:tr>
              <a:tr h="105643">
                <a:tc>
                  <a:txBody>
                    <a:bodyPr/>
                    <a:lstStyle/>
                    <a:p>
                      <a:pPr algn="l" fontAlgn="b"/>
                      <a:r>
                        <a:rPr lang="en-GB" sz="500" u="none" strike="noStrike">
                          <a:effectLst/>
                        </a:rPr>
                        <a:t>Betsi Cadwaladr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183966137"/>
                  </a:ext>
                </a:extLst>
              </a:tr>
              <a:tr h="105643">
                <a:tc>
                  <a:txBody>
                    <a:bodyPr/>
                    <a:lstStyle/>
                    <a:p>
                      <a:pPr algn="l" fontAlgn="b"/>
                      <a:r>
                        <a:rPr lang="en-GB" sz="500" u="none" strike="noStrike">
                          <a:effectLst/>
                        </a:rPr>
                        <a:t>University Hospitals Birmingham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93.4%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94564626"/>
                  </a:ext>
                </a:extLst>
              </a:tr>
              <a:tr h="105643">
                <a:tc>
                  <a:txBody>
                    <a:bodyPr/>
                    <a:lstStyle/>
                    <a:p>
                      <a:pPr algn="l" fontAlgn="b"/>
                      <a:r>
                        <a:rPr lang="en-GB" sz="500" u="none" strike="noStrike">
                          <a:effectLst/>
                        </a:rPr>
                        <a:t>Royal Liverpool and Broadgreen University Hospitals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83.7%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912578817"/>
                  </a:ext>
                </a:extLst>
              </a:tr>
              <a:tr h="105643">
                <a:tc>
                  <a:txBody>
                    <a:bodyPr/>
                    <a:lstStyle/>
                    <a:p>
                      <a:pPr algn="l" fontAlgn="b"/>
                      <a:r>
                        <a:rPr lang="en-GB" sz="500" u="none" strike="noStrike">
                          <a:effectLst/>
                        </a:rPr>
                        <a:t>University Hospitals Coventry And Warwickshire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964305056"/>
                  </a:ext>
                </a:extLst>
              </a:tr>
              <a:tr h="105643">
                <a:tc>
                  <a:txBody>
                    <a:bodyPr/>
                    <a:lstStyle/>
                    <a:p>
                      <a:pPr algn="l" fontAlgn="b"/>
                      <a:r>
                        <a:rPr lang="en-GB" sz="500" u="none" strike="noStrike">
                          <a:effectLst/>
                        </a:rPr>
                        <a:t>Nottingham University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76.4%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886218006"/>
                  </a:ext>
                </a:extLst>
              </a:tr>
              <a:tr h="105643">
                <a:tc>
                  <a:txBody>
                    <a:bodyPr/>
                    <a:lstStyle/>
                    <a:p>
                      <a:pPr algn="l" fontAlgn="b"/>
                      <a:r>
                        <a:rPr lang="en-GB" sz="500" u="none" strike="noStrike">
                          <a:effectLst/>
                        </a:rPr>
                        <a:t>The Newcastle Upon Tyne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565015927"/>
                  </a:ext>
                </a:extLst>
              </a:tr>
              <a:tr h="105643">
                <a:tc>
                  <a:txBody>
                    <a:bodyPr/>
                    <a:lstStyle/>
                    <a:p>
                      <a:pPr algn="l" fontAlgn="b"/>
                      <a:r>
                        <a:rPr lang="en-GB" sz="500" u="none" strike="noStrike">
                          <a:effectLst/>
                        </a:rPr>
                        <a:t>Abertawe Bro Morgannwg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52.6%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510934616"/>
                  </a:ext>
                </a:extLst>
              </a:tr>
              <a:tr h="105643">
                <a:tc>
                  <a:txBody>
                    <a:bodyPr/>
                    <a:lstStyle/>
                    <a:p>
                      <a:pPr algn="l" fontAlgn="b"/>
                      <a:r>
                        <a:rPr lang="en-GB" sz="500" u="none" strike="noStrike">
                          <a:effectLst/>
                        </a:rPr>
                        <a:t>Portsmouth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128905767"/>
                  </a:ext>
                </a:extLst>
              </a:tr>
              <a:tr h="105643">
                <a:tc>
                  <a:txBody>
                    <a:bodyPr/>
                    <a:lstStyle/>
                    <a:p>
                      <a:pPr algn="l" fontAlgn="b"/>
                      <a:r>
                        <a:rPr lang="en-GB" sz="500" u="none" strike="noStrike">
                          <a:effectLst/>
                        </a:rPr>
                        <a:t>Mid Essex Hospital Services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939129404"/>
                  </a:ext>
                </a:extLst>
              </a:tr>
              <a:tr h="105643">
                <a:tc>
                  <a:txBody>
                    <a:bodyPr/>
                    <a:lstStyle/>
                    <a:p>
                      <a:pPr algn="l" fontAlgn="b"/>
                      <a:r>
                        <a:rPr lang="en-GB" sz="500" u="none" strike="noStrike" dirty="0">
                          <a:effectLst/>
                        </a:rPr>
                        <a:t>University Hospitals Bristol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47</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158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4.4%</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88.4%</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8.0%</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26.5%</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97.9%</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9.2%</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569844587"/>
                  </a:ext>
                </a:extLst>
              </a:tr>
              <a:tr h="105643">
                <a:tc>
                  <a:txBody>
                    <a:bodyPr/>
                    <a:lstStyle/>
                    <a:p>
                      <a:pPr algn="l" fontAlgn="b"/>
                      <a:r>
                        <a:rPr lang="en-GB" sz="500" u="none" strike="noStrike">
                          <a:effectLst/>
                        </a:rPr>
                        <a:t>Heart Of England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40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88.9%</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93403303"/>
                  </a:ext>
                </a:extLst>
              </a:tr>
              <a:tr h="105643">
                <a:tc>
                  <a:txBody>
                    <a:bodyPr/>
                    <a:lstStyle/>
                    <a:p>
                      <a:pPr algn="l" fontAlgn="b"/>
                      <a:r>
                        <a:rPr lang="en-GB" sz="500" u="none" strike="noStrike">
                          <a:effectLst/>
                        </a:rPr>
                        <a:t>Cardiff &amp; Vale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332751774"/>
                  </a:ext>
                </a:extLst>
              </a:tr>
              <a:tr h="105643">
                <a:tc>
                  <a:txBody>
                    <a:bodyPr/>
                    <a:lstStyle/>
                    <a:p>
                      <a:pPr algn="l" fontAlgn="b"/>
                      <a:r>
                        <a:rPr lang="en-GB" sz="500" u="none" strike="noStrike">
                          <a:effectLst/>
                        </a:rPr>
                        <a:t>Lancashire Teaching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45.6%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47.0%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98.5%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176433452"/>
                  </a:ext>
                </a:extLst>
              </a:tr>
              <a:tr h="105643">
                <a:tc>
                  <a:txBody>
                    <a:bodyPr/>
                    <a:lstStyle/>
                    <a:p>
                      <a:pPr algn="l" fontAlgn="b"/>
                      <a:r>
                        <a:rPr lang="en-GB" sz="500" u="none" strike="noStrike">
                          <a:effectLst/>
                        </a:rPr>
                        <a:t>University Hospitals of North Midlands NHS Trust</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31.0%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107801798"/>
                  </a:ext>
                </a:extLst>
              </a:tr>
              <a:tr h="196613">
                <a:tc>
                  <a:txBody>
                    <a:bodyPr/>
                    <a:lstStyle/>
                    <a:p>
                      <a:pPr algn="l" fontAlgn="b"/>
                      <a:r>
                        <a:rPr lang="en-GB" sz="500" u="none" strike="noStrike">
                          <a:effectLst/>
                        </a:rPr>
                        <a:t>The Royal Bournemouth And Christchurch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89.3%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72.2%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12.2%</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500543725"/>
                  </a:ext>
                </a:extLst>
              </a:tr>
              <a:tr h="105643">
                <a:tc>
                  <a:txBody>
                    <a:bodyPr/>
                    <a:lstStyle/>
                    <a:p>
                      <a:pPr algn="l" fontAlgn="b"/>
                      <a:r>
                        <a:rPr lang="en-GB" sz="500" u="none" strike="noStrike">
                          <a:effectLst/>
                        </a:rPr>
                        <a:t>West Hertfordshire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5.9%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96.0%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26.6%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12.5%</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235395010"/>
                  </a:ext>
                </a:extLst>
              </a:tr>
              <a:tr h="105643">
                <a:tc>
                  <a:txBody>
                    <a:bodyPr/>
                    <a:lstStyle/>
                    <a:p>
                      <a:pPr algn="l" fontAlgn="b"/>
                      <a:r>
                        <a:rPr lang="en-GB" sz="500" u="none" strike="noStrike">
                          <a:effectLst/>
                        </a:rPr>
                        <a:t>South Tees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90.9%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489731883"/>
                  </a:ext>
                </a:extLst>
              </a:tr>
              <a:tr h="105643">
                <a:tc>
                  <a:txBody>
                    <a:bodyPr/>
                    <a:lstStyle/>
                    <a:p>
                      <a:pPr algn="l" fontAlgn="b"/>
                      <a:r>
                        <a:rPr lang="en-GB" sz="500" u="none" strike="noStrike">
                          <a:effectLst/>
                        </a:rPr>
                        <a:t>Derby Hospitals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85.3%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95.2%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14.7%</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2355814"/>
                  </a:ext>
                </a:extLst>
              </a:tr>
              <a:tr h="105643">
                <a:tc>
                  <a:txBody>
                    <a:bodyPr/>
                    <a:lstStyle/>
                    <a:p>
                      <a:pPr algn="l" fontAlgn="b"/>
                      <a:r>
                        <a:rPr lang="en-GB" sz="500" u="none" strike="noStrike">
                          <a:effectLst/>
                        </a:rPr>
                        <a:t>Salford Royal NHS Foundation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135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2.3%</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19.8%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15.0%</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885842143"/>
                  </a:ext>
                </a:extLst>
              </a:tr>
              <a:tr h="105643">
                <a:tc>
                  <a:txBody>
                    <a:bodyPr/>
                    <a:lstStyle/>
                    <a:p>
                      <a:pPr algn="l" fontAlgn="b"/>
                      <a:r>
                        <a:rPr lang="en-GB" sz="500" u="none" strike="noStrike">
                          <a:effectLst/>
                        </a:rPr>
                        <a:t>Leeds Teaching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204</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43.6%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15.1%</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20183777"/>
                  </a:ext>
                </a:extLst>
              </a:tr>
              <a:tr h="105643">
                <a:tc>
                  <a:txBody>
                    <a:bodyPr/>
                    <a:lstStyle/>
                    <a:p>
                      <a:pPr algn="l" fontAlgn="b"/>
                      <a:r>
                        <a:rPr lang="en-GB" sz="500" u="none" strike="noStrike">
                          <a:effectLst/>
                        </a:rPr>
                        <a:t>Hull And East Yorkshire Hospitals NHS Trust </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79</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6.7%</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65.1%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6.2%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78.6%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15.4%</a:t>
                      </a:r>
                      <a:endParaRPr lang="en-GB" sz="500" b="0" i="0" u="none" strike="noStrike">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658829968"/>
                  </a:ext>
                </a:extLst>
              </a:tr>
              <a:tr h="105643">
                <a:tc>
                  <a:txBody>
                    <a:bodyPr/>
                    <a:lstStyle/>
                    <a:p>
                      <a:pPr algn="l" fontAlgn="b"/>
                      <a:r>
                        <a:rPr lang="en-GB" sz="500" u="none" strike="noStrike" dirty="0">
                          <a:effectLst/>
                        </a:rPr>
                        <a:t>Gloucestershire Hospitals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91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51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142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2.9%</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2.8%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86.1%</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3.8%</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13.2%</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a:effectLst/>
                        </a:rPr>
                        <a:t>74.5%</a:t>
                      </a:r>
                      <a:endParaRPr lang="en-GB" sz="500" b="0" i="0" u="none" strike="noStrike">
                        <a:solidFill>
                          <a:srgbClr val="000000"/>
                        </a:solidFill>
                        <a:effectLst/>
                        <a:latin typeface="Calibri" panose="020F0502020204030204" pitchFamily="34" charset="0"/>
                      </a:endParaRPr>
                    </a:p>
                  </a:txBody>
                  <a:tcPr marL="4207" marR="4207" marT="4207" marB="0" anchor="b">
                    <a:solidFill>
                      <a:srgbClr val="FFFF00"/>
                    </a:solidFill>
                  </a:tcPr>
                </a:tc>
                <a:tc>
                  <a:txBody>
                    <a:bodyPr/>
                    <a:lstStyle/>
                    <a:p>
                      <a:pPr algn="r" fontAlgn="b"/>
                      <a:r>
                        <a:rPr lang="en-GB" sz="500" u="none" strike="noStrike" dirty="0">
                          <a:effectLst/>
                        </a:rPr>
                        <a:t>19.6%</a:t>
                      </a:r>
                      <a:endParaRPr lang="en-GB" sz="500" b="0" i="0" u="none" strike="noStrike" dirty="0">
                        <a:solidFill>
                          <a:srgbClr val="000000"/>
                        </a:solidFill>
                        <a:effectLst/>
                        <a:latin typeface="Calibri" panose="020F0502020204030204" pitchFamily="34" charset="0"/>
                      </a:endParaRPr>
                    </a:p>
                  </a:txBody>
                  <a:tcPr marL="4207" marR="4207" marT="4207" marB="0" anchor="b">
                    <a:solidFill>
                      <a:srgbClr val="FFFF00"/>
                    </a:solidFill>
                  </a:tcPr>
                </a:tc>
                <a:extLst>
                  <a:ext uri="{0D108BD9-81ED-4DB2-BD59-A6C34878D82A}">
                    <a16:rowId xmlns:a16="http://schemas.microsoft.com/office/drawing/2014/main" xmlns="" val="3014283403"/>
                  </a:ext>
                </a:extLst>
              </a:tr>
              <a:tr h="105643">
                <a:tc>
                  <a:txBody>
                    <a:bodyPr/>
                    <a:lstStyle/>
                    <a:p>
                      <a:pPr algn="l" fontAlgn="b"/>
                      <a:r>
                        <a:rPr lang="en-GB" sz="500" u="none" strike="noStrike" dirty="0">
                          <a:effectLst/>
                        </a:rPr>
                        <a:t>Aintree University Hospital NHS Foundation Trust </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65</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40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105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1.2%</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11</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88.1%</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20.6%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65.0%</a:t>
                      </a:r>
                      <a:endParaRPr lang="en-GB" sz="500" b="0" i="0" u="none" strike="noStrike" dirty="0">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dirty="0">
                          <a:effectLst/>
                        </a:rPr>
                        <a:t>20.4%</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818408682"/>
                  </a:ext>
                </a:extLst>
              </a:tr>
              <a:tr h="105643">
                <a:tc>
                  <a:txBody>
                    <a:bodyPr/>
                    <a:lstStyle/>
                    <a:p>
                      <a:pPr algn="l" fontAlgn="b"/>
                      <a:r>
                        <a:rPr lang="en-GB" sz="500" u="none" strike="noStrike">
                          <a:effectLst/>
                        </a:rPr>
                        <a:t>Cwm Taf University Local Health Board</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0.0%</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8.8%</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15.5</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r" fontAlgn="b"/>
                      <a:r>
                        <a:rPr lang="en-GB" sz="500" u="none" strike="noStrike">
                          <a:effectLst/>
                        </a:rPr>
                        <a:t>28.6%</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a:effectLst/>
                        </a:rPr>
                        <a:t>N/A</a:t>
                      </a:r>
                      <a:endParaRPr lang="en-GB" sz="500" b="0" i="0" u="none" strike="noStrike">
                        <a:solidFill>
                          <a:srgbClr val="000000"/>
                        </a:solidFill>
                        <a:effectLst/>
                        <a:latin typeface="Calibri" panose="020F0502020204030204" pitchFamily="34" charset="0"/>
                      </a:endParaRPr>
                    </a:p>
                  </a:txBody>
                  <a:tcPr marL="4207" marR="4207" marT="4207" marB="0" anchor="b"/>
                </a:tc>
                <a:tc>
                  <a:txBody>
                    <a:bodyPr/>
                    <a:lstStyle/>
                    <a:p>
                      <a:pPr algn="l" fontAlgn="b"/>
                      <a:r>
                        <a:rPr lang="en-GB" sz="500" u="none" strike="noStrike" dirty="0">
                          <a:effectLst/>
                        </a:rPr>
                        <a:t>N/A</a:t>
                      </a:r>
                      <a:endParaRPr lang="en-GB" sz="500" b="0" i="0" u="none" strike="noStrike" dirty="0">
                        <a:solidFill>
                          <a:srgbClr val="000000"/>
                        </a:solidFill>
                        <a:effectLst/>
                        <a:latin typeface="Calibri" panose="020F0502020204030204" pitchFamily="34" charset="0"/>
                      </a:endParaRPr>
                    </a:p>
                  </a:txBody>
                  <a:tcPr marL="4207" marR="4207" marT="4207" marB="0" anchor="b"/>
                </a:tc>
                <a:extLst>
                  <a:ext uri="{0D108BD9-81ED-4DB2-BD59-A6C34878D82A}">
                    <a16:rowId xmlns:a16="http://schemas.microsoft.com/office/drawing/2014/main" xmlns="" val="1469121258"/>
                  </a:ext>
                </a:extLst>
              </a:tr>
            </a:tbl>
          </a:graphicData>
        </a:graphic>
      </p:graphicFrame>
      <p:sp>
        <p:nvSpPr>
          <p:cNvPr id="3" name="TextBox 2">
            <a:extLst>
              <a:ext uri="{FF2B5EF4-FFF2-40B4-BE49-F238E27FC236}">
                <a16:creationId xmlns:a16="http://schemas.microsoft.com/office/drawing/2014/main" xmlns="" id="{9E17525A-25A4-5840-868B-21B8FC1E195B}"/>
              </a:ext>
            </a:extLst>
          </p:cNvPr>
          <p:cNvSpPr txBox="1"/>
          <p:nvPr/>
        </p:nvSpPr>
        <p:spPr>
          <a:xfrm>
            <a:off x="2524004" y="472698"/>
            <a:ext cx="4095993" cy="369332"/>
          </a:xfrm>
          <a:prstGeom prst="rect">
            <a:avLst/>
          </a:prstGeom>
          <a:noFill/>
        </p:spPr>
        <p:txBody>
          <a:bodyPr wrap="none" rtlCol="0">
            <a:spAutoFit/>
          </a:bodyPr>
          <a:lstStyle/>
          <a:p>
            <a:r>
              <a:rPr lang="en-US" dirty="0"/>
              <a:t>% positive margins gastric longitudinal</a:t>
            </a:r>
          </a:p>
        </p:txBody>
      </p:sp>
    </p:spTree>
    <p:extLst>
      <p:ext uri="{BB962C8B-B14F-4D97-AF65-F5344CB8AC3E}">
        <p14:creationId xmlns:p14="http://schemas.microsoft.com/office/powerpoint/2010/main" val="261939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197981"/>
            <a:ext cx="8722895" cy="1647631"/>
          </a:xfrm>
          <a:prstGeom prst="rect">
            <a:avLst/>
          </a:prstGeom>
        </p:spPr>
        <p:txBody>
          <a:bodyPr wrap="square">
            <a:spAutoFit/>
          </a:bodyPr>
          <a:lstStyle/>
          <a:p>
            <a:pPr>
              <a:lnSpc>
                <a:spcPct val="107000"/>
              </a:lnSpc>
              <a:spcAft>
                <a:spcPts val="800"/>
              </a:spcAft>
            </a:pPr>
            <a:r>
              <a:rPr lang="en-GB" sz="2800" b="1" dirty="0"/>
              <a:t>High-grade dysplasia (HGD)</a:t>
            </a:r>
          </a:p>
          <a:p>
            <a:pPr marL="342900" indent="-342900">
              <a:lnSpc>
                <a:spcPct val="107000"/>
              </a:lnSpc>
              <a:spcAft>
                <a:spcPts val="800"/>
              </a:spcAft>
              <a:buFont typeface="Arial" panose="020B0604020202020204" pitchFamily="34" charset="0"/>
              <a:buChar char="•"/>
            </a:pPr>
            <a:r>
              <a:rPr lang="en-GB" dirty="0"/>
              <a:t>NOGCA received data on 2,059 patients diagnosed with HGD in NHS trusts between April 2012 and March 2017</a:t>
            </a:r>
          </a:p>
          <a:p>
            <a:pPr marL="342900" indent="-342900">
              <a:lnSpc>
                <a:spcPct val="107000"/>
              </a:lnSpc>
              <a:spcAft>
                <a:spcPts val="800"/>
              </a:spcAft>
              <a:buFont typeface="Arial" panose="020B0604020202020204" pitchFamily="34" charset="0"/>
              <a:buChar char="•"/>
            </a:pPr>
            <a:r>
              <a:rPr lang="en-GB" dirty="0"/>
              <a:t>The number of HGD records submitted to the Audit has declined each year</a:t>
            </a:r>
          </a:p>
        </p:txBody>
      </p:sp>
      <p:graphicFrame>
        <p:nvGraphicFramePr>
          <p:cNvPr id="6" name="Table 5"/>
          <p:cNvGraphicFramePr>
            <a:graphicFrameLocks noGrp="1"/>
          </p:cNvGraphicFramePr>
          <p:nvPr>
            <p:extLst>
              <p:ext uri="{D42A27DB-BD31-4B8C-83A1-F6EECF244321}">
                <p14:modId xmlns:p14="http://schemas.microsoft.com/office/powerpoint/2010/main" val="175073345"/>
              </p:ext>
            </p:extLst>
          </p:nvPr>
        </p:nvGraphicFramePr>
        <p:xfrm>
          <a:off x="1310889" y="2979244"/>
          <a:ext cx="6120680" cy="3114052"/>
        </p:xfrm>
        <a:graphic>
          <a:graphicData uri="http://schemas.openxmlformats.org/drawingml/2006/table">
            <a:tbl>
              <a:tblPr firstRow="1" firstCol="1" bandRow="1">
                <a:tableStyleId>{5940675A-B579-460E-94D1-54222C63F5DA}</a:tableStyleId>
              </a:tblPr>
              <a:tblGrid>
                <a:gridCol w="3600400">
                  <a:extLst>
                    <a:ext uri="{9D8B030D-6E8A-4147-A177-3AD203B41FA5}">
                      <a16:colId xmlns:a16="http://schemas.microsoft.com/office/drawing/2014/main" xmlns="" val="3169738533"/>
                    </a:ext>
                  </a:extLst>
                </a:gridCol>
                <a:gridCol w="2520280">
                  <a:extLst>
                    <a:ext uri="{9D8B030D-6E8A-4147-A177-3AD203B41FA5}">
                      <a16:colId xmlns:a16="http://schemas.microsoft.com/office/drawing/2014/main" xmlns="" val="719938205"/>
                    </a:ext>
                  </a:extLst>
                </a:gridCol>
              </a:tblGrid>
              <a:tr h="647518">
                <a:tc>
                  <a:txBody>
                    <a:bodyPr/>
                    <a:lstStyle/>
                    <a:p>
                      <a:pPr>
                        <a:lnSpc>
                          <a:spcPct val="107000"/>
                        </a:lnSpc>
                        <a:spcAft>
                          <a:spcPts val="0"/>
                        </a:spcAft>
                      </a:pPr>
                      <a:r>
                        <a:rPr lang="en-GB" sz="1600" b="1" dirty="0">
                          <a:solidFill>
                            <a:schemeClr val="bg1"/>
                          </a:solidFill>
                          <a:effectLst/>
                        </a:rPr>
                        <a:t> </a:t>
                      </a:r>
                      <a:endPar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solidFill>
                      <a:srgbClr val="7BABB1"/>
                    </a:solidFill>
                  </a:tcPr>
                </a:tc>
                <a:tc>
                  <a:txBody>
                    <a:bodyPr/>
                    <a:lstStyle/>
                    <a:p>
                      <a:pPr algn="ctr">
                        <a:lnSpc>
                          <a:spcPct val="107000"/>
                        </a:lnSpc>
                        <a:spcAft>
                          <a:spcPts val="0"/>
                        </a:spcAft>
                      </a:pPr>
                      <a:r>
                        <a:rPr lang="en-GB" sz="1600" b="1" dirty="0">
                          <a:solidFill>
                            <a:schemeClr val="bg1"/>
                          </a:solidFill>
                          <a:effectLst/>
                        </a:rPr>
                        <a:t>During period</a:t>
                      </a:r>
                    </a:p>
                    <a:p>
                      <a:pPr algn="ctr">
                        <a:lnSpc>
                          <a:spcPct val="107000"/>
                        </a:lnSpc>
                        <a:spcAft>
                          <a:spcPts val="0"/>
                        </a:spcAft>
                      </a:pPr>
                      <a:r>
                        <a:rPr lang="en-GB" sz="1600" b="1" dirty="0">
                          <a:solidFill>
                            <a:schemeClr val="bg1"/>
                          </a:solidFill>
                          <a:effectLst/>
                        </a:rPr>
                        <a:t>2012-17</a:t>
                      </a:r>
                      <a:endParaRPr lang="en-GB"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solidFill>
                      <a:srgbClr val="7BABB1"/>
                    </a:solidFill>
                  </a:tcPr>
                </a:tc>
                <a:extLst>
                  <a:ext uri="{0D108BD9-81ED-4DB2-BD59-A6C34878D82A}">
                    <a16:rowId xmlns:a16="http://schemas.microsoft.com/office/drawing/2014/main" xmlns="" val="1490509496"/>
                  </a:ext>
                </a:extLst>
              </a:tr>
              <a:tr h="334427">
                <a:tc>
                  <a:txBody>
                    <a:bodyPr/>
                    <a:lstStyle/>
                    <a:p>
                      <a:pPr>
                        <a:lnSpc>
                          <a:spcPct val="107000"/>
                        </a:lnSpc>
                        <a:spcAft>
                          <a:spcPts val="0"/>
                        </a:spcAft>
                      </a:pPr>
                      <a:r>
                        <a:rPr lang="en-GB" sz="1600" dirty="0">
                          <a:effectLst/>
                        </a:rPr>
                        <a:t>No. of</a:t>
                      </a:r>
                      <a:r>
                        <a:rPr lang="en-GB" sz="1600" baseline="0" dirty="0">
                          <a:effectLst/>
                        </a:rPr>
                        <a:t> patients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algn="ctr">
                        <a:lnSpc>
                          <a:spcPct val="107000"/>
                        </a:lnSpc>
                        <a:spcAft>
                          <a:spcPts val="0"/>
                        </a:spcAft>
                      </a:pPr>
                      <a:r>
                        <a:rPr lang="en-GB" sz="1600" dirty="0">
                          <a:effectLst/>
                        </a:rPr>
                        <a:t>2059</a:t>
                      </a:r>
                      <a:endParaRPr lang="en-GB" sz="1600" b="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xmlns="" val="2780948996"/>
                  </a:ext>
                </a:extLst>
              </a:tr>
              <a:tr h="334427">
                <a:tc>
                  <a:txBody>
                    <a:bodyPr/>
                    <a:lstStyle/>
                    <a:p>
                      <a:pPr>
                        <a:lnSpc>
                          <a:spcPct val="107000"/>
                        </a:lnSpc>
                        <a:spcAft>
                          <a:spcPts val="0"/>
                        </a:spcAft>
                      </a:pPr>
                      <a:r>
                        <a:rPr lang="en-GB" sz="1600">
                          <a:effectLst/>
                        </a:rPr>
                        <a:t>Male, n (%)</a:t>
                      </a:r>
                      <a:endParaRPr lang="en-GB" sz="1600" b="1">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algn="ctr">
                        <a:lnSpc>
                          <a:spcPct val="107000"/>
                        </a:lnSpc>
                        <a:spcAft>
                          <a:spcPts val="0"/>
                        </a:spcAft>
                      </a:pPr>
                      <a:r>
                        <a:rPr lang="en-GB" sz="1600" dirty="0">
                          <a:effectLst/>
                        </a:rPr>
                        <a:t>1529 (74%)</a:t>
                      </a:r>
                      <a:endParaRPr lang="en-GB" sz="1600" b="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xmlns="" val="1323750948"/>
                  </a:ext>
                </a:extLst>
              </a:tr>
              <a:tr h="334427">
                <a:tc>
                  <a:txBody>
                    <a:bodyPr/>
                    <a:lstStyle/>
                    <a:p>
                      <a:pPr>
                        <a:lnSpc>
                          <a:spcPct val="107000"/>
                        </a:lnSpc>
                        <a:spcAft>
                          <a:spcPts val="0"/>
                        </a:spcAft>
                      </a:pPr>
                      <a:r>
                        <a:rPr lang="en-GB" sz="1600" dirty="0">
                          <a:effectLst/>
                        </a:rPr>
                        <a:t>Age in years, median (IQR)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algn="ctr">
                        <a:lnSpc>
                          <a:spcPct val="107000"/>
                        </a:lnSpc>
                        <a:spcAft>
                          <a:spcPts val="0"/>
                        </a:spcAft>
                      </a:pPr>
                      <a:r>
                        <a:rPr lang="en-GB" sz="1600" dirty="0">
                          <a:effectLst/>
                        </a:rPr>
                        <a:t>71 (64 to 79)</a:t>
                      </a:r>
                      <a:endParaRPr lang="en-GB" sz="1600" b="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xmlns="" val="2910681840"/>
                  </a:ext>
                </a:extLst>
              </a:tr>
              <a:tr h="334427">
                <a:tc>
                  <a:txBody>
                    <a:bodyPr/>
                    <a:lstStyle/>
                    <a:p>
                      <a:pPr>
                        <a:lnSpc>
                          <a:spcPct val="107000"/>
                        </a:lnSpc>
                        <a:spcAft>
                          <a:spcPts val="0"/>
                        </a:spcAft>
                      </a:pPr>
                      <a:r>
                        <a:rPr lang="en-GB" sz="1600" dirty="0">
                          <a:effectLst/>
                        </a:rPr>
                        <a:t>Patients</a:t>
                      </a:r>
                      <a:r>
                        <a:rPr lang="en-GB" sz="1600" baseline="0" dirty="0">
                          <a:effectLst/>
                        </a:rPr>
                        <a:t> with </a:t>
                      </a:r>
                      <a:r>
                        <a:rPr lang="en-GB" sz="1600" dirty="0">
                          <a:effectLst/>
                        </a:rPr>
                        <a:t>comorbidity, n (%)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tc>
                  <a:txBody>
                    <a:bodyPr/>
                    <a:lstStyle/>
                    <a:p>
                      <a:pPr algn="ctr">
                        <a:lnSpc>
                          <a:spcPct val="107000"/>
                        </a:lnSpc>
                        <a:spcAft>
                          <a:spcPts val="0"/>
                        </a:spcAft>
                      </a:pPr>
                      <a:r>
                        <a:rPr lang="en-GB" sz="1600" dirty="0">
                          <a:effectLst/>
                        </a:rPr>
                        <a:t>383 (37%)</a:t>
                      </a:r>
                      <a:endParaRPr lang="en-GB" sz="1600" b="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tc>
                <a:extLst>
                  <a:ext uri="{0D108BD9-81ED-4DB2-BD59-A6C34878D82A}">
                    <a16:rowId xmlns:a16="http://schemas.microsoft.com/office/drawing/2014/main" xmlns="" val="3807648195"/>
                  </a:ext>
                </a:extLst>
              </a:tr>
              <a:tr h="334427">
                <a:tc>
                  <a:txBody>
                    <a:bodyPr/>
                    <a:lstStyle/>
                    <a:p>
                      <a:pPr>
                        <a:lnSpc>
                          <a:spcPct val="107000"/>
                        </a:lnSpc>
                        <a:spcAft>
                          <a:spcPts val="0"/>
                        </a:spcAft>
                      </a:pPr>
                      <a:r>
                        <a:rPr lang="en-GB" sz="1600" dirty="0">
                          <a:effectLst/>
                        </a:rPr>
                        <a:t>Source of referral, n (%)</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effectLst/>
                        </a:rPr>
                        <a:t> </a:t>
                      </a:r>
                      <a:endParaRPr lang="en-GB" sz="1600" b="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lnB w="12700" cap="flat" cmpd="sng" algn="ctr">
                      <a:noFill/>
                      <a:prstDash val="solid"/>
                      <a:round/>
                      <a:headEnd type="none" w="med" len="med"/>
                      <a:tailEnd type="none" w="med" len="med"/>
                    </a:lnB>
                  </a:tcPr>
                </a:tc>
                <a:extLst>
                  <a:ext uri="{0D108BD9-81ED-4DB2-BD59-A6C34878D82A}">
                    <a16:rowId xmlns:a16="http://schemas.microsoft.com/office/drawing/2014/main" xmlns="" val="2888217442"/>
                  </a:ext>
                </a:extLst>
              </a:tr>
              <a:tr h="334427">
                <a:tc>
                  <a:txBody>
                    <a:bodyPr/>
                    <a:lstStyle/>
                    <a:p>
                      <a:pPr>
                        <a:lnSpc>
                          <a:spcPct val="107000"/>
                        </a:lnSpc>
                        <a:spcAft>
                          <a:spcPts val="0"/>
                        </a:spcAft>
                      </a:pPr>
                      <a:r>
                        <a:rPr lang="en-GB" sz="1600" dirty="0">
                          <a:effectLst/>
                        </a:rPr>
                        <a:t>     Symptomatic</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7000"/>
                        </a:lnSpc>
                        <a:spcAft>
                          <a:spcPts val="0"/>
                        </a:spcAft>
                      </a:pPr>
                      <a:r>
                        <a:rPr lang="en-GB" sz="1600" dirty="0">
                          <a:effectLst/>
                        </a:rPr>
                        <a:t>1001 (53%)</a:t>
                      </a:r>
                      <a:endParaRPr lang="en-GB" sz="1600" b="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049566243"/>
                  </a:ext>
                </a:extLst>
              </a:tr>
              <a:tr h="334427">
                <a:tc>
                  <a:txBody>
                    <a:bodyPr/>
                    <a:lstStyle/>
                    <a:p>
                      <a:pPr>
                        <a:lnSpc>
                          <a:spcPct val="107000"/>
                        </a:lnSpc>
                        <a:spcAft>
                          <a:spcPts val="0"/>
                        </a:spcAft>
                      </a:pPr>
                      <a:r>
                        <a:rPr lang="en-GB" sz="1600" dirty="0">
                          <a:effectLst/>
                        </a:rPr>
                        <a:t>     Surveillance</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lnT w="12700" cap="flat" cmpd="sng" algn="ctr">
                      <a:noFill/>
                      <a:prstDash val="solid"/>
                      <a:round/>
                      <a:headEnd type="none" w="med" len="med"/>
                      <a:tailEnd type="none" w="med" len="med"/>
                    </a:lnT>
                  </a:tcPr>
                </a:tc>
                <a:tc>
                  <a:txBody>
                    <a:bodyPr/>
                    <a:lstStyle/>
                    <a:p>
                      <a:pPr algn="ctr">
                        <a:lnSpc>
                          <a:spcPct val="107000"/>
                        </a:lnSpc>
                        <a:spcAft>
                          <a:spcPts val="0"/>
                        </a:spcAft>
                      </a:pPr>
                      <a:r>
                        <a:rPr lang="en-GB" sz="1600" dirty="0">
                          <a:effectLst/>
                        </a:rPr>
                        <a:t>886 (47%)</a:t>
                      </a:r>
                      <a:endParaRPr lang="en-GB" sz="1600" b="0" dirty="0">
                        <a:effectLst/>
                        <a:latin typeface="Calibri" panose="020F0502020204030204" pitchFamily="34" charset="0"/>
                        <a:ea typeface="Calibri" panose="020F0502020204030204" pitchFamily="34" charset="0"/>
                        <a:cs typeface="Arial" panose="020B0604020202020204" pitchFamily="34" charset="0"/>
                      </a:endParaRPr>
                    </a:p>
                  </a:txBody>
                  <a:tcPr marL="45720" marR="45720">
                    <a:lnT w="12700" cap="flat" cmpd="sng" algn="ctr">
                      <a:noFill/>
                      <a:prstDash val="solid"/>
                      <a:round/>
                      <a:headEnd type="none" w="med" len="med"/>
                      <a:tailEnd type="none" w="med" len="med"/>
                    </a:lnT>
                  </a:tcPr>
                </a:tc>
                <a:extLst>
                  <a:ext uri="{0D108BD9-81ED-4DB2-BD59-A6C34878D82A}">
                    <a16:rowId xmlns:a16="http://schemas.microsoft.com/office/drawing/2014/main" xmlns="" val="3922387291"/>
                  </a:ext>
                </a:extLst>
              </a:tr>
            </a:tbl>
          </a:graphicData>
        </a:graphic>
      </p:graphicFrame>
      <p:sp>
        <p:nvSpPr>
          <p:cNvPr id="7" name="TextBox 6"/>
          <p:cNvSpPr txBox="1"/>
          <p:nvPr/>
        </p:nvSpPr>
        <p:spPr>
          <a:xfrm>
            <a:off x="1310889" y="6093296"/>
            <a:ext cx="684076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*Collected from 2014; IQR – interquartile range</a:t>
            </a:r>
          </a:p>
        </p:txBody>
      </p:sp>
    </p:spTree>
    <p:extLst>
      <p:ext uri="{BB962C8B-B14F-4D97-AF65-F5344CB8AC3E}">
        <p14:creationId xmlns:p14="http://schemas.microsoft.com/office/powerpoint/2010/main" val="399257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3"/>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1" y="980728"/>
            <a:ext cx="8722895" cy="1952971"/>
          </a:xfrm>
          <a:prstGeom prst="rect">
            <a:avLst/>
          </a:prstGeom>
        </p:spPr>
        <p:txBody>
          <a:bodyPr wrap="square">
            <a:spAutoFit/>
          </a:bodyPr>
          <a:lstStyle/>
          <a:p>
            <a:pPr>
              <a:lnSpc>
                <a:spcPct val="107000"/>
              </a:lnSpc>
              <a:spcAft>
                <a:spcPts val="800"/>
              </a:spcAft>
            </a:pPr>
            <a:r>
              <a:rPr lang="en-GB" sz="3200" b="1" dirty="0"/>
              <a:t>Palliative treatment</a:t>
            </a:r>
          </a:p>
          <a:p>
            <a:pPr marL="285750" indent="-285750">
              <a:buFont typeface="Arial" panose="020B0604020202020204" pitchFamily="34" charset="0"/>
              <a:buChar char="•"/>
            </a:pPr>
            <a:r>
              <a:rPr lang="en-GB" sz="2000" dirty="0"/>
              <a:t>Among patients receiving palliative oncology, chemotherapy was most frequently used (see table)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Only 56% of patients having chemotherapy completed their treatment</a:t>
            </a:r>
          </a:p>
        </p:txBody>
      </p:sp>
      <p:graphicFrame>
        <p:nvGraphicFramePr>
          <p:cNvPr id="3" name="Table 2"/>
          <p:cNvGraphicFramePr>
            <a:graphicFrameLocks noGrp="1"/>
          </p:cNvGraphicFramePr>
          <p:nvPr>
            <p:extLst>
              <p:ext uri="{D42A27DB-BD31-4B8C-83A1-F6EECF244321}">
                <p14:modId xmlns:p14="http://schemas.microsoft.com/office/powerpoint/2010/main" val="3838310805"/>
              </p:ext>
            </p:extLst>
          </p:nvPr>
        </p:nvGraphicFramePr>
        <p:xfrm>
          <a:off x="611558" y="3284984"/>
          <a:ext cx="7920880" cy="2800393"/>
        </p:xfrm>
        <a:graphic>
          <a:graphicData uri="http://schemas.openxmlformats.org/drawingml/2006/table">
            <a:tbl>
              <a:tblPr firstRow="1" firstCol="1" bandRow="1"/>
              <a:tblGrid>
                <a:gridCol w="1440160">
                  <a:extLst>
                    <a:ext uri="{9D8B030D-6E8A-4147-A177-3AD203B41FA5}">
                      <a16:colId xmlns:a16="http://schemas.microsoft.com/office/drawing/2014/main" xmlns="" val="4083826169"/>
                    </a:ext>
                  </a:extLst>
                </a:gridCol>
                <a:gridCol w="1374084">
                  <a:extLst>
                    <a:ext uri="{9D8B030D-6E8A-4147-A177-3AD203B41FA5}">
                      <a16:colId xmlns:a16="http://schemas.microsoft.com/office/drawing/2014/main" xmlns="" val="3841689496"/>
                    </a:ext>
                  </a:extLst>
                </a:gridCol>
                <a:gridCol w="1306478">
                  <a:extLst>
                    <a:ext uri="{9D8B030D-6E8A-4147-A177-3AD203B41FA5}">
                      <a16:colId xmlns:a16="http://schemas.microsoft.com/office/drawing/2014/main" xmlns="" val="41964193"/>
                    </a:ext>
                  </a:extLst>
                </a:gridCol>
                <a:gridCol w="1306478">
                  <a:extLst>
                    <a:ext uri="{9D8B030D-6E8A-4147-A177-3AD203B41FA5}">
                      <a16:colId xmlns:a16="http://schemas.microsoft.com/office/drawing/2014/main" xmlns="" val="2042952910"/>
                    </a:ext>
                  </a:extLst>
                </a:gridCol>
                <a:gridCol w="1300888">
                  <a:extLst>
                    <a:ext uri="{9D8B030D-6E8A-4147-A177-3AD203B41FA5}">
                      <a16:colId xmlns:a16="http://schemas.microsoft.com/office/drawing/2014/main" xmlns="" val="821639549"/>
                    </a:ext>
                  </a:extLst>
                </a:gridCol>
                <a:gridCol w="1192792">
                  <a:extLst>
                    <a:ext uri="{9D8B030D-6E8A-4147-A177-3AD203B41FA5}">
                      <a16:colId xmlns:a16="http://schemas.microsoft.com/office/drawing/2014/main" xmlns="" val="440847547"/>
                    </a:ext>
                  </a:extLst>
                </a:gridCol>
              </a:tblGrid>
              <a:tr h="723870">
                <a:tc>
                  <a:txBody>
                    <a:bodyPr/>
                    <a:lstStyle/>
                    <a:p>
                      <a:pPr algn="l">
                        <a:lnSpc>
                          <a:spcPct val="107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Treatment modality </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solidFill>
                      <a:srgbClr val="7BABB1"/>
                    </a:solidFill>
                  </a:tcPr>
                </a:tc>
                <a:tc>
                  <a:txBody>
                    <a:bodyPr/>
                    <a:lstStyle/>
                    <a:p>
                      <a:pPr algn="r">
                        <a:lnSpc>
                          <a:spcPct val="107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Oesophageal SCC n (%)</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solidFill>
                      <a:srgbClr val="7BABB1"/>
                    </a:solidFill>
                  </a:tcPr>
                </a:tc>
                <a:tc>
                  <a:txBody>
                    <a:bodyPr/>
                    <a:lstStyle/>
                    <a:p>
                      <a:pPr algn="r">
                        <a:lnSpc>
                          <a:spcPct val="107000"/>
                        </a:lnSpc>
                        <a:spcAft>
                          <a:spcPts val="0"/>
                        </a:spcAft>
                      </a:pPr>
                      <a:r>
                        <a:rPr lang="en-GB" sz="14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Oes</a:t>
                      </a: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ACA upper / mid </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 (%)</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solidFill>
                      <a:srgbClr val="7BABB1"/>
                    </a:solidFill>
                  </a:tcPr>
                </a:tc>
                <a:tc>
                  <a:txBody>
                    <a:bodyPr/>
                    <a:lstStyle/>
                    <a:p>
                      <a:pPr algn="r">
                        <a:lnSpc>
                          <a:spcPct val="107000"/>
                        </a:lnSpc>
                        <a:spcAft>
                          <a:spcPts val="0"/>
                        </a:spcAft>
                      </a:pPr>
                      <a:r>
                        <a:rPr lang="en-GB" sz="14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Oes</a:t>
                      </a: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ACA Lower / SI</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 (%)</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solidFill>
                      <a:srgbClr val="7BABB1"/>
                    </a:solidFill>
                  </a:tcPr>
                </a:tc>
                <a:tc>
                  <a:txBody>
                    <a:bodyPr/>
                    <a:lstStyle/>
                    <a:p>
                      <a:pPr algn="r">
                        <a:lnSpc>
                          <a:spcPct val="107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GOJ SII/III</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 (%)</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solidFill>
                      <a:srgbClr val="7BABB1"/>
                    </a:solidFill>
                  </a:tcPr>
                </a:tc>
                <a:tc>
                  <a:txBody>
                    <a:bodyPr/>
                    <a:lstStyle/>
                    <a:p>
                      <a:pPr algn="r">
                        <a:lnSpc>
                          <a:spcPct val="107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Stomach</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GB"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 (%)</a:t>
                      </a:r>
                      <a:endParaRPr lang="en-GB"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solidFill>
                      <a:srgbClr val="7BABB1"/>
                    </a:solidFill>
                  </a:tcPr>
                </a:tc>
                <a:extLst>
                  <a:ext uri="{0D108BD9-81ED-4DB2-BD59-A6C34878D82A}">
                    <a16:rowId xmlns:a16="http://schemas.microsoft.com/office/drawing/2014/main" xmlns="" val="1080882931"/>
                  </a:ext>
                </a:extLst>
              </a:tr>
              <a:tr h="511144">
                <a:tc>
                  <a:txBody>
                    <a:bodyPr/>
                    <a:lstStyle/>
                    <a:p>
                      <a:pPr algn="l">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Chemotherapy</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497 (53.9)</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180 (61.6)</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1087 (69.7)</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342 (75.5)</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679 (79.2)</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extLst>
                  <a:ext uri="{0D108BD9-81ED-4DB2-BD59-A6C34878D82A}">
                    <a16:rowId xmlns:a16="http://schemas.microsoft.com/office/drawing/2014/main" xmlns="" val="2712364733"/>
                  </a:ext>
                </a:extLst>
              </a:tr>
              <a:tr h="543091">
                <a:tc>
                  <a:txBody>
                    <a:bodyPr/>
                    <a:lstStyle/>
                    <a:p>
                      <a:pPr algn="l">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Radiotherapy</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360 (39.1)</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97 (33.2)</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435 (27.9)</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104 (23.0)</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165 (19.3)</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extLst>
                  <a:ext uri="{0D108BD9-81ED-4DB2-BD59-A6C34878D82A}">
                    <a16:rowId xmlns:a16="http://schemas.microsoft.com/office/drawing/2014/main" xmlns="" val="3593613391"/>
                  </a:ext>
                </a:extLst>
              </a:tr>
              <a:tr h="511144">
                <a:tc>
                  <a:txBody>
                    <a:bodyPr/>
                    <a:lstStyle/>
                    <a:p>
                      <a:pPr algn="l">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Chemo-radiotherapy</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65 (  7.1)</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15 (  5.1)</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37 (  2.4)</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7 (  1.6)</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13 (  1.5)</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extLst>
                  <a:ext uri="{0D108BD9-81ED-4DB2-BD59-A6C34878D82A}">
                    <a16:rowId xmlns:a16="http://schemas.microsoft.com/office/drawing/2014/main" xmlns="" val="1381293235"/>
                  </a:ext>
                </a:extLst>
              </a:tr>
              <a:tr h="511144">
                <a:tc>
                  <a:txBody>
                    <a:bodyPr/>
                    <a:lstStyle/>
                    <a:p>
                      <a:pPr algn="l">
                        <a:lnSpc>
                          <a:spcPct val="107000"/>
                        </a:lnSpc>
                        <a:spcAft>
                          <a:spcPts val="0"/>
                        </a:spcAft>
                      </a:pPr>
                      <a:r>
                        <a:rPr lang="en-GB" sz="1400">
                          <a:effectLst/>
                          <a:latin typeface="Arial" panose="020B0604020202020204" pitchFamily="34" charset="0"/>
                          <a:ea typeface="Calibri" panose="020F0502020204030204" pitchFamily="34" charset="0"/>
                          <a:cs typeface="Times New Roman" panose="02020603050405020304" pitchFamily="18" charset="0"/>
                        </a:rPr>
                        <a:t>Total</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922</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292</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1559</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453</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tc>
                  <a:txBody>
                    <a:bodyPr/>
                    <a:lstStyle/>
                    <a:p>
                      <a:pPr algn="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857</a:t>
                      </a:r>
                    </a:p>
                  </a:txBody>
                  <a:tcPr marL="68580" marR="68580" marT="0" marB="0" anchor="ctr">
                    <a:lnL w="12700" cap="flat" cmpd="sng" algn="ctr">
                      <a:solidFill>
                        <a:srgbClr val="3071C3"/>
                      </a:solidFill>
                      <a:prstDash val="solid"/>
                      <a:round/>
                      <a:headEnd type="none" w="med" len="med"/>
                      <a:tailEnd type="none" w="med" len="med"/>
                    </a:lnL>
                    <a:lnR w="12700" cap="flat" cmpd="sng" algn="ctr">
                      <a:solidFill>
                        <a:srgbClr val="3071C3"/>
                      </a:solidFill>
                      <a:prstDash val="solid"/>
                      <a:round/>
                      <a:headEnd type="none" w="med" len="med"/>
                      <a:tailEnd type="none" w="med" len="med"/>
                    </a:lnR>
                    <a:lnT w="12700" cap="flat" cmpd="sng" algn="ctr">
                      <a:solidFill>
                        <a:srgbClr val="3071C3"/>
                      </a:solidFill>
                      <a:prstDash val="solid"/>
                      <a:round/>
                      <a:headEnd type="none" w="med" len="med"/>
                      <a:tailEnd type="none" w="med" len="med"/>
                    </a:lnT>
                    <a:lnB w="12700" cap="flat" cmpd="sng" algn="ctr">
                      <a:solidFill>
                        <a:srgbClr val="3071C3"/>
                      </a:solidFill>
                      <a:prstDash val="solid"/>
                      <a:round/>
                      <a:headEnd type="none" w="med" len="med"/>
                      <a:tailEnd type="none" w="med" len="med"/>
                    </a:lnB>
                  </a:tcPr>
                </a:tc>
                <a:extLst>
                  <a:ext uri="{0D108BD9-81ED-4DB2-BD59-A6C34878D82A}">
                    <a16:rowId xmlns:a16="http://schemas.microsoft.com/office/drawing/2014/main" xmlns="" val="3325618832"/>
                  </a:ext>
                </a:extLst>
              </a:tr>
            </a:tbl>
          </a:graphicData>
        </a:graphic>
      </p:graphicFrame>
    </p:spTree>
    <p:extLst>
      <p:ext uri="{BB962C8B-B14F-4D97-AF65-F5344CB8AC3E}">
        <p14:creationId xmlns:p14="http://schemas.microsoft.com/office/powerpoint/2010/main" val="4156067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929710"/>
            <a:ext cx="8722895" cy="1380506"/>
          </a:xfrm>
          <a:prstGeom prst="rect">
            <a:avLst/>
          </a:prstGeom>
        </p:spPr>
        <p:txBody>
          <a:bodyPr wrap="square">
            <a:spAutoFit/>
          </a:bodyPr>
          <a:lstStyle/>
          <a:p>
            <a:pPr>
              <a:lnSpc>
                <a:spcPct val="107000"/>
              </a:lnSpc>
              <a:spcAft>
                <a:spcPts val="800"/>
              </a:spcAft>
            </a:pPr>
            <a:r>
              <a:rPr lang="en-GB" sz="3200" b="1" dirty="0"/>
              <a:t>Planned palliative treatment</a:t>
            </a:r>
          </a:p>
          <a:p>
            <a:pPr marL="342900" indent="-342900">
              <a:lnSpc>
                <a:spcPct val="107000"/>
              </a:lnSpc>
              <a:spcAft>
                <a:spcPts val="800"/>
              </a:spcAft>
              <a:buFont typeface="Arial" panose="020B0604020202020204" pitchFamily="34" charset="0"/>
              <a:buChar char="•"/>
            </a:pPr>
            <a:r>
              <a:rPr lang="en-GB" sz="2000" dirty="0"/>
              <a:t>Patterns of planned palliative treatment varied across regions, with some having comparatively high rates of best supportive care		</a:t>
            </a:r>
          </a:p>
        </p:txBody>
      </p:sp>
      <p:graphicFrame>
        <p:nvGraphicFramePr>
          <p:cNvPr id="7" name="Chart 6"/>
          <p:cNvGraphicFramePr/>
          <p:nvPr>
            <p:extLst>
              <p:ext uri="{D42A27DB-BD31-4B8C-83A1-F6EECF244321}">
                <p14:modId xmlns:p14="http://schemas.microsoft.com/office/powerpoint/2010/main" val="2790106335"/>
              </p:ext>
            </p:extLst>
          </p:nvPr>
        </p:nvGraphicFramePr>
        <p:xfrm>
          <a:off x="1187623" y="2437843"/>
          <a:ext cx="6768752" cy="4081743"/>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5">
            <a:extLst>
              <a:ext uri="{FF2B5EF4-FFF2-40B4-BE49-F238E27FC236}">
                <a16:creationId xmlns:a16="http://schemas.microsoft.com/office/drawing/2014/main" xmlns="" id="{CBAB86AB-F89F-2E4F-AD58-15433E730714}"/>
              </a:ext>
            </a:extLst>
          </p:cNvPr>
          <p:cNvSpPr/>
          <p:nvPr/>
        </p:nvSpPr>
        <p:spPr>
          <a:xfrm>
            <a:off x="4572000" y="2060848"/>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9217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828675"/>
            <a:ext cx="882015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a:extLst>
              <a:ext uri="{FF2B5EF4-FFF2-40B4-BE49-F238E27FC236}">
                <a16:creationId xmlns:a16="http://schemas.microsoft.com/office/drawing/2014/main" xmlns="" id="{ED209698-48C0-284B-B6A3-4947E27CAFBC}"/>
              </a:ext>
            </a:extLst>
          </p:cNvPr>
          <p:cNvSpPr/>
          <p:nvPr/>
        </p:nvSpPr>
        <p:spPr>
          <a:xfrm>
            <a:off x="5689612" y="1052736"/>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3951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32" y="424707"/>
            <a:ext cx="8664536" cy="51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40" y="1257300"/>
            <a:ext cx="8922521" cy="498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a:extLst>
              <a:ext uri="{FF2B5EF4-FFF2-40B4-BE49-F238E27FC236}">
                <a16:creationId xmlns:a16="http://schemas.microsoft.com/office/drawing/2014/main" xmlns="" id="{53EF5CC6-3400-4344-97ED-63A61BB1879E}"/>
              </a:ext>
            </a:extLst>
          </p:cNvPr>
          <p:cNvSpPr/>
          <p:nvPr/>
        </p:nvSpPr>
        <p:spPr>
          <a:xfrm>
            <a:off x="4644008" y="2060848"/>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445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47" y="332656"/>
            <a:ext cx="88011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84" y="1071563"/>
            <a:ext cx="8730432" cy="538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a:extLst>
              <a:ext uri="{FF2B5EF4-FFF2-40B4-BE49-F238E27FC236}">
                <a16:creationId xmlns:a16="http://schemas.microsoft.com/office/drawing/2014/main" xmlns="" id="{AF6BBD76-608A-984B-BF09-7C5A5ABB53D8}"/>
              </a:ext>
            </a:extLst>
          </p:cNvPr>
          <p:cNvSpPr/>
          <p:nvPr/>
        </p:nvSpPr>
        <p:spPr>
          <a:xfrm>
            <a:off x="4932040" y="2348880"/>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475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836712"/>
            <a:ext cx="8722895" cy="1775038"/>
          </a:xfrm>
          <a:prstGeom prst="rect">
            <a:avLst/>
          </a:prstGeom>
        </p:spPr>
        <p:txBody>
          <a:bodyPr wrap="square">
            <a:spAutoFit/>
          </a:bodyPr>
          <a:lstStyle/>
          <a:p>
            <a:pPr>
              <a:lnSpc>
                <a:spcPct val="107000"/>
              </a:lnSpc>
              <a:spcAft>
                <a:spcPts val="800"/>
              </a:spcAft>
            </a:pPr>
            <a:r>
              <a:rPr lang="en-GB" sz="2400" b="1" dirty="0"/>
              <a:t>Palliative chemotherapy: triplet regimens</a:t>
            </a:r>
          </a:p>
          <a:p>
            <a:pPr marL="285750" indent="-285750">
              <a:spcAft>
                <a:spcPts val="600"/>
              </a:spcAft>
              <a:buFont typeface="Arial" panose="020B0604020202020204" pitchFamily="34" charset="0"/>
              <a:buChar char="•"/>
            </a:pPr>
            <a:r>
              <a:rPr lang="en-GB" dirty="0"/>
              <a:t>Guidelines recommend the use of triplet regimens (including a platinum-based agent, a </a:t>
            </a:r>
            <a:r>
              <a:rPr lang="en-GB" dirty="0" err="1"/>
              <a:t>fluoropyrimidine</a:t>
            </a:r>
            <a:r>
              <a:rPr lang="en-GB" dirty="0"/>
              <a:t> and an </a:t>
            </a:r>
            <a:r>
              <a:rPr lang="en-GB" dirty="0" err="1"/>
              <a:t>anthracycline</a:t>
            </a:r>
            <a:r>
              <a:rPr lang="en-GB" dirty="0"/>
              <a:t>) as a first line treatment option </a:t>
            </a:r>
          </a:p>
          <a:p>
            <a:pPr marL="285750" indent="-285750">
              <a:spcAft>
                <a:spcPts val="600"/>
              </a:spcAft>
              <a:buFont typeface="Arial" panose="020B0604020202020204" pitchFamily="34" charset="0"/>
              <a:buChar char="•"/>
            </a:pPr>
            <a:r>
              <a:rPr lang="en-GB" dirty="0"/>
              <a:t>There was regional variation in the use of triplet regimens, especially among patients aged 80 years and over</a:t>
            </a:r>
          </a:p>
        </p:txBody>
      </p:sp>
      <p:graphicFrame>
        <p:nvGraphicFramePr>
          <p:cNvPr id="8" name="Chart 7"/>
          <p:cNvGraphicFramePr>
            <a:graphicFrameLocks/>
          </p:cNvGraphicFramePr>
          <p:nvPr>
            <p:extLst>
              <p:ext uri="{D42A27DB-BD31-4B8C-83A1-F6EECF244321}">
                <p14:modId xmlns:p14="http://schemas.microsoft.com/office/powerpoint/2010/main" val="1998985278"/>
              </p:ext>
            </p:extLst>
          </p:nvPr>
        </p:nvGraphicFramePr>
        <p:xfrm>
          <a:off x="899592" y="2598382"/>
          <a:ext cx="7200800" cy="3980101"/>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5">
            <a:extLst>
              <a:ext uri="{FF2B5EF4-FFF2-40B4-BE49-F238E27FC236}">
                <a16:creationId xmlns:a16="http://schemas.microsoft.com/office/drawing/2014/main" xmlns="" id="{6B59D3E0-FE30-9E46-87E1-6D4BFD0F3307}"/>
              </a:ext>
            </a:extLst>
          </p:cNvPr>
          <p:cNvSpPr/>
          <p:nvPr/>
        </p:nvSpPr>
        <p:spPr>
          <a:xfrm>
            <a:off x="2161220" y="3573016"/>
            <a:ext cx="178532" cy="4320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6101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197981"/>
            <a:ext cx="8722895" cy="580993"/>
          </a:xfrm>
          <a:prstGeom prst="rect">
            <a:avLst/>
          </a:prstGeom>
        </p:spPr>
        <p:txBody>
          <a:bodyPr wrap="square">
            <a:spAutoFit/>
          </a:bodyPr>
          <a:lstStyle/>
          <a:p>
            <a:pPr>
              <a:lnSpc>
                <a:spcPct val="107000"/>
              </a:lnSpc>
              <a:spcAft>
                <a:spcPts val="800"/>
              </a:spcAft>
            </a:pPr>
            <a:r>
              <a:rPr lang="en-GB" sz="3200" b="1" dirty="0"/>
              <a:t>For further details</a:t>
            </a:r>
            <a:r>
              <a:rPr lang="en-GB" sz="2400" dirty="0"/>
              <a:t>:</a:t>
            </a:r>
            <a:r>
              <a:rPr lang="en-GB" sz="3200" dirty="0"/>
              <a:t> </a:t>
            </a:r>
            <a:r>
              <a:rPr lang="en-GB" sz="3200" dirty="0">
                <a:hlinkClick r:id="rId3"/>
              </a:rPr>
              <a:t>www.nogca.org.uk</a:t>
            </a:r>
            <a:r>
              <a:rPr lang="en-GB" sz="3200" dirty="0"/>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879" y="2229962"/>
            <a:ext cx="6732240" cy="3625954"/>
          </a:xfrm>
          <a:prstGeom prst="rect">
            <a:avLst/>
          </a:prstGeom>
        </p:spPr>
      </p:pic>
    </p:spTree>
    <p:extLst>
      <p:ext uri="{BB962C8B-B14F-4D97-AF65-F5344CB8AC3E}">
        <p14:creationId xmlns:p14="http://schemas.microsoft.com/office/powerpoint/2010/main" val="401738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197981"/>
            <a:ext cx="8722895" cy="882678"/>
          </a:xfrm>
          <a:prstGeom prst="rect">
            <a:avLst/>
          </a:prstGeom>
        </p:spPr>
        <p:txBody>
          <a:bodyPr wrap="square">
            <a:spAutoFit/>
          </a:bodyPr>
          <a:lstStyle/>
          <a:p>
            <a:pPr>
              <a:lnSpc>
                <a:spcPct val="107000"/>
              </a:lnSpc>
              <a:spcAft>
                <a:spcPts val="800"/>
              </a:spcAft>
            </a:pPr>
            <a:r>
              <a:rPr lang="en-GB" sz="2400" b="1" dirty="0"/>
              <a:t>The proportion of patients receiving active treatment for HGD increased from 70% in 2012-13 to 75% in 2016-17</a:t>
            </a:r>
            <a:endParaRPr lang="en-GB" dirty="0"/>
          </a:p>
        </p:txBody>
      </p:sp>
      <p:graphicFrame>
        <p:nvGraphicFramePr>
          <p:cNvPr id="6" name="Chart 5"/>
          <p:cNvGraphicFramePr/>
          <p:nvPr>
            <p:extLst>
              <p:ext uri="{D42A27DB-BD31-4B8C-83A1-F6EECF244321}">
                <p14:modId xmlns:p14="http://schemas.microsoft.com/office/powerpoint/2010/main" val="1591637666"/>
              </p:ext>
            </p:extLst>
          </p:nvPr>
        </p:nvGraphicFramePr>
        <p:xfrm>
          <a:off x="1007603" y="2204864"/>
          <a:ext cx="7128792"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780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04562082"/>
              </p:ext>
            </p:extLst>
          </p:nvPr>
        </p:nvGraphicFramePr>
        <p:xfrm>
          <a:off x="720441" y="1215334"/>
          <a:ext cx="7631112" cy="538266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23529" y="332656"/>
            <a:ext cx="8424936" cy="882678"/>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Patients receiving</a:t>
            </a:r>
            <a:r>
              <a:rPr kumimoji="0" lang="en-GB" sz="2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active treatment for HGD shows considerable variation across Cancer Alliances in England</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8931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197981"/>
            <a:ext cx="8722895" cy="1380506"/>
          </a:xfrm>
          <a:prstGeom prst="rect">
            <a:avLst/>
          </a:prstGeom>
        </p:spPr>
        <p:txBody>
          <a:bodyPr wrap="square">
            <a:spAutoFit/>
          </a:bodyPr>
          <a:lstStyle/>
          <a:p>
            <a:pPr>
              <a:lnSpc>
                <a:spcPct val="107000"/>
              </a:lnSpc>
              <a:spcAft>
                <a:spcPts val="800"/>
              </a:spcAft>
            </a:pPr>
            <a:r>
              <a:rPr lang="en-GB" sz="3200" b="1" dirty="0"/>
              <a:t>Local HGD data</a:t>
            </a:r>
            <a:endParaRPr lang="en-GB" sz="2000" dirty="0"/>
          </a:p>
          <a:p>
            <a:pPr marL="457200" indent="-457200">
              <a:lnSpc>
                <a:spcPct val="107000"/>
              </a:lnSpc>
              <a:spcAft>
                <a:spcPts val="800"/>
              </a:spcAft>
              <a:buFont typeface="Wingdings" panose="05000000000000000000" pitchFamily="2" charset="2"/>
              <a:buChar char="Ø"/>
            </a:pPr>
            <a:r>
              <a:rPr lang="en-GB" sz="2000" dirty="0"/>
              <a:t>Review the management and treatment plans for HGD patients in your Cancer Alliance and compare these results with national figures</a:t>
            </a:r>
          </a:p>
        </p:txBody>
      </p:sp>
      <p:graphicFrame>
        <p:nvGraphicFramePr>
          <p:cNvPr id="2" name="Table 1"/>
          <p:cNvGraphicFramePr>
            <a:graphicFrameLocks noGrp="1"/>
          </p:cNvGraphicFramePr>
          <p:nvPr>
            <p:extLst>
              <p:ext uri="{D42A27DB-BD31-4B8C-83A1-F6EECF244321}">
                <p14:modId xmlns:p14="http://schemas.microsoft.com/office/powerpoint/2010/main" val="1332800104"/>
              </p:ext>
            </p:extLst>
          </p:nvPr>
        </p:nvGraphicFramePr>
        <p:xfrm>
          <a:off x="773577" y="3020823"/>
          <a:ext cx="7902878" cy="2373499"/>
        </p:xfrm>
        <a:graphic>
          <a:graphicData uri="http://schemas.openxmlformats.org/drawingml/2006/table">
            <a:tbl>
              <a:tblPr>
                <a:tableStyleId>{5940675A-B579-460E-94D1-54222C63F5DA}</a:tableStyleId>
              </a:tblPr>
              <a:tblGrid>
                <a:gridCol w="3798423">
                  <a:extLst>
                    <a:ext uri="{9D8B030D-6E8A-4147-A177-3AD203B41FA5}">
                      <a16:colId xmlns:a16="http://schemas.microsoft.com/office/drawing/2014/main" xmlns="" val="3799763052"/>
                    </a:ext>
                  </a:extLst>
                </a:gridCol>
                <a:gridCol w="2088232">
                  <a:extLst>
                    <a:ext uri="{9D8B030D-6E8A-4147-A177-3AD203B41FA5}">
                      <a16:colId xmlns:a16="http://schemas.microsoft.com/office/drawing/2014/main" xmlns="" val="3723569556"/>
                    </a:ext>
                  </a:extLst>
                </a:gridCol>
                <a:gridCol w="2016223">
                  <a:extLst>
                    <a:ext uri="{9D8B030D-6E8A-4147-A177-3AD203B41FA5}">
                      <a16:colId xmlns:a16="http://schemas.microsoft.com/office/drawing/2014/main" xmlns="" val="2864452199"/>
                    </a:ext>
                  </a:extLst>
                </a:gridCol>
              </a:tblGrid>
              <a:tr h="498526">
                <a:tc>
                  <a:txBody>
                    <a:bodyPr/>
                    <a:lstStyle/>
                    <a:p>
                      <a:pPr algn="ctr" fontAlgn="t"/>
                      <a:r>
                        <a:rPr lang="en-GB" sz="1800" b="1" u="none" strike="noStrike" dirty="0">
                          <a:solidFill>
                            <a:schemeClr val="bg1"/>
                          </a:solidFill>
                          <a:effectLst/>
                        </a:rPr>
                        <a:t>Indicator</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anchor="ctr">
                    <a:solidFill>
                      <a:srgbClr val="7BABB1"/>
                    </a:solidFill>
                  </a:tcPr>
                </a:tc>
                <a:tc>
                  <a:txBody>
                    <a:bodyPr/>
                    <a:lstStyle/>
                    <a:p>
                      <a:pPr algn="ctr" fontAlgn="t"/>
                      <a:r>
                        <a:rPr lang="en-GB" sz="1800" b="1" u="none" strike="noStrike" dirty="0">
                          <a:solidFill>
                            <a:schemeClr val="bg1"/>
                          </a:solidFill>
                          <a:effectLst/>
                        </a:rPr>
                        <a:t>National</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anchor="ctr">
                    <a:solidFill>
                      <a:srgbClr val="7BABB1"/>
                    </a:solidFill>
                  </a:tcPr>
                </a:tc>
                <a:tc>
                  <a:txBody>
                    <a:bodyPr/>
                    <a:lstStyle/>
                    <a:p>
                      <a:pPr algn="ctr" fontAlgn="t"/>
                      <a:r>
                        <a:rPr lang="en-GB" sz="1800" b="1" i="0" u="none" strike="noStrike" dirty="0">
                          <a:solidFill>
                            <a:srgbClr val="FF0000"/>
                          </a:solidFill>
                          <a:effectLst/>
                          <a:latin typeface="Arial" panose="020B0604020202020204" pitchFamily="34" charset="0"/>
                          <a:cs typeface="Arial" panose="020B0604020202020204" pitchFamily="34" charset="0"/>
                        </a:rPr>
                        <a:t>SWAG</a:t>
                      </a:r>
                    </a:p>
                  </a:txBody>
                  <a:tcPr anchor="ctr">
                    <a:solidFill>
                      <a:srgbClr val="7BABB1"/>
                    </a:solidFill>
                  </a:tcPr>
                </a:tc>
                <a:extLst>
                  <a:ext uri="{0D108BD9-81ED-4DB2-BD59-A6C34878D82A}">
                    <a16:rowId xmlns:a16="http://schemas.microsoft.com/office/drawing/2014/main" xmlns="" val="1105339690"/>
                  </a:ext>
                </a:extLst>
              </a:tr>
              <a:tr h="624991">
                <a:tc>
                  <a:txBody>
                    <a:bodyPr/>
                    <a:lstStyle/>
                    <a:p>
                      <a:pPr algn="l" fontAlgn="b"/>
                      <a:r>
                        <a:rPr lang="en-GB" sz="1600" u="none" strike="noStrike" dirty="0">
                          <a:effectLst/>
                        </a:rPr>
                        <a:t>% of patients whose diagnosis was confirmed by a second pathologist</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t"/>
                      <a:r>
                        <a:rPr lang="en-GB" sz="1600" u="none" strike="noStrike" dirty="0">
                          <a:effectLst/>
                        </a:rPr>
                        <a:t>86% </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t"/>
                      <a:r>
                        <a:rPr lang="en-GB" sz="1600" b="1" i="0" u="none" strike="noStrike" dirty="0">
                          <a:solidFill>
                            <a:srgbClr val="FF0000"/>
                          </a:solidFill>
                          <a:effectLst/>
                          <a:latin typeface="Arial" panose="020B0604020202020204" pitchFamily="34" charset="0"/>
                          <a:cs typeface="Arial" panose="020B0604020202020204" pitchFamily="34" charset="0"/>
                        </a:rPr>
                        <a:t>86.5%</a:t>
                      </a:r>
                    </a:p>
                  </a:txBody>
                  <a:tcPr anchor="ctr"/>
                </a:tc>
                <a:extLst>
                  <a:ext uri="{0D108BD9-81ED-4DB2-BD59-A6C34878D82A}">
                    <a16:rowId xmlns:a16="http://schemas.microsoft.com/office/drawing/2014/main" xmlns="" val="931708383"/>
                  </a:ext>
                </a:extLst>
              </a:tr>
              <a:tr h="624991">
                <a:tc>
                  <a:txBody>
                    <a:bodyPr/>
                    <a:lstStyle/>
                    <a:p>
                      <a:pPr algn="l" fontAlgn="ctr"/>
                      <a:r>
                        <a:rPr lang="en-GB" sz="1600" u="none" strike="noStrike" dirty="0">
                          <a:effectLst/>
                        </a:rPr>
                        <a:t>% of patients discussed at the multidisciplinary</a:t>
                      </a:r>
                      <a:r>
                        <a:rPr lang="en-GB" sz="1600" u="none" strike="noStrike" baseline="0" dirty="0">
                          <a:effectLst/>
                        </a:rPr>
                        <a:t> team (</a:t>
                      </a:r>
                      <a:r>
                        <a:rPr lang="en-GB" sz="1600" u="none" strike="noStrike" dirty="0">
                          <a:effectLst/>
                        </a:rPr>
                        <a:t>MDT)</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r>
                        <a:rPr lang="en-GB" sz="1600" u="none" strike="noStrike" dirty="0">
                          <a:effectLst/>
                        </a:rPr>
                        <a:t>86%</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r>
                        <a:rPr lang="en-GB" sz="1600" b="1" i="0" u="none" strike="noStrike" dirty="0">
                          <a:solidFill>
                            <a:srgbClr val="FF0000"/>
                          </a:solidFill>
                          <a:effectLst/>
                          <a:latin typeface="Arial" panose="020B0604020202020204" pitchFamily="34" charset="0"/>
                          <a:cs typeface="Arial" panose="020B0604020202020204" pitchFamily="34" charset="0"/>
                        </a:rPr>
                        <a:t>65.9%</a:t>
                      </a:r>
                    </a:p>
                  </a:txBody>
                  <a:tcPr anchor="ctr"/>
                </a:tc>
                <a:extLst>
                  <a:ext uri="{0D108BD9-81ED-4DB2-BD59-A6C34878D82A}">
                    <a16:rowId xmlns:a16="http://schemas.microsoft.com/office/drawing/2014/main" xmlns="" val="3450607298"/>
                  </a:ext>
                </a:extLst>
              </a:tr>
              <a:tr h="624991">
                <a:tc>
                  <a:txBody>
                    <a:bodyPr/>
                    <a:lstStyle/>
                    <a:p>
                      <a:pPr algn="l" fontAlgn="ctr"/>
                      <a:r>
                        <a:rPr lang="en-GB" sz="1600" u="none" strike="noStrike" dirty="0">
                          <a:effectLst/>
                        </a:rPr>
                        <a:t>% of patients who received endoscopic treatment</a:t>
                      </a:r>
                      <a:endParaRPr lang="en-GB" sz="1600" b="1"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r>
                        <a:rPr lang="en-GB" sz="1600" u="none" strike="noStrike" dirty="0">
                          <a:effectLst/>
                        </a:rPr>
                        <a:t>65%</a:t>
                      </a:r>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anchor="ctr"/>
                </a:tc>
                <a:tc>
                  <a:txBody>
                    <a:bodyPr/>
                    <a:lstStyle/>
                    <a:p>
                      <a:pPr algn="ctr" fontAlgn="b"/>
                      <a:r>
                        <a:rPr lang="en-GB" sz="1600" b="1" i="0" u="none" strike="noStrike" dirty="0">
                          <a:solidFill>
                            <a:srgbClr val="FF0000"/>
                          </a:solidFill>
                          <a:effectLst/>
                          <a:latin typeface="Arial" panose="020B0604020202020204" pitchFamily="34" charset="0"/>
                          <a:cs typeface="Arial" panose="020B0604020202020204" pitchFamily="34" charset="0"/>
                        </a:rPr>
                        <a:t>87.5%</a:t>
                      </a:r>
                    </a:p>
                  </a:txBody>
                  <a:tcPr anchor="ctr"/>
                </a:tc>
                <a:extLst>
                  <a:ext uri="{0D108BD9-81ED-4DB2-BD59-A6C34878D82A}">
                    <a16:rowId xmlns:a16="http://schemas.microsoft.com/office/drawing/2014/main" xmlns="" val="481817826"/>
                  </a:ext>
                </a:extLst>
              </a:tr>
            </a:tbl>
          </a:graphicData>
        </a:graphic>
      </p:graphicFrame>
    </p:spTree>
    <p:extLst>
      <p:ext uri="{BB962C8B-B14F-4D97-AF65-F5344CB8AC3E}">
        <p14:creationId xmlns:p14="http://schemas.microsoft.com/office/powerpoint/2010/main" val="11563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052736"/>
            <a:ext cx="8722895" cy="4688591"/>
          </a:xfrm>
          <a:prstGeom prst="rect">
            <a:avLst/>
          </a:prstGeom>
        </p:spPr>
        <p:txBody>
          <a:bodyPr wrap="square">
            <a:spAutoFit/>
          </a:bodyPr>
          <a:lstStyle/>
          <a:p>
            <a:pPr>
              <a:lnSpc>
                <a:spcPct val="107000"/>
              </a:lnSpc>
              <a:spcAft>
                <a:spcPts val="800"/>
              </a:spcAft>
            </a:pPr>
            <a:r>
              <a:rPr lang="en-GB" sz="3200" b="1" dirty="0"/>
              <a:t>HGD recommendations</a:t>
            </a:r>
            <a:endParaRPr lang="en-GB" dirty="0"/>
          </a:p>
          <a:p>
            <a:pPr marL="457200" indent="-457200">
              <a:lnSpc>
                <a:spcPct val="107000"/>
              </a:lnSpc>
              <a:spcAft>
                <a:spcPts val="800"/>
              </a:spcAft>
              <a:buFont typeface="Arial" panose="020B0604020202020204" pitchFamily="34" charset="0"/>
              <a:buChar char="•"/>
            </a:pPr>
            <a:r>
              <a:rPr lang="en-GB" dirty="0"/>
              <a:t>We recommend regular review of cases and submission to the Audit by local teams to improve case ascertainment in regions where it is currently low.	</a:t>
            </a:r>
          </a:p>
          <a:p>
            <a:pPr marL="457200" indent="-457200">
              <a:lnSpc>
                <a:spcPct val="107000"/>
              </a:lnSpc>
              <a:spcAft>
                <a:spcPts val="800"/>
              </a:spcAft>
              <a:buFont typeface="Arial" panose="020B0604020202020204" pitchFamily="34" charset="0"/>
              <a:buChar char="•"/>
            </a:pPr>
            <a:r>
              <a:rPr lang="en-GB" dirty="0"/>
              <a:t>Where appropriate, MDTs should ensure that cases of suspected HGD have been confirmed by a second pathologist.</a:t>
            </a:r>
          </a:p>
          <a:p>
            <a:pPr marL="457200" indent="-457200">
              <a:lnSpc>
                <a:spcPct val="107000"/>
              </a:lnSpc>
              <a:spcAft>
                <a:spcPts val="800"/>
              </a:spcAft>
              <a:buFont typeface="Arial" panose="020B0604020202020204" pitchFamily="34" charset="0"/>
              <a:buChar char="•"/>
            </a:pPr>
            <a:r>
              <a:rPr lang="en-GB" dirty="0"/>
              <a:t>NHS trusts should ensure there are clear protocols with neighbouring hospitals for the referral of all cases of HGD to the specialist MDT. Local audits should be undertaken to check all cases are discussed and to take any required action.	</a:t>
            </a:r>
          </a:p>
          <a:p>
            <a:pPr marL="457200" indent="-457200">
              <a:lnSpc>
                <a:spcPct val="107000"/>
              </a:lnSpc>
              <a:spcAft>
                <a:spcPts val="800"/>
              </a:spcAft>
              <a:buFont typeface="Arial" panose="020B0604020202020204" pitchFamily="34" charset="0"/>
              <a:buChar char="•"/>
            </a:pPr>
            <a:r>
              <a:rPr lang="en-GB" dirty="0"/>
              <a:t>MDTs should ensure that all patients with HGD are considered for endoscopic treatment, in line with current recommendations. Those with high rates of non-treatment should consider a local audit to investigate the reasons for this. 	</a:t>
            </a:r>
          </a:p>
          <a:p>
            <a:pPr marL="457200" indent="-457200">
              <a:lnSpc>
                <a:spcPct val="107000"/>
              </a:lnSpc>
              <a:spcAft>
                <a:spcPts val="800"/>
              </a:spcAft>
              <a:buFont typeface="Arial" panose="020B0604020202020204" pitchFamily="34" charset="0"/>
              <a:buChar char="•"/>
            </a:pPr>
            <a:r>
              <a:rPr lang="en-GB" dirty="0"/>
              <a:t>Where necessary, referral pathways to specialist centres should be established to ensure recommended volumes are achieved.</a:t>
            </a:r>
          </a:p>
        </p:txBody>
      </p:sp>
    </p:spTree>
    <p:extLst>
      <p:ext uri="{BB962C8B-B14F-4D97-AF65-F5344CB8AC3E}">
        <p14:creationId xmlns:p14="http://schemas.microsoft.com/office/powerpoint/2010/main" val="381189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1197981"/>
            <a:ext cx="8722895" cy="3298082"/>
          </a:xfrm>
          <a:prstGeom prst="rect">
            <a:avLst/>
          </a:prstGeom>
        </p:spPr>
        <p:txBody>
          <a:bodyPr wrap="square">
            <a:spAutoFit/>
          </a:bodyPr>
          <a:lstStyle/>
          <a:p>
            <a:pPr>
              <a:lnSpc>
                <a:spcPct val="107000"/>
              </a:lnSpc>
              <a:spcAft>
                <a:spcPts val="800"/>
              </a:spcAft>
            </a:pPr>
            <a:r>
              <a:rPr lang="en-GB" sz="3200" b="1" dirty="0" err="1"/>
              <a:t>Oesophago</a:t>
            </a:r>
            <a:r>
              <a:rPr lang="en-GB" sz="3200" b="1" dirty="0"/>
              <a:t>-Gastric (OG) cancer</a:t>
            </a:r>
            <a:endParaRPr lang="en-GB" sz="2400" dirty="0"/>
          </a:p>
          <a:p>
            <a:pPr marL="457200" indent="-457200">
              <a:lnSpc>
                <a:spcPct val="107000"/>
              </a:lnSpc>
              <a:spcAft>
                <a:spcPts val="800"/>
              </a:spcAft>
              <a:buFont typeface="Arial" panose="020B0604020202020204" pitchFamily="34" charset="0"/>
              <a:buChar char="•"/>
            </a:pPr>
            <a:endParaRPr lang="en-GB" sz="2400" dirty="0"/>
          </a:p>
          <a:p>
            <a:pPr marL="457200" indent="-457200">
              <a:lnSpc>
                <a:spcPct val="107000"/>
              </a:lnSpc>
              <a:spcAft>
                <a:spcPts val="800"/>
              </a:spcAft>
              <a:buFont typeface="Arial" panose="020B0604020202020204" pitchFamily="34" charset="0"/>
              <a:buChar char="•"/>
            </a:pPr>
            <a:r>
              <a:rPr lang="en-GB" sz="2400" dirty="0"/>
              <a:t>2018 Annual Report focuses on patients diagnosed with invasive epithelial OG cancer between April 2015 and March 2017, in England and Wales </a:t>
            </a:r>
          </a:p>
          <a:p>
            <a:pPr marL="457200" indent="-457200">
              <a:lnSpc>
                <a:spcPct val="107000"/>
              </a:lnSpc>
              <a:spcAft>
                <a:spcPts val="800"/>
              </a:spcAft>
              <a:buFont typeface="Arial" panose="020B0604020202020204" pitchFamily="34" charset="0"/>
              <a:buChar char="•"/>
            </a:pPr>
            <a:r>
              <a:rPr lang="en-GB" sz="2400" dirty="0"/>
              <a:t>Data from 139 NHS trusts (England) and 6 local health boards (Wales)</a:t>
            </a:r>
          </a:p>
        </p:txBody>
      </p:sp>
    </p:spTree>
    <p:extLst>
      <p:ext uri="{BB962C8B-B14F-4D97-AF65-F5344CB8AC3E}">
        <p14:creationId xmlns:p14="http://schemas.microsoft.com/office/powerpoint/2010/main" val="78133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445A83D-2107-4A4E-ABF2-5ABFF062B330}"/>
              </a:ext>
            </a:extLst>
          </p:cNvPr>
          <p:cNvPicPr>
            <a:picLocks noChangeAspect="1"/>
          </p:cNvPicPr>
          <p:nvPr/>
        </p:nvPicPr>
        <p:blipFill>
          <a:blip r:embed="rId2"/>
          <a:stretch>
            <a:fillRect/>
          </a:stretch>
        </p:blipFill>
        <p:spPr>
          <a:xfrm>
            <a:off x="0" y="0"/>
            <a:ext cx="9144000" cy="773136"/>
          </a:xfrm>
          <a:prstGeom prst="rect">
            <a:avLst/>
          </a:prstGeom>
        </p:spPr>
      </p:pic>
      <p:sp>
        <p:nvSpPr>
          <p:cNvPr id="5" name="Rectangle 4">
            <a:extLst>
              <a:ext uri="{FF2B5EF4-FFF2-40B4-BE49-F238E27FC236}">
                <a16:creationId xmlns:a16="http://schemas.microsoft.com/office/drawing/2014/main" xmlns="" id="{2FE1271D-2678-4664-A276-41FE49157944}"/>
              </a:ext>
            </a:extLst>
          </p:cNvPr>
          <p:cNvSpPr/>
          <p:nvPr/>
        </p:nvSpPr>
        <p:spPr>
          <a:xfrm>
            <a:off x="210552" y="908720"/>
            <a:ext cx="8722895" cy="1610954"/>
          </a:xfrm>
          <a:prstGeom prst="rect">
            <a:avLst/>
          </a:prstGeom>
        </p:spPr>
        <p:txBody>
          <a:bodyPr wrap="square">
            <a:spAutoFit/>
          </a:bodyPr>
          <a:lstStyle/>
          <a:p>
            <a:pPr>
              <a:lnSpc>
                <a:spcPct val="107000"/>
              </a:lnSpc>
              <a:spcAft>
                <a:spcPts val="800"/>
              </a:spcAft>
            </a:pPr>
            <a:r>
              <a:rPr lang="en-GB" sz="3200" b="1" dirty="0"/>
              <a:t>Route to diagnosis</a:t>
            </a:r>
          </a:p>
          <a:p>
            <a:pPr marL="457200" indent="-457200">
              <a:lnSpc>
                <a:spcPct val="107000"/>
              </a:lnSpc>
              <a:spcAft>
                <a:spcPts val="800"/>
              </a:spcAft>
              <a:buFont typeface="Arial" panose="020B0604020202020204" pitchFamily="34" charset="0"/>
              <a:buChar char="•"/>
            </a:pPr>
            <a:r>
              <a:rPr lang="en-GB" dirty="0"/>
              <a:t>Among patients diagnosed with OG cancer in 2015-17, 13% were diagnosed following an emergency admission. There was substantial variation in emergency diagnoses by Cancer Alliance / Welsh region</a:t>
            </a:r>
          </a:p>
        </p:txBody>
      </p:sp>
      <p:graphicFrame>
        <p:nvGraphicFramePr>
          <p:cNvPr id="9" name="Chart 8"/>
          <p:cNvGraphicFramePr/>
          <p:nvPr>
            <p:extLst>
              <p:ext uri="{D42A27DB-BD31-4B8C-83A1-F6EECF244321}">
                <p14:modId xmlns:p14="http://schemas.microsoft.com/office/powerpoint/2010/main" val="4085941779"/>
              </p:ext>
            </p:extLst>
          </p:nvPr>
        </p:nvGraphicFramePr>
        <p:xfrm>
          <a:off x="348031" y="2780928"/>
          <a:ext cx="6096177" cy="375073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6491712" y="3501008"/>
            <a:ext cx="2544783" cy="12835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a:t>
            </a:r>
            <a:r>
              <a:rPr lang="en-GB" altLang="en-US" b="1" dirty="0">
                <a:solidFill>
                  <a:srgbClr val="FF0000"/>
                </a:solidFill>
                <a:latin typeface="Arial" panose="020B0604020202020204" pitchFamily="34" charset="0"/>
              </a:rPr>
              <a:t>9.2%</a:t>
            </a:r>
            <a:r>
              <a:rPr lang="en-GB" altLang="en-US" dirty="0">
                <a:solidFill>
                  <a:schemeClr val="tx1"/>
                </a:solidFill>
                <a:latin typeface="Arial" panose="020B0604020202020204" pitchFamily="34" charset="0"/>
              </a:rPr>
              <a:t> of patients were diagnosed following an emergency admission</a:t>
            </a:r>
          </a:p>
        </p:txBody>
      </p:sp>
    </p:spTree>
    <p:extLst>
      <p:ext uri="{BB962C8B-B14F-4D97-AF65-F5344CB8AC3E}">
        <p14:creationId xmlns:p14="http://schemas.microsoft.com/office/powerpoint/2010/main" val="7737068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13875</TotalTime>
  <Words>9496</Words>
  <Application>Microsoft Office PowerPoint</Application>
  <PresentationFormat>On-screen Show (4:3)</PresentationFormat>
  <Paragraphs>4289</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Steroid Withdrawal Following Renal Transplantation Increases the Risk of Acute Rejection</dc:title>
  <dc:creator>Simon Knight</dc:creator>
  <cp:lastModifiedBy>Dunderdale, Helen</cp:lastModifiedBy>
  <cp:revision>773</cp:revision>
  <cp:lastPrinted>2015-10-30T10:43:45Z</cp:lastPrinted>
  <dcterms:created xsi:type="dcterms:W3CDTF">2008-07-14T13:58:44Z</dcterms:created>
  <dcterms:modified xsi:type="dcterms:W3CDTF">2019-05-10T07:58:51Z</dcterms:modified>
</cp:coreProperties>
</file>