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18"/>
  </p:notesMasterIdLst>
  <p:handoutMasterIdLst>
    <p:handoutMasterId r:id="rId19"/>
  </p:handoutMasterIdLst>
  <p:sldIdLst>
    <p:sldId id="256" r:id="rId4"/>
    <p:sldId id="290" r:id="rId5"/>
    <p:sldId id="291" r:id="rId6"/>
    <p:sldId id="293" r:id="rId7"/>
    <p:sldId id="292" r:id="rId8"/>
    <p:sldId id="303" r:id="rId9"/>
    <p:sldId id="305" r:id="rId10"/>
    <p:sldId id="306" r:id="rId11"/>
    <p:sldId id="297" r:id="rId12"/>
    <p:sldId id="298" r:id="rId13"/>
    <p:sldId id="299" r:id="rId14"/>
    <p:sldId id="302" r:id="rId15"/>
    <p:sldId id="301" r:id="rId16"/>
    <p:sldId id="271" r:id="rId17"/>
  </p:sldIdLst>
  <p:sldSz cx="9144000" cy="6858000" type="screen4x3"/>
  <p:notesSz cx="6881813" cy="100028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5001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5001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0960"/>
            <a:ext cx="2982119" cy="5001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9500960"/>
            <a:ext cx="2982119" cy="5001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E354E348-9590-4C26-B56C-3B5CD59712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59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5001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5001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1348"/>
            <a:ext cx="5046663" cy="45012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696"/>
            <a:ext cx="2982119" cy="5001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9502696"/>
            <a:ext cx="2982119" cy="5001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5C8E0AB3-D861-4C4D-841B-1702C823AF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30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1pPr>
            <a:lvl2pPr marL="40021763" indent="-39539371"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2pPr>
            <a:lvl3pPr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3pPr>
            <a:lvl4pPr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4pPr>
            <a:lvl5pPr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5pPr>
            <a:lvl6pPr marL="482392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6pPr>
            <a:lvl7pPr marL="96478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7pPr>
            <a:lvl8pPr marL="14471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8pPr>
            <a:lvl9pPr marL="1929567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ucida Sans" charset="0"/>
                <a:ea typeface="ＭＳ Ｐゴシック" pitchFamily="16" charset="-128"/>
              </a:defRPr>
            </a:lvl9pPr>
          </a:lstStyle>
          <a:p>
            <a:fld id="{9D72EFC4-3C13-49AE-93BF-B347DD96D502}" type="slidenum">
              <a:rPr lang="en-GB">
                <a:latin typeface="Arial" charset="0"/>
              </a:rPr>
              <a:pPr/>
              <a:t>1</a:t>
            </a:fld>
            <a:endParaRPr lang="en-GB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Please use the dd month yyyy format for the date for example 11 January 2008. The main title can be one or two lines long. 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045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Previous research</a:t>
            </a:r>
            <a:r>
              <a:rPr lang="en-GB" baseline="0" dirty="0" smtClean="0"/>
              <a:t> suggested t</a:t>
            </a:r>
            <a:r>
              <a:rPr lang="en-GB" dirty="0" smtClean="0"/>
              <a:t>he</a:t>
            </a:r>
            <a:r>
              <a:rPr lang="en-GB" baseline="0" dirty="0" smtClean="0"/>
              <a:t> need to compare experience of CUP with broad range of patients with a known primary</a:t>
            </a:r>
          </a:p>
          <a:p>
            <a:r>
              <a:rPr lang="en-GB" baseline="0" dirty="0" smtClean="0"/>
              <a:t>Hereditary nature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E0AB3-D861-4C4D-841B-1702C823AF6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19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974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4A784FDB-CCBB-4486-B11D-F82CE5E286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67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E560-5546-49B2-8AAA-C4F0A32A5A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1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FB20F-970E-4B9B-84A2-21B552C2AA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3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E1D92-B0C7-470E-BE3A-D7FE0C3A7E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83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2CE1D-316B-41B2-AA82-1A5C72A662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08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5393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2206-AB00-4C0D-8F72-D8076612D81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43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43E1F-8189-4751-BD91-78EB3AF076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97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7D950-46CE-4A08-8595-5D3FC85957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389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235C3-1400-4D58-931C-E39222B38F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127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9993D-5522-44D1-A0B3-5BE27F98F6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7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E9A6D-9565-4753-A6EB-07782B3264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373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271BB-FDF5-474B-A090-47C7F7D082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738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07324-5DAA-433B-B429-D1E40B011E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89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CD5E-3224-4DEA-AFC3-82AE100038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66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D895B-B664-4ED0-96C7-37E19BA21C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82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FCD14-9E0E-4BAC-8F6C-200E5F759C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444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7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599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95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14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9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4D8D0-0B6D-4E50-A60D-37CC21D586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911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748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50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933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813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6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0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01998-9CD6-421B-A0A1-F065612D5A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4D4B6-9CA3-4F81-B49F-A843E13263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7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377A0-E8A8-4737-9659-1055568B35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5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5DF6D-8132-47D3-BEA5-7D2044A9CD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8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52AB1-79FD-4B95-8047-0B95153045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8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140D5-24EE-4865-B0C9-36492D3FC3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4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</a:defRPr>
            </a:lvl1pPr>
          </a:lstStyle>
          <a:p>
            <a:fld id="{7C4EBC79-310E-4613-A427-5FDCB0D8EFA6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9" descr="Health Sciences_(CMYK).eps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ＭＳ Ｐゴシック" pitchFamily="16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</a:defRPr>
            </a:lvl1pPr>
          </a:lstStyle>
          <a:p>
            <a:fld id="{723E2855-70B1-48EA-A16A-A8A045CB73F2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5367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 descr="Health Sciences_(CMYK)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304611" y="1268760"/>
            <a:ext cx="8496300" cy="2499965"/>
          </a:xfrm>
        </p:spPr>
        <p:txBody>
          <a:bodyPr/>
          <a:lstStyle/>
          <a:p>
            <a:pPr algn="ctr"/>
            <a:r>
              <a:rPr lang="en-GB" sz="3600" dirty="0" smtClean="0"/>
              <a:t>Identifying differences in the experiences of care between patients diagnosed with metastatic cancer of known and unknown primaries</a:t>
            </a:r>
          </a:p>
        </p:txBody>
      </p:sp>
      <p:sp>
        <p:nvSpPr>
          <p:cNvPr id="41987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509120"/>
            <a:ext cx="7981950" cy="1752600"/>
          </a:xfrm>
        </p:spPr>
        <p:txBody>
          <a:bodyPr/>
          <a:lstStyle/>
          <a:p>
            <a:pPr algn="ctr">
              <a:lnSpc>
                <a:spcPts val="4100"/>
              </a:lnSpc>
              <a:spcAft>
                <a:spcPts val="600"/>
              </a:spcAft>
            </a:pPr>
            <a:r>
              <a:rPr lang="en-GB" dirty="0" smtClean="0"/>
              <a:t>Dr Richard Wagland</a:t>
            </a:r>
          </a:p>
          <a:p>
            <a:pPr algn="ctr">
              <a:lnSpc>
                <a:spcPts val="4100"/>
              </a:lnSpc>
              <a:spcAft>
                <a:spcPts val="600"/>
              </a:spcAft>
            </a:pPr>
            <a:r>
              <a:rPr lang="en-GB" dirty="0" smtClean="0"/>
              <a:t>Faculty of Health Sciences </a:t>
            </a:r>
          </a:p>
          <a:p>
            <a:pPr algn="ctr">
              <a:lnSpc>
                <a:spcPts val="4100"/>
              </a:lnSpc>
              <a:spcAft>
                <a:spcPts val="600"/>
              </a:spcAft>
            </a:pPr>
            <a:r>
              <a:rPr lang="en-GB" dirty="0" smtClean="0"/>
              <a:t>University of Southampton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Further issues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897763"/>
            <a:ext cx="8496300" cy="4868161"/>
          </a:xfrm>
        </p:spPr>
        <p:txBody>
          <a:bodyPr/>
          <a:lstStyle/>
          <a:p>
            <a:r>
              <a:rPr lang="en-GB" dirty="0"/>
              <a:t>Survey completed several months post-diagnosis/</a:t>
            </a:r>
            <a:r>
              <a:rPr lang="en-GB" dirty="0" err="1"/>
              <a:t>tx</a:t>
            </a:r>
            <a:r>
              <a:rPr lang="en-GB" dirty="0"/>
              <a:t> </a:t>
            </a:r>
          </a:p>
          <a:p>
            <a:r>
              <a:rPr lang="en-GB" dirty="0" smtClean="0"/>
              <a:t>ICD-10 </a:t>
            </a:r>
            <a:r>
              <a:rPr lang="en-GB" dirty="0"/>
              <a:t>codes </a:t>
            </a:r>
            <a:r>
              <a:rPr lang="en-GB" dirty="0" smtClean="0"/>
              <a:t>do not </a:t>
            </a:r>
            <a:r>
              <a:rPr lang="en-GB" dirty="0"/>
              <a:t>differentiate CUP Taxonomy (MUO, </a:t>
            </a:r>
            <a:r>
              <a:rPr lang="en-GB" dirty="0" err="1"/>
              <a:t>pCUP</a:t>
            </a:r>
            <a:r>
              <a:rPr lang="en-GB" dirty="0"/>
              <a:t> and </a:t>
            </a:r>
            <a:r>
              <a:rPr lang="en-GB" dirty="0" err="1"/>
              <a:t>cCUP</a:t>
            </a:r>
            <a:r>
              <a:rPr lang="en-GB" dirty="0"/>
              <a:t>) </a:t>
            </a:r>
          </a:p>
          <a:p>
            <a:r>
              <a:rPr lang="en-GB" dirty="0" smtClean="0"/>
              <a:t>CPES </a:t>
            </a:r>
            <a:r>
              <a:rPr lang="en-GB" dirty="0"/>
              <a:t>sample </a:t>
            </a:r>
            <a:r>
              <a:rPr lang="en-GB" dirty="0" smtClean="0"/>
              <a:t>= Trust </a:t>
            </a:r>
            <a:r>
              <a:rPr lang="en-GB" dirty="0"/>
              <a:t>admin data </a:t>
            </a:r>
            <a:r>
              <a:rPr lang="en-GB" dirty="0" smtClean="0"/>
              <a:t>records: possible errors</a:t>
            </a:r>
            <a:r>
              <a:rPr lang="en-GB" dirty="0"/>
              <a:t>:  </a:t>
            </a:r>
          </a:p>
          <a:p>
            <a:pPr lvl="1"/>
            <a:r>
              <a:rPr lang="en-GB" dirty="0"/>
              <a:t>Errors in ICD coding of </a:t>
            </a:r>
            <a:r>
              <a:rPr lang="en-GB" dirty="0" smtClean="0"/>
              <a:t>Pts (coded by admin staff)</a:t>
            </a:r>
          </a:p>
          <a:p>
            <a:pPr lvl="1"/>
            <a:r>
              <a:rPr lang="en-GB" dirty="0" smtClean="0"/>
              <a:t>Multiple ICD codes recorded within medical notes</a:t>
            </a:r>
            <a:endParaRPr lang="en-GB" dirty="0"/>
          </a:p>
          <a:p>
            <a:pPr lvl="1"/>
            <a:r>
              <a:rPr lang="en-GB" dirty="0"/>
              <a:t>Pt status not updated if primary found (multi MDTS)</a:t>
            </a:r>
          </a:p>
          <a:p>
            <a:r>
              <a:rPr lang="en-GB" dirty="0" smtClean="0"/>
              <a:t>Pt perception of disease/ Dr ‘best-guess – impact on CPES responses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large scale comparison CUP Vs. non-CUP experience </a:t>
            </a:r>
          </a:p>
          <a:p>
            <a:r>
              <a:rPr lang="en-GB" dirty="0" smtClean="0"/>
              <a:t>Specific </a:t>
            </a:r>
            <a:r>
              <a:rPr lang="en-GB" dirty="0"/>
              <a:t>areas for targeted psychoeducational interventions </a:t>
            </a:r>
          </a:p>
          <a:p>
            <a:pPr lvl="1"/>
            <a:r>
              <a:rPr lang="en-GB" dirty="0"/>
              <a:t>Greater uncertainty re: understanding diagnosis </a:t>
            </a:r>
          </a:p>
          <a:p>
            <a:pPr lvl="1"/>
            <a:r>
              <a:rPr lang="en-GB" dirty="0"/>
              <a:t>Less prepared for diagnostic investigations </a:t>
            </a:r>
          </a:p>
          <a:p>
            <a:r>
              <a:rPr lang="en-GB" dirty="0"/>
              <a:t>But, </a:t>
            </a:r>
            <a:r>
              <a:rPr lang="en-GB" dirty="0" err="1" smtClean="0"/>
              <a:t>signif</a:t>
            </a:r>
            <a:r>
              <a:rPr lang="en-GB" dirty="0" smtClean="0"/>
              <a:t> </a:t>
            </a:r>
            <a:r>
              <a:rPr lang="en-GB" dirty="0"/>
              <a:t>limitations </a:t>
            </a:r>
            <a:r>
              <a:rPr lang="en-GB" dirty="0" smtClean="0"/>
              <a:t>found with CPES </a:t>
            </a:r>
            <a:r>
              <a:rPr lang="en-GB" dirty="0"/>
              <a:t>CUP sample data</a:t>
            </a:r>
          </a:p>
          <a:p>
            <a:r>
              <a:rPr lang="en-GB" dirty="0" smtClean="0"/>
              <a:t>Need for prospective</a:t>
            </a:r>
            <a:r>
              <a:rPr lang="en-GB" dirty="0"/>
              <a:t>, observational cohort studies </a:t>
            </a:r>
            <a:r>
              <a:rPr lang="en-GB" dirty="0" smtClean="0"/>
              <a:t>for more </a:t>
            </a:r>
            <a:r>
              <a:rPr lang="en-GB" dirty="0"/>
              <a:t>complete understanding of the issues faced by CUP </a:t>
            </a:r>
            <a:r>
              <a:rPr lang="en-GB" dirty="0" smtClean="0"/>
              <a:t>pts.</a:t>
            </a:r>
          </a:p>
          <a:p>
            <a:pPr lvl="1"/>
            <a:r>
              <a:rPr lang="en-GB" dirty="0" smtClean="0"/>
              <a:t>Difficulties re: ethics/ identifying non-frail </a:t>
            </a:r>
            <a:r>
              <a:rPr lang="en-GB" dirty="0" err="1" smtClean="0"/>
              <a:t>cCUP</a:t>
            </a:r>
            <a:r>
              <a:rPr lang="en-GB" dirty="0" smtClean="0"/>
              <a:t> pts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7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Allison </a:t>
            </a:r>
            <a:r>
              <a:rPr lang="en-GB" dirty="0" err="1"/>
              <a:t>Drosdowsky</a:t>
            </a:r>
            <a:r>
              <a:rPr lang="en-GB" dirty="0"/>
              <a:t>, </a:t>
            </a:r>
            <a:r>
              <a:rPr lang="en-GB" dirty="0">
                <a:solidFill>
                  <a:srgbClr val="7030A0"/>
                </a:solidFill>
              </a:rPr>
              <a:t>MacCallum Cancer Institute, </a:t>
            </a:r>
            <a:r>
              <a:rPr lang="en-GB" dirty="0" smtClean="0">
                <a:solidFill>
                  <a:srgbClr val="7030A0"/>
                </a:solidFill>
              </a:rPr>
              <a:t>Melbourne, 							Australia</a:t>
            </a: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Prof</a:t>
            </a:r>
            <a:r>
              <a:rPr lang="en-GB" dirty="0" err="1"/>
              <a:t>.</a:t>
            </a:r>
            <a:r>
              <a:rPr lang="en-GB" dirty="0"/>
              <a:t> Alison Richardson, </a:t>
            </a:r>
            <a:r>
              <a:rPr lang="en-GB" dirty="0">
                <a:solidFill>
                  <a:srgbClr val="7030A0"/>
                </a:solidFill>
              </a:rPr>
              <a:t>University of Southampton, UK</a:t>
            </a: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/>
              <a:t>Dr </a:t>
            </a:r>
            <a:r>
              <a:rPr lang="en-GB" dirty="0"/>
              <a:t>John Symons, </a:t>
            </a:r>
            <a:r>
              <a:rPr lang="en-GB" dirty="0" smtClean="0">
                <a:solidFill>
                  <a:srgbClr val="7030A0"/>
                </a:solidFill>
              </a:rPr>
              <a:t>Cancer of Unknown Primary Foundation</a:t>
            </a: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/>
              <a:t>Linda Mileshkin, </a:t>
            </a:r>
            <a:r>
              <a:rPr lang="en-GB" dirty="0" smtClean="0">
                <a:solidFill>
                  <a:srgbClr val="7030A0"/>
                </a:solidFill>
              </a:rPr>
              <a:t>Peter MacCallum Cancer Institute, 								Melbourne, Australia</a:t>
            </a:r>
          </a:p>
          <a:p>
            <a:pPr marL="0" indent="0">
              <a:buNone/>
            </a:pPr>
            <a:r>
              <a:rPr lang="en-GB" dirty="0" smtClean="0"/>
              <a:t>Dr </a:t>
            </a:r>
            <a:r>
              <a:rPr lang="en-GB" dirty="0"/>
              <a:t>Mike Bracher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7030A0"/>
                </a:solidFill>
              </a:rPr>
              <a:t>University of Southampton, UK</a:t>
            </a: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Prof</a:t>
            </a:r>
            <a:r>
              <a:rPr lang="en-GB" dirty="0" err="1"/>
              <a:t>.</a:t>
            </a:r>
            <a:r>
              <a:rPr lang="en-GB" dirty="0"/>
              <a:t> Penny </a:t>
            </a:r>
            <a:r>
              <a:rPr lang="en-GB" dirty="0" smtClean="0"/>
              <a:t>Schofield, </a:t>
            </a:r>
            <a:r>
              <a:rPr lang="en-GB" dirty="0" smtClean="0">
                <a:solidFill>
                  <a:srgbClr val="7030A0"/>
                </a:solidFill>
              </a:rPr>
              <a:t>Swinburne University of Technology 							Melbourne, Australia</a:t>
            </a: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53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Boyland</a:t>
            </a:r>
            <a:r>
              <a:rPr lang="en-GB" sz="1800" dirty="0"/>
              <a:t> L, Davis C. Patients' experiences of carcinoma of </a:t>
            </a:r>
            <a:r>
              <a:rPr lang="en-GB" sz="1800" dirty="0" smtClean="0"/>
              <a:t>unknown primary </a:t>
            </a:r>
            <a:r>
              <a:rPr lang="en-GB" sz="1800" dirty="0"/>
              <a:t>site: dealing with uncertainty. </a:t>
            </a:r>
            <a:r>
              <a:rPr lang="en-GB" sz="1800" dirty="0" err="1"/>
              <a:t>Palliat</a:t>
            </a:r>
            <a:r>
              <a:rPr lang="en-GB" sz="1800" dirty="0"/>
              <a:t> Med 2008;22:177–83.</a:t>
            </a:r>
          </a:p>
          <a:p>
            <a:r>
              <a:rPr lang="en-GB" sz="1800" dirty="0" smtClean="0"/>
              <a:t>Richardson </a:t>
            </a:r>
            <a:r>
              <a:rPr lang="en-GB" sz="1800" dirty="0"/>
              <a:t>A, Wagland R, Foster R, et al. Uncertainty and anxiety </a:t>
            </a:r>
            <a:r>
              <a:rPr lang="en-GB" sz="1800" dirty="0" smtClean="0"/>
              <a:t>in the </a:t>
            </a:r>
            <a:r>
              <a:rPr lang="en-GB" sz="1800" dirty="0"/>
              <a:t>cancer of unknown primary patient journey: a </a:t>
            </a:r>
            <a:r>
              <a:rPr lang="en-GB" sz="1800" dirty="0" err="1" smtClean="0"/>
              <a:t>multiperspective</a:t>
            </a:r>
            <a:r>
              <a:rPr lang="en-GB" sz="1800" dirty="0" smtClean="0"/>
              <a:t> qualitative </a:t>
            </a:r>
            <a:r>
              <a:rPr lang="en-GB" sz="1800" dirty="0"/>
              <a:t>study. BMJ Support </a:t>
            </a:r>
            <a:r>
              <a:rPr lang="en-GB" sz="1800" dirty="0" err="1"/>
              <a:t>Palliat</a:t>
            </a:r>
            <a:r>
              <a:rPr lang="en-GB" sz="1800" dirty="0"/>
              <a:t> Care 2015;5:366–72.</a:t>
            </a:r>
          </a:p>
          <a:p>
            <a:r>
              <a:rPr lang="en-GB" sz="1800" dirty="0" err="1" smtClean="0"/>
              <a:t>Hyphantis</a:t>
            </a:r>
            <a:r>
              <a:rPr lang="en-GB" sz="1800" dirty="0" smtClean="0"/>
              <a:t> </a:t>
            </a:r>
            <a:r>
              <a:rPr lang="en-GB" sz="1800" dirty="0"/>
              <a:t>T, Papadimitriou I, Petrakis D, et al. </a:t>
            </a:r>
            <a:r>
              <a:rPr lang="en-GB" sz="1800" dirty="0" smtClean="0"/>
              <a:t>Psychiatric manifestations</a:t>
            </a:r>
            <a:r>
              <a:rPr lang="en-GB" sz="1800" dirty="0"/>
              <a:t>, personality traits and health-related quality of life </a:t>
            </a:r>
            <a:r>
              <a:rPr lang="en-GB" sz="1800" dirty="0" smtClean="0"/>
              <a:t>in cancer </a:t>
            </a:r>
            <a:r>
              <a:rPr lang="en-GB" sz="1800" dirty="0"/>
              <a:t>of unknown primary site. </a:t>
            </a:r>
            <a:r>
              <a:rPr lang="en-GB" sz="1800" dirty="0" err="1"/>
              <a:t>Psychooncology</a:t>
            </a:r>
            <a:r>
              <a:rPr lang="en-GB" sz="1800" dirty="0"/>
              <a:t> 2013;22:2009–15</a:t>
            </a:r>
            <a:r>
              <a:rPr lang="en-GB" sz="1800" dirty="0" smtClean="0"/>
              <a:t>.</a:t>
            </a:r>
          </a:p>
          <a:p>
            <a:r>
              <a:rPr lang="en-GB" sz="1800" dirty="0" err="1"/>
              <a:t>Karapetis</a:t>
            </a:r>
            <a:r>
              <a:rPr lang="en-GB" sz="1800" dirty="0"/>
              <a:t> CS, </a:t>
            </a:r>
            <a:r>
              <a:rPr lang="en-GB" sz="1800" dirty="0" err="1"/>
              <a:t>Guccione</a:t>
            </a:r>
            <a:r>
              <a:rPr lang="en-GB" sz="1800" dirty="0"/>
              <a:t> L, Tattersall MH, et al. Perceptions of </a:t>
            </a:r>
            <a:r>
              <a:rPr lang="en-GB" sz="1800" dirty="0" smtClean="0"/>
              <a:t>cancer of </a:t>
            </a:r>
            <a:r>
              <a:rPr lang="en-GB" sz="1800" dirty="0"/>
              <a:t>unknown primary site: a national survey of Australian </a:t>
            </a:r>
            <a:r>
              <a:rPr lang="en-GB" sz="1800" dirty="0" smtClean="0"/>
              <a:t>medical oncologists</a:t>
            </a:r>
            <a:r>
              <a:rPr lang="en-GB" sz="1800" dirty="0"/>
              <a:t>. Intern Med J 2017;47:408–14.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5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104" y="1196752"/>
            <a:ext cx="8792116" cy="48965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1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</a:t>
            </a:r>
            <a:r>
              <a:rPr lang="en-GB" dirty="0" err="1" smtClean="0"/>
              <a:t>QoL</a:t>
            </a:r>
            <a:r>
              <a:rPr lang="en-GB" dirty="0" smtClean="0"/>
              <a:t>/ psycho-social research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Lack of understanding of CUP amongst pts </a:t>
            </a:r>
          </a:p>
          <a:p>
            <a:r>
              <a:rPr lang="en-GB" dirty="0" smtClean="0"/>
              <a:t>High level of uncertainty </a:t>
            </a:r>
            <a:r>
              <a:rPr lang="en-GB" dirty="0"/>
              <a:t>and </a:t>
            </a:r>
            <a:r>
              <a:rPr lang="en-GB" dirty="0" smtClean="0"/>
              <a:t>distress (anxiety/depression)</a:t>
            </a:r>
          </a:p>
          <a:p>
            <a:r>
              <a:rPr lang="en-GB" dirty="0" smtClean="0"/>
              <a:t>Greater number of investigations (‘chasing the primary’) </a:t>
            </a:r>
          </a:p>
          <a:p>
            <a:r>
              <a:rPr lang="en-GB" dirty="0" smtClean="0"/>
              <a:t>Problems </a:t>
            </a:r>
            <a:r>
              <a:rPr lang="en-GB" dirty="0"/>
              <a:t>with care </a:t>
            </a:r>
            <a:r>
              <a:rPr lang="en-GB" dirty="0" smtClean="0"/>
              <a:t>continuity/accountability – MDT tennis</a:t>
            </a:r>
          </a:p>
          <a:p>
            <a:r>
              <a:rPr lang="en-GB" dirty="0" smtClean="0"/>
              <a:t>NICE </a:t>
            </a:r>
            <a:r>
              <a:rPr lang="en-GB" dirty="0"/>
              <a:t>Guidance (2010) </a:t>
            </a:r>
            <a:endParaRPr lang="en-GB" dirty="0" smtClean="0"/>
          </a:p>
          <a:p>
            <a:pPr lvl="1"/>
            <a:r>
              <a:rPr lang="en-GB" dirty="0" smtClean="0"/>
              <a:t>Taxonomy </a:t>
            </a:r>
            <a:r>
              <a:rPr lang="en-GB" dirty="0"/>
              <a:t>(MUO, </a:t>
            </a:r>
            <a:r>
              <a:rPr lang="en-GB" dirty="0" err="1"/>
              <a:t>pCUP</a:t>
            </a:r>
            <a:r>
              <a:rPr lang="en-GB" dirty="0"/>
              <a:t>, </a:t>
            </a:r>
            <a:r>
              <a:rPr lang="en-GB" dirty="0" err="1"/>
              <a:t>cCUP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Recommendation for an MDT in each Trust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Matched CPES frequency analysis compared CUP vs. non-CUP</a:t>
            </a:r>
            <a:br>
              <a:rPr lang="en-GB" sz="3600" dirty="0" smtClean="0"/>
            </a:br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060848"/>
            <a:ext cx="8496300" cy="41148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CPES (2013</a:t>
            </a:r>
            <a:r>
              <a:rPr lang="en-GB" dirty="0"/>
              <a:t>) </a:t>
            </a:r>
            <a:r>
              <a:rPr lang="en-GB" dirty="0" smtClean="0"/>
              <a:t>data (n=4,535 identified </a:t>
            </a:r>
            <a:r>
              <a:rPr lang="en-GB" dirty="0"/>
              <a:t>as CUP </a:t>
            </a:r>
            <a:r>
              <a:rPr lang="en-GB" dirty="0" smtClean="0"/>
              <a:t>patients). </a:t>
            </a:r>
          </a:p>
          <a:p>
            <a:r>
              <a:rPr lang="en-GB" dirty="0" smtClean="0"/>
              <a:t>Samples matched on 5 </a:t>
            </a:r>
            <a:r>
              <a:rPr lang="en-GB" dirty="0"/>
              <a:t>variables: (sex; age </a:t>
            </a:r>
            <a:r>
              <a:rPr lang="en-GB" dirty="0" smtClean="0"/>
              <a:t>group; admission type; tumour type; time </a:t>
            </a:r>
            <a:r>
              <a:rPr lang="en-GB" dirty="0"/>
              <a:t>since </a:t>
            </a:r>
            <a:r>
              <a:rPr lang="en-GB" dirty="0" err="1" smtClean="0"/>
              <a:t>tx</a:t>
            </a:r>
            <a:r>
              <a:rPr lang="en-GB" dirty="0" smtClean="0"/>
              <a:t> start). </a:t>
            </a:r>
          </a:p>
          <a:p>
            <a:r>
              <a:rPr lang="en-GB" dirty="0"/>
              <a:t>CUP patients who began </a:t>
            </a:r>
            <a:r>
              <a:rPr lang="en-GB" dirty="0" err="1" smtClean="0"/>
              <a:t>tx</a:t>
            </a:r>
            <a:r>
              <a:rPr lang="en-GB" dirty="0" smtClean="0"/>
              <a:t> </a:t>
            </a:r>
            <a:r>
              <a:rPr lang="en-GB" dirty="0"/>
              <a:t>in the past year, </a:t>
            </a:r>
            <a:r>
              <a:rPr lang="en-GB" dirty="0" smtClean="0"/>
              <a:t>(n=1496)</a:t>
            </a:r>
          </a:p>
          <a:p>
            <a:r>
              <a:rPr lang="en-GB" dirty="0"/>
              <a:t>χ2 </a:t>
            </a:r>
            <a:r>
              <a:rPr lang="en-GB" dirty="0" smtClean="0"/>
              <a:t>tests associations: CUP </a:t>
            </a:r>
            <a:r>
              <a:rPr lang="en-GB" dirty="0"/>
              <a:t>vs </a:t>
            </a:r>
            <a:r>
              <a:rPr lang="en-GB" dirty="0" smtClean="0"/>
              <a:t>non-CUP and each item  </a:t>
            </a:r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‘small’ or greater effect </a:t>
            </a:r>
            <a:r>
              <a:rPr lang="en-GB" dirty="0" smtClean="0"/>
              <a:t>was classified </a:t>
            </a:r>
            <a:r>
              <a:rPr lang="en-GB" dirty="0"/>
              <a:t>as </a:t>
            </a:r>
            <a:r>
              <a:rPr lang="en-GB" dirty="0" smtClean="0"/>
              <a:t>meaningful Cramer’s </a:t>
            </a:r>
            <a:r>
              <a:rPr lang="en-GB" dirty="0"/>
              <a:t>V </a:t>
            </a:r>
            <a:r>
              <a:rPr lang="en-GB" dirty="0" smtClean="0"/>
              <a:t>&gt;0.1 (</a:t>
            </a:r>
            <a:r>
              <a:rPr lang="en-GB" dirty="0" err="1" smtClean="0"/>
              <a:t>df</a:t>
            </a:r>
            <a:r>
              <a:rPr lang="en-GB" dirty="0" smtClean="0"/>
              <a:t>=1) or &gt;0.07 (</a:t>
            </a:r>
            <a:r>
              <a:rPr lang="en-GB" dirty="0" err="1" smtClean="0"/>
              <a:t>df</a:t>
            </a:r>
            <a:r>
              <a:rPr lang="en-GB" dirty="0" smtClean="0"/>
              <a:t>=2)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566" y="1227325"/>
            <a:ext cx="7808866" cy="5081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7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20315"/>
            <a:ext cx="8496300" cy="649288"/>
          </a:xfrm>
        </p:spPr>
        <p:txBody>
          <a:bodyPr/>
          <a:lstStyle/>
          <a:p>
            <a:r>
              <a:rPr lang="en-GB" dirty="0" smtClean="0"/>
              <a:t>Matched samples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80728"/>
            <a:ext cx="10108755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496300" cy="649288"/>
          </a:xfrm>
        </p:spPr>
        <p:txBody>
          <a:bodyPr/>
          <a:lstStyle/>
          <a:p>
            <a:r>
              <a:rPr lang="en-GB" dirty="0" smtClean="0"/>
              <a:t>Results 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97" y="1238548"/>
            <a:ext cx="8833870" cy="54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5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496300" cy="649288"/>
          </a:xfrm>
        </p:spPr>
        <p:txBody>
          <a:bodyPr/>
          <a:lstStyle/>
          <a:p>
            <a:r>
              <a:rPr lang="en-GB" dirty="0" smtClean="0"/>
              <a:t>Results 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6" y="1520786"/>
            <a:ext cx="8803387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496300" cy="649288"/>
          </a:xfrm>
        </p:spPr>
        <p:txBody>
          <a:bodyPr/>
          <a:lstStyle/>
          <a:p>
            <a:r>
              <a:rPr lang="en-GB" dirty="0" smtClean="0"/>
              <a:t>Results III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7" y="1161091"/>
            <a:ext cx="9010273" cy="4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5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Sample limitations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3"/>
            <a:ext cx="8496300" cy="5065712"/>
          </a:xfrm>
        </p:spPr>
        <p:txBody>
          <a:bodyPr/>
          <a:lstStyle/>
          <a:p>
            <a:r>
              <a:rPr lang="en-GB" dirty="0" smtClean="0"/>
              <a:t>Findings suggest experience CUP </a:t>
            </a:r>
            <a:r>
              <a:rPr lang="en-GB" dirty="0"/>
              <a:t>&amp; non-CUP </a:t>
            </a:r>
            <a:r>
              <a:rPr lang="en-GB" dirty="0" smtClean="0"/>
              <a:t>similar</a:t>
            </a:r>
            <a:r>
              <a:rPr lang="en-GB" dirty="0"/>
              <a:t>, except </a:t>
            </a:r>
            <a:r>
              <a:rPr lang="en-GB" dirty="0" smtClean="0"/>
              <a:t>for 9 </a:t>
            </a:r>
            <a:r>
              <a:rPr lang="en-GB" dirty="0"/>
              <a:t>areas </a:t>
            </a:r>
            <a:endParaRPr lang="en-GB" dirty="0" smtClean="0"/>
          </a:p>
          <a:p>
            <a:r>
              <a:rPr lang="en-GB" dirty="0" smtClean="0"/>
              <a:t>Reflects findings from previous research</a:t>
            </a:r>
            <a:endParaRPr lang="en-GB" dirty="0"/>
          </a:p>
          <a:p>
            <a:r>
              <a:rPr lang="en-GB" dirty="0"/>
              <a:t>But, CUP sample not rep </a:t>
            </a:r>
            <a:r>
              <a:rPr lang="en-GB" dirty="0" smtClean="0"/>
              <a:t>profile: </a:t>
            </a:r>
          </a:p>
          <a:p>
            <a:pPr lvl="1"/>
            <a:r>
              <a:rPr lang="en-GB" dirty="0" smtClean="0"/>
              <a:t>12m </a:t>
            </a:r>
            <a:r>
              <a:rPr lang="en-GB" dirty="0"/>
              <a:t>survival: </a:t>
            </a:r>
            <a:r>
              <a:rPr lang="en-GB" dirty="0" smtClean="0"/>
              <a:t>62% </a:t>
            </a:r>
            <a:r>
              <a:rPr lang="en-GB" dirty="0"/>
              <a:t>(sample) vs. </a:t>
            </a:r>
            <a:r>
              <a:rPr lang="en-GB" dirty="0" smtClean="0"/>
              <a:t>16% </a:t>
            </a:r>
            <a:r>
              <a:rPr lang="en-GB" dirty="0"/>
              <a:t>(</a:t>
            </a:r>
            <a:r>
              <a:rPr lang="en-GB" dirty="0" smtClean="0"/>
              <a:t>NCRAS)</a:t>
            </a:r>
          </a:p>
          <a:p>
            <a:pPr lvl="1"/>
            <a:r>
              <a:rPr lang="en-GB" dirty="0" smtClean="0"/>
              <a:t>ICD-C80</a:t>
            </a:r>
            <a:r>
              <a:rPr lang="en-GB" dirty="0"/>
              <a:t>: </a:t>
            </a:r>
            <a:r>
              <a:rPr lang="en-GB" dirty="0" smtClean="0"/>
              <a:t>11% </a:t>
            </a:r>
            <a:r>
              <a:rPr lang="en-GB" dirty="0"/>
              <a:t>(sample) vs. </a:t>
            </a:r>
            <a:r>
              <a:rPr lang="en-GB" dirty="0" smtClean="0"/>
              <a:t>49% </a:t>
            </a:r>
            <a:r>
              <a:rPr lang="en-GB" dirty="0"/>
              <a:t>(NCRAS</a:t>
            </a:r>
            <a:r>
              <a:rPr lang="en-GB" dirty="0" smtClean="0"/>
              <a:t>) </a:t>
            </a:r>
            <a:endParaRPr lang="en-GB" dirty="0"/>
          </a:p>
          <a:p>
            <a:r>
              <a:rPr lang="en-GB" dirty="0"/>
              <a:t>Thus, </a:t>
            </a:r>
            <a:endParaRPr lang="en-GB" dirty="0" smtClean="0"/>
          </a:p>
          <a:p>
            <a:pPr lvl="1"/>
            <a:r>
              <a:rPr lang="en-GB" dirty="0" smtClean="0"/>
              <a:t>CUP </a:t>
            </a:r>
            <a:r>
              <a:rPr lang="en-GB" dirty="0"/>
              <a:t>sample – more positive </a:t>
            </a:r>
            <a:r>
              <a:rPr lang="en-GB" dirty="0" smtClean="0"/>
              <a:t>experience </a:t>
            </a:r>
            <a:r>
              <a:rPr lang="en-GB" dirty="0"/>
              <a:t>than expected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A6D-9565-4753-A6EB-07782B3264A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Sciences_template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HealthSciences_template</Template>
  <TotalTime>3889</TotalTime>
  <Words>588</Words>
  <Application>Microsoft Office PowerPoint</Application>
  <PresentationFormat>On-screen Show (4:3)</PresentationFormat>
  <Paragraphs>77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HealthSciences_template</vt:lpstr>
      <vt:lpstr>UOS divider slide design</vt:lpstr>
      <vt:lpstr>UOS full bleed image</vt:lpstr>
      <vt:lpstr>Identifying differences in the experiences of care between patients diagnosed with metastatic cancer of known and unknown primaries</vt:lpstr>
      <vt:lpstr>Previous QoL/ psycho-social research  </vt:lpstr>
      <vt:lpstr>Matched CPES frequency analysis compared CUP vs. non-CUP Methods</vt:lpstr>
      <vt:lpstr>PowerPoint Presentation</vt:lpstr>
      <vt:lpstr>Matched samples</vt:lpstr>
      <vt:lpstr>Results I</vt:lpstr>
      <vt:lpstr>Results II</vt:lpstr>
      <vt:lpstr>Results III</vt:lpstr>
      <vt:lpstr>Sample limitations</vt:lpstr>
      <vt:lpstr>Further issues</vt:lpstr>
      <vt:lpstr>Conclusion</vt:lpstr>
      <vt:lpstr>Acknowledgements</vt:lpstr>
      <vt:lpstr>Reference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Wagland R.</dc:creator>
  <cp:lastModifiedBy>Dunderdale, Helen</cp:lastModifiedBy>
  <cp:revision>49</cp:revision>
  <cp:lastPrinted>2018-03-06T17:37:22Z</cp:lastPrinted>
  <dcterms:created xsi:type="dcterms:W3CDTF">2011-06-13T13:56:50Z</dcterms:created>
  <dcterms:modified xsi:type="dcterms:W3CDTF">2018-05-10T09:32:30Z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522396063</vt:i4>
  </property>
  <property fmtid="{D5CDD505-2E9C-101B-9397-08002B2CF9AE}" pid="3" name="_NewReviewCycle">
    <vt:lpwstr/>
  </property>
  <property fmtid="{D5CDD505-2E9C-101B-9397-08002B2CF9AE}" pid="4" name="_EmailSubject">
    <vt:lpwstr>Presentations for tomorrow please </vt:lpwstr>
  </property>
  <property fmtid="{D5CDD505-2E9C-101B-9397-08002B2CF9AE}" pid="5" name="_AuthorEmail">
    <vt:lpwstr>R.Wagland@soton.ac.uk</vt:lpwstr>
  </property>
  <property fmtid="{D5CDD505-2E9C-101B-9397-08002B2CF9AE}" pid="6" name="_AuthorEmailDisplayName">
    <vt:lpwstr>Wagland R.</vt:lpwstr>
  </property>
</Properties>
</file>