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9" r:id="rId5"/>
    <p:sldId id="276" r:id="rId6"/>
    <p:sldId id="270" r:id="rId7"/>
    <p:sldId id="272" r:id="rId8"/>
    <p:sldId id="271" r:id="rId9"/>
    <p:sldId id="263" r:id="rId10"/>
    <p:sldId id="265" r:id="rId11"/>
    <p:sldId id="291" r:id="rId12"/>
    <p:sldId id="262" r:id="rId13"/>
    <p:sldId id="282" r:id="rId14"/>
    <p:sldId id="292" r:id="rId15"/>
    <p:sldId id="268" r:id="rId16"/>
    <p:sldId id="273" r:id="rId17"/>
    <p:sldId id="274" r:id="rId18"/>
    <p:sldId id="275" r:id="rId19"/>
    <p:sldId id="277" r:id="rId20"/>
    <p:sldId id="278" r:id="rId21"/>
    <p:sldId id="279" r:id="rId22"/>
    <p:sldId id="281" r:id="rId23"/>
    <p:sldId id="260" r:id="rId24"/>
    <p:sldId id="259" r:id="rId25"/>
    <p:sldId id="280" r:id="rId26"/>
    <p:sldId id="264" r:id="rId27"/>
    <p:sldId id="293" r:id="rId28"/>
    <p:sldId id="294" r:id="rId29"/>
    <p:sldId id="284" r:id="rId30"/>
    <p:sldId id="290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oug:Library:Mobile%20Documents:com~apple~CloudDocs:third%20blue%20book:B%20Lung%20resections%201980-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374514574491"/>
          <c:y val="6.4000633308725102E-2"/>
          <c:w val="0.86453305944651004"/>
          <c:h val="0.67971994499050903"/>
        </c:manualLayout>
      </c:layout>
      <c:lineChart>
        <c:grouping val="standard"/>
        <c:varyColors val="0"/>
        <c:ser>
          <c:idx val="0"/>
          <c:order val="0"/>
          <c:spPr>
            <a:ln w="19050" cmpd="sng">
              <a:solidFill>
                <a:srgbClr val="003D67"/>
              </a:solidFill>
              <a:prstDash val="solid"/>
            </a:ln>
          </c:spPr>
          <c:marker>
            <c:spPr>
              <a:solidFill>
                <a:srgbClr val="003D67"/>
              </a:solidFill>
              <a:ln w="19050" cmpd="sng">
                <a:solidFill>
                  <a:srgbClr val="003D67"/>
                </a:solidFill>
              </a:ln>
            </c:spPr>
          </c:marker>
          <c:cat>
            <c:strRef>
              <c:f>'total cancer resections'!$A$2:$A$36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1991-2</c:v>
                </c:pt>
                <c:pt idx="12">
                  <c:v>1992-3</c:v>
                </c:pt>
                <c:pt idx="13">
                  <c:v>1993-4</c:v>
                </c:pt>
                <c:pt idx="14">
                  <c:v>1994-5</c:v>
                </c:pt>
                <c:pt idx="15">
                  <c:v>1995-6</c:v>
                </c:pt>
                <c:pt idx="16">
                  <c:v>1996-7</c:v>
                </c:pt>
                <c:pt idx="17">
                  <c:v>1997-8</c:v>
                </c:pt>
                <c:pt idx="18">
                  <c:v>1998-9</c:v>
                </c:pt>
                <c:pt idx="19">
                  <c:v>1999-2000</c:v>
                </c:pt>
                <c:pt idx="20">
                  <c:v>2000-1</c:v>
                </c:pt>
                <c:pt idx="21">
                  <c:v>2001-2</c:v>
                </c:pt>
                <c:pt idx="22">
                  <c:v>2002-3</c:v>
                </c:pt>
                <c:pt idx="23">
                  <c:v>2003-4</c:v>
                </c:pt>
                <c:pt idx="24">
                  <c:v>2004-5</c:v>
                </c:pt>
                <c:pt idx="25">
                  <c:v>2005-6</c:v>
                </c:pt>
                <c:pt idx="26">
                  <c:v>2006-7</c:v>
                </c:pt>
                <c:pt idx="27">
                  <c:v>2007-8</c:v>
                </c:pt>
                <c:pt idx="28">
                  <c:v>2008-9</c:v>
                </c:pt>
                <c:pt idx="29">
                  <c:v>2009-10</c:v>
                </c:pt>
                <c:pt idx="30">
                  <c:v>2010-11</c:v>
                </c:pt>
                <c:pt idx="31">
                  <c:v>2011-12</c:v>
                </c:pt>
                <c:pt idx="32">
                  <c:v>2012-13</c:v>
                </c:pt>
                <c:pt idx="33">
                  <c:v>2013-14</c:v>
                </c:pt>
                <c:pt idx="34">
                  <c:v>2014-15</c:v>
                </c:pt>
              </c:strCache>
            </c:strRef>
          </c:cat>
          <c:val>
            <c:numRef>
              <c:f>'total cancer resections'!$B$2:$B$36</c:f>
              <c:numCache>
                <c:formatCode>General</c:formatCode>
                <c:ptCount val="35"/>
                <c:pt idx="0">
                  <c:v>3732</c:v>
                </c:pt>
                <c:pt idx="1">
                  <c:v>3666</c:v>
                </c:pt>
                <c:pt idx="2">
                  <c:v>3732</c:v>
                </c:pt>
                <c:pt idx="3">
                  <c:v>3637</c:v>
                </c:pt>
                <c:pt idx="4">
                  <c:v>3736</c:v>
                </c:pt>
                <c:pt idx="5">
                  <c:v>3760</c:v>
                </c:pt>
                <c:pt idx="6">
                  <c:v>3845</c:v>
                </c:pt>
                <c:pt idx="7">
                  <c:v>3319</c:v>
                </c:pt>
                <c:pt idx="8">
                  <c:v>3506</c:v>
                </c:pt>
                <c:pt idx="9">
                  <c:v>3560</c:v>
                </c:pt>
                <c:pt idx="10">
                  <c:v>3777</c:v>
                </c:pt>
                <c:pt idx="11">
                  <c:v>3282</c:v>
                </c:pt>
                <c:pt idx="12">
                  <c:v>3480</c:v>
                </c:pt>
                <c:pt idx="13">
                  <c:v>3402</c:v>
                </c:pt>
                <c:pt idx="14">
                  <c:v>3517</c:v>
                </c:pt>
                <c:pt idx="15">
                  <c:v>3061</c:v>
                </c:pt>
                <c:pt idx="16">
                  <c:v>3361</c:v>
                </c:pt>
                <c:pt idx="17">
                  <c:v>3414</c:v>
                </c:pt>
                <c:pt idx="18">
                  <c:v>3332</c:v>
                </c:pt>
                <c:pt idx="19">
                  <c:v>3472</c:v>
                </c:pt>
                <c:pt idx="20">
                  <c:v>3580</c:v>
                </c:pt>
                <c:pt idx="21">
                  <c:v>3112</c:v>
                </c:pt>
                <c:pt idx="22">
                  <c:v>3556</c:v>
                </c:pt>
                <c:pt idx="23">
                  <c:v>3276</c:v>
                </c:pt>
                <c:pt idx="24">
                  <c:v>3389</c:v>
                </c:pt>
                <c:pt idx="25">
                  <c:v>3708</c:v>
                </c:pt>
                <c:pt idx="26">
                  <c:v>4094</c:v>
                </c:pt>
                <c:pt idx="27">
                  <c:v>4333</c:v>
                </c:pt>
                <c:pt idx="28">
                  <c:v>4484</c:v>
                </c:pt>
                <c:pt idx="29">
                  <c:v>5265</c:v>
                </c:pt>
                <c:pt idx="30">
                  <c:v>5573</c:v>
                </c:pt>
                <c:pt idx="31">
                  <c:v>6360</c:v>
                </c:pt>
                <c:pt idx="32">
                  <c:v>6474</c:v>
                </c:pt>
                <c:pt idx="33">
                  <c:v>6468</c:v>
                </c:pt>
                <c:pt idx="34">
                  <c:v>7228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D1F-4D16-8F62-3628BC65D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868160"/>
        <c:axId val="347874432"/>
      </c:lineChart>
      <c:catAx>
        <c:axId val="347868160"/>
        <c:scaling>
          <c:orientation val="minMax"/>
        </c:scaling>
        <c:delete val="0"/>
        <c:axPos val="b"/>
        <c:numFmt formatCode="#,##0.00" sourceLinked="0"/>
        <c:majorTickMark val="out"/>
        <c:minorTickMark val="none"/>
        <c:tickLblPos val="nextTo"/>
        <c:spPr>
          <a:ln w="3175">
            <a:solidFill>
              <a:srgbClr val="37424A"/>
            </a:solidFill>
            <a:prstDash val="solid"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rgbClr val="37424A"/>
                </a:solidFill>
                <a:latin typeface="+mj-lt"/>
                <a:ea typeface="Arial"/>
                <a:cs typeface="Arial"/>
              </a:defRPr>
            </a:pPr>
            <a:endParaRPr lang="en-US"/>
          </a:p>
        </c:txPr>
        <c:crossAx val="3478744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47874432"/>
        <c:scaling>
          <c:orientation val="minMax"/>
        </c:scaling>
        <c:delete val="0"/>
        <c:axPos val="l"/>
        <c:majorGridlines>
          <c:spPr>
            <a:ln w="3175">
              <a:solidFill>
                <a:srgbClr val="37424A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37424A"/>
                </a:solidFill>
                <a:latin typeface="+mj-lt"/>
                <a:ea typeface="Arial"/>
                <a:cs typeface="Arial"/>
              </a:defRPr>
            </a:pPr>
            <a:endParaRPr lang="en-US"/>
          </a:p>
        </c:txPr>
        <c:crossAx val="347868160"/>
        <c:crosses val="autoZero"/>
        <c:crossBetween val="between"/>
      </c:valAx>
      <c:spPr>
        <a:solidFill>
          <a:srgbClr val="C7DCE9">
            <a:alpha val="33000"/>
          </a:srgbClr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5CF-B01C-FB44-ADE4-55DC765DC25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2F6C-2AFB-B943-9F51-453F55693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4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5CF-B01C-FB44-ADE4-55DC765DC25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2F6C-2AFB-B943-9F51-453F55693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5CF-B01C-FB44-ADE4-55DC765DC25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2F6C-2AFB-B943-9F51-453F55693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5CF-B01C-FB44-ADE4-55DC765DC25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2F6C-2AFB-B943-9F51-453F55693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4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5CF-B01C-FB44-ADE4-55DC765DC25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2F6C-2AFB-B943-9F51-453F55693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4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5CF-B01C-FB44-ADE4-55DC765DC25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2F6C-2AFB-B943-9F51-453F55693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7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5CF-B01C-FB44-ADE4-55DC765DC25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2F6C-2AFB-B943-9F51-453F55693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5CF-B01C-FB44-ADE4-55DC765DC25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2F6C-2AFB-B943-9F51-453F55693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7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5CF-B01C-FB44-ADE4-55DC765DC25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2F6C-2AFB-B943-9F51-453F55693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0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5CF-B01C-FB44-ADE4-55DC765DC25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2F6C-2AFB-B943-9F51-453F55693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1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5CF-B01C-FB44-ADE4-55DC765DC25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2F6C-2AFB-B943-9F51-453F55693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3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fld id="{35A7A5CF-B01C-FB44-ADE4-55DC765DC256}" type="datetimeFigureOut">
              <a:rPr lang="en-US" smtClean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fld id="{45132F6C-2AFB-B943-9F51-453F556937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8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e.org.uk/guidance/ta123" TargetMode="External"/><Relationship Id="rId2" Type="http://schemas.openxmlformats.org/officeDocument/2006/relationships/hyperlink" Target="http://www.nice.org.uk/guidance/ng92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Lung Cancer Diagnosis and Management</a:t>
            </a:r>
            <a:br>
              <a:rPr lang="en-US" dirty="0" smtClean="0"/>
            </a:br>
            <a:r>
              <a:rPr lang="en-US" dirty="0" smtClean="0"/>
              <a:t>2019 NICE Guidance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2800" dirty="0" smtClean="0"/>
              <a:t>Doug West</a:t>
            </a:r>
          </a:p>
          <a:p>
            <a:pPr algn="l"/>
            <a:r>
              <a:rPr lang="en-US" sz="2400" dirty="0" smtClean="0"/>
              <a:t>Thoracic Surgeon, University Hospitals Bristol</a:t>
            </a:r>
          </a:p>
          <a:p>
            <a:pPr algn="l"/>
            <a:r>
              <a:rPr lang="en-US" sz="2400" dirty="0" smtClean="0"/>
              <a:t>Vice Chair, NICE Lung Cancer Guideline Update Committee 2019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520507"/>
            <a:ext cx="48260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86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imaging-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Already included in co-registration CT for PET</a:t>
            </a:r>
          </a:p>
          <a:p>
            <a:r>
              <a:rPr lang="en-US" dirty="0" smtClean="0"/>
              <a:t>Undiagnosed (clinically and </a:t>
            </a:r>
            <a:r>
              <a:rPr lang="en-US" dirty="0" err="1" smtClean="0"/>
              <a:t>radiologically</a:t>
            </a:r>
            <a:r>
              <a:rPr lang="en-US" dirty="0" smtClean="0"/>
              <a:t>) brain metastases</a:t>
            </a:r>
          </a:p>
          <a:p>
            <a:r>
              <a:rPr lang="en-US" dirty="0" smtClean="0"/>
              <a:t>Risk of futile radical therapy / unnecessary reduction in </a:t>
            </a:r>
            <a:r>
              <a:rPr lang="en-US" dirty="0" err="1" smtClean="0"/>
              <a:t>HRQoL</a:t>
            </a:r>
            <a:endParaRPr lang="en-US" dirty="0" smtClean="0"/>
          </a:p>
          <a:p>
            <a:r>
              <a:rPr lang="en-US" dirty="0" smtClean="0"/>
              <a:t>Risk of occult </a:t>
            </a:r>
            <a:r>
              <a:rPr lang="en-US" dirty="0" err="1" smtClean="0"/>
              <a:t>mets</a:t>
            </a:r>
            <a:r>
              <a:rPr lang="en-US" dirty="0" smtClean="0"/>
              <a:t>. increases with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33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imaging-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Already included in co-registration CT for PET</a:t>
            </a:r>
          </a:p>
          <a:p>
            <a:r>
              <a:rPr lang="en-US" dirty="0" smtClean="0"/>
              <a:t>Undiagnosed (clinically and </a:t>
            </a:r>
            <a:r>
              <a:rPr lang="en-US" dirty="0" err="1" smtClean="0"/>
              <a:t>radiologically</a:t>
            </a:r>
            <a:r>
              <a:rPr lang="en-US" dirty="0" smtClean="0"/>
              <a:t>) brain metastases</a:t>
            </a:r>
          </a:p>
          <a:p>
            <a:r>
              <a:rPr lang="en-US" dirty="0" smtClean="0"/>
              <a:t>Risk of futile radical therapy / unnecessary reduction in </a:t>
            </a:r>
            <a:r>
              <a:rPr lang="en-US" dirty="0" err="1" smtClean="0"/>
              <a:t>HRQoL</a:t>
            </a:r>
            <a:endParaRPr lang="en-US" dirty="0" smtClean="0"/>
          </a:p>
          <a:p>
            <a:r>
              <a:rPr lang="en-US" dirty="0" smtClean="0"/>
              <a:t>Risk of occult </a:t>
            </a:r>
            <a:r>
              <a:rPr lang="en-US" dirty="0" err="1" smtClean="0"/>
              <a:t>mets</a:t>
            </a:r>
            <a:r>
              <a:rPr lang="en-US" dirty="0" smtClean="0"/>
              <a:t>. increases with stage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Evidence review 1.5-21.4% of stage I-IIIA will have </a:t>
            </a:r>
            <a:r>
              <a:rPr lang="en-US" dirty="0" err="1" smtClean="0">
                <a:solidFill>
                  <a:srgbClr val="FF0000"/>
                </a:solidFill>
              </a:rPr>
              <a:t>mets</a:t>
            </a:r>
            <a:r>
              <a:rPr lang="en-US" dirty="0" smtClean="0">
                <a:solidFill>
                  <a:srgbClr val="FF0000"/>
                </a:solidFill>
              </a:rPr>
              <a:t> on MRI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Expectation: more brain imaging and therapy (SABR </a:t>
            </a:r>
            <a:r>
              <a:rPr lang="en-US" dirty="0" err="1" smtClean="0">
                <a:solidFill>
                  <a:srgbClr val="FF0000"/>
                </a:solidFill>
              </a:rPr>
              <a:t>etc</a:t>
            </a:r>
            <a:r>
              <a:rPr lang="en-US" dirty="0" smtClean="0">
                <a:solidFill>
                  <a:srgbClr val="FF0000"/>
                </a:solidFill>
              </a:rPr>
              <a:t>) for brain </a:t>
            </a:r>
            <a:r>
              <a:rPr lang="en-US" dirty="0" err="1" smtClean="0">
                <a:solidFill>
                  <a:srgbClr val="FF0000"/>
                </a:solidFill>
              </a:rPr>
              <a:t>mets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33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Staging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457351"/>
            <a:ext cx="801625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"/>
              </a:rPr>
              <a:t>Offer PET-CT (if not already done), followed by EBUS‑TBNA and/or EUS‑FNA, to people with suspected lung cancer who have enlarged </a:t>
            </a:r>
            <a:r>
              <a:rPr lang="en-US" dirty="0" err="1">
                <a:latin typeface="Helvetica"/>
              </a:rPr>
              <a:t>intrathoracic</a:t>
            </a:r>
            <a:r>
              <a:rPr lang="en-US" dirty="0">
                <a:latin typeface="Helvetica"/>
              </a:rPr>
              <a:t> lymph nodes (lymph nodes greater than or equal to 10 mm short axis on CT) and who could potentially have treatment with curative intent. </a:t>
            </a:r>
            <a:r>
              <a:rPr lang="en-US" b="1" dirty="0">
                <a:latin typeface="Helvetica"/>
              </a:rPr>
              <a:t>[2019]</a:t>
            </a:r>
            <a:endParaRPr lang="en-US" dirty="0">
              <a:latin typeface="Helvetica"/>
            </a:endParaRPr>
          </a:p>
          <a:p>
            <a:r>
              <a:rPr lang="en-US" dirty="0">
                <a:latin typeface="Helvetica"/>
              </a:rPr>
              <a:t>1.3.20</a:t>
            </a:r>
          </a:p>
          <a:p>
            <a:r>
              <a:rPr lang="en-US" dirty="0">
                <a:latin typeface="Helvetica"/>
              </a:rPr>
              <a:t>Evaluate PET-CT-positive or enlarged </a:t>
            </a:r>
            <a:r>
              <a:rPr lang="en-US" dirty="0" err="1">
                <a:latin typeface="Helvetica"/>
              </a:rPr>
              <a:t>intrathoracic</a:t>
            </a:r>
            <a:r>
              <a:rPr lang="en-US" dirty="0">
                <a:latin typeface="Helvetica"/>
              </a:rPr>
              <a:t> nodes using a systematic approach[</a:t>
            </a:r>
            <a:r>
              <a:rPr lang="en-US" u="sng" dirty="0">
                <a:latin typeface="Helvetica"/>
              </a:rPr>
              <a:t>3] with EBUS‑TBNA and/or EUS‑FNA if nodal status would affect the treatment plan. </a:t>
            </a:r>
            <a:r>
              <a:rPr lang="en-US" b="1" u="sng" dirty="0">
                <a:latin typeface="Helvetica"/>
              </a:rPr>
              <a:t>[2019]</a:t>
            </a:r>
            <a:endParaRPr lang="en-US" u="sng" dirty="0">
              <a:latin typeface="Helvetica"/>
            </a:endParaRPr>
          </a:p>
          <a:p>
            <a:r>
              <a:rPr lang="en-US" u="sng" dirty="0">
                <a:latin typeface="Helvetica"/>
              </a:rPr>
              <a:t>1.3.21</a:t>
            </a:r>
          </a:p>
          <a:p>
            <a:r>
              <a:rPr lang="en-US" u="sng" dirty="0">
                <a:latin typeface="Helvetica"/>
              </a:rPr>
              <a:t>Consider surgical </a:t>
            </a:r>
            <a:r>
              <a:rPr lang="en-US" u="sng" dirty="0" err="1">
                <a:latin typeface="Helvetica"/>
              </a:rPr>
              <a:t>mediastinal</a:t>
            </a:r>
            <a:r>
              <a:rPr lang="en-US" u="sng" dirty="0">
                <a:latin typeface="Helvetica"/>
              </a:rPr>
              <a:t> staging for people with a negative EBUS‑TBNA or EUS‑FNA if clinical suspicion of nodal malignancy is high and nodal status would affect their treatment plan. </a:t>
            </a:r>
            <a:r>
              <a:rPr lang="en-US" b="1" u="sng" dirty="0">
                <a:latin typeface="Helvetica"/>
              </a:rPr>
              <a:t>[2019]</a:t>
            </a:r>
            <a:endParaRPr lang="en-US" dirty="0">
              <a:latin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538185"/>
            <a:ext cx="3813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Helvetica"/>
              </a:rPr>
              <a:t>Reducing role for bronchoscopy</a:t>
            </a:r>
            <a:endParaRPr lang="en-US" sz="2000" dirty="0">
              <a:solidFill>
                <a:srgbClr val="FF0000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7463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Invasive node staging: move to EBUS</a:t>
            </a:r>
            <a:endParaRPr lang="en-US" dirty="0"/>
          </a:p>
        </p:txBody>
      </p:sp>
      <p:sp>
        <p:nvSpPr>
          <p:cNvPr id="3" name="Diagonal Stripe 2"/>
          <p:cNvSpPr/>
          <p:nvPr/>
        </p:nvSpPr>
        <p:spPr>
          <a:xfrm>
            <a:off x="722543" y="3634247"/>
            <a:ext cx="766333" cy="1226012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4" name="Diagonal Stripe 3"/>
          <p:cNvSpPr/>
          <p:nvPr/>
        </p:nvSpPr>
        <p:spPr>
          <a:xfrm flipH="1">
            <a:off x="1105275" y="3634247"/>
            <a:ext cx="767201" cy="1402007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5" name="Diagonal Stripe 4"/>
          <p:cNvSpPr/>
          <p:nvPr/>
        </p:nvSpPr>
        <p:spPr>
          <a:xfrm>
            <a:off x="6085144" y="3634247"/>
            <a:ext cx="766333" cy="1226012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6" name="Diagonal Stripe 5"/>
          <p:cNvSpPr/>
          <p:nvPr/>
        </p:nvSpPr>
        <p:spPr>
          <a:xfrm>
            <a:off x="3040839" y="3634247"/>
            <a:ext cx="766333" cy="1226012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7" name="Diagonal Stripe 6"/>
          <p:cNvSpPr/>
          <p:nvPr/>
        </p:nvSpPr>
        <p:spPr>
          <a:xfrm flipH="1">
            <a:off x="6467876" y="3634247"/>
            <a:ext cx="767201" cy="1402007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8" name="Diagonal Stripe 7"/>
          <p:cNvSpPr/>
          <p:nvPr/>
        </p:nvSpPr>
        <p:spPr>
          <a:xfrm flipH="1">
            <a:off x="3423571" y="3634247"/>
            <a:ext cx="767201" cy="1402007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67876" y="2452022"/>
            <a:ext cx="383601" cy="11822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05275" y="2452022"/>
            <a:ext cx="383601" cy="11822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23571" y="2452022"/>
            <a:ext cx="383601" cy="11822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7200" y="3349638"/>
            <a:ext cx="440505" cy="459754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61485" y="4444291"/>
            <a:ext cx="440505" cy="459754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652223" y="3424561"/>
            <a:ext cx="440505" cy="459754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600334" y="3402668"/>
            <a:ext cx="440505" cy="45975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366667" y="4576500"/>
            <a:ext cx="440505" cy="45975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88173" y="3579515"/>
            <a:ext cx="440505" cy="45975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568439" y="3130705"/>
            <a:ext cx="693600" cy="753609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014824" y="3358881"/>
            <a:ext cx="440505" cy="459754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262040" y="4444290"/>
            <a:ext cx="646342" cy="591963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2543" y="5604623"/>
            <a:ext cx="9045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"/>
              </a:rPr>
              <a:t>Declining role for </a:t>
            </a:r>
            <a:r>
              <a:rPr lang="en-US" sz="2400" dirty="0" err="1" smtClean="0">
                <a:latin typeface="Helvetica"/>
              </a:rPr>
              <a:t>mediastinoscopy</a:t>
            </a:r>
            <a:r>
              <a:rPr lang="en-US" sz="2400" dirty="0" smtClean="0">
                <a:latin typeface="Helvetica"/>
              </a:rPr>
              <a:t>; role in PET-avid mediastinum </a:t>
            </a:r>
          </a:p>
          <a:p>
            <a:r>
              <a:rPr lang="en-US" sz="2400" dirty="0" smtClean="0">
                <a:latin typeface="Helvetica"/>
              </a:rPr>
              <a:t>with negative EBUS but poor quality/uncertain</a:t>
            </a:r>
            <a:endParaRPr lang="en-US" sz="2400" dirty="0">
              <a:latin typeface="Helvetic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2543" y="1698519"/>
            <a:ext cx="1279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"/>
              </a:rPr>
              <a:t>PET-CT</a:t>
            </a:r>
            <a:endParaRPr lang="en-US" sz="2400" dirty="0">
              <a:latin typeface="Helvetic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0847" y="1698519"/>
            <a:ext cx="2297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"/>
              </a:rPr>
              <a:t>PET-CT+EBUS</a:t>
            </a:r>
            <a:endParaRPr lang="en-US" sz="2400" dirty="0">
              <a:latin typeface="Helvetic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4777" y="1745068"/>
            <a:ext cx="2382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"/>
              </a:rPr>
              <a:t>PET-CT+ EBUS</a:t>
            </a:r>
            <a:endParaRPr lang="en-US" sz="24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52380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Declining role of </a:t>
            </a:r>
            <a:r>
              <a:rPr lang="en-US" dirty="0" err="1" smtClean="0"/>
              <a:t>mediastinoscopy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EBUS-TBNA / EUS first line for invasive </a:t>
            </a:r>
            <a:r>
              <a:rPr lang="en-US" dirty="0" err="1" smtClean="0"/>
              <a:t>mediastinal</a:t>
            </a:r>
            <a:r>
              <a:rPr lang="en-US" dirty="0" smtClean="0"/>
              <a:t> staging</a:t>
            </a:r>
          </a:p>
          <a:p>
            <a:r>
              <a:rPr lang="en-US" dirty="0" smtClean="0"/>
              <a:t>Role in confirming EBUS results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</a:p>
          <a:p>
            <a:pPr lvl="1"/>
            <a:r>
              <a:rPr lang="en-US" dirty="0" smtClean="0"/>
              <a:t>“clinical staging of nodal malignancy is high”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AND</a:t>
            </a:r>
          </a:p>
          <a:p>
            <a:pPr lvl="1"/>
            <a:r>
              <a:rPr lang="en-US" dirty="0" smtClean="0"/>
              <a:t>“nodal status would affect their treatment plan”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32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Fitness assessment before surgery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4702" y="1403935"/>
            <a:ext cx="796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"/>
              </a:rPr>
              <a:t>Perform </a:t>
            </a:r>
            <a:r>
              <a:rPr lang="en-US" dirty="0" err="1">
                <a:latin typeface="Helvetica"/>
              </a:rPr>
              <a:t>spirometry</a:t>
            </a:r>
            <a:r>
              <a:rPr lang="en-US" dirty="0">
                <a:latin typeface="Helvetica"/>
              </a:rPr>
              <a:t> </a:t>
            </a:r>
            <a:r>
              <a:rPr lang="en-US" b="1" dirty="0">
                <a:solidFill>
                  <a:srgbClr val="FF6600"/>
                </a:solidFill>
                <a:latin typeface="Helvetica"/>
              </a:rPr>
              <a:t>and transfer factor (TLCO) </a:t>
            </a:r>
            <a:r>
              <a:rPr lang="en-US" dirty="0">
                <a:latin typeface="Helvetica"/>
              </a:rPr>
              <a:t>in all people being considered for treatment with curative intent. </a:t>
            </a:r>
            <a:r>
              <a:rPr lang="en-US" b="1" dirty="0">
                <a:latin typeface="Helvetica"/>
              </a:rPr>
              <a:t>[2011, amended 2019]</a:t>
            </a:r>
            <a:endParaRPr lang="en-US" dirty="0">
              <a:latin typeface="Helvetic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4701" y="2367171"/>
            <a:ext cx="7539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"/>
              </a:rPr>
              <a:t>Offer people surgery if they have a forced expiratory volume in 1 second (FEV1) within normal limits and good exercise tolerance. </a:t>
            </a:r>
            <a:r>
              <a:rPr lang="en-US" b="1" dirty="0">
                <a:latin typeface="Helvetica"/>
              </a:rPr>
              <a:t>[2011]</a:t>
            </a:r>
            <a:endParaRPr lang="en-US" dirty="0">
              <a:latin typeface="Helvetic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4702" y="3290500"/>
            <a:ext cx="7539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"/>
              </a:rPr>
              <a:t>When considering surgery perform a functional segment count to predict postoperative lung function. </a:t>
            </a:r>
            <a:r>
              <a:rPr lang="en-US" b="1" dirty="0">
                <a:latin typeface="Helvetica"/>
              </a:rPr>
              <a:t>[2011]</a:t>
            </a:r>
            <a:endParaRPr lang="en-US" dirty="0">
              <a:latin typeface="Helvetic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4702" y="4130416"/>
            <a:ext cx="7539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"/>
              </a:rPr>
              <a:t>Offer people with predicted postoperative FEV1 or TLCO below 30% the option of treatment with curative intent if they accept the risks of </a:t>
            </a:r>
            <a:r>
              <a:rPr lang="en-US" dirty="0" err="1">
                <a:latin typeface="Helvetica"/>
              </a:rPr>
              <a:t>dyspnoea</a:t>
            </a:r>
            <a:r>
              <a:rPr lang="en-US" dirty="0">
                <a:latin typeface="Helvetica"/>
              </a:rPr>
              <a:t> and associated complications.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4702" y="5321064"/>
            <a:ext cx="75397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"/>
              </a:rPr>
              <a:t>Consider cardiopulmonary exercise testing to measure oxygen uptake (VO2 max) and assess lung function in people with moderate to high risk of postoperative </a:t>
            </a:r>
            <a:r>
              <a:rPr lang="en-US" dirty="0" err="1">
                <a:latin typeface="Helvetica"/>
              </a:rPr>
              <a:t>dyspnoea</a:t>
            </a:r>
            <a:r>
              <a:rPr lang="en-US" dirty="0">
                <a:latin typeface="Helvetica"/>
              </a:rPr>
              <a:t>, using more than 15 ml/kg/minute as a cut-off for good function. </a:t>
            </a:r>
            <a:r>
              <a:rPr lang="en-US" b="1" dirty="0">
                <a:latin typeface="Helvetica"/>
              </a:rPr>
              <a:t>[2011]</a:t>
            </a:r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98686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operation?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651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Lobectomy VATS or open</a:t>
            </a:r>
          </a:p>
          <a:p>
            <a:r>
              <a:rPr lang="en-US" dirty="0" smtClean="0"/>
              <a:t>More extensive resection only if needed for R0 margins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Hilar</a:t>
            </a:r>
            <a:r>
              <a:rPr lang="en-US" dirty="0" smtClean="0"/>
              <a:t> and </a:t>
            </a:r>
            <a:r>
              <a:rPr lang="en-US" dirty="0" err="1" smtClean="0"/>
              <a:t>mediastinal</a:t>
            </a:r>
            <a:r>
              <a:rPr lang="en-US" dirty="0" smtClean="0"/>
              <a:t> sampling </a:t>
            </a:r>
            <a:r>
              <a:rPr lang="en-US" b="1" dirty="0" smtClean="0"/>
              <a:t>or</a:t>
            </a:r>
            <a:r>
              <a:rPr lang="en-US" dirty="0" smtClean="0"/>
              <a:t> resection”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93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Unfit for lobectomy?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4111" y="3168858"/>
            <a:ext cx="3017614" cy="16221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Helvetica"/>
              </a:rPr>
              <a:t>Sublobar</a:t>
            </a:r>
            <a:r>
              <a:rPr lang="en-US" sz="2800" dirty="0" smtClean="0">
                <a:latin typeface="Helvetica"/>
              </a:rPr>
              <a:t> excision (segment / wedge)</a:t>
            </a:r>
            <a:endParaRPr lang="en-US" sz="2800" dirty="0">
              <a:latin typeface="Helvetic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357" y="3168858"/>
            <a:ext cx="2981414" cy="16221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Helvetica"/>
              </a:rPr>
              <a:t>Radiotherapy (SABR)</a:t>
            </a:r>
            <a:endParaRPr lang="en-US" sz="2800" dirty="0">
              <a:latin typeface="Helvetica"/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3960619" y="3608977"/>
            <a:ext cx="892711" cy="74191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8469" y="1961674"/>
            <a:ext cx="1541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"/>
              </a:rPr>
              <a:t>Either or</a:t>
            </a:r>
            <a:endParaRPr lang="en-US" sz="2800" dirty="0">
              <a:latin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4111" y="5746666"/>
            <a:ext cx="6790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  <a:latin typeface="Helvetica"/>
              </a:rPr>
              <a:t>*SABR- stereotactic ablative radiotherapy</a:t>
            </a:r>
            <a:endParaRPr lang="en-US" sz="2800" dirty="0">
              <a:solidFill>
                <a:srgbClr val="FF6600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13587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 surgical outcomes for radical treatment of early stage disease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813228"/>
            <a:ext cx="822959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Helvetica"/>
            </a:endParaRPr>
          </a:p>
          <a:p>
            <a:r>
              <a:rPr lang="en-US" sz="2000" dirty="0">
                <a:latin typeface="Helvetica"/>
              </a:rPr>
              <a:t>1.4.27</a:t>
            </a:r>
          </a:p>
          <a:p>
            <a:r>
              <a:rPr lang="en-US" sz="2000" dirty="0">
                <a:latin typeface="Helvetica"/>
              </a:rPr>
              <a:t>For people with stage I–IIA (T1a–T2b, N0, M0) NSCLC who decline surgery or in whom any surgery is contraindicated, offer SABR. If SABR is contraindicated, offer either conventional or </a:t>
            </a:r>
            <a:r>
              <a:rPr lang="en-US" sz="2000" dirty="0" err="1">
                <a:latin typeface="Helvetica"/>
              </a:rPr>
              <a:t>hyperfractionated</a:t>
            </a:r>
            <a:r>
              <a:rPr lang="en-US" sz="2000" dirty="0">
                <a:latin typeface="Helvetica"/>
              </a:rPr>
              <a:t> radiotherapy. </a:t>
            </a:r>
            <a:r>
              <a:rPr lang="en-US" sz="2000" b="1" dirty="0">
                <a:latin typeface="Helvetica"/>
              </a:rPr>
              <a:t>[2019]</a:t>
            </a:r>
            <a:endParaRPr lang="en-US" sz="2000" dirty="0">
              <a:latin typeface="Helvetica"/>
            </a:endParaRPr>
          </a:p>
          <a:p>
            <a:r>
              <a:rPr lang="en-US" sz="2000" dirty="0">
                <a:latin typeface="Helvetica"/>
              </a:rPr>
              <a:t>1.4.28</a:t>
            </a:r>
          </a:p>
          <a:p>
            <a:r>
              <a:rPr lang="en-US" sz="2000" dirty="0">
                <a:latin typeface="Helvetica"/>
              </a:rPr>
              <a:t>For eligible people with stage IIIA NSCLC who cannot tolerate or who decline </a:t>
            </a:r>
            <a:r>
              <a:rPr lang="en-US" sz="2000" dirty="0" err="1">
                <a:latin typeface="Helvetica"/>
              </a:rPr>
              <a:t>chemoradiotherapy</a:t>
            </a:r>
            <a:r>
              <a:rPr lang="en-US" sz="2000" dirty="0">
                <a:latin typeface="Helvetica"/>
              </a:rPr>
              <a:t> (with or without surgery), consider radical radiotherapy (either conventional or </a:t>
            </a:r>
            <a:r>
              <a:rPr lang="en-US" sz="2000" dirty="0" err="1">
                <a:latin typeface="Helvetica"/>
              </a:rPr>
              <a:t>hyperfractionated</a:t>
            </a:r>
            <a:r>
              <a:rPr lang="en-US" sz="2000" dirty="0">
                <a:latin typeface="Helvetica"/>
              </a:rPr>
              <a:t>). </a:t>
            </a:r>
            <a:r>
              <a:rPr lang="en-US" sz="2000" b="1" dirty="0">
                <a:latin typeface="Helvetica"/>
              </a:rPr>
              <a:t>[2019]</a:t>
            </a:r>
            <a:endParaRPr lang="en-US" sz="2000" dirty="0">
              <a:latin typeface="Helvetica"/>
            </a:endParaRPr>
          </a:p>
          <a:p>
            <a:r>
              <a:rPr lang="en-US" sz="2000" dirty="0">
                <a:latin typeface="Helvetica"/>
              </a:rPr>
              <a:t>1.4.29</a:t>
            </a:r>
          </a:p>
          <a:p>
            <a:r>
              <a:rPr lang="en-US" sz="2000" dirty="0">
                <a:latin typeface="Helvetica"/>
              </a:rPr>
              <a:t>For eligible people with stage IIIB NSCLC who cannot tolerate or who decline </a:t>
            </a:r>
            <a:r>
              <a:rPr lang="en-US" sz="2000" dirty="0" err="1">
                <a:latin typeface="Helvetica"/>
              </a:rPr>
              <a:t>chemoradiotherapy</a:t>
            </a:r>
            <a:r>
              <a:rPr lang="en-US" sz="2000" dirty="0">
                <a:latin typeface="Helvetica"/>
              </a:rPr>
              <a:t>, consider radical radiotherapy (either conventional or </a:t>
            </a:r>
            <a:r>
              <a:rPr lang="en-US" sz="2000" dirty="0" err="1">
                <a:latin typeface="Helvetica"/>
              </a:rPr>
              <a:t>hyperfractionated</a:t>
            </a:r>
            <a:r>
              <a:rPr lang="en-US" sz="2000" dirty="0">
                <a:latin typeface="Helvetica"/>
              </a:rPr>
              <a:t>). </a:t>
            </a:r>
            <a:r>
              <a:rPr lang="en-US" sz="2000" b="1" dirty="0">
                <a:latin typeface="Helvetica"/>
              </a:rPr>
              <a:t>[2019]</a:t>
            </a:r>
            <a:endParaRPr lang="en-US" sz="20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0048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Multimodality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15442" cy="143970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Consider adjuvant chemotherapy in PS 0-1 pN1-2</a:t>
            </a:r>
          </a:p>
          <a:p>
            <a:r>
              <a:rPr lang="en-US" dirty="0" smtClean="0"/>
              <a:t>Consider adjuvant chemo in PS 0-1, </a:t>
            </a:r>
            <a:r>
              <a:rPr lang="en-US" dirty="0" err="1" smtClean="0"/>
              <a:t>tumour</a:t>
            </a:r>
            <a:r>
              <a:rPr lang="en-US" dirty="0" smtClean="0"/>
              <a:t> diameter &gt;4cm</a:t>
            </a:r>
          </a:p>
          <a:p>
            <a:r>
              <a:rPr lang="en-US" dirty="0" smtClean="0"/>
              <a:t>Combination </a:t>
            </a:r>
            <a:r>
              <a:rPr lang="en-US" dirty="0" err="1" smtClean="0"/>
              <a:t>Cisplatin</a:t>
            </a:r>
            <a:r>
              <a:rPr lang="en-US" dirty="0" smtClean="0"/>
              <a:t>-based chemo</a:t>
            </a:r>
            <a:endParaRPr lang="en-US" dirty="0"/>
          </a:p>
        </p:txBody>
      </p:sp>
      <p:sp>
        <p:nvSpPr>
          <p:cNvPr id="4" name="Diagonal Stripe 3"/>
          <p:cNvSpPr/>
          <p:nvPr/>
        </p:nvSpPr>
        <p:spPr>
          <a:xfrm>
            <a:off x="6890527" y="4060144"/>
            <a:ext cx="707788" cy="1061884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5" name="Diagonal Stripe 4"/>
          <p:cNvSpPr/>
          <p:nvPr/>
        </p:nvSpPr>
        <p:spPr>
          <a:xfrm flipH="1">
            <a:off x="7598315" y="4060144"/>
            <a:ext cx="721927" cy="1061884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21368" y="2706763"/>
            <a:ext cx="353894" cy="13533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7" name="Oval 6"/>
          <p:cNvSpPr/>
          <p:nvPr/>
        </p:nvSpPr>
        <p:spPr>
          <a:xfrm>
            <a:off x="7077883" y="3602077"/>
            <a:ext cx="343485" cy="45806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47042" y="4060144"/>
            <a:ext cx="343485" cy="45806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9" name="Oval 8"/>
          <p:cNvSpPr/>
          <p:nvPr/>
        </p:nvSpPr>
        <p:spPr>
          <a:xfrm>
            <a:off x="7402025" y="4364944"/>
            <a:ext cx="343485" cy="45806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957414" y="2810869"/>
            <a:ext cx="343485" cy="45806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29157" y="3754477"/>
            <a:ext cx="343485" cy="45806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7972" y="3429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Helvetica"/>
              </a:rPr>
              <a:t>For people with operable stage IIIA–N2 NSCLC who can have surgery and are well enough for multimodality therapy, consider </a:t>
            </a:r>
            <a:r>
              <a:rPr lang="en-US" dirty="0" err="1">
                <a:latin typeface="Helvetica"/>
              </a:rPr>
              <a:t>chemoradiotherapy</a:t>
            </a:r>
            <a:r>
              <a:rPr lang="en-US" dirty="0">
                <a:latin typeface="Helvetica"/>
              </a:rPr>
              <a:t> with surgery. </a:t>
            </a:r>
            <a:r>
              <a:rPr lang="en-US" b="1" dirty="0">
                <a:latin typeface="Helvetica"/>
              </a:rPr>
              <a:t>[2019]</a:t>
            </a:r>
            <a:endParaRPr lang="en-US" dirty="0">
              <a:latin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701" y="2809070"/>
            <a:ext cx="4513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"/>
              </a:rPr>
              <a:t>New guidance: operable IIIA N2</a:t>
            </a:r>
            <a:endParaRPr lang="en-US" sz="2400" dirty="0">
              <a:latin typeface="Helvetica"/>
            </a:endParaRPr>
          </a:p>
        </p:txBody>
      </p:sp>
      <p:sp>
        <p:nvSpPr>
          <p:cNvPr id="14" name="Explosion 2 13"/>
          <p:cNvSpPr/>
          <p:nvPr/>
        </p:nvSpPr>
        <p:spPr>
          <a:xfrm>
            <a:off x="5783761" y="4823011"/>
            <a:ext cx="465215" cy="772790"/>
          </a:xfrm>
          <a:prstGeom prst="irregularSeal2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0087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Helvetica"/>
              </a:rPr>
              <a:t>Who are NICE?</a:t>
            </a:r>
            <a:endParaRPr lang="en-US" dirty="0"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Founded 1999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Public body within Department of Health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Guidance covers England and Wales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“Improving health and social care through evidence-based guidance”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Considers safety, clinical and cost effectiveness (as QALYs/ICERs</a:t>
            </a:r>
            <a:r>
              <a:rPr lang="en-US" baseline="30000" dirty="0" smtClean="0"/>
              <a:t>*</a:t>
            </a:r>
            <a:r>
              <a:rPr lang="en-US" dirty="0" smtClean="0"/>
              <a:t>).  QALY threshold c£20,000-30,000/QALY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*Incremental </a:t>
            </a:r>
            <a:r>
              <a:rPr lang="en-US" dirty="0">
                <a:solidFill>
                  <a:srgbClr val="FF0000"/>
                </a:solidFill>
              </a:rPr>
              <a:t>cost effectiveness ratio</a:t>
            </a:r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 marL="0" indent="0">
              <a:lnSpc>
                <a:spcPct val="130000"/>
              </a:lnSpc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800" y="5954854"/>
            <a:ext cx="48260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357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Operable IIIA N2 continued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826799"/>
            <a:ext cx="8229600" cy="4708981"/>
          </a:xfrm>
          <a:prstGeom prst="rect">
            <a:avLst/>
          </a:prstGeom>
          <a:solidFill>
            <a:srgbClr val="D9D9D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31859C"/>
                </a:solidFill>
                <a:latin typeface="Helvetica"/>
              </a:rPr>
              <a:t>1.4.41</a:t>
            </a:r>
          </a:p>
          <a:p>
            <a:r>
              <a:rPr lang="en-US" sz="2000" dirty="0">
                <a:solidFill>
                  <a:srgbClr val="31859C"/>
                </a:solidFill>
                <a:latin typeface="Helvetica"/>
              </a:rPr>
              <a:t>Discuss the benefits and risks with the person before starting </a:t>
            </a:r>
            <a:r>
              <a:rPr lang="en-US" sz="2000" dirty="0" err="1">
                <a:solidFill>
                  <a:srgbClr val="31859C"/>
                </a:solidFill>
                <a:latin typeface="Helvetica"/>
              </a:rPr>
              <a:t>chemoradiotherapy</a:t>
            </a:r>
            <a:r>
              <a:rPr lang="en-US" sz="2000" dirty="0">
                <a:solidFill>
                  <a:srgbClr val="31859C"/>
                </a:solidFill>
                <a:latin typeface="Helvetica"/>
              </a:rPr>
              <a:t> with surgery, including that:</a:t>
            </a:r>
          </a:p>
          <a:p>
            <a:r>
              <a:rPr lang="en-US" sz="2000" dirty="0" err="1">
                <a:solidFill>
                  <a:srgbClr val="31859C"/>
                </a:solidFill>
                <a:latin typeface="Helvetica"/>
              </a:rPr>
              <a:t>chemoradiotherapy</a:t>
            </a:r>
            <a:r>
              <a:rPr lang="en-US" sz="2000" dirty="0">
                <a:solidFill>
                  <a:srgbClr val="31859C"/>
                </a:solidFill>
                <a:latin typeface="Helvetica"/>
              </a:rPr>
              <a:t> with surgery improves progression-free survival</a:t>
            </a:r>
          </a:p>
          <a:p>
            <a:r>
              <a:rPr lang="en-US" sz="2000" dirty="0" err="1">
                <a:solidFill>
                  <a:srgbClr val="31859C"/>
                </a:solidFill>
                <a:latin typeface="Helvetica"/>
              </a:rPr>
              <a:t>chemoradiotherapy</a:t>
            </a:r>
            <a:r>
              <a:rPr lang="en-US" sz="2000" dirty="0">
                <a:solidFill>
                  <a:srgbClr val="31859C"/>
                </a:solidFill>
                <a:latin typeface="Helvetica"/>
              </a:rPr>
              <a:t> with surgery may improve overall survival. </a:t>
            </a:r>
            <a:r>
              <a:rPr lang="en-US" sz="2000" b="1" dirty="0">
                <a:solidFill>
                  <a:srgbClr val="31859C"/>
                </a:solidFill>
                <a:latin typeface="Helvetica"/>
              </a:rPr>
              <a:t>[2019</a:t>
            </a:r>
            <a:r>
              <a:rPr lang="en-US" sz="2000" b="1" dirty="0" smtClean="0">
                <a:solidFill>
                  <a:srgbClr val="31859C"/>
                </a:solidFill>
                <a:latin typeface="Helvetica"/>
              </a:rPr>
              <a:t>]</a:t>
            </a:r>
          </a:p>
          <a:p>
            <a:endParaRPr lang="en-US" sz="2000" dirty="0">
              <a:solidFill>
                <a:srgbClr val="31859C"/>
              </a:solidFill>
              <a:latin typeface="Helvetica"/>
            </a:endParaRPr>
          </a:p>
          <a:p>
            <a:r>
              <a:rPr lang="en-US" sz="2000" dirty="0">
                <a:solidFill>
                  <a:srgbClr val="31859C"/>
                </a:solidFill>
                <a:latin typeface="Helvetica"/>
              </a:rPr>
              <a:t>1.4.42</a:t>
            </a:r>
          </a:p>
          <a:p>
            <a:r>
              <a:rPr lang="en-US" sz="2000" dirty="0">
                <a:solidFill>
                  <a:srgbClr val="31859C"/>
                </a:solidFill>
                <a:latin typeface="Helvetica"/>
              </a:rPr>
              <a:t>For people with stage IIIA–N2 NSCLC who are having </a:t>
            </a:r>
            <a:r>
              <a:rPr lang="en-US" sz="2000" dirty="0" err="1">
                <a:solidFill>
                  <a:srgbClr val="31859C"/>
                </a:solidFill>
                <a:latin typeface="Helvetica"/>
              </a:rPr>
              <a:t>chemoradiotherapy</a:t>
            </a:r>
            <a:r>
              <a:rPr lang="en-US" sz="2000" dirty="0">
                <a:solidFill>
                  <a:srgbClr val="31859C"/>
                </a:solidFill>
                <a:latin typeface="Helvetica"/>
              </a:rPr>
              <a:t> and surgery, ensure that their surgery is scheduled for 3 to 5 weeks after the </a:t>
            </a:r>
            <a:r>
              <a:rPr lang="en-US" sz="2000" dirty="0" err="1">
                <a:solidFill>
                  <a:srgbClr val="31859C"/>
                </a:solidFill>
                <a:latin typeface="Helvetica"/>
              </a:rPr>
              <a:t>chemoradiotherapy</a:t>
            </a:r>
            <a:r>
              <a:rPr lang="en-US" sz="2000" dirty="0">
                <a:solidFill>
                  <a:srgbClr val="31859C"/>
                </a:solidFill>
                <a:latin typeface="Helvetica"/>
              </a:rPr>
              <a:t>. </a:t>
            </a:r>
            <a:r>
              <a:rPr lang="en-US" sz="2000" b="1" dirty="0">
                <a:solidFill>
                  <a:srgbClr val="31859C"/>
                </a:solidFill>
                <a:latin typeface="Helvetica"/>
              </a:rPr>
              <a:t>[2019</a:t>
            </a:r>
            <a:r>
              <a:rPr lang="en-US" sz="2000" b="1" dirty="0" smtClean="0">
                <a:solidFill>
                  <a:srgbClr val="31859C"/>
                </a:solidFill>
                <a:latin typeface="Helvetica"/>
              </a:rPr>
              <a:t>]</a:t>
            </a:r>
          </a:p>
          <a:p>
            <a:endParaRPr lang="en-US" sz="2000" dirty="0">
              <a:solidFill>
                <a:srgbClr val="31859C"/>
              </a:solidFill>
              <a:latin typeface="Helvetica"/>
            </a:endParaRPr>
          </a:p>
          <a:p>
            <a:r>
              <a:rPr lang="en-US" sz="2000" dirty="0">
                <a:solidFill>
                  <a:srgbClr val="31859C"/>
                </a:solidFill>
                <a:latin typeface="Helvetica"/>
              </a:rPr>
              <a:t>1.4.43</a:t>
            </a:r>
          </a:p>
          <a:p>
            <a:r>
              <a:rPr lang="en-US" sz="2000" dirty="0">
                <a:solidFill>
                  <a:srgbClr val="31859C"/>
                </a:solidFill>
                <a:latin typeface="Helvetica"/>
              </a:rPr>
              <a:t>Multidisciplinary teams that provide </a:t>
            </a:r>
            <a:r>
              <a:rPr lang="en-US" sz="2000" dirty="0" err="1">
                <a:solidFill>
                  <a:srgbClr val="31859C"/>
                </a:solidFill>
                <a:latin typeface="Helvetica"/>
              </a:rPr>
              <a:t>chemoradiotherapy</a:t>
            </a:r>
            <a:r>
              <a:rPr lang="en-US" sz="2000" dirty="0">
                <a:solidFill>
                  <a:srgbClr val="31859C"/>
                </a:solidFill>
                <a:latin typeface="Helvetica"/>
              </a:rPr>
              <a:t> with surgery should have expertise in the combined therapy and in all of the individual components. </a:t>
            </a:r>
            <a:r>
              <a:rPr lang="en-US" sz="2000" b="1" dirty="0">
                <a:solidFill>
                  <a:srgbClr val="31859C"/>
                </a:solidFill>
                <a:latin typeface="Helvetica"/>
              </a:rPr>
              <a:t>[2019]</a:t>
            </a:r>
            <a:endParaRPr lang="en-US" sz="2000" dirty="0">
              <a:solidFill>
                <a:srgbClr val="31859C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4019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cell lung cancer surgery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surgery in T1-T2a N0 M0 SCLC</a:t>
            </a:r>
          </a:p>
          <a:p>
            <a:r>
              <a:rPr lang="en-US" dirty="0" smtClean="0"/>
              <a:t>Offer </a:t>
            </a:r>
            <a:r>
              <a:rPr lang="en-US" dirty="0" err="1" smtClean="0"/>
              <a:t>Cisplatin</a:t>
            </a:r>
            <a:r>
              <a:rPr lang="en-US" dirty="0" smtClean="0"/>
              <a:t> based chemotherapy in M0</a:t>
            </a:r>
          </a:p>
          <a:p>
            <a:r>
              <a:rPr lang="en-US" dirty="0" smtClean="0"/>
              <a:t>Offer twice daily radiotherapy in M0 PS 0-1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4886" y="3721820"/>
            <a:ext cx="4860743" cy="24043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Helvetica"/>
              </a:rPr>
              <a:t>Mainstay of treatment is early chemotherapy and radiotherapy</a:t>
            </a:r>
            <a:endParaRPr lang="en-US" sz="28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93753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SACT for Advanced Disease (M1)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Radically different in age of targeted and immunotherapy</a:t>
            </a:r>
          </a:p>
          <a:p>
            <a:r>
              <a:rPr lang="en-US" dirty="0" smtClean="0"/>
              <a:t>Focus now on obtaining tissue sufficient for early genetics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5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12028"/>
            <a:ext cx="8265472" cy="584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55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021191"/>
            <a:ext cx="8229600" cy="583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68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 after radical treatment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88229" y="1417638"/>
            <a:ext cx="7488171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Helvetica"/>
              </a:rPr>
              <a:t>1.6.1</a:t>
            </a:r>
          </a:p>
          <a:p>
            <a:r>
              <a:rPr lang="en-US" sz="2400" dirty="0">
                <a:latin typeface="Helvetica"/>
              </a:rPr>
              <a:t>Offer all people with lung cancer an initial specialist follow-up appointment within 6 weeks of completing treatment to discuss ongoing care. Offer regular appointments after this, rather than relying on the person requesting appointments when they experience symptoms. </a:t>
            </a:r>
            <a:r>
              <a:rPr lang="en-US" sz="2400" b="1" dirty="0">
                <a:latin typeface="Helvetica"/>
              </a:rPr>
              <a:t>[2011]</a:t>
            </a:r>
            <a:endParaRPr lang="en-US" sz="2400" dirty="0">
              <a:latin typeface="Helvetica"/>
            </a:endParaRPr>
          </a:p>
          <a:p>
            <a:r>
              <a:rPr lang="en-US" sz="2400" dirty="0">
                <a:latin typeface="Helvetica"/>
              </a:rPr>
              <a:t>1.6.2</a:t>
            </a:r>
          </a:p>
          <a:p>
            <a:r>
              <a:rPr lang="en-US" sz="2400" dirty="0">
                <a:latin typeface="Helvetica"/>
              </a:rPr>
              <a:t>Offer protocol-driven follow-up led by a lung cancer clinical nurse specialist as an option for people with a life expectancy of more than 3 months. </a:t>
            </a:r>
            <a:r>
              <a:rPr lang="en-US" sz="2400" b="1" dirty="0">
                <a:latin typeface="Helvetica"/>
              </a:rPr>
              <a:t>[2011]</a:t>
            </a:r>
            <a:endParaRPr lang="en-US" sz="2400" dirty="0">
              <a:latin typeface="Helvetica"/>
            </a:endParaRPr>
          </a:p>
          <a:p>
            <a:r>
              <a:rPr lang="en-US" sz="2400" dirty="0">
                <a:latin typeface="Helvetica"/>
              </a:rPr>
              <a:t>1.6.3</a:t>
            </a:r>
          </a:p>
          <a:p>
            <a:r>
              <a:rPr lang="en-US" sz="2400" dirty="0">
                <a:latin typeface="Helvetica"/>
              </a:rPr>
              <a:t>Ensure that people know how to contact the lung cancer clinical nurse specialist involved in their care between their scheduled hospital visits. </a:t>
            </a:r>
            <a:r>
              <a:rPr lang="en-US" sz="2400" b="1" dirty="0">
                <a:latin typeface="Helvetica"/>
              </a:rPr>
              <a:t>[2011]</a:t>
            </a:r>
            <a:endParaRPr lang="en-US" sz="24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27199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guidance does not contain any…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72172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Screening (pre NELSON)</a:t>
            </a:r>
          </a:p>
          <a:p>
            <a:r>
              <a:rPr lang="en-US" dirty="0" smtClean="0"/>
              <a:t>VATS vs. open lung resection (waiting for VIOLET)</a:t>
            </a:r>
          </a:p>
          <a:p>
            <a:r>
              <a:rPr lang="en-US" dirty="0" smtClean="0"/>
              <a:t>Palliation of pleural effusion (outside scope)</a:t>
            </a:r>
          </a:p>
          <a:p>
            <a:r>
              <a:rPr lang="en-US" dirty="0" smtClean="0"/>
              <a:t>Mesothelioma</a:t>
            </a:r>
          </a:p>
          <a:p>
            <a:r>
              <a:rPr lang="en-US" dirty="0" smtClean="0"/>
              <a:t>Follow up not reviewed</a:t>
            </a:r>
          </a:p>
          <a:p>
            <a:r>
              <a:rPr lang="en-US" dirty="0" smtClean="0"/>
              <a:t>PACIFIC trial (IO in </a:t>
            </a:r>
            <a:r>
              <a:rPr lang="en-US" dirty="0" err="1" smtClean="0"/>
              <a:t>irresectable</a:t>
            </a:r>
            <a:r>
              <a:rPr lang="en-US" dirty="0" smtClean="0"/>
              <a:t> III N2)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602" y="1600199"/>
            <a:ext cx="3996198" cy="250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53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guidance does not contain any…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72172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Screening (pre NELSON)</a:t>
            </a:r>
          </a:p>
          <a:p>
            <a:r>
              <a:rPr lang="en-US" dirty="0" smtClean="0"/>
              <a:t>VATS vs. open lung resection (waiting for VIOLET)</a:t>
            </a:r>
          </a:p>
          <a:p>
            <a:r>
              <a:rPr lang="en-US" dirty="0" smtClean="0"/>
              <a:t>Palliation of pleural effusion (outside scope)</a:t>
            </a:r>
          </a:p>
          <a:p>
            <a:r>
              <a:rPr lang="en-US" dirty="0" smtClean="0"/>
              <a:t>Mesothelioma</a:t>
            </a:r>
          </a:p>
          <a:p>
            <a:r>
              <a:rPr lang="en-US" dirty="0" smtClean="0"/>
              <a:t>Follow up not reviewed</a:t>
            </a:r>
          </a:p>
          <a:p>
            <a:r>
              <a:rPr lang="en-US" dirty="0" smtClean="0"/>
              <a:t>PACIFIC trial (IO in </a:t>
            </a:r>
            <a:r>
              <a:rPr lang="en-US" dirty="0" err="1" smtClean="0"/>
              <a:t>irresectable</a:t>
            </a:r>
            <a:r>
              <a:rPr lang="en-US" dirty="0" smtClean="0"/>
              <a:t> III N2)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602" y="1600199"/>
            <a:ext cx="3996198" cy="25046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836" y="3042387"/>
            <a:ext cx="5251164" cy="295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guidance does not contain any…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72172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Screening (pre NELSON)</a:t>
            </a:r>
          </a:p>
          <a:p>
            <a:r>
              <a:rPr lang="en-US" dirty="0" smtClean="0"/>
              <a:t>VATS vs. open lung resection (waiting for VIOLET)</a:t>
            </a:r>
          </a:p>
          <a:p>
            <a:r>
              <a:rPr lang="en-US" dirty="0" smtClean="0"/>
              <a:t>Palliation of pleural effusion (outside scope)</a:t>
            </a:r>
          </a:p>
          <a:p>
            <a:r>
              <a:rPr lang="en-US" dirty="0" smtClean="0"/>
              <a:t>Mesothelioma</a:t>
            </a:r>
          </a:p>
          <a:p>
            <a:r>
              <a:rPr lang="en-US" dirty="0" smtClean="0"/>
              <a:t>Follow up not reviewed</a:t>
            </a:r>
          </a:p>
          <a:p>
            <a:r>
              <a:rPr lang="en-US" dirty="0" smtClean="0"/>
              <a:t>PACIFIC trial (IO in </a:t>
            </a:r>
            <a:r>
              <a:rPr lang="en-US" dirty="0" err="1" smtClean="0"/>
              <a:t>irresectable</a:t>
            </a:r>
            <a:r>
              <a:rPr lang="en-US" dirty="0" smtClean="0"/>
              <a:t> III N2)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602" y="1600199"/>
            <a:ext cx="3996198" cy="25046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836" y="3042387"/>
            <a:ext cx="5251164" cy="29561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989" y="965361"/>
            <a:ext cx="5396886" cy="271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Palliation of pleural 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524"/>
            <a:ext cx="8229600" cy="801593"/>
          </a:xfrm>
        </p:spPr>
        <p:txBody>
          <a:bodyPr/>
          <a:lstStyle/>
          <a:p>
            <a:r>
              <a:rPr lang="en-US" dirty="0" smtClean="0"/>
              <a:t>Out of scope for 2019 guideline update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131117"/>
            <a:ext cx="8229600" cy="45243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Helvetica"/>
              </a:rPr>
              <a:t>Other palliative treatments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Helvetica"/>
              </a:rPr>
              <a:t>1.5.7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Helvetica"/>
              </a:rPr>
              <a:t>Perform pleural aspiration or drainage in an attempt to relieve the symptoms of a pleural effusion.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Helvetica"/>
              </a:rPr>
              <a:t>[2005]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Helvetica"/>
            </a:endParaRP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Helvetica"/>
              </a:rPr>
              <a:t>1.5.8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Helvetica"/>
              </a:rPr>
              <a:t>Patients who benefit symptomatically from aspiration or drainage of fluid should be offered talc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Helvetica"/>
              </a:rPr>
              <a:t>pleurodesis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Helvetica"/>
              </a:rPr>
              <a:t> for longer-term benefit.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Helvetica"/>
              </a:rPr>
              <a:t>[2005]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Helvetica"/>
            </a:endParaRP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Helvetica"/>
              </a:rPr>
              <a:t>1.5.9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Helvetica"/>
              </a:rPr>
              <a:t>Consider non-drug interventions based on psychosocial support, breathing control and coping strategies for people with breathlessness.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Helvetica"/>
              </a:rPr>
              <a:t>[2005]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466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NICE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Guidelines</a:t>
            </a:r>
          </a:p>
          <a:p>
            <a:r>
              <a:rPr lang="en-US" dirty="0" smtClean="0"/>
              <a:t>Technology Appraisals (TAs)</a:t>
            </a:r>
          </a:p>
          <a:p>
            <a:r>
              <a:rPr lang="en-US" dirty="0" smtClean="0"/>
              <a:t>Interventional Procedures Guidance</a:t>
            </a:r>
          </a:p>
          <a:p>
            <a:r>
              <a:rPr lang="en-US" dirty="0" smtClean="0"/>
              <a:t>Quality standards</a:t>
            </a:r>
          </a:p>
          <a:p>
            <a:endParaRPr lang="en-US" dirty="0"/>
          </a:p>
          <a:p>
            <a:r>
              <a:rPr lang="en-US" i="1" dirty="0" smtClean="0"/>
              <a:t>Language: “consider” vs. “offer”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301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Indwelling pleural catheters for malignant effusion; 2019 exceptional review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498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Why?  Concerns from NHSE Clinical Expert Group and NICE guideline committee </a:t>
            </a:r>
          </a:p>
          <a:p>
            <a:r>
              <a:rPr lang="en-US" sz="2800" dirty="0" smtClean="0"/>
              <a:t>10 new RCTs/systematic reviews</a:t>
            </a:r>
          </a:p>
          <a:p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“no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</a:rPr>
              <a:t>significant differences in outcomes including success rate and improvement of </a:t>
            </a:r>
            <a:r>
              <a:rPr lang="en-US" sz="2800" i="1" dirty="0" err="1" smtClean="0">
                <a:solidFill>
                  <a:schemeClr val="accent3">
                    <a:lumMod val="50000"/>
                  </a:schemeClr>
                </a:solidFill>
              </a:rPr>
              <a:t>dyspnoea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…One identified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</a:rPr>
              <a:t>pleurodesis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</a:rPr>
              <a:t> failure rate was higher in IPC compared with talc slurry </a:t>
            </a:r>
            <a:r>
              <a:rPr lang="en-US" sz="2800" i="1" dirty="0" err="1" smtClean="0">
                <a:solidFill>
                  <a:schemeClr val="accent3">
                    <a:lumMod val="50000"/>
                  </a:schemeClr>
                </a:solidFill>
              </a:rPr>
              <a:t>pleurodesis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….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</a:rPr>
              <a:t>mixed evidence concerning adverse event rate with 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IPC…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</a:rPr>
              <a:t>several studies noted that IPC may be associated with a shorter length of hospital stay and fewer repeat pleural interventions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.”</a:t>
            </a:r>
            <a:endParaRPr lang="en-US" sz="2800" i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8923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for research: the known unknowns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(1) Role of immunotherapy after multimodality therapy including surgery</a:t>
            </a:r>
          </a:p>
          <a:p>
            <a:pPr marL="457200" lvl="1" indent="0">
              <a:buNone/>
            </a:pPr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867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Recommendations for research: the known unknowns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4712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PACIFIC</a:t>
            </a:r>
          </a:p>
          <a:p>
            <a:pPr lvl="1"/>
            <a:r>
              <a:rPr lang="en-US" dirty="0" err="1" smtClean="0">
                <a:latin typeface="Helvetica"/>
                <a:cs typeface="Helvetica"/>
              </a:rPr>
              <a:t>Bx</a:t>
            </a:r>
            <a:r>
              <a:rPr lang="en-US" dirty="0" smtClean="0">
                <a:latin typeface="Helvetica"/>
                <a:cs typeface="Helvetica"/>
              </a:rPr>
              <a:t> proven </a:t>
            </a:r>
            <a:r>
              <a:rPr lang="en-US" dirty="0" err="1" smtClean="0">
                <a:latin typeface="Helvetica"/>
                <a:cs typeface="Helvetica"/>
              </a:rPr>
              <a:t>unresectable</a:t>
            </a:r>
            <a:r>
              <a:rPr lang="en-US" dirty="0" smtClean="0">
                <a:latin typeface="Helvetica"/>
                <a:cs typeface="Helvetica"/>
              </a:rPr>
              <a:t> stage 3 NSCLC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WHO 0-1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PD-L1 naïve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No progression after 2 cycles </a:t>
            </a:r>
            <a:r>
              <a:rPr lang="en-US" dirty="0" err="1" smtClean="0">
                <a:latin typeface="Helvetica"/>
                <a:cs typeface="Helvetica"/>
              </a:rPr>
              <a:t>chemorads</a:t>
            </a:r>
            <a:endParaRPr lang="en-US" dirty="0" smtClean="0">
              <a:latin typeface="Helvetica"/>
              <a:cs typeface="Helvetica"/>
            </a:endParaRPr>
          </a:p>
          <a:p>
            <a:pPr lvl="1"/>
            <a:r>
              <a:rPr lang="en-US" dirty="0" smtClean="0">
                <a:latin typeface="Helvetica"/>
                <a:cs typeface="Helvetica"/>
              </a:rPr>
              <a:t>Median PFS 16.8 vs. 5.6 months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PD-L1 status did not influence response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838" y="3227294"/>
            <a:ext cx="4625162" cy="289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22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Recommendations for research: the known unknowns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(1) Role of immunotherapy after multimodality therapy including surgery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Why?</a:t>
            </a:r>
          </a:p>
          <a:p>
            <a:pPr lvl="2"/>
            <a:r>
              <a:rPr lang="en-US" dirty="0" smtClean="0">
                <a:latin typeface="Helvetica"/>
                <a:cs typeface="Helvetica"/>
              </a:rPr>
              <a:t>Significant PFS superiority for </a:t>
            </a:r>
            <a:r>
              <a:rPr lang="en-US" dirty="0" err="1" smtClean="0">
                <a:latin typeface="Helvetica"/>
                <a:cs typeface="Helvetica"/>
              </a:rPr>
              <a:t>Durvalumab</a:t>
            </a:r>
            <a:r>
              <a:rPr lang="en-US" dirty="0" smtClean="0">
                <a:latin typeface="Helvetica"/>
                <a:cs typeface="Helvetica"/>
              </a:rPr>
              <a:t> + </a:t>
            </a:r>
            <a:r>
              <a:rPr lang="en-US" dirty="0" err="1" smtClean="0">
                <a:latin typeface="Helvetica"/>
                <a:cs typeface="Helvetica"/>
              </a:rPr>
              <a:t>chemoRT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err="1" smtClean="0">
                <a:latin typeface="Helvetica"/>
                <a:cs typeface="Helvetica"/>
              </a:rPr>
              <a:t>vs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err="1" smtClean="0">
                <a:latin typeface="Helvetica"/>
                <a:cs typeface="Helvetica"/>
              </a:rPr>
              <a:t>chemoRT</a:t>
            </a:r>
            <a:r>
              <a:rPr lang="en-US" dirty="0" smtClean="0">
                <a:latin typeface="Helvetica"/>
                <a:cs typeface="Helvetica"/>
              </a:rPr>
              <a:t> alone in PACIFIC</a:t>
            </a:r>
          </a:p>
          <a:p>
            <a:pPr lvl="2"/>
            <a:r>
              <a:rPr lang="en-US" dirty="0" smtClean="0">
                <a:latin typeface="Helvetica"/>
                <a:cs typeface="Helvetica"/>
              </a:rPr>
              <a:t>Similar PFS (?OS) benefits may be possible in </a:t>
            </a:r>
            <a:r>
              <a:rPr lang="en-US" dirty="0" err="1" smtClean="0">
                <a:latin typeface="Helvetica"/>
                <a:cs typeface="Helvetica"/>
              </a:rPr>
              <a:t>resectable</a:t>
            </a:r>
            <a:r>
              <a:rPr lang="en-US" dirty="0" smtClean="0">
                <a:latin typeface="Helvetica"/>
                <a:cs typeface="Helvetica"/>
              </a:rPr>
              <a:t> stage IIIA pN2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958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Helvetica"/>
              </a:rPr>
              <a:t>Recommendations for research: the known unknowns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(2) SABR vs. surgery for early NSCLC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915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2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NICE lung cancer update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770" y="3059535"/>
            <a:ext cx="4737230" cy="35199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600"/>
            <a:ext cx="7671879" cy="280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BTS/SCTS guidance now </a:t>
            </a:r>
            <a:r>
              <a:rPr lang="en-US" dirty="0" err="1" smtClean="0"/>
              <a:t>superceded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1416"/>
            <a:ext cx="9144000" cy="46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44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cancer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361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Significant and continuing rise in activity</a:t>
            </a:r>
          </a:p>
          <a:p>
            <a:r>
              <a:rPr lang="en-US" dirty="0" smtClean="0"/>
              <a:t>Improved </a:t>
            </a:r>
            <a:r>
              <a:rPr lang="en-US" dirty="0" err="1" smtClean="0"/>
              <a:t>peri</a:t>
            </a:r>
            <a:r>
              <a:rPr lang="en-US" dirty="0" smtClean="0"/>
              <a:t>-operative care and falling mortality likely to increase further</a:t>
            </a:r>
          </a:p>
          <a:p>
            <a:r>
              <a:rPr lang="en-US" dirty="0" smtClean="0"/>
              <a:t>TBC; screening and stage migration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710" y="1417638"/>
            <a:ext cx="3982090" cy="2333479"/>
          </a:xfrm>
          <a:prstGeom prst="rect">
            <a:avLst/>
          </a:prstGeom>
          <a:noFill/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0024517"/>
              </p:ext>
            </p:extLst>
          </p:nvPr>
        </p:nvGraphicFramePr>
        <p:xfrm>
          <a:off x="4350816" y="3751117"/>
          <a:ext cx="4668639" cy="2685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940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 addiction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834048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Helvetica"/>
              </a:rPr>
              <a:t>Stop smoking interventions and services</a:t>
            </a:r>
          </a:p>
          <a:p>
            <a:r>
              <a:rPr lang="en-US" dirty="0">
                <a:latin typeface="Helvetica"/>
              </a:rPr>
              <a:t>1.4.1</a:t>
            </a:r>
          </a:p>
          <a:p>
            <a:r>
              <a:rPr lang="en-US" dirty="0">
                <a:latin typeface="Helvetica"/>
              </a:rPr>
              <a:t>Inform people that smoking increases the risk of pulmonary complications after lung cancer surgery. </a:t>
            </a:r>
            <a:r>
              <a:rPr lang="en-US" b="1" dirty="0">
                <a:latin typeface="Helvetica"/>
              </a:rPr>
              <a:t>[2011]</a:t>
            </a:r>
            <a:endParaRPr lang="en-US" dirty="0">
              <a:latin typeface="Helvetica"/>
            </a:endParaRPr>
          </a:p>
          <a:p>
            <a:r>
              <a:rPr lang="en-US" dirty="0">
                <a:latin typeface="Helvetica"/>
              </a:rPr>
              <a:t>1.4.2</a:t>
            </a:r>
          </a:p>
          <a:p>
            <a:r>
              <a:rPr lang="en-US" dirty="0">
                <a:latin typeface="Helvetica"/>
              </a:rPr>
              <a:t>Advise people to stop smoking as soon as the diagnosis of lung cancer is suspected and tell them why this is important. </a:t>
            </a:r>
            <a:r>
              <a:rPr lang="en-US" b="1" dirty="0">
                <a:latin typeface="Helvetica"/>
              </a:rPr>
              <a:t>[2011]</a:t>
            </a:r>
            <a:endParaRPr lang="en-US" dirty="0">
              <a:latin typeface="Helvetica"/>
            </a:endParaRPr>
          </a:p>
          <a:p>
            <a:r>
              <a:rPr lang="en-US" dirty="0">
                <a:latin typeface="Helvetica"/>
              </a:rPr>
              <a:t>1.4.3</a:t>
            </a:r>
          </a:p>
          <a:p>
            <a:r>
              <a:rPr lang="en-US" dirty="0">
                <a:latin typeface="Helvetica"/>
              </a:rPr>
              <a:t>Offer nicotine replacement therapy and other therapies to help people to stop smoking in line with the NICE guideline on </a:t>
            </a:r>
            <a:r>
              <a:rPr lang="en-US" u="sng" dirty="0">
                <a:latin typeface="Helvetica"/>
                <a:hlinkClick r:id="rId2"/>
              </a:rPr>
              <a:t>stop smoking interventions and services and the NICE technology appraisal guidance on </a:t>
            </a:r>
            <a:r>
              <a:rPr lang="en-US" u="sng" dirty="0">
                <a:latin typeface="Helvetica"/>
                <a:hlinkClick r:id="rId3"/>
              </a:rPr>
              <a:t>varenicline for smoking cessation. </a:t>
            </a:r>
            <a:r>
              <a:rPr lang="en-US" b="1" u="sng" dirty="0">
                <a:latin typeface="Helvetica"/>
                <a:hlinkClick r:id="rId3"/>
              </a:rPr>
              <a:t>[2011]</a:t>
            </a:r>
            <a:endParaRPr lang="en-US" u="sng" dirty="0">
              <a:latin typeface="Helvetica"/>
              <a:hlinkClick r:id="rId3"/>
            </a:endParaRPr>
          </a:p>
          <a:p>
            <a:r>
              <a:rPr lang="en-US" dirty="0">
                <a:latin typeface="Helvetica"/>
              </a:rPr>
              <a:t>1.4.4</a:t>
            </a:r>
          </a:p>
          <a:p>
            <a:r>
              <a:rPr lang="en-US" dirty="0">
                <a:latin typeface="Helvetica"/>
              </a:rPr>
              <a:t>Do not postpone surgery for lung cancer to allow people to stop smoking. </a:t>
            </a:r>
            <a:r>
              <a:rPr lang="en-US" b="1" dirty="0">
                <a:latin typeface="Helvetica"/>
              </a:rPr>
              <a:t>[2011]</a:t>
            </a:r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804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 chest and upper </a:t>
            </a:r>
            <a:r>
              <a:rPr lang="en-US" dirty="0" err="1" smtClean="0"/>
              <a:t>abdo</a:t>
            </a:r>
            <a:r>
              <a:rPr lang="en-US" dirty="0" smtClean="0"/>
              <a:t> for all</a:t>
            </a:r>
          </a:p>
          <a:p>
            <a:r>
              <a:rPr lang="en-US" dirty="0" smtClean="0"/>
              <a:t>FDG CT-PET if radical therapy contemplated</a:t>
            </a:r>
          </a:p>
          <a:p>
            <a:r>
              <a:rPr lang="en-US" dirty="0" smtClean="0"/>
              <a:t>May be role for MRI in superior sulcus (</a:t>
            </a:r>
            <a:r>
              <a:rPr lang="en-US" dirty="0" err="1" smtClean="0"/>
              <a:t>Pancoast</a:t>
            </a:r>
            <a:r>
              <a:rPr lang="en-US" dirty="0" smtClean="0"/>
              <a:t>) </a:t>
            </a:r>
            <a:r>
              <a:rPr lang="en-US" dirty="0" err="1" smtClean="0"/>
              <a:t>tumours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60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2019: Brain imaging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67908" y="1920632"/>
            <a:ext cx="2992467" cy="12859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Helvetica"/>
              </a:rPr>
              <a:t>Workup for radical therapy</a:t>
            </a:r>
            <a:endParaRPr lang="en-US" sz="2400" dirty="0">
              <a:solidFill>
                <a:schemeClr val="bg1"/>
              </a:solidFill>
              <a:latin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886811"/>
            <a:ext cx="2183213" cy="12859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"/>
              </a:rPr>
              <a:t>Stage I</a:t>
            </a:r>
          </a:p>
          <a:p>
            <a:pPr algn="ctr"/>
            <a:r>
              <a:rPr lang="en-US" sz="2400" dirty="0" smtClean="0">
                <a:latin typeface="Helvetica"/>
              </a:rPr>
              <a:t>No imaging after PET-CT</a:t>
            </a:r>
            <a:endParaRPr lang="en-US" sz="2400" dirty="0">
              <a:latin typeface="Helvetic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8907" y="3886811"/>
            <a:ext cx="2183213" cy="12859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"/>
              </a:rPr>
              <a:t>Stage II</a:t>
            </a:r>
          </a:p>
          <a:p>
            <a:pPr algn="ctr"/>
            <a:r>
              <a:rPr lang="en-US" sz="2400" dirty="0" smtClean="0">
                <a:latin typeface="Helvetica"/>
              </a:rPr>
              <a:t>Brain CT</a:t>
            </a:r>
            <a:endParaRPr lang="en-US" sz="2400" dirty="0">
              <a:latin typeface="Helvetic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60375" y="3886811"/>
            <a:ext cx="2183213" cy="12859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Helvetica"/>
              </a:rPr>
              <a:t>Stage III</a:t>
            </a:r>
          </a:p>
          <a:p>
            <a:pPr algn="ctr"/>
            <a:r>
              <a:rPr lang="en-US" sz="2400" dirty="0" smtClean="0">
                <a:latin typeface="Helvetica"/>
              </a:rPr>
              <a:t>Brain MRI</a:t>
            </a:r>
            <a:endParaRPr lang="en-US" sz="24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3806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4078</TotalTime>
  <Words>1332</Words>
  <Application>Microsoft Office PowerPoint</Application>
  <PresentationFormat>On-screen Show (4:3)</PresentationFormat>
  <Paragraphs>185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Lung Cancer Diagnosis and Management 2019 NICE Guidance </vt:lpstr>
      <vt:lpstr>Who are NICE?</vt:lpstr>
      <vt:lpstr>Types of NICE guidance</vt:lpstr>
      <vt:lpstr>2019 NICE lung cancer update</vt:lpstr>
      <vt:lpstr>BTS/SCTS guidance now superceded</vt:lpstr>
      <vt:lpstr>Lung cancer surgery</vt:lpstr>
      <vt:lpstr>Tobacco addiction</vt:lpstr>
      <vt:lpstr>Diagnosis</vt:lpstr>
      <vt:lpstr>New 2019: Brain imaging</vt:lpstr>
      <vt:lpstr>Brain imaging- why?</vt:lpstr>
      <vt:lpstr>Brain imaging- why?</vt:lpstr>
      <vt:lpstr>Staging</vt:lpstr>
      <vt:lpstr>Invasive node staging: move to EBUS</vt:lpstr>
      <vt:lpstr>Declining role of mediastinoscopy</vt:lpstr>
      <vt:lpstr>Fitness assessment before surgery</vt:lpstr>
      <vt:lpstr>Which operation?</vt:lpstr>
      <vt:lpstr>Unfit for lobectomy?</vt:lpstr>
      <vt:lpstr>Non surgical outcomes for radical treatment of early stage disease</vt:lpstr>
      <vt:lpstr>Multimodality therapy</vt:lpstr>
      <vt:lpstr>Operable IIIA N2 continued</vt:lpstr>
      <vt:lpstr>Small cell lung cancer surgery</vt:lpstr>
      <vt:lpstr>SACT for Advanced Disease (M1)</vt:lpstr>
      <vt:lpstr>PowerPoint Presentation</vt:lpstr>
      <vt:lpstr>PowerPoint Presentation</vt:lpstr>
      <vt:lpstr>Follow up after radical treatment</vt:lpstr>
      <vt:lpstr>This guidance does not contain any…</vt:lpstr>
      <vt:lpstr>This guidance does not contain any…</vt:lpstr>
      <vt:lpstr>This guidance does not contain any…</vt:lpstr>
      <vt:lpstr>Palliation of pleural effusion</vt:lpstr>
      <vt:lpstr>Indwelling pleural catheters for malignant effusion; 2019 exceptional review</vt:lpstr>
      <vt:lpstr>Recommendations for research: the known unknowns</vt:lpstr>
      <vt:lpstr>Recommendations for research: the known unknowns</vt:lpstr>
      <vt:lpstr>Recommendations for research: the known unknowns</vt:lpstr>
      <vt:lpstr>Recommendations for research: the known unknowns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Cancer Diagnosis and Management 2019 NICE Guidance</dc:title>
  <dc:creator>Douglas West</dc:creator>
  <cp:lastModifiedBy>Dunderdale, Helen</cp:lastModifiedBy>
  <cp:revision>29</cp:revision>
  <dcterms:created xsi:type="dcterms:W3CDTF">2019-05-22T20:36:45Z</dcterms:created>
  <dcterms:modified xsi:type="dcterms:W3CDTF">2019-11-19T09:15:53Z</dcterms:modified>
</cp:coreProperties>
</file>