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2.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3.xml" ContentType="application/vnd.openxmlformats-officedocument.presentationml.notesSlide+xml"/>
  <Override PartName="/ppt/charts/chart12.xml" ContentType="application/vnd.openxmlformats-officedocument.drawingml.chart+xml"/>
  <Override PartName="/ppt/notesSlides/notesSlide4.xml" ContentType="application/vnd.openxmlformats-officedocument.presentationml.notesSlide+xml"/>
  <Override PartName="/ppt/charts/chart13.xml" ContentType="application/vnd.openxmlformats-officedocument.drawingml.chart+xml"/>
  <Override PartName="/ppt/notesSlides/notesSlide5.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notesSlides/notesSlide6.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notesSlides/notesSlide7.xml" ContentType="application/vnd.openxmlformats-officedocument.presentationml.notesSlide+xml"/>
  <Override PartName="/ppt/charts/chart24.xml" ContentType="application/vnd.openxmlformats-officedocument.drawingml.chart+xml"/>
  <Override PartName="/ppt/notesSlides/notesSlide8.xml" ContentType="application/vnd.openxmlformats-officedocument.presentationml.notesSlide+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56" r:id="rId2"/>
    <p:sldId id="270" r:id="rId3"/>
    <p:sldId id="326" r:id="rId4"/>
    <p:sldId id="319" r:id="rId5"/>
    <p:sldId id="320" r:id="rId6"/>
    <p:sldId id="321" r:id="rId7"/>
    <p:sldId id="323" r:id="rId8"/>
    <p:sldId id="294" r:id="rId9"/>
    <p:sldId id="296" r:id="rId10"/>
    <p:sldId id="286" r:id="rId11"/>
    <p:sldId id="280" r:id="rId12"/>
    <p:sldId id="297" r:id="rId13"/>
    <p:sldId id="298" r:id="rId14"/>
    <p:sldId id="300" r:id="rId15"/>
    <p:sldId id="273" r:id="rId16"/>
    <p:sldId id="301" r:id="rId17"/>
    <p:sldId id="291" r:id="rId18"/>
    <p:sldId id="303" r:id="rId19"/>
    <p:sldId id="305" r:id="rId20"/>
    <p:sldId id="306" r:id="rId21"/>
    <p:sldId id="310" r:id="rId22"/>
    <p:sldId id="311" r:id="rId23"/>
    <p:sldId id="313" r:id="rId24"/>
    <p:sldId id="314" r:id="rId25"/>
    <p:sldId id="316" r:id="rId26"/>
    <p:sldId id="324" r:id="rId27"/>
    <p:sldId id="284" r:id="rId28"/>
    <p:sldId id="285" r:id="rId29"/>
    <p:sldId id="328" r:id="rId3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DEF"/>
    <a:srgbClr val="CCFFFF"/>
    <a:srgbClr val="CCECFF"/>
    <a:srgbClr val="99CCFF"/>
    <a:srgbClr val="007A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87" autoAdjust="0"/>
    <p:restoredTop sz="88870" autoAdjust="0"/>
  </p:normalViewPr>
  <p:slideViewPr>
    <p:cSldViewPr>
      <p:cViewPr>
        <p:scale>
          <a:sx n="95" d="100"/>
          <a:sy n="95" d="100"/>
        </p:scale>
        <p:origin x="-2640"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12.bin"/></Relationships>
</file>

<file path=ppt/charts/_rels/chart13.xml.rels><?xml version="1.0" encoding="UTF-8" standalone="yes"?>
<Relationships xmlns="http://schemas.openxmlformats.org/package/2006/relationships"><Relationship Id="rId1" Type="http://schemas.openxmlformats.org/officeDocument/2006/relationships/oleObject" Target="../embeddings/oleObject13.bin"/></Relationships>
</file>

<file path=ppt/charts/_rels/chart14.xml.rels><?xml version="1.0" encoding="UTF-8" standalone="yes"?>
<Relationships xmlns="http://schemas.openxmlformats.org/package/2006/relationships"><Relationship Id="rId1" Type="http://schemas.openxmlformats.org/officeDocument/2006/relationships/oleObject" Target="../embeddings/oleObject14.bin"/></Relationships>
</file>

<file path=ppt/charts/_rels/chart15.xml.rels><?xml version="1.0" encoding="UTF-8" standalone="yes"?>
<Relationships xmlns="http://schemas.openxmlformats.org/package/2006/relationships"><Relationship Id="rId1" Type="http://schemas.openxmlformats.org/officeDocument/2006/relationships/oleObject" Target="../embeddings/oleObject15.bin"/></Relationships>
</file>

<file path=ppt/charts/_rels/chart16.xml.rels><?xml version="1.0" encoding="UTF-8" standalone="yes"?>
<Relationships xmlns="http://schemas.openxmlformats.org/package/2006/relationships"><Relationship Id="rId1" Type="http://schemas.openxmlformats.org/officeDocument/2006/relationships/oleObject" Target="../embeddings/oleObject16.bin"/></Relationships>
</file>

<file path=ppt/charts/_rels/chart17.xml.rels><?xml version="1.0" encoding="UTF-8" standalone="yes"?>
<Relationships xmlns="http://schemas.openxmlformats.org/package/2006/relationships"><Relationship Id="rId1" Type="http://schemas.openxmlformats.org/officeDocument/2006/relationships/oleObject" Target="../embeddings/oleObject17.bin"/></Relationships>
</file>

<file path=ppt/charts/_rels/chart18.xml.rels><?xml version="1.0" encoding="UTF-8" standalone="yes"?>
<Relationships xmlns="http://schemas.openxmlformats.org/package/2006/relationships"><Relationship Id="rId1" Type="http://schemas.openxmlformats.org/officeDocument/2006/relationships/oleObject" Target="../embeddings/oleObject18.bin"/></Relationships>
</file>

<file path=ppt/charts/_rels/chart19.xml.rels><?xml version="1.0" encoding="UTF-8" standalone="yes"?>
<Relationships xmlns="http://schemas.openxmlformats.org/package/2006/relationships"><Relationship Id="rId1" Type="http://schemas.openxmlformats.org/officeDocument/2006/relationships/oleObject" Target="../embeddings/oleObject19.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20.xml.rels><?xml version="1.0" encoding="UTF-8" standalone="yes"?>
<Relationships xmlns="http://schemas.openxmlformats.org/package/2006/relationships"><Relationship Id="rId1" Type="http://schemas.openxmlformats.org/officeDocument/2006/relationships/oleObject" Target="../embeddings/oleObject20.bin"/></Relationships>
</file>

<file path=ppt/charts/_rels/chart21.xml.rels><?xml version="1.0" encoding="UTF-8" standalone="yes"?>
<Relationships xmlns="http://schemas.openxmlformats.org/package/2006/relationships"><Relationship Id="rId1" Type="http://schemas.openxmlformats.org/officeDocument/2006/relationships/oleObject" Target="../embeddings/oleObject21.bin"/></Relationships>
</file>

<file path=ppt/charts/_rels/chart22.xml.rels><?xml version="1.0" encoding="UTF-8" standalone="yes"?>
<Relationships xmlns="http://schemas.openxmlformats.org/package/2006/relationships"><Relationship Id="rId1" Type="http://schemas.openxmlformats.org/officeDocument/2006/relationships/oleObject" Target="../embeddings/oleObject22.bin"/></Relationships>
</file>

<file path=ppt/charts/_rels/chart23.xml.rels><?xml version="1.0" encoding="UTF-8" standalone="yes"?>
<Relationships xmlns="http://schemas.openxmlformats.org/package/2006/relationships"><Relationship Id="rId1" Type="http://schemas.openxmlformats.org/officeDocument/2006/relationships/oleObject" Target="../embeddings/oleObject23.bin"/></Relationships>
</file>

<file path=ppt/charts/_rels/chart24.xml.rels><?xml version="1.0" encoding="UTF-8" standalone="yes"?>
<Relationships xmlns="http://schemas.openxmlformats.org/package/2006/relationships"><Relationship Id="rId1" Type="http://schemas.openxmlformats.org/officeDocument/2006/relationships/oleObject" Target="../embeddings/oleObject24.bin"/></Relationships>
</file>

<file path=ppt/charts/_rels/chart25.xml.rels><?xml version="1.0" encoding="UTF-8" standalone="yes"?>
<Relationships xmlns="http://schemas.openxmlformats.org/package/2006/relationships"><Relationship Id="rId1" Type="http://schemas.openxmlformats.org/officeDocument/2006/relationships/oleObject" Target="../embeddings/oleObject25.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5.9735602708804736E-3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3.0308999999999475E-3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62929"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3.6234999999998907E-3</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6.1198700000000161E-2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8B468"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5.9771999999999048E-3</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-1.4750700000000005E-2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73C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3.0896299999999988E-2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6.1198700000000161E-2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929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2.71925999999999E-2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-1.15286E-2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4B468"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1.4229600000000064E-2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6.1198700000000161E-2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F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-9.8445000000001448E-3</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-7.7099199999999923E-2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6D6"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8.6740000000000705E-3</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3.1569100000000017E-2</c:v>
                </c:pt>
              </c:numCache>
            </c:numRef>
          </c:val>
        </c:ser>
        <c:dLbls>
          <c:showLegendKey val="0"/>
          <c:showVal val="0"/>
          <c:showCatName val="0"/>
          <c:showSerName val="1"/>
          <c:showPercent val="0"/>
          <c:showBubbleSize val="0"/>
        </c:dLbls>
        <c:gapWidth val="150"/>
        <c:axId val="120127872"/>
        <c:axId val="120129408"/>
      </c:barChart>
      <c:catAx>
        <c:axId val="120127872"/>
        <c:scaling>
          <c:orientation val="minMax"/>
        </c:scaling>
        <c:delete val="1"/>
        <c:axPos val="b"/>
        <c:majorTickMark val="out"/>
        <c:minorTickMark val="none"/>
        <c:tickLblPos val="nextTo"/>
        <c:crossAx val="120129408"/>
        <c:crosses val="autoZero"/>
        <c:auto val="1"/>
        <c:lblAlgn val="ctr"/>
        <c:lblOffset val="100"/>
        <c:noMultiLvlLbl val="0"/>
      </c:catAx>
      <c:valAx>
        <c:axId val="12012940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0127872"/>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7.5997091580503051E-3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6.8292999999999271E-3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42626"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-1.5733600000000014E-2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0.11580979999999996</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1B061"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-5.5643499999999957E-2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-0.17637249999999999</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E3F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2.7343299999999959E-2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-1.3673999999999964E-2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626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-0.16240030000000005</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-2.5112000000000023E-2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0B061"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4.1047999999999973E-2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3.9466100000000059E-2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7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1.0633400000000015E-2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-6.1165099999999972E-2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9D9"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-2.8565700000000027E-2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-1.3107199999999986E-2</c:v>
                </c:pt>
              </c:numCache>
            </c:numRef>
          </c:val>
        </c:ser>
        <c:dLbls>
          <c:showLegendKey val="0"/>
          <c:showVal val="0"/>
          <c:showCatName val="0"/>
          <c:showSerName val="1"/>
          <c:showPercent val="0"/>
          <c:showBubbleSize val="0"/>
        </c:dLbls>
        <c:gapWidth val="150"/>
        <c:axId val="193680128"/>
        <c:axId val="193681664"/>
      </c:barChart>
      <c:catAx>
        <c:axId val="193680128"/>
        <c:scaling>
          <c:orientation val="minMax"/>
        </c:scaling>
        <c:delete val="1"/>
        <c:axPos val="b"/>
        <c:majorTickMark val="out"/>
        <c:minorTickMark val="none"/>
        <c:tickLblPos val="nextTo"/>
        <c:crossAx val="193681664"/>
        <c:crosses val="autoZero"/>
        <c:auto val="1"/>
        <c:lblAlgn val="ctr"/>
        <c:lblOffset val="100"/>
        <c:noMultiLvlLbl val="0"/>
      </c:catAx>
      <c:valAx>
        <c:axId val="19368166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93680128"/>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1.5050543101635672E-4</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2.146199999999987E-3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3.0003699999999967E-2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5.3498500000000115E-2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3.0130999999998798E-3</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1.8715900000000008E-2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3.0003699999999967E-2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2.785749999999998E-2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5.5644700000000102E-2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5.3498500000000115E-2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1.3271800000000056E-2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-2.4279300000000004E-2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-1.5783900000000073E-2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-9.7295200000000026E-2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-5.0582400000000138E-2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-5.3297600000000056E-2</c:v>
                </c:pt>
              </c:numCache>
            </c:numRef>
          </c:val>
        </c:ser>
        <c:dLbls>
          <c:showLegendKey val="0"/>
          <c:showVal val="0"/>
          <c:showCatName val="0"/>
          <c:showSerName val="1"/>
          <c:showPercent val="0"/>
          <c:showBubbleSize val="0"/>
        </c:dLbls>
        <c:gapWidth val="150"/>
        <c:axId val="193756160"/>
        <c:axId val="193770240"/>
      </c:barChart>
      <c:catAx>
        <c:axId val="193756160"/>
        <c:scaling>
          <c:orientation val="minMax"/>
        </c:scaling>
        <c:delete val="1"/>
        <c:axPos val="b"/>
        <c:majorTickMark val="out"/>
        <c:minorTickMark val="none"/>
        <c:tickLblPos val="nextTo"/>
        <c:crossAx val="193770240"/>
        <c:crosses val="autoZero"/>
        <c:auto val="1"/>
        <c:lblAlgn val="ctr"/>
        <c:lblOffset val="100"/>
        <c:noMultiLvlLbl val="0"/>
      </c:catAx>
      <c:valAx>
        <c:axId val="1937702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93756160"/>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4.207237153296961E-3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1.0685999999999751E-3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42626"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-6.8904500000000035E-2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-5.5426800000000109E-2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1B061"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-5.1881500000000136E-2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-7.9859299999999966E-2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E3F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8.3539599999999936E-2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5.5580199999999969E-2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626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5.4127799999999948E-2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9.781620000000002E-2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0B061"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4.1352999999999973E-2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4.5404099999999947E-2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7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7.09344999999999E-2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3.3634999999999637E-3</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9D9"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-4.5430300000000035E-2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6.3251999999999198E-3</c:v>
                </c:pt>
              </c:numCache>
            </c:numRef>
          </c:val>
        </c:ser>
        <c:dLbls>
          <c:showLegendKey val="0"/>
          <c:showVal val="0"/>
          <c:showCatName val="0"/>
          <c:showSerName val="1"/>
          <c:showPercent val="0"/>
          <c:showBubbleSize val="0"/>
        </c:dLbls>
        <c:gapWidth val="150"/>
        <c:axId val="194169856"/>
        <c:axId val="194175744"/>
      </c:barChart>
      <c:catAx>
        <c:axId val="194169856"/>
        <c:scaling>
          <c:orientation val="minMax"/>
        </c:scaling>
        <c:delete val="1"/>
        <c:axPos val="b"/>
        <c:majorTickMark val="out"/>
        <c:minorTickMark val="none"/>
        <c:tickLblPos val="nextTo"/>
        <c:crossAx val="194175744"/>
        <c:crosses val="autoZero"/>
        <c:auto val="1"/>
        <c:lblAlgn val="ctr"/>
        <c:lblOffset val="100"/>
        <c:noMultiLvlLbl val="0"/>
      </c:catAx>
      <c:valAx>
        <c:axId val="19417574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94169856"/>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3.3191179063597476E-3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-4.347599999999896E-3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42626"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4.0995000000001447E-3</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-3.3224400000000043E-2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1B061"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-7.7488000000000001E-2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-2.0577799999999979E-2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E3F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2.5453200000000065E-2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8.6786099999999977E-2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626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0.11368850000000019</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7.3918499999999998E-2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0B061"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-1.8964599999999998E-2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9.9279999999999369E-3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7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-1.2893799999999955E-2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2.3918499999999954E-2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9D9"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-3.6069999999999935E-2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2.8292499999999943E-2</c:v>
                </c:pt>
              </c:numCache>
            </c:numRef>
          </c:val>
        </c:ser>
        <c:dLbls>
          <c:showLegendKey val="0"/>
          <c:showVal val="0"/>
          <c:showCatName val="0"/>
          <c:showSerName val="1"/>
          <c:showPercent val="0"/>
          <c:showBubbleSize val="0"/>
        </c:dLbls>
        <c:gapWidth val="150"/>
        <c:axId val="203174272"/>
        <c:axId val="203175808"/>
      </c:barChart>
      <c:catAx>
        <c:axId val="203174272"/>
        <c:scaling>
          <c:orientation val="minMax"/>
        </c:scaling>
        <c:delete val="1"/>
        <c:axPos val="b"/>
        <c:majorTickMark val="out"/>
        <c:minorTickMark val="none"/>
        <c:tickLblPos val="nextTo"/>
        <c:crossAx val="203175808"/>
        <c:crosses val="autoZero"/>
        <c:auto val="1"/>
        <c:lblAlgn val="ctr"/>
        <c:lblOffset val="100"/>
        <c:noMultiLvlLbl val="0"/>
      </c:catAx>
      <c:valAx>
        <c:axId val="20317580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3174272"/>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1.0449448788474203E-2</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1.2959900000000024E-2</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42626"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6.7890400000000017E-2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6.629419999999997E-2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1B061"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8.0359999999999987E-2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5.9560199999999952E-2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E3F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7.8307100000000074E-2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6.8025800000000025E-2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626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9.5571000000000961E-3</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6.4851199999999998E-2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0B061"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3.5088999999999926E-2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1.1231300000000055E-2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7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-7.5628099999999976E-2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-5.1550899999999955E-2</c:v>
                </c:pt>
              </c:numCache>
            </c:numRef>
          </c:val>
        </c:ser>
        <c:ser>
          <c:idx val="20"/>
          <c:order val="14"/>
          <c:tx>
            <c:strRef>
              <c:f>[BreastCharts17.xls]ChartData!$AA$12</c:f>
              <c:strCache>
                <c:ptCount val="1"/>
                <c:pt idx="0">
                  <c:v>Glos 15</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0000" mc:Ignorable="a14" a14:legacySpreadsheetColorIndex="35">
                    <a:gamma/>
                    <a:shade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[BreastCharts17.xls]ChartData!$AA$13</c:f>
              <c:numCache>
                <c:formatCode>0.00%</c:formatCode>
                <c:ptCount val="1"/>
                <c:pt idx="0">
                  <c:v>4.1745678788474128E-2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1.5952000000000077E-2</c:v>
                </c:pt>
              </c:numCache>
            </c:numRef>
          </c:val>
        </c:ser>
        <c:dLbls>
          <c:showLegendKey val="0"/>
          <c:showVal val="0"/>
          <c:showCatName val="0"/>
          <c:showSerName val="1"/>
          <c:showPercent val="0"/>
          <c:showBubbleSize val="0"/>
        </c:dLbls>
        <c:gapWidth val="150"/>
        <c:axId val="203351552"/>
        <c:axId val="203353088"/>
      </c:barChart>
      <c:catAx>
        <c:axId val="203351552"/>
        <c:scaling>
          <c:orientation val="minMax"/>
        </c:scaling>
        <c:delete val="1"/>
        <c:axPos val="b"/>
        <c:majorTickMark val="out"/>
        <c:minorTickMark val="none"/>
        <c:tickLblPos val="nextTo"/>
        <c:crossAx val="203353088"/>
        <c:crosses val="autoZero"/>
        <c:auto val="1"/>
        <c:lblAlgn val="ctr"/>
        <c:lblOffset val="100"/>
        <c:noMultiLvlLbl val="0"/>
      </c:catAx>
      <c:valAx>
        <c:axId val="20335308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3351552"/>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2.1219025630625055E-2</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7.4894999999999268E-3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2.9819999999999958E-2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-9.5316500000000026E-2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4.9427899999999969E-2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-3.3819199999999938E-2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0.23990409999999995</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0.10254439999999998</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6.4579399999999954E-2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0.25332050000000006</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0.13276119999999991</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7.9248000000000651E-3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1.0212200000000005E-2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5.5271700000000035E-2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4.2020500000000016E-2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8.360500000000004E-2</c:v>
                </c:pt>
              </c:numCache>
            </c:numRef>
          </c:val>
        </c:ser>
        <c:dLbls>
          <c:showLegendKey val="0"/>
          <c:showVal val="0"/>
          <c:showCatName val="0"/>
          <c:showSerName val="1"/>
          <c:showPercent val="0"/>
          <c:showBubbleSize val="0"/>
        </c:dLbls>
        <c:gapWidth val="150"/>
        <c:axId val="203549696"/>
        <c:axId val="203580160"/>
      </c:barChart>
      <c:catAx>
        <c:axId val="203549696"/>
        <c:scaling>
          <c:orientation val="minMax"/>
        </c:scaling>
        <c:delete val="1"/>
        <c:axPos val="b"/>
        <c:majorTickMark val="out"/>
        <c:minorTickMark val="none"/>
        <c:tickLblPos val="nextTo"/>
        <c:crossAx val="203580160"/>
        <c:crosses val="autoZero"/>
        <c:auto val="1"/>
        <c:lblAlgn val="ctr"/>
        <c:lblOffset val="100"/>
        <c:noMultiLvlLbl val="0"/>
      </c:catAx>
      <c:valAx>
        <c:axId val="20358016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3549696"/>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0</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3.546500000000119E-3</c:v>
                </c:pt>
              </c:numCache>
            </c:numRef>
          </c:val>
        </c:ser>
        <c:ser>
          <c:idx val="2"/>
          <c:order val="2"/>
          <c:tx>
            <c:strRef>
              <c:f>[BreastCharts17.xls]ChartData!$I$12</c:f>
              <c:strCache>
                <c:ptCount val="1"/>
                <c:pt idx="0">
                  <c:v>N Bristol 15</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000000" mc:Ignorable="a14" a14:legacySpreadsheetColorIndex="16">
                    <a:gamma/>
                    <a:shade val="0"/>
                    <a:invGamma/>
                  </a:srgbClr>
                </a:gs>
              </a:gsLst>
              <a:lin ang="5400000" scaled="1"/>
            </a:gradFill>
            <a:ln w="12700">
              <a:solidFill>
                <a:srgbClr val="000000"/>
              </a:solidFill>
              <a:prstDash val="solid"/>
            </a:ln>
          </c:spPr>
          <c:invertIfNegative val="0"/>
          <c:dLbls>
            <c:delete val="1"/>
          </c:dLbls>
          <c:val>
            <c:numRef>
              <c:f>[BreastCharts17.xls]ChartData!$I$13</c:f>
              <c:numCache>
                <c:formatCode>0.00%</c:formatCode>
                <c:ptCount val="1"/>
                <c:pt idx="0">
                  <c:v>0</c:v>
                </c:pt>
              </c:numCache>
            </c:numRef>
          </c:val>
        </c:ser>
        <c:ser>
          <c:idx val="3"/>
          <c:order val="3"/>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1.9234900000000055E-2</c:v>
                </c:pt>
              </c:numCache>
            </c:numRef>
          </c:val>
        </c:ser>
        <c:ser>
          <c:idx val="4"/>
          <c:order val="4"/>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-2.5170800000000049E-2</c:v>
                </c:pt>
              </c:numCache>
            </c:numRef>
          </c:val>
        </c:ser>
        <c:ser>
          <c:idx val="5"/>
          <c:order val="5"/>
          <c:tx>
            <c:strRef>
              <c:f>[BreastCharts17.xls]ChartData!$L$12</c:f>
              <c:strCache>
                <c:ptCount val="1"/>
                <c:pt idx="0">
                  <c:v>UHB 15</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000000" mc:Ignorable="a14" a14:legacySpreadsheetColorIndex="17">
                    <a:gamma/>
                    <a:shade val="0"/>
                    <a:invGamma/>
                  </a:srgbClr>
                </a:gs>
              </a:gsLst>
              <a:lin ang="5400000" scaled="1"/>
            </a:gradFill>
            <a:ln w="12700">
              <a:solidFill>
                <a:srgbClr val="000000"/>
              </a:solidFill>
              <a:prstDash val="solid"/>
            </a:ln>
          </c:spPr>
          <c:invertIfNegative val="0"/>
          <c:dLbls>
            <c:delete val="1"/>
          </c:dLbls>
          <c:val>
            <c:numRef>
              <c:f>[BreastCharts17.xls]ChartData!$L$13</c:f>
              <c:numCache>
                <c:formatCode>0.00%</c:formatCode>
                <c:ptCount val="1"/>
                <c:pt idx="0">
                  <c:v>0</c:v>
                </c:pt>
              </c:numCache>
            </c:numRef>
          </c:val>
        </c:ser>
        <c:ser>
          <c:idx val="6"/>
          <c:order val="6"/>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-2.7778099999999806E-2</c:v>
                </c:pt>
              </c:numCache>
            </c:numRef>
          </c:val>
        </c:ser>
        <c:ser>
          <c:idx val="7"/>
          <c:order val="7"/>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3.3588999999999425E-3</c:v>
                </c:pt>
              </c:numCache>
            </c:numRef>
          </c:val>
        </c:ser>
        <c:ser>
          <c:idx val="8"/>
          <c:order val="8"/>
          <c:tx>
            <c:strRef>
              <c:f>[BreastCharts17.xls]ChartData!$O$12</c:f>
              <c:strCache>
                <c:ptCount val="1"/>
                <c:pt idx="0">
                  <c:v>Weston 15</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000000" mc:Ignorable="a14" a14:legacySpreadsheetColorIndex="53">
                    <a:gamma/>
                    <a:shade val="0"/>
                    <a:invGamma/>
                  </a:srgbClr>
                </a:gs>
              </a:gsLst>
              <a:lin ang="5400000" scaled="1"/>
            </a:gradFill>
            <a:ln w="12700">
              <a:solidFill>
                <a:srgbClr val="000000"/>
              </a:solidFill>
              <a:prstDash val="solid"/>
            </a:ln>
          </c:spPr>
          <c:invertIfNegative val="0"/>
          <c:dLbls>
            <c:delete val="1"/>
          </c:dLbls>
          <c:val>
            <c:numRef>
              <c:f>[BreastCharts17.xls]ChartData!$O$13</c:f>
              <c:numCache>
                <c:formatCode>0.00%</c:formatCode>
                <c:ptCount val="1"/>
                <c:pt idx="0">
                  <c:v>0</c:v>
                </c:pt>
              </c:numCache>
            </c:numRef>
          </c:val>
        </c:ser>
        <c:ser>
          <c:idx val="9"/>
          <c:order val="9"/>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2.8101000000001486E-3</c:v>
                </c:pt>
              </c:numCache>
            </c:numRef>
          </c:val>
        </c:ser>
        <c:ser>
          <c:idx val="10"/>
          <c:order val="10"/>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-5.4657900000000037E-2</c:v>
                </c:pt>
              </c:numCache>
            </c:numRef>
          </c:val>
        </c:ser>
        <c:ser>
          <c:idx val="11"/>
          <c:order val="11"/>
          <c:tx>
            <c:strRef>
              <c:f>[BreastCharts17.xls]ChartData!$R$12</c:f>
              <c:strCache>
                <c:ptCount val="1"/>
                <c:pt idx="0">
                  <c:v>Yeovil 15</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000000" mc:Ignorable="a14" a14:legacySpreadsheetColorIndex="12">
                    <a:gamma/>
                    <a:shade val="0"/>
                    <a:invGamma/>
                  </a:srgbClr>
                </a:gs>
              </a:gsLst>
              <a:lin ang="5400000" scaled="1"/>
            </a:gradFill>
            <a:ln w="12700">
              <a:solidFill>
                <a:srgbClr val="000000"/>
              </a:solidFill>
              <a:prstDash val="solid"/>
            </a:ln>
          </c:spPr>
          <c:invertIfNegative val="0"/>
          <c:dLbls>
            <c:delete val="1"/>
          </c:dLbls>
          <c:val>
            <c:numRef>
              <c:f>[BreastCharts17.xls]ChartData!$R$13</c:f>
              <c:numCache>
                <c:formatCode>0.00%</c:formatCode>
                <c:ptCount val="1"/>
                <c:pt idx="0">
                  <c:v>0</c:v>
                </c:pt>
              </c:numCache>
            </c:numRef>
          </c:val>
        </c:ser>
        <c:ser>
          <c:idx val="12"/>
          <c:order val="12"/>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3.2221900000000248E-2</c:v>
                </c:pt>
              </c:numCache>
            </c:numRef>
          </c:val>
        </c:ser>
        <c:ser>
          <c:idx val="13"/>
          <c:order val="13"/>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2.8675400000000129E-2</c:v>
                </c:pt>
              </c:numCache>
            </c:numRef>
          </c:val>
        </c:ser>
        <c:ser>
          <c:idx val="14"/>
          <c:order val="14"/>
          <c:tx>
            <c:strRef>
              <c:f>[BreastCharts17.xls]ChartData!$U$12</c:f>
              <c:strCache>
                <c:ptCount val="1"/>
                <c:pt idx="0">
                  <c:v>Taunton 15</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000000" mc:Ignorable="a14" a14:legacySpreadsheetColorIndex="19">
                    <a:gamma/>
                    <a:shade val="0"/>
                    <a:invGamma/>
                  </a:srgbClr>
                </a:gs>
              </a:gsLst>
              <a:lin ang="5400000" scaled="1"/>
            </a:gradFill>
            <a:ln w="12700">
              <a:solidFill>
                <a:srgbClr val="000000"/>
              </a:solidFill>
              <a:prstDash val="solid"/>
            </a:ln>
          </c:spPr>
          <c:invertIfNegative val="0"/>
          <c:dLbls>
            <c:delete val="1"/>
          </c:dLbls>
          <c:val>
            <c:numRef>
              <c:f>[BreastCharts17.xls]ChartData!$U$13</c:f>
              <c:numCache>
                <c:formatCode>0.00%</c:formatCode>
                <c:ptCount val="1"/>
                <c:pt idx="0">
                  <c:v>0</c:v>
                </c:pt>
              </c:numCache>
            </c:numRef>
          </c:val>
        </c:ser>
        <c:ser>
          <c:idx val="15"/>
          <c:order val="15"/>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2.2219000000002209E-3</c:v>
                </c:pt>
              </c:numCache>
            </c:numRef>
          </c:val>
        </c:ser>
        <c:ser>
          <c:idx val="16"/>
          <c:order val="16"/>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6.2035000000000284E-3</c:v>
                </c:pt>
              </c:numCache>
            </c:numRef>
          </c:val>
        </c:ser>
        <c:ser>
          <c:idx val="17"/>
          <c:order val="17"/>
          <c:tx>
            <c:strRef>
              <c:f>[BreastCharts17.xls]ChartData!$X$12</c:f>
              <c:strCache>
                <c:ptCount val="1"/>
                <c:pt idx="0">
                  <c:v>Bath 15</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000000" mc:Ignorable="a14" a14:legacySpreadsheetColorIndex="14">
                    <a:gamma/>
                    <a:shade val="0"/>
                    <a:invGamma/>
                  </a:srgbClr>
                </a:gs>
              </a:gsLst>
              <a:lin ang="5400000" scaled="1"/>
            </a:gradFill>
            <a:ln w="12700">
              <a:solidFill>
                <a:srgbClr val="000000"/>
              </a:solidFill>
              <a:prstDash val="solid"/>
            </a:ln>
          </c:spPr>
          <c:invertIfNegative val="0"/>
          <c:dLbls>
            <c:delete val="1"/>
          </c:dLbls>
          <c:val>
            <c:numRef>
              <c:f>[BreastCharts17.xls]ChartData!$X$13</c:f>
              <c:numCache>
                <c:formatCode>0.00%</c:formatCode>
                <c:ptCount val="1"/>
                <c:pt idx="0">
                  <c:v>0</c:v>
                </c:pt>
              </c:numCache>
            </c:numRef>
          </c:val>
        </c:ser>
        <c:ser>
          <c:idx val="18"/>
          <c:order val="18"/>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-3.9226999999999457E-3</c:v>
                </c:pt>
              </c:numCache>
            </c:numRef>
          </c:val>
        </c:ser>
        <c:ser>
          <c:idx val="19"/>
          <c:order val="19"/>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2.8675400000000129E-2</c:v>
                </c:pt>
              </c:numCache>
            </c:numRef>
          </c:val>
        </c:ser>
        <c:ser>
          <c:idx val="20"/>
          <c:order val="20"/>
          <c:tx>
            <c:strRef>
              <c:f>[BreastCharts17.xls]ChartData!$AA$12</c:f>
              <c:strCache>
                <c:ptCount val="1"/>
                <c:pt idx="0">
                  <c:v>Glos 15</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0000" mc:Ignorable="a14" a14:legacySpreadsheetColorIndex="35">
                    <a:gamma/>
                    <a:shade val="0"/>
                    <a:invGamma/>
                  </a:srgbClr>
                </a:gs>
              </a:gsLst>
              <a:lin ang="5400000" scaled="1"/>
            </a:gradFill>
            <a:ln w="12700">
              <a:solidFill>
                <a:srgbClr val="000000"/>
              </a:solidFill>
              <a:prstDash val="solid"/>
            </a:ln>
          </c:spPr>
          <c:invertIfNegative val="0"/>
          <c:dLbls>
            <c:delete val="1"/>
          </c:dLbls>
          <c:val>
            <c:numRef>
              <c:f>[BreastCharts17.xls]ChartData!$AA$13</c:f>
              <c:numCache>
                <c:formatCode>0.00%</c:formatCode>
                <c:ptCount val="1"/>
                <c:pt idx="0">
                  <c:v>0</c:v>
                </c:pt>
              </c:numCache>
            </c:numRef>
          </c:val>
        </c:ser>
        <c:ser>
          <c:idx val="21"/>
          <c:order val="21"/>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4.4441000000000619E-3</c:v>
                </c:pt>
              </c:numCache>
            </c:numRef>
          </c:val>
        </c:ser>
        <c:ser>
          <c:idx val="22"/>
          <c:order val="22"/>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1.5342100000000025E-2</c:v>
                </c:pt>
              </c:numCache>
            </c:numRef>
          </c:val>
        </c:ser>
        <c:dLbls>
          <c:showLegendKey val="0"/>
          <c:showVal val="0"/>
          <c:showCatName val="0"/>
          <c:showSerName val="1"/>
          <c:showPercent val="0"/>
          <c:showBubbleSize val="0"/>
        </c:dLbls>
        <c:gapWidth val="150"/>
        <c:axId val="203789056"/>
        <c:axId val="203790592"/>
      </c:barChart>
      <c:catAx>
        <c:axId val="203789056"/>
        <c:scaling>
          <c:orientation val="minMax"/>
        </c:scaling>
        <c:delete val="1"/>
        <c:axPos val="b"/>
        <c:majorTickMark val="out"/>
        <c:minorTickMark val="none"/>
        <c:tickLblPos val="nextTo"/>
        <c:crossAx val="203790592"/>
        <c:crosses val="autoZero"/>
        <c:auto val="1"/>
        <c:lblAlgn val="ctr"/>
        <c:lblOffset val="100"/>
        <c:noMultiLvlLbl val="0"/>
      </c:catAx>
      <c:valAx>
        <c:axId val="20379059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3789056"/>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1.654715620542091E-2</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6.9105000000000416E-3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-4.5664400000000049E-2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2.4536499999999961E-2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-3.7608500000000045E-2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-0.12691700000000017</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6.5978299999999934E-2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8.0148200000000003E-2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8.1129899999999977E-2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7.1048099999999947E-2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-1.4829699999999946E-2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6.0374999999999179E-3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3.456669999999995E-2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1.0582999999999898E-2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6.8656299999999892E-2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8.3066199999999868E-2</c:v>
                </c:pt>
              </c:numCache>
            </c:numRef>
          </c:val>
        </c:ser>
        <c:dLbls>
          <c:showLegendKey val="0"/>
          <c:showVal val="0"/>
          <c:showCatName val="0"/>
          <c:showSerName val="1"/>
          <c:showPercent val="0"/>
          <c:showBubbleSize val="0"/>
        </c:dLbls>
        <c:gapWidth val="150"/>
        <c:axId val="203830016"/>
        <c:axId val="203831552"/>
      </c:barChart>
      <c:catAx>
        <c:axId val="203830016"/>
        <c:scaling>
          <c:orientation val="minMax"/>
        </c:scaling>
        <c:delete val="1"/>
        <c:axPos val="b"/>
        <c:majorTickMark val="out"/>
        <c:minorTickMark val="none"/>
        <c:tickLblPos val="nextTo"/>
        <c:crossAx val="203831552"/>
        <c:crosses val="autoZero"/>
        <c:auto val="1"/>
        <c:lblAlgn val="ctr"/>
        <c:lblOffset val="100"/>
        <c:noMultiLvlLbl val="0"/>
      </c:catAx>
      <c:valAx>
        <c:axId val="20383155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3830016"/>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6.0044621816436328E-3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1.0153399999999868E-2</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3.2209900000000014E-2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5.3215600000000141E-2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-3.5073500000000091E-2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-9.1161900000000018E-2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1.5658199999999955E-2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#N/A</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-0.10434180000000015</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5.8838100000000004E-2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3.0394999999999839E-2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9.5628000000000934E-3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5.2324899999999896E-2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1.0120200000000135E-2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-2.0766400000000185E-2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-2.6495199999999941E-2</c:v>
                </c:pt>
              </c:numCache>
            </c:numRef>
          </c:val>
        </c:ser>
        <c:dLbls>
          <c:showLegendKey val="0"/>
          <c:showVal val="0"/>
          <c:showCatName val="0"/>
          <c:showSerName val="1"/>
          <c:showPercent val="0"/>
          <c:showBubbleSize val="0"/>
        </c:dLbls>
        <c:gapWidth val="150"/>
        <c:axId val="203989760"/>
        <c:axId val="203991296"/>
      </c:barChart>
      <c:catAx>
        <c:axId val="203989760"/>
        <c:scaling>
          <c:orientation val="minMax"/>
        </c:scaling>
        <c:delete val="1"/>
        <c:axPos val="b"/>
        <c:majorTickMark val="out"/>
        <c:minorTickMark val="none"/>
        <c:tickLblPos val="nextTo"/>
        <c:crossAx val="203991296"/>
        <c:crosses val="autoZero"/>
        <c:auto val="1"/>
        <c:lblAlgn val="ctr"/>
        <c:lblOffset val="100"/>
        <c:noMultiLvlLbl val="0"/>
      </c:catAx>
      <c:valAx>
        <c:axId val="20399129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3989760"/>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-4.3010944983817856E-3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6.8728000000000122E-3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02020"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7.8242999999998952E-3</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-2.0819200000000038E-2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1A851"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-4.3198799999999982E-2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1.4382899999999976E-2</c:v>
                </c:pt>
              </c:numCache>
            </c:numRef>
          </c:val>
        </c:ser>
        <c:ser>
          <c:idx val="8"/>
          <c:order val="6"/>
          <c:tx>
            <c:strRef>
              <c:f>[BreastCharts17.xls]ChartData!$O$12</c:f>
              <c:strCache>
                <c:ptCount val="1"/>
                <c:pt idx="0">
                  <c:v>Weston 15</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000000" mc:Ignorable="a14" a14:legacySpreadsheetColorIndex="53">
                    <a:gamma/>
                    <a:shade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[BreastCharts17.xls]ChartData!$O$13</c:f>
              <c:numCache>
                <c:formatCode>0.00%</c:formatCode>
                <c:ptCount val="1"/>
                <c:pt idx="0">
                  <c:v>4.7363411501618158E-2</c:v>
                </c:pt>
              </c:numCache>
            </c:numRef>
          </c:val>
        </c:ser>
        <c:ser>
          <c:idx val="9"/>
          <c:order val="7"/>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E45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0.13989980000000013</c:v>
                </c:pt>
              </c:numCache>
            </c:numRef>
          </c:val>
        </c:ser>
        <c:ser>
          <c:idx val="10"/>
          <c:order val="8"/>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#N/A</c:v>
                </c:pt>
              </c:numCache>
            </c:numRef>
          </c:val>
        </c:ser>
        <c:ser>
          <c:idx val="12"/>
          <c:order val="9"/>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020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#N/A</c:v>
                </c:pt>
              </c:numCache>
            </c:numRef>
          </c:val>
        </c:ser>
        <c:ser>
          <c:idx val="13"/>
          <c:order val="10"/>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3.7788899999999903E-2</c:v>
                </c:pt>
              </c:numCache>
            </c:numRef>
          </c:val>
        </c:ser>
        <c:ser>
          <c:idx val="15"/>
          <c:order val="11"/>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8A851"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1.4899800000000019E-2</c:v>
                </c:pt>
              </c:numCache>
            </c:numRef>
          </c:val>
        </c:ser>
        <c:ser>
          <c:idx val="16"/>
          <c:order val="12"/>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3.3973999999999949E-3</c:v>
                </c:pt>
              </c:numCache>
            </c:numRef>
          </c:val>
        </c:ser>
        <c:ser>
          <c:idx val="18"/>
          <c:order val="13"/>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3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1.8687699999999974E-2</c:v>
                </c:pt>
              </c:numCache>
            </c:numRef>
          </c:val>
        </c:ser>
        <c:ser>
          <c:idx val="19"/>
          <c:order val="14"/>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7.8232500000000038E-2</c:v>
                </c:pt>
              </c:numCache>
            </c:numRef>
          </c:val>
        </c:ser>
        <c:ser>
          <c:idx val="21"/>
          <c:order val="15"/>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FDF"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2.3016700000000001E-2</c:v>
                </c:pt>
              </c:numCache>
            </c:numRef>
          </c:val>
        </c:ser>
        <c:ser>
          <c:idx val="22"/>
          <c:order val="16"/>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5.1945899999999878E-2</c:v>
                </c:pt>
              </c:numCache>
            </c:numRef>
          </c:val>
        </c:ser>
        <c:dLbls>
          <c:showLegendKey val="0"/>
          <c:showVal val="0"/>
          <c:showCatName val="0"/>
          <c:showSerName val="1"/>
          <c:showPercent val="0"/>
          <c:showBubbleSize val="0"/>
        </c:dLbls>
        <c:gapWidth val="150"/>
        <c:axId val="204257152"/>
        <c:axId val="204258688"/>
      </c:barChart>
      <c:catAx>
        <c:axId val="204257152"/>
        <c:scaling>
          <c:orientation val="minMax"/>
        </c:scaling>
        <c:delete val="1"/>
        <c:axPos val="b"/>
        <c:majorTickMark val="out"/>
        <c:minorTickMark val="none"/>
        <c:tickLblPos val="nextTo"/>
        <c:crossAx val="204258688"/>
        <c:crosses val="autoZero"/>
        <c:auto val="1"/>
        <c:lblAlgn val="ctr"/>
        <c:lblOffset val="100"/>
        <c:noMultiLvlLbl val="0"/>
      </c:catAx>
      <c:valAx>
        <c:axId val="20425868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4257152"/>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1.2768102043227536E-2</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7.3104000000000502E-3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62929"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3.6877799999999961E-2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1.5064899999999937E-2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8B468"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-8.1543200000000038E-2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-6.8436200000000058E-2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73C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2.6673000000000391E-3</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-3.2848200000000105E-2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929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2.1586199999999889E-2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2.7789300000000017E-2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4B468"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7.0146999999999959E-2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6.377799999999989E-2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F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-4.3166000000000038E-2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-2.6780499999999985E-2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6D6"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6.5819000000000294E-3</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-3.2346000000000874E-3</c:v>
                </c:pt>
              </c:numCache>
            </c:numRef>
          </c:val>
        </c:ser>
        <c:dLbls>
          <c:showLegendKey val="0"/>
          <c:showVal val="0"/>
          <c:showCatName val="0"/>
          <c:showSerName val="1"/>
          <c:showPercent val="0"/>
          <c:showBubbleSize val="0"/>
        </c:dLbls>
        <c:gapWidth val="150"/>
        <c:axId val="123810176"/>
        <c:axId val="123811712"/>
      </c:barChart>
      <c:catAx>
        <c:axId val="123810176"/>
        <c:scaling>
          <c:orientation val="minMax"/>
        </c:scaling>
        <c:delete val="1"/>
        <c:axPos val="b"/>
        <c:majorTickMark val="out"/>
        <c:minorTickMark val="none"/>
        <c:tickLblPos val="nextTo"/>
        <c:crossAx val="123811712"/>
        <c:crosses val="autoZero"/>
        <c:auto val="1"/>
        <c:lblAlgn val="ctr"/>
        <c:lblOffset val="100"/>
        <c:noMultiLvlLbl val="0"/>
      </c:catAx>
      <c:valAx>
        <c:axId val="12381171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3810176"/>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1.1569735017175287E-2</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9.7319000000000155E-3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02020"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2.0760000000000001E-2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2.0728300000000033E-2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1A851"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-9.959220000000002E-2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-2.865440000000008E-2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E45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4.6734100000000112E-2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#N/A</c:v>
                </c:pt>
              </c:numCache>
            </c:numRef>
          </c:val>
        </c:ser>
        <c:ser>
          <c:idx val="11"/>
          <c:order val="8"/>
          <c:tx>
            <c:strRef>
              <c:f>[BreastCharts17.xls]ChartData!$R$12</c:f>
              <c:strCache>
                <c:ptCount val="1"/>
                <c:pt idx="0">
                  <c:v>Yeovil 15</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000000" mc:Ignorable="a14" a14:legacySpreadsheetColorIndex="12">
                    <a:gamma/>
                    <a:shade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[BreastCharts17.xls]ChartData!$R$13</c:f>
              <c:numCache>
                <c:formatCode>0.00%</c:formatCode>
                <c:ptCount val="1"/>
                <c:pt idx="0">
                  <c:v>4.4934806017175255E-2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3.5945100000000063E-2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8A851"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2.0760000000000001E-2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-4.4527399999999995E-2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3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7.7695800000000093E-2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6.9298799999999994E-2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FDF"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-5.9858199999999973E-2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-3.2587499999999991E-2</c:v>
                </c:pt>
              </c:numCache>
            </c:numRef>
          </c:val>
        </c:ser>
        <c:dLbls>
          <c:showLegendKey val="0"/>
          <c:showVal val="0"/>
          <c:showCatName val="0"/>
          <c:showSerName val="1"/>
          <c:showPercent val="0"/>
          <c:showBubbleSize val="0"/>
        </c:dLbls>
        <c:gapWidth val="150"/>
        <c:axId val="123594624"/>
        <c:axId val="123596160"/>
      </c:barChart>
      <c:catAx>
        <c:axId val="123594624"/>
        <c:scaling>
          <c:orientation val="minMax"/>
        </c:scaling>
        <c:delete val="1"/>
        <c:axPos val="b"/>
        <c:majorTickMark val="out"/>
        <c:minorTickMark val="none"/>
        <c:tickLblPos val="nextTo"/>
        <c:crossAx val="123596160"/>
        <c:crosses val="autoZero"/>
        <c:auto val="1"/>
        <c:lblAlgn val="ctr"/>
        <c:lblOffset val="100"/>
        <c:noMultiLvlLbl val="0"/>
      </c:catAx>
      <c:valAx>
        <c:axId val="12359616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3594624"/>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5.8286478674866027E-3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1.6277000000001207E-3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82C2C"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-4.8517199999999927E-2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-1.5057200000000104E-2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FB86F"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1.180480000000006E-2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-3.0222199999999977E-2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039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3.920210000000024E-2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#N/A</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C2C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3.920210000000024E-2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3.7574400000000119E-2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8B86F"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2.4110000000010512E-4</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6.8052000000000668E-3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D6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1.0216600000000131E-2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2.4587399999999926E-2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3D3"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4.5200000000000795E-3</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-1.2425599999999926E-2</c:v>
                </c:pt>
              </c:numCache>
            </c:numRef>
          </c:val>
        </c:ser>
        <c:dLbls>
          <c:showLegendKey val="0"/>
          <c:showVal val="0"/>
          <c:showCatName val="0"/>
          <c:showSerName val="1"/>
          <c:showPercent val="0"/>
          <c:showBubbleSize val="0"/>
        </c:dLbls>
        <c:gapWidth val="150"/>
        <c:axId val="123717504"/>
        <c:axId val="123719040"/>
      </c:barChart>
      <c:catAx>
        <c:axId val="123717504"/>
        <c:scaling>
          <c:orientation val="minMax"/>
        </c:scaling>
        <c:delete val="1"/>
        <c:axPos val="b"/>
        <c:majorTickMark val="out"/>
        <c:minorTickMark val="none"/>
        <c:tickLblPos val="nextTo"/>
        <c:crossAx val="123719040"/>
        <c:crosses val="autoZero"/>
        <c:auto val="1"/>
        <c:lblAlgn val="ctr"/>
        <c:lblOffset val="100"/>
        <c:noMultiLvlLbl val="0"/>
      </c:catAx>
      <c:valAx>
        <c:axId val="1237190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3717504"/>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5.9610713380161551E-3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4.2303000000000202E-3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2.1638700000000122E-2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1.1312600000000006E-2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-2.7019599999999921E-2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-9.7421099999999927E-2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7.9811799999999988E-2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0.19088320000000014</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4.8561799999999988E-2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0.19909339999999998</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0.10468420000000001</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3.1831500000000013E-2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3.5403900000000044E-2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6.9106299999999954E-2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-8.1925999999999943E-2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-2.1457999999999977E-2</c:v>
                </c:pt>
              </c:numCache>
            </c:numRef>
          </c:val>
        </c:ser>
        <c:dLbls>
          <c:showLegendKey val="0"/>
          <c:showVal val="0"/>
          <c:showCatName val="0"/>
          <c:showSerName val="1"/>
          <c:showPercent val="0"/>
          <c:showBubbleSize val="0"/>
        </c:dLbls>
        <c:gapWidth val="150"/>
        <c:axId val="204802304"/>
        <c:axId val="204812288"/>
      </c:barChart>
      <c:catAx>
        <c:axId val="204802304"/>
        <c:scaling>
          <c:orientation val="minMax"/>
        </c:scaling>
        <c:delete val="1"/>
        <c:axPos val="b"/>
        <c:majorTickMark val="out"/>
        <c:minorTickMark val="none"/>
        <c:tickLblPos val="nextTo"/>
        <c:crossAx val="204812288"/>
        <c:crosses val="autoZero"/>
        <c:auto val="1"/>
        <c:lblAlgn val="ctr"/>
        <c:lblOffset val="100"/>
        <c:noMultiLvlLbl val="0"/>
      </c:catAx>
      <c:valAx>
        <c:axId val="20481228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4802304"/>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1.1795354169775729E-3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3.0331999999999582E-3</c:v>
                </c:pt>
              </c:numCache>
            </c:numRef>
          </c:val>
        </c:ser>
        <c:ser>
          <c:idx val="2"/>
          <c:order val="2"/>
          <c:tx>
            <c:strRef>
              <c:f>[BreastCharts17.xls]ChartData!$I$12</c:f>
              <c:strCache>
                <c:ptCount val="1"/>
                <c:pt idx="0">
                  <c:v>N Bristol 15</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000000" mc:Ignorable="a14" a14:legacySpreadsheetColorIndex="16">
                    <a:gamma/>
                    <a:shade val="0"/>
                    <a:invGamma/>
                  </a:srgbClr>
                </a:gs>
              </a:gsLst>
              <a:lin ang="5400000" scaled="1"/>
            </a:gradFill>
            <a:ln w="12700">
              <a:solidFill>
                <a:srgbClr val="000000"/>
              </a:solidFill>
              <a:prstDash val="solid"/>
            </a:ln>
          </c:spPr>
          <c:invertIfNegative val="0"/>
          <c:dLbls>
            <c:delete val="1"/>
          </c:dLbls>
          <c:val>
            <c:numRef>
              <c:f>[BreastCharts17.xls]ChartData!$I$13</c:f>
              <c:numCache>
                <c:formatCode>0.00%</c:formatCode>
                <c:ptCount val="1"/>
                <c:pt idx="0">
                  <c:v>#N/A</c:v>
                </c:pt>
              </c:numCache>
            </c:numRef>
          </c:val>
        </c:ser>
        <c:ser>
          <c:idx val="3"/>
          <c:order val="3"/>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02020"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#N/A</c:v>
                </c:pt>
              </c:numCache>
            </c:numRef>
          </c:val>
        </c:ser>
        <c:ser>
          <c:idx val="4"/>
          <c:order val="4"/>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#N/A</c:v>
                </c:pt>
              </c:numCache>
            </c:numRef>
          </c:val>
        </c:ser>
        <c:ser>
          <c:idx val="6"/>
          <c:order val="5"/>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1A851"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2.9267299999999996E-2</c:v>
                </c:pt>
              </c:numCache>
            </c:numRef>
          </c:val>
        </c:ser>
        <c:ser>
          <c:idx val="7"/>
          <c:order val="6"/>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-7.5970099999999929E-2</c:v>
                </c:pt>
              </c:numCache>
            </c:numRef>
          </c:val>
        </c:ser>
        <c:ser>
          <c:idx val="9"/>
          <c:order val="7"/>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E45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#N/A</c:v>
                </c:pt>
              </c:numCache>
            </c:numRef>
          </c:val>
        </c:ser>
        <c:ser>
          <c:idx val="10"/>
          <c:order val="8"/>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#N/A</c:v>
                </c:pt>
              </c:numCache>
            </c:numRef>
          </c:val>
        </c:ser>
        <c:ser>
          <c:idx val="12"/>
          <c:order val="9"/>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020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#N/A</c:v>
                </c:pt>
              </c:numCache>
            </c:numRef>
          </c:val>
        </c:ser>
        <c:ser>
          <c:idx val="13"/>
          <c:order val="10"/>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0.15443930000000006</c:v>
                </c:pt>
              </c:numCache>
            </c:numRef>
          </c:val>
        </c:ser>
        <c:ser>
          <c:idx val="15"/>
          <c:order val="11"/>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8A851"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0.12545740000000005</c:v>
                </c:pt>
              </c:numCache>
            </c:numRef>
          </c:val>
        </c:ser>
        <c:ser>
          <c:idx val="16"/>
          <c:order val="12"/>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-3.2429399999999942E-2</c:v>
                </c:pt>
              </c:numCache>
            </c:numRef>
          </c:val>
        </c:ser>
        <c:ser>
          <c:idx val="18"/>
          <c:order val="13"/>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3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0.12255179999999999</c:v>
                </c:pt>
              </c:numCache>
            </c:numRef>
          </c:val>
        </c:ser>
        <c:ser>
          <c:idx val="19"/>
          <c:order val="14"/>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4.9388800000000121E-2</c:v>
                </c:pt>
              </c:numCache>
            </c:numRef>
          </c:val>
        </c:ser>
        <c:ser>
          <c:idx val="21"/>
          <c:order val="15"/>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FDF"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-1.0011199999999998E-2</c:v>
                </c:pt>
              </c:numCache>
            </c:numRef>
          </c:val>
        </c:ser>
        <c:ser>
          <c:idx val="22"/>
          <c:order val="16"/>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4.9388800000000121E-2</c:v>
                </c:pt>
              </c:numCache>
            </c:numRef>
          </c:val>
        </c:ser>
        <c:dLbls>
          <c:showLegendKey val="0"/>
          <c:showVal val="0"/>
          <c:showCatName val="0"/>
          <c:showSerName val="1"/>
          <c:showPercent val="0"/>
          <c:showBubbleSize val="0"/>
        </c:dLbls>
        <c:gapWidth val="150"/>
        <c:axId val="206008704"/>
        <c:axId val="206010240"/>
      </c:barChart>
      <c:catAx>
        <c:axId val="206008704"/>
        <c:scaling>
          <c:orientation val="minMax"/>
        </c:scaling>
        <c:delete val="1"/>
        <c:axPos val="b"/>
        <c:majorTickMark val="out"/>
        <c:minorTickMark val="none"/>
        <c:tickLblPos val="nextTo"/>
        <c:crossAx val="206010240"/>
        <c:crosses val="autoZero"/>
        <c:auto val="1"/>
        <c:lblAlgn val="ctr"/>
        <c:lblOffset val="100"/>
        <c:noMultiLvlLbl val="0"/>
      </c:catAx>
      <c:valAx>
        <c:axId val="2060102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6008704"/>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1.9184482182750484E-2</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1.8178400000000039E-2</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3.9051999999999976E-3</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0.11040589999999995</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-7.6991499999999991E-2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-8.1272800000000034E-2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3.9051999999999976E-3</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-9.6436000000000854E-3</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-9.7234399999999999E-2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4.2452999999999519E-3</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0.15001830000000005</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-2.1007200000000059E-2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-0.11294409999999999</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-8.1613300000000055E-2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-0.1331319</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-5.784620000000007E-2</c:v>
                </c:pt>
              </c:numCache>
            </c:numRef>
          </c:val>
        </c:ser>
        <c:dLbls>
          <c:showLegendKey val="0"/>
          <c:showVal val="0"/>
          <c:showCatName val="0"/>
          <c:showSerName val="1"/>
          <c:showPercent val="0"/>
          <c:showBubbleSize val="0"/>
        </c:dLbls>
        <c:gapWidth val="150"/>
        <c:axId val="206156160"/>
        <c:axId val="206157696"/>
      </c:barChart>
      <c:catAx>
        <c:axId val="206156160"/>
        <c:scaling>
          <c:orientation val="minMax"/>
        </c:scaling>
        <c:delete val="1"/>
        <c:axPos val="b"/>
        <c:majorTickMark val="out"/>
        <c:minorTickMark val="none"/>
        <c:tickLblPos val="nextTo"/>
        <c:crossAx val="206157696"/>
        <c:crosses val="autoZero"/>
        <c:auto val="1"/>
        <c:lblAlgn val="ctr"/>
        <c:lblOffset val="100"/>
        <c:noMultiLvlLbl val="0"/>
      </c:catAx>
      <c:valAx>
        <c:axId val="20615769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6156160"/>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-1.4591256575610112E-3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3.0175200000000013E-2</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-4.0766799999999992E-2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-7.6093500000000036E-2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3.3518900000000018E-2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0.13451249999999998</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-3.0766799999999983E-2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-0.17205310000000004</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9.4233199999999961E-2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0.17477229999999999</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8.8981100000000035E-2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-3.249700000000022E-3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-0.15705550000000001</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-0.12085940000000006</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-8.9590300000000039E-2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-0.14262520000000004</c:v>
                </c:pt>
              </c:numCache>
            </c:numRef>
          </c:val>
        </c:ser>
        <c:dLbls>
          <c:showLegendKey val="0"/>
          <c:showVal val="0"/>
          <c:showCatName val="0"/>
          <c:showSerName val="1"/>
          <c:showPercent val="0"/>
          <c:showBubbleSize val="0"/>
        </c:dLbls>
        <c:gapWidth val="150"/>
        <c:axId val="206305536"/>
        <c:axId val="206315520"/>
      </c:barChart>
      <c:catAx>
        <c:axId val="206305536"/>
        <c:scaling>
          <c:orientation val="minMax"/>
        </c:scaling>
        <c:delete val="1"/>
        <c:axPos val="b"/>
        <c:majorTickMark val="out"/>
        <c:minorTickMark val="none"/>
        <c:tickLblPos val="nextTo"/>
        <c:crossAx val="206315520"/>
        <c:crosses val="autoZero"/>
        <c:auto val="1"/>
        <c:lblAlgn val="ctr"/>
        <c:lblOffset val="100"/>
        <c:noMultiLvlLbl val="0"/>
      </c:catAx>
      <c:valAx>
        <c:axId val="2063155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206305536"/>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0</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5.5481999999998921E-3</c:v>
                </c:pt>
              </c:numCache>
            </c:numRef>
          </c:val>
        </c:ser>
        <c:ser>
          <c:idx val="2"/>
          <c:order val="2"/>
          <c:tx>
            <c:strRef>
              <c:f>[BreastCharts17.xls]ChartData!$I$12</c:f>
              <c:strCache>
                <c:ptCount val="1"/>
                <c:pt idx="0">
                  <c:v>N Bristol 15</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000000" mc:Ignorable="a14" a14:legacySpreadsheetColorIndex="16">
                    <a:gamma/>
                    <a:shade val="0"/>
                    <a:invGamma/>
                  </a:srgbClr>
                </a:gs>
              </a:gsLst>
              <a:lin ang="5400000" scaled="1"/>
            </a:gradFill>
            <a:ln w="12700">
              <a:solidFill>
                <a:srgbClr val="000000"/>
              </a:solidFill>
              <a:prstDash val="solid"/>
            </a:ln>
          </c:spPr>
          <c:invertIfNegative val="0"/>
          <c:dLbls>
            <c:delete val="1"/>
          </c:dLbls>
          <c:val>
            <c:numRef>
              <c:f>[BreastCharts17.xls]ChartData!$I$13</c:f>
              <c:numCache>
                <c:formatCode>0.00%</c:formatCode>
                <c:ptCount val="1"/>
                <c:pt idx="0">
                  <c:v>0</c:v>
                </c:pt>
              </c:numCache>
            </c:numRef>
          </c:val>
        </c:ser>
        <c:ser>
          <c:idx val="3"/>
          <c:order val="3"/>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62929"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1.3178899999999882E-2</c:v>
                </c:pt>
              </c:numCache>
            </c:numRef>
          </c:val>
        </c:ser>
        <c:ser>
          <c:idx val="4"/>
          <c:order val="4"/>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8.9747999999999495E-3</c:v>
                </c:pt>
              </c:numCache>
            </c:numRef>
          </c:val>
        </c:ser>
        <c:ser>
          <c:idx val="5"/>
          <c:order val="5"/>
          <c:tx>
            <c:strRef>
              <c:f>[BreastCharts17.xls]ChartData!$L$12</c:f>
              <c:strCache>
                <c:ptCount val="1"/>
                <c:pt idx="0">
                  <c:v>UHB 15</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000000" mc:Ignorable="a14" a14:legacySpreadsheetColorIndex="17">
                    <a:gamma/>
                    <a:shade val="0"/>
                    <a:invGamma/>
                  </a:srgbClr>
                </a:gs>
              </a:gsLst>
              <a:lin ang="5400000" scaled="1"/>
            </a:gradFill>
            <a:ln w="12700">
              <a:solidFill>
                <a:srgbClr val="000000"/>
              </a:solidFill>
              <a:prstDash val="solid"/>
            </a:ln>
          </c:spPr>
          <c:invertIfNegative val="0"/>
          <c:dLbls>
            <c:delete val="1"/>
          </c:dLbls>
          <c:val>
            <c:numRef>
              <c:f>[BreastCharts17.xls]ChartData!$L$13</c:f>
              <c:numCache>
                <c:formatCode>0.00%</c:formatCode>
                <c:ptCount val="1"/>
                <c:pt idx="0">
                  <c:v>0</c:v>
                </c:pt>
              </c:numCache>
            </c:numRef>
          </c:val>
        </c:ser>
        <c:ser>
          <c:idx val="6"/>
          <c:order val="6"/>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8B468"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3.9097599999999844E-2</c:v>
                </c:pt>
              </c:numCache>
            </c:numRef>
          </c:val>
        </c:ser>
        <c:ser>
          <c:idx val="7"/>
          <c:order val="7"/>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-5.7085599999999959E-2</c:v>
                </c:pt>
              </c:numCache>
            </c:numRef>
          </c:val>
        </c:ser>
        <c:ser>
          <c:idx val="8"/>
          <c:order val="8"/>
          <c:tx>
            <c:strRef>
              <c:f>[BreastCharts17.xls]ChartData!$O$12</c:f>
              <c:strCache>
                <c:ptCount val="1"/>
                <c:pt idx="0">
                  <c:v>Weston 15</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000000" mc:Ignorable="a14" a14:legacySpreadsheetColorIndex="53">
                    <a:gamma/>
                    <a:shade val="0"/>
                    <a:invGamma/>
                  </a:srgbClr>
                </a:gs>
              </a:gsLst>
              <a:lin ang="5400000" scaled="1"/>
            </a:gradFill>
            <a:ln w="12700">
              <a:solidFill>
                <a:srgbClr val="000000"/>
              </a:solidFill>
              <a:prstDash val="solid"/>
            </a:ln>
          </c:spPr>
          <c:invertIfNegative val="0"/>
          <c:dLbls>
            <c:delete val="1"/>
          </c:dLbls>
          <c:val>
            <c:numRef>
              <c:f>[BreastCharts17.xls]ChartData!$O$13</c:f>
              <c:numCache>
                <c:formatCode>0.00%</c:formatCode>
                <c:ptCount val="1"/>
                <c:pt idx="0">
                  <c:v>0</c:v>
                </c:pt>
              </c:numCache>
            </c:numRef>
          </c:val>
        </c:ser>
        <c:ser>
          <c:idx val="9"/>
          <c:order val="9"/>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73C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2.7067799999999864E-2</c:v>
                </c:pt>
              </c:numCache>
            </c:numRef>
          </c:val>
        </c:ser>
        <c:ser>
          <c:idx val="10"/>
          <c:order val="10"/>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1.5964100000000037E-2</c:v>
                </c:pt>
              </c:numCache>
            </c:numRef>
          </c:val>
        </c:ser>
        <c:ser>
          <c:idx val="11"/>
          <c:order val="11"/>
          <c:tx>
            <c:strRef>
              <c:f>[BreastCharts17.xls]ChartData!$R$12</c:f>
              <c:strCache>
                <c:ptCount val="1"/>
                <c:pt idx="0">
                  <c:v>Yeovil 15</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000000" mc:Ignorable="a14" a14:legacySpreadsheetColorIndex="12">
                    <a:gamma/>
                    <a:shade val="0"/>
                    <a:invGamma/>
                  </a:srgbClr>
                </a:gs>
              </a:gsLst>
              <a:lin ang="5400000" scaled="1"/>
            </a:gradFill>
            <a:ln w="12700">
              <a:solidFill>
                <a:srgbClr val="000000"/>
              </a:solidFill>
              <a:prstDash val="solid"/>
            </a:ln>
          </c:spPr>
          <c:invertIfNegative val="0"/>
          <c:dLbls>
            <c:delete val="1"/>
          </c:dLbls>
          <c:val>
            <c:numRef>
              <c:f>[BreastCharts17.xls]ChartData!$R$13</c:f>
              <c:numCache>
                <c:formatCode>0.00%</c:formatCode>
                <c:ptCount val="1"/>
                <c:pt idx="0">
                  <c:v>0</c:v>
                </c:pt>
              </c:numCache>
            </c:numRef>
          </c:val>
        </c:ser>
        <c:ser>
          <c:idx val="12"/>
          <c:order val="12"/>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929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5.484560000000005E-2</c:v>
                </c:pt>
              </c:numCache>
            </c:numRef>
          </c:val>
        </c:ser>
        <c:ser>
          <c:idx val="13"/>
          <c:order val="13"/>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1.8047400000000047E-2</c:v>
                </c:pt>
              </c:numCache>
            </c:numRef>
          </c:val>
        </c:ser>
        <c:ser>
          <c:idx val="14"/>
          <c:order val="14"/>
          <c:tx>
            <c:strRef>
              <c:f>[BreastCharts17.xls]ChartData!$U$12</c:f>
              <c:strCache>
                <c:ptCount val="1"/>
                <c:pt idx="0">
                  <c:v>Taunton 15</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000000" mc:Ignorable="a14" a14:legacySpreadsheetColorIndex="19">
                    <a:gamma/>
                    <a:shade val="0"/>
                    <a:invGamma/>
                  </a:srgbClr>
                </a:gs>
              </a:gsLst>
              <a:lin ang="5400000" scaled="1"/>
            </a:gradFill>
            <a:ln w="12700">
              <a:solidFill>
                <a:srgbClr val="000000"/>
              </a:solidFill>
              <a:prstDash val="solid"/>
            </a:ln>
          </c:spPr>
          <c:invertIfNegative val="0"/>
          <c:dLbls>
            <c:delete val="1"/>
          </c:dLbls>
          <c:val>
            <c:numRef>
              <c:f>[BreastCharts17.xls]ChartData!$U$13</c:f>
              <c:numCache>
                <c:formatCode>0.00%</c:formatCode>
                <c:ptCount val="1"/>
                <c:pt idx="0">
                  <c:v>0</c:v>
                </c:pt>
              </c:numCache>
            </c:numRef>
          </c:val>
        </c:ser>
        <c:ser>
          <c:idx val="15"/>
          <c:order val="15"/>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4B468"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-1.7582000000000431E-3</c:v>
                </c:pt>
              </c:numCache>
            </c:numRef>
          </c:val>
        </c:ser>
        <c:ser>
          <c:idx val="16"/>
          <c:order val="16"/>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2.5768000000000013E-2</c:v>
                </c:pt>
              </c:numCache>
            </c:numRef>
          </c:val>
        </c:ser>
        <c:ser>
          <c:idx val="17"/>
          <c:order val="17"/>
          <c:tx>
            <c:strRef>
              <c:f>[BreastCharts17.xls]ChartData!$X$12</c:f>
              <c:strCache>
                <c:ptCount val="1"/>
                <c:pt idx="0">
                  <c:v>Bath 15</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000000" mc:Ignorable="a14" a14:legacySpreadsheetColorIndex="14">
                    <a:gamma/>
                    <a:shade val="0"/>
                    <a:invGamma/>
                  </a:srgbClr>
                </a:gs>
              </a:gsLst>
              <a:lin ang="5400000" scaled="1"/>
            </a:gradFill>
            <a:ln w="12700">
              <a:solidFill>
                <a:srgbClr val="000000"/>
              </a:solidFill>
              <a:prstDash val="solid"/>
            </a:ln>
          </c:spPr>
          <c:invertIfNegative val="0"/>
          <c:dLbls>
            <c:delete val="1"/>
          </c:dLbls>
          <c:val>
            <c:numRef>
              <c:f>[BreastCharts17.xls]ChartData!$X$13</c:f>
              <c:numCache>
                <c:formatCode>0.00%</c:formatCode>
                <c:ptCount val="1"/>
                <c:pt idx="0">
                  <c:v>0</c:v>
                </c:pt>
              </c:numCache>
            </c:numRef>
          </c:val>
        </c:ser>
        <c:ser>
          <c:idx val="18"/>
          <c:order val="18"/>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F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-1.4119900000000074E-2</c:v>
                </c:pt>
              </c:numCache>
            </c:numRef>
          </c:val>
        </c:ser>
        <c:ser>
          <c:idx val="19"/>
          <c:order val="19"/>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8.6469999999999603E-3</c:v>
                </c:pt>
              </c:numCache>
            </c:numRef>
          </c:val>
        </c:ser>
        <c:ser>
          <c:idx val="20"/>
          <c:order val="20"/>
          <c:tx>
            <c:strRef>
              <c:f>[BreastCharts17.xls]ChartData!$AA$12</c:f>
              <c:strCache>
                <c:ptCount val="1"/>
                <c:pt idx="0">
                  <c:v>Glos 15</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0000" mc:Ignorable="a14" a14:legacySpreadsheetColorIndex="35">
                    <a:gamma/>
                    <a:shade val="0"/>
                    <a:invGamma/>
                  </a:srgbClr>
                </a:gs>
              </a:gsLst>
              <a:lin ang="5400000" scaled="1"/>
            </a:gradFill>
            <a:ln w="12700">
              <a:solidFill>
                <a:srgbClr val="000000"/>
              </a:solidFill>
              <a:prstDash val="solid"/>
            </a:ln>
          </c:spPr>
          <c:invertIfNegative val="0"/>
          <c:dLbls>
            <c:delete val="1"/>
          </c:dLbls>
          <c:val>
            <c:numRef>
              <c:f>[BreastCharts17.xls]ChartData!$AA$13</c:f>
              <c:numCache>
                <c:formatCode>0.00%</c:formatCode>
                <c:ptCount val="1"/>
                <c:pt idx="0">
                  <c:v>0</c:v>
                </c:pt>
              </c:numCache>
            </c:numRef>
          </c:val>
        </c:ser>
        <c:ser>
          <c:idx val="21"/>
          <c:order val="21"/>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6D6"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3.6644999999999595E-3</c:v>
                </c:pt>
              </c:numCache>
            </c:numRef>
          </c:val>
        </c:ser>
        <c:ser>
          <c:idx val="22"/>
          <c:order val="22"/>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1.169100000000034E-3</c:v>
                </c:pt>
              </c:numCache>
            </c:numRef>
          </c:val>
        </c:ser>
        <c:dLbls>
          <c:showLegendKey val="0"/>
          <c:showVal val="0"/>
          <c:showCatName val="0"/>
          <c:showSerName val="1"/>
          <c:showPercent val="0"/>
          <c:showBubbleSize val="0"/>
        </c:dLbls>
        <c:gapWidth val="150"/>
        <c:axId val="123975936"/>
        <c:axId val="123994112"/>
      </c:barChart>
      <c:catAx>
        <c:axId val="123975936"/>
        <c:scaling>
          <c:orientation val="minMax"/>
        </c:scaling>
        <c:delete val="1"/>
        <c:axPos val="b"/>
        <c:majorTickMark val="out"/>
        <c:minorTickMark val="none"/>
        <c:tickLblPos val="nextTo"/>
        <c:crossAx val="123994112"/>
        <c:crosses val="autoZero"/>
        <c:auto val="1"/>
        <c:lblAlgn val="ctr"/>
        <c:lblOffset val="100"/>
        <c:noMultiLvlLbl val="0"/>
      </c:catAx>
      <c:valAx>
        <c:axId val="12399411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3975936"/>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6.2715634127594733E-3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6.4032000000000533E-3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62929"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5.4274400000000056E-2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-1.749909999999999E-2</c:v>
                </c:pt>
              </c:numCache>
            </c:numRef>
          </c:val>
        </c:ser>
        <c:ser>
          <c:idx val="5"/>
          <c:order val="4"/>
          <c:tx>
            <c:strRef>
              <c:f>[BreastCharts17.xls]ChartData!$L$12</c:f>
              <c:strCache>
                <c:ptCount val="1"/>
                <c:pt idx="0">
                  <c:v>UHB 15</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000000" mc:Ignorable="a14" a14:legacySpreadsheetColorIndex="17">
                    <a:gamma/>
                    <a:shade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[BreastCharts17.xls]ChartData!$L$13</c:f>
              <c:numCache>
                <c:formatCode>0.00%</c:formatCode>
                <c:ptCount val="1"/>
                <c:pt idx="0">
                  <c:v>-5.1477296400324724E-2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-0.10885770000000006</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73C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-1.3293200000000005E-2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-5.6313700000000022E-2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929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-5.7459999999998068E-4</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-2.382200000000112E-3</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4B468"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-5.9221999999999886E-3</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2.9957899999999982E-2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F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7.3566999999999938E-3</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-2.6382999999999823E-3</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6D6"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3.4719500000000014E-2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2.433149999999995E-2</c:v>
                </c:pt>
              </c:numCache>
            </c:numRef>
          </c:val>
        </c:ser>
        <c:dLbls>
          <c:showLegendKey val="0"/>
          <c:showVal val="0"/>
          <c:showCatName val="0"/>
          <c:showSerName val="1"/>
          <c:showPercent val="0"/>
          <c:showBubbleSize val="0"/>
        </c:dLbls>
        <c:gapWidth val="150"/>
        <c:axId val="124119680"/>
        <c:axId val="124129664"/>
      </c:barChart>
      <c:catAx>
        <c:axId val="124119680"/>
        <c:scaling>
          <c:orientation val="minMax"/>
        </c:scaling>
        <c:delete val="1"/>
        <c:axPos val="b"/>
        <c:majorTickMark val="out"/>
        <c:minorTickMark val="none"/>
        <c:tickLblPos val="nextTo"/>
        <c:crossAx val="124129664"/>
        <c:crosses val="autoZero"/>
        <c:auto val="1"/>
        <c:lblAlgn val="ctr"/>
        <c:lblOffset val="100"/>
        <c:noMultiLvlLbl val="0"/>
      </c:catAx>
      <c:valAx>
        <c:axId val="12412966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4119680"/>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-2.8083191411382158E-3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8.4009000000000444E-3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62929"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5.2847599999999995E-2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-7.410899999999998E-3</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8B468"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-2.705829999999998E-2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-3.8886600000000104E-2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73C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6.7354999999999943E-2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7.6720999999999595E-3</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929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1.3373899999999939E-2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2.6902899999999952E-2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4B468"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2.9346000000001204E-3</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2.512979999999998E-2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F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-2.569279999999996E-2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-2.7168400000000092E-2</c:v>
                </c:pt>
              </c:numCache>
            </c:numRef>
          </c:val>
        </c:ser>
        <c:ser>
          <c:idx val="20"/>
          <c:order val="14"/>
          <c:tx>
            <c:strRef>
              <c:f>[BreastCharts17.xls]ChartData!$AA$12</c:f>
              <c:strCache>
                <c:ptCount val="1"/>
                <c:pt idx="0">
                  <c:v>Glos 15</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0000" mc:Ignorable="a14" a14:legacySpreadsheetColorIndex="35">
                    <a:gamma/>
                    <a:shade val="0"/>
                    <a:invGamma/>
                  </a:srgbClr>
                </a:gs>
              </a:gsLst>
              <a:lin ang="5400000" scaled="1"/>
            </a:gradFill>
            <a:ln w="12700">
              <a:solidFill>
                <a:srgbClr val="000000"/>
              </a:solidFill>
              <a:prstDash val="solid"/>
            </a:ln>
          </c:spPr>
          <c:invertIfNegative val="0"/>
          <c:dLbls>
            <c:delete val="1"/>
          </c:dLbls>
          <c:val>
            <c:numRef>
              <c:f>[BreastCharts17.xls]ChartData!$AA$13</c:f>
              <c:numCache>
                <c:formatCode>0.00%</c:formatCode>
                <c:ptCount val="1"/>
                <c:pt idx="0">
                  <c:v>-1.3351411383144551E-6</c:v>
                </c:pt>
              </c:numCache>
            </c:numRef>
          </c:val>
        </c:ser>
        <c:ser>
          <c:idx val="21"/>
          <c:order val="15"/>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6D6"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1.5434300000000012E-2</c:v>
                </c:pt>
              </c:numCache>
            </c:numRef>
          </c:val>
        </c:ser>
        <c:ser>
          <c:idx val="22"/>
          <c:order val="16"/>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4.7129399999999988E-2</c:v>
                </c:pt>
              </c:numCache>
            </c:numRef>
          </c:val>
        </c:ser>
        <c:dLbls>
          <c:showLegendKey val="0"/>
          <c:showVal val="0"/>
          <c:showCatName val="0"/>
          <c:showSerName val="1"/>
          <c:showPercent val="0"/>
          <c:showBubbleSize val="0"/>
        </c:dLbls>
        <c:gapWidth val="150"/>
        <c:axId val="124243328"/>
        <c:axId val="124273792"/>
      </c:barChart>
      <c:catAx>
        <c:axId val="124243328"/>
        <c:scaling>
          <c:orientation val="minMax"/>
        </c:scaling>
        <c:delete val="1"/>
        <c:axPos val="b"/>
        <c:majorTickMark val="out"/>
        <c:minorTickMark val="none"/>
        <c:tickLblPos val="nextTo"/>
        <c:crossAx val="124273792"/>
        <c:crosses val="autoZero"/>
        <c:auto val="1"/>
        <c:lblAlgn val="ctr"/>
        <c:lblOffset val="100"/>
        <c:noMultiLvlLbl val="0"/>
      </c:catAx>
      <c:valAx>
        <c:axId val="12427379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4243328"/>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3.6294060555901453E-3</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-5.0673000000001078E-3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62929"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5.2891699999999986E-2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1.2946900000000094E-2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8B468"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-9.4167099999999948E-2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-8.8417799999999991E-2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73C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2.4436400000000025E-2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4.5138500000000081E-2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929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3.5347899999999988E-2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2.1923000000000026E-2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4B468"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1.7945499999999948E-2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1.6292400000000096E-2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F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-3.8173599999999919E-2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2.1618200000000143E-2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6D6"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3.0946299999999982E-2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3.2137400000000094E-2</c:v>
                </c:pt>
              </c:numCache>
            </c:numRef>
          </c:val>
        </c:ser>
        <c:dLbls>
          <c:showLegendKey val="0"/>
          <c:showVal val="0"/>
          <c:showCatName val="0"/>
          <c:showSerName val="1"/>
          <c:showPercent val="0"/>
          <c:showBubbleSize val="0"/>
        </c:dLbls>
        <c:gapWidth val="150"/>
        <c:axId val="125398400"/>
        <c:axId val="125408384"/>
      </c:barChart>
      <c:catAx>
        <c:axId val="125398400"/>
        <c:scaling>
          <c:orientation val="minMax"/>
        </c:scaling>
        <c:delete val="1"/>
        <c:axPos val="b"/>
        <c:majorTickMark val="out"/>
        <c:minorTickMark val="none"/>
        <c:tickLblPos val="nextTo"/>
        <c:crossAx val="125408384"/>
        <c:crosses val="autoZero"/>
        <c:auto val="1"/>
        <c:lblAlgn val="ctr"/>
        <c:lblOffset val="100"/>
        <c:noMultiLvlLbl val="0"/>
      </c:catAx>
      <c:valAx>
        <c:axId val="12540838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25398400"/>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1.0931043953345654E-2</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1.0563999999999574E-3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62929"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-3.7568099999999993E-2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1.1544800000000133E-2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68B468"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-1.8911400000000023E-2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-0.16792699999999994</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973C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6.4421900000000032E-2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1.791100000000001E-2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929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-9.2440799999999879E-2</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3.6483800000000066E-2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B4B468"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8.5634100000000046E-2</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0.11767260000000013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CF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1.5179500000000012E-2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-5.5682099999999957E-2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6D6"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-5.5764000000000036E-2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-1.7220499999999972E-2</c:v>
                </c:pt>
              </c:numCache>
            </c:numRef>
          </c:val>
        </c:ser>
        <c:dLbls>
          <c:showLegendKey val="0"/>
          <c:showVal val="0"/>
          <c:showCatName val="0"/>
          <c:showSerName val="1"/>
          <c:showPercent val="0"/>
          <c:showBubbleSize val="0"/>
        </c:dLbls>
        <c:gapWidth val="150"/>
        <c:axId val="192847232"/>
        <c:axId val="192873600"/>
      </c:barChart>
      <c:catAx>
        <c:axId val="192847232"/>
        <c:scaling>
          <c:orientation val="minMax"/>
        </c:scaling>
        <c:delete val="1"/>
        <c:axPos val="b"/>
        <c:majorTickMark val="out"/>
        <c:minorTickMark val="none"/>
        <c:tickLblPos val="nextTo"/>
        <c:crossAx val="192873600"/>
        <c:crosses val="autoZero"/>
        <c:auto val="1"/>
        <c:lblAlgn val="ctr"/>
        <c:lblOffset val="100"/>
        <c:noMultiLvlLbl val="0"/>
      </c:catAx>
      <c:valAx>
        <c:axId val="19287360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92847232"/>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9.8645842798739114E-4</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1.9256999999998081E-3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-1.6108000000000011E-2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-2.960459999999987E-2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-6.7758900000000066E-2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-7.0924799999999899E-2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7.4471699999999919E-2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2.4300400000000111E-2</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6.289799999999901E-3</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4.1593600000000119E-2</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-7.4124000000000967E-3</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-2.0591299999999868E-2</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-3.9869400000000055E-2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-3.0561399999999961E-2</c:v>
                </c:pt>
              </c:numCache>
            </c:numRef>
          </c:val>
        </c:ser>
        <c:ser>
          <c:idx val="20"/>
          <c:order val="14"/>
          <c:tx>
            <c:strRef>
              <c:f>[BreastCharts17.xls]ChartData!$AA$12</c:f>
              <c:strCache>
                <c:ptCount val="1"/>
                <c:pt idx="0">
                  <c:v>Glos 15</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0000" mc:Ignorable="a14" a14:legacySpreadsheetColorIndex="35">
                    <a:gamma/>
                    <a:shade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[BreastCharts17.xls]ChartData!$AA$13</c:f>
              <c:numCache>
                <c:formatCode>0.00%</c:formatCode>
                <c:ptCount val="1"/>
                <c:pt idx="0">
                  <c:v>3.9242014279872173E-3</c:v>
                </c:pt>
              </c:numCache>
            </c:numRef>
          </c:val>
        </c:ser>
        <c:ser>
          <c:idx val="21"/>
          <c:order val="15"/>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7.8049999999998398E-3</c:v>
                </c:pt>
              </c:numCache>
            </c:numRef>
          </c:val>
        </c:ser>
        <c:ser>
          <c:idx val="22"/>
          <c:order val="16"/>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-9.8339999999985661E-4</c:v>
                </c:pt>
              </c:numCache>
            </c:numRef>
          </c:val>
        </c:ser>
        <c:dLbls>
          <c:showLegendKey val="0"/>
          <c:showVal val="0"/>
          <c:showCatName val="0"/>
          <c:showSerName val="1"/>
          <c:showPercent val="0"/>
          <c:showBubbleSize val="0"/>
        </c:dLbls>
        <c:gapWidth val="150"/>
        <c:axId val="193069824"/>
        <c:axId val="193071360"/>
      </c:barChart>
      <c:catAx>
        <c:axId val="193069824"/>
        <c:scaling>
          <c:orientation val="minMax"/>
        </c:scaling>
        <c:delete val="1"/>
        <c:axPos val="b"/>
        <c:majorTickMark val="out"/>
        <c:minorTickMark val="none"/>
        <c:tickLblPos val="nextTo"/>
        <c:crossAx val="193071360"/>
        <c:crosses val="autoZero"/>
        <c:auto val="1"/>
        <c:lblAlgn val="ctr"/>
        <c:lblOffset val="100"/>
        <c:noMultiLvlLbl val="0"/>
      </c:catAx>
      <c:valAx>
        <c:axId val="19307136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93069824"/>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6526391188176"/>
          <c:y val="3.3755320624726158E-2"/>
          <c:w val="0.88086993922806522"/>
          <c:h val="0.90576777009681853"/>
        </c:manualLayout>
      </c:layout>
      <c:barChart>
        <c:barDir val="col"/>
        <c:grouping val="clustered"/>
        <c:varyColors val="0"/>
        <c:ser>
          <c:idx val="0"/>
          <c:order val="0"/>
          <c:tx>
            <c:strRef>
              <c:f>[BreastCharts17.xls]ChartData!$G$12</c:f>
              <c:strCache>
                <c:ptCount val="1"/>
                <c:pt idx="0">
                  <c:v>National 15 to 16</c:v>
                </c:pt>
              </c:strCache>
            </c:strRef>
          </c:tx>
          <c:spPr>
            <a:solidFill>
              <a:srgbClr val="969696"/>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[BreastCharts17.xls]ChartData!$G$13</c:f>
              <c:numCache>
                <c:formatCode>0.00%</c:formatCode>
                <c:ptCount val="1"/>
                <c:pt idx="0">
                  <c:v>8.8917228099871792E-4</c:v>
                </c:pt>
              </c:numCache>
            </c:numRef>
          </c:val>
        </c:ser>
        <c:ser>
          <c:idx val="1"/>
          <c:order val="1"/>
          <c:tx>
            <c:strRef>
              <c:f>[BreastCharts17.xls]ChartData!$H$12</c:f>
              <c:strCache>
                <c:ptCount val="1"/>
                <c:pt idx="0">
                  <c:v>National 16 to 17</c:v>
                </c:pt>
              </c:strCache>
            </c:strRef>
          </c:tx>
          <c:spPr>
            <a:solidFill>
              <a:srgbClr val="C0C0C0"/>
            </a:soli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[BreastCharts17.xls]ChartData!$H$13</c:f>
              <c:numCache>
                <c:formatCode>0.00%</c:formatCode>
                <c:ptCount val="1"/>
                <c:pt idx="0">
                  <c:v>7.2227000000001373E-3</c:v>
                </c:pt>
              </c:numCache>
            </c:numRef>
          </c:val>
        </c:ser>
        <c:ser>
          <c:idx val="3"/>
          <c:order val="2"/>
          <c:tx>
            <c:strRef>
              <c:f>[BreastCharts17.xls]ChartData!$J$12</c:f>
              <c:strCache>
                <c:ptCount val="1"/>
                <c:pt idx="0">
                  <c:v>N Bristol 16</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922323" mc:Ignorable="a14" a14:legacySpreadsheetColorIndex="16">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[BreastCharts17.xls]ChartData!$J$13</c:f>
              <c:numCache>
                <c:formatCode>0.00%</c:formatCode>
                <c:ptCount val="1"/>
                <c:pt idx="0">
                  <c:v>4.134850000000001E-2</c:v>
                </c:pt>
              </c:numCache>
            </c:numRef>
          </c:val>
        </c:ser>
        <c:ser>
          <c:idx val="4"/>
          <c:order val="3"/>
          <c:tx>
            <c:strRef>
              <c:f>[BreastCharts17.xls]ChartData!$K$12</c:f>
              <c:strCache>
                <c:ptCount val="1"/>
                <c:pt idx="0">
                  <c:v>N Bristol 17</c:v>
                </c:pt>
              </c:strCache>
            </c:strRef>
          </c:tx>
          <c:spPr>
            <a:gradFill rotWithShape="0">
              <a:gsLst>
                <a:gs pos="0">
                  <a:srgbClr xmlns:mc="http://schemas.openxmlformats.org/markup-compatibility/2006" xmlns:a14="http://schemas.microsoft.com/office/drawing/2010/main" val="800000" mc:Ignorable="a14" a14:legacySpreadsheetColorIndex="16"/>
                </a:gs>
                <a:gs pos="100000">
                  <a:srgbClr xmlns:mc="http://schemas.openxmlformats.org/markup-compatibility/2006" xmlns:a14="http://schemas.microsoft.com/office/drawing/2010/main" val="FFFFFF" mc:Ignorable="a14" a14:legacySpreadsheetColorIndex="16">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[BreastCharts17.xls]ChartData!$K$13</c:f>
              <c:numCache>
                <c:formatCode>0.00%</c:formatCode>
                <c:ptCount val="1"/>
                <c:pt idx="0">
                  <c:v>6.2755099999999953E-2</c:v>
                </c:pt>
              </c:numCache>
            </c:numRef>
          </c:val>
        </c:ser>
        <c:ser>
          <c:idx val="6"/>
          <c:order val="4"/>
          <c:tx>
            <c:strRef>
              <c:f>[BreastCharts17.xls]ChartData!$M$12</c:f>
              <c:strCache>
                <c:ptCount val="1"/>
                <c:pt idx="0">
                  <c:v>UHB 16</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59AC59" mc:Ignorable="a14" a14:legacySpreadsheetColorIndex="17">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[BreastCharts17.xls]ChartData!$M$13</c:f>
              <c:numCache>
                <c:formatCode>0.00%</c:formatCode>
                <c:ptCount val="1"/>
                <c:pt idx="0">
                  <c:v>-1.1568400000000034E-2</c:v>
                </c:pt>
              </c:numCache>
            </c:numRef>
          </c:val>
        </c:ser>
        <c:ser>
          <c:idx val="7"/>
          <c:order val="5"/>
          <c:tx>
            <c:strRef>
              <c:f>[BreastCharts17.xls]ChartData!$N$12</c:f>
              <c:strCache>
                <c:ptCount val="1"/>
                <c:pt idx="0">
                  <c:v>UHB 17</c:v>
                </c:pt>
              </c:strCache>
            </c:strRef>
          </c:tx>
          <c:spPr>
            <a:gradFill rotWithShape="0">
              <a:gsLst>
                <a:gs pos="0">
                  <a:srgbClr xmlns:mc="http://schemas.openxmlformats.org/markup-compatibility/2006" xmlns:a14="http://schemas.microsoft.com/office/drawing/2010/main" val="008000" mc:Ignorable="a14" a14:legacySpreadsheetColorIndex="17"/>
                </a:gs>
                <a:gs pos="100000">
                  <a:srgbClr xmlns:mc="http://schemas.openxmlformats.org/markup-compatibility/2006" xmlns:a14="http://schemas.microsoft.com/office/drawing/2010/main" val="FFFFFF" mc:Ignorable="a14" a14:legacySpreadsheetColorIndex="17">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[BreastCharts17.xls]ChartData!$N$13</c:f>
              <c:numCache>
                <c:formatCode>0.00%</c:formatCode>
                <c:ptCount val="1"/>
                <c:pt idx="0">
                  <c:v>-5.6292500000000079E-2</c:v>
                </c:pt>
              </c:numCache>
            </c:numRef>
          </c:val>
        </c:ser>
        <c:ser>
          <c:idx val="9"/>
          <c:order val="6"/>
          <c:tx>
            <c:strRef>
              <c:f>[BreastCharts17.xls]ChartData!$P$12</c:f>
              <c:strCache>
                <c:ptCount val="1"/>
                <c:pt idx="0">
                  <c:v>Weston 16</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A64200" mc:Ignorable="a14" a14:legacySpreadsheetColorIndex="53">
                    <a:gamma/>
                    <a:shade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[BreastCharts17.xls]ChartData!$P$13</c:f>
              <c:numCache>
                <c:formatCode>0.00%</c:formatCode>
                <c:ptCount val="1"/>
                <c:pt idx="0">
                  <c:v>7.9810100000000106E-2</c:v>
                </c:pt>
              </c:numCache>
            </c:numRef>
          </c:val>
        </c:ser>
        <c:ser>
          <c:idx val="10"/>
          <c:order val="7"/>
          <c:tx>
            <c:strRef>
              <c:f>[BreastCharts17.xls]ChartData!$Q$12</c:f>
              <c:strCache>
                <c:ptCount val="1"/>
                <c:pt idx="0">
                  <c:v>Weston 17</c:v>
                </c:pt>
              </c:strCache>
            </c:strRef>
          </c:tx>
          <c:spPr>
            <a:gradFill rotWithShape="0">
              <a:gsLst>
                <a:gs pos="0">
                  <a:srgbClr xmlns:mc="http://schemas.openxmlformats.org/markup-compatibility/2006" xmlns:a14="http://schemas.microsoft.com/office/drawing/2010/main" val="FF6600" mc:Ignorable="a14" a14:legacySpreadsheetColorIndex="53"/>
                </a:gs>
                <a:gs pos="100000">
                  <a:srgbClr xmlns:mc="http://schemas.openxmlformats.org/markup-compatibility/2006" xmlns:a14="http://schemas.microsoft.com/office/drawing/2010/main" val="FFFFFF" mc:Ignorable="a14" a14:legacySpreadsheetColorIndex="53">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[BreastCharts17.xls]ChartData!$Q$13</c:f>
              <c:numCache>
                <c:formatCode>0.00%</c:formatCode>
                <c:ptCount val="1"/>
                <c:pt idx="0">
                  <c:v>6.0592999999999897E-3</c:v>
                </c:pt>
              </c:numCache>
            </c:numRef>
          </c:val>
        </c:ser>
        <c:ser>
          <c:idx val="12"/>
          <c:order val="8"/>
          <c:tx>
            <c:strRef>
              <c:f>[BreastCharts17.xls]ChartData!$S$12</c:f>
              <c:strCache>
                <c:ptCount val="1"/>
                <c:pt idx="0">
                  <c:v>Yeovil 16</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2323FF" mc:Ignorable="a14" a14:legacySpreadsheetColorIndex="12">
                    <a:gamma/>
                    <a:tint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[BreastCharts17.xls]ChartData!$S$13</c:f>
              <c:numCache>
                <c:formatCode>0.00%</c:formatCode>
                <c:ptCount val="1"/>
                <c:pt idx="0">
                  <c:v>0.10005300000000006</c:v>
                </c:pt>
              </c:numCache>
            </c:numRef>
          </c:val>
        </c:ser>
        <c:ser>
          <c:idx val="13"/>
          <c:order val="9"/>
          <c:tx>
            <c:strRef>
              <c:f>[BreastCharts17.xls]ChartData!$T$12</c:f>
              <c:strCache>
                <c:ptCount val="1"/>
                <c:pt idx="0">
                  <c:v>Yeovil 17</c:v>
                </c:pt>
              </c:strCache>
            </c:strRef>
          </c:tx>
          <c:spPr>
            <a:gradFill rotWithShape="0">
              <a:gsLst>
                <a:gs pos="0">
                  <a:srgbClr xmlns:mc="http://schemas.openxmlformats.org/markup-compatibility/2006" xmlns:a14="http://schemas.microsoft.com/office/drawing/2010/main" val="0000FF" mc:Ignorable="a14" a14:legacySpreadsheetColorIndex="12"/>
                </a:gs>
                <a:gs pos="100000">
                  <a:srgbClr xmlns:mc="http://schemas.openxmlformats.org/markup-compatibility/2006" xmlns:a14="http://schemas.microsoft.com/office/drawing/2010/main" val="FFFFFF" mc:Ignorable="a14" a14:legacySpreadsheetColorIndex="12">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[BreastCharts17.xls]ChartData!$T$13</c:f>
              <c:numCache>
                <c:formatCode>0.00%</c:formatCode>
                <c:ptCount val="1"/>
                <c:pt idx="0">
                  <c:v>0.13897300000000001</c:v>
                </c:pt>
              </c:numCache>
            </c:numRef>
          </c:val>
        </c:ser>
        <c:ser>
          <c:idx val="15"/>
          <c:order val="10"/>
          <c:tx>
            <c:strRef>
              <c:f>[BreastCharts17.xls]ChartData!$V$12</c:f>
              <c:strCache>
                <c:ptCount val="1"/>
                <c:pt idx="0">
                  <c:v>Taunton 16</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ACAC59" mc:Ignorable="a14" a14:legacySpreadsheetColorIndex="19">
                    <a:gamma/>
                    <a:tint val="95294"/>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[BreastCharts17.xls]ChartData!$V$13</c:f>
              <c:numCache>
                <c:formatCode>0.00%</c:formatCode>
                <c:ptCount val="1"/>
                <c:pt idx="0">
                  <c:v>9.7663000000000055E-3</c:v>
                </c:pt>
              </c:numCache>
            </c:numRef>
          </c:val>
        </c:ser>
        <c:ser>
          <c:idx val="16"/>
          <c:order val="11"/>
          <c:tx>
            <c:strRef>
              <c:f>[BreastCharts17.xls]ChartData!$W$12</c:f>
              <c:strCache>
                <c:ptCount val="1"/>
                <c:pt idx="0">
                  <c:v>Taunton 17</c:v>
                </c:pt>
              </c:strCache>
            </c:strRef>
          </c:tx>
          <c:spPr>
            <a:gradFill rotWithShape="0">
              <a:gsLst>
                <a:gs pos="0">
                  <a:srgbClr xmlns:mc="http://schemas.openxmlformats.org/markup-compatibility/2006" xmlns:a14="http://schemas.microsoft.com/office/drawing/2010/main" val="808000" mc:Ignorable="a14" a14:legacySpreadsheetColorIndex="19"/>
                </a:gs>
                <a:gs pos="100000">
                  <a:srgbClr xmlns:mc="http://schemas.openxmlformats.org/markup-compatibility/2006" xmlns:a14="http://schemas.microsoft.com/office/drawing/2010/main" val="FFFFFF" mc:Ignorable="a14" a14:legacySpreadsheetColorIndex="19">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[BreastCharts17.xls]ChartData!$W$13</c:f>
              <c:numCache>
                <c:formatCode>0.00%</c:formatCode>
                <c:ptCount val="1"/>
                <c:pt idx="0">
                  <c:v>-8.4714000000001288E-3</c:v>
                </c:pt>
              </c:numCache>
            </c:numRef>
          </c:val>
        </c:ser>
        <c:ser>
          <c:idx val="18"/>
          <c:order val="12"/>
          <c:tx>
            <c:strRef>
              <c:f>[BreastCharts17.xls]ChartData!$Y$12</c:f>
              <c:strCache>
                <c:ptCount val="1"/>
                <c:pt idx="0">
                  <c:v>Bath 16</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BEFF" mc:Ignorable="a14" a14:legacySpreadsheetColorIndex="14">
                    <a:gamma/>
                    <a:tint val="85882"/>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[BreastCharts17.xls]ChartData!$Y$13</c:f>
              <c:numCache>
                <c:formatCode>0.00%</c:formatCode>
                <c:ptCount val="1"/>
                <c:pt idx="0">
                  <c:v>-2.626279999999992E-2</c:v>
                </c:pt>
              </c:numCache>
            </c:numRef>
          </c:val>
        </c:ser>
        <c:ser>
          <c:idx val="19"/>
          <c:order val="13"/>
          <c:tx>
            <c:strRef>
              <c:f>[BreastCharts17.xls]ChartData!$Z$12</c:f>
              <c:strCache>
                <c:ptCount val="1"/>
                <c:pt idx="0">
                  <c:v>Bath 17</c:v>
                </c:pt>
              </c:strCache>
            </c:strRef>
          </c:tx>
          <c:spPr>
            <a:gradFill rotWithShape="0">
              <a:gsLst>
                <a:gs pos="0">
                  <a:srgbClr xmlns:mc="http://schemas.openxmlformats.org/markup-compatibility/2006" xmlns:a14="http://schemas.microsoft.com/office/drawing/2010/main" val="FF00FF" mc:Ignorable="a14" a14:legacySpreadsheetColorIndex="14"/>
                </a:gs>
                <a:gs pos="100000">
                  <a:srgbClr xmlns:mc="http://schemas.openxmlformats.org/markup-compatibility/2006" xmlns:a14="http://schemas.microsoft.com/office/drawing/2010/main" val="FFFFFF" mc:Ignorable="a14" a14:legacySpreadsheetColorIndex="14">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[BreastCharts17.xls]ChartData!$Z$13</c:f>
              <c:numCache>
                <c:formatCode>0.00%</c:formatCode>
                <c:ptCount val="1"/>
                <c:pt idx="0">
                  <c:v>2.854739999999989E-2</c:v>
                </c:pt>
              </c:numCache>
            </c:numRef>
          </c:val>
        </c:ser>
        <c:ser>
          <c:idx val="21"/>
          <c:order val="14"/>
          <c:tx>
            <c:strRef>
              <c:f>[BreastCharts17.xls]ChartData!$AB$12</c:f>
              <c:strCache>
                <c:ptCount val="1"/>
                <c:pt idx="0">
                  <c:v>Glos 16</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00DCDC" mc:Ignorable="a14" a14:legacySpreadsheetColorIndex="35">
                    <a:gamma/>
                    <a:shade val="98431"/>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[BreastCharts17.xls]ChartData!$AB$13</c:f>
              <c:numCache>
                <c:formatCode>0.00%</c:formatCode>
                <c:ptCount val="1"/>
                <c:pt idx="0">
                  <c:v>-3.9785699999999924E-2</c:v>
                </c:pt>
              </c:numCache>
            </c:numRef>
          </c:val>
        </c:ser>
        <c:ser>
          <c:idx val="22"/>
          <c:order val="15"/>
          <c:tx>
            <c:strRef>
              <c:f>[BreastCharts17.xls]ChartData!$AC$12</c:f>
              <c:strCache>
                <c:ptCount val="1"/>
                <c:pt idx="0">
                  <c:v>Glos 17</c:v>
                </c:pt>
              </c:strCache>
            </c:strRef>
          </c:tx>
          <c:spPr>
            <a:gradFill rotWithShape="0">
              <a:gsLst>
                <a:gs pos="0">
                  <a:srgbClr xmlns:mc="http://schemas.openxmlformats.org/markup-compatibility/2006" xmlns:a14="http://schemas.microsoft.com/office/drawing/2010/main" val="00FFFF" mc:Ignorable="a14" a14:legacySpreadsheetColorIndex="35"/>
                </a:gs>
                <a:gs pos="100000">
                  <a:srgbClr xmlns:mc="http://schemas.openxmlformats.org/markup-compatibility/2006" xmlns:a14="http://schemas.microsoft.com/office/drawing/2010/main" val="FFFFFF" mc:Ignorable="a14" a14:legacySpreadsheetColorIndex="35">
                    <a:gamma/>
                    <a:tint val="0"/>
                    <a:invGamma/>
                  </a:srgbClr>
                </a:gs>
              </a:gsLst>
              <a:lin ang="5400000" scaled="1"/>
            </a:gradFill>
            <a:ln w="12700">
              <a:solidFill>
                <a:srgbClr val="000000"/>
              </a:solidFill>
              <a:prstDash val="solid"/>
            </a:ln>
          </c:spPr>
          <c:invertIfNegative val="0"/>
          <c:dLbls>
            <c:spPr>
              <a:noFill/>
              <a:ln w="25400">
                <a:noFill/>
              </a:ln>
            </c:spPr>
            <c:txPr>
              <a:bodyPr rot="-5400000" vert="horz"/>
              <a:lstStyle/>
              <a:p>
                <a:pPr algn="ctr">
                  <a:defRPr sz="1750" b="0" i="0" u="none" strike="noStrike" baseline="0">
                    <a:solidFill>
                      <a:srgbClr val="000000"/>
                    </a:solidFill>
                    <a:latin typeface="Arial"/>
                    <a:ea typeface="Arial"/>
                    <a:cs typeface="Arial"/>
                  </a:defRPr>
                </a:pPr>
                <a:endParaRPr lang="en-US"/>
              </a:p>
            </c:txPr>
            <c:dLblPos val="outEnd"/>
            <c:showLegendKey val="0"/>
            <c:showVal val="0"/>
            <c:showCatName val="0"/>
            <c:showSerName val="1"/>
            <c:showPercent val="0"/>
            <c:showBubbleSize val="0"/>
            <c:showLeaderLines val="0"/>
          </c:dLbls>
          <c:val>
            <c:numRef>
              <c:f>[BreastCharts17.xls]ChartData!$AC$13</c:f>
              <c:numCache>
                <c:formatCode>0.00%</c:formatCode>
                <c:ptCount val="1"/>
                <c:pt idx="0">
                  <c:v>2.1059899999999909E-2</c:v>
                </c:pt>
              </c:numCache>
            </c:numRef>
          </c:val>
        </c:ser>
        <c:dLbls>
          <c:showLegendKey val="0"/>
          <c:showVal val="0"/>
          <c:showCatName val="0"/>
          <c:showSerName val="1"/>
          <c:showPercent val="0"/>
          <c:showBubbleSize val="0"/>
        </c:dLbls>
        <c:gapWidth val="150"/>
        <c:axId val="193274624"/>
        <c:axId val="193276160"/>
      </c:barChart>
      <c:catAx>
        <c:axId val="193274624"/>
        <c:scaling>
          <c:orientation val="minMax"/>
        </c:scaling>
        <c:delete val="1"/>
        <c:axPos val="b"/>
        <c:majorTickMark val="out"/>
        <c:minorTickMark val="none"/>
        <c:tickLblPos val="nextTo"/>
        <c:crossAx val="193276160"/>
        <c:crosses val="autoZero"/>
        <c:auto val="1"/>
        <c:lblAlgn val="ctr"/>
        <c:lblOffset val="100"/>
        <c:noMultiLvlLbl val="0"/>
      </c:catAx>
      <c:valAx>
        <c:axId val="19327616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750" b="0" i="0" u="none" strike="noStrike" baseline="0">
                <a:solidFill>
                  <a:srgbClr val="000000"/>
                </a:solidFill>
                <a:latin typeface="Arial"/>
                <a:ea typeface="Arial"/>
                <a:cs typeface="Arial"/>
              </a:defRPr>
            </a:pPr>
            <a:endParaRPr lang="en-US"/>
          </a:p>
        </c:txPr>
        <c:crossAx val="193274624"/>
        <c:crosses val="autoZero"/>
        <c:crossBetween val="between"/>
      </c:valAx>
      <c:spPr>
        <a:solidFill>
          <a:schemeClr val="bg1"/>
        </a:solid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75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34" charset="-128"/>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ea typeface="ＭＳ Ｐゴシック" pitchFamily="34" charset="-128"/>
                <a:cs typeface="+mn-cs"/>
              </a:defRPr>
            </a:lvl1pPr>
          </a:lstStyle>
          <a:p>
            <a:pPr>
              <a:defRPr/>
            </a:pPr>
            <a:fld id="{06FF9666-C971-4C11-AB95-1203E34114EA}" type="datetimeFigureOut">
              <a:rPr lang="en-GB"/>
              <a:pPr>
                <a:defRPr/>
              </a:pPr>
              <a:t>28/02/2019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ea typeface="ＭＳ Ｐゴシック" pitchFamily="34" charset="-128"/>
                <a:cs typeface="+mn-cs"/>
              </a:defRPr>
            </a:lvl1pPr>
          </a:lstStyle>
          <a:p>
            <a:pPr>
              <a:defRPr/>
            </a:pPr>
            <a:fld id="{EEE3469C-BB2B-4AC0-BA96-9F70D2FCF99D}" type="slidenum">
              <a:rPr lang="en-GB"/>
              <a:pPr>
                <a:defRPr/>
              </a:pPr>
              <a:t>‹#›</a:t>
            </a:fld>
            <a:endParaRPr lang="en-GB"/>
          </a:p>
        </p:txBody>
      </p:sp>
    </p:spTree>
    <p:extLst>
      <p:ext uri="{BB962C8B-B14F-4D97-AF65-F5344CB8AC3E}">
        <p14:creationId xmlns:p14="http://schemas.microsoft.com/office/powerpoint/2010/main" val="34516076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3</a:t>
            </a:fld>
            <a:endParaRPr lang="en-GB"/>
          </a:p>
        </p:txBody>
      </p:sp>
    </p:spTree>
    <p:extLst>
      <p:ext uri="{BB962C8B-B14F-4D97-AF65-F5344CB8AC3E}">
        <p14:creationId xmlns:p14="http://schemas.microsoft.com/office/powerpoint/2010/main" val="547188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Excellent WBE</a:t>
            </a:r>
            <a:r>
              <a:rPr lang="en-GB" baseline="0" dirty="0" smtClean="0"/>
              <a:t> are being held but do we need to revamp our information to have reminders from beginning through signing before treatment not  effective </a:t>
            </a:r>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13</a:t>
            </a:fld>
            <a:endParaRPr lang="en-GB"/>
          </a:p>
        </p:txBody>
      </p:sp>
    </p:spTree>
    <p:extLst>
      <p:ext uri="{BB962C8B-B14F-4D97-AF65-F5344CB8AC3E}">
        <p14:creationId xmlns:p14="http://schemas.microsoft.com/office/powerpoint/2010/main" val="427477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Reflect to previous slide where the patient were not given the name of someone opposing results of those who were and how easy it is to contact </a:t>
            </a:r>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15</a:t>
            </a:fld>
            <a:endParaRPr lang="en-GB"/>
          </a:p>
        </p:txBody>
      </p:sp>
    </p:spTree>
    <p:extLst>
      <p:ext uri="{BB962C8B-B14F-4D97-AF65-F5344CB8AC3E}">
        <p14:creationId xmlns:p14="http://schemas.microsoft.com/office/powerpoint/2010/main" val="228142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national decrease </a:t>
            </a:r>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16</a:t>
            </a:fld>
            <a:endParaRPr lang="en-GB"/>
          </a:p>
        </p:txBody>
      </p:sp>
    </p:spTree>
    <p:extLst>
      <p:ext uri="{BB962C8B-B14F-4D97-AF65-F5344CB8AC3E}">
        <p14:creationId xmlns:p14="http://schemas.microsoft.com/office/powerpoint/2010/main" val="271141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Surprising result</a:t>
            </a:r>
            <a:r>
              <a:rPr lang="en-GB" baseline="0" dirty="0" smtClean="0"/>
              <a:t> as support groups for this cancer speciality should be very high and re affirmed through CSWs and WBEs </a:t>
            </a:r>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17</a:t>
            </a:fld>
            <a:endParaRPr lang="en-GB"/>
          </a:p>
        </p:txBody>
      </p:sp>
    </p:spTree>
    <p:extLst>
      <p:ext uri="{BB962C8B-B14F-4D97-AF65-F5344CB8AC3E}">
        <p14:creationId xmlns:p14="http://schemas.microsoft.com/office/powerpoint/2010/main" val="2140991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also maybe the start of the CSW impact </a:t>
            </a:r>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25</a:t>
            </a:fld>
            <a:endParaRPr lang="en-GB"/>
          </a:p>
        </p:txBody>
      </p:sp>
    </p:spTree>
    <p:extLst>
      <p:ext uri="{BB962C8B-B14F-4D97-AF65-F5344CB8AC3E}">
        <p14:creationId xmlns:p14="http://schemas.microsoft.com/office/powerpoint/2010/main" val="379503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Need to change wording like</a:t>
            </a:r>
            <a:r>
              <a:rPr lang="en-GB" baseline="0" dirty="0" smtClean="0"/>
              <a:t> keyworker versus CNS and clinical trial versus research changes going forward in next steps is moving towards wording of </a:t>
            </a:r>
            <a:r>
              <a:rPr lang="en-GB" baseline="0" dirty="0" err="1" smtClean="0"/>
              <a:t>careplan</a:t>
            </a:r>
            <a:r>
              <a:rPr lang="en-GB" baseline="0" dirty="0" smtClean="0"/>
              <a:t> </a:t>
            </a:r>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27</a:t>
            </a:fld>
            <a:endParaRPr lang="en-GB"/>
          </a:p>
        </p:txBody>
      </p:sp>
    </p:spTree>
    <p:extLst>
      <p:ext uri="{BB962C8B-B14F-4D97-AF65-F5344CB8AC3E}">
        <p14:creationId xmlns:p14="http://schemas.microsoft.com/office/powerpoint/2010/main" val="361858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EE3469C-BB2B-4AC0-BA96-9F70D2FCF99D}" type="slidenum">
              <a:rPr lang="en-GB" smtClean="0"/>
              <a:pPr>
                <a:defRPr/>
              </a:pPr>
              <a:t>28</a:t>
            </a:fld>
            <a:endParaRPr lang="en-GB"/>
          </a:p>
        </p:txBody>
      </p:sp>
    </p:spTree>
    <p:extLst>
      <p:ext uri="{BB962C8B-B14F-4D97-AF65-F5344CB8AC3E}">
        <p14:creationId xmlns:p14="http://schemas.microsoft.com/office/powerpoint/2010/main" val="26472715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2" descr="NHS_Header_powerpoint"/>
          <p:cNvPicPr>
            <a:picLocks noChangeAspect="1" noChangeArrowheads="1"/>
          </p:cNvPicPr>
          <p:nvPr/>
        </p:nvPicPr>
        <p:blipFill>
          <a:blip r:embed="rId2"/>
          <a:srcRect/>
          <a:stretch>
            <a:fillRect/>
          </a:stretch>
        </p:blipFill>
        <p:spPr bwMode="auto">
          <a:xfrm>
            <a:off x="0" y="0"/>
            <a:ext cx="9144000" cy="1222375"/>
          </a:xfrm>
          <a:prstGeom prst="rect">
            <a:avLst/>
          </a:prstGeom>
          <a:noFill/>
          <a:ln w="9525">
            <a:noFill/>
            <a:miter lim="800000"/>
            <a:headEnd/>
            <a:tailEnd/>
          </a:ln>
        </p:spPr>
      </p:pic>
      <p:pic>
        <p:nvPicPr>
          <p:cNvPr id="3" name="Picture 3" descr="NHS_Footer_Powerpoint"/>
          <p:cNvPicPr>
            <a:picLocks noChangeAspect="1" noChangeArrowheads="1"/>
          </p:cNvPicPr>
          <p:nvPr/>
        </p:nvPicPr>
        <p:blipFill>
          <a:blip r:embed="rId3"/>
          <a:srcRect/>
          <a:stretch>
            <a:fillRect/>
          </a:stretch>
        </p:blipFill>
        <p:spPr bwMode="auto">
          <a:xfrm>
            <a:off x="0" y="5511800"/>
            <a:ext cx="9144000" cy="1223963"/>
          </a:xfrm>
          <a:prstGeom prst="rect">
            <a:avLst/>
          </a:prstGeom>
          <a:noFill/>
          <a:ln w="9525">
            <a:noFill/>
            <a:miter lim="800000"/>
            <a:headEnd/>
            <a:tailEnd/>
          </a:ln>
        </p:spPr>
      </p:pic>
      <p:sp>
        <p:nvSpPr>
          <p:cNvPr id="4" name="Text Box 4"/>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defRPr/>
            </a:pPr>
            <a:endParaRPr lang="en-US">
              <a:ea typeface="ＭＳ Ｐゴシック" pitchFamily="-64" charset="-128"/>
              <a:cs typeface="+mn-cs"/>
            </a:endParaRPr>
          </a:p>
        </p:txBody>
      </p:sp>
      <p:pic>
        <p:nvPicPr>
          <p:cNvPr id="5" name="Picture 5" descr="NHS_Centre_Powerpoint"/>
          <p:cNvPicPr>
            <a:picLocks noChangeAspect="1" noChangeArrowheads="1"/>
          </p:cNvPicPr>
          <p:nvPr/>
        </p:nvPicPr>
        <p:blipFill>
          <a:blip r:embed="rId4"/>
          <a:srcRect/>
          <a:stretch>
            <a:fillRect/>
          </a:stretch>
        </p:blipFill>
        <p:spPr bwMode="auto">
          <a:xfrm>
            <a:off x="0" y="1219200"/>
            <a:ext cx="9144000" cy="44196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50825" y="2363788"/>
            <a:ext cx="8642350" cy="3046412"/>
          </a:xfrm>
          <a:prstGeom prst="rect">
            <a:avLst/>
          </a:prstGeom>
          <a:noFill/>
          <a:ln w="9525">
            <a:noFill/>
            <a:miter lim="800000"/>
            <a:headEnd/>
            <a:tailEnd/>
          </a:ln>
        </p:spPr>
        <p:txBody>
          <a:bodyPr>
            <a:spAutoFit/>
          </a:bodyPr>
          <a:lstStyle/>
          <a:p>
            <a:pPr lvl="1" eaLnBrk="0" hangingPunct="0">
              <a:buFont typeface="Arial" pitchFamily="34" charset="0"/>
              <a:buNone/>
              <a:defRPr/>
            </a:pPr>
            <a:r>
              <a:rPr lang="en-US" b="1" dirty="0">
                <a:solidFill>
                  <a:srgbClr val="221E1F"/>
                </a:solidFill>
                <a:ea typeface="ＭＳ Ｐゴシック" pitchFamily="-64" charset="-128"/>
                <a:cs typeface="+mn-cs"/>
              </a:rPr>
              <a:t>  </a:t>
            </a:r>
          </a:p>
          <a:p>
            <a:pPr lvl="1" eaLnBrk="0" hangingPunct="0">
              <a:buFont typeface="Arial" pitchFamily="34" charset="0"/>
              <a:buNone/>
              <a:defRPr/>
            </a:pPr>
            <a:endParaRPr lang="en-US" b="1" dirty="0">
              <a:solidFill>
                <a:srgbClr val="221E1F"/>
              </a:solidFill>
              <a:ea typeface="ＭＳ Ｐゴシック" pitchFamily="-64" charset="-128"/>
              <a:cs typeface="+mn-cs"/>
            </a:endParaRPr>
          </a:p>
          <a:p>
            <a:pPr lvl="1" eaLnBrk="0" hangingPunct="0">
              <a:buFont typeface="Arial" pitchFamily="34" charset="0"/>
              <a:buNone/>
              <a:defRPr/>
            </a:pPr>
            <a:endParaRPr lang="en-US" b="1" dirty="0">
              <a:solidFill>
                <a:srgbClr val="221E1F"/>
              </a:solidFill>
              <a:ea typeface="ＭＳ Ｐゴシック" pitchFamily="-64" charset="-128"/>
              <a:cs typeface="+mn-cs"/>
            </a:endParaRPr>
          </a:p>
          <a:p>
            <a:pPr lvl="1" eaLnBrk="0" hangingPunct="0">
              <a:buFont typeface="Arial" pitchFamily="34" charset="0"/>
              <a:buNone/>
              <a:defRPr/>
            </a:pPr>
            <a:endParaRPr lang="en-US" b="1" dirty="0">
              <a:solidFill>
                <a:srgbClr val="221E1F"/>
              </a:solidFill>
              <a:ea typeface="ＭＳ Ｐゴシック" pitchFamily="-64" charset="-128"/>
              <a:cs typeface="+mn-cs"/>
            </a:endParaRPr>
          </a:p>
          <a:p>
            <a:pPr lvl="1" eaLnBrk="0" hangingPunct="0">
              <a:buFont typeface="Arial" pitchFamily="34" charset="0"/>
              <a:buNone/>
              <a:defRPr/>
            </a:pPr>
            <a:endParaRPr lang="en-US" dirty="0">
              <a:solidFill>
                <a:srgbClr val="221E1F"/>
              </a:solidFill>
              <a:ea typeface="ＭＳ Ｐゴシック" pitchFamily="-64" charset="-128"/>
              <a:cs typeface="+mn-cs"/>
            </a:endParaRPr>
          </a:p>
          <a:p>
            <a:pPr lvl="1" eaLnBrk="0" hangingPunct="0">
              <a:buFont typeface="Arial" pitchFamily="34" charset="0"/>
              <a:buNone/>
              <a:defRPr/>
            </a:pPr>
            <a:r>
              <a:rPr lang="en-US" dirty="0">
                <a:solidFill>
                  <a:srgbClr val="221E1F"/>
                </a:solidFill>
                <a:ea typeface="ＭＳ Ｐゴシック" pitchFamily="-64" charset="-128"/>
                <a:cs typeface="+mn-cs"/>
              </a:rPr>
              <a:t>	</a:t>
            </a:r>
            <a:endParaRPr lang="en-US" dirty="0">
              <a:ea typeface="ＭＳ Ｐゴシック" pitchFamily="-64" charset="-128"/>
              <a:cs typeface="+mn-cs"/>
            </a:endParaRPr>
          </a:p>
          <a:p>
            <a:pPr eaLnBrk="0" hangingPunct="0">
              <a:defRPr/>
            </a:pPr>
            <a:endParaRPr lang="en-US" dirty="0">
              <a:ea typeface="ＭＳ Ｐゴシック" pitchFamily="-64" charset="-128"/>
              <a:cs typeface="+mn-cs"/>
            </a:endParaRPr>
          </a:p>
          <a:p>
            <a:pPr eaLnBrk="0" hangingPunct="0">
              <a:defRPr/>
            </a:pPr>
            <a:endParaRPr lang="en-US" b="1" dirty="0">
              <a:ea typeface="ＭＳ Ｐゴシック" pitchFamily="-64" charset="-128"/>
              <a:cs typeface="+mn-cs"/>
            </a:endParaRPr>
          </a:p>
        </p:txBody>
      </p:sp>
      <p:sp>
        <p:nvSpPr>
          <p:cNvPr id="7" name="Text Placeholder 6"/>
          <p:cNvSpPr>
            <a:spLocks noGrp="1"/>
          </p:cNvSpPr>
          <p:nvPr>
            <p:ph type="body" sz="quarter" idx="10"/>
          </p:nvPr>
        </p:nvSpPr>
        <p:spPr>
          <a:xfrm>
            <a:off x="395288" y="2060848"/>
            <a:ext cx="7993062" cy="3455715"/>
          </a:xfrm>
          <a:prstGeom prst="rect">
            <a:avLst/>
          </a:prstGeom>
        </p:spPr>
        <p:txBody>
          <a:bodyPr/>
          <a:lstStyle>
            <a:lvl1pPr marL="514350" indent="-514350">
              <a:buFont typeface="+mj-lt"/>
              <a:buAutoNum type="arabicPeriod"/>
              <a:defRPr sz="2400" b="0" baseline="0"/>
            </a:lvl1pPr>
            <a:lvl2pPr>
              <a:defRPr sz="2800"/>
            </a:lvl2pPr>
            <a:lvl3pPr>
              <a:defRPr sz="2800"/>
            </a:lvl3pPr>
            <a:lvl4pPr>
              <a:defRPr sz="2800"/>
            </a:lvl4pPr>
            <a:lvl5pPr>
              <a:defRPr sz="2800"/>
            </a:lvl5pPr>
            <a:lvl6pPr>
              <a:buNone/>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p:txBody>
      </p:sp>
      <p:sp>
        <p:nvSpPr>
          <p:cNvPr id="9" name="Text Placeholder 8"/>
          <p:cNvSpPr>
            <a:spLocks noGrp="1"/>
          </p:cNvSpPr>
          <p:nvPr>
            <p:ph type="body" sz="quarter" idx="11"/>
          </p:nvPr>
        </p:nvSpPr>
        <p:spPr>
          <a:xfrm>
            <a:off x="395288" y="1412875"/>
            <a:ext cx="7561262" cy="647973"/>
          </a:xfrm>
          <a:prstGeom prst="rect">
            <a:avLst/>
          </a:prstGeom>
        </p:spPr>
        <p:txBody>
          <a:bodyPr/>
          <a:lstStyle>
            <a:lvl1pPr>
              <a:buNone/>
              <a:defRPr sz="2800">
                <a:solidFill>
                  <a:srgbClr val="007AC3"/>
                </a:solidFill>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23850" y="2132856"/>
            <a:ext cx="8208963" cy="3455987"/>
          </a:xfrm>
          <a:prstGeom prst="rect">
            <a:avLst/>
          </a:prstGeom>
        </p:spPr>
        <p:txBody>
          <a:bodyPr/>
          <a:lstStyle>
            <a:lvl1pPr>
              <a:defRPr sz="2800" baseline="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8"/>
          <p:cNvSpPr>
            <a:spLocks noGrp="1"/>
          </p:cNvSpPr>
          <p:nvPr>
            <p:ph type="body" sz="quarter" idx="11"/>
          </p:nvPr>
        </p:nvSpPr>
        <p:spPr>
          <a:xfrm>
            <a:off x="323850" y="1484313"/>
            <a:ext cx="8064500" cy="649287"/>
          </a:xfrm>
          <a:prstGeom prst="rect">
            <a:avLst/>
          </a:prstGeom>
        </p:spPr>
        <p:txBody>
          <a:bodyPr/>
          <a:lstStyle>
            <a:lvl1pPr>
              <a:buNone/>
              <a:defRPr sz="2800">
                <a:solidFill>
                  <a:srgbClr val="007AC3"/>
                </a:solidFill>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755576" y="2277492"/>
            <a:ext cx="3672408" cy="3167732"/>
          </a:xfrm>
          <a:prstGeom prst="rect">
            <a:avLst/>
          </a:prstGeom>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Content Placeholder 6"/>
          <p:cNvSpPr>
            <a:spLocks noGrp="1"/>
          </p:cNvSpPr>
          <p:nvPr>
            <p:ph sz="quarter" idx="11"/>
          </p:nvPr>
        </p:nvSpPr>
        <p:spPr>
          <a:xfrm>
            <a:off x="4572000" y="2276872"/>
            <a:ext cx="3672408" cy="3168352"/>
          </a:xfrm>
          <a:prstGeom prst="rect">
            <a:avLst/>
          </a:prstGeom>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ext Placeholder 5"/>
          <p:cNvSpPr>
            <a:spLocks noGrp="1"/>
          </p:cNvSpPr>
          <p:nvPr>
            <p:ph type="body" sz="quarter" idx="12"/>
          </p:nvPr>
        </p:nvSpPr>
        <p:spPr>
          <a:xfrm>
            <a:off x="755650" y="1557338"/>
            <a:ext cx="7488238" cy="719534"/>
          </a:xfrm>
          <a:prstGeom prst="rect">
            <a:avLst/>
          </a:prstGeom>
        </p:spPr>
        <p:txBody>
          <a:bodyPr/>
          <a:lstStyle>
            <a:lvl1pPr>
              <a:buNone/>
              <a:defRPr sz="2800" baseline="0">
                <a:solidFill>
                  <a:srgbClr val="007AC3"/>
                </a:solidFill>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6" name="Content Placeholder 6"/>
          <p:cNvSpPr>
            <a:spLocks noGrp="1"/>
          </p:cNvSpPr>
          <p:nvPr>
            <p:ph sz="quarter" idx="10"/>
          </p:nvPr>
        </p:nvSpPr>
        <p:spPr>
          <a:xfrm>
            <a:off x="755576" y="2204864"/>
            <a:ext cx="3744416" cy="3168352"/>
          </a:xfrm>
          <a:prstGeom prst="rect">
            <a:avLst/>
          </a:prstGeom>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6"/>
          <p:cNvSpPr>
            <a:spLocks noGrp="1"/>
          </p:cNvSpPr>
          <p:nvPr>
            <p:ph sz="quarter" idx="11"/>
          </p:nvPr>
        </p:nvSpPr>
        <p:spPr>
          <a:xfrm>
            <a:off x="4788024" y="2204864"/>
            <a:ext cx="3672408" cy="3168352"/>
          </a:xfrm>
          <a:prstGeom prst="rect">
            <a:avLst/>
          </a:prstGeom>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ext Placeholder 7"/>
          <p:cNvSpPr>
            <a:spLocks noGrp="1"/>
          </p:cNvSpPr>
          <p:nvPr>
            <p:ph type="body" sz="quarter" idx="12"/>
          </p:nvPr>
        </p:nvSpPr>
        <p:spPr>
          <a:xfrm>
            <a:off x="755650" y="1484313"/>
            <a:ext cx="3744342" cy="720725"/>
          </a:xfrm>
          <a:prstGeom prst="rect">
            <a:avLst/>
          </a:prstGeom>
        </p:spPr>
        <p:txBody>
          <a:bodyPr/>
          <a:lstStyle>
            <a:lvl1pPr>
              <a:buNone/>
              <a:defRPr sz="2800">
                <a:solidFill>
                  <a:srgbClr val="007AC3"/>
                </a:solidFill>
              </a:defRPr>
            </a:lvl1pPr>
          </a:lstStyle>
          <a:p>
            <a:pPr lvl="0"/>
            <a:r>
              <a:rPr lang="en-US" smtClean="0"/>
              <a:t>Click to edit Master text styles</a:t>
            </a:r>
          </a:p>
        </p:txBody>
      </p:sp>
      <p:sp>
        <p:nvSpPr>
          <p:cNvPr id="9" name="Text Placeholder 7"/>
          <p:cNvSpPr>
            <a:spLocks noGrp="1"/>
          </p:cNvSpPr>
          <p:nvPr>
            <p:ph type="body" sz="quarter" idx="13"/>
          </p:nvPr>
        </p:nvSpPr>
        <p:spPr>
          <a:xfrm>
            <a:off x="4788024" y="1484784"/>
            <a:ext cx="3672408" cy="720725"/>
          </a:xfrm>
          <a:prstGeom prst="rect">
            <a:avLst/>
          </a:prstGeom>
        </p:spPr>
        <p:txBody>
          <a:bodyPr/>
          <a:lstStyle>
            <a:lvl1pPr>
              <a:buNone/>
              <a:defRPr sz="2800">
                <a:solidFill>
                  <a:srgbClr val="007AC3"/>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8313" y="1484313"/>
            <a:ext cx="8207375" cy="648543"/>
          </a:xfrm>
          <a:prstGeom prst="rect">
            <a:avLst/>
          </a:prstGeom>
        </p:spPr>
        <p:txBody>
          <a:bodyPr/>
          <a:lstStyle>
            <a:lvl1pPr>
              <a:buNone/>
              <a:defRPr sz="2800" baseline="0">
                <a:solidFill>
                  <a:srgbClr val="007AC3"/>
                </a:solidFill>
              </a:defRPr>
            </a:lvl1pPr>
          </a:lstStyle>
          <a:p>
            <a:pPr lvl="0"/>
            <a:r>
              <a:rPr lang="en-US" smtClean="0"/>
              <a:t>Click to edit Master text styles</a:t>
            </a:r>
          </a:p>
        </p:txBody>
      </p:sp>
      <p:sp>
        <p:nvSpPr>
          <p:cNvPr id="7" name="Picture Placeholder 6"/>
          <p:cNvSpPr>
            <a:spLocks noGrp="1"/>
          </p:cNvSpPr>
          <p:nvPr>
            <p:ph type="pic" sz="quarter" idx="11"/>
          </p:nvPr>
        </p:nvSpPr>
        <p:spPr>
          <a:xfrm>
            <a:off x="468312" y="2132856"/>
            <a:ext cx="3887663" cy="3383707"/>
          </a:xfrm>
          <a:prstGeom prst="rect">
            <a:avLst/>
          </a:prstGeom>
        </p:spPr>
        <p:txBody>
          <a:bodyPr/>
          <a:lstStyle/>
          <a:p>
            <a:pPr lvl="0"/>
            <a:r>
              <a:rPr lang="en-US" noProof="0" smtClean="0"/>
              <a:t>Click icon to add picture</a:t>
            </a:r>
            <a:endParaRPr lang="en-GB" noProof="0"/>
          </a:p>
        </p:txBody>
      </p:sp>
      <p:sp>
        <p:nvSpPr>
          <p:cNvPr id="9" name="Chart Placeholder 8"/>
          <p:cNvSpPr>
            <a:spLocks noGrp="1"/>
          </p:cNvSpPr>
          <p:nvPr>
            <p:ph type="chart" sz="quarter" idx="12"/>
          </p:nvPr>
        </p:nvSpPr>
        <p:spPr>
          <a:xfrm>
            <a:off x="4499992" y="2132856"/>
            <a:ext cx="4176713" cy="3383707"/>
          </a:xfrm>
          <a:prstGeom prst="rect">
            <a:avLst/>
          </a:prstGeom>
        </p:spPr>
        <p:txBody>
          <a:bodyPr/>
          <a:lstStyle/>
          <a:p>
            <a:pPr lvl="0"/>
            <a:r>
              <a:rPr lang="en-US" noProof="0" smtClean="0"/>
              <a:t>Click icon to add chart</a:t>
            </a:r>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11" name="Chart Placeholder 10"/>
          <p:cNvSpPr>
            <a:spLocks noGrp="1"/>
          </p:cNvSpPr>
          <p:nvPr>
            <p:ph type="chart" sz="quarter" idx="10"/>
          </p:nvPr>
        </p:nvSpPr>
        <p:spPr>
          <a:xfrm>
            <a:off x="3131840" y="2204864"/>
            <a:ext cx="5544616" cy="3384600"/>
          </a:xfrm>
          <a:prstGeom prst="rect">
            <a:avLst/>
          </a:prstGeom>
        </p:spPr>
        <p:txBody>
          <a:bodyPr/>
          <a:lstStyle/>
          <a:p>
            <a:pPr lvl="0"/>
            <a:r>
              <a:rPr lang="en-US" noProof="0" smtClean="0"/>
              <a:t>Click icon to add chart</a:t>
            </a:r>
            <a:endParaRPr lang="en-GB" noProof="0"/>
          </a:p>
        </p:txBody>
      </p:sp>
      <p:sp>
        <p:nvSpPr>
          <p:cNvPr id="8" name="Text Placeholder 7"/>
          <p:cNvSpPr>
            <a:spLocks noGrp="1"/>
          </p:cNvSpPr>
          <p:nvPr>
            <p:ph type="body" sz="quarter" idx="11"/>
          </p:nvPr>
        </p:nvSpPr>
        <p:spPr>
          <a:xfrm>
            <a:off x="323850" y="2204864"/>
            <a:ext cx="2519363" cy="3312368"/>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2400"/>
            </a:lvl1pPr>
          </a:lstStyle>
          <a:p>
            <a:pPr lvl="0"/>
            <a:r>
              <a:rPr lang="en-US" smtClean="0"/>
              <a:t>Click to edit Master text styles</a:t>
            </a:r>
          </a:p>
          <a:p>
            <a:pPr lvl="1"/>
            <a:r>
              <a:rPr lang="en-US" smtClean="0"/>
              <a:t>Second level</a:t>
            </a:r>
          </a:p>
        </p:txBody>
      </p:sp>
      <p:sp>
        <p:nvSpPr>
          <p:cNvPr id="10" name="Text Placeholder 9"/>
          <p:cNvSpPr>
            <a:spLocks noGrp="1"/>
          </p:cNvSpPr>
          <p:nvPr>
            <p:ph type="body" sz="quarter" idx="12"/>
          </p:nvPr>
        </p:nvSpPr>
        <p:spPr>
          <a:xfrm>
            <a:off x="323528" y="1484313"/>
            <a:ext cx="8280722" cy="720725"/>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2800">
                <a:solidFill>
                  <a:srgbClr val="007AC3"/>
                </a:solidFill>
              </a:defRPr>
            </a:lvl1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50825" y="1700809"/>
            <a:ext cx="5400675" cy="3888780"/>
          </a:xfrm>
          <a:prstGeom prst="rect">
            <a:avLst/>
          </a:prstGeom>
        </p:spPr>
        <p:txBody>
          <a:bodyPr/>
          <a:lstStyle>
            <a:lvl1pPr>
              <a:buNone/>
              <a:defRPr baseline="0"/>
            </a:lvl1pPr>
          </a:lstStyle>
          <a:p>
            <a:pPr lvl="0"/>
            <a:r>
              <a:rPr lang="en-US" noProof="0" smtClean="0"/>
              <a:t>Click icon to add picture</a:t>
            </a:r>
            <a:endParaRPr lang="en-GB" noProof="0" dirty="0"/>
          </a:p>
        </p:txBody>
      </p:sp>
      <p:sp>
        <p:nvSpPr>
          <p:cNvPr id="5" name="Text Placeholder 4"/>
          <p:cNvSpPr>
            <a:spLocks noGrp="1"/>
          </p:cNvSpPr>
          <p:nvPr>
            <p:ph type="body" sz="quarter" idx="11"/>
          </p:nvPr>
        </p:nvSpPr>
        <p:spPr>
          <a:xfrm>
            <a:off x="5867400" y="1773238"/>
            <a:ext cx="2881313" cy="3816350"/>
          </a:xfrm>
          <a:prstGeom prst="rect">
            <a:avLst/>
          </a:prstGeom>
        </p:spPr>
        <p:txBody>
          <a:bodyPr/>
          <a:lstStyle>
            <a:lvl1pPr algn="l">
              <a:buNone/>
              <a:defRPr sz="2400" baseline="0"/>
            </a:lvl1pPr>
          </a:lstStyle>
          <a:p>
            <a:pPr lvl="0"/>
            <a:r>
              <a:rPr lang="en-US" smtClean="0"/>
              <a:t>Click to edit Master text styles</a:t>
            </a:r>
          </a:p>
          <a:p>
            <a:pPr lvl="1"/>
            <a:r>
              <a:rPr lang="en-US" smtClean="0"/>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NHS_Header_powerpoint"/>
          <p:cNvPicPr>
            <a:picLocks noChangeAspect="1" noChangeArrowheads="1"/>
          </p:cNvPicPr>
          <p:nvPr/>
        </p:nvPicPr>
        <p:blipFill>
          <a:blip r:embed="rId12"/>
          <a:srcRect/>
          <a:stretch>
            <a:fillRect/>
          </a:stretch>
        </p:blipFill>
        <p:spPr bwMode="auto">
          <a:xfrm>
            <a:off x="0" y="0"/>
            <a:ext cx="9144000" cy="1222375"/>
          </a:xfrm>
          <a:prstGeom prst="rect">
            <a:avLst/>
          </a:prstGeom>
          <a:noFill/>
          <a:ln w="9525">
            <a:noFill/>
            <a:miter lim="800000"/>
            <a:headEnd/>
            <a:tailEnd/>
          </a:ln>
        </p:spPr>
      </p:pic>
      <p:pic>
        <p:nvPicPr>
          <p:cNvPr id="1027" name="Picture 8" descr="NHS_Footer_Powerpoint"/>
          <p:cNvPicPr>
            <a:picLocks noChangeAspect="1" noChangeArrowheads="1"/>
          </p:cNvPicPr>
          <p:nvPr/>
        </p:nvPicPr>
        <p:blipFill>
          <a:blip r:embed="rId13"/>
          <a:srcRect/>
          <a:stretch>
            <a:fillRect/>
          </a:stretch>
        </p:blipFill>
        <p:spPr bwMode="auto">
          <a:xfrm>
            <a:off x="0" y="5511800"/>
            <a:ext cx="9144000" cy="1223963"/>
          </a:xfrm>
          <a:prstGeom prst="rect">
            <a:avLst/>
          </a:prstGeom>
          <a:noFill/>
          <a:ln w="9525">
            <a:noFill/>
            <a:miter lim="800000"/>
            <a:headEnd/>
            <a:tailEnd/>
          </a:ln>
        </p:spPr>
      </p:pic>
      <p:sp>
        <p:nvSpPr>
          <p:cNvPr id="1033" name="Text Box 9"/>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defRPr/>
            </a:pPr>
            <a:endParaRPr lang="en-US">
              <a:ea typeface="ＭＳ Ｐゴシック" pitchFamily="-64" charset="-128"/>
              <a:cs typeface="+mn-cs"/>
            </a:endParaRPr>
          </a:p>
        </p:txBody>
      </p:sp>
      <p:sp>
        <p:nvSpPr>
          <p:cNvPr id="1035" name="Text Box 11"/>
          <p:cNvSpPr txBox="1">
            <a:spLocks noChangeArrowheads="1"/>
          </p:cNvSpPr>
          <p:nvPr/>
        </p:nvSpPr>
        <p:spPr bwMode="auto">
          <a:xfrm>
            <a:off x="746125" y="1647825"/>
            <a:ext cx="6492875" cy="457200"/>
          </a:xfrm>
          <a:prstGeom prst="rect">
            <a:avLst/>
          </a:prstGeom>
          <a:noFill/>
          <a:ln w="9525">
            <a:noFill/>
            <a:miter lim="800000"/>
            <a:headEnd/>
            <a:tailEnd/>
          </a:ln>
        </p:spPr>
        <p:txBody>
          <a:bodyPr>
            <a:spAutoFit/>
          </a:bodyPr>
          <a:lstStyle/>
          <a:p>
            <a:pPr eaLnBrk="0" hangingPunct="0">
              <a:defRPr/>
            </a:pPr>
            <a:endParaRPr lang="en-US">
              <a:ea typeface="ＭＳ Ｐゴシック" pitchFamily="-64" charset="-128"/>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7" r:id="rId3"/>
    <p:sldLayoutId id="2147483656" r:id="rId4"/>
    <p:sldLayoutId id="2147483655" r:id="rId5"/>
    <p:sldLayoutId id="2147483654" r:id="rId6"/>
    <p:sldLayoutId id="2147483653" r:id="rId7"/>
    <p:sldLayoutId id="2147483652" r:id="rId8"/>
    <p:sldLayoutId id="2147483651" r:id="rId9"/>
    <p:sldLayoutId id="2147483658" r:id="rId10"/>
  </p:sldLayoutIdLst>
  <p:txStyles>
    <p:titleStyle>
      <a:lvl1pPr algn="ctr" rtl="0" fontAlgn="base">
        <a:spcBef>
          <a:spcPct val="0"/>
        </a:spcBef>
        <a:spcAft>
          <a:spcPct val="0"/>
        </a:spcAft>
        <a:defRPr sz="4400">
          <a:solidFill>
            <a:schemeClr val="tx2"/>
          </a:solidFill>
          <a:latin typeface="+mj-lt"/>
          <a:ea typeface="+mj-ea"/>
          <a:cs typeface="ＭＳ Ｐゴシック"/>
        </a:defRPr>
      </a:lvl1pPr>
      <a:lvl2pPr algn="ctr" rtl="0" fontAlgn="base">
        <a:spcBef>
          <a:spcPct val="0"/>
        </a:spcBef>
        <a:spcAft>
          <a:spcPct val="0"/>
        </a:spcAft>
        <a:defRPr sz="4400">
          <a:solidFill>
            <a:schemeClr val="tx2"/>
          </a:solidFill>
          <a:latin typeface="Arial" charset="0"/>
          <a:ea typeface="ＭＳ Ｐゴシック" pitchFamily="-64" charset="-128"/>
          <a:cs typeface="ＭＳ Ｐゴシック"/>
        </a:defRPr>
      </a:lvl2pPr>
      <a:lvl3pPr algn="ctr" rtl="0" fontAlgn="base">
        <a:spcBef>
          <a:spcPct val="0"/>
        </a:spcBef>
        <a:spcAft>
          <a:spcPct val="0"/>
        </a:spcAft>
        <a:defRPr sz="4400">
          <a:solidFill>
            <a:schemeClr val="tx2"/>
          </a:solidFill>
          <a:latin typeface="Arial" charset="0"/>
          <a:ea typeface="ＭＳ Ｐゴシック" pitchFamily="-64" charset="-128"/>
          <a:cs typeface="ＭＳ Ｐゴシック"/>
        </a:defRPr>
      </a:lvl3pPr>
      <a:lvl4pPr algn="ctr" rtl="0" fontAlgn="base">
        <a:spcBef>
          <a:spcPct val="0"/>
        </a:spcBef>
        <a:spcAft>
          <a:spcPct val="0"/>
        </a:spcAft>
        <a:defRPr sz="4400">
          <a:solidFill>
            <a:schemeClr val="tx2"/>
          </a:solidFill>
          <a:latin typeface="Arial" charset="0"/>
          <a:ea typeface="ＭＳ Ｐゴシック" pitchFamily="-64" charset="-128"/>
          <a:cs typeface="ＭＳ Ｐゴシック"/>
        </a:defRPr>
      </a:lvl4pPr>
      <a:lvl5pPr algn="ctr" rtl="0" fontAlgn="base">
        <a:spcBef>
          <a:spcPct val="0"/>
        </a:spcBef>
        <a:spcAft>
          <a:spcPct val="0"/>
        </a:spcAft>
        <a:defRPr sz="4400">
          <a:solidFill>
            <a:schemeClr val="tx2"/>
          </a:solidFill>
          <a:latin typeface="Arial" charset="0"/>
          <a:ea typeface="ＭＳ Ｐゴシック" pitchFamily="-64" charset="-128"/>
          <a:cs typeface="ＭＳ Ｐゴシック"/>
        </a:defRPr>
      </a:lvl5pPr>
      <a:lvl6pPr marL="457200" algn="ctr" rtl="0" eaLnBrk="1" fontAlgn="base" hangingPunct="1">
        <a:spcBef>
          <a:spcPct val="0"/>
        </a:spcBef>
        <a:spcAft>
          <a:spcPct val="0"/>
        </a:spcAft>
        <a:defRPr sz="4400">
          <a:solidFill>
            <a:schemeClr val="tx2"/>
          </a:solidFill>
          <a:latin typeface="Arial" charset="0"/>
          <a:ea typeface="ＭＳ Ｐゴシック" pitchFamily="-64"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64"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64"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6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ＭＳ Ｐゴシック"/>
        </a:defRPr>
      </a:lvl1pPr>
      <a:lvl2pPr marL="742950" indent="-285750" algn="l" rtl="0" fontAlgn="base">
        <a:spcBef>
          <a:spcPct val="20000"/>
        </a:spcBef>
        <a:spcAft>
          <a:spcPct val="0"/>
        </a:spcAft>
        <a:buChar char="–"/>
        <a:defRPr sz="2800">
          <a:solidFill>
            <a:schemeClr val="tx1"/>
          </a:solidFill>
          <a:latin typeface="+mn-lt"/>
          <a:ea typeface="+mn-ea"/>
          <a:cs typeface="ＭＳ Ｐゴシック"/>
        </a:defRPr>
      </a:lvl2pPr>
      <a:lvl3pPr marL="1143000" indent="-228600" algn="l" rtl="0" fontAlgn="base">
        <a:spcBef>
          <a:spcPct val="20000"/>
        </a:spcBef>
        <a:spcAft>
          <a:spcPct val="0"/>
        </a:spcAft>
        <a:buChar char="•"/>
        <a:defRPr sz="2400">
          <a:solidFill>
            <a:schemeClr val="tx1"/>
          </a:solidFill>
          <a:latin typeface="+mn-lt"/>
          <a:ea typeface="+mn-ea"/>
          <a:cs typeface="ＭＳ Ｐゴシック"/>
        </a:defRPr>
      </a:lvl3pPr>
      <a:lvl4pPr marL="1600200" indent="-228600" algn="l" rtl="0" fontAlgn="base">
        <a:spcBef>
          <a:spcPct val="20000"/>
        </a:spcBef>
        <a:spcAft>
          <a:spcPct val="0"/>
        </a:spcAft>
        <a:buChar char="–"/>
        <a:defRPr sz="2000">
          <a:solidFill>
            <a:schemeClr val="tx1"/>
          </a:solidFill>
          <a:latin typeface="+mn-lt"/>
          <a:ea typeface="+mn-ea"/>
          <a:cs typeface="ＭＳ Ｐゴシック"/>
        </a:defRPr>
      </a:lvl4pPr>
      <a:lvl5pPr marL="2057400" indent="-228600" algn="l" rtl="0" fontAlgn="base">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bwMode="auto">
          <a:xfrm>
            <a:off x="611560" y="548680"/>
            <a:ext cx="7920880" cy="3960440"/>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000" dirty="0" smtClean="0">
                <a:solidFill>
                  <a:schemeClr val="bg1"/>
                </a:solidFill>
                <a:latin typeface="Calibri" panose="020F0502020204030204" pitchFamily="34" charset="0"/>
                <a:ea typeface="ＭＳ Ｐゴシック" pitchFamily="-64" charset="-128"/>
              </a:rPr>
              <a:t>National Cancer Patient Experience (NCPES) Results 2017</a:t>
            </a:r>
          </a:p>
          <a:p>
            <a:pPr marL="0" marR="0" indent="0" algn="ctr" defTabSz="914400" rtl="0" eaLnBrk="0" fontAlgn="base" latinLnBrk="0" hangingPunct="0">
              <a:lnSpc>
                <a:spcPct val="100000"/>
              </a:lnSpc>
              <a:spcBef>
                <a:spcPct val="0"/>
              </a:spcBef>
              <a:spcAft>
                <a:spcPct val="0"/>
              </a:spcAft>
              <a:buClrTx/>
              <a:buSzTx/>
              <a:buFontTx/>
              <a:buNone/>
              <a:tabLst/>
            </a:pPr>
            <a:endParaRPr lang="en-GB" sz="4000" dirty="0" smtClean="0">
              <a:solidFill>
                <a:schemeClr val="bg1"/>
              </a:solidFill>
              <a:latin typeface="Calibri" panose="020F0502020204030204" pitchFamily="34" charset="0"/>
              <a:ea typeface="ＭＳ Ｐゴシック" pitchFamily="-64" charset="-128"/>
            </a:endParaRPr>
          </a:p>
          <a:p>
            <a:pPr marL="0" marR="0" indent="0" algn="r" defTabSz="914400" rtl="0" eaLnBrk="0" fontAlgn="base" latinLnBrk="0" hangingPunct="0">
              <a:lnSpc>
                <a:spcPct val="100000"/>
              </a:lnSpc>
              <a:spcBef>
                <a:spcPct val="0"/>
              </a:spcBef>
              <a:spcAft>
                <a:spcPct val="0"/>
              </a:spcAft>
              <a:buClrTx/>
              <a:buSzTx/>
              <a:buFontTx/>
              <a:buNone/>
              <a:tabLst/>
            </a:pPr>
            <a:r>
              <a:rPr lang="en-GB" dirty="0" smtClean="0">
                <a:solidFill>
                  <a:schemeClr val="bg1"/>
                </a:solidFill>
                <a:latin typeface="Calibri" panose="020F0502020204030204" pitchFamily="34" charset="0"/>
                <a:ea typeface="ＭＳ Ｐゴシック" pitchFamily="-64" charset="-128"/>
              </a:rPr>
              <a:t>Breast SSG</a:t>
            </a:r>
            <a:r>
              <a:rPr lang="en-GB" dirty="0" smtClean="0">
                <a:solidFill>
                  <a:schemeClr val="bg1"/>
                </a:solidFill>
                <a:latin typeface="Calibri" panose="020F0502020204030204" pitchFamily="34" charset="0"/>
                <a:ea typeface="ＭＳ Ｐゴシック" pitchFamily="-64" charset="-128"/>
              </a:rPr>
              <a:t>, March </a:t>
            </a:r>
            <a:r>
              <a:rPr lang="en-GB" dirty="0" smtClean="0">
                <a:solidFill>
                  <a:schemeClr val="bg1"/>
                </a:solidFill>
                <a:latin typeface="Calibri" panose="020F0502020204030204" pitchFamily="34" charset="0"/>
                <a:ea typeface="ＭＳ Ｐゴシック" pitchFamily="-64" charset="-128"/>
              </a:rPr>
              <a:t>2019</a:t>
            </a:r>
          </a:p>
          <a:p>
            <a:pPr marL="0" marR="0" indent="0" algn="r" defTabSz="914400" rtl="0" eaLnBrk="0" fontAlgn="base" latinLnBrk="0" hangingPunct="0">
              <a:lnSpc>
                <a:spcPct val="100000"/>
              </a:lnSpc>
              <a:spcBef>
                <a:spcPct val="0"/>
              </a:spcBef>
              <a:spcAft>
                <a:spcPct val="0"/>
              </a:spcAft>
              <a:buClrTx/>
              <a:buSzTx/>
              <a:buFontTx/>
              <a:buNone/>
              <a:tabLst/>
            </a:pPr>
            <a:r>
              <a:rPr lang="en-GB" dirty="0" smtClean="0">
                <a:solidFill>
                  <a:schemeClr val="bg1"/>
                </a:solidFill>
                <a:latin typeface="Calibri" panose="020F0502020204030204" pitchFamily="34" charset="0"/>
                <a:ea typeface="ＭＳ Ｐゴシック" pitchFamily="-64" charset="-128"/>
              </a:rPr>
              <a:t>Belinda Ockrim, LCN at YDH </a:t>
            </a:r>
            <a:endParaRPr kumimoji="0" lang="en-GB" b="0" i="0" u="none" strike="noStrike" cap="none" normalizeH="0" baseline="0" dirty="0" smtClean="0">
              <a:ln>
                <a:noFill/>
              </a:ln>
              <a:solidFill>
                <a:schemeClr val="bg1"/>
              </a:solidFill>
              <a:effectLst/>
              <a:latin typeface="Calibri" panose="020F0502020204030204" pitchFamily="34" charset="0"/>
              <a:ea typeface="ＭＳ Ｐゴシック" pitchFamily="-6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rPr>
              <a:t>Q11. When you were told you had cancer, were you given written information about the type of cancer you had?</a:t>
            </a:r>
            <a:endParaRPr lang="en-GB" sz="2400" dirty="0">
              <a:latin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8842757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4072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Q12. Before your cancer treatment started, were your treatment options explained to you?</a:t>
            </a: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578939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3549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Q14. Were </a:t>
            </a:r>
            <a:r>
              <a:rPr lang="en-GB" sz="2800" dirty="0">
                <a:latin typeface="Calibri" panose="020F0502020204030204" pitchFamily="34" charset="0"/>
              </a:rPr>
              <a:t>you offered practical advice and support in dealing with the side effects of your treatment(s)?</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319313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00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rPr>
              <a:t>Q15. Before </a:t>
            </a:r>
            <a:r>
              <a:rPr lang="en-GB" sz="2400" dirty="0">
                <a:latin typeface="Calibri" panose="020F0502020204030204" pitchFamily="34" charset="0"/>
              </a:rPr>
              <a:t>you started your treatment(s), were you also told about any side effects of the treatment that could affect you in the future rather than straight away?</a:t>
            </a:r>
            <a:br>
              <a:rPr lang="en-GB" sz="2400" dirty="0">
                <a:latin typeface="Calibri" panose="020F0502020204030204" pitchFamily="34" charset="0"/>
              </a:rPr>
            </a:br>
            <a:endParaRPr lang="en-GB" sz="2400" dirty="0">
              <a:latin typeface="Calibri" panose="020F0502020204030204" pitchFamily="34" charset="0"/>
            </a:endParaRPr>
          </a:p>
        </p:txBody>
      </p:sp>
      <p:sp>
        <p:nvSpPr>
          <p:cNvPr id="3" name="TextBox 2"/>
          <p:cNvSpPr txBox="1"/>
          <p:nvPr/>
        </p:nvSpPr>
        <p:spPr>
          <a:xfrm>
            <a:off x="1259632" y="6237312"/>
            <a:ext cx="3672408" cy="461665"/>
          </a:xfrm>
          <a:prstGeom prst="rect">
            <a:avLst/>
          </a:prstGeom>
          <a:noFill/>
        </p:spPr>
        <p:txBody>
          <a:bodyPr wrap="square" rtlCol="0">
            <a:spAutoFit/>
          </a:bodyPr>
          <a:lstStyle/>
          <a:p>
            <a:r>
              <a:rPr lang="en-GB" dirty="0" smtClean="0"/>
              <a:t>LWBC link  </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745715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0502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Q17. Were </a:t>
            </a:r>
            <a:r>
              <a:rPr lang="en-GB" sz="2800" dirty="0">
                <a:latin typeface="Calibri" panose="020F0502020204030204" pitchFamily="34" charset="0"/>
              </a:rPr>
              <a:t>you given the name of a Clinical Nurse Specialist who would support you through your treatment?</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125049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1526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Calibri" panose="020F0502020204030204" pitchFamily="34" charset="0"/>
              </a:rPr>
              <a:t>Q18. How easy or difficult has it been to contact your clinical nurse specialist?</a:t>
            </a:r>
            <a:endParaRPr lang="en-GB" sz="3200" dirty="0">
              <a:latin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872080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695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Q19. When </a:t>
            </a:r>
            <a:r>
              <a:rPr lang="en-GB" sz="2800" dirty="0">
                <a:latin typeface="Calibri" panose="020F0502020204030204" pitchFamily="34" charset="0"/>
              </a:rPr>
              <a:t>you have had important questions to ask your Clinical Nurse Specialist, how often have you got answers you could understand?</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21768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1272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Q20. Did </a:t>
            </a:r>
            <a:r>
              <a:rPr lang="en-GB" sz="2800" dirty="0">
                <a:latin typeface="Calibri" panose="020F0502020204030204" pitchFamily="34" charset="0"/>
              </a:rPr>
              <a:t>hospital staff give you information about support or self-help groups for people with cancer?</a:t>
            </a:r>
            <a:br>
              <a:rPr lang="en-GB" sz="2800" dirty="0">
                <a:latin typeface="Calibri" panose="020F0502020204030204" pitchFamily="34" charset="0"/>
              </a:rPr>
            </a:br>
            <a:endParaRPr lang="en-GB" sz="2800" dirty="0">
              <a:latin typeface="Calibri" panose="020F0502020204030204" pitchFamily="34" charset="0"/>
            </a:endParaRPr>
          </a:p>
        </p:txBody>
      </p:sp>
      <p:sp>
        <p:nvSpPr>
          <p:cNvPr id="3" name="TextBox 2"/>
          <p:cNvSpPr txBox="1"/>
          <p:nvPr/>
        </p:nvSpPr>
        <p:spPr>
          <a:xfrm>
            <a:off x="971600" y="6237312"/>
            <a:ext cx="2376264" cy="400110"/>
          </a:xfrm>
          <a:prstGeom prst="rect">
            <a:avLst/>
          </a:prstGeom>
          <a:noFill/>
        </p:spPr>
        <p:txBody>
          <a:bodyPr wrap="square" rtlCol="0">
            <a:spAutoFit/>
          </a:bodyPr>
          <a:lstStyle/>
          <a:p>
            <a:r>
              <a:rPr lang="en-GB" sz="2000" dirty="0" smtClean="0"/>
              <a:t>LWBC link </a:t>
            </a:r>
            <a:endParaRPr lang="en-GB"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971198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8881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rPr>
              <a:t>Q22. Did </a:t>
            </a:r>
            <a:r>
              <a:rPr lang="en-GB" sz="2400" dirty="0">
                <a:latin typeface="Calibri" panose="020F0502020204030204" pitchFamily="34" charset="0"/>
              </a:rPr>
              <a:t>hospital staff give you information about how to get financial help or any benefits you might be entitled to?</a:t>
            </a:r>
            <a:br>
              <a:rPr lang="en-GB" sz="2400" dirty="0">
                <a:latin typeface="Calibri" panose="020F0502020204030204" pitchFamily="34" charset="0"/>
              </a:rPr>
            </a:br>
            <a:endParaRPr lang="en-GB" sz="24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72347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7022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25. Beforehand</a:t>
            </a:r>
            <a:r>
              <a:rPr lang="en-GB" sz="2800" dirty="0">
                <a:latin typeface="Calibri" panose="020F0502020204030204" pitchFamily="34" charset="0"/>
              </a:rPr>
              <a:t>, did you have all the information you needed about your operation?</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9447292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550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11188" y="116633"/>
            <a:ext cx="3333750" cy="648072"/>
          </a:xfrm>
          <a:noFill/>
          <a:ln>
            <a:miter lim="800000"/>
            <a:headEnd/>
            <a:tailEnd/>
          </a:ln>
        </p:spPr>
        <p:txBody>
          <a:bodyPr vert="horz" wrap="square" lIns="91440" tIns="45720" rIns="91440" bIns="45720" numCol="1" anchor="t" anchorCtr="0" compatLnSpc="1">
            <a:prstTxWarp prst="textNoShape">
              <a:avLst/>
            </a:prstTxWarp>
          </a:bodyPr>
          <a:lstStyle/>
          <a:p>
            <a:r>
              <a:rPr lang="en-GB" sz="4000" dirty="0" smtClean="0">
                <a:latin typeface="Calibri" panose="020F0502020204030204" pitchFamily="34" charset="0"/>
              </a:rPr>
              <a:t>2017 NCPES</a:t>
            </a:r>
          </a:p>
        </p:txBody>
      </p:sp>
      <p:sp>
        <p:nvSpPr>
          <p:cNvPr id="21507" name="Rectangle 3"/>
          <p:cNvSpPr>
            <a:spLocks noGrp="1" noChangeArrowheads="1"/>
          </p:cNvSpPr>
          <p:nvPr>
            <p:ph type="body" idx="1"/>
          </p:nvPr>
        </p:nvSpPr>
        <p:spPr bwMode="auto">
          <a:xfrm>
            <a:off x="251520" y="692696"/>
            <a:ext cx="8640886" cy="5433467"/>
          </a:xfrm>
          <a:noFill/>
          <a:ln>
            <a:miter lim="800000"/>
            <a:headEnd/>
            <a:tailEnd/>
          </a:ln>
        </p:spPr>
        <p:txBody>
          <a:bodyPr vert="horz" wrap="square" lIns="91440" tIns="45720" rIns="91440" bIns="45720" numCol="1" anchor="t" anchorCtr="0" compatLnSpc="1">
            <a:prstTxWarp prst="textNoShape">
              <a:avLst/>
            </a:prstTxWarp>
          </a:bodyPr>
          <a:lstStyle/>
          <a:p>
            <a:r>
              <a:rPr lang="en-GB" sz="2000" dirty="0" smtClean="0">
                <a:latin typeface="Calibri" panose="020F0502020204030204" pitchFamily="34" charset="0"/>
              </a:rPr>
              <a:t>Any adult ( &gt;16) with a cancer diagnosis and had an Inpatient or day case associated care episode  during  01/04/17 – 30/06/17</a:t>
            </a:r>
          </a:p>
          <a:p>
            <a:r>
              <a:rPr lang="en-GB" sz="2000" dirty="0">
                <a:latin typeface="Calibri" panose="020F0502020204030204" pitchFamily="34" charset="0"/>
              </a:rPr>
              <a:t>Outsourced to Quality health </a:t>
            </a:r>
            <a:r>
              <a:rPr lang="en-GB" sz="2000" dirty="0" smtClean="0">
                <a:latin typeface="Calibri" panose="020F0502020204030204" pitchFamily="34" charset="0"/>
              </a:rPr>
              <a:t>pts sent postal questionnaires Oct’17 </a:t>
            </a:r>
          </a:p>
          <a:p>
            <a:r>
              <a:rPr lang="en-GB" sz="2000" dirty="0" smtClean="0">
                <a:latin typeface="Calibri" panose="020F0502020204030204" pitchFamily="34" charset="0"/>
              </a:rPr>
              <a:t>National response rate was 63%  (2016 - 67%)</a:t>
            </a:r>
          </a:p>
          <a:p>
            <a:r>
              <a:rPr lang="en-GB" sz="2000" dirty="0" smtClean="0">
                <a:latin typeface="Calibri" panose="020F0502020204030204" pitchFamily="34" charset="0"/>
              </a:rPr>
              <a:t>Results published end of  September,2018 (previously published in July) 2018 surveys have been sent out for same time frame and 2019 CPES will include outpatient work for the first time.</a:t>
            </a:r>
          </a:p>
          <a:p>
            <a:r>
              <a:rPr lang="en-GB" sz="2000" dirty="0">
                <a:latin typeface="Calibri" panose="020F0502020204030204" pitchFamily="34" charset="0"/>
              </a:rPr>
              <a:t>Results </a:t>
            </a:r>
            <a:r>
              <a:rPr lang="en-GB" sz="2000" dirty="0" smtClean="0">
                <a:latin typeface="Calibri" panose="020F0502020204030204" pitchFamily="34" charset="0"/>
              </a:rPr>
              <a:t>have been </a:t>
            </a:r>
            <a:r>
              <a:rPr lang="en-GB" sz="2000" dirty="0">
                <a:latin typeface="Calibri" panose="020F0502020204030204" pitchFamily="34" charset="0"/>
              </a:rPr>
              <a:t>published </a:t>
            </a:r>
            <a:r>
              <a:rPr lang="en-GB" sz="2000" dirty="0" smtClean="0">
                <a:latin typeface="Calibri" panose="020F0502020204030204" pitchFamily="34" charset="0"/>
              </a:rPr>
              <a:t>for all 7 trusts</a:t>
            </a:r>
          </a:p>
          <a:p>
            <a:r>
              <a:rPr lang="en-GB" sz="2000" dirty="0" smtClean="0">
                <a:latin typeface="Calibri" panose="020F0502020204030204" pitchFamily="34" charset="0"/>
              </a:rPr>
              <a:t>You can check any  trust’s quantitative results  at www.ncpes.co.uk</a:t>
            </a:r>
          </a:p>
          <a:p>
            <a:pPr>
              <a:buFontTx/>
              <a:buNone/>
            </a:pPr>
            <a:endParaRPr lang="en-GB"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4146514927"/>
              </p:ext>
            </p:extLst>
          </p:nvPr>
        </p:nvGraphicFramePr>
        <p:xfrm>
          <a:off x="3995936" y="4149080"/>
          <a:ext cx="4608513" cy="2434561"/>
        </p:xfrm>
        <a:graphic>
          <a:graphicData uri="http://schemas.openxmlformats.org/drawingml/2006/table">
            <a:tbl>
              <a:tblPr firstRow="1" bandRow="1">
                <a:tableStyleId>{21E4AEA4-8DFA-4A89-87EB-49C32662AFE0}</a:tableStyleId>
              </a:tblPr>
              <a:tblGrid>
                <a:gridCol w="1463020"/>
                <a:gridCol w="1389869"/>
                <a:gridCol w="1755624"/>
              </a:tblGrid>
              <a:tr h="301031">
                <a:tc>
                  <a:txBody>
                    <a:bodyPr/>
                    <a:lstStyle/>
                    <a:p>
                      <a:r>
                        <a:rPr lang="en-GB" sz="1200" dirty="0" smtClean="0"/>
                        <a:t>2017</a:t>
                      </a:r>
                      <a:endParaRPr lang="en-GB" sz="1200" dirty="0"/>
                    </a:p>
                  </a:txBody>
                  <a:tcPr/>
                </a:tc>
                <a:tc>
                  <a:txBody>
                    <a:bodyPr/>
                    <a:lstStyle/>
                    <a:p>
                      <a:r>
                        <a:rPr lang="en-GB" sz="1200" dirty="0" smtClean="0"/>
                        <a:t>Trust responses</a:t>
                      </a:r>
                      <a:endParaRPr lang="en-GB" sz="1200" dirty="0"/>
                    </a:p>
                  </a:txBody>
                  <a:tcPr/>
                </a:tc>
                <a:tc>
                  <a:txBody>
                    <a:bodyPr/>
                    <a:lstStyle/>
                    <a:p>
                      <a:r>
                        <a:rPr lang="en-GB" sz="1200" baseline="0" dirty="0" smtClean="0"/>
                        <a:t>Breast responses</a:t>
                      </a:r>
                      <a:endParaRPr lang="en-GB" sz="1200" dirty="0"/>
                    </a:p>
                  </a:txBody>
                  <a:tcPr/>
                </a:tc>
              </a:tr>
              <a:tr h="304790">
                <a:tc>
                  <a:txBody>
                    <a:bodyPr/>
                    <a:lstStyle/>
                    <a:p>
                      <a:r>
                        <a:rPr lang="en-GB" sz="1200" dirty="0" smtClean="0"/>
                        <a:t>UHBristol</a:t>
                      </a:r>
                      <a:endParaRPr lang="en-GB" sz="1200" dirty="0"/>
                    </a:p>
                  </a:txBody>
                  <a:tcPr/>
                </a:tc>
                <a:tc>
                  <a:txBody>
                    <a:bodyPr/>
                    <a:lstStyle/>
                    <a:p>
                      <a:r>
                        <a:rPr lang="en-GB" sz="1200" dirty="0" smtClean="0"/>
                        <a:t>755</a:t>
                      </a:r>
                      <a:endParaRPr lang="en-GB" sz="1200" dirty="0"/>
                    </a:p>
                  </a:txBody>
                  <a:tcPr/>
                </a:tc>
                <a:tc>
                  <a:txBody>
                    <a:bodyPr/>
                    <a:lstStyle/>
                    <a:p>
                      <a:r>
                        <a:rPr lang="en-GB" sz="1200" b="0" dirty="0" smtClean="0"/>
                        <a:t>116</a:t>
                      </a:r>
                      <a:endParaRPr lang="en-GB" sz="1200" b="0" dirty="0"/>
                    </a:p>
                  </a:txBody>
                  <a:tcPr/>
                </a:tc>
              </a:tr>
              <a:tr h="304790">
                <a:tc>
                  <a:txBody>
                    <a:bodyPr/>
                    <a:lstStyle/>
                    <a:p>
                      <a:r>
                        <a:rPr lang="en-GB" sz="1200" dirty="0" smtClean="0"/>
                        <a:t>North</a:t>
                      </a:r>
                      <a:r>
                        <a:rPr lang="en-GB" sz="1200" baseline="0" dirty="0" smtClean="0"/>
                        <a:t> Bristol</a:t>
                      </a:r>
                      <a:endParaRPr lang="en-GB" sz="1200" dirty="0"/>
                    </a:p>
                  </a:txBody>
                  <a:tcPr/>
                </a:tc>
                <a:tc>
                  <a:txBody>
                    <a:bodyPr/>
                    <a:lstStyle/>
                    <a:p>
                      <a:r>
                        <a:rPr lang="en-GB" sz="1200" dirty="0" smtClean="0"/>
                        <a:t>591</a:t>
                      </a:r>
                      <a:endParaRPr lang="en-GB" sz="1200" dirty="0"/>
                    </a:p>
                  </a:txBody>
                  <a:tcPr/>
                </a:tc>
                <a:tc>
                  <a:txBody>
                    <a:bodyPr/>
                    <a:lstStyle/>
                    <a:p>
                      <a:r>
                        <a:rPr lang="en-GB" sz="1200" b="0" dirty="0" smtClean="0"/>
                        <a:t>137</a:t>
                      </a:r>
                      <a:endParaRPr lang="en-GB" sz="1200" b="0" dirty="0"/>
                    </a:p>
                  </a:txBody>
                  <a:tcPr/>
                </a:tc>
              </a:tr>
              <a:tr h="304790">
                <a:tc>
                  <a:txBody>
                    <a:bodyPr/>
                    <a:lstStyle/>
                    <a:p>
                      <a:r>
                        <a:rPr lang="en-GB" sz="1200" dirty="0" smtClean="0"/>
                        <a:t>Glos / </a:t>
                      </a:r>
                      <a:r>
                        <a:rPr lang="en-GB" sz="1200" dirty="0" err="1" smtClean="0"/>
                        <a:t>Chelt</a:t>
                      </a:r>
                      <a:endParaRPr lang="en-GB" sz="1200" dirty="0"/>
                    </a:p>
                  </a:txBody>
                  <a:tcPr/>
                </a:tc>
                <a:tc>
                  <a:txBody>
                    <a:bodyPr/>
                    <a:lstStyle/>
                    <a:p>
                      <a:r>
                        <a:rPr lang="en-GB" sz="1200" dirty="0" smtClean="0"/>
                        <a:t>1182</a:t>
                      </a:r>
                      <a:endParaRPr lang="en-GB" sz="1200" dirty="0"/>
                    </a:p>
                  </a:txBody>
                  <a:tcPr/>
                </a:tc>
                <a:tc>
                  <a:txBody>
                    <a:bodyPr/>
                    <a:lstStyle/>
                    <a:p>
                      <a:r>
                        <a:rPr lang="en-GB" sz="1200" b="0" dirty="0" smtClean="0"/>
                        <a:t>207</a:t>
                      </a:r>
                      <a:endParaRPr lang="en-GB" sz="1200" b="0" dirty="0"/>
                    </a:p>
                  </a:txBody>
                  <a:tcPr/>
                </a:tc>
              </a:tr>
              <a:tr h="304790">
                <a:tc>
                  <a:txBody>
                    <a:bodyPr/>
                    <a:lstStyle/>
                    <a:p>
                      <a:r>
                        <a:rPr lang="en-GB" sz="1200" dirty="0" smtClean="0"/>
                        <a:t>Taunton</a:t>
                      </a:r>
                      <a:endParaRPr lang="en-GB" sz="1200" dirty="0"/>
                    </a:p>
                  </a:txBody>
                  <a:tcPr/>
                </a:tc>
                <a:tc>
                  <a:txBody>
                    <a:bodyPr/>
                    <a:lstStyle/>
                    <a:p>
                      <a:r>
                        <a:rPr lang="en-GB" sz="1200" dirty="0" smtClean="0"/>
                        <a:t>544</a:t>
                      </a:r>
                      <a:endParaRPr lang="en-GB" sz="1200" dirty="0"/>
                    </a:p>
                  </a:txBody>
                  <a:tcPr/>
                </a:tc>
                <a:tc>
                  <a:txBody>
                    <a:bodyPr/>
                    <a:lstStyle/>
                    <a:p>
                      <a:r>
                        <a:rPr lang="en-GB" sz="1200" b="0" dirty="0" smtClean="0"/>
                        <a:t>95</a:t>
                      </a:r>
                      <a:endParaRPr lang="en-GB" sz="1200" b="0" dirty="0"/>
                    </a:p>
                  </a:txBody>
                  <a:tcPr/>
                </a:tc>
              </a:tr>
              <a:tr h="304790">
                <a:tc>
                  <a:txBody>
                    <a:bodyPr/>
                    <a:lstStyle/>
                    <a:p>
                      <a:r>
                        <a:rPr lang="en-GB" sz="1200" dirty="0" smtClean="0"/>
                        <a:t>Yeovil</a:t>
                      </a:r>
                      <a:endParaRPr lang="en-GB" sz="1200" dirty="0"/>
                    </a:p>
                  </a:txBody>
                  <a:tcPr/>
                </a:tc>
                <a:tc>
                  <a:txBody>
                    <a:bodyPr/>
                    <a:lstStyle/>
                    <a:p>
                      <a:r>
                        <a:rPr lang="en-GB" sz="1200" dirty="0" smtClean="0"/>
                        <a:t>176</a:t>
                      </a:r>
                      <a:endParaRPr lang="en-GB" sz="1200" dirty="0"/>
                    </a:p>
                  </a:txBody>
                  <a:tcPr/>
                </a:tc>
                <a:tc>
                  <a:txBody>
                    <a:bodyPr/>
                    <a:lstStyle/>
                    <a:p>
                      <a:r>
                        <a:rPr lang="en-GB" sz="1200" b="0" dirty="0" smtClean="0"/>
                        <a:t>74</a:t>
                      </a:r>
                      <a:endParaRPr lang="en-GB" sz="1200" b="0" dirty="0"/>
                    </a:p>
                  </a:txBody>
                  <a:tcPr/>
                </a:tc>
              </a:tr>
              <a:tr h="304790">
                <a:tc>
                  <a:txBody>
                    <a:bodyPr/>
                    <a:lstStyle/>
                    <a:p>
                      <a:r>
                        <a:rPr lang="en-GB" sz="1200" dirty="0" smtClean="0"/>
                        <a:t>Weston</a:t>
                      </a:r>
                      <a:endParaRPr lang="en-GB" sz="1200" dirty="0"/>
                    </a:p>
                  </a:txBody>
                  <a:tcPr/>
                </a:tc>
                <a:tc>
                  <a:txBody>
                    <a:bodyPr/>
                    <a:lstStyle/>
                    <a:p>
                      <a:r>
                        <a:rPr lang="en-GB" sz="1200" dirty="0" smtClean="0"/>
                        <a:t>197</a:t>
                      </a:r>
                      <a:endParaRPr lang="en-GB" sz="1200" dirty="0"/>
                    </a:p>
                  </a:txBody>
                  <a:tcPr/>
                </a:tc>
                <a:tc>
                  <a:txBody>
                    <a:bodyPr/>
                    <a:lstStyle/>
                    <a:p>
                      <a:r>
                        <a:rPr lang="en-GB" sz="1200" b="0" dirty="0" smtClean="0"/>
                        <a:t>39</a:t>
                      </a:r>
                      <a:endParaRPr lang="en-GB" sz="1200" b="0" dirty="0"/>
                    </a:p>
                  </a:txBody>
                  <a:tcPr/>
                </a:tc>
              </a:tr>
              <a:tr h="304790">
                <a:tc>
                  <a:txBody>
                    <a:bodyPr/>
                    <a:lstStyle/>
                    <a:p>
                      <a:r>
                        <a:rPr lang="en-GB" sz="1200" dirty="0" smtClean="0"/>
                        <a:t>Bath</a:t>
                      </a:r>
                      <a:endParaRPr lang="en-GB" sz="1200" dirty="0"/>
                    </a:p>
                  </a:txBody>
                  <a:tcPr/>
                </a:tc>
                <a:tc>
                  <a:txBody>
                    <a:bodyPr/>
                    <a:lstStyle/>
                    <a:p>
                      <a:r>
                        <a:rPr lang="en-GB" sz="1200" dirty="0" smtClean="0"/>
                        <a:t>496</a:t>
                      </a:r>
                      <a:endParaRPr lang="en-GB" sz="1200" dirty="0"/>
                    </a:p>
                  </a:txBody>
                  <a:tcPr/>
                </a:tc>
                <a:tc>
                  <a:txBody>
                    <a:bodyPr/>
                    <a:lstStyle/>
                    <a:p>
                      <a:r>
                        <a:rPr lang="en-GB" sz="1200" b="0" dirty="0" smtClean="0"/>
                        <a:t>133</a:t>
                      </a:r>
                      <a:endParaRPr lang="en-GB" sz="1200" b="0"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26. After </a:t>
            </a:r>
            <a:r>
              <a:rPr lang="en-GB" sz="2800" dirty="0">
                <a:latin typeface="Calibri" panose="020F0502020204030204" pitchFamily="34" charset="0"/>
              </a:rPr>
              <a:t>the operation, did a member of staff explain how it had gone in a way you could understand?</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977304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5581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34. Were </a:t>
            </a:r>
            <a:r>
              <a:rPr lang="en-GB" sz="2800" dirty="0">
                <a:latin typeface="Calibri" panose="020F0502020204030204" pitchFamily="34" charset="0"/>
              </a:rPr>
              <a:t>you given enough privacy when discussing your condition or treatment?</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8113549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8634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Q36. Do </a:t>
            </a:r>
            <a:r>
              <a:rPr lang="en-GB" sz="2800" dirty="0">
                <a:latin typeface="Calibri" panose="020F0502020204030204" pitchFamily="34" charset="0"/>
              </a:rPr>
              <a:t>you think the hospital staff did everything they could to help control your pain?</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297104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0457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Q38. Were </a:t>
            </a:r>
            <a:r>
              <a:rPr lang="en-GB" sz="2800" dirty="0">
                <a:latin typeface="Calibri" panose="020F0502020204030204" pitchFamily="34" charset="0"/>
              </a:rPr>
              <a:t>you given clear written information about what you should or should not do after leaving hospital?</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2801498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2407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Q39. Did </a:t>
            </a:r>
            <a:r>
              <a:rPr lang="en-GB" sz="2800" dirty="0">
                <a:latin typeface="Calibri" panose="020F0502020204030204" pitchFamily="34" charset="0"/>
              </a:rPr>
              <a:t>hospital staff tell you who to contact if you were worried about your condition or treatment after you left hospital?</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046742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1520" y="6165304"/>
            <a:ext cx="8496944" cy="400110"/>
          </a:xfrm>
          <a:prstGeom prst="rect">
            <a:avLst/>
          </a:prstGeom>
          <a:noFill/>
        </p:spPr>
        <p:txBody>
          <a:bodyPr wrap="square" rtlCol="0">
            <a:spAutoFit/>
          </a:bodyPr>
          <a:lstStyle/>
          <a:p>
            <a:r>
              <a:rPr lang="en-GB" sz="2000" dirty="0" smtClean="0"/>
              <a:t>Dashboard gave us all poor ratings against national  but mostly improving </a:t>
            </a:r>
            <a:endParaRPr lang="en-GB" sz="2000" dirty="0"/>
          </a:p>
        </p:txBody>
      </p:sp>
    </p:spTree>
    <p:extLst>
      <p:ext uri="{BB962C8B-B14F-4D97-AF65-F5344CB8AC3E}">
        <p14:creationId xmlns:p14="http://schemas.microsoft.com/office/powerpoint/2010/main" val="984035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rPr>
              <a:t>Q41. While </a:t>
            </a:r>
            <a:r>
              <a:rPr lang="en-GB" sz="2400" dirty="0">
                <a:latin typeface="Calibri" panose="020F0502020204030204" pitchFamily="34" charset="0"/>
              </a:rPr>
              <a:t>you were being treated as an outpatient or day case, did you find someone on the hospital staff to talk to about your worries and fears?</a:t>
            </a:r>
            <a:br>
              <a:rPr lang="en-GB" sz="2400" dirty="0">
                <a:latin typeface="Calibri" panose="020F0502020204030204" pitchFamily="34" charset="0"/>
              </a:rPr>
            </a:br>
            <a:endParaRPr lang="en-GB" sz="24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599275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9060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rPr>
              <a:t>Q48. Once </a:t>
            </a:r>
            <a:r>
              <a:rPr lang="en-GB" sz="2400" dirty="0">
                <a:latin typeface="Calibri" panose="020F0502020204030204" pitchFamily="34" charset="0"/>
              </a:rPr>
              <a:t>you started your treatment, were you given enough information about whether your chemotherapy was working in a way you could understand?</a:t>
            </a:r>
            <a:br>
              <a:rPr lang="en-GB" sz="2400" dirty="0">
                <a:latin typeface="Calibri" panose="020F0502020204030204" pitchFamily="34" charset="0"/>
              </a:rPr>
            </a:br>
            <a:endParaRPr lang="en-GB" sz="2400" dirty="0">
              <a:latin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396092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3578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Calibri" panose="020F0502020204030204" pitchFamily="34" charset="0"/>
              </a:rPr>
              <a:t>Q55. Have you been given a care plan?</a:t>
            </a:r>
            <a:endParaRPr lang="en-GB" sz="3200" dirty="0">
              <a:latin typeface="Calibri" panose="020F0502020204030204" pitchFamily="34" charset="0"/>
            </a:endParaRPr>
          </a:p>
        </p:txBody>
      </p:sp>
      <p:sp>
        <p:nvSpPr>
          <p:cNvPr id="3" name="TextBox 2"/>
          <p:cNvSpPr txBox="1"/>
          <p:nvPr/>
        </p:nvSpPr>
        <p:spPr>
          <a:xfrm>
            <a:off x="467544" y="6093296"/>
            <a:ext cx="8208912" cy="400110"/>
          </a:xfrm>
          <a:prstGeom prst="rect">
            <a:avLst/>
          </a:prstGeom>
          <a:noFill/>
        </p:spPr>
        <p:txBody>
          <a:bodyPr wrap="square" rtlCol="0">
            <a:spAutoFit/>
          </a:bodyPr>
          <a:lstStyle/>
          <a:p>
            <a:r>
              <a:rPr lang="en-GB" sz="2000" dirty="0" smtClean="0"/>
              <a:t>National average breast pt. response to care plans is 38%</a:t>
            </a:r>
            <a:endParaRPr lang="en-GB"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975040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4683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lstStyle/>
          <a:p>
            <a:r>
              <a:rPr lang="en-GB" sz="2800" dirty="0" smtClean="0">
                <a:latin typeface="Calibri" panose="020F0502020204030204" pitchFamily="34" charset="0"/>
              </a:rPr>
              <a:t>Q58. Since </a:t>
            </a:r>
            <a:r>
              <a:rPr lang="en-GB" sz="2800" dirty="0">
                <a:latin typeface="Calibri" panose="020F0502020204030204" pitchFamily="34" charset="0"/>
              </a:rPr>
              <a:t>your diagnosis, has anyone discussed with you whether you would like to take part in cancer research?</a:t>
            </a:r>
          </a:p>
        </p:txBody>
      </p:sp>
      <p:sp>
        <p:nvSpPr>
          <p:cNvPr id="3" name="TextBox 2"/>
          <p:cNvSpPr txBox="1"/>
          <p:nvPr/>
        </p:nvSpPr>
        <p:spPr>
          <a:xfrm>
            <a:off x="755576" y="6093296"/>
            <a:ext cx="7416824" cy="400110"/>
          </a:xfrm>
          <a:prstGeom prst="rect">
            <a:avLst/>
          </a:prstGeom>
          <a:noFill/>
        </p:spPr>
        <p:txBody>
          <a:bodyPr wrap="square" rtlCol="0">
            <a:spAutoFit/>
          </a:bodyPr>
          <a:lstStyle/>
          <a:p>
            <a:r>
              <a:rPr lang="en-GB" sz="2000" dirty="0" smtClean="0"/>
              <a:t>National average for breast pts is 31%</a:t>
            </a:r>
            <a:endParaRPr lang="en-GB"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567144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8881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475" y="188640"/>
            <a:ext cx="8229600" cy="432048"/>
          </a:xfrm>
        </p:spPr>
        <p:txBody>
          <a:bodyPr/>
          <a:lstStyle/>
          <a:p>
            <a:r>
              <a:rPr lang="en-GB" altLang="en-US" sz="2400" dirty="0"/>
              <a:t>Why CPES results are  important </a:t>
            </a:r>
            <a:endParaRPr lang="en-GB" sz="2400" dirty="0"/>
          </a:p>
        </p:txBody>
      </p:sp>
      <p:sp>
        <p:nvSpPr>
          <p:cNvPr id="3" name="Content Placeholder 2"/>
          <p:cNvSpPr>
            <a:spLocks noGrp="1"/>
          </p:cNvSpPr>
          <p:nvPr>
            <p:ph idx="1"/>
          </p:nvPr>
        </p:nvSpPr>
        <p:spPr>
          <a:xfrm>
            <a:off x="323528" y="620688"/>
            <a:ext cx="8229600" cy="5616624"/>
          </a:xfrm>
        </p:spPr>
        <p:txBody>
          <a:bodyPr/>
          <a:lstStyle/>
          <a:p>
            <a:pPr>
              <a:defRPr/>
            </a:pPr>
            <a:r>
              <a:rPr lang="en-GB" altLang="en-US" sz="1800" dirty="0">
                <a:latin typeface="Arial" pitchFamily="34" charset="0"/>
              </a:rPr>
              <a:t>Since 2008 the National Cancer Survivorship Initiative (NSCI) in partnership with  Macmillan and DoH have been looking at patient experience and how that should inform service provision and one of their five shifts in care  recommendations is that  </a:t>
            </a:r>
          </a:p>
          <a:p>
            <a:pPr lvl="1">
              <a:buFont typeface="Arial" charset="0"/>
              <a:buChar char="•"/>
            </a:pPr>
            <a:r>
              <a:rPr lang="en-US" altLang="en-US" sz="1400" dirty="0">
                <a:solidFill>
                  <a:schemeClr val="accent4">
                    <a:lumMod val="65000"/>
                    <a:lumOff val="35000"/>
                  </a:schemeClr>
                </a:solidFill>
                <a:latin typeface="Arial" pitchFamily="34" charset="0"/>
              </a:rPr>
              <a:t>Support people affected by cancer by greater focus on recovery, health and well-being after cancer treatment </a:t>
            </a:r>
          </a:p>
          <a:p>
            <a:pPr lvl="1">
              <a:buFont typeface="Arial" charset="0"/>
              <a:buChar char="•"/>
            </a:pPr>
            <a:r>
              <a:rPr lang="en-US" altLang="en-US" sz="1400" dirty="0">
                <a:solidFill>
                  <a:schemeClr val="accent4">
                    <a:lumMod val="65000"/>
                    <a:lumOff val="35000"/>
                  </a:schemeClr>
                </a:solidFill>
                <a:latin typeface="Arial" pitchFamily="34" charset="0"/>
              </a:rPr>
              <a:t>Shift towards assessment, information provision and personalised care planning ( from one size fits all Follow Up to Follow Up based on assessment of individual risks, needs and preferences )</a:t>
            </a:r>
          </a:p>
          <a:p>
            <a:pPr lvl="1">
              <a:buFont typeface="Arial" charset="0"/>
              <a:buChar char="•"/>
            </a:pPr>
            <a:r>
              <a:rPr lang="en-US" altLang="en-US" sz="1400" dirty="0">
                <a:solidFill>
                  <a:schemeClr val="accent4">
                    <a:lumMod val="65000"/>
                    <a:lumOff val="35000"/>
                  </a:schemeClr>
                </a:solidFill>
                <a:latin typeface="Arial" pitchFamily="34" charset="0"/>
              </a:rPr>
              <a:t>Shift towards self management. From clinically led to supported self management i.e. with appropriate clinical assessment , support and treatment </a:t>
            </a:r>
          </a:p>
          <a:p>
            <a:pPr lvl="1">
              <a:buFont typeface="Arial" charset="0"/>
              <a:buChar char="•"/>
            </a:pPr>
            <a:r>
              <a:rPr lang="en-US" altLang="en-US" sz="1400" dirty="0">
                <a:solidFill>
                  <a:schemeClr val="accent4">
                    <a:lumMod val="65000"/>
                    <a:lumOff val="35000"/>
                  </a:schemeClr>
                </a:solidFill>
                <a:latin typeface="Arial" pitchFamily="34" charset="0"/>
              </a:rPr>
              <a:t>Shift from single model of clinical follow up to tailored support that enables early recognition and preparation of consequences of </a:t>
            </a:r>
            <a:r>
              <a:rPr lang="en-US" altLang="en-US" sz="1400" dirty="0" smtClean="0">
                <a:solidFill>
                  <a:schemeClr val="accent4">
                    <a:lumMod val="65000"/>
                    <a:lumOff val="35000"/>
                  </a:schemeClr>
                </a:solidFill>
                <a:latin typeface="Arial" pitchFamily="34" charset="0"/>
              </a:rPr>
              <a:t>treatment  </a:t>
            </a:r>
            <a:r>
              <a:rPr lang="en-US" altLang="en-US" sz="1400" dirty="0">
                <a:solidFill>
                  <a:schemeClr val="accent4">
                    <a:lumMod val="65000"/>
                    <a:lumOff val="35000"/>
                  </a:schemeClr>
                </a:solidFill>
                <a:latin typeface="Arial" pitchFamily="34" charset="0"/>
              </a:rPr>
              <a:t>as well as </a:t>
            </a:r>
            <a:r>
              <a:rPr lang="en-US" altLang="en-US" sz="1400" dirty="0" smtClean="0">
                <a:solidFill>
                  <a:schemeClr val="accent4">
                    <a:lumMod val="65000"/>
                    <a:lumOff val="35000"/>
                  </a:schemeClr>
                </a:solidFill>
                <a:latin typeface="Arial" pitchFamily="34" charset="0"/>
              </a:rPr>
              <a:t>signs and symptoms  </a:t>
            </a:r>
            <a:r>
              <a:rPr lang="en-US" altLang="en-US" sz="1400" dirty="0">
                <a:solidFill>
                  <a:schemeClr val="accent4">
                    <a:lumMod val="65000"/>
                    <a:lumOff val="35000"/>
                  </a:schemeClr>
                </a:solidFill>
                <a:latin typeface="Arial" pitchFamily="34" charset="0"/>
              </a:rPr>
              <a:t>of further disease</a:t>
            </a:r>
          </a:p>
          <a:p>
            <a:pPr lvl="1">
              <a:buFont typeface="Arial" charset="0"/>
              <a:buChar char="•"/>
            </a:pPr>
            <a:r>
              <a:rPr lang="en-US" altLang="en-US" sz="1600" dirty="0">
                <a:solidFill>
                  <a:prstClr val="black"/>
                </a:solidFill>
                <a:latin typeface="Arial" pitchFamily="34" charset="0"/>
              </a:rPr>
              <a:t>Shift from emphasis on measuring clinical activity to emphasis on experience and outcomes ( PROMS) </a:t>
            </a:r>
          </a:p>
          <a:p>
            <a:pPr marL="0" lvl="0" indent="0">
              <a:buNone/>
            </a:pPr>
            <a:r>
              <a:rPr lang="en-US" altLang="en-US" sz="1800" dirty="0">
                <a:solidFill>
                  <a:prstClr val="black"/>
                </a:solidFill>
                <a:latin typeface="Arial" pitchFamily="34" charset="0"/>
              </a:rPr>
              <a:t>and furthermore these results  are  now used as part of </a:t>
            </a:r>
          </a:p>
          <a:p>
            <a:pPr lvl="0">
              <a:buFont typeface="Arial" charset="0"/>
              <a:buChar char="•"/>
            </a:pPr>
            <a:r>
              <a:rPr lang="en-US" altLang="en-US" sz="1800" dirty="0">
                <a:solidFill>
                  <a:prstClr val="black"/>
                </a:solidFill>
                <a:latin typeface="Arial" pitchFamily="34" charset="0"/>
              </a:rPr>
              <a:t>The external Quality Surveillance for our provision of quality cancer services (national cancer peer review) and </a:t>
            </a:r>
            <a:r>
              <a:rPr lang="en-GB" sz="1800" dirty="0">
                <a:latin typeface="Arial" panose="020B0604020202020204" pitchFamily="34" charset="0"/>
                <a:cs typeface="Arial" panose="020B0604020202020204" pitchFamily="34" charset="0"/>
              </a:rPr>
              <a:t>also felt to be a good  indicator in the NHS E transformational Living With and Beyond Cancer (LWBC) project and </a:t>
            </a:r>
            <a:r>
              <a:rPr lang="en-GB" sz="1800" dirty="0" smtClean="0">
                <a:latin typeface="Arial" panose="020B0604020202020204" pitchFamily="34" charset="0"/>
                <a:cs typeface="Arial" panose="020B0604020202020204" pitchFamily="34" charset="0"/>
              </a:rPr>
              <a:t>funding and matrix compliance  </a:t>
            </a:r>
            <a:r>
              <a:rPr lang="en-GB" sz="1800" dirty="0">
                <a:latin typeface="Arial" panose="020B0604020202020204" pitchFamily="34" charset="0"/>
                <a:cs typeface="Arial" panose="020B0604020202020204" pitchFamily="34" charset="0"/>
              </a:rPr>
              <a:t>i.e. increase </a:t>
            </a:r>
            <a:r>
              <a:rPr lang="en-GB" sz="1800" dirty="0" smtClean="0">
                <a:latin typeface="Arial" panose="020B0604020202020204" pitchFamily="34" charset="0"/>
                <a:cs typeface="Arial" panose="020B0604020202020204" pitchFamily="34" charset="0"/>
              </a:rPr>
              <a:t>% of  </a:t>
            </a:r>
            <a:r>
              <a:rPr lang="en-GB" sz="1800" dirty="0">
                <a:latin typeface="Arial" panose="020B0604020202020204" pitchFamily="34" charset="0"/>
                <a:cs typeface="Arial" panose="020B0604020202020204" pitchFamily="34" charset="0"/>
              </a:rPr>
              <a:t>care plans </a:t>
            </a:r>
          </a:p>
          <a:p>
            <a:endParaRPr lang="en-GB" dirty="0"/>
          </a:p>
        </p:txBody>
      </p:sp>
    </p:spTree>
    <p:extLst>
      <p:ext uri="{BB962C8B-B14F-4D97-AF65-F5344CB8AC3E}">
        <p14:creationId xmlns:p14="http://schemas.microsoft.com/office/powerpoint/2010/main" val="201249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243449353"/>
              </p:ext>
            </p:extLst>
          </p:nvPr>
        </p:nvGraphicFramePr>
        <p:xfrm>
          <a:off x="35495" y="188640"/>
          <a:ext cx="9108506" cy="5894160"/>
        </p:xfrm>
        <a:graphic>
          <a:graphicData uri="http://schemas.openxmlformats.org/drawingml/2006/table">
            <a:tbl>
              <a:tblPr/>
              <a:tblGrid>
                <a:gridCol w="2307182"/>
                <a:gridCol w="528992"/>
                <a:gridCol w="404186"/>
                <a:gridCol w="504056"/>
                <a:gridCol w="432048"/>
                <a:gridCol w="504056"/>
                <a:gridCol w="432048"/>
                <a:gridCol w="432048"/>
                <a:gridCol w="432048"/>
                <a:gridCol w="432048"/>
                <a:gridCol w="432048"/>
                <a:gridCol w="432048"/>
                <a:gridCol w="432048"/>
                <a:gridCol w="504056"/>
                <a:gridCol w="504056"/>
                <a:gridCol w="395538"/>
              </a:tblGrid>
              <a:tr h="147004">
                <a:tc rowSpan="2">
                  <a:txBody>
                    <a:bodyPr/>
                    <a:lstStyle/>
                    <a:p>
                      <a:pPr algn="l" fontAlgn="b"/>
                      <a:r>
                        <a:rPr lang="en-GB" sz="1600" b="1" i="0" u="none" strike="noStrike" dirty="0">
                          <a:solidFill>
                            <a:schemeClr val="tx1"/>
                          </a:solidFill>
                          <a:effectLst/>
                          <a:latin typeface="Calibri"/>
                        </a:rPr>
                        <a:t>Dashboard Developed by </a:t>
                      </a:r>
                      <a:endParaRPr lang="en-GB" sz="1600" b="1" i="0" u="none" strike="noStrike" dirty="0" smtClean="0">
                        <a:solidFill>
                          <a:schemeClr val="tx1"/>
                        </a:solidFill>
                        <a:effectLst/>
                        <a:latin typeface="Calibri"/>
                      </a:endParaRPr>
                    </a:p>
                    <a:p>
                      <a:pPr algn="l" fontAlgn="b"/>
                      <a:r>
                        <a:rPr lang="en-GB" sz="1600" b="1" i="0" u="none" strike="noStrike" dirty="0" smtClean="0">
                          <a:solidFill>
                            <a:schemeClr val="tx1"/>
                          </a:solidFill>
                          <a:effectLst/>
                          <a:latin typeface="Calibri"/>
                        </a:rPr>
                        <a:t>PHE </a:t>
                      </a:r>
                      <a:r>
                        <a:rPr lang="en-GB" sz="1600" b="1" i="0" u="none" strike="noStrike" dirty="0">
                          <a:solidFill>
                            <a:schemeClr val="tx1"/>
                          </a:solidFill>
                          <a:effectLst/>
                          <a:latin typeface="Calibri"/>
                        </a:rPr>
                        <a:t>/ NHS </a:t>
                      </a:r>
                      <a:r>
                        <a:rPr lang="en-GB" sz="1600" b="1" i="0" u="none" strike="noStrike" dirty="0" smtClean="0">
                          <a:solidFill>
                            <a:schemeClr val="tx1"/>
                          </a:solidFill>
                          <a:effectLst/>
                          <a:latin typeface="Calibri"/>
                        </a:rPr>
                        <a:t>England Trusts’ overall generic score </a:t>
                      </a:r>
                      <a:endParaRPr lang="en-GB" sz="1600" b="1" i="0" u="none" strike="noStrike" dirty="0">
                        <a:solidFill>
                          <a:schemeClr val="tx1"/>
                        </a:solidFill>
                        <a:effectLst/>
                        <a:latin typeface="Calibri"/>
                      </a:endParaRPr>
                    </a:p>
                    <a:p>
                      <a:pPr algn="l" fontAlgn="b"/>
                      <a:r>
                        <a:rPr lang="en-GB" sz="1600" b="0" i="0" u="none" strike="noStrike" dirty="0">
                          <a:solidFill>
                            <a:schemeClr val="tx1"/>
                          </a:solidFill>
                          <a:effectLst/>
                          <a:latin typeface="Calibri"/>
                        </a:rPr>
                        <a:t> </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0" i="0" u="none" strike="noStrike" dirty="0">
                          <a:solidFill>
                            <a:schemeClr val="tx1"/>
                          </a:solidFill>
                          <a:effectLst/>
                          <a:latin typeface="Calibri"/>
                        </a:rPr>
                        <a:t>%</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1600" b="1" i="0" u="none" strike="noStrike">
                          <a:solidFill>
                            <a:schemeClr val="tx1"/>
                          </a:solidFill>
                          <a:effectLst/>
                          <a:latin typeface="Calibri"/>
                        </a:rPr>
                        <a:t>GLOS</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1600" b="1" i="0" u="none" strike="noStrike">
                          <a:solidFill>
                            <a:schemeClr val="tx1"/>
                          </a:solidFill>
                          <a:effectLst/>
                          <a:latin typeface="Calibri"/>
                        </a:rPr>
                        <a:t>NBT</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1600" b="1" i="0" u="none" strike="noStrike">
                          <a:solidFill>
                            <a:schemeClr val="tx1"/>
                          </a:solidFill>
                          <a:effectLst/>
                          <a:latin typeface="Calibri"/>
                        </a:rPr>
                        <a:t>RUH</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1600" b="1" i="0" u="none" strike="noStrike">
                          <a:solidFill>
                            <a:schemeClr val="tx1"/>
                          </a:solidFill>
                          <a:effectLst/>
                          <a:latin typeface="Calibri"/>
                        </a:rPr>
                        <a:t>TST</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1600" b="1" i="0" u="none" strike="noStrike">
                          <a:solidFill>
                            <a:schemeClr val="tx1"/>
                          </a:solidFill>
                          <a:effectLst/>
                          <a:latin typeface="Calibri"/>
                        </a:rPr>
                        <a:t>UH Bristol</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1600" b="1" i="0" u="none" strike="noStrike">
                          <a:solidFill>
                            <a:schemeClr val="tx1"/>
                          </a:solidFill>
                          <a:effectLst/>
                          <a:latin typeface="Calibri"/>
                        </a:rPr>
                        <a:t>WHT</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1600" b="1" i="0" u="none" strike="noStrike" dirty="0">
                          <a:solidFill>
                            <a:schemeClr val="tx1"/>
                          </a:solidFill>
                          <a:effectLst/>
                          <a:latin typeface="Calibri"/>
                        </a:rPr>
                        <a:t>YDH</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r>
              <a:tr h="274057">
                <a:tc vMerge="1">
                  <a:txBody>
                    <a:bodyPr/>
                    <a:lstStyle/>
                    <a:p>
                      <a:pPr algn="l" fontAlgn="b"/>
                      <a:endParaRPr lang="en-GB" sz="1600" b="0" i="0" u="none" strike="noStrike" dirty="0">
                        <a:solidFill>
                          <a:srgbClr val="000000"/>
                        </a:solidFill>
                        <a:effectLst/>
                        <a:latin typeface="Calibri"/>
                      </a:endParaRP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smtClean="0">
                          <a:solidFill>
                            <a:schemeClr val="tx1"/>
                          </a:solidFill>
                          <a:effectLst/>
                          <a:latin typeface="Calibri"/>
                        </a:rPr>
                        <a:t>Nat</a:t>
                      </a:r>
                    </a:p>
                    <a:p>
                      <a:pPr algn="l" fontAlgn="b"/>
                      <a:r>
                        <a:rPr lang="en-GB" sz="1600" b="1" i="0" u="none" strike="noStrike" dirty="0" smtClean="0">
                          <a:solidFill>
                            <a:schemeClr val="tx1"/>
                          </a:solidFill>
                          <a:effectLst/>
                          <a:latin typeface="Calibri"/>
                        </a:rPr>
                        <a:t>2017</a:t>
                      </a:r>
                      <a:endParaRPr lang="en-GB" sz="1600" b="1" i="0" u="none" strike="noStrike" dirty="0">
                        <a:solidFill>
                          <a:schemeClr val="tx1"/>
                        </a:solidFill>
                        <a:effectLst/>
                        <a:latin typeface="Calibri"/>
                      </a:endParaRP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a:rPr>
                        <a:t>2016</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Calibri"/>
                        </a:rPr>
                        <a:t>2017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a:rPr>
                        <a:t>2016</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Calibri"/>
                        </a:rPr>
                        <a:t>2017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a:rPr>
                        <a:t>2016</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Calibri"/>
                        </a:rPr>
                        <a:t>2017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a:rPr>
                        <a:t>2016</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Calibri"/>
                        </a:rPr>
                        <a:t>2017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a:rPr>
                        <a:t>2016</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Calibri"/>
                        </a:rPr>
                        <a:t>2017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a:rPr>
                        <a:t>2016</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Calibri"/>
                        </a:rPr>
                        <a:t>2017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a:rPr>
                        <a:t>2016</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Calibri"/>
                        </a:rPr>
                        <a:t>2017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507">
                <a:tc>
                  <a:txBody>
                    <a:bodyPr/>
                    <a:lstStyle/>
                    <a:p>
                      <a:pPr algn="l" rtl="0" fontAlgn="ctr"/>
                      <a:r>
                        <a:rPr lang="en-GB" sz="1600" b="1" i="0" u="none" strike="noStrike" dirty="0">
                          <a:solidFill>
                            <a:srgbClr val="0070C0"/>
                          </a:solidFill>
                          <a:effectLst/>
                          <a:latin typeface="Calibri"/>
                        </a:rPr>
                        <a:t>Patient definitely involved in decisions about care and treatment</a:t>
                      </a:r>
                    </a:p>
                  </a:txBody>
                  <a:tcPr marL="5250" marR="5250" marT="52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79</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0" i="0" u="none" strike="noStrike" dirty="0">
                          <a:solidFill>
                            <a:srgbClr val="000000"/>
                          </a:solidFill>
                          <a:effectLst/>
                          <a:latin typeface="Calibri"/>
                        </a:rPr>
                        <a:t>77</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76</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83</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78</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dirty="0">
                          <a:solidFill>
                            <a:srgbClr val="000000"/>
                          </a:solidFill>
                          <a:effectLst/>
                          <a:latin typeface="Calibri"/>
                        </a:rPr>
                        <a:t>81</a:t>
                      </a:r>
                      <a:endParaRPr lang="en-GB" sz="1600" b="0" i="0" u="none" strike="noStrike" kern="1200" dirty="0">
                        <a:solidFill>
                          <a:srgbClr val="000000"/>
                        </a:solidFill>
                        <a:effectLst/>
                        <a:latin typeface="Calibri"/>
                        <a:ea typeface="+mn-ea"/>
                        <a:cs typeface="+mn-cs"/>
                      </a:endParaRP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82</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81</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85</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78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78</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72</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77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85</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83</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47004">
                <a:tc>
                  <a:txBody>
                    <a:bodyPr/>
                    <a:lstStyle/>
                    <a:p>
                      <a:pPr algn="l" fontAlgn="b"/>
                      <a:r>
                        <a:rPr lang="en-GB" sz="1600" b="1" i="0" u="none" strike="noStrike" dirty="0">
                          <a:solidFill>
                            <a:srgbClr val="0070C0"/>
                          </a:solidFill>
                          <a:effectLst/>
                          <a:latin typeface="Calibri"/>
                        </a:rPr>
                        <a:t>Patient given the name of the CNS who would support them through their treatment</a:t>
                      </a:r>
                    </a:p>
                  </a:txBody>
                  <a:tcPr marL="5250" marR="5250" marT="5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91</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0" i="0" u="none" strike="noStrike">
                          <a:solidFill>
                            <a:srgbClr val="000000"/>
                          </a:solidFill>
                          <a:effectLst/>
                          <a:latin typeface="Calibri"/>
                        </a:rPr>
                        <a:t>84</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84</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94</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94</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89</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92</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93</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94</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95</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90</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94</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47004">
                <a:tc>
                  <a:txBody>
                    <a:bodyPr/>
                    <a:lstStyle/>
                    <a:p>
                      <a:pPr algn="l" fontAlgn="b"/>
                      <a:r>
                        <a:rPr lang="en-GB" sz="1600" b="1" i="0" u="none" strike="noStrike">
                          <a:solidFill>
                            <a:srgbClr val="0070C0"/>
                          </a:solidFill>
                          <a:effectLst/>
                          <a:latin typeface="Calibri"/>
                        </a:rPr>
                        <a:t>Patient found it easy to contact their CNS</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86</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0" i="0" u="none" strike="noStrike">
                          <a:solidFill>
                            <a:srgbClr val="000000"/>
                          </a:solidFill>
                          <a:effectLst/>
                          <a:latin typeface="Calibri"/>
                        </a:rPr>
                        <a:t>85</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88</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83</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84</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90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91</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84</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83</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89</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90</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47004">
                <a:tc>
                  <a:txBody>
                    <a:bodyPr/>
                    <a:lstStyle/>
                    <a:p>
                      <a:pPr algn="l" rtl="0" fontAlgn="ctr"/>
                      <a:r>
                        <a:rPr lang="en-GB" sz="1600" b="1" i="0" u="none" strike="noStrike">
                          <a:solidFill>
                            <a:srgbClr val="0070C0"/>
                          </a:solidFill>
                          <a:effectLst/>
                          <a:latin typeface="Calibri"/>
                        </a:rPr>
                        <a:t>Always treated with respect and dignity by staff</a:t>
                      </a:r>
                    </a:p>
                  </a:txBody>
                  <a:tcPr marL="5250" marR="5250" marT="52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89</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0" i="0" u="none" strike="noStrike">
                          <a:solidFill>
                            <a:srgbClr val="000000"/>
                          </a:solidFill>
                          <a:effectLst/>
                          <a:latin typeface="Calibri"/>
                        </a:rPr>
                        <a:t>90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90</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92</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94</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93</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89</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92</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89</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83</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91</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89</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47004">
                <a:tc>
                  <a:txBody>
                    <a:bodyPr/>
                    <a:lstStyle/>
                    <a:p>
                      <a:pPr algn="l" rtl="0" fontAlgn="ctr"/>
                      <a:r>
                        <a:rPr lang="en-GB" sz="1600" b="1" i="0" u="none" strike="noStrike">
                          <a:solidFill>
                            <a:srgbClr val="0070C0"/>
                          </a:solidFill>
                          <a:effectLst/>
                          <a:latin typeface="Calibri"/>
                        </a:rPr>
                        <a:t>Staff told patient who to contact if worried post discharge</a:t>
                      </a:r>
                    </a:p>
                  </a:txBody>
                  <a:tcPr marL="5250" marR="5250" marT="52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94</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0" i="0" u="none" strike="noStrike">
                          <a:solidFill>
                            <a:srgbClr val="000000"/>
                          </a:solidFill>
                          <a:effectLst/>
                          <a:latin typeface="Calibri"/>
                        </a:rPr>
                        <a:t>93</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92</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92</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93</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92</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94</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91</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84</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83</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89</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90</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147004">
                <a:tc>
                  <a:txBody>
                    <a:bodyPr/>
                    <a:lstStyle/>
                    <a:p>
                      <a:pPr algn="l" rtl="0" fontAlgn="ctr"/>
                      <a:r>
                        <a:rPr lang="en-GB" sz="1600" b="1" i="0" u="none" strike="noStrike">
                          <a:solidFill>
                            <a:srgbClr val="0070C0"/>
                          </a:solidFill>
                          <a:effectLst/>
                          <a:latin typeface="Calibri"/>
                        </a:rPr>
                        <a:t>Practice staff definitely did everything they could to support patient</a:t>
                      </a:r>
                    </a:p>
                  </a:txBody>
                  <a:tcPr marL="5250" marR="5250" marT="52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60</a:t>
                      </a: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0" i="0" u="none" strike="noStrike">
                          <a:solidFill>
                            <a:srgbClr val="000000"/>
                          </a:solidFill>
                          <a:effectLst/>
                          <a:latin typeface="Calibri"/>
                        </a:rPr>
                        <a:t>65</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66</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60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61</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67</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67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70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69</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60</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58</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45</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55</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65</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57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99258">
                <a:tc>
                  <a:txBody>
                    <a:bodyPr/>
                    <a:lstStyle/>
                    <a:p>
                      <a:pPr algn="l" rtl="0" fontAlgn="ctr"/>
                      <a:r>
                        <a:rPr lang="en-GB" sz="1600" b="1" i="0" u="none" strike="noStrike" dirty="0" smtClean="0">
                          <a:solidFill>
                            <a:srgbClr val="0070C0"/>
                          </a:solidFill>
                          <a:effectLst/>
                          <a:latin typeface="Calibri"/>
                        </a:rPr>
                        <a:t>Patient’s </a:t>
                      </a:r>
                      <a:r>
                        <a:rPr lang="en-GB" sz="1600" b="1" i="0" u="none" strike="noStrike" dirty="0">
                          <a:solidFill>
                            <a:srgbClr val="0070C0"/>
                          </a:solidFill>
                          <a:effectLst/>
                          <a:latin typeface="Calibri"/>
                        </a:rPr>
                        <a:t>average rating of care scored from very poor to very good (out of 10)</a:t>
                      </a:r>
                    </a:p>
                  </a:txBody>
                  <a:tcPr marL="5250" marR="5250" marT="52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Calibri"/>
                        </a:rPr>
                        <a:t>8.8</a:t>
                      </a:r>
                      <a:endParaRPr lang="en-GB" sz="1600" b="1" i="0" u="none" strike="noStrike" dirty="0">
                        <a:solidFill>
                          <a:srgbClr val="000000"/>
                        </a:solidFill>
                        <a:effectLst/>
                        <a:latin typeface="Calibri"/>
                      </a:endParaRPr>
                    </a:p>
                  </a:txBody>
                  <a:tcPr marL="5250" marR="5250" marT="52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600" b="0" i="0" u="none" strike="noStrike">
                          <a:solidFill>
                            <a:srgbClr val="000000"/>
                          </a:solidFill>
                          <a:effectLst/>
                          <a:latin typeface="Calibri"/>
                        </a:rPr>
                        <a:t>8.8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8.8</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8.8</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8.9</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8.9</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9</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8.7</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8.8</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0" i="0" u="none" strike="noStrike">
                          <a:solidFill>
                            <a:srgbClr val="000000"/>
                          </a:solidFill>
                          <a:effectLst/>
                          <a:latin typeface="Calibri"/>
                        </a:rPr>
                        <a:t>8.7</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1" i="0" u="none" strike="noStrike" dirty="0">
                          <a:solidFill>
                            <a:srgbClr val="000000"/>
                          </a:solidFill>
                          <a:effectLst/>
                          <a:latin typeface="Calibri"/>
                        </a:rPr>
                        <a:t>8.7</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b"/>
                      <a:r>
                        <a:rPr lang="en-GB" sz="1600" b="0" i="0" u="none" strike="noStrike">
                          <a:solidFill>
                            <a:srgbClr val="000000"/>
                          </a:solidFill>
                          <a:effectLst/>
                          <a:latin typeface="Calibri"/>
                        </a:rPr>
                        <a:t>8.8</a:t>
                      </a:r>
                    </a:p>
                  </a:txBody>
                  <a:tcPr marL="5250" marR="5250" marT="52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b"/>
                      <a:r>
                        <a:rPr lang="en-GB" sz="1600" b="1" i="0" u="none" strike="noStrike" dirty="0">
                          <a:solidFill>
                            <a:srgbClr val="000000"/>
                          </a:solidFill>
                          <a:effectLst/>
                          <a:latin typeface="Calibri"/>
                        </a:rPr>
                        <a:t>9</a:t>
                      </a:r>
                    </a:p>
                  </a:txBody>
                  <a:tcPr marL="5250" marR="5250" marT="52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r>
            </a:tbl>
          </a:graphicData>
        </a:graphic>
      </p:graphicFrame>
      <p:sp>
        <p:nvSpPr>
          <p:cNvPr id="3" name="TextBox 2"/>
          <p:cNvSpPr txBox="1"/>
          <p:nvPr/>
        </p:nvSpPr>
        <p:spPr>
          <a:xfrm>
            <a:off x="395536" y="6237312"/>
            <a:ext cx="7992888" cy="400110"/>
          </a:xfrm>
          <a:prstGeom prst="rect">
            <a:avLst/>
          </a:prstGeom>
          <a:noFill/>
        </p:spPr>
        <p:txBody>
          <a:bodyPr wrap="square" rtlCol="0">
            <a:spAutoFit/>
          </a:bodyPr>
          <a:lstStyle/>
          <a:p>
            <a:r>
              <a:rPr lang="en-GB" sz="2000" dirty="0" smtClean="0"/>
              <a:t>Any results less than the national average % are in red</a:t>
            </a:r>
            <a:endParaRPr lang="en-GB" sz="2000" dirty="0"/>
          </a:p>
        </p:txBody>
      </p:sp>
    </p:spTree>
    <p:extLst>
      <p:ext uri="{BB962C8B-B14F-4D97-AF65-F5344CB8AC3E}">
        <p14:creationId xmlns:p14="http://schemas.microsoft.com/office/powerpoint/2010/main" val="224662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Q1.  Saw GP once/ twice before being told had to go to hospital</a:t>
            </a:r>
            <a:endParaRPr lang="en-GB"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618331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122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sz="2400" dirty="0" smtClean="0">
                <a:latin typeface="Calibri" panose="020F0502020204030204" pitchFamily="34" charset="0"/>
              </a:rPr>
              <a:t>Q2. Thought they were seen as soon as necessary ?</a:t>
            </a:r>
            <a:r>
              <a:rPr lang="en-GB" sz="2400" dirty="0">
                <a:latin typeface="Calibri" panose="020F0502020204030204" pitchFamily="34" charset="0"/>
              </a:rPr>
              <a:t/>
            </a:r>
            <a:br>
              <a:rPr lang="en-GB" sz="2400" dirty="0">
                <a:latin typeface="Calibri" panose="020F0502020204030204" pitchFamily="34" charset="0"/>
              </a:rPr>
            </a:br>
            <a:endParaRPr lang="en-GB" sz="2400" dirty="0">
              <a:latin typeface="Calibri" panose="020F0502020204030204" pitchFamily="34" charset="0"/>
            </a:endParaRPr>
          </a:p>
        </p:txBody>
      </p:sp>
      <p:sp>
        <p:nvSpPr>
          <p:cNvPr id="3" name="TextBox 2"/>
          <p:cNvSpPr txBox="1"/>
          <p:nvPr/>
        </p:nvSpPr>
        <p:spPr>
          <a:xfrm>
            <a:off x="971600" y="6021288"/>
            <a:ext cx="3888432" cy="400110"/>
          </a:xfrm>
          <a:prstGeom prst="rect">
            <a:avLst/>
          </a:prstGeom>
          <a:noFill/>
        </p:spPr>
        <p:txBody>
          <a:bodyPr wrap="square" rtlCol="0">
            <a:spAutoFit/>
          </a:bodyPr>
          <a:lstStyle/>
          <a:p>
            <a:r>
              <a:rPr lang="en-GB" sz="2000" dirty="0" smtClean="0"/>
              <a:t>With GP </a:t>
            </a:r>
            <a:endParaRPr lang="en-GB"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74309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141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rPr>
              <a:t>Q5. Beforehand</a:t>
            </a:r>
            <a:r>
              <a:rPr lang="en-GB" sz="2400" dirty="0">
                <a:latin typeface="Calibri" panose="020F0502020204030204" pitchFamily="34" charset="0"/>
              </a:rPr>
              <a:t>, did you have all the information you needed about your test?</a:t>
            </a:r>
            <a:br>
              <a:rPr lang="en-GB" sz="2400" dirty="0">
                <a:latin typeface="Calibri" panose="020F0502020204030204" pitchFamily="34" charset="0"/>
              </a:rPr>
            </a:br>
            <a:endParaRPr lang="en-GB" sz="2400" dirty="0">
              <a:latin typeface="Calibri" panose="020F0502020204030204" pitchFamily="34" charset="0"/>
            </a:endParaRPr>
          </a:p>
        </p:txBody>
      </p:sp>
      <p:sp>
        <p:nvSpPr>
          <p:cNvPr id="3" name="TextBox 2"/>
          <p:cNvSpPr txBox="1"/>
          <p:nvPr/>
        </p:nvSpPr>
        <p:spPr>
          <a:xfrm>
            <a:off x="755576" y="6093296"/>
            <a:ext cx="4896544" cy="400110"/>
          </a:xfrm>
          <a:prstGeom prst="rect">
            <a:avLst/>
          </a:prstGeom>
          <a:noFill/>
        </p:spPr>
        <p:txBody>
          <a:bodyPr wrap="square" rtlCol="0">
            <a:spAutoFit/>
          </a:bodyPr>
          <a:lstStyle/>
          <a:p>
            <a:r>
              <a:rPr lang="en-GB" sz="2000" dirty="0" smtClean="0"/>
              <a:t>Q5 and onwards hospital based </a:t>
            </a:r>
            <a:endParaRPr lang="en-GB"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23372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293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Calibri" panose="020F0502020204030204" pitchFamily="34" charset="0"/>
              </a:rPr>
              <a:t>Q7. Were </a:t>
            </a:r>
            <a:r>
              <a:rPr lang="en-GB" sz="2400" dirty="0">
                <a:latin typeface="Calibri" panose="020F0502020204030204" pitchFamily="34" charset="0"/>
              </a:rPr>
              <a:t>the results of the test explained in a way you could understand?</a:t>
            </a:r>
            <a:br>
              <a:rPr lang="en-GB" sz="2400" dirty="0">
                <a:latin typeface="Calibri" panose="020F0502020204030204" pitchFamily="34" charset="0"/>
              </a:rPr>
            </a:br>
            <a:endParaRPr lang="en-GB" sz="24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418627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8267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Q9. Patient felt they were told sensitively they had cancer</a:t>
            </a: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01366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101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anose="020F0502020204030204" pitchFamily="34" charset="0"/>
              </a:rPr>
              <a:t>Q10. Did </a:t>
            </a:r>
            <a:r>
              <a:rPr lang="en-GB" sz="2800" dirty="0">
                <a:latin typeface="Calibri" panose="020F0502020204030204" pitchFamily="34" charset="0"/>
              </a:rPr>
              <a:t>you understand the explanation of what was wrong with you?</a:t>
            </a:r>
            <a:br>
              <a:rPr lang="en-GB" sz="2800" dirty="0">
                <a:latin typeface="Calibri" panose="020F0502020204030204" pitchFamily="34" charset="0"/>
              </a:rPr>
            </a:br>
            <a:endParaRPr lang="en-GB" sz="2800"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5692467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9396581"/>
      </p:ext>
    </p:extLst>
  </p:cSld>
  <p:clrMapOvr>
    <a:masterClrMapping/>
  </p:clrMapOvr>
</p:sld>
</file>

<file path=ppt/theme/theme1.xml><?xml version="1.0" encoding="utf-8"?>
<a:theme xmlns:a="http://schemas.openxmlformats.org/drawingml/2006/main" name="UHB_Visions_powerpoint_97_2003">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UHB_Visions_powerpoint_97_2003</Template>
  <TotalTime>3346</TotalTime>
  <Words>1233</Words>
  <Application>Microsoft Office PowerPoint</Application>
  <PresentationFormat>On-screen Show (4:3)</PresentationFormat>
  <Paragraphs>230</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UHB_Visions_powerpoint_97_2003</vt:lpstr>
      <vt:lpstr>PowerPoint Presentation</vt:lpstr>
      <vt:lpstr>2017 NCPES</vt:lpstr>
      <vt:lpstr>PowerPoint Presentation</vt:lpstr>
      <vt:lpstr>Q1.  Saw GP once/ twice before being told had to go to hospital</vt:lpstr>
      <vt:lpstr>Q2. Thought they were seen as soon as necessary ? </vt:lpstr>
      <vt:lpstr>Q5. Beforehand, did you have all the information you needed about your test? </vt:lpstr>
      <vt:lpstr>Q7. Were the results of the test explained in a way you could understand? </vt:lpstr>
      <vt:lpstr>Q9. Patient felt they were told sensitively they had cancer</vt:lpstr>
      <vt:lpstr>Q10. Did you understand the explanation of what was wrong with you? </vt:lpstr>
      <vt:lpstr>Q11. When you were told you had cancer, were you given written information about the type of cancer you had?</vt:lpstr>
      <vt:lpstr>Q12. Before your cancer treatment started, were your treatment options explained to you?</vt:lpstr>
      <vt:lpstr>Q14. Were you offered practical advice and support in dealing with the side effects of your treatment(s)? </vt:lpstr>
      <vt:lpstr>Q15. Before you started your treatment(s), were you also told about any side effects of the treatment that could affect you in the future rather than straight away? </vt:lpstr>
      <vt:lpstr>Q17. Were you given the name of a Clinical Nurse Specialist who would support you through your treatment? </vt:lpstr>
      <vt:lpstr>Q18. How easy or difficult has it been to contact your clinical nurse specialist?</vt:lpstr>
      <vt:lpstr>Q19. When you have had important questions to ask your Clinical Nurse Specialist, how often have you got answers you could understand? </vt:lpstr>
      <vt:lpstr>Q20. Did hospital staff give you information about support or self-help groups for people with cancer? </vt:lpstr>
      <vt:lpstr>Q22. Did hospital staff give you information about how to get financial help or any benefits you might be entitled to? </vt:lpstr>
      <vt:lpstr>25. Beforehand, did you have all the information you needed about your operation? </vt:lpstr>
      <vt:lpstr>26. After the operation, did a member of staff explain how it had gone in a way you could understand? </vt:lpstr>
      <vt:lpstr>34. Were you given enough privacy when discussing your condition or treatment? </vt:lpstr>
      <vt:lpstr>Q36. Do you think the hospital staff did everything they could to help control your pain? </vt:lpstr>
      <vt:lpstr>Q38. Were you given clear written information about what you should or should not do after leaving hospital? </vt:lpstr>
      <vt:lpstr>Q39. Did hospital staff tell you who to contact if you were worried about your condition or treatment after you left hospital? </vt:lpstr>
      <vt:lpstr>Q41. While you were being treated as an outpatient or day case, did you find someone on the hospital staff to talk to about your worries and fears? </vt:lpstr>
      <vt:lpstr>Q48. Once you started your treatment, were you given enough information about whether your chemotherapy was working in a way you could understand? </vt:lpstr>
      <vt:lpstr>Q55. Have you been given a care plan?</vt:lpstr>
      <vt:lpstr>Q58. Since your diagnosis, has anyone discussed with you whether you would like to take part in cancer research?</vt:lpstr>
      <vt:lpstr>Why CPES results are  important </vt:lpstr>
    </vt:vector>
  </TitlesOfParts>
  <Company>United Bristol Healthcare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UHBristol</dc:creator>
  <cp:lastModifiedBy>Dunderdale, Helen</cp:lastModifiedBy>
  <cp:revision>113</cp:revision>
  <dcterms:created xsi:type="dcterms:W3CDTF">2011-06-20T12:48:26Z</dcterms:created>
  <dcterms:modified xsi:type="dcterms:W3CDTF">2019-02-28T14:38:09Z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0x01010078E6183403614140B34430CFDA3FD75E</vt:lpwstr>
  </property>
</Properties>
</file>