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0" r:id="rId3"/>
    <p:sldId id="264" r:id="rId4"/>
    <p:sldId id="263" r:id="rId5"/>
    <p:sldId id="265" r:id="rId6"/>
    <p:sldId id="262" r:id="rId7"/>
    <p:sldId id="26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B85613-EC19-4520-AE7E-B1EF86095670}" type="datetimeFigureOut">
              <a:rPr lang="en-GB" smtClean="0"/>
              <a:t>20/09/2019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7BA284-DDFA-4A0F-BF3D-3B5AFD808FD9}" type="slidenum">
              <a:rPr lang="en-GB" smtClean="0"/>
              <a:t>‹#›</a:t>
            </a:fld>
            <a:endParaRPr lang="en-GB"/>
          </a:p>
        </p:txBody>
      </p:sp>
    </p:spTree>
    <p:extLst>
      <p:ext uri="{BB962C8B-B14F-4D97-AF65-F5344CB8AC3E}">
        <p14:creationId xmlns:p14="http://schemas.microsoft.com/office/powerpoint/2010/main" val="3193685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 seems to be an</a:t>
            </a:r>
            <a:r>
              <a:rPr lang="en-GB" baseline="0" dirty="0" smtClean="0"/>
              <a:t> across the board in side effects explained in an understandable way i.e. information given before treatment whereas the </a:t>
            </a:r>
            <a:endParaRPr lang="en-GB" dirty="0"/>
          </a:p>
        </p:txBody>
      </p:sp>
      <p:sp>
        <p:nvSpPr>
          <p:cNvPr id="4" name="Slide Number Placeholder 3"/>
          <p:cNvSpPr>
            <a:spLocks noGrp="1"/>
          </p:cNvSpPr>
          <p:nvPr>
            <p:ph type="sldNum" sz="quarter" idx="10"/>
          </p:nvPr>
        </p:nvSpPr>
        <p:spPr/>
        <p:txBody>
          <a:bodyPr/>
          <a:lstStyle/>
          <a:p>
            <a:fld id="{287BA284-DDFA-4A0F-BF3D-3B5AFD808FD9}" type="slidenum">
              <a:rPr lang="en-GB" smtClean="0"/>
              <a:t>4</a:t>
            </a:fld>
            <a:endParaRPr lang="en-GB"/>
          </a:p>
        </p:txBody>
      </p:sp>
    </p:spTree>
    <p:extLst>
      <p:ext uri="{BB962C8B-B14F-4D97-AF65-F5344CB8AC3E}">
        <p14:creationId xmlns:p14="http://schemas.microsoft.com/office/powerpoint/2010/main" val="1957994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87BA284-DDFA-4A0F-BF3D-3B5AFD808FD9}" type="slidenum">
              <a:rPr lang="en-GB" smtClean="0"/>
              <a:t>6</a:t>
            </a:fld>
            <a:endParaRPr lang="en-GB"/>
          </a:p>
        </p:txBody>
      </p:sp>
    </p:spTree>
    <p:extLst>
      <p:ext uri="{BB962C8B-B14F-4D97-AF65-F5344CB8AC3E}">
        <p14:creationId xmlns:p14="http://schemas.microsoft.com/office/powerpoint/2010/main" val="2712029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098053C-FCD8-4103-B124-849C776F2777}" type="datetimeFigureOut">
              <a:rPr lang="en-GB" smtClean="0"/>
              <a:t>20/09/2019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8D15EE-DA59-4152-B8C6-287659BAC226}" type="slidenum">
              <a:rPr lang="en-GB" smtClean="0"/>
              <a:t>‹#›</a:t>
            </a:fld>
            <a:endParaRPr lang="en-GB"/>
          </a:p>
        </p:txBody>
      </p:sp>
    </p:spTree>
    <p:extLst>
      <p:ext uri="{BB962C8B-B14F-4D97-AF65-F5344CB8AC3E}">
        <p14:creationId xmlns:p14="http://schemas.microsoft.com/office/powerpoint/2010/main" val="271813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98053C-FCD8-4103-B124-849C776F2777}" type="datetimeFigureOut">
              <a:rPr lang="en-GB" smtClean="0"/>
              <a:t>20/09/2019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8D15EE-DA59-4152-B8C6-287659BAC226}" type="slidenum">
              <a:rPr lang="en-GB" smtClean="0"/>
              <a:t>‹#›</a:t>
            </a:fld>
            <a:endParaRPr lang="en-GB"/>
          </a:p>
        </p:txBody>
      </p:sp>
    </p:spTree>
    <p:extLst>
      <p:ext uri="{BB962C8B-B14F-4D97-AF65-F5344CB8AC3E}">
        <p14:creationId xmlns:p14="http://schemas.microsoft.com/office/powerpoint/2010/main" val="861351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98053C-FCD8-4103-B124-849C776F2777}" type="datetimeFigureOut">
              <a:rPr lang="en-GB" smtClean="0"/>
              <a:t>20/09/2019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8D15EE-DA59-4152-B8C6-287659BAC226}" type="slidenum">
              <a:rPr lang="en-GB" smtClean="0"/>
              <a:t>‹#›</a:t>
            </a:fld>
            <a:endParaRPr lang="en-GB"/>
          </a:p>
        </p:txBody>
      </p:sp>
    </p:spTree>
    <p:extLst>
      <p:ext uri="{BB962C8B-B14F-4D97-AF65-F5344CB8AC3E}">
        <p14:creationId xmlns:p14="http://schemas.microsoft.com/office/powerpoint/2010/main" val="96623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98053C-FCD8-4103-B124-849C776F2777}" type="datetimeFigureOut">
              <a:rPr lang="en-GB" smtClean="0"/>
              <a:t>20/09/2019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8D15EE-DA59-4152-B8C6-287659BAC226}" type="slidenum">
              <a:rPr lang="en-GB" smtClean="0"/>
              <a:t>‹#›</a:t>
            </a:fld>
            <a:endParaRPr lang="en-GB"/>
          </a:p>
        </p:txBody>
      </p:sp>
    </p:spTree>
    <p:extLst>
      <p:ext uri="{BB962C8B-B14F-4D97-AF65-F5344CB8AC3E}">
        <p14:creationId xmlns:p14="http://schemas.microsoft.com/office/powerpoint/2010/main" val="3937404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98053C-FCD8-4103-B124-849C776F2777}" type="datetimeFigureOut">
              <a:rPr lang="en-GB" smtClean="0"/>
              <a:t>20/09/2019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8D15EE-DA59-4152-B8C6-287659BAC226}" type="slidenum">
              <a:rPr lang="en-GB" smtClean="0"/>
              <a:t>‹#›</a:t>
            </a:fld>
            <a:endParaRPr lang="en-GB"/>
          </a:p>
        </p:txBody>
      </p:sp>
    </p:spTree>
    <p:extLst>
      <p:ext uri="{BB962C8B-B14F-4D97-AF65-F5344CB8AC3E}">
        <p14:creationId xmlns:p14="http://schemas.microsoft.com/office/powerpoint/2010/main" val="757981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098053C-FCD8-4103-B124-849C776F2777}" type="datetimeFigureOut">
              <a:rPr lang="en-GB" smtClean="0"/>
              <a:t>20/09/2019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8D15EE-DA59-4152-B8C6-287659BAC226}" type="slidenum">
              <a:rPr lang="en-GB" smtClean="0"/>
              <a:t>‹#›</a:t>
            </a:fld>
            <a:endParaRPr lang="en-GB"/>
          </a:p>
        </p:txBody>
      </p:sp>
    </p:spTree>
    <p:extLst>
      <p:ext uri="{BB962C8B-B14F-4D97-AF65-F5344CB8AC3E}">
        <p14:creationId xmlns:p14="http://schemas.microsoft.com/office/powerpoint/2010/main" val="2541352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098053C-FCD8-4103-B124-849C776F2777}" type="datetimeFigureOut">
              <a:rPr lang="en-GB" smtClean="0"/>
              <a:t>20/09/2019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08D15EE-DA59-4152-B8C6-287659BAC226}" type="slidenum">
              <a:rPr lang="en-GB" smtClean="0"/>
              <a:t>‹#›</a:t>
            </a:fld>
            <a:endParaRPr lang="en-GB"/>
          </a:p>
        </p:txBody>
      </p:sp>
    </p:spTree>
    <p:extLst>
      <p:ext uri="{BB962C8B-B14F-4D97-AF65-F5344CB8AC3E}">
        <p14:creationId xmlns:p14="http://schemas.microsoft.com/office/powerpoint/2010/main" val="3836843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098053C-FCD8-4103-B124-849C776F2777}" type="datetimeFigureOut">
              <a:rPr lang="en-GB" smtClean="0"/>
              <a:t>20/09/2019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08D15EE-DA59-4152-B8C6-287659BAC226}" type="slidenum">
              <a:rPr lang="en-GB" smtClean="0"/>
              <a:t>‹#›</a:t>
            </a:fld>
            <a:endParaRPr lang="en-GB"/>
          </a:p>
        </p:txBody>
      </p:sp>
    </p:spTree>
    <p:extLst>
      <p:ext uri="{BB962C8B-B14F-4D97-AF65-F5344CB8AC3E}">
        <p14:creationId xmlns:p14="http://schemas.microsoft.com/office/powerpoint/2010/main" val="54993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98053C-FCD8-4103-B124-849C776F2777}" type="datetimeFigureOut">
              <a:rPr lang="en-GB" smtClean="0"/>
              <a:t>20/09/2019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08D15EE-DA59-4152-B8C6-287659BAC226}" type="slidenum">
              <a:rPr lang="en-GB" smtClean="0"/>
              <a:t>‹#›</a:t>
            </a:fld>
            <a:endParaRPr lang="en-GB"/>
          </a:p>
        </p:txBody>
      </p:sp>
    </p:spTree>
    <p:extLst>
      <p:ext uri="{BB962C8B-B14F-4D97-AF65-F5344CB8AC3E}">
        <p14:creationId xmlns:p14="http://schemas.microsoft.com/office/powerpoint/2010/main" val="51191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98053C-FCD8-4103-B124-849C776F2777}" type="datetimeFigureOut">
              <a:rPr lang="en-GB" smtClean="0"/>
              <a:t>20/09/2019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8D15EE-DA59-4152-B8C6-287659BAC226}" type="slidenum">
              <a:rPr lang="en-GB" smtClean="0"/>
              <a:t>‹#›</a:t>
            </a:fld>
            <a:endParaRPr lang="en-GB"/>
          </a:p>
        </p:txBody>
      </p:sp>
    </p:spTree>
    <p:extLst>
      <p:ext uri="{BB962C8B-B14F-4D97-AF65-F5344CB8AC3E}">
        <p14:creationId xmlns:p14="http://schemas.microsoft.com/office/powerpoint/2010/main" val="2617586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98053C-FCD8-4103-B124-849C776F2777}" type="datetimeFigureOut">
              <a:rPr lang="en-GB" smtClean="0"/>
              <a:t>20/09/2019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8D15EE-DA59-4152-B8C6-287659BAC226}" type="slidenum">
              <a:rPr lang="en-GB" smtClean="0"/>
              <a:t>‹#›</a:t>
            </a:fld>
            <a:endParaRPr lang="en-GB"/>
          </a:p>
        </p:txBody>
      </p:sp>
    </p:spTree>
    <p:extLst>
      <p:ext uri="{BB962C8B-B14F-4D97-AF65-F5344CB8AC3E}">
        <p14:creationId xmlns:p14="http://schemas.microsoft.com/office/powerpoint/2010/main" val="134907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98053C-FCD8-4103-B124-849C776F2777}" type="datetimeFigureOut">
              <a:rPr lang="en-GB" smtClean="0"/>
              <a:t>20/09/2019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8D15EE-DA59-4152-B8C6-287659BAC226}" type="slidenum">
              <a:rPr lang="en-GB" smtClean="0"/>
              <a:t>‹#›</a:t>
            </a:fld>
            <a:endParaRPr lang="en-GB"/>
          </a:p>
        </p:txBody>
      </p:sp>
    </p:spTree>
    <p:extLst>
      <p:ext uri="{BB962C8B-B14F-4D97-AF65-F5344CB8AC3E}">
        <p14:creationId xmlns:p14="http://schemas.microsoft.com/office/powerpoint/2010/main" val="3893155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ncpes.co.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0808"/>
            <a:ext cx="7772400" cy="2185391"/>
          </a:xfrm>
        </p:spPr>
        <p:txBody>
          <a:bodyPr/>
          <a:lstStyle/>
          <a:p>
            <a:r>
              <a:rPr lang="en-GB" dirty="0" smtClean="0"/>
              <a:t>National Cancer Patient Experience Results (NCPES) 2018</a:t>
            </a:r>
            <a:endParaRPr lang="en-GB" dirty="0"/>
          </a:p>
        </p:txBody>
      </p:sp>
      <p:sp>
        <p:nvSpPr>
          <p:cNvPr id="3" name="Subtitle 2"/>
          <p:cNvSpPr>
            <a:spLocks noGrp="1"/>
          </p:cNvSpPr>
          <p:nvPr>
            <p:ph type="subTitle" idx="1"/>
          </p:nvPr>
        </p:nvSpPr>
        <p:spPr>
          <a:xfrm>
            <a:off x="971600" y="3886200"/>
            <a:ext cx="7776864" cy="1752600"/>
          </a:xfrm>
        </p:spPr>
        <p:txBody>
          <a:bodyPr>
            <a:normAutofit fontScale="92500" lnSpcReduction="20000"/>
          </a:bodyPr>
          <a:lstStyle/>
          <a:p>
            <a:r>
              <a:rPr lang="en-GB" dirty="0" smtClean="0"/>
              <a:t>Breast Cancer Clinical Advisory Group</a:t>
            </a:r>
          </a:p>
          <a:p>
            <a:r>
              <a:rPr lang="en-GB" dirty="0" smtClean="0"/>
              <a:t>Friday 20</a:t>
            </a:r>
            <a:r>
              <a:rPr lang="en-GB" baseline="30000" dirty="0" smtClean="0"/>
              <a:t>th</a:t>
            </a:r>
            <a:r>
              <a:rPr lang="en-GB" dirty="0" smtClean="0"/>
              <a:t> September 2019</a:t>
            </a:r>
          </a:p>
          <a:p>
            <a:pPr algn="r"/>
            <a:r>
              <a:rPr lang="en-GB" sz="1900" dirty="0" smtClean="0"/>
              <a:t>Belinda Ockrim LCN and Helen Dunderdale </a:t>
            </a:r>
            <a:r>
              <a:rPr lang="en-GB" sz="1900" dirty="0"/>
              <a:t>Cancer Alliance Clinical Advisory Group Manager</a:t>
            </a:r>
          </a:p>
          <a:p>
            <a:pPr algn="r"/>
            <a:r>
              <a:rPr lang="en-GB" sz="1800" dirty="0" smtClean="0"/>
              <a:t>  </a:t>
            </a:r>
            <a:endParaRPr lang="en-GB" sz="1800" dirty="0"/>
          </a:p>
        </p:txBody>
      </p:sp>
    </p:spTree>
    <p:extLst>
      <p:ext uri="{BB962C8B-B14F-4D97-AF65-F5344CB8AC3E}">
        <p14:creationId xmlns:p14="http://schemas.microsoft.com/office/powerpoint/2010/main" val="4509167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611188" y="116633"/>
            <a:ext cx="3333750" cy="648072"/>
          </a:xfrm>
          <a:noFill/>
          <a:ln>
            <a:miter lim="800000"/>
            <a:headEnd/>
            <a:tailEnd/>
          </a:ln>
        </p:spPr>
        <p:txBody>
          <a:bodyPr vert="horz" wrap="square" lIns="91440" tIns="45720" rIns="91440" bIns="45720" numCol="1" anchor="t" anchorCtr="0" compatLnSpc="1">
            <a:prstTxWarp prst="textNoShape">
              <a:avLst/>
            </a:prstTxWarp>
            <a:normAutofit fontScale="90000"/>
          </a:bodyPr>
          <a:lstStyle/>
          <a:p>
            <a:r>
              <a:rPr lang="en-GB" sz="4000" dirty="0" smtClean="0">
                <a:latin typeface="Calibri" panose="020F0502020204030204" pitchFamily="34" charset="0"/>
              </a:rPr>
              <a:t>2018 NCPES</a:t>
            </a:r>
          </a:p>
        </p:txBody>
      </p:sp>
      <p:sp>
        <p:nvSpPr>
          <p:cNvPr id="21507" name="Rectangle 3"/>
          <p:cNvSpPr>
            <a:spLocks noGrp="1" noChangeArrowheads="1"/>
          </p:cNvSpPr>
          <p:nvPr>
            <p:ph type="body" idx="1"/>
          </p:nvPr>
        </p:nvSpPr>
        <p:spPr bwMode="auto">
          <a:xfrm>
            <a:off x="251520" y="692696"/>
            <a:ext cx="8640886" cy="5433467"/>
          </a:xfrm>
          <a:noFill/>
          <a:ln>
            <a:miter lim="800000"/>
            <a:headEnd/>
            <a:tailEnd/>
          </a:ln>
        </p:spPr>
        <p:txBody>
          <a:bodyPr vert="horz" wrap="square" lIns="91440" tIns="45720" rIns="91440" bIns="45720" numCol="1" anchor="t" anchorCtr="0" compatLnSpc="1">
            <a:prstTxWarp prst="textNoShape">
              <a:avLst/>
            </a:prstTxWarp>
          </a:bodyPr>
          <a:lstStyle/>
          <a:p>
            <a:r>
              <a:rPr lang="en-GB" sz="2000" dirty="0" smtClean="0">
                <a:latin typeface="Calibri" panose="020F0502020204030204" pitchFamily="34" charset="0"/>
              </a:rPr>
              <a:t>Any adult ( &gt;16) with a cancer diagnosis and had an Inpatient or day case associated care episode  during  01/04/18 – 30/06/18</a:t>
            </a:r>
          </a:p>
          <a:p>
            <a:r>
              <a:rPr lang="en-GB" sz="2000" dirty="0" smtClean="0">
                <a:latin typeface="Calibri" panose="020F0502020204030204" pitchFamily="34" charset="0"/>
              </a:rPr>
              <a:t>National response rate was  64%  (2017 - 63%)</a:t>
            </a:r>
          </a:p>
          <a:p>
            <a:r>
              <a:rPr lang="en-GB" sz="2000" dirty="0" smtClean="0">
                <a:latin typeface="Calibri" panose="020F0502020204030204" pitchFamily="34" charset="0"/>
              </a:rPr>
              <a:t>Results published September 2019</a:t>
            </a:r>
          </a:p>
          <a:p>
            <a:r>
              <a:rPr lang="en-GB" sz="2000" dirty="0" smtClean="0">
                <a:latin typeface="Calibri" panose="020F0502020204030204" pitchFamily="34" charset="0"/>
              </a:rPr>
              <a:t>You can check any  trust’s quantitative results  at </a:t>
            </a:r>
            <a:r>
              <a:rPr lang="en-GB" sz="2000" dirty="0" smtClean="0">
                <a:latin typeface="Calibri" panose="020F0502020204030204" pitchFamily="34" charset="0"/>
                <a:hlinkClick r:id="rId2"/>
              </a:rPr>
              <a:t>www.ncpes.co.uk</a:t>
            </a:r>
            <a:endParaRPr lang="en-GB" sz="2000" dirty="0" smtClean="0">
              <a:latin typeface="Calibri" panose="020F0502020204030204" pitchFamily="34" charset="0"/>
            </a:endParaRPr>
          </a:p>
          <a:p>
            <a:r>
              <a:rPr lang="en-GB" sz="2000" dirty="0" smtClean="0">
                <a:latin typeface="Calibri" panose="020F0502020204030204" pitchFamily="34" charset="0"/>
              </a:rPr>
              <a:t>SWAG’s breast responses :</a:t>
            </a:r>
          </a:p>
          <a:p>
            <a:pPr>
              <a:buFontTx/>
              <a:buNone/>
            </a:pPr>
            <a:endParaRPr lang="en-GB" sz="2400" dirty="0" smtClean="0"/>
          </a:p>
        </p:txBody>
      </p:sp>
      <p:graphicFrame>
        <p:nvGraphicFramePr>
          <p:cNvPr id="2" name="Table 1"/>
          <p:cNvGraphicFramePr>
            <a:graphicFrameLocks noGrp="1"/>
          </p:cNvGraphicFramePr>
          <p:nvPr>
            <p:extLst>
              <p:ext uri="{D42A27DB-BD31-4B8C-83A1-F6EECF244321}">
                <p14:modId xmlns:p14="http://schemas.microsoft.com/office/powerpoint/2010/main" val="3682581291"/>
              </p:ext>
            </p:extLst>
          </p:nvPr>
        </p:nvGraphicFramePr>
        <p:xfrm>
          <a:off x="3707904" y="2636912"/>
          <a:ext cx="3218644" cy="3327141"/>
        </p:xfrm>
        <a:graphic>
          <a:graphicData uri="http://schemas.openxmlformats.org/drawingml/2006/table">
            <a:tbl>
              <a:tblPr firstRow="1" bandRow="1">
                <a:tableStyleId>{21E4AEA4-8DFA-4A89-87EB-49C32662AFE0}</a:tableStyleId>
              </a:tblPr>
              <a:tblGrid>
                <a:gridCol w="1463020">
                  <a:extLst>
                    <a:ext uri="{9D8B030D-6E8A-4147-A177-3AD203B41FA5}">
                      <a16:colId xmlns="" xmlns:a16="http://schemas.microsoft.com/office/drawing/2014/main" val="20000"/>
                    </a:ext>
                  </a:extLst>
                </a:gridCol>
                <a:gridCol w="1755624">
                  <a:extLst>
                    <a:ext uri="{9D8B030D-6E8A-4147-A177-3AD203B41FA5}">
                      <a16:colId xmlns="" xmlns:a16="http://schemas.microsoft.com/office/drawing/2014/main" val="20001"/>
                    </a:ext>
                  </a:extLst>
                </a:gridCol>
              </a:tblGrid>
              <a:tr h="407876">
                <a:tc>
                  <a:txBody>
                    <a:bodyPr/>
                    <a:lstStyle/>
                    <a:p>
                      <a:r>
                        <a:rPr lang="en-GB" sz="1200" dirty="0" smtClean="0"/>
                        <a:t>2018</a:t>
                      </a:r>
                      <a:endParaRPr lang="en-GB" sz="1200" dirty="0"/>
                    </a:p>
                  </a:txBody>
                  <a:tcPr/>
                </a:tc>
                <a:tc>
                  <a:txBody>
                    <a:bodyPr/>
                    <a:lstStyle/>
                    <a:p>
                      <a:r>
                        <a:rPr lang="en-GB" sz="1200" baseline="0" dirty="0" smtClean="0"/>
                        <a:t>Breast responses</a:t>
                      </a:r>
                      <a:endParaRPr lang="en-GB" sz="1200" dirty="0"/>
                    </a:p>
                  </a:txBody>
                  <a:tcPr/>
                </a:tc>
                <a:extLst>
                  <a:ext uri="{0D108BD9-81ED-4DB2-BD59-A6C34878D82A}">
                    <a16:rowId xmlns="" xmlns:a16="http://schemas.microsoft.com/office/drawing/2014/main" val="10000"/>
                  </a:ext>
                </a:extLst>
              </a:tr>
              <a:tr h="412969">
                <a:tc>
                  <a:txBody>
                    <a:bodyPr/>
                    <a:lstStyle/>
                    <a:p>
                      <a:r>
                        <a:rPr lang="en-GB" sz="1200" dirty="0" smtClean="0"/>
                        <a:t>UHBristol</a:t>
                      </a:r>
                      <a:endParaRPr lang="en-GB" sz="1200" dirty="0"/>
                    </a:p>
                  </a:txBody>
                  <a:tcPr/>
                </a:tc>
                <a:tc>
                  <a:txBody>
                    <a:bodyPr/>
                    <a:lstStyle/>
                    <a:p>
                      <a:r>
                        <a:rPr lang="en-GB" sz="1200" b="0" dirty="0" smtClean="0"/>
                        <a:t>138</a:t>
                      </a:r>
                      <a:endParaRPr lang="en-GB" sz="1200" b="0" dirty="0"/>
                    </a:p>
                  </a:txBody>
                  <a:tcPr/>
                </a:tc>
                <a:extLst>
                  <a:ext uri="{0D108BD9-81ED-4DB2-BD59-A6C34878D82A}">
                    <a16:rowId xmlns="" xmlns:a16="http://schemas.microsoft.com/office/drawing/2014/main" val="10001"/>
                  </a:ext>
                </a:extLst>
              </a:tr>
              <a:tr h="412969">
                <a:tc>
                  <a:txBody>
                    <a:bodyPr/>
                    <a:lstStyle/>
                    <a:p>
                      <a:r>
                        <a:rPr lang="en-GB" sz="1200" dirty="0" smtClean="0"/>
                        <a:t>North</a:t>
                      </a:r>
                      <a:r>
                        <a:rPr lang="en-GB" sz="1200" baseline="0" dirty="0" smtClean="0"/>
                        <a:t> Bristol</a:t>
                      </a:r>
                      <a:endParaRPr lang="en-GB" sz="1200" dirty="0"/>
                    </a:p>
                  </a:txBody>
                  <a:tcPr/>
                </a:tc>
                <a:tc>
                  <a:txBody>
                    <a:bodyPr/>
                    <a:lstStyle/>
                    <a:p>
                      <a:r>
                        <a:rPr lang="en-GB" sz="1200" b="0" dirty="0" smtClean="0"/>
                        <a:t>117</a:t>
                      </a:r>
                      <a:endParaRPr lang="en-GB" sz="1200" b="0" dirty="0"/>
                    </a:p>
                  </a:txBody>
                  <a:tcPr/>
                </a:tc>
                <a:extLst>
                  <a:ext uri="{0D108BD9-81ED-4DB2-BD59-A6C34878D82A}">
                    <a16:rowId xmlns="" xmlns:a16="http://schemas.microsoft.com/office/drawing/2014/main" val="10002"/>
                  </a:ext>
                </a:extLst>
              </a:tr>
              <a:tr h="412969">
                <a:tc>
                  <a:txBody>
                    <a:bodyPr/>
                    <a:lstStyle/>
                    <a:p>
                      <a:r>
                        <a:rPr lang="en-GB" sz="1200" dirty="0" smtClean="0"/>
                        <a:t>Glos / </a:t>
                      </a:r>
                      <a:r>
                        <a:rPr lang="en-GB" sz="1200" dirty="0" err="1" smtClean="0"/>
                        <a:t>Chelt</a:t>
                      </a:r>
                      <a:endParaRPr lang="en-GB" sz="1200" dirty="0"/>
                    </a:p>
                  </a:txBody>
                  <a:tcPr/>
                </a:tc>
                <a:tc>
                  <a:txBody>
                    <a:bodyPr/>
                    <a:lstStyle/>
                    <a:p>
                      <a:r>
                        <a:rPr lang="en-GB" sz="1200" b="0" dirty="0" smtClean="0"/>
                        <a:t>253</a:t>
                      </a:r>
                      <a:endParaRPr lang="en-GB" sz="1200" b="0" dirty="0"/>
                    </a:p>
                  </a:txBody>
                  <a:tcPr/>
                </a:tc>
                <a:extLst>
                  <a:ext uri="{0D108BD9-81ED-4DB2-BD59-A6C34878D82A}">
                    <a16:rowId xmlns="" xmlns:a16="http://schemas.microsoft.com/office/drawing/2014/main" val="10003"/>
                  </a:ext>
                </a:extLst>
              </a:tr>
              <a:tr h="441451">
                <a:tc>
                  <a:txBody>
                    <a:bodyPr/>
                    <a:lstStyle/>
                    <a:p>
                      <a:r>
                        <a:rPr lang="en-GB" sz="1200" dirty="0" smtClean="0"/>
                        <a:t>Taunton</a:t>
                      </a:r>
                      <a:endParaRPr lang="en-GB" sz="1200" dirty="0"/>
                    </a:p>
                  </a:txBody>
                  <a:tcPr/>
                </a:tc>
                <a:tc>
                  <a:txBody>
                    <a:bodyPr/>
                    <a:lstStyle/>
                    <a:p>
                      <a:r>
                        <a:rPr lang="en-GB" sz="1200" b="0" dirty="0" smtClean="0"/>
                        <a:t>92</a:t>
                      </a:r>
                      <a:endParaRPr lang="en-GB" sz="1200" b="0" dirty="0"/>
                    </a:p>
                  </a:txBody>
                  <a:tcPr/>
                </a:tc>
                <a:extLst>
                  <a:ext uri="{0D108BD9-81ED-4DB2-BD59-A6C34878D82A}">
                    <a16:rowId xmlns="" xmlns:a16="http://schemas.microsoft.com/office/drawing/2014/main" val="10004"/>
                  </a:ext>
                </a:extLst>
              </a:tr>
              <a:tr h="412969">
                <a:tc>
                  <a:txBody>
                    <a:bodyPr/>
                    <a:lstStyle/>
                    <a:p>
                      <a:r>
                        <a:rPr lang="en-GB" sz="1200" dirty="0" smtClean="0"/>
                        <a:t>Yeovil</a:t>
                      </a:r>
                      <a:endParaRPr lang="en-GB" sz="1200" dirty="0"/>
                    </a:p>
                  </a:txBody>
                  <a:tcPr/>
                </a:tc>
                <a:tc>
                  <a:txBody>
                    <a:bodyPr/>
                    <a:lstStyle/>
                    <a:p>
                      <a:r>
                        <a:rPr lang="en-GB" sz="1200" b="0" dirty="0" smtClean="0"/>
                        <a:t>75</a:t>
                      </a:r>
                      <a:endParaRPr lang="en-GB" sz="1200" b="0" dirty="0"/>
                    </a:p>
                  </a:txBody>
                  <a:tcPr/>
                </a:tc>
                <a:extLst>
                  <a:ext uri="{0D108BD9-81ED-4DB2-BD59-A6C34878D82A}">
                    <a16:rowId xmlns="" xmlns:a16="http://schemas.microsoft.com/office/drawing/2014/main" val="10005"/>
                  </a:ext>
                </a:extLst>
              </a:tr>
              <a:tr h="412969">
                <a:tc>
                  <a:txBody>
                    <a:bodyPr/>
                    <a:lstStyle/>
                    <a:p>
                      <a:r>
                        <a:rPr lang="en-GB" sz="1200" dirty="0" smtClean="0"/>
                        <a:t>Weston</a:t>
                      </a:r>
                      <a:endParaRPr lang="en-GB" sz="1200" dirty="0"/>
                    </a:p>
                  </a:txBody>
                  <a:tcPr/>
                </a:tc>
                <a:tc>
                  <a:txBody>
                    <a:bodyPr/>
                    <a:lstStyle/>
                    <a:p>
                      <a:r>
                        <a:rPr lang="en-GB" sz="1200" b="0" dirty="0" smtClean="0"/>
                        <a:t>46</a:t>
                      </a:r>
                      <a:endParaRPr lang="en-GB" sz="1200" b="0" dirty="0"/>
                    </a:p>
                  </a:txBody>
                  <a:tcPr/>
                </a:tc>
                <a:extLst>
                  <a:ext uri="{0D108BD9-81ED-4DB2-BD59-A6C34878D82A}">
                    <a16:rowId xmlns="" xmlns:a16="http://schemas.microsoft.com/office/drawing/2014/main" val="10006"/>
                  </a:ext>
                </a:extLst>
              </a:tr>
              <a:tr h="412969">
                <a:tc>
                  <a:txBody>
                    <a:bodyPr/>
                    <a:lstStyle/>
                    <a:p>
                      <a:r>
                        <a:rPr lang="en-GB" sz="1200" dirty="0" smtClean="0"/>
                        <a:t>Bath</a:t>
                      </a:r>
                      <a:endParaRPr lang="en-GB" sz="1200" dirty="0"/>
                    </a:p>
                  </a:txBody>
                  <a:tcPr/>
                </a:tc>
                <a:tc>
                  <a:txBody>
                    <a:bodyPr/>
                    <a:lstStyle/>
                    <a:p>
                      <a:r>
                        <a:rPr lang="en-GB" sz="1200" b="0" dirty="0" smtClean="0"/>
                        <a:t>108</a:t>
                      </a:r>
                      <a:endParaRPr lang="en-GB" sz="1200" b="0" dirty="0"/>
                    </a:p>
                  </a:txBody>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27677414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 and considerations </a:t>
            </a:r>
            <a:endParaRPr lang="en-GB" dirty="0"/>
          </a:p>
        </p:txBody>
      </p:sp>
      <p:sp>
        <p:nvSpPr>
          <p:cNvPr id="3" name="Content Placeholder 2"/>
          <p:cNvSpPr>
            <a:spLocks noGrp="1"/>
          </p:cNvSpPr>
          <p:nvPr>
            <p:ph idx="1"/>
          </p:nvPr>
        </p:nvSpPr>
        <p:spPr>
          <a:xfrm>
            <a:off x="457200" y="1268760"/>
            <a:ext cx="8229600" cy="4857403"/>
          </a:xfrm>
        </p:spPr>
        <p:txBody>
          <a:bodyPr>
            <a:normAutofit/>
          </a:bodyPr>
          <a:lstStyle/>
          <a:p>
            <a:r>
              <a:rPr lang="en-GB" sz="2000" dirty="0" smtClean="0"/>
              <a:t>2018 results have just been published therefore decent analysis for this meeting not been performed..</a:t>
            </a:r>
          </a:p>
          <a:p>
            <a:r>
              <a:rPr lang="en-GB" sz="2000" dirty="0" smtClean="0"/>
              <a:t>UKCONS have just published their analysis of the national results and whilst there have been some serious improvements in overall care, access to CNS support and being involved in decision making there has been a deterioration in waiting times for first appointment , diagnostics and primary care support. Men rated  their  experience higher  than women as did  patients who recorded themselves as white </a:t>
            </a:r>
          </a:p>
          <a:p>
            <a:r>
              <a:rPr lang="en-GB" sz="2000" dirty="0" smtClean="0"/>
              <a:t>Some of this broader thinking may not feel pertinent to us as you all  see breast patients quickly and usually within the confines of rapid diagnostics and ethnicity data not shared with Trusts but worth considering when designing services, process and patient information.</a:t>
            </a:r>
          </a:p>
          <a:p>
            <a:r>
              <a:rPr lang="en-GB" sz="2000" dirty="0" smtClean="0"/>
              <a:t>I have included </a:t>
            </a:r>
            <a:r>
              <a:rPr lang="en-GB" sz="2000" dirty="0"/>
              <a:t>in this presentation </a:t>
            </a:r>
            <a:r>
              <a:rPr lang="en-GB" sz="2000" dirty="0" smtClean="0"/>
              <a:t>SWAG </a:t>
            </a:r>
            <a:r>
              <a:rPr lang="en-GB" sz="2000" dirty="0"/>
              <a:t>responses for </a:t>
            </a:r>
            <a:r>
              <a:rPr lang="en-GB" sz="2000" dirty="0" smtClean="0"/>
              <a:t>16/69 questions These </a:t>
            </a:r>
            <a:r>
              <a:rPr lang="en-GB" sz="2000" dirty="0"/>
              <a:t>were chosen as an indicator of services and perhaps the checks on the emergence of the LWBC ( personalised care ) effects.</a:t>
            </a:r>
          </a:p>
          <a:p>
            <a:endParaRPr lang="en-GB" sz="2000" dirty="0"/>
          </a:p>
        </p:txBody>
      </p:sp>
    </p:spTree>
    <p:extLst>
      <p:ext uri="{BB962C8B-B14F-4D97-AF65-F5344CB8AC3E}">
        <p14:creationId xmlns:p14="http://schemas.microsoft.com/office/powerpoint/2010/main" val="131205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107504" y="874174"/>
            <a:ext cx="8959717" cy="4032447"/>
          </a:xfrm>
          <a:prstGeom prst="rect">
            <a:avLst/>
          </a:prstGeom>
        </p:spPr>
      </p:pic>
      <p:sp>
        <p:nvSpPr>
          <p:cNvPr id="11" name="Rectangle 10"/>
          <p:cNvSpPr/>
          <p:nvPr/>
        </p:nvSpPr>
        <p:spPr>
          <a:xfrm>
            <a:off x="508825" y="4941168"/>
            <a:ext cx="8383653" cy="1200329"/>
          </a:xfrm>
          <a:prstGeom prst="rect">
            <a:avLst/>
          </a:prstGeom>
        </p:spPr>
        <p:txBody>
          <a:bodyPr wrap="square">
            <a:spAutoFit/>
          </a:bodyPr>
          <a:lstStyle/>
          <a:p>
            <a:r>
              <a:rPr lang="en-GB" dirty="0" smtClean="0"/>
              <a:t>There </a:t>
            </a:r>
            <a:r>
              <a:rPr lang="en-GB" dirty="0"/>
              <a:t>seems to be a </a:t>
            </a:r>
            <a:r>
              <a:rPr lang="en-GB" dirty="0" smtClean="0"/>
              <a:t>trend: </a:t>
            </a:r>
            <a:r>
              <a:rPr lang="en-GB" dirty="0"/>
              <a:t>information long-term side effects </a:t>
            </a:r>
            <a:r>
              <a:rPr lang="en-GB" dirty="0" smtClean="0"/>
              <a:t>given well  </a:t>
            </a:r>
            <a:r>
              <a:rPr lang="en-GB" dirty="0"/>
              <a:t>whereas understanding potential side effects prior to treatment not understood so well and I wonder if this is to do with information overload at the beginning of treatment </a:t>
            </a:r>
            <a:r>
              <a:rPr lang="en-GB" dirty="0" smtClean="0"/>
              <a:t>and whether we need to invest in this early information giving </a:t>
            </a:r>
            <a:endParaRPr lang="en-GB" dirty="0"/>
          </a:p>
        </p:txBody>
      </p:sp>
    </p:spTree>
    <p:extLst>
      <p:ext uri="{BB962C8B-B14F-4D97-AF65-F5344CB8AC3E}">
        <p14:creationId xmlns:p14="http://schemas.microsoft.com/office/powerpoint/2010/main" val="2803205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39552" y="188641"/>
            <a:ext cx="8280920" cy="4896544"/>
          </a:xfrm>
          <a:prstGeom prst="rect">
            <a:avLst/>
          </a:prstGeom>
        </p:spPr>
      </p:pic>
      <p:sp>
        <p:nvSpPr>
          <p:cNvPr id="3" name="Rectangle 2"/>
          <p:cNvSpPr/>
          <p:nvPr/>
        </p:nvSpPr>
        <p:spPr>
          <a:xfrm>
            <a:off x="539552" y="5373216"/>
            <a:ext cx="8280920" cy="646331"/>
          </a:xfrm>
          <a:prstGeom prst="rect">
            <a:avLst/>
          </a:prstGeom>
        </p:spPr>
        <p:txBody>
          <a:bodyPr wrap="square">
            <a:spAutoFit/>
          </a:bodyPr>
          <a:lstStyle/>
          <a:p>
            <a:r>
              <a:rPr lang="en-GB" dirty="0"/>
              <a:t>need to remember care can be split between different providers and named individuals as opposed to nursing or breast care teams may rate differently </a:t>
            </a:r>
          </a:p>
        </p:txBody>
      </p:sp>
    </p:spTree>
    <p:extLst>
      <p:ext uri="{BB962C8B-B14F-4D97-AF65-F5344CB8AC3E}">
        <p14:creationId xmlns:p14="http://schemas.microsoft.com/office/powerpoint/2010/main" val="2742716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693447" y="305272"/>
            <a:ext cx="8280920" cy="6552728"/>
          </a:xfrm>
          <a:prstGeom prst="rect">
            <a:avLst/>
          </a:prstGeom>
        </p:spPr>
      </p:pic>
      <p:sp>
        <p:nvSpPr>
          <p:cNvPr id="6" name="Rectangle 5"/>
          <p:cNvSpPr/>
          <p:nvPr/>
        </p:nvSpPr>
        <p:spPr>
          <a:xfrm>
            <a:off x="689678" y="4293096"/>
            <a:ext cx="8280920" cy="646331"/>
          </a:xfrm>
          <a:prstGeom prst="rect">
            <a:avLst/>
          </a:prstGeom>
        </p:spPr>
        <p:txBody>
          <a:bodyPr wrap="square">
            <a:spAutoFit/>
          </a:bodyPr>
          <a:lstStyle/>
          <a:p>
            <a:r>
              <a:rPr lang="en-GB" dirty="0"/>
              <a:t>May need to consider radiotherapy information but </a:t>
            </a:r>
            <a:r>
              <a:rPr lang="en-GB" dirty="0" smtClean="0"/>
              <a:t>good access to financial information and  </a:t>
            </a:r>
            <a:r>
              <a:rPr lang="en-GB" dirty="0"/>
              <a:t>GP involvement shown with these results </a:t>
            </a:r>
          </a:p>
        </p:txBody>
      </p:sp>
    </p:spTree>
    <p:extLst>
      <p:ext uri="{BB962C8B-B14F-4D97-AF65-F5344CB8AC3E}">
        <p14:creationId xmlns:p14="http://schemas.microsoft.com/office/powerpoint/2010/main" val="1821357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Thoughts </a:t>
            </a:r>
            <a:endParaRPr lang="en-GB" dirty="0"/>
          </a:p>
        </p:txBody>
      </p:sp>
      <p:sp>
        <p:nvSpPr>
          <p:cNvPr id="3" name="Content Placeholder 2"/>
          <p:cNvSpPr>
            <a:spLocks noGrp="1"/>
          </p:cNvSpPr>
          <p:nvPr>
            <p:ph idx="1"/>
          </p:nvPr>
        </p:nvSpPr>
        <p:spPr/>
        <p:txBody>
          <a:bodyPr>
            <a:normAutofit/>
          </a:bodyPr>
          <a:lstStyle/>
          <a:p>
            <a:r>
              <a:rPr lang="en-GB" sz="2800" dirty="0" smtClean="0"/>
              <a:t>Firstly remember whilst there </a:t>
            </a:r>
            <a:r>
              <a:rPr lang="en-GB" sz="2800" dirty="0"/>
              <a:t>is always room for improvement </a:t>
            </a:r>
            <a:r>
              <a:rPr lang="en-GB" sz="2800" dirty="0" smtClean="0"/>
              <a:t>but these are a great set of results !</a:t>
            </a:r>
          </a:p>
          <a:p>
            <a:pPr marL="0" indent="0">
              <a:buNone/>
            </a:pPr>
            <a:endParaRPr lang="en-GB" sz="2800" dirty="0" smtClean="0"/>
          </a:p>
          <a:p>
            <a:r>
              <a:rPr lang="en-GB" sz="2400" dirty="0" smtClean="0"/>
              <a:t>May need to review early information but don’t rush off and overhaul it as this result also change with the development of early HNAs and WBEs such as ‘first steps’ suggest we review in SWAG as the LWBC implementation  progresses </a:t>
            </a:r>
          </a:p>
          <a:p>
            <a:r>
              <a:rPr lang="en-GB" sz="2400" dirty="0" smtClean="0"/>
              <a:t>Remember to look at your comments and work through in your MDTs and where possible involve patient focus groups </a:t>
            </a:r>
          </a:p>
          <a:p>
            <a:pPr marL="0" indent="0">
              <a:buNone/>
            </a:pPr>
            <a:endParaRPr lang="en-GB" sz="2400" dirty="0"/>
          </a:p>
        </p:txBody>
      </p:sp>
    </p:spTree>
    <p:extLst>
      <p:ext uri="{BB962C8B-B14F-4D97-AF65-F5344CB8AC3E}">
        <p14:creationId xmlns:p14="http://schemas.microsoft.com/office/powerpoint/2010/main" val="11631864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334</TotalTime>
  <Words>470</Words>
  <Application>Microsoft Office PowerPoint</Application>
  <PresentationFormat>On-screen Show (4:3)</PresentationFormat>
  <Paragraphs>43</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National Cancer Patient Experience Results (NCPES) 2018</vt:lpstr>
      <vt:lpstr>2018 NCPES</vt:lpstr>
      <vt:lpstr>Results and considerations </vt:lpstr>
      <vt:lpstr>PowerPoint Presentation</vt:lpstr>
      <vt:lpstr>PowerPoint Presentation</vt:lpstr>
      <vt:lpstr>PowerPoint Presentation</vt:lpstr>
      <vt:lpstr>Thoughts </vt:lpstr>
    </vt:vector>
  </TitlesOfParts>
  <Company>UHBrstiol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Cancer Patient Experience Results 2018</dc:title>
  <dc:creator>Dunderdale, Helen</dc:creator>
  <cp:lastModifiedBy>Dunderdale, Helen</cp:lastModifiedBy>
  <cp:revision>16</cp:revision>
  <dcterms:created xsi:type="dcterms:W3CDTF">2019-09-19T10:22:20Z</dcterms:created>
  <dcterms:modified xsi:type="dcterms:W3CDTF">2019-09-20T07:55:40Z</dcterms:modified>
</cp:coreProperties>
</file>