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64" r:id="rId4"/>
    <p:sldId id="269" r:id="rId5"/>
    <p:sldId id="270" r:id="rId6"/>
    <p:sldId id="272" r:id="rId7"/>
    <p:sldId id="273" r:id="rId8"/>
    <p:sldId id="267" r:id="rId9"/>
    <p:sldId id="27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687" autoAdjust="0"/>
  </p:normalViewPr>
  <p:slideViewPr>
    <p:cSldViewPr>
      <p:cViewPr>
        <p:scale>
          <a:sx n="65" d="100"/>
          <a:sy n="65" d="100"/>
        </p:scale>
        <p:origin x="-15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B85613-EC19-4520-AE7E-B1EF86095670}" type="datetimeFigureOut">
              <a:rPr lang="en-GB" smtClean="0"/>
              <a:t>19/11/2019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BA284-DDFA-4A0F-BF3D-3B5AFD808FD9}" type="slidenum">
              <a:rPr lang="en-GB" smtClean="0"/>
              <a:t>‹#›</a:t>
            </a:fld>
            <a:endParaRPr lang="en-GB"/>
          </a:p>
        </p:txBody>
      </p:sp>
    </p:spTree>
    <p:extLst>
      <p:ext uri="{BB962C8B-B14F-4D97-AF65-F5344CB8AC3E}">
        <p14:creationId xmlns:p14="http://schemas.microsoft.com/office/powerpoint/2010/main" val="3193685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7BA284-DDFA-4A0F-BF3D-3B5AFD808FD9}" type="slidenum">
              <a:rPr lang="en-GB" smtClean="0"/>
              <a:t>4</a:t>
            </a:fld>
            <a:endParaRPr lang="en-GB"/>
          </a:p>
        </p:txBody>
      </p:sp>
    </p:spTree>
    <p:extLst>
      <p:ext uri="{BB962C8B-B14F-4D97-AF65-F5344CB8AC3E}">
        <p14:creationId xmlns:p14="http://schemas.microsoft.com/office/powerpoint/2010/main" val="3874390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7BA284-DDFA-4A0F-BF3D-3B5AFD808FD9}" type="slidenum">
              <a:rPr lang="en-GB" smtClean="0"/>
              <a:t>6</a:t>
            </a:fld>
            <a:endParaRPr lang="en-GB"/>
          </a:p>
        </p:txBody>
      </p:sp>
    </p:spTree>
    <p:extLst>
      <p:ext uri="{BB962C8B-B14F-4D97-AF65-F5344CB8AC3E}">
        <p14:creationId xmlns:p14="http://schemas.microsoft.com/office/powerpoint/2010/main" val="1822634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Care plans and ease of contact to CNS under lung average for Marsden although research their highest</a:t>
            </a:r>
            <a:r>
              <a:rPr lang="en-GB" baseline="0" dirty="0" smtClean="0"/>
              <a:t> speciality score </a:t>
            </a:r>
            <a:endParaRPr lang="en-GB" dirty="0"/>
          </a:p>
        </p:txBody>
      </p:sp>
      <p:sp>
        <p:nvSpPr>
          <p:cNvPr id="4" name="Slide Number Placeholder 3"/>
          <p:cNvSpPr>
            <a:spLocks noGrp="1"/>
          </p:cNvSpPr>
          <p:nvPr>
            <p:ph type="sldNum" sz="quarter" idx="10"/>
          </p:nvPr>
        </p:nvSpPr>
        <p:spPr/>
        <p:txBody>
          <a:bodyPr/>
          <a:lstStyle/>
          <a:p>
            <a:fld id="{287BA284-DDFA-4A0F-BF3D-3B5AFD808FD9}" type="slidenum">
              <a:rPr lang="en-GB" smtClean="0"/>
              <a:t>7</a:t>
            </a:fld>
            <a:endParaRPr lang="en-GB"/>
          </a:p>
        </p:txBody>
      </p:sp>
    </p:spTree>
    <p:extLst>
      <p:ext uri="{BB962C8B-B14F-4D97-AF65-F5344CB8AC3E}">
        <p14:creationId xmlns:p14="http://schemas.microsoft.com/office/powerpoint/2010/main" val="2653831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98053C-FCD8-4103-B124-849C776F2777}"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271813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98053C-FCD8-4103-B124-849C776F2777}"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861351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98053C-FCD8-4103-B124-849C776F2777}"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9662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98053C-FCD8-4103-B124-849C776F2777}"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3937404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98053C-FCD8-4103-B124-849C776F2777}" type="datetimeFigureOut">
              <a:rPr lang="en-GB" smtClean="0"/>
              <a:t>19/11/2019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757981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98053C-FCD8-4103-B124-849C776F2777}" type="datetimeFigureOut">
              <a:rPr lang="en-GB" smtClean="0"/>
              <a:t>19/11/2019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2541352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98053C-FCD8-4103-B124-849C776F2777}" type="datetimeFigureOut">
              <a:rPr lang="en-GB" smtClean="0"/>
              <a:t>19/11/2019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3836843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98053C-FCD8-4103-B124-849C776F2777}" type="datetimeFigureOut">
              <a:rPr lang="en-GB" smtClean="0"/>
              <a:t>19/11/2019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54993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8053C-FCD8-4103-B124-849C776F2777}" type="datetimeFigureOut">
              <a:rPr lang="en-GB" smtClean="0"/>
              <a:t>19/11/2019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51191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8053C-FCD8-4103-B124-849C776F2777}" type="datetimeFigureOut">
              <a:rPr lang="en-GB" smtClean="0"/>
              <a:t>19/11/2019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2617586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8053C-FCD8-4103-B124-849C776F2777}" type="datetimeFigureOut">
              <a:rPr lang="en-GB" smtClean="0"/>
              <a:t>19/11/2019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8D15EE-DA59-4152-B8C6-287659BAC226}" type="slidenum">
              <a:rPr lang="en-GB" smtClean="0"/>
              <a:t>‹#›</a:t>
            </a:fld>
            <a:endParaRPr lang="en-GB"/>
          </a:p>
        </p:txBody>
      </p:sp>
    </p:spTree>
    <p:extLst>
      <p:ext uri="{BB962C8B-B14F-4D97-AF65-F5344CB8AC3E}">
        <p14:creationId xmlns:p14="http://schemas.microsoft.com/office/powerpoint/2010/main" val="134907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8053C-FCD8-4103-B124-849C776F2777}" type="datetimeFigureOut">
              <a:rPr lang="en-GB" smtClean="0"/>
              <a:t>19/11/2019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D15EE-DA59-4152-B8C6-287659BAC226}" type="slidenum">
              <a:rPr lang="en-GB" smtClean="0"/>
              <a:t>‹#›</a:t>
            </a:fld>
            <a:endParaRPr lang="en-GB"/>
          </a:p>
        </p:txBody>
      </p:sp>
    </p:spTree>
    <p:extLst>
      <p:ext uri="{BB962C8B-B14F-4D97-AF65-F5344CB8AC3E}">
        <p14:creationId xmlns:p14="http://schemas.microsoft.com/office/powerpoint/2010/main" val="3893155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ncpes.co.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2185391"/>
          </a:xfrm>
        </p:spPr>
        <p:txBody>
          <a:bodyPr/>
          <a:lstStyle/>
          <a:p>
            <a:r>
              <a:rPr lang="en-GB" dirty="0" smtClean="0"/>
              <a:t>National Cancer Patient Experience Results (NCPES) 2018</a:t>
            </a:r>
            <a:endParaRPr lang="en-GB" dirty="0"/>
          </a:p>
        </p:txBody>
      </p:sp>
      <p:sp>
        <p:nvSpPr>
          <p:cNvPr id="3" name="Subtitle 2"/>
          <p:cNvSpPr>
            <a:spLocks noGrp="1"/>
          </p:cNvSpPr>
          <p:nvPr>
            <p:ph type="subTitle" idx="1"/>
          </p:nvPr>
        </p:nvSpPr>
        <p:spPr>
          <a:xfrm>
            <a:off x="971600" y="3886200"/>
            <a:ext cx="7776864" cy="1752600"/>
          </a:xfrm>
        </p:spPr>
        <p:txBody>
          <a:bodyPr>
            <a:normAutofit/>
          </a:bodyPr>
          <a:lstStyle/>
          <a:p>
            <a:r>
              <a:rPr lang="en-GB" dirty="0" smtClean="0"/>
              <a:t>Lung Cancer Clinical Advisory Group</a:t>
            </a:r>
          </a:p>
          <a:p>
            <a:r>
              <a:rPr lang="en-GB" dirty="0" smtClean="0"/>
              <a:t>Tuesday 19</a:t>
            </a:r>
            <a:r>
              <a:rPr lang="en-GB" baseline="30000" dirty="0" smtClean="0"/>
              <a:t>th</a:t>
            </a:r>
            <a:r>
              <a:rPr lang="en-GB" dirty="0" smtClean="0"/>
              <a:t> November,2019</a:t>
            </a:r>
          </a:p>
          <a:p>
            <a:pPr algn="r"/>
            <a:r>
              <a:rPr lang="en-GB" sz="1900" dirty="0" smtClean="0"/>
              <a:t>Belinda Ockrim, LCN</a:t>
            </a:r>
            <a:endParaRPr lang="en-GB" sz="1800" dirty="0"/>
          </a:p>
        </p:txBody>
      </p:sp>
    </p:spTree>
    <p:extLst>
      <p:ext uri="{BB962C8B-B14F-4D97-AF65-F5344CB8AC3E}">
        <p14:creationId xmlns:p14="http://schemas.microsoft.com/office/powerpoint/2010/main" val="450916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611188" y="116633"/>
            <a:ext cx="3333750" cy="648072"/>
          </a:xfrm>
          <a:noFill/>
          <a:ln>
            <a:miter lim="800000"/>
            <a:headEnd/>
            <a:tailEnd/>
          </a:ln>
        </p:spPr>
        <p:txBody>
          <a:bodyPr vert="horz" wrap="square" lIns="91440" tIns="45720" rIns="91440" bIns="45720" numCol="1" anchor="t" anchorCtr="0" compatLnSpc="1">
            <a:prstTxWarp prst="textNoShape">
              <a:avLst/>
            </a:prstTxWarp>
            <a:normAutofit fontScale="90000"/>
          </a:bodyPr>
          <a:lstStyle/>
          <a:p>
            <a:r>
              <a:rPr lang="en-GB" sz="4000" dirty="0" smtClean="0">
                <a:latin typeface="Calibri" panose="020F0502020204030204" pitchFamily="34" charset="0"/>
              </a:rPr>
              <a:t>2018 NCPES</a:t>
            </a:r>
          </a:p>
        </p:txBody>
      </p:sp>
      <p:sp>
        <p:nvSpPr>
          <p:cNvPr id="21507" name="Rectangle 3"/>
          <p:cNvSpPr>
            <a:spLocks noGrp="1" noChangeArrowheads="1"/>
          </p:cNvSpPr>
          <p:nvPr>
            <p:ph type="body" idx="1"/>
          </p:nvPr>
        </p:nvSpPr>
        <p:spPr bwMode="auto">
          <a:xfrm>
            <a:off x="251520" y="692696"/>
            <a:ext cx="8640886" cy="6048672"/>
          </a:xfrm>
          <a:noFill/>
          <a:ln>
            <a:miter lim="800000"/>
            <a:headEnd/>
            <a:tailEnd/>
          </a:ln>
        </p:spPr>
        <p:txBody>
          <a:bodyPr vert="horz" wrap="square" lIns="91440" tIns="45720" rIns="91440" bIns="45720" numCol="1" anchor="t" anchorCtr="0" compatLnSpc="1">
            <a:prstTxWarp prst="textNoShape">
              <a:avLst/>
            </a:prstTxWarp>
          </a:bodyPr>
          <a:lstStyle/>
          <a:p>
            <a:r>
              <a:rPr lang="en-GB" sz="2000" dirty="0" smtClean="0">
                <a:latin typeface="Calibri" panose="020F0502020204030204" pitchFamily="34" charset="0"/>
              </a:rPr>
              <a:t>Any adult ( &gt;16) with a cancer diagnosis and had an Inpatient or day case associated care episode  during  01/04/18 – 30/06/18</a:t>
            </a:r>
          </a:p>
          <a:p>
            <a:r>
              <a:rPr lang="en-GB" sz="2000" dirty="0" smtClean="0">
                <a:latin typeface="Calibri" panose="020F0502020204030204" pitchFamily="34" charset="0"/>
              </a:rPr>
              <a:t>National response rate was  64%  (2017 - 63%)</a:t>
            </a:r>
          </a:p>
          <a:p>
            <a:r>
              <a:rPr lang="en-GB" sz="2000" dirty="0" smtClean="0">
                <a:latin typeface="Calibri" panose="020F0502020204030204" pitchFamily="34" charset="0"/>
              </a:rPr>
              <a:t>Results published September 2019</a:t>
            </a:r>
          </a:p>
          <a:p>
            <a:r>
              <a:rPr lang="en-GB" sz="2000" dirty="0" smtClean="0">
                <a:latin typeface="Calibri" panose="020F0502020204030204" pitchFamily="34" charset="0"/>
              </a:rPr>
              <a:t>You can check any  trust’s quantitative results  at </a:t>
            </a:r>
            <a:r>
              <a:rPr lang="en-GB" sz="2000" dirty="0" smtClean="0">
                <a:latin typeface="Calibri" panose="020F0502020204030204" pitchFamily="34" charset="0"/>
                <a:hlinkClick r:id="rId2"/>
              </a:rPr>
              <a:t>www.ncpes.co.uk</a:t>
            </a:r>
            <a:endParaRPr lang="en-GB" sz="2000" dirty="0" smtClean="0">
              <a:latin typeface="Calibri" panose="020F0502020204030204" pitchFamily="34" charset="0"/>
            </a:endParaRPr>
          </a:p>
          <a:p>
            <a:r>
              <a:rPr lang="en-GB" sz="2000" dirty="0" smtClean="0">
                <a:latin typeface="Calibri" panose="020F0502020204030204" pitchFamily="34" charset="0"/>
              </a:rPr>
              <a:t>SWAG’s </a:t>
            </a:r>
            <a:r>
              <a:rPr lang="en-GB" sz="2000" dirty="0">
                <a:latin typeface="Calibri" panose="020F0502020204030204" pitchFamily="34" charset="0"/>
              </a:rPr>
              <a:t>lung responses :</a:t>
            </a:r>
          </a:p>
          <a:p>
            <a:pPr>
              <a:buFontTx/>
              <a:buNone/>
            </a:pPr>
            <a:endParaRPr lang="en-GB" sz="2400" dirty="0" smtClean="0"/>
          </a:p>
        </p:txBody>
      </p:sp>
      <p:graphicFrame>
        <p:nvGraphicFramePr>
          <p:cNvPr id="2" name="Table 1"/>
          <p:cNvGraphicFramePr>
            <a:graphicFrameLocks noGrp="1"/>
          </p:cNvGraphicFramePr>
          <p:nvPr>
            <p:extLst>
              <p:ext uri="{D42A27DB-BD31-4B8C-83A1-F6EECF244321}">
                <p14:modId xmlns:p14="http://schemas.microsoft.com/office/powerpoint/2010/main" val="1331253169"/>
              </p:ext>
            </p:extLst>
          </p:nvPr>
        </p:nvGraphicFramePr>
        <p:xfrm>
          <a:off x="3779912" y="2996952"/>
          <a:ext cx="3240360" cy="3384376"/>
        </p:xfrm>
        <a:graphic>
          <a:graphicData uri="http://schemas.openxmlformats.org/drawingml/2006/table">
            <a:tbl>
              <a:tblPr firstRow="1" bandRow="1">
                <a:tableStyleId>{21E4AEA4-8DFA-4A89-87EB-49C32662AFE0}</a:tableStyleId>
              </a:tblPr>
              <a:tblGrid>
                <a:gridCol w="1472891">
                  <a:extLst>
                    <a:ext uri="{9D8B030D-6E8A-4147-A177-3AD203B41FA5}">
                      <a16:colId xmlns:a16="http://schemas.microsoft.com/office/drawing/2014/main" xmlns="" val="20000"/>
                    </a:ext>
                  </a:extLst>
                </a:gridCol>
                <a:gridCol w="1767469">
                  <a:extLst>
                    <a:ext uri="{9D8B030D-6E8A-4147-A177-3AD203B41FA5}">
                      <a16:colId xmlns:a16="http://schemas.microsoft.com/office/drawing/2014/main" xmlns="" val="20001"/>
                    </a:ext>
                  </a:extLst>
                </a:gridCol>
              </a:tblGrid>
              <a:tr h="422141">
                <a:tc>
                  <a:txBody>
                    <a:bodyPr/>
                    <a:lstStyle/>
                    <a:p>
                      <a:r>
                        <a:rPr lang="en-GB" sz="1200" dirty="0" smtClean="0"/>
                        <a:t>2018</a:t>
                      </a:r>
                      <a:endParaRPr lang="en-GB" sz="1200" dirty="0"/>
                    </a:p>
                  </a:txBody>
                  <a:tcPr/>
                </a:tc>
                <a:tc>
                  <a:txBody>
                    <a:bodyPr/>
                    <a:lstStyle/>
                    <a:p>
                      <a:r>
                        <a:rPr lang="en-GB" sz="1200" baseline="0" dirty="0" smtClean="0"/>
                        <a:t>Lung responses</a:t>
                      </a:r>
                      <a:endParaRPr lang="en-GB" sz="1200" dirty="0"/>
                    </a:p>
                  </a:txBody>
                  <a:tcPr/>
                </a:tc>
                <a:extLst>
                  <a:ext uri="{0D108BD9-81ED-4DB2-BD59-A6C34878D82A}">
                    <a16:rowId xmlns:a16="http://schemas.microsoft.com/office/drawing/2014/main" xmlns="" val="10000"/>
                  </a:ext>
                </a:extLst>
              </a:tr>
              <a:tr h="422141">
                <a:tc>
                  <a:txBody>
                    <a:bodyPr/>
                    <a:lstStyle/>
                    <a:p>
                      <a:r>
                        <a:rPr lang="en-GB" sz="1200" dirty="0" smtClean="0"/>
                        <a:t>UHBristol</a:t>
                      </a:r>
                      <a:endParaRPr lang="en-GB" sz="1200" dirty="0"/>
                    </a:p>
                  </a:txBody>
                  <a:tcPr/>
                </a:tc>
                <a:tc>
                  <a:txBody>
                    <a:bodyPr/>
                    <a:lstStyle/>
                    <a:p>
                      <a:r>
                        <a:rPr lang="en-GB" sz="1200" b="1" dirty="0" smtClean="0"/>
                        <a:t>95</a:t>
                      </a:r>
                      <a:endParaRPr lang="en-GB" sz="1200" b="1" dirty="0"/>
                    </a:p>
                  </a:txBody>
                  <a:tcPr/>
                </a:tc>
                <a:extLst>
                  <a:ext uri="{0D108BD9-81ED-4DB2-BD59-A6C34878D82A}">
                    <a16:rowId xmlns:a16="http://schemas.microsoft.com/office/drawing/2014/main" xmlns="" val="10001"/>
                  </a:ext>
                </a:extLst>
              </a:tr>
              <a:tr h="422141">
                <a:tc>
                  <a:txBody>
                    <a:bodyPr/>
                    <a:lstStyle/>
                    <a:p>
                      <a:r>
                        <a:rPr lang="en-GB" sz="1200" dirty="0" smtClean="0"/>
                        <a:t>North</a:t>
                      </a:r>
                      <a:r>
                        <a:rPr lang="en-GB" sz="1200" baseline="0" dirty="0" smtClean="0"/>
                        <a:t> Bristol</a:t>
                      </a:r>
                      <a:endParaRPr lang="en-GB" sz="1200" dirty="0"/>
                    </a:p>
                  </a:txBody>
                  <a:tcPr/>
                </a:tc>
                <a:tc>
                  <a:txBody>
                    <a:bodyPr/>
                    <a:lstStyle/>
                    <a:p>
                      <a:r>
                        <a:rPr lang="en-GB" sz="1200" b="0" dirty="0" smtClean="0"/>
                        <a:t>12</a:t>
                      </a:r>
                      <a:endParaRPr lang="en-GB" sz="1200" b="0" dirty="0"/>
                    </a:p>
                  </a:txBody>
                  <a:tcPr/>
                </a:tc>
                <a:extLst>
                  <a:ext uri="{0D108BD9-81ED-4DB2-BD59-A6C34878D82A}">
                    <a16:rowId xmlns:a16="http://schemas.microsoft.com/office/drawing/2014/main" xmlns="" val="10002"/>
                  </a:ext>
                </a:extLst>
              </a:tr>
              <a:tr h="422141">
                <a:tc>
                  <a:txBody>
                    <a:bodyPr/>
                    <a:lstStyle/>
                    <a:p>
                      <a:r>
                        <a:rPr lang="en-GB" sz="1200" dirty="0" smtClean="0"/>
                        <a:t>Glos / </a:t>
                      </a:r>
                      <a:r>
                        <a:rPr lang="en-GB" sz="1200" dirty="0" err="1" smtClean="0"/>
                        <a:t>Chelt</a:t>
                      </a:r>
                      <a:endParaRPr lang="en-GB" sz="1200" dirty="0"/>
                    </a:p>
                  </a:txBody>
                  <a:tcPr/>
                </a:tc>
                <a:tc>
                  <a:txBody>
                    <a:bodyPr/>
                    <a:lstStyle/>
                    <a:p>
                      <a:r>
                        <a:rPr lang="en-GB" sz="1200" b="1" dirty="0" smtClean="0"/>
                        <a:t>70</a:t>
                      </a:r>
                      <a:endParaRPr lang="en-GB" sz="1200" b="1" dirty="0"/>
                    </a:p>
                  </a:txBody>
                  <a:tcPr/>
                </a:tc>
                <a:extLst>
                  <a:ext uri="{0D108BD9-81ED-4DB2-BD59-A6C34878D82A}">
                    <a16:rowId xmlns:a16="http://schemas.microsoft.com/office/drawing/2014/main" xmlns="" val="10003"/>
                  </a:ext>
                </a:extLst>
              </a:tr>
              <a:tr h="429389">
                <a:tc>
                  <a:txBody>
                    <a:bodyPr/>
                    <a:lstStyle/>
                    <a:p>
                      <a:r>
                        <a:rPr lang="en-GB" sz="1200" dirty="0" smtClean="0"/>
                        <a:t>Taunton</a:t>
                      </a:r>
                      <a:endParaRPr lang="en-GB" sz="1200" dirty="0"/>
                    </a:p>
                  </a:txBody>
                  <a:tcPr/>
                </a:tc>
                <a:tc>
                  <a:txBody>
                    <a:bodyPr/>
                    <a:lstStyle/>
                    <a:p>
                      <a:r>
                        <a:rPr lang="en-GB" sz="1200" b="1" dirty="0" smtClean="0"/>
                        <a:t>32</a:t>
                      </a:r>
                      <a:endParaRPr lang="en-GB" sz="1200" b="1" dirty="0"/>
                    </a:p>
                  </a:txBody>
                  <a:tcPr/>
                </a:tc>
                <a:extLst>
                  <a:ext uri="{0D108BD9-81ED-4DB2-BD59-A6C34878D82A}">
                    <a16:rowId xmlns:a16="http://schemas.microsoft.com/office/drawing/2014/main" xmlns="" val="10004"/>
                  </a:ext>
                </a:extLst>
              </a:tr>
              <a:tr h="422141">
                <a:tc>
                  <a:txBody>
                    <a:bodyPr/>
                    <a:lstStyle/>
                    <a:p>
                      <a:r>
                        <a:rPr lang="en-GB" sz="1200" dirty="0" smtClean="0"/>
                        <a:t>Yeovil</a:t>
                      </a:r>
                      <a:endParaRPr lang="en-GB" sz="1200" dirty="0"/>
                    </a:p>
                  </a:txBody>
                  <a:tcPr/>
                </a:tc>
                <a:tc>
                  <a:txBody>
                    <a:bodyPr/>
                    <a:lstStyle/>
                    <a:p>
                      <a:r>
                        <a:rPr lang="en-GB" sz="1200" b="0" dirty="0" smtClean="0"/>
                        <a:t>13</a:t>
                      </a:r>
                      <a:endParaRPr lang="en-GB" sz="1200" b="0" dirty="0"/>
                    </a:p>
                  </a:txBody>
                  <a:tcPr/>
                </a:tc>
                <a:extLst>
                  <a:ext uri="{0D108BD9-81ED-4DB2-BD59-A6C34878D82A}">
                    <a16:rowId xmlns:a16="http://schemas.microsoft.com/office/drawing/2014/main" xmlns="" val="10005"/>
                  </a:ext>
                </a:extLst>
              </a:tr>
              <a:tr h="422141">
                <a:tc>
                  <a:txBody>
                    <a:bodyPr/>
                    <a:lstStyle/>
                    <a:p>
                      <a:r>
                        <a:rPr lang="en-GB" sz="1200" dirty="0" smtClean="0"/>
                        <a:t>Weston</a:t>
                      </a:r>
                      <a:endParaRPr lang="en-GB" sz="1200" dirty="0"/>
                    </a:p>
                  </a:txBody>
                  <a:tcPr/>
                </a:tc>
                <a:tc>
                  <a:txBody>
                    <a:bodyPr/>
                    <a:lstStyle/>
                    <a:p>
                      <a:r>
                        <a:rPr lang="en-GB" sz="1200" b="0" dirty="0" smtClean="0"/>
                        <a:t>1</a:t>
                      </a:r>
                      <a:endParaRPr lang="en-GB" sz="1200" b="0" dirty="0"/>
                    </a:p>
                  </a:txBody>
                  <a:tcPr/>
                </a:tc>
                <a:extLst>
                  <a:ext uri="{0D108BD9-81ED-4DB2-BD59-A6C34878D82A}">
                    <a16:rowId xmlns:a16="http://schemas.microsoft.com/office/drawing/2014/main" xmlns="" val="10006"/>
                  </a:ext>
                </a:extLst>
              </a:tr>
              <a:tr h="422141">
                <a:tc>
                  <a:txBody>
                    <a:bodyPr/>
                    <a:lstStyle/>
                    <a:p>
                      <a:r>
                        <a:rPr lang="en-GB" sz="1200" dirty="0" smtClean="0"/>
                        <a:t>Bath</a:t>
                      </a:r>
                      <a:endParaRPr lang="en-GB" sz="1200" dirty="0"/>
                    </a:p>
                  </a:txBody>
                  <a:tcPr/>
                </a:tc>
                <a:tc>
                  <a:txBody>
                    <a:bodyPr/>
                    <a:lstStyle/>
                    <a:p>
                      <a:r>
                        <a:rPr lang="en-GB" sz="1200" b="0" dirty="0" smtClean="0"/>
                        <a:t>14</a:t>
                      </a:r>
                      <a:endParaRPr lang="en-GB" sz="1200" b="0" dirty="0"/>
                    </a:p>
                  </a:txBody>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767741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National Results and considerations </a:t>
            </a:r>
            <a:endParaRPr lang="en-GB" dirty="0"/>
          </a:p>
        </p:txBody>
      </p:sp>
      <p:sp>
        <p:nvSpPr>
          <p:cNvPr id="3" name="Content Placeholder 2"/>
          <p:cNvSpPr>
            <a:spLocks noGrp="1"/>
          </p:cNvSpPr>
          <p:nvPr>
            <p:ph idx="1"/>
          </p:nvPr>
        </p:nvSpPr>
        <p:spPr>
          <a:xfrm>
            <a:off x="457200" y="1268760"/>
            <a:ext cx="8229600" cy="4857403"/>
          </a:xfrm>
        </p:spPr>
        <p:txBody>
          <a:bodyPr>
            <a:normAutofit/>
          </a:bodyPr>
          <a:lstStyle/>
          <a:p>
            <a:r>
              <a:rPr lang="en-GB" sz="2000" dirty="0" smtClean="0"/>
              <a:t>UKCONS have also published their analysis of the national results and whilst there have been some serious improvements in overall care, access to CNS support and being involved in decision making there has been a deterioration in waiting times for first appointment , diagnostics and primary care support. Men rated  their  experience higher  than women as did  patients who recorded themselves as white </a:t>
            </a:r>
          </a:p>
          <a:p>
            <a:r>
              <a:rPr lang="en-GB" sz="2000" dirty="0" smtClean="0"/>
              <a:t>Whilst some of this broader thinking may not feel pertinent to us and ethnicity data not shared with Trusts but worth considering when designing services, processes  and patient information.</a:t>
            </a:r>
          </a:p>
          <a:p>
            <a:r>
              <a:rPr lang="en-GB" sz="2000" dirty="0" smtClean="0"/>
              <a:t>I have included </a:t>
            </a:r>
            <a:r>
              <a:rPr lang="en-GB" sz="2000" dirty="0"/>
              <a:t>in this presentation </a:t>
            </a:r>
            <a:r>
              <a:rPr lang="en-GB" sz="2000" dirty="0" smtClean="0"/>
              <a:t>SWAG generic  </a:t>
            </a:r>
            <a:r>
              <a:rPr lang="en-GB" sz="2000" dirty="0"/>
              <a:t>responses </a:t>
            </a:r>
            <a:r>
              <a:rPr lang="en-GB" sz="2000" dirty="0" smtClean="0"/>
              <a:t>and some lung specific answers for answers with 21 + answers </a:t>
            </a:r>
          </a:p>
          <a:p>
            <a:r>
              <a:rPr lang="en-GB" sz="2000" dirty="0" smtClean="0"/>
              <a:t>These </a:t>
            </a:r>
            <a:r>
              <a:rPr lang="en-GB" sz="2000" dirty="0"/>
              <a:t>were chosen as an indicator of services and perhaps the checks on the emergence of the LWBC ( personalised care ) effects.</a:t>
            </a:r>
          </a:p>
          <a:p>
            <a:endParaRPr lang="en-GB" sz="2000" dirty="0"/>
          </a:p>
        </p:txBody>
      </p:sp>
    </p:spTree>
    <p:extLst>
      <p:ext uri="{BB962C8B-B14F-4D97-AF65-F5344CB8AC3E}">
        <p14:creationId xmlns:p14="http://schemas.microsoft.com/office/powerpoint/2010/main" val="13120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685800" y="116633"/>
            <a:ext cx="7772400" cy="504055"/>
          </a:xfrm>
        </p:spPr>
        <p:txBody>
          <a:bodyPr>
            <a:noAutofit/>
          </a:bodyPr>
          <a:lstStyle/>
          <a:p>
            <a:r>
              <a:rPr lang="en-GB" altLang="en-US" sz="2000" b="1" dirty="0"/>
              <a:t>Cancer Patient Experience Survey (CPES</a:t>
            </a:r>
            <a:r>
              <a:rPr lang="en-GB" altLang="en-US" sz="2000" b="1" dirty="0" smtClean="0"/>
              <a:t>) dashboard as developed by PHE and </a:t>
            </a:r>
            <a:r>
              <a:rPr lang="en-GB" altLang="en-US" sz="2000" b="1" dirty="0" err="1" smtClean="0"/>
              <a:t>NHSe</a:t>
            </a:r>
            <a:r>
              <a:rPr lang="en-GB" altLang="en-US" sz="2000" b="1" dirty="0" smtClean="0"/>
              <a:t> </a:t>
            </a:r>
            <a:endParaRPr lang="en-GB" altLang="en-US" sz="2000" b="1" dirty="0"/>
          </a:p>
        </p:txBody>
      </p:sp>
      <p:sp>
        <p:nvSpPr>
          <p:cNvPr id="3" name="Subtitle 2"/>
          <p:cNvSpPr>
            <a:spLocks noGrp="1"/>
          </p:cNvSpPr>
          <p:nvPr>
            <p:ph type="subTitle" idx="1"/>
          </p:nvPr>
        </p:nvSpPr>
        <p:spPr>
          <a:xfrm>
            <a:off x="468313" y="764704"/>
            <a:ext cx="8712199" cy="4859809"/>
          </a:xfrm>
        </p:spPr>
        <p:txBody>
          <a:bodyPr/>
          <a:lstStyle/>
          <a:p>
            <a:pPr marL="342900" indent="-342900" defTabSz="914400" eaLnBrk="1" fontAlgn="auto" hangingPunct="1">
              <a:spcBef>
                <a:spcPts val="800"/>
              </a:spcBef>
              <a:spcAft>
                <a:spcPts val="0"/>
              </a:spcAft>
              <a:defRPr/>
            </a:pPr>
            <a:r>
              <a:rPr lang="en-GB" sz="1800" b="1" dirty="0" smtClean="0">
                <a:solidFill>
                  <a:srgbClr val="000000"/>
                </a:solidFill>
                <a:latin typeface="Franklin Gothic Book"/>
              </a:rPr>
              <a:t>SWAG  generic  results</a:t>
            </a:r>
            <a:endParaRPr lang="en-GB" sz="1800" dirty="0">
              <a:solidFill>
                <a:prstClr val="black">
                  <a:tint val="75000"/>
                </a:prstClr>
              </a:solidFill>
            </a:endParaRPr>
          </a:p>
          <a:p>
            <a:pPr marL="342900" indent="-342900" algn="l" defTabSz="914400" eaLnBrk="1" fontAlgn="auto" hangingPunct="1">
              <a:spcBef>
                <a:spcPts val="800"/>
              </a:spcBef>
              <a:spcAft>
                <a:spcPts val="0"/>
              </a:spcAft>
              <a:defRPr/>
            </a:pPr>
            <a:endParaRPr lang="en-GB" sz="1600" b="1" dirty="0" smtClean="0">
              <a:solidFill>
                <a:srgbClr val="000000"/>
              </a:solidFill>
              <a:latin typeface="Franklin Gothic Book"/>
            </a:endParaRPr>
          </a:p>
        </p:txBody>
      </p:sp>
      <p:graphicFrame>
        <p:nvGraphicFramePr>
          <p:cNvPr id="2" name="Table 1"/>
          <p:cNvGraphicFramePr>
            <a:graphicFrameLocks noGrp="1"/>
          </p:cNvGraphicFramePr>
          <p:nvPr>
            <p:extLst>
              <p:ext uri="{D42A27DB-BD31-4B8C-83A1-F6EECF244321}">
                <p14:modId xmlns:p14="http://schemas.microsoft.com/office/powerpoint/2010/main" val="4192423603"/>
              </p:ext>
            </p:extLst>
          </p:nvPr>
        </p:nvGraphicFramePr>
        <p:xfrm>
          <a:off x="468311" y="1124744"/>
          <a:ext cx="8280152" cy="5544616"/>
        </p:xfrm>
        <a:graphic>
          <a:graphicData uri="http://schemas.openxmlformats.org/drawingml/2006/table">
            <a:tbl>
              <a:tblPr/>
              <a:tblGrid>
                <a:gridCol w="1007345">
                  <a:extLst>
                    <a:ext uri="{9D8B030D-6E8A-4147-A177-3AD203B41FA5}">
                      <a16:colId xmlns:a16="http://schemas.microsoft.com/office/drawing/2014/main" xmlns="" val="20000"/>
                    </a:ext>
                  </a:extLst>
                </a:gridCol>
                <a:gridCol w="878576">
                  <a:extLst>
                    <a:ext uri="{9D8B030D-6E8A-4147-A177-3AD203B41FA5}">
                      <a16:colId xmlns:a16="http://schemas.microsoft.com/office/drawing/2014/main" xmlns="" val="20001"/>
                    </a:ext>
                  </a:extLst>
                </a:gridCol>
                <a:gridCol w="1093750">
                  <a:extLst>
                    <a:ext uri="{9D8B030D-6E8A-4147-A177-3AD203B41FA5}">
                      <a16:colId xmlns:a16="http://schemas.microsoft.com/office/drawing/2014/main" xmlns="" val="297091445"/>
                    </a:ext>
                  </a:extLst>
                </a:gridCol>
                <a:gridCol w="5300481">
                  <a:extLst>
                    <a:ext uri="{9D8B030D-6E8A-4147-A177-3AD203B41FA5}">
                      <a16:colId xmlns:a16="http://schemas.microsoft.com/office/drawing/2014/main" xmlns="" val="20003"/>
                    </a:ext>
                  </a:extLst>
                </a:gridCol>
              </a:tblGrid>
              <a:tr h="1234000">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1" i="0" u="none" strike="noStrike" cap="none" normalizeH="0" baseline="0" dirty="0" smtClean="0">
                          <a:ln>
                            <a:noFill/>
                          </a:ln>
                          <a:solidFill>
                            <a:srgbClr val="FFFFFF"/>
                          </a:solidFill>
                          <a:effectLst/>
                          <a:latin typeface="Calibri" charset="0"/>
                          <a:ea typeface="Calibri" charset="0"/>
                          <a:cs typeface="Times New Roman" charset="0"/>
                        </a:rPr>
                        <a:t>SWAG</a:t>
                      </a:r>
                    </a:p>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1" i="0" u="none" strike="noStrike" cap="none" normalizeH="0" baseline="0" dirty="0" smtClean="0">
                          <a:ln>
                            <a:noFill/>
                          </a:ln>
                          <a:solidFill>
                            <a:srgbClr val="FFFFFF"/>
                          </a:solidFill>
                          <a:effectLst/>
                          <a:latin typeface="Calibri" charset="0"/>
                          <a:ea typeface="Calibri" charset="0"/>
                          <a:cs typeface="Times New Roman" charset="0"/>
                        </a:rPr>
                        <a:t>2018</a:t>
                      </a:r>
                      <a:endParaRPr kumimoji="0" lang="en-GB" altLang="en-US" sz="1400" b="1" i="0" u="none" strike="noStrike" cap="none" normalizeH="0" baseline="0" dirty="0">
                        <a:ln>
                          <a:noFill/>
                        </a:ln>
                        <a:solidFill>
                          <a:srgbClr val="FFFFFF"/>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600" b="1" i="0" u="none" strike="noStrike" cap="none" normalizeH="0" baseline="0" dirty="0" smtClean="0">
                          <a:ln>
                            <a:noFill/>
                          </a:ln>
                          <a:solidFill>
                            <a:srgbClr val="FFFFFF"/>
                          </a:solidFill>
                          <a:effectLst/>
                          <a:latin typeface="Calibri" charset="0"/>
                          <a:ea typeface="Arial" charset="0"/>
                          <a:cs typeface="Arial" charset="0"/>
                        </a:rPr>
                        <a:t>National </a:t>
                      </a:r>
                    </a:p>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1" i="0" u="none" strike="noStrike" cap="none" normalizeH="0" baseline="0" dirty="0" smtClean="0">
                          <a:ln>
                            <a:noFill/>
                          </a:ln>
                          <a:solidFill>
                            <a:srgbClr val="FFFFFF"/>
                          </a:solidFill>
                          <a:effectLst/>
                          <a:latin typeface="Calibri" charset="0"/>
                          <a:ea typeface="Arial" charset="0"/>
                          <a:cs typeface="Arial" charset="0"/>
                        </a:rPr>
                        <a:t>2018</a:t>
                      </a:r>
                      <a:endParaRPr kumimoji="0" lang="en-GB" altLang="en-US" sz="1400" b="1" i="0" u="none" strike="noStrike" cap="none" normalizeH="0" baseline="0" dirty="0">
                        <a:ln>
                          <a:noFill/>
                        </a:ln>
                        <a:solidFill>
                          <a:srgbClr val="FFFFFF"/>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1" i="0" u="none" strike="noStrike" cap="none" normalizeH="0" baseline="0" dirty="0" smtClean="0">
                          <a:ln>
                            <a:noFill/>
                          </a:ln>
                          <a:solidFill>
                            <a:srgbClr val="FFFFFF"/>
                          </a:solidFill>
                          <a:effectLst/>
                          <a:latin typeface="Calibri" charset="0"/>
                          <a:ea typeface="Calibri" charset="0"/>
                          <a:cs typeface="Times New Roman" charset="0"/>
                        </a:rPr>
                        <a:t>Royal Marsden 2018</a:t>
                      </a: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1" i="0" u="none" strike="noStrike" cap="none" normalizeH="0" baseline="0" dirty="0" smtClean="0">
                          <a:ln>
                            <a:noFill/>
                          </a:ln>
                          <a:solidFill>
                            <a:srgbClr val="FFFFFF"/>
                          </a:solidFill>
                          <a:effectLst/>
                          <a:latin typeface="Calibri" charset="0"/>
                          <a:ea typeface="Calibri" charset="0"/>
                          <a:cs typeface="Times New Roman" charset="0"/>
                        </a:rPr>
                        <a:t>Answers to the following questions expressed as percentages other than the last one which is  on a 0-10 scale SWAG results compared to national and the RM</a:t>
                      </a:r>
                      <a:endParaRPr kumimoji="0" lang="en-GB" altLang="en-US" sz="1400" b="1" i="0" u="none" strike="noStrike" cap="none" normalizeH="0" baseline="0" dirty="0">
                        <a:ln>
                          <a:noFill/>
                        </a:ln>
                        <a:solidFill>
                          <a:srgbClr val="FFFFFF"/>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658225">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79</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79</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79</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a:ln>
                            <a:noFill/>
                          </a:ln>
                          <a:solidFill>
                            <a:srgbClr val="000000"/>
                          </a:solidFill>
                          <a:effectLst/>
                          <a:latin typeface="Calibri" charset="0"/>
                          <a:ea typeface="Arial" charset="0"/>
                          <a:cs typeface="Arial" charset="0"/>
                        </a:rPr>
                        <a:t>Felt involved as much as they wanted to be </a:t>
                      </a:r>
                      <a:r>
                        <a:rPr kumimoji="0" lang="en-GB" altLang="en-US" sz="1400" b="0" i="0" u="none" strike="noStrike" cap="none" normalizeH="0" baseline="0" dirty="0" smtClean="0">
                          <a:ln>
                            <a:noFill/>
                          </a:ln>
                          <a:solidFill>
                            <a:srgbClr val="000000"/>
                          </a:solidFill>
                          <a:effectLst/>
                          <a:latin typeface="Calibri" charset="0"/>
                          <a:ea typeface="Arial" charset="0"/>
                          <a:cs typeface="Arial" charset="0"/>
                        </a:rPr>
                        <a:t>in decisions  </a:t>
                      </a:r>
                      <a:r>
                        <a:rPr kumimoji="0" lang="en-GB" altLang="en-US" sz="1400" b="0" i="0" u="none" strike="noStrike" cap="none" normalizeH="0" baseline="0" dirty="0">
                          <a:ln>
                            <a:noFill/>
                          </a:ln>
                          <a:solidFill>
                            <a:srgbClr val="000000"/>
                          </a:solidFill>
                          <a:effectLst/>
                          <a:latin typeface="Calibri" charset="0"/>
                          <a:ea typeface="Arial" charset="0"/>
                          <a:cs typeface="Arial" charset="0"/>
                        </a:rPr>
                        <a:t>about care and treatment</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1"/>
                  </a:ext>
                </a:extLst>
              </a:tr>
              <a:tr h="658225">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90</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91</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95</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a:ln>
                            <a:noFill/>
                          </a:ln>
                          <a:solidFill>
                            <a:srgbClr val="000000"/>
                          </a:solidFill>
                          <a:effectLst/>
                          <a:latin typeface="Calibri" charset="0"/>
                          <a:ea typeface="Arial" charset="0"/>
                          <a:cs typeface="Arial" charset="0"/>
                        </a:rPr>
                        <a:t>Given the name of the CNS  who would support them through their treatment </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2"/>
                  </a:ext>
                </a:extLst>
              </a:tr>
              <a:tr h="491568">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87</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85</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83</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a:ln>
                            <a:noFill/>
                          </a:ln>
                          <a:solidFill>
                            <a:srgbClr val="000000"/>
                          </a:solidFill>
                          <a:effectLst/>
                          <a:latin typeface="Calibri" charset="0"/>
                          <a:ea typeface="Arial" charset="0"/>
                          <a:cs typeface="Arial" charset="0"/>
                        </a:rPr>
                        <a:t>Quite or very easy to contact their CNS</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3"/>
                  </a:ext>
                </a:extLst>
              </a:tr>
              <a:tr h="491568">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91</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89</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94</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a:ln>
                            <a:noFill/>
                          </a:ln>
                          <a:solidFill>
                            <a:srgbClr val="000000"/>
                          </a:solidFill>
                          <a:effectLst/>
                          <a:latin typeface="Calibri" charset="0"/>
                          <a:ea typeface="Arial" charset="0"/>
                          <a:cs typeface="Arial" charset="0"/>
                        </a:rPr>
                        <a:t>Always treated with respect </a:t>
                      </a:r>
                      <a:r>
                        <a:rPr kumimoji="0" lang="en-GB" altLang="en-US" sz="1400" b="0" i="0" u="none" strike="noStrike" cap="none" normalizeH="0" baseline="0" dirty="0" smtClean="0">
                          <a:ln>
                            <a:noFill/>
                          </a:ln>
                          <a:solidFill>
                            <a:srgbClr val="000000"/>
                          </a:solidFill>
                          <a:effectLst/>
                          <a:latin typeface="Calibri" charset="0"/>
                          <a:ea typeface="Arial" charset="0"/>
                          <a:cs typeface="Arial" charset="0"/>
                        </a:rPr>
                        <a:t>and  </a:t>
                      </a:r>
                      <a:r>
                        <a:rPr kumimoji="0" lang="en-GB" altLang="en-US" sz="1400" b="0" i="0" u="none" strike="noStrike" cap="none" normalizeH="0" baseline="0" dirty="0">
                          <a:ln>
                            <a:noFill/>
                          </a:ln>
                          <a:solidFill>
                            <a:srgbClr val="000000"/>
                          </a:solidFill>
                          <a:effectLst/>
                          <a:latin typeface="Calibri" charset="0"/>
                          <a:ea typeface="Arial" charset="0"/>
                          <a:cs typeface="Arial" charset="0"/>
                        </a:rPr>
                        <a:t>dignity </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4"/>
                  </a:ext>
                </a:extLst>
              </a:tr>
              <a:tr h="694580">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95</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94</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97</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a:ln>
                            <a:noFill/>
                          </a:ln>
                          <a:solidFill>
                            <a:srgbClr val="000000"/>
                          </a:solidFill>
                          <a:effectLst/>
                          <a:latin typeface="Calibri" charset="0"/>
                          <a:ea typeface="Arial" charset="0"/>
                          <a:cs typeface="Arial" charset="0"/>
                        </a:rPr>
                        <a:t>Hospital staff told them who to contact if worried about condition/ treatment  after leaving hospital </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5"/>
                  </a:ext>
                </a:extLst>
              </a:tr>
              <a:tr h="658225">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62</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59</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56</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a:ln>
                            <a:noFill/>
                          </a:ln>
                          <a:solidFill>
                            <a:srgbClr val="000000"/>
                          </a:solidFill>
                          <a:effectLst/>
                          <a:latin typeface="Calibri" charset="0"/>
                          <a:ea typeface="Arial" charset="0"/>
                          <a:cs typeface="Arial" charset="0"/>
                        </a:rPr>
                        <a:t>Felt GPs and nurses at GP practice did everything they could to support </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xmlns="" val="10006"/>
                  </a:ext>
                </a:extLst>
              </a:tr>
              <a:tr h="658225">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8.9/10</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8.8/10</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0" i="0" u="none" strike="noStrike" cap="none" normalizeH="0" baseline="0" dirty="0" smtClean="0">
                          <a:ln>
                            <a:noFill/>
                          </a:ln>
                          <a:solidFill>
                            <a:srgbClr val="000000"/>
                          </a:solidFill>
                          <a:effectLst/>
                          <a:latin typeface="Calibri" charset="0"/>
                          <a:ea typeface="Calibri" charset="0"/>
                          <a:cs typeface="Times New Roman" charset="0"/>
                        </a:rPr>
                        <a:t>9.0/10</a:t>
                      </a:r>
                      <a:endParaRPr kumimoji="0" lang="en-GB" altLang="en-US" sz="1400" b="0"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defTabSz="457200" eaLnBrk="0" hangingPunct="0">
                        <a:defRPr>
                          <a:solidFill>
                            <a:schemeClr val="tx1"/>
                          </a:solidFill>
                          <a:latin typeface="Calibri" charset="0"/>
                          <a:ea typeface="Arial" charset="0"/>
                          <a:cs typeface="Arial" charset="0"/>
                        </a:defRPr>
                      </a:lvl1pPr>
                      <a:lvl2pPr marL="742950" indent="-285750" defTabSz="457200" eaLnBrk="0" hangingPunct="0">
                        <a:defRPr>
                          <a:solidFill>
                            <a:schemeClr val="tx1"/>
                          </a:solidFill>
                          <a:latin typeface="Calibri" charset="0"/>
                          <a:ea typeface="Arial" charset="0"/>
                          <a:cs typeface="Arial" charset="0"/>
                        </a:defRPr>
                      </a:lvl2pPr>
                      <a:lvl3pPr marL="1143000" indent="-228600" defTabSz="457200" eaLnBrk="0" hangingPunct="0">
                        <a:defRPr>
                          <a:solidFill>
                            <a:schemeClr val="tx1"/>
                          </a:solidFill>
                          <a:latin typeface="Calibri" charset="0"/>
                          <a:ea typeface="Arial" charset="0"/>
                          <a:cs typeface="Arial" charset="0"/>
                        </a:defRPr>
                      </a:lvl3pPr>
                      <a:lvl4pPr marL="1600200" indent="-228600" defTabSz="457200" eaLnBrk="0" hangingPunct="0">
                        <a:defRPr>
                          <a:solidFill>
                            <a:schemeClr val="tx1"/>
                          </a:solidFill>
                          <a:latin typeface="Calibri" charset="0"/>
                          <a:ea typeface="Arial" charset="0"/>
                          <a:cs typeface="Arial" charset="0"/>
                        </a:defRPr>
                      </a:lvl4pPr>
                      <a:lvl5pPr marL="2057400" indent="-228600" defTabSz="457200" eaLnBrk="0" hangingPunct="0">
                        <a:defRPr>
                          <a:solidFill>
                            <a:schemeClr val="tx1"/>
                          </a:solidFill>
                          <a:latin typeface="Calibri"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Calibri"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Calibri"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Calibri"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Calibri" charset="0"/>
                          <a:ea typeface="Arial" charset="0"/>
                          <a:cs typeface="Arial" charset="0"/>
                        </a:defRPr>
                      </a:lvl9pPr>
                    </a:lstStyle>
                    <a:p>
                      <a:pPr marL="0" marR="0" lvl="0" indent="0" algn="l" defTabSz="457200" rtl="0" eaLnBrk="1" fontAlgn="base" latinLnBrk="0" hangingPunct="1">
                        <a:lnSpc>
                          <a:spcPct val="115000"/>
                        </a:lnSpc>
                        <a:spcBef>
                          <a:spcPct val="0"/>
                        </a:spcBef>
                        <a:spcAft>
                          <a:spcPts val="1000"/>
                        </a:spcAft>
                        <a:buClrTx/>
                        <a:buSzTx/>
                        <a:buFontTx/>
                        <a:buNone/>
                        <a:tabLst/>
                      </a:pPr>
                      <a:r>
                        <a:rPr kumimoji="0" lang="en-GB" altLang="en-US" sz="1400" b="1" i="0" u="none" strike="noStrike" cap="none" normalizeH="0" baseline="0" dirty="0">
                          <a:ln>
                            <a:noFill/>
                          </a:ln>
                          <a:solidFill>
                            <a:srgbClr val="000000"/>
                          </a:solidFill>
                          <a:effectLst/>
                          <a:latin typeface="Calibri" charset="0"/>
                          <a:ea typeface="Arial" charset="0"/>
                          <a:cs typeface="Arial" charset="0"/>
                        </a:rPr>
                        <a:t>Asked to rate their care on a scale of 0 ( very poor) -10 ( very good)</a:t>
                      </a:r>
                      <a:endParaRPr kumimoji="0" lang="en-GB" altLang="en-US" sz="1400" b="1" i="0" u="none" strike="noStrike" cap="none" normalizeH="0" baseline="0" dirty="0">
                        <a:ln>
                          <a:noFill/>
                        </a:ln>
                        <a:solidFill>
                          <a:srgbClr val="000000"/>
                        </a:solidFill>
                        <a:effectLst/>
                        <a:latin typeface="Calibri" charset="0"/>
                        <a:ea typeface="Calibri" charset="0"/>
                        <a:cs typeface="Times New Roman" charset="0"/>
                      </a:endParaRPr>
                    </a:p>
                  </a:txBody>
                  <a:tcPr marL="68574" marR="68574"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699476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Lung results against national and Marsden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01855457"/>
              </p:ext>
            </p:extLst>
          </p:nvPr>
        </p:nvGraphicFramePr>
        <p:xfrm>
          <a:off x="457197" y="1700810"/>
          <a:ext cx="8507289" cy="3769239"/>
        </p:xfrm>
        <a:graphic>
          <a:graphicData uri="http://schemas.openxmlformats.org/drawingml/2006/table">
            <a:tbl>
              <a:tblPr/>
              <a:tblGrid>
                <a:gridCol w="514403">
                  <a:extLst>
                    <a:ext uri="{9D8B030D-6E8A-4147-A177-3AD203B41FA5}">
                      <a16:colId xmlns:a16="http://schemas.microsoft.com/office/drawing/2014/main" xmlns="" val="988454538"/>
                    </a:ext>
                  </a:extLst>
                </a:gridCol>
                <a:gridCol w="3456384">
                  <a:extLst>
                    <a:ext uri="{9D8B030D-6E8A-4147-A177-3AD203B41FA5}">
                      <a16:colId xmlns:a16="http://schemas.microsoft.com/office/drawing/2014/main" xmlns="" val="204454706"/>
                    </a:ext>
                  </a:extLst>
                </a:gridCol>
                <a:gridCol w="936104">
                  <a:extLst>
                    <a:ext uri="{9D8B030D-6E8A-4147-A177-3AD203B41FA5}">
                      <a16:colId xmlns:a16="http://schemas.microsoft.com/office/drawing/2014/main" xmlns="" val="1493948072"/>
                    </a:ext>
                  </a:extLst>
                </a:gridCol>
                <a:gridCol w="1080120">
                  <a:extLst>
                    <a:ext uri="{9D8B030D-6E8A-4147-A177-3AD203B41FA5}">
                      <a16:colId xmlns:a16="http://schemas.microsoft.com/office/drawing/2014/main" xmlns="" val="4003288285"/>
                    </a:ext>
                  </a:extLst>
                </a:gridCol>
                <a:gridCol w="864096">
                  <a:extLst>
                    <a:ext uri="{9D8B030D-6E8A-4147-A177-3AD203B41FA5}">
                      <a16:colId xmlns:a16="http://schemas.microsoft.com/office/drawing/2014/main" xmlns="" val="3381835840"/>
                    </a:ext>
                  </a:extLst>
                </a:gridCol>
                <a:gridCol w="864096">
                  <a:extLst>
                    <a:ext uri="{9D8B030D-6E8A-4147-A177-3AD203B41FA5}">
                      <a16:colId xmlns:a16="http://schemas.microsoft.com/office/drawing/2014/main" xmlns="" val="2414745038"/>
                    </a:ext>
                  </a:extLst>
                </a:gridCol>
                <a:gridCol w="792086">
                  <a:extLst>
                    <a:ext uri="{9D8B030D-6E8A-4147-A177-3AD203B41FA5}">
                      <a16:colId xmlns:a16="http://schemas.microsoft.com/office/drawing/2014/main" xmlns="" val="2362430555"/>
                    </a:ext>
                  </a:extLst>
                </a:gridCol>
              </a:tblGrid>
              <a:tr h="659114">
                <a:tc>
                  <a:txBody>
                    <a:bodyPr/>
                    <a:lstStyle/>
                    <a:p>
                      <a:pPr algn="ctr" fontAlgn="ctr"/>
                      <a:r>
                        <a:rPr lang="en-GB" sz="1600" b="1" i="0" u="none" strike="noStrike" dirty="0">
                          <a:solidFill>
                            <a:srgbClr val="000000"/>
                          </a:solidFill>
                          <a:effectLst/>
                          <a:latin typeface="Calibri" panose="020F0502020204030204" pitchFamily="34" charset="0"/>
                        </a:rPr>
                        <a:t>Q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ctr"/>
                      <a:r>
                        <a:rPr lang="en-GB" sz="1600" b="1" i="0" u="none" strike="noStrike" baseline="0" dirty="0" smtClean="0">
                          <a:solidFill>
                            <a:srgbClr val="000000"/>
                          </a:solidFill>
                          <a:effectLst/>
                          <a:latin typeface="Calibri" panose="020F0502020204030204" pitchFamily="34" charset="0"/>
                        </a:rPr>
                        <a:t> Question and answer expressed in a % </a:t>
                      </a:r>
                      <a:endParaRPr lang="en-GB"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600" b="1" i="0" u="none" strike="noStrike" dirty="0">
                          <a:solidFill>
                            <a:srgbClr val="000000"/>
                          </a:solidFill>
                          <a:effectLst/>
                          <a:latin typeface="Calibri" panose="020F0502020204030204" pitchFamily="34" charset="0"/>
                        </a:rPr>
                        <a:t>National Average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600" b="1" dirty="0" err="1" smtClean="0"/>
                        <a:t>Glos</a:t>
                      </a:r>
                      <a:r>
                        <a:rPr lang="en-GB" sz="1600" b="1" dirty="0" smtClean="0"/>
                        <a:t>/</a:t>
                      </a:r>
                      <a:r>
                        <a:rPr lang="en-GB" sz="1600" b="1" dirty="0" err="1" smtClean="0"/>
                        <a:t>Chelt</a:t>
                      </a:r>
                      <a:endParaRPr lang="en-GB" sz="1600" b="1"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600" b="1" i="0" u="none" strike="noStrike" dirty="0">
                          <a:solidFill>
                            <a:srgbClr val="000000"/>
                          </a:solidFill>
                          <a:effectLst/>
                          <a:latin typeface="Calibri" panose="020F0502020204030204" pitchFamily="34" charset="0"/>
                        </a:rPr>
                        <a:t>Taunton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600" b="1" i="0" u="none" strike="noStrike" dirty="0" smtClean="0">
                          <a:solidFill>
                            <a:srgbClr val="000000"/>
                          </a:solidFill>
                          <a:effectLst/>
                          <a:latin typeface="Calibri" panose="020F0502020204030204" pitchFamily="34" charset="0"/>
                        </a:rPr>
                        <a:t>UHB </a:t>
                      </a:r>
                      <a:endParaRPr lang="en-GB"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600" b="1" i="0" u="none" strike="noStrike" dirty="0">
                          <a:solidFill>
                            <a:srgbClr val="000000"/>
                          </a:solidFill>
                          <a:effectLst/>
                          <a:latin typeface="Calibri" panose="020F0502020204030204" pitchFamily="34" charset="0"/>
                        </a:rPr>
                        <a:t>Royal Marsden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592695390"/>
                  </a:ext>
                </a:extLst>
              </a:tr>
              <a:tr h="994257">
                <a:tc>
                  <a:txBody>
                    <a:bodyPr/>
                    <a:lstStyle/>
                    <a:p>
                      <a:pPr algn="ctr" fontAlgn="ctr"/>
                      <a:r>
                        <a:rPr lang="en-GB" sz="1600" b="0" i="0" u="none" strike="noStrike" dirty="0">
                          <a:solidFill>
                            <a:srgbClr val="000000"/>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Calibri" panose="020F0502020204030204" pitchFamily="34" charset="0"/>
                        </a:rPr>
                        <a:t>Pt definitely involved in decisions about care and treatment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smtClean="0">
                          <a:solidFill>
                            <a:srgbClr val="000000"/>
                          </a:solidFill>
                          <a:effectLst/>
                          <a:latin typeface="Calibri" panose="020F0502020204030204" pitchFamily="34" charset="0"/>
                        </a:rPr>
                        <a:t>82</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smtClean="0">
                          <a:solidFill>
                            <a:srgbClr val="000000"/>
                          </a:solidFill>
                          <a:effectLst/>
                          <a:latin typeface="Calibri" panose="020F0502020204030204" pitchFamily="34" charset="0"/>
                        </a:rPr>
                        <a:t>82</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smtClean="0">
                          <a:solidFill>
                            <a:srgbClr val="000000"/>
                          </a:solidFill>
                          <a:effectLst/>
                          <a:latin typeface="Calibri" panose="020F0502020204030204" pitchFamily="34" charset="0"/>
                        </a:rPr>
                        <a:t>81</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a:solidFill>
                            <a:srgbClr val="000000"/>
                          </a:solidFill>
                          <a:effectLst/>
                          <a:latin typeface="Calibri" panose="020F050202020403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84106402"/>
                  </a:ext>
                </a:extLst>
              </a:tr>
              <a:tr h="659114">
                <a:tc>
                  <a:txBody>
                    <a:bodyPr/>
                    <a:lstStyle/>
                    <a:p>
                      <a:pPr algn="ctr" fontAlgn="ctr"/>
                      <a:r>
                        <a:rPr lang="en-GB" sz="1600" b="0" i="0" u="none" strike="noStrike">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Calibri" panose="020F0502020204030204" pitchFamily="34" charset="0"/>
                        </a:rPr>
                        <a:t>Given info about support groups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solidFill>
                            <a:srgbClr val="000000"/>
                          </a:solidFill>
                          <a:effectLst/>
                          <a:latin typeface="Calibri" panose="020F0502020204030204" pitchFamily="34" charset="0"/>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smtClean="0">
                          <a:solidFill>
                            <a:srgbClr val="000000"/>
                          </a:solidFill>
                          <a:effectLst/>
                          <a:latin typeface="Calibri" panose="020F0502020204030204" pitchFamily="34" charset="0"/>
                        </a:rPr>
                        <a:t>92</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smtClean="0">
                          <a:solidFill>
                            <a:srgbClr val="000000"/>
                          </a:solidFill>
                          <a:effectLst/>
                          <a:latin typeface="Calibri" panose="020F0502020204030204" pitchFamily="34" charset="0"/>
                        </a:rPr>
                        <a:t>91</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a:solidFill>
                            <a:srgbClr val="000000"/>
                          </a:solidFill>
                          <a:effectLst/>
                          <a:latin typeface="Calibri" panose="020F0502020204030204" pitchFamily="34" charset="0"/>
                        </a:rPr>
                        <a:t>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a:solidFill>
                            <a:srgbClr val="FF0000"/>
                          </a:solidFill>
                          <a:effectLst/>
                          <a:latin typeface="Calibri" panose="020F0502020204030204" pitchFamily="34" charset="0"/>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1134216"/>
                  </a:ext>
                </a:extLst>
              </a:tr>
              <a:tr h="659114">
                <a:tc>
                  <a:txBody>
                    <a:bodyPr/>
                    <a:lstStyle/>
                    <a:p>
                      <a:pPr algn="ctr" fontAlgn="ctr"/>
                      <a:r>
                        <a:rPr lang="en-GB" sz="1600" b="0" i="0" u="none" strike="noStrike">
                          <a:solidFill>
                            <a:srgbClr val="000000"/>
                          </a:solidFill>
                          <a:effectLst/>
                          <a:latin typeface="Calibri" panose="020F0502020204030204" pitchFamily="34" charset="0"/>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Calibri" panose="020F0502020204030204" pitchFamily="34" charset="0"/>
                        </a:rPr>
                        <a:t>Given info about impact on day to day activities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solidFill>
                            <a:srgbClr val="000000"/>
                          </a:solidFill>
                          <a:effectLst/>
                          <a:latin typeface="Calibri" panose="020F0502020204030204" pitchFamily="34" charset="0"/>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smtClean="0">
                          <a:solidFill>
                            <a:srgbClr val="000000"/>
                          </a:solidFill>
                          <a:effectLst/>
                          <a:latin typeface="Calibri" panose="020F0502020204030204" pitchFamily="34" charset="0"/>
                        </a:rPr>
                        <a:t>84</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smtClean="0">
                          <a:solidFill>
                            <a:srgbClr val="000000"/>
                          </a:solidFill>
                          <a:effectLst/>
                          <a:latin typeface="Calibri" panose="020F0502020204030204" pitchFamily="34" charset="0"/>
                        </a:rPr>
                        <a:t>83</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a:solidFill>
                            <a:srgbClr val="FF0000"/>
                          </a:solidFill>
                          <a:effectLst/>
                          <a:latin typeface="Calibri" panose="020F0502020204030204" pitchFamily="34" charset="0"/>
                        </a:rPr>
                        <a:t>81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32791874"/>
                  </a:ext>
                </a:extLst>
              </a:tr>
              <a:tr h="797640">
                <a:tc>
                  <a:txBody>
                    <a:bodyPr/>
                    <a:lstStyle/>
                    <a:p>
                      <a:pPr algn="ctr" fontAlgn="ctr"/>
                      <a:r>
                        <a:rPr lang="en-GB" sz="1600" b="0" i="0" u="none" strike="noStrike">
                          <a:solidFill>
                            <a:srgbClr val="000000"/>
                          </a:solidFill>
                          <a:effectLst/>
                          <a:latin typeface="Calibri" panose="020F0502020204030204" pitchFamily="34" charset="0"/>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Calibri" panose="020F0502020204030204" pitchFamily="34" charset="0"/>
                        </a:rPr>
                        <a:t>Enough privacy when discussing condition and treatment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solidFill>
                            <a:srgbClr val="000000"/>
                          </a:solidFill>
                          <a:effectLst/>
                          <a:latin typeface="Calibri" panose="020F0502020204030204" pitchFamily="34" charset="0"/>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a:solidFill>
                            <a:srgbClr val="000000"/>
                          </a:solidFill>
                          <a:effectLst/>
                          <a:latin typeface="Calibri" panose="020F0502020204030204" pitchFamily="34" charset="0"/>
                        </a:rPr>
                        <a:t>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GB" sz="16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smtClean="0">
                          <a:solidFill>
                            <a:srgbClr val="000000"/>
                          </a:solidFill>
                          <a:effectLst/>
                          <a:latin typeface="Calibri" panose="020F0502020204030204" pitchFamily="34" charset="0"/>
                        </a:rPr>
                        <a:t>96</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3245479"/>
                  </a:ext>
                </a:extLst>
              </a:tr>
            </a:tbl>
          </a:graphicData>
        </a:graphic>
      </p:graphicFrame>
    </p:spTree>
    <p:extLst>
      <p:ext uri="{BB962C8B-B14F-4D97-AF65-F5344CB8AC3E}">
        <p14:creationId xmlns:p14="http://schemas.microsoft.com/office/powerpoint/2010/main" val="3294538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a:bodyPr>
          <a:lstStyle/>
          <a:p>
            <a:r>
              <a:rPr lang="en-GB" sz="2800" dirty="0" smtClean="0"/>
              <a:t>Lung Results continued</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0846870"/>
              </p:ext>
            </p:extLst>
          </p:nvPr>
        </p:nvGraphicFramePr>
        <p:xfrm>
          <a:off x="457197" y="980728"/>
          <a:ext cx="8363278" cy="4972238"/>
        </p:xfrm>
        <a:graphic>
          <a:graphicData uri="http://schemas.openxmlformats.org/drawingml/2006/table">
            <a:tbl>
              <a:tblPr/>
              <a:tblGrid>
                <a:gridCol w="586411">
                  <a:extLst>
                    <a:ext uri="{9D8B030D-6E8A-4147-A177-3AD203B41FA5}">
                      <a16:colId xmlns:a16="http://schemas.microsoft.com/office/drawing/2014/main" xmlns="" val="1695453861"/>
                    </a:ext>
                  </a:extLst>
                </a:gridCol>
                <a:gridCol w="2880320">
                  <a:extLst>
                    <a:ext uri="{9D8B030D-6E8A-4147-A177-3AD203B41FA5}">
                      <a16:colId xmlns:a16="http://schemas.microsoft.com/office/drawing/2014/main" xmlns="" val="2683828"/>
                    </a:ext>
                  </a:extLst>
                </a:gridCol>
                <a:gridCol w="936104">
                  <a:extLst>
                    <a:ext uri="{9D8B030D-6E8A-4147-A177-3AD203B41FA5}">
                      <a16:colId xmlns:a16="http://schemas.microsoft.com/office/drawing/2014/main" xmlns="" val="600882773"/>
                    </a:ext>
                  </a:extLst>
                </a:gridCol>
                <a:gridCol w="1008112">
                  <a:extLst>
                    <a:ext uri="{9D8B030D-6E8A-4147-A177-3AD203B41FA5}">
                      <a16:colId xmlns:a16="http://schemas.microsoft.com/office/drawing/2014/main" xmlns="" val="1343847957"/>
                    </a:ext>
                  </a:extLst>
                </a:gridCol>
                <a:gridCol w="1008112">
                  <a:extLst>
                    <a:ext uri="{9D8B030D-6E8A-4147-A177-3AD203B41FA5}">
                      <a16:colId xmlns:a16="http://schemas.microsoft.com/office/drawing/2014/main" xmlns="" val="1842479488"/>
                    </a:ext>
                  </a:extLst>
                </a:gridCol>
                <a:gridCol w="936104">
                  <a:extLst>
                    <a:ext uri="{9D8B030D-6E8A-4147-A177-3AD203B41FA5}">
                      <a16:colId xmlns:a16="http://schemas.microsoft.com/office/drawing/2014/main" xmlns="" val="787373577"/>
                    </a:ext>
                  </a:extLst>
                </a:gridCol>
                <a:gridCol w="1008115">
                  <a:extLst>
                    <a:ext uri="{9D8B030D-6E8A-4147-A177-3AD203B41FA5}">
                      <a16:colId xmlns:a16="http://schemas.microsoft.com/office/drawing/2014/main" xmlns="" val="2046297375"/>
                    </a:ext>
                  </a:extLst>
                </a:gridCol>
              </a:tblGrid>
              <a:tr h="668555">
                <a:tc>
                  <a:txBody>
                    <a:bodyPr/>
                    <a:lstStyle/>
                    <a:p>
                      <a:pPr algn="ctr" fontAlgn="ctr"/>
                      <a:r>
                        <a:rPr lang="en-GB" sz="1600" b="1" i="0" u="none" strike="noStrike" dirty="0">
                          <a:solidFill>
                            <a:srgbClr val="000000"/>
                          </a:solidFill>
                          <a:effectLst/>
                          <a:latin typeface="Calibri" panose="020F0502020204030204" pitchFamily="34" charset="0"/>
                        </a:rPr>
                        <a:t>Q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600" b="1" i="0" u="none" strike="noStrike" dirty="0">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600" b="1" i="0" u="none" strike="noStrike" dirty="0">
                          <a:solidFill>
                            <a:srgbClr val="000000"/>
                          </a:solidFill>
                          <a:effectLst/>
                          <a:latin typeface="Calibri" panose="020F0502020204030204" pitchFamily="34" charset="0"/>
                        </a:rPr>
                        <a:t>National Average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600" b="1" dirty="0" err="1" smtClean="0"/>
                        <a:t>Glos</a:t>
                      </a:r>
                      <a:r>
                        <a:rPr lang="en-GB" sz="1600" b="1" dirty="0" smtClean="0"/>
                        <a:t>/</a:t>
                      </a:r>
                      <a:r>
                        <a:rPr lang="en-GB" sz="1600" b="1" dirty="0" err="1" smtClean="0"/>
                        <a:t>Chelt</a:t>
                      </a:r>
                      <a:endParaRPr lang="en-GB" sz="1600" b="1"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600" b="1" i="0" u="none" strike="noStrike" dirty="0">
                          <a:solidFill>
                            <a:srgbClr val="000000"/>
                          </a:solidFill>
                          <a:effectLst/>
                          <a:latin typeface="Calibri" panose="020F0502020204030204" pitchFamily="34" charset="0"/>
                        </a:rPr>
                        <a:t>Taunton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600" b="1" i="0" u="none" strike="noStrike" dirty="0" err="1">
                          <a:solidFill>
                            <a:srgbClr val="000000"/>
                          </a:solidFill>
                          <a:effectLst/>
                          <a:latin typeface="Calibri" panose="020F0502020204030204" pitchFamily="34" charset="0"/>
                        </a:rPr>
                        <a:t>UHBristol</a:t>
                      </a:r>
                      <a:r>
                        <a:rPr lang="en-GB" sz="1600" b="1"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600" b="1" i="0" u="none" strike="noStrike" dirty="0">
                          <a:solidFill>
                            <a:srgbClr val="000000"/>
                          </a:solidFill>
                          <a:effectLst/>
                          <a:latin typeface="Calibri" panose="020F0502020204030204" pitchFamily="34" charset="0"/>
                        </a:rPr>
                        <a:t>Royal Marsden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1063963666"/>
                  </a:ext>
                </a:extLst>
              </a:tr>
              <a:tr h="1008499">
                <a:tc>
                  <a:txBody>
                    <a:bodyPr/>
                    <a:lstStyle/>
                    <a:p>
                      <a:pPr algn="ctr" fontAlgn="ctr"/>
                      <a:r>
                        <a:rPr lang="en-GB" sz="1600" b="0" i="0" u="none" strike="noStrike" dirty="0">
                          <a:solidFill>
                            <a:srgbClr val="000000"/>
                          </a:solidFill>
                          <a:effectLst/>
                          <a:latin typeface="Calibri" panose="020F050202020403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Calibri" panose="020F0502020204030204" pitchFamily="34" charset="0"/>
                        </a:rPr>
                        <a:t>Possible side effects explained in an understandable way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solidFill>
                            <a:srgbClr val="000000"/>
                          </a:solidFill>
                          <a:effectLst/>
                          <a:latin typeface="Calibri" panose="020F0502020204030204" pitchFamily="34" charset="0"/>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a:solidFill>
                            <a:srgbClr val="000000"/>
                          </a:solidFill>
                          <a:effectLst/>
                          <a:latin typeface="Calibri" panose="020F0502020204030204" pitchFamily="34" charset="0"/>
                        </a:rPr>
                        <a:t>72.2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GB" sz="1600" b="0" i="0" u="none" strike="noStrike">
                          <a:solidFill>
                            <a:srgbClr val="000000"/>
                          </a:solidFill>
                          <a:effectLst/>
                          <a:latin typeface="Calibri" panose="020F0502020204030204" pitchFamily="34" charset="0"/>
                        </a:rPr>
                        <a:t>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a:solidFill>
                            <a:srgbClr val="000000"/>
                          </a:solidFill>
                          <a:effectLst/>
                          <a:latin typeface="Calibri" panose="020F0502020204030204" pitchFamily="34" charset="0"/>
                        </a:rPr>
                        <a:t>79.6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a:solidFill>
                            <a:srgbClr val="000000"/>
                          </a:solidFill>
                          <a:effectLst/>
                          <a:latin typeface="Calibri" panose="020F0502020204030204" pitchFamily="34" charset="0"/>
                        </a:rPr>
                        <a:t>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33410741"/>
                  </a:ext>
                </a:extLst>
              </a:tr>
              <a:tr h="809065">
                <a:tc>
                  <a:txBody>
                    <a:bodyPr/>
                    <a:lstStyle/>
                    <a:p>
                      <a:pPr algn="ctr" fontAlgn="ctr"/>
                      <a:r>
                        <a:rPr lang="en-GB" sz="1600" b="0"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Calibri" panose="020F0502020204030204" pitchFamily="34" charset="0"/>
                        </a:rPr>
                        <a:t>Pt told about side effects that could affect them in the future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a:solidFill>
                            <a:srgbClr val="000000"/>
                          </a:solidFill>
                          <a:effectLst/>
                          <a:latin typeface="Calibri" panose="020F0502020204030204" pitchFamily="34" charset="0"/>
                        </a:rPr>
                        <a:t>53.1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GB" sz="1600" b="0" i="0" u="none" strike="noStrike" dirty="0">
                          <a:solidFill>
                            <a:srgbClr val="000000"/>
                          </a:solidFill>
                          <a:effectLst/>
                          <a:latin typeface="Calibri" panose="020F0502020204030204" pitchFamily="34" charset="0"/>
                        </a:rPr>
                        <a:t>64.3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a:solidFill>
                            <a:srgbClr val="000000"/>
                          </a:solidFill>
                          <a:effectLst/>
                          <a:latin typeface="Calibri" panose="020F0502020204030204" pitchFamily="34" charset="0"/>
                        </a:rPr>
                        <a:t>60.5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a:solidFill>
                            <a:srgbClr val="000000"/>
                          </a:solidFill>
                          <a:effectLst/>
                          <a:latin typeface="Calibri" panose="020F050202020403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24736620"/>
                  </a:ext>
                </a:extLst>
              </a:tr>
              <a:tr h="1008499">
                <a:tc>
                  <a:txBody>
                    <a:bodyPr/>
                    <a:lstStyle/>
                    <a:p>
                      <a:pPr algn="ctr" fontAlgn="ctr"/>
                      <a:r>
                        <a:rPr lang="en-GB" sz="1600" b="0" i="0" u="none" strike="noStrike">
                          <a:solidFill>
                            <a:srgbClr val="000000"/>
                          </a:solidFill>
                          <a:effectLst/>
                          <a:latin typeface="Calibri" panose="020F0502020204030204" pitchFamily="34" charset="0"/>
                        </a:rPr>
                        <a:t>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Calibri" panose="020F0502020204030204" pitchFamily="34" charset="0"/>
                        </a:rPr>
                        <a:t>Understandable info about whether radiotherapy was working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solidFill>
                            <a:srgbClr val="000000"/>
                          </a:solidFill>
                          <a:effectLst/>
                          <a:latin typeface="Calibri" panose="020F0502020204030204" pitchFamily="34" charset="0"/>
                        </a:rPr>
                        <a:t>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a:solidFill>
                            <a:srgbClr val="000000"/>
                          </a:solidFill>
                          <a:effectLst/>
                          <a:latin typeface="Calibri" panose="020F0502020204030204" pitchFamily="34" charset="0"/>
                        </a:rPr>
                        <a:t>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a:solidFill>
                            <a:srgbClr val="FF0000"/>
                          </a:solidFill>
                          <a:effectLst/>
                          <a:latin typeface="Calibri" panose="020F0502020204030204" pitchFamily="34" charset="0"/>
                        </a:rPr>
                        <a:t>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70757001"/>
                  </a:ext>
                </a:extLst>
              </a:tr>
              <a:tr h="668555">
                <a:tc>
                  <a:txBody>
                    <a:bodyPr/>
                    <a:lstStyle/>
                    <a:p>
                      <a:pPr algn="ctr" fontAlgn="ctr"/>
                      <a:r>
                        <a:rPr lang="en-GB" sz="1600" b="0" i="0" u="none" strike="noStrike">
                          <a:solidFill>
                            <a:srgbClr val="000000"/>
                          </a:solidFill>
                          <a:effectLst/>
                          <a:latin typeface="Calibri" panose="020F0502020204030204" pitchFamily="34" charset="0"/>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Calibri" panose="020F0502020204030204" pitchFamily="34" charset="0"/>
                        </a:rPr>
                        <a:t>All info needed about chemo treatment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a:solidFill>
                            <a:srgbClr val="000000"/>
                          </a:solidFill>
                          <a:effectLst/>
                          <a:latin typeface="Calibri" panose="020F0502020204030204" pitchFamily="34" charset="0"/>
                        </a:rPr>
                        <a:t>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a:solidFill>
                            <a:srgbClr val="000000"/>
                          </a:solidFill>
                          <a:effectLst/>
                          <a:latin typeface="Calibri" panose="020F0502020204030204" pitchFamily="34" charset="0"/>
                        </a:rPr>
                        <a:t>84.9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a:solidFill>
                            <a:srgbClr val="000000"/>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a:solidFill>
                            <a:srgbClr val="000000"/>
                          </a:solidFill>
                          <a:effectLst/>
                          <a:latin typeface="Calibri" panose="020F0502020204030204" pitchFamily="34" charset="0"/>
                        </a:rPr>
                        <a:t>92.9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a:solidFill>
                            <a:srgbClr val="000000"/>
                          </a:solidFill>
                          <a:effectLst/>
                          <a:latin typeface="Calibri" panose="020F0502020204030204" pitchFamily="34" charset="0"/>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37892392"/>
                  </a:ext>
                </a:extLst>
              </a:tr>
              <a:tr h="809065">
                <a:tc>
                  <a:txBody>
                    <a:bodyPr/>
                    <a:lstStyle/>
                    <a:p>
                      <a:pPr algn="ctr" fontAlgn="ctr"/>
                      <a:r>
                        <a:rPr lang="en-GB" sz="1600" b="0" i="0" u="none" strike="noStrike">
                          <a:solidFill>
                            <a:srgbClr val="000000"/>
                          </a:solidFill>
                          <a:effectLst/>
                          <a:latin typeface="Calibri" panose="020F0502020204030204" pitchFamily="34" charset="0"/>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Calibri" panose="020F0502020204030204" pitchFamily="34" charset="0"/>
                        </a:rPr>
                        <a:t>Understandable info about whether chemo was working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dirty="0" smtClean="0">
                          <a:solidFill>
                            <a:srgbClr val="000000"/>
                          </a:solidFill>
                          <a:effectLst/>
                          <a:latin typeface="Calibri" panose="020F0502020204030204" pitchFamily="34" charset="0"/>
                        </a:rPr>
                        <a:t>67</a:t>
                      </a:r>
                      <a:endParaRPr lang="en-GB" sz="1600" b="1"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a:solidFill>
                            <a:srgbClr val="000000"/>
                          </a:solidFill>
                          <a:effectLst/>
                          <a:latin typeface="Calibri" panose="020F0502020204030204" pitchFamily="34" charset="0"/>
                        </a:rPr>
                        <a:t>77.6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a:solidFill>
                            <a:srgbClr val="000000"/>
                          </a:solidFill>
                          <a:effectLst/>
                          <a:latin typeface="Calibri" panose="020F0502020204030204" pitchFamily="34" charset="0"/>
                        </a:rPr>
                        <a:t>68.2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a:solidFill>
                            <a:srgbClr val="000000"/>
                          </a:solidFill>
                          <a:effectLst/>
                          <a:latin typeface="Calibri" panose="020F0502020204030204" pitchFamily="34" charset="0"/>
                        </a:rPr>
                        <a:t>65.9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GB" sz="1600" b="0" i="0" u="none" strike="noStrike" dirty="0">
                          <a:solidFill>
                            <a:srgbClr val="000000"/>
                          </a:solidFill>
                          <a:effectLst/>
                          <a:latin typeface="Calibri" panose="020F0502020204030204" pitchFamily="34" charset="0"/>
                        </a:rPr>
                        <a:t>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03410886"/>
                  </a:ext>
                </a:extLst>
              </a:tr>
            </a:tbl>
          </a:graphicData>
        </a:graphic>
      </p:graphicFrame>
    </p:spTree>
    <p:extLst>
      <p:ext uri="{BB962C8B-B14F-4D97-AF65-F5344CB8AC3E}">
        <p14:creationId xmlns:p14="http://schemas.microsoft.com/office/powerpoint/2010/main" val="1562816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Lung Results continued </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2063163"/>
              </p:ext>
            </p:extLst>
          </p:nvPr>
        </p:nvGraphicFramePr>
        <p:xfrm>
          <a:off x="611560" y="1124743"/>
          <a:ext cx="8280919" cy="4710113"/>
        </p:xfrm>
        <a:graphic>
          <a:graphicData uri="http://schemas.openxmlformats.org/drawingml/2006/table">
            <a:tbl>
              <a:tblPr/>
              <a:tblGrid>
                <a:gridCol w="590735">
                  <a:extLst>
                    <a:ext uri="{9D8B030D-6E8A-4147-A177-3AD203B41FA5}">
                      <a16:colId xmlns:a16="http://schemas.microsoft.com/office/drawing/2014/main" xmlns="" val="738244030"/>
                    </a:ext>
                  </a:extLst>
                </a:gridCol>
                <a:gridCol w="2649625">
                  <a:extLst>
                    <a:ext uri="{9D8B030D-6E8A-4147-A177-3AD203B41FA5}">
                      <a16:colId xmlns:a16="http://schemas.microsoft.com/office/drawing/2014/main" xmlns="" val="1035106418"/>
                    </a:ext>
                  </a:extLst>
                </a:gridCol>
                <a:gridCol w="747110">
                  <a:extLst>
                    <a:ext uri="{9D8B030D-6E8A-4147-A177-3AD203B41FA5}">
                      <a16:colId xmlns:a16="http://schemas.microsoft.com/office/drawing/2014/main" xmlns="" val="1047300641"/>
                    </a:ext>
                  </a:extLst>
                </a:gridCol>
                <a:gridCol w="959947">
                  <a:extLst>
                    <a:ext uri="{9D8B030D-6E8A-4147-A177-3AD203B41FA5}">
                      <a16:colId xmlns:a16="http://schemas.microsoft.com/office/drawing/2014/main" xmlns="" val="2278913538"/>
                    </a:ext>
                  </a:extLst>
                </a:gridCol>
                <a:gridCol w="1255315">
                  <a:extLst>
                    <a:ext uri="{9D8B030D-6E8A-4147-A177-3AD203B41FA5}">
                      <a16:colId xmlns:a16="http://schemas.microsoft.com/office/drawing/2014/main" xmlns="" val="3985030623"/>
                    </a:ext>
                  </a:extLst>
                </a:gridCol>
                <a:gridCol w="1070076">
                  <a:extLst>
                    <a:ext uri="{9D8B030D-6E8A-4147-A177-3AD203B41FA5}">
                      <a16:colId xmlns:a16="http://schemas.microsoft.com/office/drawing/2014/main" xmlns="" val="4077135389"/>
                    </a:ext>
                  </a:extLst>
                </a:gridCol>
                <a:gridCol w="1008111">
                  <a:extLst>
                    <a:ext uri="{9D8B030D-6E8A-4147-A177-3AD203B41FA5}">
                      <a16:colId xmlns:a16="http://schemas.microsoft.com/office/drawing/2014/main" xmlns="" val="3024057452"/>
                    </a:ext>
                  </a:extLst>
                </a:gridCol>
              </a:tblGrid>
              <a:tr h="671248">
                <a:tc>
                  <a:txBody>
                    <a:bodyPr/>
                    <a:lstStyle/>
                    <a:p>
                      <a:pPr algn="ctr" fontAlgn="ctr"/>
                      <a:r>
                        <a:rPr lang="en-GB" sz="1100" b="1" i="0" u="none" strike="noStrike">
                          <a:solidFill>
                            <a:srgbClr val="000000"/>
                          </a:solidFill>
                          <a:effectLst/>
                          <a:latin typeface="Calibri" panose="020F0502020204030204" pitchFamily="34" charset="0"/>
                        </a:rPr>
                        <a:t>Q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600" b="1" i="0" u="none" strike="noStrike">
                          <a:solidFill>
                            <a:srgbClr val="000000"/>
                          </a:solidFill>
                          <a:effectLst/>
                          <a:latin typeface="Calibri" panose="020F050202020403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1" i="0" u="none" strike="noStrike">
                          <a:solidFill>
                            <a:srgbClr val="000000"/>
                          </a:solidFill>
                          <a:effectLst/>
                          <a:latin typeface="Calibri" panose="020F0502020204030204" pitchFamily="34" charset="0"/>
                        </a:rPr>
                        <a:t>National Average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a:r>
                        <a:rPr lang="en-GB" sz="1100" b="1" dirty="0" err="1" smtClean="0"/>
                        <a:t>Glos</a:t>
                      </a:r>
                      <a:r>
                        <a:rPr lang="en-GB" sz="1100" b="1" dirty="0" smtClean="0"/>
                        <a:t>/</a:t>
                      </a:r>
                      <a:r>
                        <a:rPr lang="en-GB" sz="1100" b="1" dirty="0" err="1" smtClean="0"/>
                        <a:t>Chelt</a:t>
                      </a:r>
                      <a:endParaRPr lang="en-GB" sz="1100" b="1" dirty="0"/>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1" i="0" u="none" strike="noStrike" dirty="0">
                          <a:solidFill>
                            <a:srgbClr val="000000"/>
                          </a:solidFill>
                          <a:effectLst/>
                          <a:latin typeface="Calibri" panose="020F0502020204030204" pitchFamily="34" charset="0"/>
                        </a:rPr>
                        <a:t>Taunton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1" i="0" u="none" strike="noStrike">
                          <a:solidFill>
                            <a:srgbClr val="000000"/>
                          </a:solidFill>
                          <a:effectLst/>
                          <a:latin typeface="Calibri" panose="020F0502020204030204" pitchFamily="34" charset="0"/>
                        </a:rPr>
                        <a:t>UHBristol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GB" sz="1100" b="1" i="0" u="none" strike="noStrike">
                          <a:solidFill>
                            <a:srgbClr val="000000"/>
                          </a:solidFill>
                          <a:effectLst/>
                          <a:latin typeface="Calibri" panose="020F0502020204030204" pitchFamily="34" charset="0"/>
                        </a:rPr>
                        <a:t>Royal Marsden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778406638"/>
                  </a:ext>
                </a:extLst>
              </a:tr>
              <a:tr h="671248">
                <a:tc>
                  <a:txBody>
                    <a:bodyPr/>
                    <a:lstStyle/>
                    <a:p>
                      <a:pPr algn="ctr" fontAlgn="ctr"/>
                      <a:r>
                        <a:rPr lang="en-GB" sz="1600" b="0" i="0" u="none" strike="noStrike" dirty="0">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Calibri" panose="020F0502020204030204" pitchFamily="34" charset="0"/>
                        </a:rPr>
                        <a:t>Given the name of a CNS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a:solidFill>
                            <a:srgbClr val="000000"/>
                          </a:solidFill>
                          <a:effectLst/>
                          <a:latin typeface="Calibri" panose="020F0502020204030204" pitchFamily="34" charset="0"/>
                        </a:rPr>
                        <a:t>93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smtClean="0">
                          <a:solidFill>
                            <a:srgbClr val="000000"/>
                          </a:solidFill>
                          <a:effectLst/>
                          <a:latin typeface="Calibri" panose="020F0502020204030204" pitchFamily="34" charset="0"/>
                        </a:rPr>
                        <a:t>90</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GB" sz="1600" b="0" i="0" u="none" strike="noStrike" dirty="0" smtClean="0">
                          <a:solidFill>
                            <a:srgbClr val="000000"/>
                          </a:solidFill>
                          <a:effectLst/>
                          <a:latin typeface="Calibri" panose="020F0502020204030204" pitchFamily="34" charset="0"/>
                        </a:rPr>
                        <a:t>96</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smtClean="0">
                          <a:solidFill>
                            <a:srgbClr val="000000"/>
                          </a:solidFill>
                          <a:effectLst/>
                          <a:latin typeface="Calibri" panose="020F0502020204030204" pitchFamily="34" charset="0"/>
                        </a:rPr>
                        <a:t>98</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a:solidFill>
                            <a:srgbClr val="000000"/>
                          </a:solidFill>
                          <a:effectLst/>
                          <a:latin typeface="Calibri" panose="020F0502020204030204" pitchFamily="34" charset="0"/>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51403108"/>
                  </a:ext>
                </a:extLst>
              </a:tr>
              <a:tr h="671248">
                <a:tc>
                  <a:txBody>
                    <a:bodyPr/>
                    <a:lstStyle/>
                    <a:p>
                      <a:pPr algn="ctr" fontAlgn="ctr"/>
                      <a:r>
                        <a:rPr lang="en-GB" sz="1600" b="0"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Calibri" panose="020F0502020204030204" pitchFamily="34" charset="0"/>
                        </a:rPr>
                        <a:t>Found it easy to contact CNS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a:solidFill>
                            <a:srgbClr val="000000"/>
                          </a:solidFill>
                          <a:effectLst/>
                          <a:latin typeface="Calibri" panose="020F0502020204030204" pitchFamily="34" charset="0"/>
                        </a:rPr>
                        <a:t>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smtClean="0">
                          <a:solidFill>
                            <a:srgbClr val="000000"/>
                          </a:solidFill>
                          <a:effectLst/>
                          <a:latin typeface="Calibri" panose="020F0502020204030204" pitchFamily="34" charset="0"/>
                        </a:rPr>
                        <a:t>92</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a:solidFill>
                            <a:srgbClr val="000000"/>
                          </a:solidFill>
                          <a:effectLst/>
                          <a:latin typeface="Calibri" panose="020F0502020204030204" pitchFamily="34" charset="0"/>
                        </a:rPr>
                        <a:t>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GB" sz="1600" b="0" i="0" u="none" strike="noStrike" dirty="0" smtClean="0">
                          <a:solidFill>
                            <a:srgbClr val="000000"/>
                          </a:solidFill>
                          <a:effectLst/>
                          <a:latin typeface="Calibri" panose="020F0502020204030204" pitchFamily="34" charset="0"/>
                        </a:rPr>
                        <a:t>90</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a:solidFill>
                            <a:srgbClr val="FF0000"/>
                          </a:solidFill>
                          <a:effectLst/>
                          <a:latin typeface="Calibri" panose="020F0502020204030204" pitchFamily="34" charset="0"/>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65164627"/>
                  </a:ext>
                </a:extLst>
              </a:tr>
              <a:tr h="812324">
                <a:tc>
                  <a:txBody>
                    <a:bodyPr/>
                    <a:lstStyle/>
                    <a:p>
                      <a:pPr algn="ctr" fontAlgn="ctr"/>
                      <a:r>
                        <a:rPr lang="en-GB" sz="1600" b="0" i="0" u="none" strike="noStrike">
                          <a:solidFill>
                            <a:srgbClr val="000000"/>
                          </a:solidFill>
                          <a:effectLst/>
                          <a:latin typeface="Calibri" panose="020F0502020204030204" pitchFamily="34" charset="0"/>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Calibri" panose="020F0502020204030204" pitchFamily="34" charset="0"/>
                        </a:rPr>
                        <a:t>GP given enough info about </a:t>
                      </a:r>
                      <a:r>
                        <a:rPr lang="en-GB" sz="1600" b="0" i="0" u="none" strike="noStrike" dirty="0" err="1">
                          <a:solidFill>
                            <a:srgbClr val="000000"/>
                          </a:solidFill>
                          <a:effectLst/>
                          <a:latin typeface="Calibri" panose="020F0502020204030204" pitchFamily="34" charset="0"/>
                        </a:rPr>
                        <a:t>pt’s</a:t>
                      </a:r>
                      <a:r>
                        <a:rPr lang="en-GB" sz="1600" b="0" i="0" u="none" strike="noStrike" dirty="0">
                          <a:solidFill>
                            <a:srgbClr val="000000"/>
                          </a:solidFill>
                          <a:effectLst/>
                          <a:latin typeface="Calibri" panose="020F0502020204030204" pitchFamily="34" charset="0"/>
                        </a:rPr>
                        <a:t> condition / treatment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a:solidFill>
                            <a:srgbClr val="000000"/>
                          </a:solidFill>
                          <a:effectLst/>
                          <a:latin typeface="Calibri" panose="020F0502020204030204" pitchFamily="34" charset="0"/>
                        </a:rPr>
                        <a:t>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smtClean="0">
                          <a:solidFill>
                            <a:srgbClr val="000000"/>
                          </a:solidFill>
                          <a:effectLst/>
                          <a:latin typeface="Calibri" panose="020F0502020204030204" pitchFamily="34" charset="0"/>
                        </a:rPr>
                        <a:t>91</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GB" sz="1600" b="0" i="0" u="none" strike="noStrike" dirty="0" smtClean="0">
                          <a:solidFill>
                            <a:srgbClr val="000000"/>
                          </a:solidFill>
                          <a:effectLst/>
                          <a:latin typeface="Calibri" panose="020F0502020204030204" pitchFamily="34" charset="0"/>
                        </a:rPr>
                        <a:t>96</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smtClean="0">
                          <a:solidFill>
                            <a:srgbClr val="000000"/>
                          </a:solidFill>
                          <a:effectLst/>
                          <a:latin typeface="Calibri" panose="020F0502020204030204" pitchFamily="34" charset="0"/>
                        </a:rPr>
                        <a:t>96</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a:solidFill>
                            <a:srgbClr val="000000"/>
                          </a:solidFill>
                          <a:effectLst/>
                          <a:latin typeface="Calibri" panose="020F0502020204030204" pitchFamily="34" charset="0"/>
                        </a:rPr>
                        <a:t>98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44327358"/>
                  </a:ext>
                </a:extLst>
              </a:tr>
              <a:tr h="671248">
                <a:tc>
                  <a:txBody>
                    <a:bodyPr/>
                    <a:lstStyle/>
                    <a:p>
                      <a:pPr algn="ctr" fontAlgn="ctr"/>
                      <a:r>
                        <a:rPr lang="en-GB" sz="1600" b="0" i="0" u="none" strike="noStrike">
                          <a:solidFill>
                            <a:srgbClr val="000000"/>
                          </a:solidFill>
                          <a:effectLst/>
                          <a:latin typeface="Calibri" panose="020F0502020204030204" pitchFamily="34" charset="0"/>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Calibri" panose="020F0502020204030204" pitchFamily="34" charset="0"/>
                        </a:rPr>
                        <a:t>Have you been given a care plan?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smtClean="0">
                          <a:solidFill>
                            <a:srgbClr val="000000"/>
                          </a:solidFill>
                          <a:effectLst/>
                          <a:latin typeface="Calibri" panose="020F0502020204030204" pitchFamily="34" charset="0"/>
                        </a:rPr>
                        <a:t>30</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GB" sz="16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smtClean="0">
                          <a:solidFill>
                            <a:srgbClr val="000000"/>
                          </a:solidFill>
                          <a:effectLst/>
                          <a:latin typeface="Calibri" panose="020F0502020204030204" pitchFamily="34" charset="0"/>
                        </a:rPr>
                        <a:t>35</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a:solidFill>
                            <a:srgbClr val="FF0000"/>
                          </a:solidFill>
                          <a:effectLst/>
                          <a:latin typeface="Calibri" panose="020F0502020204030204" pitchFamily="34" charset="0"/>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26312111"/>
                  </a:ext>
                </a:extLst>
              </a:tr>
              <a:tr h="1212797">
                <a:tc>
                  <a:txBody>
                    <a:bodyPr/>
                    <a:lstStyle/>
                    <a:p>
                      <a:pPr algn="ctr" fontAlgn="ctr"/>
                      <a:r>
                        <a:rPr lang="en-GB" sz="1600" b="0" i="0" u="none" strike="noStrike">
                          <a:solidFill>
                            <a:srgbClr val="000000"/>
                          </a:solidFill>
                          <a:effectLst/>
                          <a:latin typeface="Calibri" panose="020F0502020204030204" pitchFamily="34" charset="0"/>
                        </a:rPr>
                        <a:t>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Calibri" panose="020F0502020204030204" pitchFamily="34" charset="0"/>
                        </a:rPr>
                        <a:t>Has anyone discussed /  asked if you would like to take part in research?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0" i="0" u="none" strike="noStrike" dirty="0" smtClean="0">
                          <a:solidFill>
                            <a:srgbClr val="000000"/>
                          </a:solidFill>
                          <a:effectLst/>
                          <a:latin typeface="Calibri" panose="020F0502020204030204" pitchFamily="34" charset="0"/>
                        </a:rPr>
                        <a:t>37</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smtClean="0">
                          <a:solidFill>
                            <a:srgbClr val="000000"/>
                          </a:solidFill>
                          <a:effectLst/>
                          <a:latin typeface="Calibri" panose="020F0502020204030204" pitchFamily="34" charset="0"/>
                        </a:rPr>
                        <a:t>39</a:t>
                      </a:r>
                      <a:endParaRPr lang="en-GB" sz="16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a:solidFill>
                            <a:srgbClr val="000000"/>
                          </a:solidFill>
                          <a:effectLst/>
                          <a:latin typeface="Calibri" panose="020F0502020204030204" pitchFamily="34" charset="0"/>
                        </a:rPr>
                        <a:t>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en-GB" sz="1600" b="0" i="0" u="none" strike="noStrike" dirty="0">
                          <a:solidFill>
                            <a:srgbClr val="000000"/>
                          </a:solidFill>
                          <a:effectLst/>
                          <a:latin typeface="Calibri" panose="020F0502020204030204" pitchFamily="34" charset="0"/>
                        </a:rPr>
                        <a:t>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38450582"/>
                  </a:ext>
                </a:extLst>
              </a:tr>
            </a:tbl>
          </a:graphicData>
        </a:graphic>
      </p:graphicFrame>
    </p:spTree>
    <p:extLst>
      <p:ext uri="{BB962C8B-B14F-4D97-AF65-F5344CB8AC3E}">
        <p14:creationId xmlns:p14="http://schemas.microsoft.com/office/powerpoint/2010/main" val="3761883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Thoughts</a:t>
            </a:r>
            <a:endParaRPr lang="en-GB" dirty="0"/>
          </a:p>
        </p:txBody>
      </p:sp>
      <p:sp>
        <p:nvSpPr>
          <p:cNvPr id="3" name="Content Placeholder 2"/>
          <p:cNvSpPr>
            <a:spLocks noGrp="1"/>
          </p:cNvSpPr>
          <p:nvPr>
            <p:ph idx="1"/>
          </p:nvPr>
        </p:nvSpPr>
        <p:spPr>
          <a:xfrm>
            <a:off x="457200" y="1417638"/>
            <a:ext cx="8229600" cy="4708525"/>
          </a:xfrm>
        </p:spPr>
        <p:txBody>
          <a:bodyPr>
            <a:normAutofit/>
          </a:bodyPr>
          <a:lstStyle/>
          <a:p>
            <a:r>
              <a:rPr lang="en-GB" sz="2400" dirty="0" smtClean="0"/>
              <a:t>Firstly remember whilst there </a:t>
            </a:r>
            <a:r>
              <a:rPr lang="en-GB" sz="2400" dirty="0"/>
              <a:t>is always room for improvement </a:t>
            </a:r>
            <a:r>
              <a:rPr lang="en-GB" sz="2400" dirty="0" smtClean="0"/>
              <a:t>but these are a great set of results !</a:t>
            </a:r>
          </a:p>
          <a:p>
            <a:r>
              <a:rPr lang="en-GB" sz="2400" dirty="0" smtClean="0"/>
              <a:t>May need to review early information and care planning  but don’t rush off and overhaul as these  results will likely change  with the development of early HNAs and WBEs such as ‘first steps’</a:t>
            </a:r>
          </a:p>
          <a:p>
            <a:r>
              <a:rPr lang="en-GB" sz="2400" dirty="0"/>
              <a:t>suggest we </a:t>
            </a:r>
            <a:r>
              <a:rPr lang="en-GB" sz="2400" dirty="0" smtClean="0"/>
              <a:t>continue to review </a:t>
            </a:r>
            <a:r>
              <a:rPr lang="en-GB" sz="2400" dirty="0"/>
              <a:t>in SWAG as the LWBC implementation  progresses </a:t>
            </a:r>
          </a:p>
          <a:p>
            <a:r>
              <a:rPr lang="en-GB" sz="2400" dirty="0" smtClean="0"/>
              <a:t>Remember to look at your comments and work through in your MDTs and where possible involve patient focus groups </a:t>
            </a:r>
          </a:p>
        </p:txBody>
      </p:sp>
    </p:spTree>
    <p:extLst>
      <p:ext uri="{BB962C8B-B14F-4D97-AF65-F5344CB8AC3E}">
        <p14:creationId xmlns:p14="http://schemas.microsoft.com/office/powerpoint/2010/main" val="1539282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
            </a:r>
            <a:br>
              <a:rPr lang="en-GB" dirty="0" smtClean="0"/>
            </a:br>
            <a:r>
              <a:rPr lang="en-GB" dirty="0"/>
              <a:t/>
            </a:r>
            <a:br>
              <a:rPr lang="en-GB" dirty="0"/>
            </a:br>
            <a:r>
              <a:rPr lang="en-GB" sz="4900" dirty="0" smtClean="0"/>
              <a:t>Questions </a:t>
            </a:r>
            <a:r>
              <a:rPr lang="en-GB" sz="4900" dirty="0"/>
              <a:t/>
            </a:r>
            <a:br>
              <a:rPr lang="en-GB" sz="4900" dirty="0"/>
            </a:br>
            <a:endParaRPr lang="en-GB" sz="4900" dirty="0"/>
          </a:p>
        </p:txBody>
      </p:sp>
    </p:spTree>
    <p:extLst>
      <p:ext uri="{BB962C8B-B14F-4D97-AF65-F5344CB8AC3E}">
        <p14:creationId xmlns:p14="http://schemas.microsoft.com/office/powerpoint/2010/main" val="1463553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TotalTime>
  <Words>748</Words>
  <Application>Microsoft Office PowerPoint</Application>
  <PresentationFormat>On-screen Show (4:3)</PresentationFormat>
  <Paragraphs>199</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National Cancer Patient Experience Results (NCPES) 2018</vt:lpstr>
      <vt:lpstr>2018 NCPES</vt:lpstr>
      <vt:lpstr>National Results and considerations </vt:lpstr>
      <vt:lpstr>Cancer Patient Experience Survey (CPES) dashboard as developed by PHE and NHSe </vt:lpstr>
      <vt:lpstr>Lung results against national and Marsden </vt:lpstr>
      <vt:lpstr>Lung Results continued</vt:lpstr>
      <vt:lpstr>Lung Results continued </vt:lpstr>
      <vt:lpstr>Thoughts</vt:lpstr>
      <vt:lpstr>   Questions  </vt:lpstr>
    </vt:vector>
  </TitlesOfParts>
  <Company>UHBrstiol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Cancer Patient Experience Results 2018</dc:title>
  <dc:creator>Dunderdale, Helen</dc:creator>
  <cp:lastModifiedBy>Dunderdale, Helen</cp:lastModifiedBy>
  <cp:revision>29</cp:revision>
  <dcterms:created xsi:type="dcterms:W3CDTF">2019-09-19T10:22:20Z</dcterms:created>
  <dcterms:modified xsi:type="dcterms:W3CDTF">2019-11-19T09:03:23Z</dcterms:modified>
</cp:coreProperties>
</file>