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326" r:id="rId4"/>
    <p:sldId id="319" r:id="rId5"/>
    <p:sldId id="320" r:id="rId6"/>
    <p:sldId id="321" r:id="rId7"/>
    <p:sldId id="323" r:id="rId8"/>
    <p:sldId id="294" r:id="rId9"/>
    <p:sldId id="296" r:id="rId10"/>
    <p:sldId id="286" r:id="rId11"/>
    <p:sldId id="280" r:id="rId12"/>
    <p:sldId id="297" r:id="rId13"/>
    <p:sldId id="298" r:id="rId14"/>
    <p:sldId id="300" r:id="rId15"/>
    <p:sldId id="273" r:id="rId16"/>
    <p:sldId id="301" r:id="rId17"/>
    <p:sldId id="291" r:id="rId18"/>
    <p:sldId id="303" r:id="rId19"/>
    <p:sldId id="305" r:id="rId20"/>
    <p:sldId id="306" r:id="rId21"/>
    <p:sldId id="310" r:id="rId22"/>
    <p:sldId id="283" r:id="rId23"/>
    <p:sldId id="311" r:id="rId24"/>
    <p:sldId id="313" r:id="rId25"/>
    <p:sldId id="314" r:id="rId26"/>
    <p:sldId id="316" r:id="rId27"/>
    <p:sldId id="324" r:id="rId28"/>
    <p:sldId id="284" r:id="rId29"/>
    <p:sldId id="285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DEF"/>
    <a:srgbClr val="CCFFFF"/>
    <a:srgbClr val="CCECFF"/>
    <a:srgbClr val="99CCFF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7" autoAdjust="0"/>
    <p:restoredTop sz="88870" autoAdjust="0"/>
  </p:normalViewPr>
  <p:slideViewPr>
    <p:cSldViewPr>
      <p:cViewPr>
        <p:scale>
          <a:sx n="95" d="100"/>
          <a:sy n="95" d="100"/>
        </p:scale>
        <p:origin x="-26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0.62068970000000012</c:v>
                </c:pt>
                <c:pt idx="1">
                  <c:v>0.73684210000000006</c:v>
                </c:pt>
                <c:pt idx="2">
                  <c:v>0.66666666699999999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0.65306120000000012</c:v>
                </c:pt>
                <c:pt idx="1">
                  <c:v>0.77142860000000013</c:v>
                </c:pt>
                <c:pt idx="2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396480"/>
        <c:axId val="231398016"/>
        <c:axId val="199605760"/>
      </c:bar3DChart>
      <c:catAx>
        <c:axId val="2313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1398016"/>
        <c:crosses val="autoZero"/>
        <c:auto val="1"/>
        <c:lblAlgn val="ctr"/>
        <c:lblOffset val="100"/>
        <c:noMultiLvlLbl val="0"/>
      </c:catAx>
      <c:valAx>
        <c:axId val="2313980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1396480"/>
        <c:crosses val="autoZero"/>
        <c:crossBetween val="between"/>
      </c:valAx>
      <c:serAx>
        <c:axId val="19960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23139801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0.41176470000000004</c:v>
                </c:pt>
                <c:pt idx="1">
                  <c:v>0.47619050000000002</c:v>
                </c:pt>
                <c:pt idx="2">
                  <c:v>0.53333333299999997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0.4</c:v>
                </c:pt>
                <c:pt idx="1">
                  <c:v>0.44444440000000002</c:v>
                </c:pt>
                <c:pt idx="2">
                  <c:v>0.41025641000000002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472000"/>
        <c:axId val="257473536"/>
        <c:axId val="206691392"/>
      </c:bar3DChart>
      <c:catAx>
        <c:axId val="2574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473536"/>
        <c:crosses val="autoZero"/>
        <c:auto val="1"/>
        <c:lblAlgn val="ctr"/>
        <c:lblOffset val="100"/>
        <c:noMultiLvlLbl val="0"/>
      </c:catAx>
      <c:valAx>
        <c:axId val="2574735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7472000"/>
        <c:crosses val="autoZero"/>
        <c:crossBetween val="between"/>
      </c:valAx>
      <c:serAx>
        <c:axId val="20669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5747353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0.96250000000000013</c:v>
                </c:pt>
                <c:pt idx="1">
                  <c:v>0.98684210000000006</c:v>
                </c:pt>
                <c:pt idx="2">
                  <c:v>0.9375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0.88524590000000003</c:v>
                </c:pt>
                <c:pt idx="1">
                  <c:v>0.84782610000000003</c:v>
                </c:pt>
                <c:pt idx="2">
                  <c:v>0.79487179500000005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4695296"/>
        <c:axId val="234697088"/>
        <c:axId val="252148352"/>
      </c:bar3DChart>
      <c:catAx>
        <c:axId val="23469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697088"/>
        <c:crosses val="autoZero"/>
        <c:auto val="1"/>
        <c:lblAlgn val="ctr"/>
        <c:lblOffset val="100"/>
        <c:noMultiLvlLbl val="0"/>
      </c:catAx>
      <c:valAx>
        <c:axId val="2346970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4695296"/>
        <c:crosses val="autoZero"/>
        <c:crossBetween val="between"/>
      </c:valAx>
      <c:serAx>
        <c:axId val="25214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3469708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0.76388889999999998</c:v>
                </c:pt>
                <c:pt idx="1">
                  <c:v>0.83823530000000002</c:v>
                </c:pt>
                <c:pt idx="2">
                  <c:v>0.83928571399999996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0.88235290000000011</c:v>
                </c:pt>
                <c:pt idx="1">
                  <c:v>0.82352940000000008</c:v>
                </c:pt>
                <c:pt idx="2">
                  <c:v>0.93333333299999999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4798080"/>
        <c:axId val="234799872"/>
        <c:axId val="231295168"/>
      </c:bar3DChart>
      <c:catAx>
        <c:axId val="2347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799872"/>
        <c:crosses val="autoZero"/>
        <c:auto val="1"/>
        <c:lblAlgn val="ctr"/>
        <c:lblOffset val="100"/>
        <c:noMultiLvlLbl val="0"/>
      </c:catAx>
      <c:valAx>
        <c:axId val="2347998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4798080"/>
        <c:crosses val="autoZero"/>
        <c:crossBetween val="between"/>
      </c:valAx>
      <c:serAx>
        <c:axId val="23129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3479987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0.8</c:v>
                </c:pt>
                <c:pt idx="1">
                  <c:v>0.78688520000000006</c:v>
                </c:pt>
                <c:pt idx="2">
                  <c:v>0.85454545500000001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0.85106380000000004</c:v>
                </c:pt>
                <c:pt idx="1">
                  <c:v>0.85714290000000004</c:v>
                </c:pt>
                <c:pt idx="2">
                  <c:v>0.84615384599999999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275648"/>
        <c:axId val="235758720"/>
        <c:axId val="203266240"/>
      </c:bar3DChart>
      <c:catAx>
        <c:axId val="2032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5758720"/>
        <c:crosses val="autoZero"/>
        <c:auto val="1"/>
        <c:lblAlgn val="ctr"/>
        <c:lblOffset val="100"/>
        <c:noMultiLvlLbl val="0"/>
      </c:catAx>
      <c:valAx>
        <c:axId val="2357587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3275648"/>
        <c:crosses val="autoZero"/>
        <c:crossBetween val="between"/>
      </c:valAx>
      <c:serAx>
        <c:axId val="20326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575872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0.84482760000000012</c:v>
                </c:pt>
                <c:pt idx="1">
                  <c:v>0.77049180000000006</c:v>
                </c:pt>
                <c:pt idx="2">
                  <c:v>0.76595744700000001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0.89090910000000012</c:v>
                </c:pt>
                <c:pt idx="1">
                  <c:v>0.90476190000000001</c:v>
                </c:pt>
                <c:pt idx="2">
                  <c:v>0.81818181800000001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655168"/>
        <c:axId val="235656704"/>
        <c:axId val="252148800"/>
      </c:bar3DChart>
      <c:catAx>
        <c:axId val="2356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5656704"/>
        <c:crosses val="autoZero"/>
        <c:auto val="1"/>
        <c:lblAlgn val="ctr"/>
        <c:lblOffset val="100"/>
        <c:noMultiLvlLbl val="0"/>
      </c:catAx>
      <c:valAx>
        <c:axId val="2356567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5655168"/>
        <c:crosses val="autoZero"/>
        <c:crossBetween val="between"/>
      </c:valAx>
      <c:serAx>
        <c:axId val="25214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3565670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0.74358970000000002</c:v>
                </c:pt>
                <c:pt idx="1">
                  <c:v>0.64705880000000005</c:v>
                </c:pt>
                <c:pt idx="2">
                  <c:v>0.58974358999999998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0.48936170000000007</c:v>
                </c:pt>
                <c:pt idx="1">
                  <c:v>0.80645160000000005</c:v>
                </c:pt>
                <c:pt idx="2">
                  <c:v>0.66666666699999999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884736"/>
        <c:axId val="236886272"/>
        <c:axId val="235845376"/>
      </c:bar3DChart>
      <c:catAx>
        <c:axId val="2368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886272"/>
        <c:crosses val="autoZero"/>
        <c:auto val="1"/>
        <c:lblAlgn val="ctr"/>
        <c:lblOffset val="100"/>
        <c:noMultiLvlLbl val="0"/>
      </c:catAx>
      <c:valAx>
        <c:axId val="2368862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6884736"/>
        <c:crosses val="autoZero"/>
        <c:crossBetween val="between"/>
      </c:valAx>
      <c:serAx>
        <c:axId val="23584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3688627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0.98076920000000001</c:v>
                </c:pt>
                <c:pt idx="1">
                  <c:v>1.0000000000000002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373312"/>
        <c:axId val="257374848"/>
        <c:axId val="203266688"/>
      </c:bar3DChart>
      <c:catAx>
        <c:axId val="2573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374848"/>
        <c:crosses val="autoZero"/>
        <c:auto val="1"/>
        <c:lblAlgn val="ctr"/>
        <c:lblOffset val="100"/>
        <c:noMultiLvlLbl val="0"/>
      </c:catAx>
      <c:valAx>
        <c:axId val="2573748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7373312"/>
        <c:crosses val="autoZero"/>
        <c:crossBetween val="between"/>
      </c:valAx>
      <c:serAx>
        <c:axId val="20326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25737484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0.75</c:v>
                </c:pt>
                <c:pt idx="1">
                  <c:v>0.90476190000000001</c:v>
                </c:pt>
                <c:pt idx="2">
                  <c:v>0.73684210500000002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225472"/>
        <c:axId val="237227008"/>
        <c:axId val="257422656"/>
      </c:bar3DChart>
      <c:catAx>
        <c:axId val="2372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227008"/>
        <c:crosses val="autoZero"/>
        <c:auto val="1"/>
        <c:lblAlgn val="ctr"/>
        <c:lblOffset val="100"/>
        <c:noMultiLvlLbl val="0"/>
      </c:catAx>
      <c:valAx>
        <c:axId val="2372270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7225472"/>
        <c:crosses val="autoZero"/>
        <c:crossBetween val="between"/>
      </c:valAx>
      <c:serAx>
        <c:axId val="25742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3722700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0.877193</c:v>
                </c:pt>
                <c:pt idx="1">
                  <c:v>0.88000000000000012</c:v>
                </c:pt>
                <c:pt idx="2">
                  <c:v>0.85714285700000004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406656"/>
        <c:axId val="236408192"/>
        <c:axId val="235845824"/>
      </c:bar3DChart>
      <c:catAx>
        <c:axId val="23640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408192"/>
        <c:crosses val="autoZero"/>
        <c:auto val="1"/>
        <c:lblAlgn val="ctr"/>
        <c:lblOffset val="100"/>
        <c:noMultiLvlLbl val="0"/>
      </c:catAx>
      <c:valAx>
        <c:axId val="2364081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6406656"/>
        <c:crosses val="autoZero"/>
        <c:crossBetween val="between"/>
      </c:valAx>
      <c:serAx>
        <c:axId val="23584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64081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0.41666670000000006</c:v>
                </c:pt>
                <c:pt idx="1">
                  <c:v>0.38888890000000004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312832"/>
        <c:axId val="236318720"/>
        <c:axId val="236266368"/>
      </c:bar3DChart>
      <c:catAx>
        <c:axId val="2363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318720"/>
        <c:crosses val="autoZero"/>
        <c:auto val="1"/>
        <c:lblAlgn val="ctr"/>
        <c:lblOffset val="100"/>
        <c:noMultiLvlLbl val="0"/>
      </c:catAx>
      <c:valAx>
        <c:axId val="2363187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6312832"/>
        <c:crosses val="autoZero"/>
        <c:crossBetween val="between"/>
      </c:valAx>
      <c:serAx>
        <c:axId val="23626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3631872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0.8125</c:v>
                </c:pt>
                <c:pt idx="1">
                  <c:v>0.8947368</c:v>
                </c:pt>
                <c:pt idx="2">
                  <c:v>0.875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0.78787879999999999</c:v>
                </c:pt>
                <c:pt idx="1">
                  <c:v>0.7872340000000001</c:v>
                </c:pt>
                <c:pt idx="2">
                  <c:v>0.80487804878048785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637952"/>
        <c:axId val="232639488"/>
        <c:axId val="200111424"/>
      </c:bar3DChart>
      <c:catAx>
        <c:axId val="23263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639488"/>
        <c:crosses val="autoZero"/>
        <c:auto val="1"/>
        <c:lblAlgn val="ctr"/>
        <c:lblOffset val="100"/>
        <c:noMultiLvlLbl val="0"/>
      </c:catAx>
      <c:valAx>
        <c:axId val="2326394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2637952"/>
        <c:crosses val="autoZero"/>
        <c:crossBetween val="between"/>
      </c:valAx>
      <c:serAx>
        <c:axId val="20011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263948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0.94339620000000013</c:v>
                </c:pt>
                <c:pt idx="1">
                  <c:v>0.90909090000000004</c:v>
                </c:pt>
                <c:pt idx="2">
                  <c:v>0.86666666699999995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307392"/>
        <c:axId val="239309184"/>
        <c:axId val="257424000"/>
      </c:bar3DChart>
      <c:catAx>
        <c:axId val="2393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309184"/>
        <c:crosses val="autoZero"/>
        <c:auto val="1"/>
        <c:lblAlgn val="ctr"/>
        <c:lblOffset val="100"/>
        <c:noMultiLvlLbl val="0"/>
      </c:catAx>
      <c:valAx>
        <c:axId val="2393091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9307392"/>
        <c:crosses val="autoZero"/>
        <c:crossBetween val="between"/>
      </c:valAx>
      <c:serAx>
        <c:axId val="25742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3930918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0.88679250000000009</c:v>
                </c:pt>
                <c:pt idx="1">
                  <c:v>0.82608700000000013</c:v>
                </c:pt>
                <c:pt idx="2">
                  <c:v>0.79166666699999999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152128"/>
        <c:axId val="239153920"/>
        <c:axId val="238907840"/>
      </c:bar3DChart>
      <c:catAx>
        <c:axId val="23915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153920"/>
        <c:crosses val="autoZero"/>
        <c:auto val="1"/>
        <c:lblAlgn val="ctr"/>
        <c:lblOffset val="100"/>
        <c:noMultiLvlLbl val="0"/>
      </c:catAx>
      <c:valAx>
        <c:axId val="2391539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9152128"/>
        <c:crosses val="autoZero"/>
        <c:crossBetween val="between"/>
      </c:valAx>
      <c:serAx>
        <c:axId val="23890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915392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0.96226420000000001</c:v>
                </c:pt>
                <c:pt idx="1">
                  <c:v>0.97777780000000003</c:v>
                </c:pt>
                <c:pt idx="2">
                  <c:v>0.77083333300000001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013248"/>
        <c:axId val="239060096"/>
        <c:axId val="236267264"/>
      </c:bar3DChart>
      <c:catAx>
        <c:axId val="23901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060096"/>
        <c:crosses val="autoZero"/>
        <c:auto val="1"/>
        <c:lblAlgn val="ctr"/>
        <c:lblOffset val="100"/>
        <c:noMultiLvlLbl val="0"/>
      </c:catAx>
      <c:valAx>
        <c:axId val="2390600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9013248"/>
        <c:crosses val="autoZero"/>
        <c:crossBetween val="between"/>
      </c:valAx>
      <c:serAx>
        <c:axId val="23626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23906009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0.67272730000000014</c:v>
                </c:pt>
                <c:pt idx="1">
                  <c:v>0.59574470000000002</c:v>
                </c:pt>
                <c:pt idx="2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0.65384620000000016</c:v>
                </c:pt>
                <c:pt idx="1">
                  <c:v>0.62857140000000011</c:v>
                </c:pt>
                <c:pt idx="2">
                  <c:v>0.40625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272640"/>
        <c:axId val="252274176"/>
        <c:axId val="239239168"/>
      </c:bar3DChart>
      <c:catAx>
        <c:axId val="2522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274176"/>
        <c:crosses val="autoZero"/>
        <c:auto val="1"/>
        <c:lblAlgn val="ctr"/>
        <c:lblOffset val="100"/>
        <c:noMultiLvlLbl val="0"/>
      </c:catAx>
      <c:valAx>
        <c:axId val="2522741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2272640"/>
        <c:crosses val="autoZero"/>
        <c:crossBetween val="between"/>
      </c:valAx>
      <c:serAx>
        <c:axId val="23923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5227417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0.61538460000000006</c:v>
                </c:pt>
                <c:pt idx="1">
                  <c:v>0.64705880000000005</c:v>
                </c:pt>
                <c:pt idx="2">
                  <c:v>0.55882352899999999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0.67500000000000004</c:v>
                </c:pt>
                <c:pt idx="1">
                  <c:v>0.66666670000000006</c:v>
                </c:pt>
                <c:pt idx="2">
                  <c:v>0.58620689699999995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513408"/>
        <c:axId val="240514944"/>
        <c:axId val="238908288"/>
      </c:bar3DChart>
      <c:catAx>
        <c:axId val="2405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514944"/>
        <c:crosses val="autoZero"/>
        <c:auto val="1"/>
        <c:lblAlgn val="ctr"/>
        <c:lblOffset val="100"/>
        <c:noMultiLvlLbl val="0"/>
      </c:catAx>
      <c:valAx>
        <c:axId val="2405149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40513408"/>
        <c:crosses val="autoZero"/>
        <c:crossBetween val="between"/>
      </c:valAx>
      <c:serAx>
        <c:axId val="23890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4051494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345411684650531E-2"/>
          <c:y val="1.5678652255884547E-2"/>
          <c:w val="0.74135680956547101"/>
          <c:h val="0.902597745496372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0.30303030000000003</c:v>
                </c:pt>
                <c:pt idx="1">
                  <c:v>0.27272730000000001</c:v>
                </c:pt>
                <c:pt idx="2">
                  <c:v>0.30909090900000002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0.29629630000000001</c:v>
                </c:pt>
                <c:pt idx="1">
                  <c:v>0.2368421</c:v>
                </c:pt>
                <c:pt idx="2">
                  <c:v>0.28125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209088"/>
        <c:axId val="257210624"/>
        <c:axId val="239242752"/>
      </c:bar3DChart>
      <c:catAx>
        <c:axId val="2572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210624"/>
        <c:crosses val="autoZero"/>
        <c:auto val="1"/>
        <c:lblAlgn val="ctr"/>
        <c:lblOffset val="100"/>
        <c:noMultiLvlLbl val="0"/>
      </c:catAx>
      <c:valAx>
        <c:axId val="2572106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7209088"/>
        <c:crosses val="autoZero"/>
        <c:crossBetween val="between"/>
      </c:valAx>
      <c:serAx>
        <c:axId val="23924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2572106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0.33750000000000002</c:v>
                </c:pt>
                <c:pt idx="1">
                  <c:v>0.28169010000000005</c:v>
                </c:pt>
                <c:pt idx="2">
                  <c:v>0.344262295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0.3387097</c:v>
                </c:pt>
                <c:pt idx="1">
                  <c:v>0.31111110000000003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037824"/>
        <c:axId val="257039360"/>
        <c:axId val="239239616"/>
      </c:bar3DChart>
      <c:catAx>
        <c:axId val="25703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039360"/>
        <c:crosses val="autoZero"/>
        <c:auto val="1"/>
        <c:lblAlgn val="ctr"/>
        <c:lblOffset val="100"/>
        <c:noMultiLvlLbl val="0"/>
      </c:catAx>
      <c:valAx>
        <c:axId val="2570393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7037824"/>
        <c:crosses val="autoZero"/>
        <c:crossBetween val="between"/>
      </c:valAx>
      <c:serAx>
        <c:axId val="23923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5703936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0.97142860000000009</c:v>
                </c:pt>
                <c:pt idx="1">
                  <c:v>0.94029850000000015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1.0000000000000002</c:v>
                </c:pt>
                <c:pt idx="1">
                  <c:v>0.93023260000000008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611840"/>
        <c:axId val="236617728"/>
        <c:axId val="202757440"/>
      </c:bar3DChart>
      <c:catAx>
        <c:axId val="23661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617728"/>
        <c:crosses val="autoZero"/>
        <c:auto val="1"/>
        <c:lblAlgn val="ctr"/>
        <c:lblOffset val="100"/>
        <c:noMultiLvlLbl val="0"/>
      </c:catAx>
      <c:valAx>
        <c:axId val="2366177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6611840"/>
        <c:crosses val="autoZero"/>
        <c:crossBetween val="between"/>
      </c:valAx>
      <c:serAx>
        <c:axId val="20275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661772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0.69014080000000011</c:v>
                </c:pt>
                <c:pt idx="1">
                  <c:v>0.81428570000000011</c:v>
                </c:pt>
                <c:pt idx="2">
                  <c:v>0.75438596491228072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0.62500000000000011</c:v>
                </c:pt>
                <c:pt idx="1">
                  <c:v>0.75</c:v>
                </c:pt>
                <c:pt idx="2">
                  <c:v>0.71794871794871795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715008"/>
        <c:axId val="236831488"/>
        <c:axId val="200110080"/>
      </c:bar3DChart>
      <c:catAx>
        <c:axId val="23671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831488"/>
        <c:crosses val="autoZero"/>
        <c:auto val="1"/>
        <c:lblAlgn val="ctr"/>
        <c:lblOffset val="100"/>
        <c:noMultiLvlLbl val="0"/>
      </c:catAx>
      <c:valAx>
        <c:axId val="2368314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6715008"/>
        <c:crosses val="autoZero"/>
        <c:crossBetween val="between"/>
      </c:valAx>
      <c:serAx>
        <c:axId val="200110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3683148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0.81012660000000014</c:v>
                </c:pt>
                <c:pt idx="1">
                  <c:v>0.82894740000000011</c:v>
                </c:pt>
                <c:pt idx="2">
                  <c:v>0.82089552200000004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0.8225806</c:v>
                </c:pt>
                <c:pt idx="1">
                  <c:v>0.85416670000000006</c:v>
                </c:pt>
                <c:pt idx="2">
                  <c:v>0.72499999999999998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957056"/>
        <c:axId val="237016192"/>
        <c:axId val="206656832"/>
      </c:bar3DChart>
      <c:catAx>
        <c:axId val="23695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016192"/>
        <c:crosses val="autoZero"/>
        <c:auto val="1"/>
        <c:lblAlgn val="ctr"/>
        <c:lblOffset val="100"/>
        <c:noMultiLvlLbl val="0"/>
      </c:catAx>
      <c:valAx>
        <c:axId val="2370161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6957056"/>
        <c:crosses val="autoZero"/>
        <c:crossBetween val="between"/>
      </c:valAx>
      <c:serAx>
        <c:axId val="20665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370161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0.78749999999999998</c:v>
                </c:pt>
                <c:pt idx="1">
                  <c:v>0.78205130000000012</c:v>
                </c:pt>
                <c:pt idx="2">
                  <c:v>0.764705882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0.69841270000000011</c:v>
                </c:pt>
                <c:pt idx="1">
                  <c:v>0.77551020000000004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117440"/>
        <c:axId val="237118976"/>
        <c:axId val="202757888"/>
      </c:bar3DChart>
      <c:catAx>
        <c:axId val="2371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118976"/>
        <c:crosses val="autoZero"/>
        <c:auto val="1"/>
        <c:lblAlgn val="ctr"/>
        <c:lblOffset val="100"/>
        <c:noMultiLvlLbl val="0"/>
      </c:catAx>
      <c:valAx>
        <c:axId val="2371189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7117440"/>
        <c:crosses val="autoZero"/>
        <c:crossBetween val="between"/>
      </c:valAx>
      <c:serAx>
        <c:axId val="20275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3711897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0.62121210000000004</c:v>
                </c:pt>
                <c:pt idx="1">
                  <c:v>0.59016390000000007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0.54716980000000004</c:v>
                </c:pt>
                <c:pt idx="1">
                  <c:v>0.58974360000000003</c:v>
                </c:pt>
                <c:pt idx="2">
                  <c:v>0.55555555599999995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273472"/>
        <c:axId val="237275008"/>
        <c:axId val="206690944"/>
      </c:bar3DChart>
      <c:catAx>
        <c:axId val="2372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275008"/>
        <c:crosses val="autoZero"/>
        <c:auto val="1"/>
        <c:lblAlgn val="ctr"/>
        <c:lblOffset val="100"/>
        <c:noMultiLvlLbl val="0"/>
      </c:catAx>
      <c:valAx>
        <c:axId val="2372750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7273472"/>
        <c:crosses val="autoZero"/>
        <c:crossBetween val="between"/>
      </c:valAx>
      <c:serAx>
        <c:axId val="20669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23727500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0.85294120000000007</c:v>
                </c:pt>
                <c:pt idx="1">
                  <c:v>0.75342470000000006</c:v>
                </c:pt>
                <c:pt idx="2">
                  <c:v>0.83606557400000003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0.8</c:v>
                </c:pt>
                <c:pt idx="1">
                  <c:v>0.68181820000000004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612096"/>
        <c:axId val="240613632"/>
        <c:axId val="206657280"/>
      </c:bar3DChart>
      <c:catAx>
        <c:axId val="2406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613632"/>
        <c:crosses val="autoZero"/>
        <c:auto val="1"/>
        <c:lblAlgn val="ctr"/>
        <c:lblOffset val="100"/>
        <c:noMultiLvlLbl val="0"/>
      </c:catAx>
      <c:valAx>
        <c:axId val="2406136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40612096"/>
        <c:crosses val="autoZero"/>
        <c:crossBetween val="between"/>
      </c:valAx>
      <c:serAx>
        <c:axId val="20665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24061363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CurrentData!$AC$14</c:f>
              <c:strCache>
                <c:ptCount val="1"/>
                <c:pt idx="0">
                  <c:v>UH Bristol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CurrentData!$AC$15:$AC$17</c:f>
              <c:numCache>
                <c:formatCode>0.0%</c:formatCode>
                <c:ptCount val="3"/>
                <c:pt idx="0">
                  <c:v>0.58904109999999998</c:v>
                </c:pt>
                <c:pt idx="1">
                  <c:v>0.58904109999999998</c:v>
                </c:pt>
                <c:pt idx="2">
                  <c:v>0.6875</c:v>
                </c:pt>
              </c:numCache>
            </c:numRef>
          </c:val>
        </c:ser>
        <c:ser>
          <c:idx val="1"/>
          <c:order val="1"/>
          <c:tx>
            <c:strRef>
              <c:f>CurrentData!$AD$14</c:f>
              <c:strCache>
                <c:ptCount val="1"/>
                <c:pt idx="0">
                  <c:v>Glos</c:v>
                </c:pt>
              </c:strCache>
            </c:strRef>
          </c:tx>
          <c:invertIfNegative val="0"/>
          <c:cat>
            <c:numRef>
              <c:f>CurrentData!$AB$15:$AB$17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CurrentData!$AD$15:$AD$17</c:f>
              <c:numCache>
                <c:formatCode>0.0%</c:formatCode>
                <c:ptCount val="3"/>
                <c:pt idx="0">
                  <c:v>0.54838710000000002</c:v>
                </c:pt>
                <c:pt idx="1">
                  <c:v>0.5918367000000001</c:v>
                </c:pt>
                <c:pt idx="2">
                  <c:v>0.65853658500000001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216448"/>
        <c:axId val="252217984"/>
        <c:axId val="231294720"/>
      </c:bar3DChart>
      <c:catAx>
        <c:axId val="25221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217984"/>
        <c:crosses val="autoZero"/>
        <c:auto val="1"/>
        <c:lblAlgn val="ctr"/>
        <c:lblOffset val="100"/>
        <c:noMultiLvlLbl val="0"/>
      </c:catAx>
      <c:valAx>
        <c:axId val="2522179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2216448"/>
        <c:crosses val="autoZero"/>
        <c:crossBetween val="between"/>
      </c:valAx>
      <c:serAx>
        <c:axId val="23129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5221798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6FF9666-C971-4C11-AB95-1203E34114EA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E3469C-BB2B-4AC0-BA96-9F70D2FCF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3469C-BB2B-4AC0-BA96-9F70D2FCF99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7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S_Header_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NHS_Footer_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pic>
        <p:nvPicPr>
          <p:cNvPr id="5" name="Picture 5" descr="NHS_Centre_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2363788"/>
            <a:ext cx="8642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  </a:t>
            </a: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r>
              <a:rPr lang="en-US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	</a:t>
            </a: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b="1" dirty="0">
              <a:ea typeface="ＭＳ Ｐゴシック" pitchFamily="-64" charset="-128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5288" y="2060848"/>
            <a:ext cx="7993062" cy="3455715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buNone/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7561262" cy="64797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850" y="2132856"/>
            <a:ext cx="8208963" cy="3455987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3850" y="1484313"/>
            <a:ext cx="8064500" cy="64928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77492"/>
            <a:ext cx="3672408" cy="31677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2276872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650" y="1557338"/>
            <a:ext cx="7488238" cy="719534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04864"/>
            <a:ext cx="3744416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788024" y="2204864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650" y="1484313"/>
            <a:ext cx="3744342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8024" y="1484784"/>
            <a:ext cx="3672408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7375" cy="648543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8312" y="2132856"/>
            <a:ext cx="388766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99992" y="2132856"/>
            <a:ext cx="417671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3131840" y="2204864"/>
            <a:ext cx="5544616" cy="338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3850" y="2204864"/>
            <a:ext cx="2519363" cy="331236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23528" y="1484313"/>
            <a:ext cx="8280722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0825" y="1700809"/>
            <a:ext cx="5400675" cy="388878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67400" y="1773238"/>
            <a:ext cx="2881313" cy="381635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HS_Header_powerpoi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NHS_Footer_Powerpoi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6125" y="1647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11560" y="548680"/>
            <a:ext cx="7920880" cy="396044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64" charset="-128"/>
              </a:rPr>
              <a:t>National Cancer Patient Experience (NCPES) Results 2017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40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pitchFamily="-64" charset="-12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64" charset="-128"/>
              </a:rPr>
              <a:t>Lung SSG November 2018 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-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Q11. When you were told you had cancer, were you given written information about the type of cancer you had?</a:t>
            </a: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07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Q12. Before your cancer treatment started, were your treatment options explained to you?</a:t>
            </a: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5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Q14. Were </a:t>
            </a:r>
            <a:r>
              <a:rPr lang="en-GB" sz="2800" dirty="0">
                <a:latin typeface="Calibri" panose="020F0502020204030204" pitchFamily="34" charset="0"/>
              </a:rPr>
              <a:t>you offered practical advice and support in dealing with the side effects of your treatment(s)?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Q15. Before </a:t>
            </a:r>
            <a:r>
              <a:rPr lang="en-GB" sz="2400" dirty="0">
                <a:latin typeface="Calibri" panose="020F0502020204030204" pitchFamily="34" charset="0"/>
              </a:rPr>
              <a:t>you started your treatment(s), were you also told about any side effects of the treatment that could affect you in the future rather than straight away?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62373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LWBC link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0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Q17. Were </a:t>
            </a:r>
            <a:r>
              <a:rPr lang="en-GB" sz="2800" dirty="0">
                <a:latin typeface="Calibri" panose="020F0502020204030204" pitchFamily="34" charset="0"/>
              </a:rPr>
              <a:t>you given the name of a Clinical Nurse Specialist who would support you through your treatment?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52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Q18. How easy or difficult has it been to contact your clinical nurse specialist?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Q19. When </a:t>
            </a:r>
            <a:r>
              <a:rPr lang="en-GB" sz="2800" dirty="0">
                <a:latin typeface="Calibri" panose="020F0502020204030204" pitchFamily="34" charset="0"/>
              </a:rPr>
              <a:t>you have had important questions to ask your Clinical Nurse Specialist, how often have you got answers you could understand?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27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Q20. Did </a:t>
            </a:r>
            <a:r>
              <a:rPr lang="en-GB" sz="2800" dirty="0">
                <a:latin typeface="Calibri" panose="020F0502020204030204" pitchFamily="34" charset="0"/>
              </a:rPr>
              <a:t>hospital staff give you information about support or self-help groups for people with cancer?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2373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LWBC link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888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Q22. Did </a:t>
            </a:r>
            <a:r>
              <a:rPr lang="en-GB" sz="2400" dirty="0">
                <a:latin typeface="Calibri" panose="020F0502020204030204" pitchFamily="34" charset="0"/>
              </a:rPr>
              <a:t>hospital staff give you information about how to get financial help or any benefits you might be entitled to?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02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25. Beforehand</a:t>
            </a:r>
            <a:r>
              <a:rPr lang="en-GB" sz="2800" dirty="0">
                <a:latin typeface="Calibri" panose="020F0502020204030204" pitchFamily="34" charset="0"/>
              </a:rPr>
              <a:t>, did you have all the information you needed about your operation?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50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6633"/>
            <a:ext cx="333375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2017 NCPES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692696"/>
            <a:ext cx="8640886" cy="54334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Any adult ( &gt;16) with a cancer diagnosis and had an Inpatient or day case associated care episode  during  01/04/17 – 30/06/17</a:t>
            </a:r>
          </a:p>
          <a:p>
            <a:r>
              <a:rPr lang="en-GB" sz="2000" dirty="0">
                <a:latin typeface="Calibri" panose="020F0502020204030204" pitchFamily="34" charset="0"/>
              </a:rPr>
              <a:t>Outsourced to Quality health </a:t>
            </a:r>
            <a:r>
              <a:rPr lang="en-GB" sz="2000" dirty="0" smtClean="0">
                <a:latin typeface="Calibri" panose="020F0502020204030204" pitchFamily="34" charset="0"/>
              </a:rPr>
              <a:t>pts sent postal questionnaires Oct’17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National response rate was 63%  (2016 - 67%)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Results published end of  September,2018 (previously published in July) 2018 surveys have been sent out for same time frame and 2019 CPES will include outpatient work for the first time.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Results </a:t>
            </a:r>
            <a:r>
              <a:rPr lang="en-GB" sz="2000" dirty="0" smtClean="0">
                <a:latin typeface="Calibri" panose="020F0502020204030204" pitchFamily="34" charset="0"/>
              </a:rPr>
              <a:t>have only been </a:t>
            </a:r>
            <a:r>
              <a:rPr lang="en-GB" sz="2000" dirty="0">
                <a:latin typeface="Calibri" panose="020F0502020204030204" pitchFamily="34" charset="0"/>
              </a:rPr>
              <a:t>published </a:t>
            </a:r>
            <a:r>
              <a:rPr lang="en-GB" sz="2000" dirty="0" smtClean="0">
                <a:latin typeface="Calibri" panose="020F0502020204030204" pitchFamily="34" charset="0"/>
              </a:rPr>
              <a:t>for UH Bristol and Gloucestershire (SSG=2/7 trusts)as 21 </a:t>
            </a:r>
            <a:r>
              <a:rPr lang="en-GB" sz="2000" dirty="0">
                <a:latin typeface="Calibri" panose="020F0502020204030204" pitchFamily="34" charset="0"/>
              </a:rPr>
              <a:t>+ </a:t>
            </a:r>
            <a:r>
              <a:rPr lang="en-GB" sz="2000" dirty="0" smtClean="0">
                <a:latin typeface="Calibri" panose="020F0502020204030204" pitchFamily="34" charset="0"/>
              </a:rPr>
              <a:t>responses are needed per question for results </a:t>
            </a:r>
            <a:r>
              <a:rPr lang="en-GB" sz="2000" dirty="0">
                <a:latin typeface="Calibri" panose="020F0502020204030204" pitchFamily="34" charset="0"/>
              </a:rPr>
              <a:t>to be </a:t>
            </a:r>
            <a:r>
              <a:rPr lang="en-GB" sz="2000" dirty="0" smtClean="0">
                <a:latin typeface="Calibri" panose="020F0502020204030204" pitchFamily="34" charset="0"/>
              </a:rPr>
              <a:t>published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You can check any  trust’s quantitative results  at www.ncpes.co.uk</a:t>
            </a:r>
          </a:p>
          <a:p>
            <a:pPr>
              <a:buFontTx/>
              <a:buNone/>
            </a:pPr>
            <a:endParaRPr lang="en-GB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31141"/>
              </p:ext>
            </p:extLst>
          </p:nvPr>
        </p:nvGraphicFramePr>
        <p:xfrm>
          <a:off x="3995936" y="4149080"/>
          <a:ext cx="4608513" cy="24345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3020"/>
                <a:gridCol w="1389869"/>
                <a:gridCol w="1755624"/>
              </a:tblGrid>
              <a:tr h="30103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Trust responses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Lung responses</a:t>
                      </a:r>
                      <a:endParaRPr lang="en-GB" sz="1200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UHBristol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755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82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North</a:t>
                      </a:r>
                      <a:r>
                        <a:rPr lang="en-GB" sz="1200" baseline="0" dirty="0" smtClean="0"/>
                        <a:t> Bristol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591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9</a:t>
                      </a:r>
                      <a:endParaRPr lang="en-GB" sz="1200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Glos / </a:t>
                      </a:r>
                      <a:r>
                        <a:rPr lang="en-GB" sz="1200" dirty="0" err="1" smtClean="0"/>
                        <a:t>Chelt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1182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66 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Taunton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544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15</a:t>
                      </a:r>
                      <a:endParaRPr lang="en-GB" sz="1200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Yeovil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176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8</a:t>
                      </a:r>
                      <a:endParaRPr lang="en-GB" sz="1200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Weston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197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Bath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496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15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26. After </a:t>
            </a:r>
            <a:r>
              <a:rPr lang="en-GB" sz="2800" dirty="0">
                <a:latin typeface="Calibri" panose="020F0502020204030204" pitchFamily="34" charset="0"/>
              </a:rPr>
              <a:t>the operation, did a member of staff explain how it had gone in a way you could understand?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558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34. Were </a:t>
            </a:r>
            <a:r>
              <a:rPr lang="en-GB" sz="2800" dirty="0">
                <a:latin typeface="Calibri" panose="020F0502020204030204" pitchFamily="34" charset="0"/>
              </a:rPr>
              <a:t>you given enough privacy when discussing your condition or treatment?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63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Q35. During </a:t>
            </a:r>
            <a:r>
              <a:rPr lang="en-GB" sz="2400" dirty="0">
                <a:latin typeface="Calibri" panose="020F0502020204030204" pitchFamily="34" charset="0"/>
              </a:rPr>
              <a:t>your hospital visit, did you find someone on the hospital staff to talk to about your worries and fears?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62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Q36. Do </a:t>
            </a:r>
            <a:r>
              <a:rPr lang="en-GB" sz="2800" dirty="0">
                <a:latin typeface="Calibri" panose="020F0502020204030204" pitchFamily="34" charset="0"/>
              </a:rPr>
              <a:t>you think the hospital staff did everything they could to help control your pain?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457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Q38. Were </a:t>
            </a:r>
            <a:r>
              <a:rPr lang="en-GB" sz="2800" dirty="0">
                <a:latin typeface="Calibri" panose="020F0502020204030204" pitchFamily="34" charset="0"/>
              </a:rPr>
              <a:t>you given clear written information about what you should or should not do after leaving hospital?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40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Q39. Did </a:t>
            </a:r>
            <a:r>
              <a:rPr lang="en-GB" sz="2800" dirty="0">
                <a:latin typeface="Calibri" panose="020F0502020204030204" pitchFamily="34" charset="0"/>
              </a:rPr>
              <a:t>hospital staff tell you who to contact if you were worried about your condition or treatment after you left hospital?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035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Q41. While </a:t>
            </a:r>
            <a:r>
              <a:rPr lang="en-GB" sz="2400" dirty="0">
                <a:latin typeface="Calibri" panose="020F0502020204030204" pitchFamily="34" charset="0"/>
              </a:rPr>
              <a:t>you were being treated as an outpatient or day case, did you find someone on the hospital staff to talk to about your worries and fears?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06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Q48. Once </a:t>
            </a:r>
            <a:r>
              <a:rPr lang="en-GB" sz="2400" dirty="0">
                <a:latin typeface="Calibri" panose="020F0502020204030204" pitchFamily="34" charset="0"/>
              </a:rPr>
              <a:t>you started your treatment, were you given enough information about whether your chemotherapy was working in a way you could understand?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357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Q55. Have you been given a care plan?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165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609329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National average lung pt. response to care plans is 33% both on 30%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468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Q58. Since </a:t>
            </a:r>
            <a:r>
              <a:rPr lang="en-GB" sz="2800" dirty="0">
                <a:latin typeface="Calibri" panose="020F0502020204030204" pitchFamily="34" charset="0"/>
              </a:rPr>
              <a:t>your diagnosis, has anyone discussed with you whether you would like to take part in cancer research?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09329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National average for lung pts is 36% UH Bristol  and </a:t>
            </a:r>
            <a:r>
              <a:rPr lang="en-GB" sz="2000" dirty="0" err="1" smtClean="0"/>
              <a:t>Glos</a:t>
            </a:r>
            <a:r>
              <a:rPr lang="en-GB" sz="2000" dirty="0" smtClean="0"/>
              <a:t> 34%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888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27925"/>
              </p:ext>
            </p:extLst>
          </p:nvPr>
        </p:nvGraphicFramePr>
        <p:xfrm>
          <a:off x="35495" y="188640"/>
          <a:ext cx="9108506" cy="5894160"/>
        </p:xfrm>
        <a:graphic>
          <a:graphicData uri="http://schemas.openxmlformats.org/drawingml/2006/table">
            <a:tbl>
              <a:tblPr/>
              <a:tblGrid>
                <a:gridCol w="2307182"/>
                <a:gridCol w="528992"/>
                <a:gridCol w="404186"/>
                <a:gridCol w="504056"/>
                <a:gridCol w="432048"/>
                <a:gridCol w="504056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504056"/>
                <a:gridCol w="504056"/>
                <a:gridCol w="395538"/>
              </a:tblGrid>
              <a:tr h="14700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Dashboard Developed by </a:t>
                      </a:r>
                      <a:endParaRPr lang="en-GB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PHE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 NHS </a:t>
                      </a: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England Trusts’ overall generic score 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GLOS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NBT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RUH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TST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UH Bristol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WHT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YDH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057"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Nat</a:t>
                      </a:r>
                    </a:p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 definitely involved in decisions about care and treatment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 given the name of the CNS who would support them through their treatment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 found it easy to contact their CNS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Always treated with respect and dignity by staff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Staff told patient who to contact if worried post discharge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Practice staff definitely did everything they could to support patient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92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Patient’s </a:t>
                      </a: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average rating of care scored from very poor to very good (out of 10)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23731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Any results less than the national average % are in red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662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Q1.  Saw GP once/ twice before being told had to go to hospital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2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Q2. Thought they were seen as soon as necessary ?</a:t>
            </a:r>
            <a:r>
              <a:rPr lang="en-GB" sz="2400" dirty="0">
                <a:latin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42477"/>
              </p:ext>
            </p:extLst>
          </p:nvPr>
        </p:nvGraphicFramePr>
        <p:xfrm>
          <a:off x="467544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0212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 GP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141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Q5. Beforehand</a:t>
            </a:r>
            <a:r>
              <a:rPr lang="en-GB" sz="2400" dirty="0">
                <a:latin typeface="Calibri" panose="020F0502020204030204" pitchFamily="34" charset="0"/>
              </a:rPr>
              <a:t>, did you have all the information you needed about your test?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604871"/>
              </p:ext>
            </p:extLst>
          </p:nvPr>
        </p:nvGraphicFramePr>
        <p:xfrm>
          <a:off x="611560" y="11967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09329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Q5 and onwards hospital based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0293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Q7. Were </a:t>
            </a:r>
            <a:r>
              <a:rPr lang="en-GB" sz="2400" dirty="0">
                <a:latin typeface="Calibri" panose="020F0502020204030204" pitchFamily="34" charset="0"/>
              </a:rPr>
              <a:t>the results of the test explained in a way you could understand?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26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Q9. Patient felt they were told sensitively they had cancer</a:t>
            </a: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01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Q10. Did </a:t>
            </a:r>
            <a:r>
              <a:rPr lang="en-GB" sz="2800" dirty="0">
                <a:latin typeface="Calibri" panose="020F0502020204030204" pitchFamily="34" charset="0"/>
              </a:rPr>
              <a:t>you understand the explanation of what was wrong with you?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396581"/>
      </p:ext>
    </p:extLst>
  </p:cSld>
  <p:clrMapOvr>
    <a:masterClrMapping/>
  </p:clrMapOvr>
</p:sld>
</file>

<file path=ppt/theme/theme1.xml><?xml version="1.0" encoding="utf-8"?>
<a:theme xmlns:a="http://schemas.openxmlformats.org/drawingml/2006/main" name="UHB_Visions_powerpoint_97_200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UHB_Visions_powerpoint_97_2003</Template>
  <TotalTime>3220</TotalTime>
  <Words>928</Words>
  <Application>Microsoft Office PowerPoint</Application>
  <PresentationFormat>On-screen Show (4:3)</PresentationFormat>
  <Paragraphs>207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UHB_Visions_powerpoint_97_2003</vt:lpstr>
      <vt:lpstr>PowerPoint Presentation</vt:lpstr>
      <vt:lpstr>2017 NCPES</vt:lpstr>
      <vt:lpstr>PowerPoint Presentation</vt:lpstr>
      <vt:lpstr>Q1.  Saw GP once/ twice before being told had to go to hospital</vt:lpstr>
      <vt:lpstr>Q2. Thought they were seen as soon as necessary ? </vt:lpstr>
      <vt:lpstr>Q5. Beforehand, did you have all the information you needed about your test? </vt:lpstr>
      <vt:lpstr>Q7. Were the results of the test explained in a way you could understand? </vt:lpstr>
      <vt:lpstr>Q9. Patient felt they were told sensitively they had cancer</vt:lpstr>
      <vt:lpstr>Q10. Did you understand the explanation of what was wrong with you? </vt:lpstr>
      <vt:lpstr>Q11. When you were told you had cancer, were you given written information about the type of cancer you had?</vt:lpstr>
      <vt:lpstr>Q12. Before your cancer treatment started, were your treatment options explained to you?</vt:lpstr>
      <vt:lpstr>Q14. Were you offered practical advice and support in dealing with the side effects of your treatment(s)? </vt:lpstr>
      <vt:lpstr>Q15. Before you started your treatment(s), were you also told about any side effects of the treatment that could affect you in the future rather than straight away? </vt:lpstr>
      <vt:lpstr>Q17. Were you given the name of a Clinical Nurse Specialist who would support you through your treatment? </vt:lpstr>
      <vt:lpstr>Q18. How easy or difficult has it been to contact your clinical nurse specialist?</vt:lpstr>
      <vt:lpstr>Q19. When you have had important questions to ask your Clinical Nurse Specialist, how often have you got answers you could understand? </vt:lpstr>
      <vt:lpstr>Q20. Did hospital staff give you information about support or self-help groups for people with cancer? </vt:lpstr>
      <vt:lpstr>Q22. Did hospital staff give you information about how to get financial help or any benefits you might be entitled to? </vt:lpstr>
      <vt:lpstr>25. Beforehand, did you have all the information you needed about your operation? </vt:lpstr>
      <vt:lpstr>26. After the operation, did a member of staff explain how it had gone in a way you could understand? </vt:lpstr>
      <vt:lpstr>34. Were you given enough privacy when discussing your condition or treatment? </vt:lpstr>
      <vt:lpstr>Q35. During your hospital visit, did you find someone on the hospital staff to talk to about your worries and fears?</vt:lpstr>
      <vt:lpstr>Q36. Do you think the hospital staff did everything they could to help control your pain? </vt:lpstr>
      <vt:lpstr>Q38. Were you given clear written information about what you should or should not do after leaving hospital? </vt:lpstr>
      <vt:lpstr>Q39. Did hospital staff tell you who to contact if you were worried about your condition or treatment after you left hospital? </vt:lpstr>
      <vt:lpstr>Q41. While you were being treated as an outpatient or day case, did you find someone on the hospital staff to talk to about your worries and fears? </vt:lpstr>
      <vt:lpstr>Q48. Once you started your treatment, were you given enough information about whether your chemotherapy was working in a way you could understand? </vt:lpstr>
      <vt:lpstr>Q55. Have you been given a care plan?</vt:lpstr>
      <vt:lpstr>Q58. Since your diagnosis, has anyone discussed with you whether you would like to take part in cancer research?</vt:lpstr>
    </vt:vector>
  </TitlesOfParts>
  <Company>United Bristol Healthcare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UHBristol</dc:creator>
  <cp:lastModifiedBy>Dunderdale, Helen</cp:lastModifiedBy>
  <cp:revision>103</cp:revision>
  <dcterms:created xsi:type="dcterms:W3CDTF">2011-06-20T12:48:26Z</dcterms:created>
  <dcterms:modified xsi:type="dcterms:W3CDTF">2018-11-28T11:58:56Z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0x01010078E6183403614140B34430CFDA3FD75E</vt:lpwstr>
  </property>
</Properties>
</file>