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.xml" ContentType="application/vnd.openxmlformats-officedocument.presentationml.notesSlide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327" r:id="rId4"/>
    <p:sldId id="326" r:id="rId5"/>
    <p:sldId id="321" r:id="rId6"/>
    <p:sldId id="329" r:id="rId7"/>
    <p:sldId id="296" r:id="rId8"/>
    <p:sldId id="280" r:id="rId9"/>
    <p:sldId id="298" r:id="rId10"/>
    <p:sldId id="331" r:id="rId11"/>
    <p:sldId id="300" r:id="rId12"/>
    <p:sldId id="273" r:id="rId13"/>
    <p:sldId id="301" r:id="rId14"/>
    <p:sldId id="291" r:id="rId15"/>
    <p:sldId id="332" r:id="rId16"/>
    <p:sldId id="324" r:id="rId17"/>
    <p:sldId id="284" r:id="rId18"/>
    <p:sldId id="285" r:id="rId19"/>
    <p:sldId id="335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DEF"/>
    <a:srgbClr val="CCFFFF"/>
    <a:srgbClr val="CCECFF"/>
    <a:srgbClr val="99CCFF"/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87" autoAdjust="0"/>
    <p:restoredTop sz="88870" autoAdjust="0"/>
  </p:normalViewPr>
  <p:slideViewPr>
    <p:cSldViewPr>
      <p:cViewPr>
        <p:scale>
          <a:sx n="95" d="100"/>
          <a:sy n="95" d="100"/>
        </p:scale>
        <p:origin x="-1068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595586127830329E-2"/>
          <c:y val="0.16785221193012326"/>
          <c:w val="0.89337919174548586"/>
          <c:h val="0.793741660838080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ChartData!$G$3</c:f>
              <c:strCache>
                <c:ptCount val="1"/>
                <c:pt idx="0">
                  <c:v>Natonal 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C0C0C0" mc:Ignorable="a14" a14:legacySpreadsheetColorIndex="22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2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ChartData!$G$4</c:f>
              <c:numCache>
                <c:formatCode>0.00%</c:formatCode>
                <c:ptCount val="1"/>
                <c:pt idx="0">
                  <c:v>9.9178334061918283E-2</c:v>
                </c:pt>
              </c:numCache>
            </c:numRef>
          </c:val>
        </c:ser>
        <c:ser>
          <c:idx val="1"/>
          <c:order val="1"/>
          <c:tx>
            <c:strRef>
              <c:f>ChartData!$H$3</c:f>
              <c:strCache>
                <c:ptCount val="1"/>
                <c:pt idx="0">
                  <c:v>Natonal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C0C0C0" mc:Ignorable="a14" a14:legacySpreadsheetColorIndex="22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22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ChartData!$H$4</c:f>
              <c:numCache>
                <c:formatCode>0.00%</c:formatCode>
                <c:ptCount val="1"/>
                <c:pt idx="0">
                  <c:v>0.48604306320062762</c:v>
                </c:pt>
              </c:numCache>
            </c:numRef>
          </c:val>
        </c:ser>
        <c:ser>
          <c:idx val="2"/>
          <c:order val="2"/>
          <c:tx>
            <c:strRef>
              <c:f>ChartData!$I$3</c:f>
              <c:strCache>
                <c:ptCount val="1"/>
                <c:pt idx="0">
                  <c:v>N Bristol15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ChartData!$I$4</c:f>
              <c:numCache>
                <c:formatCode>0.00%</c:formatCode>
                <c:ptCount val="1"/>
                <c:pt idx="0">
                  <c:v>-0.82459280668728252</c:v>
                </c:pt>
              </c:numCache>
            </c:numRef>
          </c:val>
        </c:ser>
        <c:ser>
          <c:idx val="3"/>
          <c:order val="3"/>
          <c:tx>
            <c:strRef>
              <c:f>ChartData!$J$3</c:f>
              <c:strCache>
                <c:ptCount val="1"/>
                <c:pt idx="0">
                  <c:v>N Bristol16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BB7676" mc:Ignorable="a14" a14:legacySpreadsheetColorIndex="16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ChartData!$J$4</c:f>
              <c:numCache>
                <c:formatCode>0.00%</c:formatCode>
                <c:ptCount val="1"/>
                <c:pt idx="0">
                  <c:v>1.0960038247907156</c:v>
                </c:pt>
              </c:numCache>
            </c:numRef>
          </c:val>
        </c:ser>
        <c:ser>
          <c:idx val="4"/>
          <c:order val="4"/>
          <c:tx>
            <c:strRef>
              <c:f>ChartData!$K$3</c:f>
              <c:strCache>
                <c:ptCount val="1"/>
                <c:pt idx="0">
                  <c:v>N Bristol17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ChartData!$K$4</c:f>
              <c:numCache>
                <c:formatCode>0.00%</c:formatCode>
                <c:ptCount val="1"/>
                <c:pt idx="0">
                  <c:v>0.7053889586124199</c:v>
                </c:pt>
              </c:numCache>
            </c:numRef>
          </c:val>
        </c:ser>
        <c:ser>
          <c:idx val="5"/>
          <c:order val="5"/>
          <c:tx>
            <c:strRef>
              <c:f>ChartData!$L$3</c:f>
              <c:strCache>
                <c:ptCount val="1"/>
                <c:pt idx="0">
                  <c:v>UHB15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ChartData!$L$4</c:f>
              <c:numCache>
                <c:formatCode>0.00%</c:formatCode>
                <c:ptCount val="1"/>
                <c:pt idx="0">
                  <c:v>-3.1289920076047588</c:v>
                </c:pt>
              </c:numCache>
            </c:numRef>
          </c:val>
        </c:ser>
        <c:ser>
          <c:idx val="6"/>
          <c:order val="6"/>
          <c:tx>
            <c:strRef>
              <c:f>ChartData!$M$3</c:f>
              <c:strCache>
                <c:ptCount val="1"/>
                <c:pt idx="0">
                  <c:v>UHB16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C8E3C8" mc:Ignorable="a14" a14:legacySpreadsheetColorIndex="17">
                    <a:gamma/>
                    <a:tint val="8902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ChartData!$M$4</c:f>
              <c:numCache>
                <c:formatCode>0.00%</c:formatCode>
                <c:ptCount val="1"/>
                <c:pt idx="0">
                  <c:v>-1.28066462775533</c:v>
                </c:pt>
              </c:numCache>
            </c:numRef>
          </c:val>
        </c:ser>
        <c:ser>
          <c:idx val="7"/>
          <c:order val="7"/>
          <c:tx>
            <c:strRef>
              <c:f>ChartData!$N$3</c:f>
              <c:strCache>
                <c:ptCount val="1"/>
                <c:pt idx="0">
                  <c:v>UHB17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ChartData!$N$4</c:f>
              <c:numCache>
                <c:formatCode>0.00%</c:formatCode>
                <c:ptCount val="1"/>
                <c:pt idx="0">
                  <c:v>-2.1047118054428799</c:v>
                </c:pt>
              </c:numCache>
            </c:numRef>
          </c:val>
        </c:ser>
        <c:ser>
          <c:idx val="8"/>
          <c:order val="8"/>
          <c:tx>
            <c:strRef>
              <c:f>ChartData!$O$3</c:f>
              <c:strCache>
                <c:ptCount val="1"/>
                <c:pt idx="0">
                  <c:v>Weston15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3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ChartData!$O$4</c:f>
              <c:numCache>
                <c:formatCode>0.00%</c:formatCode>
                <c:ptCount val="1"/>
                <c:pt idx="0">
                  <c:v>0.11860709672457526</c:v>
                </c:pt>
              </c:numCache>
            </c:numRef>
          </c:val>
        </c:ser>
        <c:ser>
          <c:idx val="9"/>
          <c:order val="9"/>
          <c:tx>
            <c:strRef>
              <c:f>ChartData!$P$3</c:f>
              <c:strCache>
                <c:ptCount val="1"/>
                <c:pt idx="0">
                  <c:v>Weston16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FFAD76" mc:Ignorable="a14" a14:legacySpreadsheetColorIndex="53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ChartData!$P$4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10"/>
          <c:order val="10"/>
          <c:tx>
            <c:strRef>
              <c:f>ChartData!$Q$3</c:f>
              <c:strCache>
                <c:ptCount val="1"/>
                <c:pt idx="0">
                  <c:v>Weston17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53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ChartData!$Q$4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11"/>
          <c:order val="11"/>
          <c:tx>
            <c:strRef>
              <c:f>ChartData!$R$3</c:f>
              <c:strCache>
                <c:ptCount val="1"/>
                <c:pt idx="0">
                  <c:v>Yeovil15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2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ChartData!$R$4</c:f>
              <c:numCache>
                <c:formatCode>0.00%</c:formatCode>
                <c:ptCount val="1"/>
                <c:pt idx="0">
                  <c:v>1.7119025839798576</c:v>
                </c:pt>
              </c:numCache>
            </c:numRef>
          </c:val>
        </c:ser>
        <c:ser>
          <c:idx val="12"/>
          <c:order val="12"/>
          <c:tx>
            <c:strRef>
              <c:f>ChartData!$S$3</c:f>
              <c:strCache>
                <c:ptCount val="1"/>
                <c:pt idx="0">
                  <c:v>Yeovil16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0000D0" mc:Ignorable="a14" a14:legacySpreadsheetColorIndex="12">
                    <a:gamma/>
                    <a:shade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ChartData!$S$4</c:f>
              <c:numCache>
                <c:formatCode>0.00%</c:formatCode>
                <c:ptCount val="1"/>
                <c:pt idx="0">
                  <c:v>1.7626565529958427</c:v>
                </c:pt>
              </c:numCache>
            </c:numRef>
          </c:val>
        </c:ser>
        <c:ser>
          <c:idx val="13"/>
          <c:order val="13"/>
          <c:tx>
            <c:strRef>
              <c:f>ChartData!$T$3</c:f>
              <c:strCache>
                <c:ptCount val="1"/>
                <c:pt idx="0">
                  <c:v>Yeovil17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2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ChartData!$T$4</c:f>
              <c:numCache>
                <c:formatCode>0.00%</c:formatCode>
                <c:ptCount val="1"/>
                <c:pt idx="0">
                  <c:v>0.1325206127837224</c:v>
                </c:pt>
              </c:numCache>
            </c:numRef>
          </c:val>
        </c:ser>
        <c:ser>
          <c:idx val="14"/>
          <c:order val="14"/>
          <c:tx>
            <c:strRef>
              <c:f>ChartData!$U$3</c:f>
              <c:strCache>
                <c:ptCount val="1"/>
                <c:pt idx="0">
                  <c:v>Taunton15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9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ChartData!$U$4</c:f>
              <c:numCache>
                <c:formatCode>0.00%</c:formatCode>
                <c:ptCount val="1"/>
                <c:pt idx="0">
                  <c:v>3.6449572292494996</c:v>
                </c:pt>
              </c:numCache>
            </c:numRef>
          </c:val>
        </c:ser>
        <c:ser>
          <c:idx val="15"/>
          <c:order val="15"/>
          <c:tx>
            <c:strRef>
              <c:f>ChartData!$V$3</c:f>
              <c:strCache>
                <c:ptCount val="1"/>
                <c:pt idx="0">
                  <c:v>Taunton16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D3D3A7" mc:Ignorable="a14" a14:legacySpreadsheetColorIndex="19">
                    <a:gamma/>
                    <a:tint val="92157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ChartData!$V$4</c:f>
              <c:numCache>
                <c:formatCode>0.00%</c:formatCode>
                <c:ptCount val="1"/>
                <c:pt idx="0">
                  <c:v>2.7223344974402881</c:v>
                </c:pt>
              </c:numCache>
            </c:numRef>
          </c:val>
        </c:ser>
        <c:ser>
          <c:idx val="16"/>
          <c:order val="16"/>
          <c:tx>
            <c:strRef>
              <c:f>ChartData!$W$3</c:f>
              <c:strCache>
                <c:ptCount val="1"/>
                <c:pt idx="0">
                  <c:v>Taunton17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9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ChartData!$W$4</c:f>
              <c:numCache>
                <c:formatCode>0.00%</c:formatCode>
                <c:ptCount val="1"/>
                <c:pt idx="0">
                  <c:v>3.478817383734611</c:v>
                </c:pt>
              </c:numCache>
            </c:numRef>
          </c:val>
        </c:ser>
        <c:ser>
          <c:idx val="17"/>
          <c:order val="17"/>
          <c:tx>
            <c:strRef>
              <c:f>ChartData!$X$3</c:f>
              <c:strCache>
                <c:ptCount val="1"/>
                <c:pt idx="0">
                  <c:v>Bath15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4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ChartData!$X$4</c:f>
              <c:numCache>
                <c:formatCode>0.00%</c:formatCode>
                <c:ptCount val="1"/>
                <c:pt idx="0">
                  <c:v>-0.8843330777097167</c:v>
                </c:pt>
              </c:numCache>
            </c:numRef>
          </c:val>
        </c:ser>
        <c:ser>
          <c:idx val="18"/>
          <c:order val="18"/>
          <c:tx>
            <c:strRef>
              <c:f>ChartData!$Y$3</c:f>
              <c:strCache>
                <c:ptCount val="1"/>
                <c:pt idx="0">
                  <c:v>Bath16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A7FF" mc:Ignorable="a14" a14:legacySpreadsheetColorIndex="14">
                    <a:gamma/>
                    <a:tint val="92157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ChartData!$Y$4</c:f>
              <c:numCache>
                <c:formatCode>0.00%</c:formatCode>
                <c:ptCount val="1"/>
                <c:pt idx="0">
                  <c:v>0.72444585874297052</c:v>
                </c:pt>
              </c:numCache>
            </c:numRef>
          </c:val>
        </c:ser>
        <c:ser>
          <c:idx val="19"/>
          <c:order val="19"/>
          <c:tx>
            <c:strRef>
              <c:f>ChartData!$Z$3</c:f>
              <c:strCache>
                <c:ptCount val="1"/>
                <c:pt idx="0">
                  <c:v>Bath17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4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ChartData!$Z$4</c:f>
              <c:numCache>
                <c:formatCode>0.00%</c:formatCode>
                <c:ptCount val="1"/>
                <c:pt idx="0">
                  <c:v>0.36250534164706727</c:v>
                </c:pt>
              </c:numCache>
            </c:numRef>
          </c:val>
        </c:ser>
        <c:ser>
          <c:idx val="20"/>
          <c:order val="20"/>
          <c:tx>
            <c:strRef>
              <c:f>ChartData!$AA$3</c:f>
              <c:strCache>
                <c:ptCount val="1"/>
                <c:pt idx="0">
                  <c:v>Glos15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5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ChartData!$AA$4</c:f>
              <c:numCache>
                <c:formatCode>0.00%</c:formatCode>
                <c:ptCount val="1"/>
                <c:pt idx="0">
                  <c:v>0.90717585718736526</c:v>
                </c:pt>
              </c:numCache>
            </c:numRef>
          </c:val>
        </c:ser>
        <c:ser>
          <c:idx val="21"/>
          <c:order val="21"/>
          <c:tx>
            <c:strRef>
              <c:f>ChartData!$AB$3</c:f>
              <c:strCache>
                <c:ptCount val="1"/>
                <c:pt idx="0">
                  <c:v>Glos16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8989" mc:Ignorable="a14" a14:legacySpreadsheetColorIndex="35">
                    <a:gamma/>
                    <a:shade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ChartData!$AB$4</c:f>
              <c:numCache>
                <c:formatCode>0.00%</c:formatCode>
                <c:ptCount val="1"/>
                <c:pt idx="0">
                  <c:v>0.31447322831812663</c:v>
                </c:pt>
              </c:numCache>
            </c:numRef>
          </c:val>
        </c:ser>
        <c:ser>
          <c:idx val="22"/>
          <c:order val="22"/>
          <c:tx>
            <c:strRef>
              <c:f>ChartData!$AC$3</c:f>
              <c:strCache>
                <c:ptCount val="1"/>
                <c:pt idx="0">
                  <c:v>Glos17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35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ChartData!$AC$4</c:f>
              <c:numCache>
                <c:formatCode>0.00%</c:formatCode>
                <c:ptCount val="1"/>
                <c:pt idx="0">
                  <c:v>0.42730858979521591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674496"/>
        <c:axId val="158143232"/>
      </c:barChart>
      <c:catAx>
        <c:axId val="157674496"/>
        <c:scaling>
          <c:orientation val="minMax"/>
        </c:scaling>
        <c:delete val="1"/>
        <c:axPos val="b"/>
        <c:majorTickMark val="out"/>
        <c:minorTickMark val="none"/>
        <c:tickLblPos val="nextTo"/>
        <c:crossAx val="158143232"/>
        <c:crosses val="autoZero"/>
        <c:auto val="1"/>
        <c:lblAlgn val="ctr"/>
        <c:lblOffset val="100"/>
        <c:noMultiLvlLbl val="0"/>
      </c:catAx>
      <c:valAx>
        <c:axId val="1581432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57674496"/>
        <c:crosses val="autoZero"/>
        <c:crossBetween val="between"/>
        <c:dispUnits>
          <c:builtInUnit val="hundreds"/>
        </c:dispUnits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725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56526391188176"/>
          <c:y val="3.3755320624726158E-2"/>
          <c:w val="0.88086993922806522"/>
          <c:h val="0.90576777009681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-1.4179999999999193E-3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-2.3447000000000884E-3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3.5096982999999971E-2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9A2F2F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6.2002200000000007E-2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6.8230000000002455E-4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ChartData!$L$13</c:f>
              <c:numCache>
                <c:formatCode>0.00%</c:formatCode>
                <c:ptCount val="1"/>
                <c:pt idx="0">
                  <c:v>-0.11815972200000002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76BB76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ChartData!$M$13</c:f>
              <c:numCache>
                <c:formatCode>0.00%</c:formatCode>
                <c:ptCount val="1"/>
                <c:pt idx="0">
                  <c:v>8.6961999999999873E-2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-3.2859000000000638E-3</c:v>
                </c:pt>
              </c:numCache>
            </c:numRef>
          </c:val>
        </c:ser>
        <c:ser>
          <c:idx val="8"/>
          <c:order val="8"/>
          <c:tx>
            <c:strRef>
              <c:f>ChartData!$O$12</c:f>
              <c:strCache>
                <c:ptCount val="1"/>
                <c:pt idx="0">
                  <c:v>Weston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3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ChartData!$O$13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9"/>
          <c:order val="9"/>
          <c:tx>
            <c:strRef>
              <c:f>ChartData!$P$12</c:f>
              <c:strCache>
                <c:ptCount val="1"/>
                <c:pt idx="0">
                  <c:v>Weston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893600" mc:Ignorable="a14" a14:legacySpreadsheetColorIndex="53">
                    <a:gamma/>
                    <a:shade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ChartData!$P$13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0"/>
          <c:order val="10"/>
          <c:tx>
            <c:strRef>
              <c:f>ChartData!$Q$12</c:f>
              <c:strCache>
                <c:ptCount val="1"/>
                <c:pt idx="0">
                  <c:v>Weston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53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ChartData!$Q$13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1"/>
          <c:order val="11"/>
          <c:tx>
            <c:strRef>
              <c:f>ChartData!$R$12</c:f>
              <c:strCache>
                <c:ptCount val="1"/>
                <c:pt idx="0">
                  <c:v>Yeovil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2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ChartData!$R$13</c:f>
              <c:numCache>
                <c:formatCode>0.00%</c:formatCode>
                <c:ptCount val="1"/>
                <c:pt idx="0">
                  <c:v>0.10406249999999995</c:v>
                </c:pt>
              </c:numCache>
            </c:numRef>
          </c:val>
        </c:ser>
        <c:ser>
          <c:idx val="12"/>
          <c:order val="12"/>
          <c:tx>
            <c:strRef>
              <c:f>ChartData!$S$12</c:f>
              <c:strCache>
                <c:ptCount val="1"/>
                <c:pt idx="0">
                  <c:v>Yeovil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2F2FFF" mc:Ignorable="a14" a14:legacySpreadsheetColorIndex="12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ChartData!$S$13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3"/>
          <c:order val="13"/>
          <c:tx>
            <c:strRef>
              <c:f>ChartData!$T$12</c:f>
              <c:strCache>
                <c:ptCount val="1"/>
                <c:pt idx="0">
                  <c:v>Yeovil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2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ChartData!$T$13</c:f>
              <c:numCache>
                <c:formatCode>0.00%</c:formatCode>
                <c:ptCount val="1"/>
                <c:pt idx="0">
                  <c:v>3.3751099999999923E-2</c:v>
                </c:pt>
              </c:numCache>
            </c:numRef>
          </c:val>
        </c:ser>
        <c:ser>
          <c:idx val="14"/>
          <c:order val="14"/>
          <c:tx>
            <c:strRef>
              <c:f>ChartData!$U$12</c:f>
              <c:strCache>
                <c:ptCount val="1"/>
                <c:pt idx="0">
                  <c:v>Taunton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9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ChartData!$U$13</c:f>
              <c:numCache>
                <c:formatCode>0.00%</c:formatCode>
                <c:ptCount val="1"/>
                <c:pt idx="0">
                  <c:v>8.5543980999999936E-2</c:v>
                </c:pt>
              </c:numCache>
            </c:numRef>
          </c:val>
        </c:ser>
        <c:ser>
          <c:idx val="15"/>
          <c:order val="15"/>
          <c:tx>
            <c:strRef>
              <c:f>ChartData!$V$12</c:f>
              <c:strCache>
                <c:ptCount val="1"/>
                <c:pt idx="0">
                  <c:v>Taunton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BBBB76" mc:Ignorable="a14" a14:legacySpreadsheetColorIndex="19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ChartData!$V$13</c:f>
              <c:numCache>
                <c:formatCode>0.00%</c:formatCode>
                <c:ptCount val="1"/>
                <c:pt idx="0">
                  <c:v>4.0964400000000012E-2</c:v>
                </c:pt>
              </c:numCache>
            </c:numRef>
          </c:val>
        </c:ser>
        <c:ser>
          <c:idx val="16"/>
          <c:order val="16"/>
          <c:tx>
            <c:strRef>
              <c:f>ChartData!$W$12</c:f>
              <c:strCache>
                <c:ptCount val="1"/>
                <c:pt idx="0">
                  <c:v>Taunton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9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ChartData!$W$13</c:f>
              <c:numCache>
                <c:formatCode>0.00%</c:formatCode>
                <c:ptCount val="1"/>
                <c:pt idx="0">
                  <c:v>5.6977700000000131E-2</c:v>
                </c:pt>
              </c:numCache>
            </c:numRef>
          </c:val>
        </c:ser>
        <c:ser>
          <c:idx val="17"/>
          <c:order val="17"/>
          <c:tx>
            <c:strRef>
              <c:f>ChartData!$X$12</c:f>
              <c:strCache>
                <c:ptCount val="1"/>
                <c:pt idx="0">
                  <c:v>Bath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4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ChartData!$X$13</c:f>
              <c:numCache>
                <c:formatCode>0.00%</c:formatCode>
                <c:ptCount val="1"/>
                <c:pt idx="0">
                  <c:v>2.0729166999999937E-2</c:v>
                </c:pt>
              </c:numCache>
            </c:numRef>
          </c:val>
        </c:ser>
        <c:ser>
          <c:idx val="18"/>
          <c:order val="18"/>
          <c:tx>
            <c:strRef>
              <c:f>ChartData!$Y$12</c:f>
              <c:strCache>
                <c:ptCount val="1"/>
                <c:pt idx="0">
                  <c:v>Bath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DCFF" mc:Ignorable="a14" a14:legacySpreadsheetColorIndex="14">
                    <a:gamma/>
                    <a:tint val="85882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ChartData!$Y$13</c:f>
              <c:numCache>
                <c:formatCode>0.00%</c:formatCode>
                <c:ptCount val="1"/>
                <c:pt idx="0">
                  <c:v>3.2309799999999944E-2</c:v>
                </c:pt>
              </c:numCache>
            </c:numRef>
          </c:val>
        </c:ser>
        <c:ser>
          <c:idx val="19"/>
          <c:order val="19"/>
          <c:tx>
            <c:strRef>
              <c:f>ChartData!$Z$12</c:f>
              <c:strCache>
                <c:ptCount val="1"/>
                <c:pt idx="0">
                  <c:v>Bath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4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ChartData!$Z$13</c:f>
              <c:numCache>
                <c:formatCode>0.00%</c:formatCode>
                <c:ptCount val="1"/>
                <c:pt idx="0">
                  <c:v>-1.3386899999999979E-2</c:v>
                </c:pt>
              </c:numCache>
            </c:numRef>
          </c:val>
        </c:ser>
        <c:ser>
          <c:idx val="20"/>
          <c:order val="20"/>
          <c:tx>
            <c:strRef>
              <c:f>ChartData!$AA$12</c:f>
              <c:strCache>
                <c:ptCount val="1"/>
                <c:pt idx="0">
                  <c:v>Glos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5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ChartData!$AA$13</c:f>
              <c:numCache>
                <c:formatCode>0.00%</c:formatCode>
                <c:ptCount val="1"/>
                <c:pt idx="0">
                  <c:v>4.6685450999999989E-2</c:v>
                </c:pt>
              </c:numCache>
            </c:numRef>
          </c:val>
        </c:ser>
        <c:ser>
          <c:idx val="21"/>
          <c:order val="21"/>
          <c:tx>
            <c:strRef>
              <c:f>ChartData!$AB$12</c:f>
              <c:strCache>
                <c:ptCount val="1"/>
                <c:pt idx="0">
                  <c:v>Glos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D0D0" mc:Ignorable="a14" a14:legacySpreadsheetColorIndex="35">
                    <a:gamma/>
                    <a:shade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ChartData!$AB$13</c:f>
              <c:numCache>
                <c:formatCode>0.00%</c:formatCode>
                <c:ptCount val="1"/>
                <c:pt idx="0">
                  <c:v>5.2450199999999891E-2</c:v>
                </c:pt>
              </c:numCache>
            </c:numRef>
          </c:val>
        </c:ser>
        <c:ser>
          <c:idx val="22"/>
          <c:order val="22"/>
          <c:tx>
            <c:strRef>
              <c:f>ChartData!$AC$12</c:f>
              <c:strCache>
                <c:ptCount val="1"/>
                <c:pt idx="0">
                  <c:v>Glos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35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ChartData!$AC$13</c:f>
              <c:numCache>
                <c:formatCode>0.00%</c:formatCode>
                <c:ptCount val="1"/>
                <c:pt idx="0">
                  <c:v>4.0660999999999947E-2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140992"/>
        <c:axId val="105142528"/>
      </c:barChart>
      <c:catAx>
        <c:axId val="105140992"/>
        <c:scaling>
          <c:orientation val="minMax"/>
        </c:scaling>
        <c:delete val="1"/>
        <c:axPos val="b"/>
        <c:majorTickMark val="out"/>
        <c:minorTickMark val="none"/>
        <c:tickLblPos val="nextTo"/>
        <c:crossAx val="105142528"/>
        <c:crosses val="autoZero"/>
        <c:auto val="1"/>
        <c:lblAlgn val="ctr"/>
        <c:lblOffset val="100"/>
        <c:noMultiLvlLbl val="0"/>
      </c:catAx>
      <c:valAx>
        <c:axId val="10514252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5140992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56526391188176"/>
          <c:y val="3.3755320624726158E-2"/>
          <c:w val="0.88086993922806522"/>
          <c:h val="0.90576777009681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1.8124075429662656E-2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2.626649999999997E-2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-2.5105777570337384E-2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9A2F2F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-2.7823700000000007E-2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9.2907700000000148E-2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ChartData!$L$13</c:f>
              <c:numCache>
                <c:formatCode>0.00%</c:formatCode>
                <c:ptCount val="1"/>
                <c:pt idx="0">
                  <c:v>-3.8388095703373315E-3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76BB76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ChartData!$M$13</c:f>
              <c:numCache>
                <c:formatCode>0.00%</c:formatCode>
                <c:ptCount val="1"/>
                <c:pt idx="0">
                  <c:v>-1.4766900000000027E-2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-6.3613999999999948E-2</c:v>
                </c:pt>
              </c:numCache>
            </c:numRef>
          </c:val>
        </c:ser>
        <c:ser>
          <c:idx val="8"/>
          <c:order val="8"/>
          <c:tx>
            <c:strRef>
              <c:f>ChartData!$O$12</c:f>
              <c:strCache>
                <c:ptCount val="1"/>
                <c:pt idx="0">
                  <c:v>Weston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3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ChartData!$O$13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9"/>
          <c:order val="9"/>
          <c:tx>
            <c:strRef>
              <c:f>ChartData!$P$12</c:f>
              <c:strCache>
                <c:ptCount val="1"/>
                <c:pt idx="0">
                  <c:v>Weston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893600" mc:Ignorable="a14" a14:legacySpreadsheetColorIndex="53">
                    <a:gamma/>
                    <a:shade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ChartData!$P$13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0"/>
          <c:order val="10"/>
          <c:tx>
            <c:strRef>
              <c:f>ChartData!$Q$12</c:f>
              <c:strCache>
                <c:ptCount val="1"/>
                <c:pt idx="0">
                  <c:v>Weston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53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ChartData!$Q$13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1"/>
          <c:order val="11"/>
          <c:tx>
            <c:strRef>
              <c:f>ChartData!$R$12</c:f>
              <c:strCache>
                <c:ptCount val="1"/>
                <c:pt idx="0">
                  <c:v>Yeovil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2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ChartData!$R$13</c:f>
              <c:numCache>
                <c:formatCode>0.00%</c:formatCode>
                <c:ptCount val="1"/>
                <c:pt idx="0">
                  <c:v>0.13729831442966267</c:v>
                </c:pt>
              </c:numCache>
            </c:numRef>
          </c:val>
        </c:ser>
        <c:ser>
          <c:idx val="12"/>
          <c:order val="12"/>
          <c:tx>
            <c:strRef>
              <c:f>ChartData!$S$12</c:f>
              <c:strCache>
                <c:ptCount val="1"/>
                <c:pt idx="0">
                  <c:v>Yeovil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2F2FFF" mc:Ignorable="a14" a14:legacySpreadsheetColorIndex="12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ChartData!$S$13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3"/>
          <c:order val="13"/>
          <c:tx>
            <c:strRef>
              <c:f>ChartData!$T$12</c:f>
              <c:strCache>
                <c:ptCount val="1"/>
                <c:pt idx="0">
                  <c:v>Yeovil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2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ChartData!$T$13</c:f>
              <c:numCache>
                <c:formatCode>0.00%</c:formatCode>
                <c:ptCount val="1"/>
                <c:pt idx="0">
                  <c:v>0.13638600000000023</c:v>
                </c:pt>
              </c:numCache>
            </c:numRef>
          </c:val>
        </c:ser>
        <c:ser>
          <c:idx val="14"/>
          <c:order val="14"/>
          <c:tx>
            <c:strRef>
              <c:f>ChartData!$U$12</c:f>
              <c:strCache>
                <c:ptCount val="1"/>
                <c:pt idx="0">
                  <c:v>Taunton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9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ChartData!$U$13</c:f>
              <c:numCache>
                <c:formatCode>0.00%</c:formatCode>
                <c:ptCount val="1"/>
                <c:pt idx="0">
                  <c:v>-5.7318662570337353E-2</c:v>
                </c:pt>
              </c:numCache>
            </c:numRef>
          </c:val>
        </c:ser>
        <c:ser>
          <c:idx val="15"/>
          <c:order val="15"/>
          <c:tx>
            <c:strRef>
              <c:f>ChartData!$V$12</c:f>
              <c:strCache>
                <c:ptCount val="1"/>
                <c:pt idx="0">
                  <c:v>Taunton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BBBB76" mc:Ignorable="a14" a14:legacySpreadsheetColorIndex="19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ChartData!$V$13</c:f>
              <c:numCache>
                <c:formatCode>0.00%</c:formatCode>
                <c:ptCount val="1"/>
                <c:pt idx="0">
                  <c:v>1.3716300000000015E-2</c:v>
                </c:pt>
              </c:numCache>
            </c:numRef>
          </c:val>
        </c:ser>
        <c:ser>
          <c:idx val="16"/>
          <c:order val="16"/>
          <c:tx>
            <c:strRef>
              <c:f>ChartData!$W$12</c:f>
              <c:strCache>
                <c:ptCount val="1"/>
                <c:pt idx="0">
                  <c:v>Taunton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9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ChartData!$W$13</c:f>
              <c:numCache>
                <c:formatCode>0.00%</c:formatCode>
                <c:ptCount val="1"/>
                <c:pt idx="0">
                  <c:v>2.3178500000000102E-2</c:v>
                </c:pt>
              </c:numCache>
            </c:numRef>
          </c:val>
        </c:ser>
        <c:ser>
          <c:idx val="17"/>
          <c:order val="17"/>
          <c:tx>
            <c:strRef>
              <c:f>ChartData!$X$12</c:f>
              <c:strCache>
                <c:ptCount val="1"/>
                <c:pt idx="0">
                  <c:v>Bath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4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ChartData!$X$13</c:f>
              <c:numCache>
                <c:formatCode>0.00%</c:formatCode>
                <c:ptCount val="1"/>
                <c:pt idx="0">
                  <c:v>-7.7287940570337388E-2</c:v>
                </c:pt>
              </c:numCache>
            </c:numRef>
          </c:val>
        </c:ser>
        <c:ser>
          <c:idx val="18"/>
          <c:order val="18"/>
          <c:tx>
            <c:strRef>
              <c:f>ChartData!$Y$12</c:f>
              <c:strCache>
                <c:ptCount val="1"/>
                <c:pt idx="0">
                  <c:v>Bath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DCFF" mc:Ignorable="a14" a14:legacySpreadsheetColorIndex="14">
                    <a:gamma/>
                    <a:tint val="85882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ChartData!$Y$13</c:f>
              <c:numCache>
                <c:formatCode>0.00%</c:formatCode>
                <c:ptCount val="1"/>
                <c:pt idx="0">
                  <c:v>2.7517400000000025E-2</c:v>
                </c:pt>
              </c:numCache>
            </c:numRef>
          </c:val>
        </c:ser>
        <c:ser>
          <c:idx val="19"/>
          <c:order val="19"/>
          <c:tx>
            <c:strRef>
              <c:f>ChartData!$Z$12</c:f>
              <c:strCache>
                <c:ptCount val="1"/>
                <c:pt idx="0">
                  <c:v>Bath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4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ChartData!$Z$13</c:f>
              <c:numCache>
                <c:formatCode>0.00%</c:formatCode>
                <c:ptCount val="1"/>
                <c:pt idx="0">
                  <c:v>-2.2704899999999917E-2</c:v>
                </c:pt>
              </c:numCache>
            </c:numRef>
          </c:val>
        </c:ser>
        <c:ser>
          <c:idx val="20"/>
          <c:order val="20"/>
          <c:tx>
            <c:strRef>
              <c:f>ChartData!$AA$12</c:f>
              <c:strCache>
                <c:ptCount val="1"/>
                <c:pt idx="0">
                  <c:v>Glos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5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ChartData!$AA$13</c:f>
              <c:numCache>
                <c:formatCode>0.00%</c:formatCode>
                <c:ptCount val="1"/>
                <c:pt idx="0">
                  <c:v>3.3717751429662601E-2</c:v>
                </c:pt>
              </c:numCache>
            </c:numRef>
          </c:val>
        </c:ser>
        <c:ser>
          <c:idx val="21"/>
          <c:order val="21"/>
          <c:tx>
            <c:strRef>
              <c:f>ChartData!$AB$12</c:f>
              <c:strCache>
                <c:ptCount val="1"/>
                <c:pt idx="0">
                  <c:v>Glos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D0D0" mc:Ignorable="a14" a14:legacySpreadsheetColorIndex="35">
                    <a:gamma/>
                    <a:shade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ChartData!$AB$13</c:f>
              <c:numCache>
                <c:formatCode>0.00%</c:formatCode>
                <c:ptCount val="1"/>
                <c:pt idx="0">
                  <c:v>6.8057900000000005E-2</c:v>
                </c:pt>
              </c:numCache>
            </c:numRef>
          </c:val>
        </c:ser>
        <c:ser>
          <c:idx val="22"/>
          <c:order val="22"/>
          <c:tx>
            <c:strRef>
              <c:f>ChartData!$AC$12</c:f>
              <c:strCache>
                <c:ptCount val="1"/>
                <c:pt idx="0">
                  <c:v>Glos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35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ChartData!$AC$13</c:f>
              <c:numCache>
                <c:formatCode>0.00%</c:formatCode>
                <c:ptCount val="1"/>
                <c:pt idx="0">
                  <c:v>7.7944400000000136E-2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923712"/>
        <c:axId val="105925248"/>
      </c:barChart>
      <c:catAx>
        <c:axId val="105923712"/>
        <c:scaling>
          <c:orientation val="minMax"/>
        </c:scaling>
        <c:delete val="1"/>
        <c:axPos val="b"/>
        <c:majorTickMark val="out"/>
        <c:minorTickMark val="none"/>
        <c:tickLblPos val="nextTo"/>
        <c:crossAx val="105925248"/>
        <c:crosses val="autoZero"/>
        <c:auto val="1"/>
        <c:lblAlgn val="ctr"/>
        <c:lblOffset val="100"/>
        <c:noMultiLvlLbl val="0"/>
      </c:catAx>
      <c:valAx>
        <c:axId val="1059252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5923712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56526391188176"/>
          <c:y val="3.3755320624726158E-2"/>
          <c:w val="0.88086993922806522"/>
          <c:h val="0.90576777009681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1.9875893576054571E-3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1.1796500000000099E-2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-0.12550323864239454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9A2F2F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ChartData!$L$13</c:f>
              <c:numCache>
                <c:formatCode>0.00%</c:formatCode>
                <c:ptCount val="1"/>
                <c:pt idx="0">
                  <c:v>1.5610820357605415E-2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76BB76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ChartData!$M$13</c:f>
              <c:numCache>
                <c:formatCode>0.00%</c:formatCode>
                <c:ptCount val="1"/>
                <c:pt idx="0">
                  <c:v>4.3319100000000055E-2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-2.3386900000000099E-2</c:v>
                </c:pt>
              </c:numCache>
            </c:numRef>
          </c:val>
        </c:ser>
        <c:ser>
          <c:idx val="8"/>
          <c:order val="8"/>
          <c:tx>
            <c:strRef>
              <c:f>ChartData!$O$12</c:f>
              <c:strCache>
                <c:ptCount val="1"/>
                <c:pt idx="0">
                  <c:v>Weston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3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ChartData!$O$13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9"/>
          <c:order val="9"/>
          <c:tx>
            <c:strRef>
              <c:f>ChartData!$P$12</c:f>
              <c:strCache>
                <c:ptCount val="1"/>
                <c:pt idx="0">
                  <c:v>Weston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893600" mc:Ignorable="a14" a14:legacySpreadsheetColorIndex="53">
                    <a:gamma/>
                    <a:shade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ChartData!$P$13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0"/>
          <c:order val="10"/>
          <c:tx>
            <c:strRef>
              <c:f>ChartData!$Q$12</c:f>
              <c:strCache>
                <c:ptCount val="1"/>
                <c:pt idx="0">
                  <c:v>Weston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53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ChartData!$Q$13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1"/>
          <c:order val="11"/>
          <c:tx>
            <c:strRef>
              <c:f>ChartData!$R$12</c:f>
              <c:strCache>
                <c:ptCount val="1"/>
                <c:pt idx="0">
                  <c:v>Yeovil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2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ChartData!$R$13</c:f>
              <c:numCache>
                <c:formatCode>0.00%</c:formatCode>
                <c:ptCount val="1"/>
                <c:pt idx="0">
                  <c:v>-5.6346006423946271E-3</c:v>
                </c:pt>
              </c:numCache>
            </c:numRef>
          </c:val>
        </c:ser>
        <c:ser>
          <c:idx val="12"/>
          <c:order val="12"/>
          <c:tx>
            <c:strRef>
              <c:f>ChartData!$S$12</c:f>
              <c:strCache>
                <c:ptCount val="1"/>
                <c:pt idx="0">
                  <c:v>Yeovil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2F2FFF" mc:Ignorable="a14" a14:legacySpreadsheetColorIndex="12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ChartData!$S$13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3"/>
          <c:order val="13"/>
          <c:tx>
            <c:strRef>
              <c:f>ChartData!$T$12</c:f>
              <c:strCache>
                <c:ptCount val="1"/>
                <c:pt idx="0">
                  <c:v>Yeovil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2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ChartData!$T$13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4"/>
          <c:order val="14"/>
          <c:tx>
            <c:strRef>
              <c:f>ChartData!$U$12</c:f>
              <c:strCache>
                <c:ptCount val="1"/>
                <c:pt idx="0">
                  <c:v>Taunton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9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ChartData!$U$13</c:f>
              <c:numCache>
                <c:formatCode>0.00%</c:formatCode>
                <c:ptCount val="1"/>
                <c:pt idx="0">
                  <c:v>8.9603494357605395E-2</c:v>
                </c:pt>
              </c:numCache>
            </c:numRef>
          </c:val>
        </c:ser>
        <c:ser>
          <c:idx val="15"/>
          <c:order val="15"/>
          <c:tx>
            <c:strRef>
              <c:f>ChartData!$V$12</c:f>
              <c:strCache>
                <c:ptCount val="1"/>
                <c:pt idx="0">
                  <c:v>Taunton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BBBB76" mc:Ignorable="a14" a14:legacySpreadsheetColorIndex="19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ChartData!$V$13</c:f>
              <c:numCache>
                <c:formatCode>0.00%</c:formatCode>
                <c:ptCount val="1"/>
                <c:pt idx="0">
                  <c:v>4.6490400000000043E-2</c:v>
                </c:pt>
              </c:numCache>
            </c:numRef>
          </c:val>
        </c:ser>
        <c:ser>
          <c:idx val="16"/>
          <c:order val="16"/>
          <c:tx>
            <c:strRef>
              <c:f>ChartData!$W$12</c:f>
              <c:strCache>
                <c:ptCount val="1"/>
                <c:pt idx="0">
                  <c:v>Taunton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9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ChartData!$W$13</c:f>
              <c:numCache>
                <c:formatCode>0.00%</c:formatCode>
                <c:ptCount val="1"/>
                <c:pt idx="0">
                  <c:v>0.13184180000000001</c:v>
                </c:pt>
              </c:numCache>
            </c:numRef>
          </c:val>
        </c:ser>
        <c:ser>
          <c:idx val="17"/>
          <c:order val="17"/>
          <c:tx>
            <c:strRef>
              <c:f>ChartData!$X$12</c:f>
              <c:strCache>
                <c:ptCount val="1"/>
                <c:pt idx="0">
                  <c:v>Bath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4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ChartData!$X$13</c:f>
              <c:numCache>
                <c:formatCode>0.00%</c:formatCode>
                <c:ptCount val="1"/>
                <c:pt idx="0">
                  <c:v>-0.12285071864239461</c:v>
                </c:pt>
              </c:numCache>
            </c:numRef>
          </c:val>
        </c:ser>
        <c:ser>
          <c:idx val="18"/>
          <c:order val="18"/>
          <c:tx>
            <c:strRef>
              <c:f>ChartData!$Y$12</c:f>
              <c:strCache>
                <c:ptCount val="1"/>
                <c:pt idx="0">
                  <c:v>Bath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DCFF" mc:Ignorable="a14" a14:legacySpreadsheetColorIndex="14">
                    <a:gamma/>
                    <a:tint val="85882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ChartData!$Y$13</c:f>
              <c:numCache>
                <c:formatCode>0.00%</c:formatCode>
                <c:ptCount val="1"/>
                <c:pt idx="0">
                  <c:v>8.9104000000000072E-2</c:v>
                </c:pt>
              </c:numCache>
            </c:numRef>
          </c:val>
        </c:ser>
        <c:ser>
          <c:idx val="19"/>
          <c:order val="19"/>
          <c:tx>
            <c:strRef>
              <c:f>ChartData!$Z$12</c:f>
              <c:strCache>
                <c:ptCount val="1"/>
                <c:pt idx="0">
                  <c:v>Bath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4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ChartData!$Z$13</c:f>
              <c:numCache>
                <c:formatCode>0.00%</c:formatCode>
                <c:ptCount val="1"/>
                <c:pt idx="0">
                  <c:v>8.2667999999999076E-3</c:v>
                </c:pt>
              </c:numCache>
            </c:numRef>
          </c:val>
        </c:ser>
        <c:ser>
          <c:idx val="20"/>
          <c:order val="20"/>
          <c:tx>
            <c:strRef>
              <c:f>ChartData!$AA$12</c:f>
              <c:strCache>
                <c:ptCount val="1"/>
                <c:pt idx="0">
                  <c:v>Glos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5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ChartData!$AA$13</c:f>
              <c:numCache>
                <c:formatCode>0.00%</c:formatCode>
                <c:ptCount val="1"/>
                <c:pt idx="0">
                  <c:v>1.9552333357605423E-2</c:v>
                </c:pt>
              </c:numCache>
            </c:numRef>
          </c:val>
        </c:ser>
        <c:ser>
          <c:idx val="21"/>
          <c:order val="21"/>
          <c:tx>
            <c:strRef>
              <c:f>ChartData!$AB$12</c:f>
              <c:strCache>
                <c:ptCount val="1"/>
                <c:pt idx="0">
                  <c:v>Glos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D0D0" mc:Ignorable="a14" a14:legacySpreadsheetColorIndex="35">
                    <a:gamma/>
                    <a:shade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ChartData!$AB$13</c:f>
              <c:numCache>
                <c:formatCode>0.00%</c:formatCode>
                <c:ptCount val="1"/>
                <c:pt idx="0">
                  <c:v>5.0041499999999961E-2</c:v>
                </c:pt>
              </c:numCache>
            </c:numRef>
          </c:val>
        </c:ser>
        <c:ser>
          <c:idx val="22"/>
          <c:order val="22"/>
          <c:tx>
            <c:strRef>
              <c:f>ChartData!$AC$12</c:f>
              <c:strCache>
                <c:ptCount val="1"/>
                <c:pt idx="0">
                  <c:v>Glos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35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ChartData!$AC$13</c:f>
              <c:numCache>
                <c:formatCode>0.00%</c:formatCode>
                <c:ptCount val="1"/>
                <c:pt idx="0">
                  <c:v>1.8266999999998479E-3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931328"/>
        <c:axId val="108949504"/>
      </c:barChart>
      <c:catAx>
        <c:axId val="108931328"/>
        <c:scaling>
          <c:orientation val="minMax"/>
        </c:scaling>
        <c:delete val="1"/>
        <c:axPos val="b"/>
        <c:majorTickMark val="out"/>
        <c:minorTickMark val="none"/>
        <c:tickLblPos val="nextTo"/>
        <c:crossAx val="108949504"/>
        <c:crosses val="autoZero"/>
        <c:auto val="1"/>
        <c:lblAlgn val="ctr"/>
        <c:lblOffset val="100"/>
        <c:noMultiLvlLbl val="0"/>
      </c:catAx>
      <c:valAx>
        <c:axId val="1089495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8931328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56526391188176"/>
          <c:y val="3.3755320624726158E-2"/>
          <c:w val="0.88086993922806522"/>
          <c:h val="0.90576777009681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-1.6268645386969816E-2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2.0890500000000034E-2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9A2F2F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ChartData!$L$13</c:f>
              <c:numCache>
                <c:formatCode>0.00%</c:formatCode>
                <c:ptCount val="1"/>
                <c:pt idx="0">
                  <c:v>-0.13472361338696981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76BB76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ChartData!$M$13</c:f>
              <c:numCache>
                <c:formatCode>0.00%</c:formatCode>
                <c:ptCount val="1"/>
                <c:pt idx="0">
                  <c:v>-0.14809749999999999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-0.24084040000000007</c:v>
                </c:pt>
              </c:numCache>
            </c:numRef>
          </c:val>
        </c:ser>
        <c:ser>
          <c:idx val="8"/>
          <c:order val="8"/>
          <c:tx>
            <c:strRef>
              <c:f>ChartData!$O$12</c:f>
              <c:strCache>
                <c:ptCount val="1"/>
                <c:pt idx="0">
                  <c:v>Weston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3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ChartData!$O$13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9"/>
          <c:order val="9"/>
          <c:tx>
            <c:strRef>
              <c:f>ChartData!$P$12</c:f>
              <c:strCache>
                <c:ptCount val="1"/>
                <c:pt idx="0">
                  <c:v>Weston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893600" mc:Ignorable="a14" a14:legacySpreadsheetColorIndex="53">
                    <a:gamma/>
                    <a:shade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ChartData!$P$13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0"/>
          <c:order val="10"/>
          <c:tx>
            <c:strRef>
              <c:f>ChartData!$Q$12</c:f>
              <c:strCache>
                <c:ptCount val="1"/>
                <c:pt idx="0">
                  <c:v>Weston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53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ChartData!$Q$13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1"/>
          <c:order val="11"/>
          <c:tx>
            <c:strRef>
              <c:f>ChartData!$R$12</c:f>
              <c:strCache>
                <c:ptCount val="1"/>
                <c:pt idx="0">
                  <c:v>Yeovil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2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ChartData!$R$13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2"/>
          <c:order val="12"/>
          <c:tx>
            <c:strRef>
              <c:f>ChartData!$S$12</c:f>
              <c:strCache>
                <c:ptCount val="1"/>
                <c:pt idx="0">
                  <c:v>Yeovil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2F2FFF" mc:Ignorable="a14" a14:legacySpreadsheetColorIndex="12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ChartData!$S$13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3"/>
          <c:order val="13"/>
          <c:tx>
            <c:strRef>
              <c:f>ChartData!$T$12</c:f>
              <c:strCache>
                <c:ptCount val="1"/>
                <c:pt idx="0">
                  <c:v>Yeovil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2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ChartData!$T$13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4"/>
          <c:order val="14"/>
          <c:tx>
            <c:strRef>
              <c:f>ChartData!$U$12</c:f>
              <c:strCache>
                <c:ptCount val="1"/>
                <c:pt idx="0">
                  <c:v>Taunton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9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ChartData!$U$13</c:f>
              <c:numCache>
                <c:formatCode>0.00%</c:formatCode>
                <c:ptCount val="1"/>
                <c:pt idx="0">
                  <c:v>0.11385323661303015</c:v>
                </c:pt>
              </c:numCache>
            </c:numRef>
          </c:val>
        </c:ser>
        <c:ser>
          <c:idx val="15"/>
          <c:order val="15"/>
          <c:tx>
            <c:strRef>
              <c:f>ChartData!$V$12</c:f>
              <c:strCache>
                <c:ptCount val="1"/>
                <c:pt idx="0">
                  <c:v>Taunton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BBBB76" mc:Ignorable="a14" a14:legacySpreadsheetColorIndex="19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ChartData!$V$13</c:f>
              <c:numCache>
                <c:formatCode>0.00%</c:formatCode>
                <c:ptCount val="1"/>
                <c:pt idx="0">
                  <c:v>-6.7917299999999958E-2</c:v>
                </c:pt>
              </c:numCache>
            </c:numRef>
          </c:val>
        </c:ser>
        <c:ser>
          <c:idx val="16"/>
          <c:order val="16"/>
          <c:tx>
            <c:strRef>
              <c:f>ChartData!$W$12</c:f>
              <c:strCache>
                <c:ptCount val="1"/>
                <c:pt idx="0">
                  <c:v>Taunton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9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ChartData!$W$13</c:f>
              <c:numCache>
                <c:formatCode>0.00%</c:formatCode>
                <c:ptCount val="1"/>
                <c:pt idx="0">
                  <c:v>1.1192199999999985E-2</c:v>
                </c:pt>
              </c:numCache>
            </c:numRef>
          </c:val>
        </c:ser>
        <c:ser>
          <c:idx val="17"/>
          <c:order val="17"/>
          <c:tx>
            <c:strRef>
              <c:f>ChartData!$X$12</c:f>
              <c:strCache>
                <c:ptCount val="1"/>
                <c:pt idx="0">
                  <c:v>Bath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4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ChartData!$X$13</c:f>
              <c:numCache>
                <c:formatCode>0.00%</c:formatCode>
                <c:ptCount val="1"/>
                <c:pt idx="0">
                  <c:v>0.14914735461303019</c:v>
                </c:pt>
              </c:numCache>
            </c:numRef>
          </c:val>
        </c:ser>
        <c:ser>
          <c:idx val="18"/>
          <c:order val="18"/>
          <c:tx>
            <c:strRef>
              <c:f>ChartData!$Y$12</c:f>
              <c:strCache>
                <c:ptCount val="1"/>
                <c:pt idx="0">
                  <c:v>Bath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DCFF" mc:Ignorable="a14" a14:legacySpreadsheetColorIndex="14">
                    <a:gamma/>
                    <a:tint val="85882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ChartData!$Y$13</c:f>
              <c:numCache>
                <c:formatCode>0.00%</c:formatCode>
                <c:ptCount val="1"/>
                <c:pt idx="0">
                  <c:v>5.7723700000000044E-2</c:v>
                </c:pt>
              </c:numCache>
            </c:numRef>
          </c:val>
        </c:ser>
        <c:ser>
          <c:idx val="19"/>
          <c:order val="19"/>
          <c:tx>
            <c:strRef>
              <c:f>ChartData!$Z$12</c:f>
              <c:strCache>
                <c:ptCount val="1"/>
                <c:pt idx="0">
                  <c:v>Bath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4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ChartData!$Z$13</c:f>
              <c:numCache>
                <c:formatCode>0.00%</c:formatCode>
                <c:ptCount val="1"/>
                <c:pt idx="0">
                  <c:v>6.8663400000000041E-2</c:v>
                </c:pt>
              </c:numCache>
            </c:numRef>
          </c:val>
        </c:ser>
        <c:ser>
          <c:idx val="20"/>
          <c:order val="20"/>
          <c:tx>
            <c:strRef>
              <c:f>ChartData!$AA$12</c:f>
              <c:strCache>
                <c:ptCount val="1"/>
                <c:pt idx="0">
                  <c:v>Glos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5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ChartData!$AA$13</c:f>
              <c:numCache>
                <c:formatCode>0.00%</c:formatCode>
                <c:ptCount val="1"/>
                <c:pt idx="0">
                  <c:v>-5.4522370386969832E-2</c:v>
                </c:pt>
              </c:numCache>
            </c:numRef>
          </c:val>
        </c:ser>
        <c:ser>
          <c:idx val="21"/>
          <c:order val="21"/>
          <c:tx>
            <c:strRef>
              <c:f>ChartData!$AB$12</c:f>
              <c:strCache>
                <c:ptCount val="1"/>
                <c:pt idx="0">
                  <c:v>Glos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D0D0" mc:Ignorable="a14" a14:legacySpreadsheetColorIndex="35">
                    <a:gamma/>
                    <a:shade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ChartData!$AB$13</c:f>
              <c:numCache>
                <c:formatCode>0.00%</c:formatCode>
                <c:ptCount val="1"/>
                <c:pt idx="0">
                  <c:v>-8.0128599999999994E-2</c:v>
                </c:pt>
              </c:numCache>
            </c:numRef>
          </c:val>
        </c:ser>
        <c:ser>
          <c:idx val="22"/>
          <c:order val="22"/>
          <c:tx>
            <c:strRef>
              <c:f>ChartData!$AC$12</c:f>
              <c:strCache>
                <c:ptCount val="1"/>
                <c:pt idx="0">
                  <c:v>Glos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35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ChartData!$AC$13</c:f>
              <c:numCache>
                <c:formatCode>0.00%</c:formatCode>
                <c:ptCount val="1"/>
                <c:pt idx="0">
                  <c:v>-6.8935999999999997E-2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853312"/>
        <c:axId val="109863296"/>
      </c:barChart>
      <c:catAx>
        <c:axId val="109853312"/>
        <c:scaling>
          <c:orientation val="minMax"/>
        </c:scaling>
        <c:delete val="1"/>
        <c:axPos val="b"/>
        <c:majorTickMark val="out"/>
        <c:minorTickMark val="none"/>
        <c:tickLblPos val="nextTo"/>
        <c:crossAx val="109863296"/>
        <c:crosses val="autoZero"/>
        <c:auto val="1"/>
        <c:lblAlgn val="ctr"/>
        <c:lblOffset val="100"/>
        <c:noMultiLvlLbl val="0"/>
      </c:catAx>
      <c:valAx>
        <c:axId val="1098632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9853312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56526391188176"/>
          <c:y val="3.3755320624726158E-2"/>
          <c:w val="0.88086993922806522"/>
          <c:h val="0.90576777009681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-3.8665456447033453E-3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3.0495400000000006E-2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0.24822406035529659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9A2F2F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0.29553459999999998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ChartData!$L$13</c:f>
              <c:numCache>
                <c:formatCode>0.00%</c:formatCode>
                <c:ptCount val="1"/>
                <c:pt idx="0">
                  <c:v>-0.11839992564470342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76BB76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ChartData!$M$13</c:f>
              <c:numCache>
                <c:formatCode>0.00%</c:formatCode>
                <c:ptCount val="1"/>
                <c:pt idx="0">
                  <c:v>-8.5155000000000647E-3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8.065089999999997E-2</c:v>
                </c:pt>
              </c:numCache>
            </c:numRef>
          </c:val>
        </c:ser>
        <c:ser>
          <c:idx val="8"/>
          <c:order val="8"/>
          <c:tx>
            <c:strRef>
              <c:f>ChartData!$O$12</c:f>
              <c:strCache>
                <c:ptCount val="1"/>
                <c:pt idx="0">
                  <c:v>Weston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3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ChartData!$O$13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9"/>
          <c:order val="9"/>
          <c:tx>
            <c:strRef>
              <c:f>ChartData!$P$12</c:f>
              <c:strCache>
                <c:ptCount val="1"/>
                <c:pt idx="0">
                  <c:v>Weston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893600" mc:Ignorable="a14" a14:legacySpreadsheetColorIndex="53">
                    <a:gamma/>
                    <a:shade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ChartData!$P$13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0"/>
          <c:order val="10"/>
          <c:tx>
            <c:strRef>
              <c:f>ChartData!$Q$12</c:f>
              <c:strCache>
                <c:ptCount val="1"/>
                <c:pt idx="0">
                  <c:v>Weston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53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ChartData!$Q$13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1"/>
          <c:order val="11"/>
          <c:tx>
            <c:strRef>
              <c:f>ChartData!$R$12</c:f>
              <c:strCache>
                <c:ptCount val="1"/>
                <c:pt idx="0">
                  <c:v>Yeovil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2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ChartData!$R$13</c:f>
              <c:numCache>
                <c:formatCode>0.00%</c:formatCode>
                <c:ptCount val="1"/>
                <c:pt idx="0">
                  <c:v>0.16390258435529664</c:v>
                </c:pt>
              </c:numCache>
            </c:numRef>
          </c:val>
        </c:ser>
        <c:ser>
          <c:idx val="12"/>
          <c:order val="12"/>
          <c:tx>
            <c:strRef>
              <c:f>ChartData!$S$12</c:f>
              <c:strCache>
                <c:ptCount val="1"/>
                <c:pt idx="0">
                  <c:v>Yeovil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2F2FFF" mc:Ignorable="a14" a14:legacySpreadsheetColorIndex="12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ChartData!$S$13</c:f>
              <c:numCache>
                <c:formatCode>0.00%</c:formatCode>
                <c:ptCount val="1"/>
                <c:pt idx="0">
                  <c:v>0.2174586</c:v>
                </c:pt>
              </c:numCache>
            </c:numRef>
          </c:val>
        </c:ser>
        <c:ser>
          <c:idx val="13"/>
          <c:order val="13"/>
          <c:tx>
            <c:strRef>
              <c:f>ChartData!$T$12</c:f>
              <c:strCache>
                <c:ptCount val="1"/>
                <c:pt idx="0">
                  <c:v>Yeovil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2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ChartData!$T$13</c:f>
              <c:numCache>
                <c:formatCode>0.00%</c:formatCode>
                <c:ptCount val="1"/>
                <c:pt idx="0">
                  <c:v>0.24053460000000004</c:v>
                </c:pt>
              </c:numCache>
            </c:numRef>
          </c:val>
        </c:ser>
        <c:ser>
          <c:idx val="14"/>
          <c:order val="14"/>
          <c:tx>
            <c:strRef>
              <c:f>ChartData!$U$12</c:f>
              <c:strCache>
                <c:ptCount val="1"/>
                <c:pt idx="0">
                  <c:v>Taunton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9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ChartData!$U$13</c:f>
              <c:numCache>
                <c:formatCode>0.00%</c:formatCode>
                <c:ptCount val="1"/>
                <c:pt idx="0">
                  <c:v>-1.6373130644703415E-2</c:v>
                </c:pt>
              </c:numCache>
            </c:numRef>
          </c:val>
        </c:ser>
        <c:ser>
          <c:idx val="15"/>
          <c:order val="15"/>
          <c:tx>
            <c:strRef>
              <c:f>ChartData!$V$12</c:f>
              <c:strCache>
                <c:ptCount val="1"/>
                <c:pt idx="0">
                  <c:v>Taunton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BBBB76" mc:Ignorable="a14" a14:legacySpreadsheetColorIndex="19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ChartData!$V$13</c:f>
              <c:numCache>
                <c:formatCode>0.00%</c:formatCode>
                <c:ptCount val="1"/>
                <c:pt idx="0">
                  <c:v>9.6663999999999639E-3</c:v>
                </c:pt>
              </c:numCache>
            </c:numRef>
          </c:val>
        </c:ser>
        <c:ser>
          <c:idx val="16"/>
          <c:order val="16"/>
          <c:tx>
            <c:strRef>
              <c:f>ChartData!$W$12</c:f>
              <c:strCache>
                <c:ptCount val="1"/>
                <c:pt idx="0">
                  <c:v>Taunton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9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ChartData!$W$13</c:f>
              <c:numCache>
                <c:formatCode>0.00%</c:formatCode>
                <c:ptCount val="1"/>
                <c:pt idx="0">
                  <c:v>0.18157230000000002</c:v>
                </c:pt>
              </c:numCache>
            </c:numRef>
          </c:val>
        </c:ser>
        <c:ser>
          <c:idx val="17"/>
          <c:order val="17"/>
          <c:tx>
            <c:strRef>
              <c:f>ChartData!$X$12</c:f>
              <c:strCache>
                <c:ptCount val="1"/>
                <c:pt idx="0">
                  <c:v>Bath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4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ChartData!$X$13</c:f>
              <c:numCache>
                <c:formatCode>0.00%</c:formatCode>
                <c:ptCount val="1"/>
                <c:pt idx="0">
                  <c:v>-7.2122259644703424E-2</c:v>
                </c:pt>
              </c:numCache>
            </c:numRef>
          </c:val>
        </c:ser>
        <c:ser>
          <c:idx val="18"/>
          <c:order val="18"/>
          <c:tx>
            <c:strRef>
              <c:f>ChartData!$Y$12</c:f>
              <c:strCache>
                <c:ptCount val="1"/>
                <c:pt idx="0">
                  <c:v>Bath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DCFF" mc:Ignorable="a14" a14:legacySpreadsheetColorIndex="14">
                    <a:gamma/>
                    <a:tint val="85882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ChartData!$Y$13</c:f>
              <c:numCache>
                <c:formatCode>0.00%</c:formatCode>
                <c:ptCount val="1"/>
                <c:pt idx="0">
                  <c:v>-7.7374300000000062E-2</c:v>
                </c:pt>
              </c:numCache>
            </c:numRef>
          </c:val>
        </c:ser>
        <c:ser>
          <c:idx val="19"/>
          <c:order val="19"/>
          <c:tx>
            <c:strRef>
              <c:f>ChartData!$Z$12</c:f>
              <c:strCache>
                <c:ptCount val="1"/>
                <c:pt idx="0">
                  <c:v>Bath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4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ChartData!$Z$13</c:f>
              <c:numCache>
                <c:formatCode>0.00%</c:formatCode>
                <c:ptCount val="1"/>
                <c:pt idx="0">
                  <c:v>-2.2763300000000042E-2</c:v>
                </c:pt>
              </c:numCache>
            </c:numRef>
          </c:val>
        </c:ser>
        <c:ser>
          <c:idx val="20"/>
          <c:order val="20"/>
          <c:tx>
            <c:strRef>
              <c:f>ChartData!$AA$12</c:f>
              <c:strCache>
                <c:ptCount val="1"/>
                <c:pt idx="0">
                  <c:v>Glos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5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ChartData!$AA$13</c:f>
              <c:numCache>
                <c:formatCode>0.00%</c:formatCode>
                <c:ptCount val="1"/>
                <c:pt idx="0">
                  <c:v>-5.348871964470342E-2</c:v>
                </c:pt>
              </c:numCache>
            </c:numRef>
          </c:val>
        </c:ser>
        <c:ser>
          <c:idx val="21"/>
          <c:order val="21"/>
          <c:tx>
            <c:strRef>
              <c:f>ChartData!$AB$12</c:f>
              <c:strCache>
                <c:ptCount val="1"/>
                <c:pt idx="0">
                  <c:v>Glos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D0D0" mc:Ignorable="a14" a14:legacySpreadsheetColorIndex="35">
                    <a:gamma/>
                    <a:shade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ChartData!$AB$13</c:f>
              <c:numCache>
                <c:formatCode>0.00%</c:formatCode>
                <c:ptCount val="1"/>
                <c:pt idx="0">
                  <c:v>-7.028210000000007E-2</c:v>
                </c:pt>
              </c:numCache>
            </c:numRef>
          </c:val>
        </c:ser>
        <c:ser>
          <c:idx val="22"/>
          <c:order val="22"/>
          <c:tx>
            <c:strRef>
              <c:f>ChartData!$AC$12</c:f>
              <c:strCache>
                <c:ptCount val="1"/>
                <c:pt idx="0">
                  <c:v>Glos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35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ChartData!$AC$13</c:f>
              <c:numCache>
                <c:formatCode>0.00%</c:formatCode>
                <c:ptCount val="1"/>
                <c:pt idx="0">
                  <c:v>-7.9121900000000023E-2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402560"/>
        <c:axId val="110494464"/>
      </c:barChart>
      <c:catAx>
        <c:axId val="110402560"/>
        <c:scaling>
          <c:orientation val="minMax"/>
        </c:scaling>
        <c:delete val="1"/>
        <c:axPos val="b"/>
        <c:majorTickMark val="out"/>
        <c:minorTickMark val="none"/>
        <c:tickLblPos val="nextTo"/>
        <c:crossAx val="110494464"/>
        <c:crosses val="autoZero"/>
        <c:auto val="1"/>
        <c:lblAlgn val="ctr"/>
        <c:lblOffset val="100"/>
        <c:noMultiLvlLbl val="0"/>
      </c:catAx>
      <c:valAx>
        <c:axId val="11049446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0402560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56526391188176"/>
          <c:y val="3.3755320624726158E-2"/>
          <c:w val="0.88086993922806522"/>
          <c:h val="0.90576777009681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3.9466130278152212E-2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3.5829300000000008E-2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0.13890328927815221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9A2F2F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0.13176710000000003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0.20463350000000008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ChartData!$L$13</c:f>
              <c:numCache>
                <c:formatCode>0.00%</c:formatCode>
                <c:ptCount val="1"/>
                <c:pt idx="0">
                  <c:v>0.18469083527815217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76BB76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ChartData!$M$13</c:f>
              <c:numCache>
                <c:formatCode>0.00%</c:formatCode>
                <c:ptCount val="1"/>
                <c:pt idx="0">
                  <c:v>0.13108779999999998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0.11639820000000001</c:v>
                </c:pt>
              </c:numCache>
            </c:numRef>
          </c:val>
        </c:ser>
        <c:ser>
          <c:idx val="8"/>
          <c:order val="8"/>
          <c:tx>
            <c:strRef>
              <c:f>ChartData!$O$12</c:f>
              <c:strCache>
                <c:ptCount val="1"/>
                <c:pt idx="0">
                  <c:v>Weston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3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ChartData!$O$13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9"/>
          <c:order val="9"/>
          <c:tx>
            <c:strRef>
              <c:f>ChartData!$P$12</c:f>
              <c:strCache>
                <c:ptCount val="1"/>
                <c:pt idx="0">
                  <c:v>Weston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893600" mc:Ignorable="a14" a14:legacySpreadsheetColorIndex="53">
                    <a:gamma/>
                    <a:shade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ChartData!$P$13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0"/>
          <c:order val="10"/>
          <c:tx>
            <c:strRef>
              <c:f>ChartData!$Q$12</c:f>
              <c:strCache>
                <c:ptCount val="1"/>
                <c:pt idx="0">
                  <c:v>Weston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53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ChartData!$Q$13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1"/>
          <c:order val="11"/>
          <c:tx>
            <c:strRef>
              <c:f>ChartData!$R$12</c:f>
              <c:strCache>
                <c:ptCount val="1"/>
                <c:pt idx="0">
                  <c:v>Yeovil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2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ChartData!$R$13</c:f>
              <c:numCache>
                <c:formatCode>0.00%</c:formatCode>
                <c:ptCount val="1"/>
                <c:pt idx="0">
                  <c:v>5.5790999278152176E-2</c:v>
                </c:pt>
              </c:numCache>
            </c:numRef>
          </c:val>
        </c:ser>
        <c:ser>
          <c:idx val="12"/>
          <c:order val="12"/>
          <c:tx>
            <c:strRef>
              <c:f>ChartData!$S$12</c:f>
              <c:strCache>
                <c:ptCount val="1"/>
                <c:pt idx="0">
                  <c:v>Yeovil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2F2FFF" mc:Ignorable="a14" a14:legacySpreadsheetColorIndex="12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ChartData!$S$13</c:f>
              <c:numCache>
                <c:formatCode>0.00%</c:formatCode>
                <c:ptCount val="1"/>
                <c:pt idx="0">
                  <c:v>0.1040992</c:v>
                </c:pt>
              </c:numCache>
            </c:numRef>
          </c:val>
        </c:ser>
        <c:ser>
          <c:idx val="13"/>
          <c:order val="13"/>
          <c:tx>
            <c:strRef>
              <c:f>ChartData!$T$12</c:f>
              <c:strCache>
                <c:ptCount val="1"/>
                <c:pt idx="0">
                  <c:v>Yeovil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2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ChartData!$T$13</c:f>
              <c:numCache>
                <c:formatCode>0.00%</c:formatCode>
                <c:ptCount val="1"/>
                <c:pt idx="0">
                  <c:v>0.13320489999999996</c:v>
                </c:pt>
              </c:numCache>
            </c:numRef>
          </c:val>
        </c:ser>
        <c:ser>
          <c:idx val="14"/>
          <c:order val="14"/>
          <c:tx>
            <c:strRef>
              <c:f>ChartData!$U$12</c:f>
              <c:strCache>
                <c:ptCount val="1"/>
                <c:pt idx="0">
                  <c:v>Taunton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9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ChartData!$U$13</c:f>
              <c:numCache>
                <c:formatCode>0.00%</c:formatCode>
                <c:ptCount val="1"/>
                <c:pt idx="0">
                  <c:v>-6.4898655721847803E-2</c:v>
                </c:pt>
              </c:numCache>
            </c:numRef>
          </c:val>
        </c:ser>
        <c:ser>
          <c:idx val="15"/>
          <c:order val="15"/>
          <c:tx>
            <c:strRef>
              <c:f>ChartData!$V$12</c:f>
              <c:strCache>
                <c:ptCount val="1"/>
                <c:pt idx="0">
                  <c:v>Taunton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BBBB76" mc:Ignorable="a14" a14:legacySpreadsheetColorIndex="19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ChartData!$V$13</c:f>
              <c:numCache>
                <c:formatCode>0.00%</c:formatCode>
                <c:ptCount val="1"/>
                <c:pt idx="0">
                  <c:v>-7.771900000000001E-2</c:v>
                </c:pt>
              </c:numCache>
            </c:numRef>
          </c:val>
        </c:ser>
        <c:ser>
          <c:idx val="16"/>
          <c:order val="16"/>
          <c:tx>
            <c:strRef>
              <c:f>ChartData!$W$12</c:f>
              <c:strCache>
                <c:ptCount val="1"/>
                <c:pt idx="0">
                  <c:v>Taunton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9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ChartData!$W$13</c:f>
              <c:numCache>
                <c:formatCode>0.00%</c:formatCode>
                <c:ptCount val="1"/>
                <c:pt idx="0">
                  <c:v>9.8572899999999963E-2</c:v>
                </c:pt>
              </c:numCache>
            </c:numRef>
          </c:val>
        </c:ser>
        <c:ser>
          <c:idx val="17"/>
          <c:order val="17"/>
          <c:tx>
            <c:strRef>
              <c:f>ChartData!$X$12</c:f>
              <c:strCache>
                <c:ptCount val="1"/>
                <c:pt idx="0">
                  <c:v>Bath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4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ChartData!$X$13</c:f>
              <c:numCache>
                <c:formatCode>0.00%</c:formatCode>
                <c:ptCount val="1"/>
                <c:pt idx="0">
                  <c:v>1.9928930278152179E-2</c:v>
                </c:pt>
              </c:numCache>
            </c:numRef>
          </c:val>
        </c:ser>
        <c:ser>
          <c:idx val="18"/>
          <c:order val="18"/>
          <c:tx>
            <c:strRef>
              <c:f>ChartData!$Y$12</c:f>
              <c:strCache>
                <c:ptCount val="1"/>
                <c:pt idx="0">
                  <c:v>Bath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DCFF" mc:Ignorable="a14" a14:legacySpreadsheetColorIndex="14">
                    <a:gamma/>
                    <a:tint val="85882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ChartData!$Y$13</c:f>
              <c:numCache>
                <c:formatCode>0.00%</c:formatCode>
                <c:ptCount val="1"/>
                <c:pt idx="0">
                  <c:v>7.3796100000000031E-2</c:v>
                </c:pt>
              </c:numCache>
            </c:numRef>
          </c:val>
        </c:ser>
        <c:ser>
          <c:idx val="19"/>
          <c:order val="19"/>
          <c:tx>
            <c:strRef>
              <c:f>ChartData!$Z$12</c:f>
              <c:strCache>
                <c:ptCount val="1"/>
                <c:pt idx="0">
                  <c:v>Bath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4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ChartData!$Z$13</c:f>
              <c:numCache>
                <c:formatCode>0.00%</c:formatCode>
                <c:ptCount val="1"/>
                <c:pt idx="0">
                  <c:v>3.1556600000000046E-2</c:v>
                </c:pt>
              </c:numCache>
            </c:numRef>
          </c:val>
        </c:ser>
        <c:ser>
          <c:idx val="20"/>
          <c:order val="20"/>
          <c:tx>
            <c:strRef>
              <c:f>ChartData!$AA$12</c:f>
              <c:strCache>
                <c:ptCount val="1"/>
                <c:pt idx="0">
                  <c:v>Glos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5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ChartData!$AA$13</c:f>
              <c:numCache>
                <c:formatCode>0.00%</c:formatCode>
                <c:ptCount val="1"/>
                <c:pt idx="0">
                  <c:v>-0.12483297472184782</c:v>
                </c:pt>
              </c:numCache>
            </c:numRef>
          </c:val>
        </c:ser>
        <c:ser>
          <c:idx val="21"/>
          <c:order val="21"/>
          <c:tx>
            <c:strRef>
              <c:f>ChartData!$AB$12</c:f>
              <c:strCache>
                <c:ptCount val="1"/>
                <c:pt idx="0">
                  <c:v>Glos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D0D0" mc:Ignorable="a14" a14:legacySpreadsheetColorIndex="35">
                    <a:gamma/>
                    <a:shade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ChartData!$AB$13</c:f>
              <c:numCache>
                <c:formatCode>0.00%</c:formatCode>
                <c:ptCount val="1"/>
                <c:pt idx="0">
                  <c:v>-0.1069948</c:v>
                </c:pt>
              </c:numCache>
            </c:numRef>
          </c:val>
        </c:ser>
        <c:ser>
          <c:idx val="22"/>
          <c:order val="22"/>
          <c:tx>
            <c:strRef>
              <c:f>ChartData!$AC$12</c:f>
              <c:strCache>
                <c:ptCount val="1"/>
                <c:pt idx="0">
                  <c:v>Glos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35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ChartData!$AC$13</c:f>
              <c:numCache>
                <c:formatCode>0.00%</c:formatCode>
                <c:ptCount val="1"/>
                <c:pt idx="0">
                  <c:v>-0.17536650000000001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278912"/>
        <c:axId val="112288896"/>
      </c:barChart>
      <c:catAx>
        <c:axId val="112278912"/>
        <c:scaling>
          <c:orientation val="minMax"/>
        </c:scaling>
        <c:delete val="1"/>
        <c:axPos val="b"/>
        <c:majorTickMark val="out"/>
        <c:minorTickMark val="none"/>
        <c:tickLblPos val="nextTo"/>
        <c:crossAx val="112288896"/>
        <c:crosses val="autoZero"/>
        <c:auto val="1"/>
        <c:lblAlgn val="ctr"/>
        <c:lblOffset val="100"/>
        <c:noMultiLvlLbl val="0"/>
      </c:catAx>
      <c:valAx>
        <c:axId val="1122888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2278912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56526391188176"/>
          <c:y val="3.3755320624726158E-2"/>
          <c:w val="0.88086993922806522"/>
          <c:h val="0.90576777009681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2.8869999999999729E-3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9A2F2F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-6.7634699999999937E-2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1.1529600000000029E-2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ChartData!$L$13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76BB76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ChartData!$M$13</c:f>
              <c:numCache>
                <c:formatCode>0.00%</c:formatCode>
                <c:ptCount val="1"/>
                <c:pt idx="0">
                  <c:v>1.5491799999999945E-2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3.1961999999999824E-3</c:v>
                </c:pt>
              </c:numCache>
            </c:numRef>
          </c:val>
        </c:ser>
        <c:ser>
          <c:idx val="8"/>
          <c:order val="8"/>
          <c:tx>
            <c:strRef>
              <c:f>ChartData!$O$12</c:f>
              <c:strCache>
                <c:ptCount val="1"/>
                <c:pt idx="0">
                  <c:v>Weston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3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ChartData!$O$13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9"/>
          <c:order val="9"/>
          <c:tx>
            <c:strRef>
              <c:f>ChartData!$P$12</c:f>
              <c:strCache>
                <c:ptCount val="1"/>
                <c:pt idx="0">
                  <c:v>Weston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893600" mc:Ignorable="a14" a14:legacySpreadsheetColorIndex="53">
                    <a:gamma/>
                    <a:shade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ChartData!$P$13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0"/>
          <c:order val="10"/>
          <c:tx>
            <c:strRef>
              <c:f>ChartData!$Q$12</c:f>
              <c:strCache>
                <c:ptCount val="1"/>
                <c:pt idx="0">
                  <c:v>Weston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53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ChartData!$Q$13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1"/>
          <c:order val="11"/>
          <c:tx>
            <c:strRef>
              <c:f>ChartData!$R$12</c:f>
              <c:strCache>
                <c:ptCount val="1"/>
                <c:pt idx="0">
                  <c:v>Yeovil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2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ChartData!$R$13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12"/>
          <c:order val="12"/>
          <c:tx>
            <c:strRef>
              <c:f>ChartData!$S$12</c:f>
              <c:strCache>
                <c:ptCount val="1"/>
                <c:pt idx="0">
                  <c:v>Yeovil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2F2FFF" mc:Ignorable="a14" a14:legacySpreadsheetColorIndex="12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ChartData!$S$13</c:f>
              <c:numCache>
                <c:formatCode>0.00%</c:formatCode>
                <c:ptCount val="1"/>
                <c:pt idx="0">
                  <c:v>4.271600000000042E-3</c:v>
                </c:pt>
              </c:numCache>
            </c:numRef>
          </c:val>
        </c:ser>
        <c:ser>
          <c:idx val="13"/>
          <c:order val="13"/>
          <c:tx>
            <c:strRef>
              <c:f>ChartData!$T$12</c:f>
              <c:strCache>
                <c:ptCount val="1"/>
                <c:pt idx="0">
                  <c:v>Yeovil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2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ChartData!$T$13</c:f>
              <c:numCache>
                <c:formatCode>0.00%</c:formatCode>
                <c:ptCount val="1"/>
                <c:pt idx="0">
                  <c:v>4.486290000000015E-2</c:v>
                </c:pt>
              </c:numCache>
            </c:numRef>
          </c:val>
        </c:ser>
        <c:ser>
          <c:idx val="14"/>
          <c:order val="14"/>
          <c:tx>
            <c:strRef>
              <c:f>ChartData!$U$12</c:f>
              <c:strCache>
                <c:ptCount val="1"/>
                <c:pt idx="0">
                  <c:v>Taunton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9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ChartData!$U$13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ChartData!$V$12</c:f>
              <c:strCache>
                <c:ptCount val="1"/>
                <c:pt idx="0">
                  <c:v>Taunton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BBBB76" mc:Ignorable="a14" a14:legacySpreadsheetColorIndex="19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ChartData!$V$13</c:f>
              <c:numCache>
                <c:formatCode>0.00%</c:formatCode>
                <c:ptCount val="1"/>
                <c:pt idx="0">
                  <c:v>8.7490000000001178E-4</c:v>
                </c:pt>
              </c:numCache>
            </c:numRef>
          </c:val>
        </c:ser>
        <c:ser>
          <c:idx val="16"/>
          <c:order val="16"/>
          <c:tx>
            <c:strRef>
              <c:f>ChartData!$W$12</c:f>
              <c:strCache>
                <c:ptCount val="1"/>
                <c:pt idx="0">
                  <c:v>Taunton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9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ChartData!$W$13</c:f>
              <c:numCache>
                <c:formatCode>0.00%</c:formatCode>
                <c:ptCount val="1"/>
                <c:pt idx="0">
                  <c:v>2.8196200000000005E-2</c:v>
                </c:pt>
              </c:numCache>
            </c:numRef>
          </c:val>
        </c:ser>
        <c:ser>
          <c:idx val="17"/>
          <c:order val="17"/>
          <c:tx>
            <c:strRef>
              <c:f>ChartData!$X$12</c:f>
              <c:strCache>
                <c:ptCount val="1"/>
                <c:pt idx="0">
                  <c:v>Bath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4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ChartData!$X$13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18"/>
          <c:order val="18"/>
          <c:tx>
            <c:strRef>
              <c:f>ChartData!$Y$12</c:f>
              <c:strCache>
                <c:ptCount val="1"/>
                <c:pt idx="0">
                  <c:v>Bath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DCFF" mc:Ignorable="a14" a14:legacySpreadsheetColorIndex="14">
                    <a:gamma/>
                    <a:tint val="85882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ChartData!$Y$13</c:f>
              <c:numCache>
                <c:formatCode>0.00%</c:formatCode>
                <c:ptCount val="1"/>
                <c:pt idx="0">
                  <c:v>4.7749900000000123E-2</c:v>
                </c:pt>
              </c:numCache>
            </c:numRef>
          </c:val>
        </c:ser>
        <c:ser>
          <c:idx val="19"/>
          <c:order val="19"/>
          <c:tx>
            <c:strRef>
              <c:f>ChartData!$Z$12</c:f>
              <c:strCache>
                <c:ptCount val="1"/>
                <c:pt idx="0">
                  <c:v>Bath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4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ChartData!$Z$13</c:f>
              <c:numCache>
                <c:formatCode>0.00%</c:formatCode>
                <c:ptCount val="1"/>
                <c:pt idx="0">
                  <c:v>-1.396059999999999E-2</c:v>
                </c:pt>
              </c:numCache>
            </c:numRef>
          </c:val>
        </c:ser>
        <c:ser>
          <c:idx val="20"/>
          <c:order val="20"/>
          <c:tx>
            <c:strRef>
              <c:f>ChartData!$AA$12</c:f>
              <c:strCache>
                <c:ptCount val="1"/>
                <c:pt idx="0">
                  <c:v>Glos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5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ChartData!$AA$13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21"/>
          <c:order val="21"/>
          <c:tx>
            <c:strRef>
              <c:f>ChartData!$AB$12</c:f>
              <c:strCache>
                <c:ptCount val="1"/>
                <c:pt idx="0">
                  <c:v>Glos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D0D0" mc:Ignorable="a14" a14:legacySpreadsheetColorIndex="35">
                    <a:gamma/>
                    <a:shade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ChartData!$AB$13</c:f>
              <c:numCache>
                <c:formatCode>0.00%</c:formatCode>
                <c:ptCount val="1"/>
                <c:pt idx="0">
                  <c:v>-1.6327999999999898E-3</c:v>
                </c:pt>
              </c:numCache>
            </c:numRef>
          </c:val>
        </c:ser>
        <c:ser>
          <c:idx val="22"/>
          <c:order val="22"/>
          <c:tx>
            <c:strRef>
              <c:f>ChartData!$AC$12</c:f>
              <c:strCache>
                <c:ptCount val="1"/>
                <c:pt idx="0">
                  <c:v>Glos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35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ChartData!$AC$13</c:f>
              <c:numCache>
                <c:formatCode>0.00%</c:formatCode>
                <c:ptCount val="1"/>
                <c:pt idx="0">
                  <c:v>2.1194299999999999E-2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048000"/>
        <c:axId val="238049536"/>
      </c:barChart>
      <c:catAx>
        <c:axId val="238048000"/>
        <c:scaling>
          <c:orientation val="minMax"/>
        </c:scaling>
        <c:delete val="1"/>
        <c:axPos val="b"/>
        <c:majorTickMark val="out"/>
        <c:minorTickMark val="none"/>
        <c:tickLblPos val="nextTo"/>
        <c:crossAx val="238049536"/>
        <c:crosses val="autoZero"/>
        <c:auto val="1"/>
        <c:lblAlgn val="ctr"/>
        <c:lblOffset val="100"/>
        <c:noMultiLvlLbl val="0"/>
      </c:catAx>
      <c:valAx>
        <c:axId val="23804953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38048000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56526391188176"/>
          <c:y val="3.3755320624726158E-2"/>
          <c:w val="0.88086993922806522"/>
          <c:h val="0.90576777009681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-3.1847598893593676E-2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2.0423999999999998E-2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6.3195625106406306E-2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A54747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3.1824799999999986E-2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-1.4240200000000036E-2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ChartData!$L$13</c:f>
              <c:numCache>
                <c:formatCode>0.00%</c:formatCode>
                <c:ptCount val="1"/>
                <c:pt idx="0">
                  <c:v>-1.6282927893593757E-2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A2D0A2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ChartData!$M$13</c:f>
              <c:numCache>
                <c:formatCode>0.00%</c:formatCode>
                <c:ptCount val="1"/>
                <c:pt idx="0">
                  <c:v>1.2777200000000044E-2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-0.10764680000000004</c:v>
                </c:pt>
              </c:numCache>
            </c:numRef>
          </c:val>
        </c:ser>
        <c:ser>
          <c:idx val="8"/>
          <c:order val="8"/>
          <c:tx>
            <c:strRef>
              <c:f>ChartData!$O$12</c:f>
              <c:strCache>
                <c:ptCount val="1"/>
                <c:pt idx="0">
                  <c:v>Weston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3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ChartData!$O$13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9"/>
          <c:order val="9"/>
          <c:tx>
            <c:strRef>
              <c:f>ChartData!$P$12</c:f>
              <c:strCache>
                <c:ptCount val="1"/>
                <c:pt idx="0">
                  <c:v>Weston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5D2500" mc:Ignorable="a14" a14:legacySpreadsheetColorIndex="53">
                    <a:gamma/>
                    <a:shade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ChartData!$P$13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0"/>
          <c:order val="10"/>
          <c:tx>
            <c:strRef>
              <c:f>ChartData!$Q$12</c:f>
              <c:strCache>
                <c:ptCount val="1"/>
                <c:pt idx="0">
                  <c:v>Weston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53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ChartData!$Q$13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1"/>
          <c:order val="11"/>
          <c:tx>
            <c:strRef>
              <c:f>ChartData!$R$12</c:f>
              <c:strCache>
                <c:ptCount val="1"/>
                <c:pt idx="0">
                  <c:v>Yeovil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2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ChartData!$R$13</c:f>
              <c:numCache>
                <c:formatCode>0.00%</c:formatCode>
                <c:ptCount val="1"/>
                <c:pt idx="0">
                  <c:v>7.5734810106406258E-2</c:v>
                </c:pt>
              </c:numCache>
            </c:numRef>
          </c:val>
        </c:ser>
        <c:ser>
          <c:idx val="12"/>
          <c:order val="12"/>
          <c:tx>
            <c:strRef>
              <c:f>ChartData!$S$12</c:f>
              <c:strCache>
                <c:ptCount val="1"/>
                <c:pt idx="0">
                  <c:v>Yeovil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4747FF" mc:Ignorable="a14" a14:legacySpreadsheetColorIndex="12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ChartData!$S$13</c:f>
              <c:numCache>
                <c:formatCode>0.00%</c:formatCode>
                <c:ptCount val="1"/>
                <c:pt idx="0">
                  <c:v>0.11515819999999999</c:v>
                </c:pt>
              </c:numCache>
            </c:numRef>
          </c:val>
        </c:ser>
        <c:ser>
          <c:idx val="13"/>
          <c:order val="13"/>
          <c:tx>
            <c:strRef>
              <c:f>ChartData!$T$12</c:f>
              <c:strCache>
                <c:ptCount val="1"/>
                <c:pt idx="0">
                  <c:v>Yeovil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2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ChartData!$T$13</c:f>
              <c:numCache>
                <c:formatCode>0.00%</c:formatCode>
                <c:ptCount val="1"/>
                <c:pt idx="0">
                  <c:v>-7.1177000000000046E-3</c:v>
                </c:pt>
              </c:numCache>
            </c:numRef>
          </c:val>
        </c:ser>
        <c:ser>
          <c:idx val="14"/>
          <c:order val="14"/>
          <c:tx>
            <c:strRef>
              <c:f>ChartData!$U$12</c:f>
              <c:strCache>
                <c:ptCount val="1"/>
                <c:pt idx="0">
                  <c:v>Taunton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9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ChartData!$U$13</c:f>
              <c:numCache>
                <c:formatCode>0.00%</c:formatCode>
                <c:ptCount val="1"/>
                <c:pt idx="0">
                  <c:v>6.8604685106406271E-2</c:v>
                </c:pt>
              </c:numCache>
            </c:numRef>
          </c:val>
        </c:ser>
        <c:ser>
          <c:idx val="15"/>
          <c:order val="15"/>
          <c:tx>
            <c:strRef>
              <c:f>ChartData!$V$12</c:f>
              <c:strCache>
                <c:ptCount val="1"/>
                <c:pt idx="0">
                  <c:v>Taunton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D0D0A2" mc:Ignorable="a14" a14:legacySpreadsheetColorIndex="19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ChartData!$V$13</c:f>
              <c:numCache>
                <c:formatCode>0.00%</c:formatCode>
                <c:ptCount val="1"/>
                <c:pt idx="0">
                  <c:v>6.4163099999999917E-2</c:v>
                </c:pt>
              </c:numCache>
            </c:numRef>
          </c:val>
        </c:ser>
        <c:ser>
          <c:idx val="16"/>
          <c:order val="16"/>
          <c:tx>
            <c:strRef>
              <c:f>ChartData!$W$12</c:f>
              <c:strCache>
                <c:ptCount val="1"/>
                <c:pt idx="0">
                  <c:v>Taunton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9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ChartData!$W$13</c:f>
              <c:numCache>
                <c:formatCode>0.00%</c:formatCode>
                <c:ptCount val="1"/>
                <c:pt idx="0">
                  <c:v>-3.1609899999999969E-2</c:v>
                </c:pt>
              </c:numCache>
            </c:numRef>
          </c:val>
        </c:ser>
        <c:ser>
          <c:idx val="17"/>
          <c:order val="17"/>
          <c:tx>
            <c:strRef>
              <c:f>ChartData!$X$12</c:f>
              <c:strCache>
                <c:ptCount val="1"/>
                <c:pt idx="0">
                  <c:v>Bath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4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ChartData!$X$13</c:f>
              <c:numCache>
                <c:formatCode>0.00%</c:formatCode>
                <c:ptCount val="1"/>
                <c:pt idx="0">
                  <c:v>-1.1133876893593797E-2</c:v>
                </c:pt>
              </c:numCache>
            </c:numRef>
          </c:val>
        </c:ser>
        <c:ser>
          <c:idx val="18"/>
          <c:order val="18"/>
          <c:tx>
            <c:strRef>
              <c:f>ChartData!$Y$12</c:f>
              <c:strCache>
                <c:ptCount val="1"/>
                <c:pt idx="0">
                  <c:v>Bath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F5FF" mc:Ignorable="a14" a14:legacySpreadsheetColorIndex="14">
                    <a:gamma/>
                    <a:tint val="85882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ChartData!$Y$13</c:f>
              <c:numCache>
                <c:formatCode>0.00%</c:formatCode>
                <c:ptCount val="1"/>
                <c:pt idx="0">
                  <c:v>-8.2210299999999958E-2</c:v>
                </c:pt>
              </c:numCache>
            </c:numRef>
          </c:val>
        </c:ser>
        <c:ser>
          <c:idx val="19"/>
          <c:order val="19"/>
          <c:tx>
            <c:strRef>
              <c:f>ChartData!$Z$12</c:f>
              <c:strCache>
                <c:ptCount val="1"/>
                <c:pt idx="0">
                  <c:v>Bath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4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ChartData!$Z$13</c:f>
              <c:numCache>
                <c:formatCode>0.00%</c:formatCode>
                <c:ptCount val="1"/>
                <c:pt idx="0">
                  <c:v>-5.7226600000000016E-2</c:v>
                </c:pt>
              </c:numCache>
            </c:numRef>
          </c:val>
        </c:ser>
        <c:ser>
          <c:idx val="20"/>
          <c:order val="20"/>
          <c:tx>
            <c:strRef>
              <c:f>ChartData!$AA$12</c:f>
              <c:strCache>
                <c:ptCount val="1"/>
                <c:pt idx="0">
                  <c:v>Glos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5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ChartData!$AA$13</c:f>
              <c:numCache>
                <c:formatCode>0.00%</c:formatCode>
                <c:ptCount val="1"/>
                <c:pt idx="0">
                  <c:v>-2.276589359373471E-5</c:v>
                </c:pt>
              </c:numCache>
            </c:numRef>
          </c:val>
        </c:ser>
        <c:ser>
          <c:idx val="21"/>
          <c:order val="21"/>
          <c:tx>
            <c:strRef>
              <c:f>ChartData!$AB$12</c:f>
              <c:strCache>
                <c:ptCount val="1"/>
                <c:pt idx="0">
                  <c:v>Glos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B8B8" mc:Ignorable="a14" a14:legacySpreadsheetColorIndex="35">
                    <a:gamma/>
                    <a:shade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ChartData!$AB$13</c:f>
              <c:numCache>
                <c:formatCode>0.00%</c:formatCode>
                <c:ptCount val="1"/>
                <c:pt idx="0">
                  <c:v>2.706289999999989E-2</c:v>
                </c:pt>
              </c:numCache>
            </c:numRef>
          </c:val>
        </c:ser>
        <c:ser>
          <c:idx val="22"/>
          <c:order val="22"/>
          <c:tx>
            <c:strRef>
              <c:f>ChartData!$AC$12</c:f>
              <c:strCache>
                <c:ptCount val="1"/>
                <c:pt idx="0">
                  <c:v>Glos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35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ChartData!$AC$13</c:f>
              <c:numCache>
                <c:formatCode>0.00%</c:formatCode>
                <c:ptCount val="1"/>
                <c:pt idx="0">
                  <c:v>5.4484999999999673E-3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616704"/>
        <c:axId val="62618240"/>
      </c:barChart>
      <c:catAx>
        <c:axId val="62616704"/>
        <c:scaling>
          <c:orientation val="minMax"/>
        </c:scaling>
        <c:delete val="1"/>
        <c:axPos val="b"/>
        <c:majorTickMark val="out"/>
        <c:minorTickMark val="none"/>
        <c:tickLblPos val="nextTo"/>
        <c:crossAx val="62618240"/>
        <c:crosses val="autoZero"/>
        <c:auto val="1"/>
        <c:lblAlgn val="ctr"/>
        <c:lblOffset val="100"/>
        <c:noMultiLvlLbl val="0"/>
      </c:catAx>
      <c:valAx>
        <c:axId val="6261824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62616704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56526391188176"/>
          <c:y val="3.3755320624726158E-2"/>
          <c:w val="0.88086993922806522"/>
          <c:h val="0.90576777009681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-9.2941945908135981E-3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5.9664999999998747E-3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6.1471205409186269E-2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9A2F2F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0.18230389999999996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0.11479890000000015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ChartData!$L$13</c:f>
              <c:numCache>
                <c:formatCode>0.00%</c:formatCode>
                <c:ptCount val="1"/>
                <c:pt idx="0">
                  <c:v>-0.11461575159081372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76BB76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ChartData!$M$13</c:f>
              <c:numCache>
                <c:formatCode>0.00%</c:formatCode>
                <c:ptCount val="1"/>
                <c:pt idx="0">
                  <c:v>-6.6905800000000015E-2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-5.1867799999999908E-2</c:v>
                </c:pt>
              </c:numCache>
            </c:numRef>
          </c:val>
        </c:ser>
        <c:ser>
          <c:idx val="8"/>
          <c:order val="8"/>
          <c:tx>
            <c:strRef>
              <c:f>ChartData!$O$12</c:f>
              <c:strCache>
                <c:ptCount val="1"/>
                <c:pt idx="0">
                  <c:v>Weston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3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ChartData!$O$13</c:f>
              <c:numCache>
                <c:formatCode>0.00%</c:formatCode>
                <c:ptCount val="1"/>
                <c:pt idx="0">
                  <c:v>2.0995015409186246E-2</c:v>
                </c:pt>
              </c:numCache>
            </c:numRef>
          </c:val>
        </c:ser>
        <c:ser>
          <c:idx val="9"/>
          <c:order val="9"/>
          <c:tx>
            <c:strRef>
              <c:f>ChartData!$P$12</c:f>
              <c:strCache>
                <c:ptCount val="1"/>
                <c:pt idx="0">
                  <c:v>Weston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893600" mc:Ignorable="a14" a14:legacySpreadsheetColorIndex="53">
                    <a:gamma/>
                    <a:shade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ChartData!$P$13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0"/>
          <c:order val="10"/>
          <c:tx>
            <c:strRef>
              <c:f>ChartData!$Q$12</c:f>
              <c:strCache>
                <c:ptCount val="1"/>
                <c:pt idx="0">
                  <c:v>Weston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53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ChartData!$Q$13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1"/>
          <c:order val="11"/>
          <c:tx>
            <c:strRef>
              <c:f>ChartData!$R$12</c:f>
              <c:strCache>
                <c:ptCount val="1"/>
                <c:pt idx="0">
                  <c:v>Yeovil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2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ChartData!$R$13</c:f>
              <c:numCache>
                <c:formatCode>0.00%</c:formatCode>
                <c:ptCount val="1"/>
                <c:pt idx="0">
                  <c:v>4.5746534091862801E-3</c:v>
                </c:pt>
              </c:numCache>
            </c:numRef>
          </c:val>
        </c:ser>
        <c:ser>
          <c:idx val="12"/>
          <c:order val="12"/>
          <c:tx>
            <c:strRef>
              <c:f>ChartData!$S$12</c:f>
              <c:strCache>
                <c:ptCount val="1"/>
                <c:pt idx="0">
                  <c:v>Yeovil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2F2FFF" mc:Ignorable="a14" a14:legacySpreadsheetColorIndex="12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ChartData!$S$13</c:f>
              <c:numCache>
                <c:formatCode>0.00%</c:formatCode>
                <c:ptCount val="1"/>
                <c:pt idx="0">
                  <c:v>9.5765400000000001E-2</c:v>
                </c:pt>
              </c:numCache>
            </c:numRef>
          </c:val>
        </c:ser>
        <c:ser>
          <c:idx val="13"/>
          <c:order val="13"/>
          <c:tx>
            <c:strRef>
              <c:f>ChartData!$T$12</c:f>
              <c:strCache>
                <c:ptCount val="1"/>
                <c:pt idx="0">
                  <c:v>Yeovil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2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ChartData!$T$13</c:f>
              <c:numCache>
                <c:formatCode>0.00%</c:formatCode>
                <c:ptCount val="1"/>
                <c:pt idx="0">
                  <c:v>4.2385100000000064E-2</c:v>
                </c:pt>
              </c:numCache>
            </c:numRef>
          </c:val>
        </c:ser>
        <c:ser>
          <c:idx val="14"/>
          <c:order val="14"/>
          <c:tx>
            <c:strRef>
              <c:f>ChartData!$U$12</c:f>
              <c:strCache>
                <c:ptCount val="1"/>
                <c:pt idx="0">
                  <c:v>Taunton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9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ChartData!$U$13</c:f>
              <c:numCache>
                <c:formatCode>0.00%</c:formatCode>
                <c:ptCount val="1"/>
                <c:pt idx="0">
                  <c:v>5.0180882409186278E-2</c:v>
                </c:pt>
              </c:numCache>
            </c:numRef>
          </c:val>
        </c:ser>
        <c:ser>
          <c:idx val="15"/>
          <c:order val="15"/>
          <c:tx>
            <c:strRef>
              <c:f>ChartData!$V$12</c:f>
              <c:strCache>
                <c:ptCount val="1"/>
                <c:pt idx="0">
                  <c:v>Taunton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BBBB76" mc:Ignorable="a14" a14:legacySpreadsheetColorIndex="19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ChartData!$V$13</c:f>
              <c:numCache>
                <c:formatCode>0.00%</c:formatCode>
                <c:ptCount val="1"/>
                <c:pt idx="0">
                  <c:v>2.0765399999999934E-2</c:v>
                </c:pt>
              </c:numCache>
            </c:numRef>
          </c:val>
        </c:ser>
        <c:ser>
          <c:idx val="16"/>
          <c:order val="16"/>
          <c:tx>
            <c:strRef>
              <c:f>ChartData!$W$12</c:f>
              <c:strCache>
                <c:ptCount val="1"/>
                <c:pt idx="0">
                  <c:v>Taunton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9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ChartData!$W$13</c:f>
              <c:numCache>
                <c:formatCode>0.00%</c:formatCode>
                <c:ptCount val="1"/>
                <c:pt idx="0">
                  <c:v>2.7298900000000015E-2</c:v>
                </c:pt>
              </c:numCache>
            </c:numRef>
          </c:val>
        </c:ser>
        <c:ser>
          <c:idx val="17"/>
          <c:order val="17"/>
          <c:tx>
            <c:strRef>
              <c:f>ChartData!$X$12</c:f>
              <c:strCache>
                <c:ptCount val="1"/>
                <c:pt idx="0">
                  <c:v>Bath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4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ChartData!$X$13</c:f>
              <c:numCache>
                <c:formatCode>0.00%</c:formatCode>
                <c:ptCount val="1"/>
                <c:pt idx="0">
                  <c:v>-5.775956359081369E-2</c:v>
                </c:pt>
              </c:numCache>
            </c:numRef>
          </c:val>
        </c:ser>
        <c:ser>
          <c:idx val="18"/>
          <c:order val="18"/>
          <c:tx>
            <c:strRef>
              <c:f>ChartData!$Y$12</c:f>
              <c:strCache>
                <c:ptCount val="1"/>
                <c:pt idx="0">
                  <c:v>Bath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DCFF" mc:Ignorable="a14" a14:legacySpreadsheetColorIndex="14">
                    <a:gamma/>
                    <a:tint val="85882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ChartData!$Y$13</c:f>
              <c:numCache>
                <c:formatCode>0.00%</c:formatCode>
                <c:ptCount val="1"/>
                <c:pt idx="0">
                  <c:v>1.1087999999999987E-2</c:v>
                </c:pt>
              </c:numCache>
            </c:numRef>
          </c:val>
        </c:ser>
        <c:ser>
          <c:idx val="19"/>
          <c:order val="19"/>
          <c:tx>
            <c:strRef>
              <c:f>ChartData!$Z$12</c:f>
              <c:strCache>
                <c:ptCount val="1"/>
                <c:pt idx="0">
                  <c:v>Bath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4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ChartData!$Z$13</c:f>
              <c:numCache>
                <c:formatCode>0.00%</c:formatCode>
                <c:ptCount val="1"/>
                <c:pt idx="0">
                  <c:v>-3.9746599999999965E-2</c:v>
                </c:pt>
              </c:numCache>
            </c:numRef>
          </c:val>
        </c:ser>
        <c:ser>
          <c:idx val="20"/>
          <c:order val="20"/>
          <c:tx>
            <c:strRef>
              <c:f>ChartData!$AA$12</c:f>
              <c:strCache>
                <c:ptCount val="1"/>
                <c:pt idx="0">
                  <c:v>Glos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5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ChartData!$AA$13</c:f>
              <c:numCache>
                <c:formatCode>0.00%</c:formatCode>
                <c:ptCount val="1"/>
                <c:pt idx="0">
                  <c:v>2.3971205409186291E-2</c:v>
                </c:pt>
              </c:numCache>
            </c:numRef>
          </c:val>
        </c:ser>
        <c:ser>
          <c:idx val="21"/>
          <c:order val="21"/>
          <c:tx>
            <c:strRef>
              <c:f>ChartData!$AB$12</c:f>
              <c:strCache>
                <c:ptCount val="1"/>
                <c:pt idx="0">
                  <c:v>Glos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D0D0" mc:Ignorable="a14" a14:legacySpreadsheetColorIndex="35">
                    <a:gamma/>
                    <a:shade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ChartData!$AB$13</c:f>
              <c:numCache>
                <c:formatCode>0.00%</c:formatCode>
                <c:ptCount val="1"/>
                <c:pt idx="0">
                  <c:v>-1.5498300000000076E-2</c:v>
                </c:pt>
              </c:numCache>
            </c:numRef>
          </c:val>
        </c:ser>
        <c:ser>
          <c:idx val="22"/>
          <c:order val="22"/>
          <c:tx>
            <c:strRef>
              <c:f>ChartData!$AC$12</c:f>
              <c:strCache>
                <c:ptCount val="1"/>
                <c:pt idx="0">
                  <c:v>Glos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35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ChartData!$AC$13</c:f>
              <c:numCache>
                <c:formatCode>0.00%</c:formatCode>
                <c:ptCount val="1"/>
                <c:pt idx="0">
                  <c:v>2.1250500000000061E-2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267776"/>
        <c:axId val="64269312"/>
      </c:barChart>
      <c:catAx>
        <c:axId val="64267776"/>
        <c:scaling>
          <c:orientation val="minMax"/>
        </c:scaling>
        <c:delete val="1"/>
        <c:axPos val="b"/>
        <c:majorTickMark val="out"/>
        <c:minorTickMark val="none"/>
        <c:tickLblPos val="nextTo"/>
        <c:crossAx val="64269312"/>
        <c:crosses val="autoZero"/>
        <c:auto val="1"/>
        <c:lblAlgn val="ctr"/>
        <c:lblOffset val="100"/>
        <c:noMultiLvlLbl val="0"/>
      </c:catAx>
      <c:valAx>
        <c:axId val="642693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64267776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56526391188176"/>
          <c:y val="3.3755320624726158E-2"/>
          <c:w val="0.88086993922806522"/>
          <c:h val="0.90576777009681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-3.5067056474770153E-3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1.2118299999999915E-2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-9.2554147647477159E-2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9A2F2F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6.2467699999999904E-2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2.1258500000000069E-2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ChartData!$L$13</c:f>
              <c:numCache>
                <c:formatCode>0.00%</c:formatCode>
                <c:ptCount val="1"/>
                <c:pt idx="0">
                  <c:v>-3.5844191647477097E-2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76BB76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ChartData!$M$13</c:f>
              <c:numCache>
                <c:formatCode>0.00%</c:formatCode>
                <c:ptCount val="1"/>
                <c:pt idx="0">
                  <c:v>-1.3289900000000077E-2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-5.4819900000000032E-2</c:v>
                </c:pt>
              </c:numCache>
            </c:numRef>
          </c:val>
        </c:ser>
        <c:ser>
          <c:idx val="8"/>
          <c:order val="8"/>
          <c:tx>
            <c:strRef>
              <c:f>ChartData!$O$12</c:f>
              <c:strCache>
                <c:ptCount val="1"/>
                <c:pt idx="0">
                  <c:v>Weston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3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ChartData!$O$13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9"/>
          <c:order val="9"/>
          <c:tx>
            <c:strRef>
              <c:f>ChartData!$P$12</c:f>
              <c:strCache>
                <c:ptCount val="1"/>
                <c:pt idx="0">
                  <c:v>Weston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893600" mc:Ignorable="a14" a14:legacySpreadsheetColorIndex="53">
                    <a:gamma/>
                    <a:shade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ChartData!$P$13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0"/>
          <c:order val="10"/>
          <c:tx>
            <c:strRef>
              <c:f>ChartData!$Q$12</c:f>
              <c:strCache>
                <c:ptCount val="1"/>
                <c:pt idx="0">
                  <c:v>Weston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53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ChartData!$Q$13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1"/>
          <c:order val="11"/>
          <c:tx>
            <c:strRef>
              <c:f>ChartData!$R$12</c:f>
              <c:strCache>
                <c:ptCount val="1"/>
                <c:pt idx="0">
                  <c:v>Yeovil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2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ChartData!$R$13</c:f>
              <c:numCache>
                <c:formatCode>0.00%</c:formatCode>
                <c:ptCount val="1"/>
                <c:pt idx="0">
                  <c:v>3.4485479352522885E-2</c:v>
                </c:pt>
              </c:numCache>
            </c:numRef>
          </c:val>
        </c:ser>
        <c:ser>
          <c:idx val="12"/>
          <c:order val="12"/>
          <c:tx>
            <c:strRef>
              <c:f>ChartData!$S$12</c:f>
              <c:strCache>
                <c:ptCount val="1"/>
                <c:pt idx="0">
                  <c:v>Yeovil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2F2FFF" mc:Ignorable="a14" a14:legacySpreadsheetColorIndex="12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ChartData!$S$13</c:f>
              <c:numCache>
                <c:formatCode>0.00%</c:formatCode>
                <c:ptCount val="1"/>
                <c:pt idx="0">
                  <c:v>5.8138699999999877E-2</c:v>
                </c:pt>
              </c:numCache>
            </c:numRef>
          </c:val>
        </c:ser>
        <c:ser>
          <c:idx val="13"/>
          <c:order val="13"/>
          <c:tx>
            <c:strRef>
              <c:f>ChartData!$T$12</c:f>
              <c:strCache>
                <c:ptCount val="1"/>
                <c:pt idx="0">
                  <c:v>Yeovil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2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ChartData!$T$13</c:f>
              <c:numCache>
                <c:formatCode>0.00%</c:formatCode>
                <c:ptCount val="1"/>
                <c:pt idx="0">
                  <c:v>-0.11961109999999997</c:v>
                </c:pt>
              </c:numCache>
            </c:numRef>
          </c:val>
        </c:ser>
        <c:ser>
          <c:idx val="14"/>
          <c:order val="14"/>
          <c:tx>
            <c:strRef>
              <c:f>ChartData!$U$12</c:f>
              <c:strCache>
                <c:ptCount val="1"/>
                <c:pt idx="0">
                  <c:v>Taunton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9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ChartData!$U$13</c:f>
              <c:numCache>
                <c:formatCode>0.00%</c:formatCode>
                <c:ptCount val="1"/>
                <c:pt idx="0">
                  <c:v>9.3266320352522802E-2</c:v>
                </c:pt>
              </c:numCache>
            </c:numRef>
          </c:val>
        </c:ser>
        <c:ser>
          <c:idx val="15"/>
          <c:order val="15"/>
          <c:tx>
            <c:strRef>
              <c:f>ChartData!$V$12</c:f>
              <c:strCache>
                <c:ptCount val="1"/>
                <c:pt idx="0">
                  <c:v>Taunton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BBBB76" mc:Ignorable="a14" a14:legacySpreadsheetColorIndex="19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ChartData!$V$13</c:f>
              <c:numCache>
                <c:formatCode>0.00%</c:formatCode>
                <c:ptCount val="1"/>
                <c:pt idx="0">
                  <c:v>-3.9605700000000077E-2</c:v>
                </c:pt>
              </c:numCache>
            </c:numRef>
          </c:val>
        </c:ser>
        <c:ser>
          <c:idx val="16"/>
          <c:order val="16"/>
          <c:tx>
            <c:strRef>
              <c:f>ChartData!$W$12</c:f>
              <c:strCache>
                <c:ptCount val="1"/>
                <c:pt idx="0">
                  <c:v>Taunton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9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ChartData!$W$13</c:f>
              <c:numCache>
                <c:formatCode>0.00%</c:formatCode>
                <c:ptCount val="1"/>
                <c:pt idx="0">
                  <c:v>3.5995299999999952E-2</c:v>
                </c:pt>
              </c:numCache>
            </c:numRef>
          </c:val>
        </c:ser>
        <c:ser>
          <c:idx val="17"/>
          <c:order val="17"/>
          <c:tx>
            <c:strRef>
              <c:f>ChartData!$X$12</c:f>
              <c:strCache>
                <c:ptCount val="1"/>
                <c:pt idx="0">
                  <c:v>Bath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4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ChartData!$X$13</c:f>
              <c:numCache>
                <c:formatCode>0.00%</c:formatCode>
                <c:ptCount val="1"/>
                <c:pt idx="0">
                  <c:v>3.5286313525229041E-3</c:v>
                </c:pt>
              </c:numCache>
            </c:numRef>
          </c:val>
        </c:ser>
        <c:ser>
          <c:idx val="18"/>
          <c:order val="18"/>
          <c:tx>
            <c:strRef>
              <c:f>ChartData!$Y$12</c:f>
              <c:strCache>
                <c:ptCount val="1"/>
                <c:pt idx="0">
                  <c:v>Bath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DCFF" mc:Ignorable="a14" a14:legacySpreadsheetColorIndex="14">
                    <a:gamma/>
                    <a:tint val="85882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ChartData!$Y$13</c:f>
              <c:numCache>
                <c:formatCode>0.00%</c:formatCode>
                <c:ptCount val="1"/>
                <c:pt idx="0">
                  <c:v>5.9037199999999901E-2</c:v>
                </c:pt>
              </c:numCache>
            </c:numRef>
          </c:val>
        </c:ser>
        <c:ser>
          <c:idx val="19"/>
          <c:order val="19"/>
          <c:tx>
            <c:strRef>
              <c:f>ChartData!$Z$12</c:f>
              <c:strCache>
                <c:ptCount val="1"/>
                <c:pt idx="0">
                  <c:v>Bath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4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ChartData!$Z$13</c:f>
              <c:numCache>
                <c:formatCode>0.00%</c:formatCode>
                <c:ptCount val="1"/>
                <c:pt idx="0">
                  <c:v>-3.5212099999999968E-2</c:v>
                </c:pt>
              </c:numCache>
            </c:numRef>
          </c:val>
        </c:ser>
        <c:ser>
          <c:idx val="20"/>
          <c:order val="20"/>
          <c:tx>
            <c:strRef>
              <c:f>ChartData!$AA$12</c:f>
              <c:strCache>
                <c:ptCount val="1"/>
                <c:pt idx="0">
                  <c:v>Glos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5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ChartData!$AA$13</c:f>
              <c:numCache>
                <c:formatCode>0.00%</c:formatCode>
                <c:ptCount val="1"/>
                <c:pt idx="0">
                  <c:v>2.7421114352522813E-2</c:v>
                </c:pt>
              </c:numCache>
            </c:numRef>
          </c:val>
        </c:ser>
        <c:ser>
          <c:idx val="21"/>
          <c:order val="21"/>
          <c:tx>
            <c:strRef>
              <c:f>ChartData!$AB$12</c:f>
              <c:strCache>
                <c:ptCount val="1"/>
                <c:pt idx="0">
                  <c:v>Glos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D0D0" mc:Ignorable="a14" a14:legacySpreadsheetColorIndex="35">
                    <a:gamma/>
                    <a:shade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ChartData!$AB$13</c:f>
              <c:numCache>
                <c:formatCode>0.00%</c:formatCode>
                <c:ptCount val="1"/>
                <c:pt idx="0">
                  <c:v>7.8072000000000141E-3</c:v>
                </c:pt>
              </c:numCache>
            </c:numRef>
          </c:val>
        </c:ser>
        <c:ser>
          <c:idx val="22"/>
          <c:order val="22"/>
          <c:tx>
            <c:strRef>
              <c:f>ChartData!$AC$12</c:f>
              <c:strCache>
                <c:ptCount val="1"/>
                <c:pt idx="0">
                  <c:v>Glos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35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ChartData!$AC$13</c:f>
              <c:numCache>
                <c:formatCode>0.00%</c:formatCode>
                <c:ptCount val="1"/>
                <c:pt idx="0">
                  <c:v>-4.4368999999999659E-3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083264"/>
        <c:axId val="65084800"/>
      </c:barChart>
      <c:catAx>
        <c:axId val="65083264"/>
        <c:scaling>
          <c:orientation val="minMax"/>
        </c:scaling>
        <c:delete val="1"/>
        <c:axPos val="b"/>
        <c:majorTickMark val="out"/>
        <c:minorTickMark val="none"/>
        <c:tickLblPos val="nextTo"/>
        <c:crossAx val="65084800"/>
        <c:crosses val="autoZero"/>
        <c:auto val="1"/>
        <c:lblAlgn val="ctr"/>
        <c:lblOffset val="100"/>
        <c:noMultiLvlLbl val="0"/>
      </c:catAx>
      <c:valAx>
        <c:axId val="6508480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65083264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56526391188176"/>
          <c:y val="3.3755320624726158E-2"/>
          <c:w val="0.88086993922806522"/>
          <c:h val="0.90576777009681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1.9902343299240677E-3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3.0463000000000018E-2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-0.16671037667007599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9A2F2F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7.8774099999999958E-2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-2.8052500000000036E-2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ChartData!$L$13</c:f>
              <c:numCache>
                <c:formatCode>0.00%</c:formatCode>
                <c:ptCount val="1"/>
                <c:pt idx="0">
                  <c:v>-1.9013899670076051E-2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76BB76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ChartData!$M$13</c:f>
              <c:numCache>
                <c:formatCode>0.00%</c:formatCode>
                <c:ptCount val="1"/>
                <c:pt idx="0">
                  <c:v>-0.16076410000000002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1.8279999999992746E-4</c:v>
                </c:pt>
              </c:numCache>
            </c:numRef>
          </c:val>
        </c:ser>
        <c:ser>
          <c:idx val="8"/>
          <c:order val="8"/>
          <c:tx>
            <c:strRef>
              <c:f>ChartData!$O$12</c:f>
              <c:strCache>
                <c:ptCount val="1"/>
                <c:pt idx="0">
                  <c:v>Weston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3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ChartData!$O$13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9"/>
          <c:order val="9"/>
          <c:tx>
            <c:strRef>
              <c:f>ChartData!$P$12</c:f>
              <c:strCache>
                <c:ptCount val="1"/>
                <c:pt idx="0">
                  <c:v>Weston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893600" mc:Ignorable="a14" a14:legacySpreadsheetColorIndex="53">
                    <a:gamma/>
                    <a:shade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ChartData!$P$13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0"/>
          <c:order val="10"/>
          <c:tx>
            <c:strRef>
              <c:f>ChartData!$Q$12</c:f>
              <c:strCache>
                <c:ptCount val="1"/>
                <c:pt idx="0">
                  <c:v>Weston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53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ChartData!$Q$13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1"/>
          <c:order val="11"/>
          <c:tx>
            <c:strRef>
              <c:f>ChartData!$R$12</c:f>
              <c:strCache>
                <c:ptCount val="1"/>
                <c:pt idx="0">
                  <c:v>Yeovil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2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ChartData!$R$13</c:f>
              <c:numCache>
                <c:formatCode>0.00%</c:formatCode>
                <c:ptCount val="1"/>
                <c:pt idx="0">
                  <c:v>0.25392454432992395</c:v>
                </c:pt>
              </c:numCache>
            </c:numRef>
          </c:val>
        </c:ser>
        <c:ser>
          <c:idx val="12"/>
          <c:order val="12"/>
          <c:tx>
            <c:strRef>
              <c:f>ChartData!$S$12</c:f>
              <c:strCache>
                <c:ptCount val="1"/>
                <c:pt idx="0">
                  <c:v>Yeovil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2F2FFF" mc:Ignorable="a14" a14:legacySpreadsheetColorIndex="12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ChartData!$S$13</c:f>
              <c:numCache>
                <c:formatCode>0.00%</c:formatCode>
                <c:ptCount val="1"/>
                <c:pt idx="0">
                  <c:v>0.10907719999999999</c:v>
                </c:pt>
              </c:numCache>
            </c:numRef>
          </c:val>
        </c:ser>
        <c:ser>
          <c:idx val="13"/>
          <c:order val="13"/>
          <c:tx>
            <c:strRef>
              <c:f>ChartData!$T$12</c:f>
              <c:strCache>
                <c:ptCount val="1"/>
                <c:pt idx="0">
                  <c:v>Yeovil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2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ChartData!$T$13</c:f>
              <c:numCache>
                <c:formatCode>0.00%</c:formatCode>
                <c:ptCount val="1"/>
                <c:pt idx="0">
                  <c:v>-6.9533999999999985E-2</c:v>
                </c:pt>
              </c:numCache>
            </c:numRef>
          </c:val>
        </c:ser>
        <c:ser>
          <c:idx val="14"/>
          <c:order val="14"/>
          <c:tx>
            <c:strRef>
              <c:f>ChartData!$U$12</c:f>
              <c:strCache>
                <c:ptCount val="1"/>
                <c:pt idx="0">
                  <c:v>Taunton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9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ChartData!$U$13</c:f>
              <c:numCache>
                <c:formatCode>0.00%</c:formatCode>
                <c:ptCount val="1"/>
                <c:pt idx="0">
                  <c:v>0.11712800732992401</c:v>
                </c:pt>
              </c:numCache>
            </c:numRef>
          </c:val>
        </c:ser>
        <c:ser>
          <c:idx val="15"/>
          <c:order val="15"/>
          <c:tx>
            <c:strRef>
              <c:f>ChartData!$V$12</c:f>
              <c:strCache>
                <c:ptCount val="1"/>
                <c:pt idx="0">
                  <c:v>Taunton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BBBB76" mc:Ignorable="a14" a14:legacySpreadsheetColorIndex="19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ChartData!$V$13</c:f>
              <c:numCache>
                <c:formatCode>0.00%</c:formatCode>
                <c:ptCount val="1"/>
                <c:pt idx="0">
                  <c:v>3.616050000000004E-2</c:v>
                </c:pt>
              </c:numCache>
            </c:numRef>
          </c:val>
        </c:ser>
        <c:ser>
          <c:idx val="16"/>
          <c:order val="16"/>
          <c:tx>
            <c:strRef>
              <c:f>ChartData!$W$12</c:f>
              <c:strCache>
                <c:ptCount val="1"/>
                <c:pt idx="0">
                  <c:v>Taunton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9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ChartData!$W$13</c:f>
              <c:numCache>
                <c:formatCode>0.00%</c:formatCode>
                <c:ptCount val="1"/>
                <c:pt idx="0">
                  <c:v>5.1677999999999447E-3</c:v>
                </c:pt>
              </c:numCache>
            </c:numRef>
          </c:val>
        </c:ser>
        <c:ser>
          <c:idx val="17"/>
          <c:order val="17"/>
          <c:tx>
            <c:strRef>
              <c:f>ChartData!$X$12</c:f>
              <c:strCache>
                <c:ptCount val="1"/>
                <c:pt idx="0">
                  <c:v>Bath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4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ChartData!$X$13</c:f>
              <c:numCache>
                <c:formatCode>0.00%</c:formatCode>
                <c:ptCount val="1"/>
                <c:pt idx="0">
                  <c:v>3.5309825329923994E-2</c:v>
                </c:pt>
              </c:numCache>
            </c:numRef>
          </c:val>
        </c:ser>
        <c:ser>
          <c:idx val="18"/>
          <c:order val="18"/>
          <c:tx>
            <c:strRef>
              <c:f>ChartData!$Y$12</c:f>
              <c:strCache>
                <c:ptCount val="1"/>
                <c:pt idx="0">
                  <c:v>Bath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DCFF" mc:Ignorable="a14" a14:legacySpreadsheetColorIndex="14">
                    <a:gamma/>
                    <a:tint val="85882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ChartData!$Y$13</c:f>
              <c:numCache>
                <c:formatCode>0.00%</c:formatCode>
                <c:ptCount val="1"/>
                <c:pt idx="0">
                  <c:v>2.4228699999999992E-2</c:v>
                </c:pt>
              </c:numCache>
            </c:numRef>
          </c:val>
        </c:ser>
        <c:ser>
          <c:idx val="19"/>
          <c:order val="19"/>
          <c:tx>
            <c:strRef>
              <c:f>ChartData!$Z$12</c:f>
              <c:strCache>
                <c:ptCount val="1"/>
                <c:pt idx="0">
                  <c:v>Bath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4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ChartData!$Z$13</c:f>
              <c:numCache>
                <c:formatCode>0.00%</c:formatCode>
                <c:ptCount val="1"/>
                <c:pt idx="0">
                  <c:v>1.8279999999992746E-4</c:v>
                </c:pt>
              </c:numCache>
            </c:numRef>
          </c:val>
        </c:ser>
        <c:ser>
          <c:idx val="20"/>
          <c:order val="20"/>
          <c:tx>
            <c:strRef>
              <c:f>ChartData!$AA$12</c:f>
              <c:strCache>
                <c:ptCount val="1"/>
                <c:pt idx="0">
                  <c:v>Glos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5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ChartData!$AA$13</c:f>
              <c:numCache>
                <c:formatCode>0.00%</c:formatCode>
                <c:ptCount val="1"/>
                <c:pt idx="0">
                  <c:v>-2.9958239670076048E-2</c:v>
                </c:pt>
              </c:numCache>
            </c:numRef>
          </c:val>
        </c:ser>
        <c:ser>
          <c:idx val="21"/>
          <c:order val="21"/>
          <c:tx>
            <c:strRef>
              <c:f>ChartData!$AB$12</c:f>
              <c:strCache>
                <c:ptCount val="1"/>
                <c:pt idx="0">
                  <c:v>Glos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D0D0" mc:Ignorable="a14" a14:legacySpreadsheetColorIndex="35">
                    <a:gamma/>
                    <a:shade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ChartData!$AB$13</c:f>
              <c:numCache>
                <c:formatCode>0.00%</c:formatCode>
                <c:ptCount val="1"/>
                <c:pt idx="0">
                  <c:v>4.1389000000000564E-3</c:v>
                </c:pt>
              </c:numCache>
            </c:numRef>
          </c:val>
        </c:ser>
        <c:ser>
          <c:idx val="22"/>
          <c:order val="22"/>
          <c:tx>
            <c:strRef>
              <c:f>ChartData!$AC$12</c:f>
              <c:strCache>
                <c:ptCount val="1"/>
                <c:pt idx="0">
                  <c:v>Glos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35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ChartData!$AC$13</c:f>
              <c:numCache>
                <c:formatCode>0.00%</c:formatCode>
                <c:ptCount val="1"/>
                <c:pt idx="0">
                  <c:v>-5.05525E-2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759488"/>
        <c:axId val="65765376"/>
      </c:barChart>
      <c:catAx>
        <c:axId val="65759488"/>
        <c:scaling>
          <c:orientation val="minMax"/>
        </c:scaling>
        <c:delete val="1"/>
        <c:axPos val="b"/>
        <c:majorTickMark val="out"/>
        <c:minorTickMark val="none"/>
        <c:tickLblPos val="nextTo"/>
        <c:crossAx val="65765376"/>
        <c:crosses val="autoZero"/>
        <c:auto val="1"/>
        <c:lblAlgn val="ctr"/>
        <c:lblOffset val="100"/>
        <c:noMultiLvlLbl val="0"/>
      </c:catAx>
      <c:valAx>
        <c:axId val="657653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65759488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56526391188176"/>
          <c:y val="3.3755320624726158E-2"/>
          <c:w val="0.88086993922806522"/>
          <c:h val="0.90576777009681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-4.9021072124755261E-4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1.5229599999999954E-2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-7.2377792772529648E-2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A74D4D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9.0163700000000069E-2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-2.7288099999999926E-2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ChartData!$L$13</c:f>
              <c:numCache>
                <c:formatCode>0.00%</c:formatCode>
                <c:ptCount val="1"/>
                <c:pt idx="0">
                  <c:v>-7.9483137227271738E-2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AAD4AA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ChartData!$M$13</c:f>
              <c:numCache>
                <c:formatCode>0.00%</c:formatCode>
                <c:ptCount val="1"/>
                <c:pt idx="0">
                  <c:v>1.298060000000012E-2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-9.8169300000000015E-2</c:v>
                </c:pt>
              </c:numCache>
            </c:numRef>
          </c:val>
        </c:ser>
        <c:ser>
          <c:idx val="8"/>
          <c:order val="8"/>
          <c:tx>
            <c:strRef>
              <c:f>ChartData!$O$12</c:f>
              <c:strCache>
                <c:ptCount val="1"/>
                <c:pt idx="0">
                  <c:v>Weston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3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ChartData!$O$13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9"/>
          <c:order val="9"/>
          <c:tx>
            <c:strRef>
              <c:f>ChartData!$P$12</c:f>
              <c:strCache>
                <c:ptCount val="1"/>
                <c:pt idx="0">
                  <c:v>Weston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552100" mc:Ignorable="a14" a14:legacySpreadsheetColorIndex="53">
                    <a:gamma/>
                    <a:shade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ChartData!$P$13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0"/>
          <c:order val="10"/>
          <c:tx>
            <c:strRef>
              <c:f>ChartData!$Q$12</c:f>
              <c:strCache>
                <c:ptCount val="1"/>
                <c:pt idx="0">
                  <c:v>Weston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53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ChartData!$Q$13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1"/>
          <c:order val="11"/>
          <c:tx>
            <c:strRef>
              <c:f>ChartData!$R$12</c:f>
              <c:strCache>
                <c:ptCount val="1"/>
                <c:pt idx="0">
                  <c:v>Yeovil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2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ChartData!$R$13</c:f>
              <c:numCache>
                <c:formatCode>0.00%</c:formatCode>
                <c:ptCount val="1"/>
                <c:pt idx="0">
                  <c:v>8.9673489278752405E-2</c:v>
                </c:pt>
              </c:numCache>
            </c:numRef>
          </c:val>
        </c:ser>
        <c:ser>
          <c:idx val="12"/>
          <c:order val="12"/>
          <c:tx>
            <c:strRef>
              <c:f>ChartData!$S$12</c:f>
              <c:strCache>
                <c:ptCount val="1"/>
                <c:pt idx="0">
                  <c:v>Yeovil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4D4DFF" mc:Ignorable="a14" a14:legacySpreadsheetColorIndex="12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ChartData!$S$13</c:f>
              <c:numCache>
                <c:formatCode>0.00%</c:formatCode>
                <c:ptCount val="1"/>
                <c:pt idx="0">
                  <c:v>4.3497000000000008E-2</c:v>
                </c:pt>
              </c:numCache>
            </c:numRef>
          </c:val>
        </c:ser>
        <c:ser>
          <c:idx val="13"/>
          <c:order val="13"/>
          <c:tx>
            <c:strRef>
              <c:f>ChartData!$T$12</c:f>
              <c:strCache>
                <c:ptCount val="1"/>
                <c:pt idx="0">
                  <c:v>Yeovil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2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ChartData!$T$13</c:f>
              <c:numCache>
                <c:formatCode>0.00%</c:formatCode>
                <c:ptCount val="1"/>
                <c:pt idx="0">
                  <c:v>9.1485800000000173E-2</c:v>
                </c:pt>
              </c:numCache>
            </c:numRef>
          </c:val>
        </c:ser>
        <c:ser>
          <c:idx val="14"/>
          <c:order val="14"/>
          <c:tx>
            <c:strRef>
              <c:f>ChartData!$U$12</c:f>
              <c:strCache>
                <c:ptCount val="1"/>
                <c:pt idx="0">
                  <c:v>Taunton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9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ChartData!$U$13</c:f>
              <c:numCache>
                <c:formatCode>0.00%</c:formatCode>
                <c:ptCount val="1"/>
                <c:pt idx="0">
                  <c:v>0.17458576998050679</c:v>
                </c:pt>
              </c:numCache>
            </c:numRef>
          </c:val>
        </c:ser>
        <c:ser>
          <c:idx val="15"/>
          <c:order val="15"/>
          <c:tx>
            <c:strRef>
              <c:f>ChartData!$V$12</c:f>
              <c:strCache>
                <c:ptCount val="1"/>
                <c:pt idx="0">
                  <c:v>Taunton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D4D4AA" mc:Ignorable="a14" a14:legacySpreadsheetColorIndex="19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ChartData!$V$13</c:f>
              <c:numCache>
                <c:formatCode>0.00%</c:formatCode>
                <c:ptCount val="1"/>
                <c:pt idx="0">
                  <c:v>6.3104900000000019E-2</c:v>
                </c:pt>
              </c:numCache>
            </c:numRef>
          </c:val>
        </c:ser>
        <c:ser>
          <c:idx val="16"/>
          <c:order val="16"/>
          <c:tx>
            <c:strRef>
              <c:f>ChartData!$W$12</c:f>
              <c:strCache>
                <c:ptCount val="1"/>
                <c:pt idx="0">
                  <c:v>Taunton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9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ChartData!$W$13</c:f>
              <c:numCache>
                <c:formatCode>0.00%</c:formatCode>
                <c:ptCount val="1"/>
                <c:pt idx="0">
                  <c:v>7.3722000000000065E-2</c:v>
                </c:pt>
              </c:numCache>
            </c:numRef>
          </c:val>
        </c:ser>
        <c:ser>
          <c:idx val="17"/>
          <c:order val="17"/>
          <c:tx>
            <c:strRef>
              <c:f>ChartData!$X$12</c:f>
              <c:strCache>
                <c:ptCount val="1"/>
                <c:pt idx="0">
                  <c:v>Bath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4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ChartData!$X$13</c:f>
              <c:numCache>
                <c:formatCode>0.00%</c:formatCode>
                <c:ptCount val="1"/>
                <c:pt idx="0">
                  <c:v>-6.4836314642816251E-2</c:v>
                </c:pt>
              </c:numCache>
            </c:numRef>
          </c:val>
        </c:ser>
        <c:ser>
          <c:idx val="18"/>
          <c:order val="18"/>
          <c:tx>
            <c:strRef>
              <c:f>ChartData!$Y$12</c:f>
              <c:strCache>
                <c:ptCount val="1"/>
                <c:pt idx="0">
                  <c:v>Bath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F7FF" mc:Ignorable="a14" a14:legacySpreadsheetColorIndex="14">
                    <a:gamma/>
                    <a:tint val="85882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ChartData!$Y$13</c:f>
              <c:numCache>
                <c:formatCode>0.00%</c:formatCode>
                <c:ptCount val="1"/>
                <c:pt idx="0">
                  <c:v>4.6229299999999918E-2</c:v>
                </c:pt>
              </c:numCache>
            </c:numRef>
          </c:val>
        </c:ser>
        <c:ser>
          <c:idx val="19"/>
          <c:order val="19"/>
          <c:tx>
            <c:strRef>
              <c:f>ChartData!$Z$12</c:f>
              <c:strCache>
                <c:ptCount val="1"/>
                <c:pt idx="0">
                  <c:v>Bath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4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ChartData!$Z$13</c:f>
              <c:numCache>
                <c:formatCode>0.00%</c:formatCode>
                <c:ptCount val="1"/>
                <c:pt idx="0">
                  <c:v>3.1297700000000095E-2</c:v>
                </c:pt>
              </c:numCache>
            </c:numRef>
          </c:val>
        </c:ser>
        <c:ser>
          <c:idx val="20"/>
          <c:order val="20"/>
          <c:tx>
            <c:strRef>
              <c:f>ChartData!$AA$12</c:f>
              <c:strCache>
                <c:ptCount val="1"/>
                <c:pt idx="0">
                  <c:v>Glos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5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ChartData!$AA$13</c:f>
              <c:numCache>
                <c:formatCode>0.00%</c:formatCode>
                <c:ptCount val="1"/>
                <c:pt idx="0">
                  <c:v>2.0018316864959251E-2</c:v>
                </c:pt>
              </c:numCache>
            </c:numRef>
          </c:val>
        </c:ser>
        <c:ser>
          <c:idx val="21"/>
          <c:order val="21"/>
          <c:tx>
            <c:strRef>
              <c:f>ChartData!$AB$12</c:f>
              <c:strCache>
                <c:ptCount val="1"/>
                <c:pt idx="0">
                  <c:v>Glos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B2B2" mc:Ignorable="a14" a14:legacySpreadsheetColorIndex="35">
                    <a:gamma/>
                    <a:shade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ChartData!$AB$13</c:f>
              <c:numCache>
                <c:formatCode>0.00%</c:formatCode>
                <c:ptCount val="1"/>
                <c:pt idx="0">
                  <c:v>-1.1427199999999971E-2</c:v>
                </c:pt>
              </c:numCache>
            </c:numRef>
          </c:val>
        </c:ser>
        <c:ser>
          <c:idx val="22"/>
          <c:order val="22"/>
          <c:tx>
            <c:strRef>
              <c:f>ChartData!$AC$12</c:f>
              <c:strCache>
                <c:ptCount val="1"/>
                <c:pt idx="0">
                  <c:v>Glos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35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ChartData!$AC$13</c:f>
              <c:numCache>
                <c:formatCode>0.00%</c:formatCode>
                <c:ptCount val="1"/>
                <c:pt idx="0">
                  <c:v>6.3627000000001654E-3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398656"/>
        <c:axId val="89429120"/>
      </c:barChart>
      <c:catAx>
        <c:axId val="89398656"/>
        <c:scaling>
          <c:orientation val="minMax"/>
        </c:scaling>
        <c:delete val="1"/>
        <c:axPos val="b"/>
        <c:majorTickMark val="out"/>
        <c:minorTickMark val="none"/>
        <c:tickLblPos val="nextTo"/>
        <c:crossAx val="89429120"/>
        <c:crosses val="autoZero"/>
        <c:auto val="1"/>
        <c:lblAlgn val="ctr"/>
        <c:lblOffset val="100"/>
        <c:noMultiLvlLbl val="0"/>
      </c:catAx>
      <c:valAx>
        <c:axId val="894291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9398656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56526391188176"/>
          <c:y val="3.3755320624726158E-2"/>
          <c:w val="0.88086993922806522"/>
          <c:h val="0.90576777009681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-6.2985316409569503E-4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6.9727000000000539E-3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3.2062792835904297E-2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9A2F2F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6.7467000000001054E-3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4.7515899999999944E-2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ChartData!$L$13</c:f>
              <c:numCache>
                <c:formatCode>0.00%</c:formatCode>
                <c:ptCount val="1"/>
                <c:pt idx="0">
                  <c:v>4.1173026835904292E-2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76BB76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ChartData!$M$13</c:f>
              <c:numCache>
                <c:formatCode>0.00%</c:formatCode>
                <c:ptCount val="1"/>
                <c:pt idx="0">
                  <c:v>1.6324200000000011E-2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-6.4329000000000747E-3</c:v>
                </c:pt>
              </c:numCache>
            </c:numRef>
          </c:val>
        </c:ser>
        <c:ser>
          <c:idx val="8"/>
          <c:order val="8"/>
          <c:tx>
            <c:strRef>
              <c:f>ChartData!$O$12</c:f>
              <c:strCache>
                <c:ptCount val="1"/>
                <c:pt idx="0">
                  <c:v>Weston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3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ChartData!$O$13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9"/>
          <c:order val="9"/>
          <c:tx>
            <c:strRef>
              <c:f>ChartData!$P$12</c:f>
              <c:strCache>
                <c:ptCount val="1"/>
                <c:pt idx="0">
                  <c:v>Weston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893600" mc:Ignorable="a14" a14:legacySpreadsheetColorIndex="53">
                    <a:gamma/>
                    <a:shade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ChartData!$P$13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0"/>
          <c:order val="10"/>
          <c:tx>
            <c:strRef>
              <c:f>ChartData!$Q$12</c:f>
              <c:strCache>
                <c:ptCount val="1"/>
                <c:pt idx="0">
                  <c:v>Weston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53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ChartData!$Q$13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1"/>
          <c:order val="11"/>
          <c:tx>
            <c:strRef>
              <c:f>ChartData!$R$12</c:f>
              <c:strCache>
                <c:ptCount val="1"/>
                <c:pt idx="0">
                  <c:v>Yeovil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2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ChartData!$R$13</c:f>
              <c:numCache>
                <c:formatCode>0.00%</c:formatCode>
                <c:ptCount val="1"/>
                <c:pt idx="0">
                  <c:v>1.4688275835904263E-2</c:v>
                </c:pt>
              </c:numCache>
            </c:numRef>
          </c:val>
        </c:ser>
        <c:ser>
          <c:idx val="12"/>
          <c:order val="12"/>
          <c:tx>
            <c:strRef>
              <c:f>ChartData!$S$12</c:f>
              <c:strCache>
                <c:ptCount val="1"/>
                <c:pt idx="0">
                  <c:v>Yeovil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2F2FFF" mc:Ignorable="a14" a14:legacySpreadsheetColorIndex="12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ChartData!$S$13</c:f>
              <c:numCache>
                <c:formatCode>0.00%</c:formatCode>
                <c:ptCount val="1"/>
                <c:pt idx="0">
                  <c:v>3.4134000000000109E-3</c:v>
                </c:pt>
              </c:numCache>
            </c:numRef>
          </c:val>
        </c:ser>
        <c:ser>
          <c:idx val="13"/>
          <c:order val="13"/>
          <c:tx>
            <c:strRef>
              <c:f>ChartData!$T$12</c:f>
              <c:strCache>
                <c:ptCount val="1"/>
                <c:pt idx="0">
                  <c:v>Yeovil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2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ChartData!$T$13</c:f>
              <c:numCache>
                <c:formatCode>0.00%</c:formatCode>
                <c:ptCount val="1"/>
                <c:pt idx="0">
                  <c:v>7.9774000000000123E-2</c:v>
                </c:pt>
              </c:numCache>
            </c:numRef>
          </c:val>
        </c:ser>
        <c:ser>
          <c:idx val="14"/>
          <c:order val="14"/>
          <c:tx>
            <c:strRef>
              <c:f>ChartData!$U$12</c:f>
              <c:strCache>
                <c:ptCount val="1"/>
                <c:pt idx="0">
                  <c:v>Taunton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9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ChartData!$U$13</c:f>
              <c:numCache>
                <c:formatCode>0.00%</c:formatCode>
                <c:ptCount val="1"/>
                <c:pt idx="0">
                  <c:v>5.3858781835904312E-2</c:v>
                </c:pt>
              </c:numCache>
            </c:numRef>
          </c:val>
        </c:ser>
        <c:ser>
          <c:idx val="15"/>
          <c:order val="15"/>
          <c:tx>
            <c:strRef>
              <c:f>ChartData!$V$12</c:f>
              <c:strCache>
                <c:ptCount val="1"/>
                <c:pt idx="0">
                  <c:v>Taunton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BBBB76" mc:Ignorable="a14" a14:legacySpreadsheetColorIndex="19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ChartData!$V$13</c:f>
              <c:numCache>
                <c:formatCode>0.00%</c:formatCode>
                <c:ptCount val="1"/>
                <c:pt idx="0">
                  <c:v>8.6746700000000176E-2</c:v>
                </c:pt>
              </c:numCache>
            </c:numRef>
          </c:val>
        </c:ser>
        <c:ser>
          <c:idx val="16"/>
          <c:order val="16"/>
          <c:tx>
            <c:strRef>
              <c:f>ChartData!$W$12</c:f>
              <c:strCache>
                <c:ptCount val="1"/>
                <c:pt idx="0">
                  <c:v>Taunton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9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ChartData!$W$13</c:f>
              <c:numCache>
                <c:formatCode>0.00%</c:formatCode>
                <c:ptCount val="1"/>
                <c:pt idx="0">
                  <c:v>4.7515899999999944E-2</c:v>
                </c:pt>
              </c:numCache>
            </c:numRef>
          </c:val>
        </c:ser>
        <c:ser>
          <c:idx val="17"/>
          <c:order val="17"/>
          <c:tx>
            <c:strRef>
              <c:f>ChartData!$X$12</c:f>
              <c:strCache>
                <c:ptCount val="1"/>
                <c:pt idx="0">
                  <c:v>Bath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4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ChartData!$X$13</c:f>
              <c:numCache>
                <c:formatCode>0.00%</c:formatCode>
                <c:ptCount val="1"/>
                <c:pt idx="0">
                  <c:v>-8.2227761640957242E-3</c:v>
                </c:pt>
              </c:numCache>
            </c:numRef>
          </c:val>
        </c:ser>
        <c:ser>
          <c:idx val="18"/>
          <c:order val="18"/>
          <c:tx>
            <c:strRef>
              <c:f>ChartData!$Y$12</c:f>
              <c:strCache>
                <c:ptCount val="1"/>
                <c:pt idx="0">
                  <c:v>Bath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DCFF" mc:Ignorable="a14" a14:legacySpreadsheetColorIndex="14">
                    <a:gamma/>
                    <a:tint val="85882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ChartData!$Y$13</c:f>
              <c:numCache>
                <c:formatCode>0.00%</c:formatCode>
                <c:ptCount val="1"/>
                <c:pt idx="0">
                  <c:v>-1.4948199999999967E-2</c:v>
                </c:pt>
              </c:numCache>
            </c:numRef>
          </c:val>
        </c:ser>
        <c:ser>
          <c:idx val="19"/>
          <c:order val="19"/>
          <c:tx>
            <c:strRef>
              <c:f>ChartData!$Z$12</c:f>
              <c:strCache>
                <c:ptCount val="1"/>
                <c:pt idx="0">
                  <c:v>Bath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4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ChartData!$Z$13</c:f>
              <c:numCache>
                <c:formatCode>0.00%</c:formatCode>
                <c:ptCount val="1"/>
                <c:pt idx="0">
                  <c:v>-0.10890520000000004</c:v>
                </c:pt>
              </c:numCache>
            </c:numRef>
          </c:val>
        </c:ser>
        <c:ser>
          <c:idx val="20"/>
          <c:order val="20"/>
          <c:tx>
            <c:strRef>
              <c:f>ChartData!$AA$12</c:f>
              <c:strCache>
                <c:ptCount val="1"/>
                <c:pt idx="0">
                  <c:v>Glos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5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ChartData!$AA$13</c:f>
              <c:numCache>
                <c:formatCode>0.00%</c:formatCode>
                <c:ptCount val="1"/>
                <c:pt idx="0">
                  <c:v>-5.0787915164095754E-2</c:v>
                </c:pt>
              </c:numCache>
            </c:numRef>
          </c:val>
        </c:ser>
        <c:ser>
          <c:idx val="21"/>
          <c:order val="21"/>
          <c:tx>
            <c:strRef>
              <c:f>ChartData!$AB$12</c:f>
              <c:strCache>
                <c:ptCount val="1"/>
                <c:pt idx="0">
                  <c:v>Glos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D0D0" mc:Ignorable="a14" a14:legacySpreadsheetColorIndex="35">
                    <a:gamma/>
                    <a:shade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ChartData!$AB$13</c:f>
              <c:numCache>
                <c:formatCode>0.00%</c:formatCode>
                <c:ptCount val="1"/>
                <c:pt idx="0">
                  <c:v>-4.9616899999999964E-2</c:v>
                </c:pt>
              </c:numCache>
            </c:numRef>
          </c:val>
        </c:ser>
        <c:ser>
          <c:idx val="22"/>
          <c:order val="22"/>
          <c:tx>
            <c:strRef>
              <c:f>ChartData!$AC$12</c:f>
              <c:strCache>
                <c:ptCount val="1"/>
                <c:pt idx="0">
                  <c:v>Glos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35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ChartData!$AC$13</c:f>
              <c:numCache>
                <c:formatCode>0.00%</c:formatCode>
                <c:ptCount val="1"/>
                <c:pt idx="0">
                  <c:v>-5.911489999999997E-2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692480"/>
        <c:axId val="92694016"/>
      </c:barChart>
      <c:catAx>
        <c:axId val="92692480"/>
        <c:scaling>
          <c:orientation val="minMax"/>
        </c:scaling>
        <c:delete val="1"/>
        <c:axPos val="b"/>
        <c:majorTickMark val="out"/>
        <c:minorTickMark val="none"/>
        <c:tickLblPos val="nextTo"/>
        <c:crossAx val="92694016"/>
        <c:crosses val="autoZero"/>
        <c:auto val="1"/>
        <c:lblAlgn val="ctr"/>
        <c:lblOffset val="100"/>
        <c:noMultiLvlLbl val="0"/>
      </c:catAx>
      <c:valAx>
        <c:axId val="9269401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2692480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56526391188176"/>
          <c:y val="3.3755320624726158E-2"/>
          <c:w val="0.88086993922806522"/>
          <c:h val="0.90576777009681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ChartData!$G$12</c:f>
              <c:strCache>
                <c:ptCount val="1"/>
                <c:pt idx="0">
                  <c:v>National 15 to 16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ChartData!$G$13</c:f>
              <c:numCache>
                <c:formatCode>0.00%</c:formatCode>
                <c:ptCount val="1"/>
                <c:pt idx="0">
                  <c:v>7.0930122078316504E-4</c:v>
                </c:pt>
              </c:numCache>
            </c:numRef>
          </c:val>
        </c:ser>
        <c:ser>
          <c:idx val="1"/>
          <c:order val="1"/>
          <c:tx>
            <c:strRef>
              <c:f>ChartData!$H$12</c:f>
              <c:strCache>
                <c:ptCount val="1"/>
                <c:pt idx="0">
                  <c:v>National 16 to 17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ChartData!$H$13</c:f>
              <c:numCache>
                <c:formatCode>0.00%</c:formatCode>
                <c:ptCount val="1"/>
                <c:pt idx="0">
                  <c:v>-1.5500000000001624E-4</c:v>
                </c:pt>
              </c:numCache>
            </c:numRef>
          </c:val>
        </c:ser>
        <c:ser>
          <c:idx val="2"/>
          <c:order val="2"/>
          <c:tx>
            <c:strRef>
              <c:f>ChartData!$I$12</c:f>
              <c:strCache>
                <c:ptCount val="1"/>
                <c:pt idx="0">
                  <c:v>N Bristol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ChartData!$I$13</c:f>
              <c:numCache>
                <c:formatCode>0.00%</c:formatCode>
                <c:ptCount val="1"/>
                <c:pt idx="0">
                  <c:v>5.2649272220783083E-2</c:v>
                </c:pt>
              </c:numCache>
            </c:numRef>
          </c:val>
        </c:ser>
        <c:ser>
          <c:idx val="3"/>
          <c:order val="3"/>
          <c:tx>
            <c:strRef>
              <c:f>ChartData!$J$12</c:f>
              <c:strCache>
                <c:ptCount val="1"/>
                <c:pt idx="0">
                  <c:v>N Bristol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9A2F2F" mc:Ignorable="a14" a14:legacySpreadsheetColorIndex="16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ChartData!$J$13</c:f>
              <c:numCache>
                <c:formatCode>0.00%</c:formatCode>
                <c:ptCount val="1"/>
                <c:pt idx="0">
                  <c:v>2.5546999999999986E-2</c:v>
                </c:pt>
              </c:numCache>
            </c:numRef>
          </c:val>
        </c:ser>
        <c:ser>
          <c:idx val="4"/>
          <c:order val="4"/>
          <c:tx>
            <c:strRef>
              <c:f>ChartData!$K$12</c:f>
              <c:strCache>
                <c:ptCount val="1"/>
                <c:pt idx="0">
                  <c:v>N Bristol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0000" mc:Ignorable="a14" a14:legacySpreadsheetColorIndex="1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ChartData!$K$13</c:f>
              <c:numCache>
                <c:formatCode>0.00%</c:formatCode>
                <c:ptCount val="1"/>
                <c:pt idx="0">
                  <c:v>4.7645600000000066E-2</c:v>
                </c:pt>
              </c:numCache>
            </c:numRef>
          </c:val>
        </c:ser>
        <c:ser>
          <c:idx val="5"/>
          <c:order val="5"/>
          <c:tx>
            <c:strRef>
              <c:f>ChartData!$L$12</c:f>
              <c:strCache>
                <c:ptCount val="1"/>
                <c:pt idx="0">
                  <c:v>UHB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7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ChartData!$L$13</c:f>
              <c:numCache>
                <c:formatCode>0.00%</c:formatCode>
                <c:ptCount val="1"/>
                <c:pt idx="0">
                  <c:v>-0.11256432877921685</c:v>
                </c:pt>
              </c:numCache>
            </c:numRef>
          </c:val>
        </c:ser>
        <c:ser>
          <c:idx val="6"/>
          <c:order val="6"/>
          <c:tx>
            <c:strRef>
              <c:f>ChartData!$M$12</c:f>
              <c:strCache>
                <c:ptCount val="1"/>
                <c:pt idx="0">
                  <c:v>UHB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76BB76" mc:Ignorable="a14" a14:legacySpreadsheetColorIndex="17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ChartData!$M$13</c:f>
              <c:numCache>
                <c:formatCode>0.00%</c:formatCode>
                <c:ptCount val="1"/>
                <c:pt idx="0">
                  <c:v>6.0900500000000135E-2</c:v>
                </c:pt>
              </c:numCache>
            </c:numRef>
          </c:val>
        </c:ser>
        <c:ser>
          <c:idx val="7"/>
          <c:order val="7"/>
          <c:tx>
            <c:strRef>
              <c:f>ChartData!$N$12</c:f>
              <c:strCache>
                <c:ptCount val="1"/>
                <c:pt idx="0">
                  <c:v>UHB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ChartData!$N$13</c:f>
              <c:numCache>
                <c:formatCode>0.00%</c:formatCode>
                <c:ptCount val="1"/>
                <c:pt idx="0">
                  <c:v>-3.5562800000000006E-2</c:v>
                </c:pt>
              </c:numCache>
            </c:numRef>
          </c:val>
        </c:ser>
        <c:ser>
          <c:idx val="8"/>
          <c:order val="8"/>
          <c:tx>
            <c:strRef>
              <c:f>ChartData!$O$12</c:f>
              <c:strCache>
                <c:ptCount val="1"/>
                <c:pt idx="0">
                  <c:v>Weston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3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ChartData!$O$13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9"/>
          <c:order val="9"/>
          <c:tx>
            <c:strRef>
              <c:f>ChartData!$P$12</c:f>
              <c:strCache>
                <c:ptCount val="1"/>
                <c:pt idx="0">
                  <c:v>Weston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893600" mc:Ignorable="a14" a14:legacySpreadsheetColorIndex="53">
                    <a:gamma/>
                    <a:shade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ChartData!$P$13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0"/>
          <c:order val="10"/>
          <c:tx>
            <c:strRef>
              <c:f>ChartData!$Q$12</c:f>
              <c:strCache>
                <c:ptCount val="1"/>
                <c:pt idx="0">
                  <c:v>Weston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53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ChartData!$Q$13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1"/>
          <c:order val="11"/>
          <c:tx>
            <c:strRef>
              <c:f>ChartData!$R$12</c:f>
              <c:strCache>
                <c:ptCount val="1"/>
                <c:pt idx="0">
                  <c:v>Yeovil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2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ChartData!$R$13</c:f>
              <c:numCache>
                <c:formatCode>0.00%</c:formatCode>
                <c:ptCount val="1"/>
                <c:pt idx="0">
                  <c:v>7.3687140220783154E-2</c:v>
                </c:pt>
              </c:numCache>
            </c:numRef>
          </c:val>
        </c:ser>
        <c:ser>
          <c:idx val="12"/>
          <c:order val="12"/>
          <c:tx>
            <c:strRef>
              <c:f>ChartData!$S$12</c:f>
              <c:strCache>
                <c:ptCount val="1"/>
                <c:pt idx="0">
                  <c:v>Yeovil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2F2FFF" mc:Ignorable="a14" a14:legacySpreadsheetColorIndex="12">
                    <a:gamma/>
                    <a:tint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ChartData!$S$13</c:f>
              <c:numCache>
                <c:formatCode>0.00%</c:formatCode>
                <c:ptCount val="1"/>
                <c:pt idx="0">
                  <c:v>#N/A</c:v>
                </c:pt>
              </c:numCache>
            </c:numRef>
          </c:val>
        </c:ser>
        <c:ser>
          <c:idx val="13"/>
          <c:order val="13"/>
          <c:tx>
            <c:strRef>
              <c:f>ChartData!$T$12</c:f>
              <c:strCache>
                <c:ptCount val="1"/>
                <c:pt idx="0">
                  <c:v>Yeovil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2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ChartData!$T$13</c:f>
              <c:numCache>
                <c:formatCode>0.00%</c:formatCode>
                <c:ptCount val="1"/>
                <c:pt idx="0">
                  <c:v>-0.10078019999999988</c:v>
                </c:pt>
              </c:numCache>
            </c:numRef>
          </c:val>
        </c:ser>
        <c:ser>
          <c:idx val="14"/>
          <c:order val="14"/>
          <c:tx>
            <c:strRef>
              <c:f>ChartData!$U$12</c:f>
              <c:strCache>
                <c:ptCount val="1"/>
                <c:pt idx="0">
                  <c:v>Taunton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9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ChartData!$U$13</c:f>
              <c:numCache>
                <c:formatCode>0.00%</c:formatCode>
                <c:ptCount val="1"/>
                <c:pt idx="0">
                  <c:v>0.11716540122078312</c:v>
                </c:pt>
              </c:numCache>
            </c:numRef>
          </c:val>
        </c:ser>
        <c:ser>
          <c:idx val="15"/>
          <c:order val="15"/>
          <c:tx>
            <c:strRef>
              <c:f>ChartData!$V$12</c:f>
              <c:strCache>
                <c:ptCount val="1"/>
                <c:pt idx="0">
                  <c:v>Taunton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BBBB76" mc:Ignorable="a14" a14:legacySpreadsheetColorIndex="19">
                    <a:gamma/>
                    <a:tint val="9529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ChartData!$V$13</c:f>
              <c:numCache>
                <c:formatCode>0.00%</c:formatCode>
                <c:ptCount val="1"/>
                <c:pt idx="0">
                  <c:v>3.8331100000000062E-2</c:v>
                </c:pt>
              </c:numCache>
            </c:numRef>
          </c:val>
        </c:ser>
        <c:ser>
          <c:idx val="16"/>
          <c:order val="16"/>
          <c:tx>
            <c:strRef>
              <c:f>ChartData!$W$12</c:f>
              <c:strCache>
                <c:ptCount val="1"/>
                <c:pt idx="0">
                  <c:v>Taunton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00" mc:Ignorable="a14" a14:legacySpreadsheetColorIndex="19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9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ChartData!$W$13</c:f>
              <c:numCache>
                <c:formatCode>0.00%</c:formatCode>
                <c:ptCount val="1"/>
                <c:pt idx="0">
                  <c:v>9.9067200000000133E-2</c:v>
                </c:pt>
              </c:numCache>
            </c:numRef>
          </c:val>
        </c:ser>
        <c:ser>
          <c:idx val="17"/>
          <c:order val="17"/>
          <c:tx>
            <c:strRef>
              <c:f>ChartData!$X$12</c:f>
              <c:strCache>
                <c:ptCount val="1"/>
                <c:pt idx="0">
                  <c:v>Bath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4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ChartData!$X$13</c:f>
              <c:numCache>
                <c:formatCode>0.00%</c:formatCode>
                <c:ptCount val="1"/>
                <c:pt idx="0">
                  <c:v>9.0572932207830803E-3</c:v>
                </c:pt>
              </c:numCache>
            </c:numRef>
          </c:val>
        </c:ser>
        <c:ser>
          <c:idx val="18"/>
          <c:order val="18"/>
          <c:tx>
            <c:strRef>
              <c:f>ChartData!$Y$12</c:f>
              <c:strCache>
                <c:ptCount val="1"/>
                <c:pt idx="0">
                  <c:v>Bath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DCFF" mc:Ignorable="a14" a14:legacySpreadsheetColorIndex="14">
                    <a:gamma/>
                    <a:tint val="85882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ChartData!$Y$13</c:f>
              <c:numCache>
                <c:formatCode>0.00%</c:formatCode>
                <c:ptCount val="1"/>
                <c:pt idx="0">
                  <c:v>1.7700000000009375E-4</c:v>
                </c:pt>
              </c:numCache>
            </c:numRef>
          </c:val>
        </c:ser>
        <c:ser>
          <c:idx val="19"/>
          <c:order val="19"/>
          <c:tx>
            <c:strRef>
              <c:f>ChartData!$Z$12</c:f>
              <c:strCache>
                <c:ptCount val="1"/>
                <c:pt idx="0">
                  <c:v>Bath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14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ChartData!$Z$13</c:f>
              <c:numCache>
                <c:formatCode>0.00%</c:formatCode>
                <c:ptCount val="1"/>
                <c:pt idx="0">
                  <c:v>-4.6009999999999662E-3</c:v>
                </c:pt>
              </c:numCache>
            </c:numRef>
          </c:val>
        </c:ser>
        <c:ser>
          <c:idx val="20"/>
          <c:order val="20"/>
          <c:tx>
            <c:strRef>
              <c:f>ChartData!$AA$12</c:f>
              <c:strCache>
                <c:ptCount val="1"/>
                <c:pt idx="0">
                  <c:v>Glos 15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5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ChartData!$AA$13</c:f>
              <c:numCache>
                <c:formatCode>0.00%</c:formatCode>
                <c:ptCount val="1"/>
                <c:pt idx="0">
                  <c:v>2.485770922078312E-2</c:v>
                </c:pt>
              </c:numCache>
            </c:numRef>
          </c:val>
        </c:ser>
        <c:ser>
          <c:idx val="21"/>
          <c:order val="21"/>
          <c:tx>
            <c:strRef>
              <c:f>ChartData!$AB$12</c:f>
              <c:strCache>
                <c:ptCount val="1"/>
                <c:pt idx="0">
                  <c:v>Glos 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00D0D0" mc:Ignorable="a14" a14:legacySpreadsheetColorIndex="35">
                    <a:gamma/>
                    <a:shade val="98431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ChartData!$AB$13</c:f>
              <c:numCache>
                <c:formatCode>0.00%</c:formatCode>
                <c:ptCount val="1"/>
                <c:pt idx="0">
                  <c:v>4.3992300000000095E-2</c:v>
                </c:pt>
              </c:numCache>
            </c:numRef>
          </c:val>
        </c:ser>
        <c:ser>
          <c:idx val="22"/>
          <c:order val="22"/>
          <c:tx>
            <c:strRef>
              <c:f>ChartData!$AC$12</c:f>
              <c:strCache>
                <c:ptCount val="1"/>
                <c:pt idx="0">
                  <c:v>Glos 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FF" mc:Ignorable="a14" a14:legacySpreadsheetColorIndex="35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35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ChartData!$AC$13</c:f>
              <c:numCache>
                <c:formatCode>0.00%</c:formatCode>
                <c:ptCount val="1"/>
                <c:pt idx="0">
                  <c:v>5.1862900000000045E-2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075008"/>
        <c:axId val="98076544"/>
      </c:barChart>
      <c:catAx>
        <c:axId val="98075008"/>
        <c:scaling>
          <c:orientation val="minMax"/>
        </c:scaling>
        <c:delete val="1"/>
        <c:axPos val="b"/>
        <c:majorTickMark val="out"/>
        <c:minorTickMark val="none"/>
        <c:tickLblPos val="nextTo"/>
        <c:crossAx val="98076544"/>
        <c:crosses val="autoZero"/>
        <c:auto val="1"/>
        <c:lblAlgn val="ctr"/>
        <c:lblOffset val="100"/>
        <c:noMultiLvlLbl val="0"/>
      </c:catAx>
      <c:valAx>
        <c:axId val="980765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8075008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6FF9666-C971-4C11-AB95-1203E34114EA}" type="datetimeFigureOut">
              <a:rPr lang="en-GB"/>
              <a:pPr>
                <a:defRPr/>
              </a:pPr>
              <a:t>16/01/2019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EE3469C-BB2B-4AC0-BA96-9F70D2FCF9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07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3469C-BB2B-4AC0-BA96-9F70D2FCF99D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27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HS_Header_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NHS_Footer_Power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11800"/>
            <a:ext cx="9144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pitchFamily="-64" charset="-128"/>
              <a:cs typeface="+mn-cs"/>
            </a:endParaRPr>
          </a:p>
        </p:txBody>
      </p:sp>
      <p:pic>
        <p:nvPicPr>
          <p:cNvPr id="5" name="Picture 5" descr="NHS_Centre_Powerpo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816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2A59211-0999-704E-90B6-9638F53B30F5}" type="datetimeFigureOut">
              <a:rPr lang="en-US"/>
              <a:pPr>
                <a:defRPr/>
              </a:pPr>
              <a:t>1/16/2019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/>
            </a:lvl1pPr>
          </a:lstStyle>
          <a:p>
            <a:fld id="{8FD8B44D-A459-764D-BB06-1E656B1BCBA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660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0825" y="2363788"/>
            <a:ext cx="86423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221E1F"/>
                </a:solidFill>
                <a:ea typeface="ＭＳ Ｐゴシック" pitchFamily="-64" charset="-128"/>
                <a:cs typeface="+mn-cs"/>
              </a:rPr>
              <a:t>  </a:t>
            </a:r>
          </a:p>
          <a:p>
            <a:pPr lvl="1" eaLnBrk="0" hangingPunct="0">
              <a:buFont typeface="Arial" pitchFamily="34" charset="0"/>
              <a:buNone/>
              <a:defRPr/>
            </a:pPr>
            <a:endParaRPr lang="en-US" b="1" dirty="0">
              <a:solidFill>
                <a:srgbClr val="221E1F"/>
              </a:solidFill>
              <a:ea typeface="ＭＳ Ｐゴシック" pitchFamily="-64" charset="-128"/>
              <a:cs typeface="+mn-cs"/>
            </a:endParaRPr>
          </a:p>
          <a:p>
            <a:pPr lvl="1" eaLnBrk="0" hangingPunct="0">
              <a:buFont typeface="Arial" pitchFamily="34" charset="0"/>
              <a:buNone/>
              <a:defRPr/>
            </a:pPr>
            <a:endParaRPr lang="en-US" b="1" dirty="0">
              <a:solidFill>
                <a:srgbClr val="221E1F"/>
              </a:solidFill>
              <a:ea typeface="ＭＳ Ｐゴシック" pitchFamily="-64" charset="-128"/>
              <a:cs typeface="+mn-cs"/>
            </a:endParaRPr>
          </a:p>
          <a:p>
            <a:pPr lvl="1" eaLnBrk="0" hangingPunct="0">
              <a:buFont typeface="Arial" pitchFamily="34" charset="0"/>
              <a:buNone/>
              <a:defRPr/>
            </a:pPr>
            <a:endParaRPr lang="en-US" b="1" dirty="0">
              <a:solidFill>
                <a:srgbClr val="221E1F"/>
              </a:solidFill>
              <a:ea typeface="ＭＳ Ｐゴシック" pitchFamily="-64" charset="-128"/>
              <a:cs typeface="+mn-cs"/>
            </a:endParaRPr>
          </a:p>
          <a:p>
            <a:pPr lvl="1" eaLnBrk="0" hangingPunct="0">
              <a:buFont typeface="Arial" pitchFamily="34" charset="0"/>
              <a:buNone/>
              <a:defRPr/>
            </a:pPr>
            <a:endParaRPr lang="en-US" dirty="0">
              <a:solidFill>
                <a:srgbClr val="221E1F"/>
              </a:solidFill>
              <a:ea typeface="ＭＳ Ｐゴシック" pitchFamily="-64" charset="-128"/>
              <a:cs typeface="+mn-cs"/>
            </a:endParaRPr>
          </a:p>
          <a:p>
            <a:pPr lvl="1" eaLnBrk="0" hangingPunct="0">
              <a:buFont typeface="Arial" pitchFamily="34" charset="0"/>
              <a:buNone/>
              <a:defRPr/>
            </a:pPr>
            <a:r>
              <a:rPr lang="en-US" dirty="0">
                <a:solidFill>
                  <a:srgbClr val="221E1F"/>
                </a:solidFill>
                <a:ea typeface="ＭＳ Ｐゴシック" pitchFamily="-64" charset="-128"/>
                <a:cs typeface="+mn-cs"/>
              </a:rPr>
              <a:t>	</a:t>
            </a:r>
            <a:endParaRPr lang="en-US" dirty="0">
              <a:ea typeface="ＭＳ Ｐゴシック" pitchFamily="-64" charset="-128"/>
              <a:cs typeface="+mn-cs"/>
            </a:endParaRPr>
          </a:p>
          <a:p>
            <a:pPr eaLnBrk="0" hangingPunct="0">
              <a:defRPr/>
            </a:pPr>
            <a:endParaRPr lang="en-US" dirty="0">
              <a:ea typeface="ＭＳ Ｐゴシック" pitchFamily="-64" charset="-128"/>
              <a:cs typeface="+mn-cs"/>
            </a:endParaRPr>
          </a:p>
          <a:p>
            <a:pPr eaLnBrk="0" hangingPunct="0">
              <a:defRPr/>
            </a:pPr>
            <a:endParaRPr lang="en-US" b="1" dirty="0">
              <a:ea typeface="ＭＳ Ｐゴシック" pitchFamily="-64" charset="-128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95288" y="2060848"/>
            <a:ext cx="7993062" cy="3455715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400" b="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buNone/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95288" y="1412875"/>
            <a:ext cx="7561262" cy="647973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3850" y="2132856"/>
            <a:ext cx="8208963" cy="3455987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23850" y="1484313"/>
            <a:ext cx="8064500" cy="649287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55576" y="2277492"/>
            <a:ext cx="3672408" cy="31677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572000" y="2276872"/>
            <a:ext cx="3672408" cy="31683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55650" y="1557338"/>
            <a:ext cx="7488238" cy="719534"/>
          </a:xfrm>
          <a:prstGeom prst="rect">
            <a:avLst/>
          </a:prstGeom>
        </p:spPr>
        <p:txBody>
          <a:bodyPr/>
          <a:lstStyle>
            <a:lvl1pPr>
              <a:buNone/>
              <a:defRPr sz="2800" baseline="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755576" y="2204864"/>
            <a:ext cx="3744416" cy="31683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1"/>
          </p:nvPr>
        </p:nvSpPr>
        <p:spPr>
          <a:xfrm>
            <a:off x="4788024" y="2204864"/>
            <a:ext cx="3672408" cy="31683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55650" y="1484313"/>
            <a:ext cx="3744342" cy="720725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88024" y="1484784"/>
            <a:ext cx="3672408" cy="720725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1484313"/>
            <a:ext cx="8207375" cy="648543"/>
          </a:xfrm>
          <a:prstGeom prst="rect">
            <a:avLst/>
          </a:prstGeom>
        </p:spPr>
        <p:txBody>
          <a:bodyPr/>
          <a:lstStyle>
            <a:lvl1pPr>
              <a:buNone/>
              <a:defRPr sz="2800" baseline="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8312" y="2132856"/>
            <a:ext cx="3887663" cy="33837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4499992" y="2132856"/>
            <a:ext cx="4176713" cy="33837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/>
          <p:cNvSpPr>
            <a:spLocks noGrp="1"/>
          </p:cNvSpPr>
          <p:nvPr>
            <p:ph type="chart" sz="quarter" idx="10"/>
          </p:nvPr>
        </p:nvSpPr>
        <p:spPr>
          <a:xfrm>
            <a:off x="3131840" y="2204864"/>
            <a:ext cx="5544616" cy="338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23850" y="2204864"/>
            <a:ext cx="2519363" cy="331236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23528" y="1484313"/>
            <a:ext cx="8280722" cy="72072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>
                <a:solidFill>
                  <a:srgbClr val="007AC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50825" y="1700809"/>
            <a:ext cx="5400675" cy="3888780"/>
          </a:xfrm>
          <a:prstGeom prst="rect">
            <a:avLst/>
          </a:prstGeo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867400" y="1773238"/>
            <a:ext cx="2881313" cy="3816350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HS_Header_powerpoin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NHS_Footer_Powerpoin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511800"/>
            <a:ext cx="9144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pitchFamily="-64" charset="-128"/>
              <a:cs typeface="+mn-cs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746125" y="1647825"/>
            <a:ext cx="649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pitchFamily="-6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8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11560" y="548680"/>
            <a:ext cx="7920880" cy="396044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6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-64" charset="-128"/>
              </a:rPr>
              <a:t>National Cancer Patient Experience (NCPES) Results 2017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6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-64" charset="-128"/>
              </a:rPr>
              <a:t>Colorectal SSG January 2019 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ＭＳ Ｐゴシック" pitchFamily="-6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Q16. Were </a:t>
            </a:r>
            <a:r>
              <a:rPr lang="en-GB" sz="2800" dirty="0">
                <a:latin typeface="Calibri" panose="020F0502020204030204" pitchFamily="34" charset="0"/>
              </a:rPr>
              <a:t>you involved as much as you wanted to be in decisions about your care and treatment?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589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Q17. Were </a:t>
            </a:r>
            <a:r>
              <a:rPr lang="en-GB" sz="2800" dirty="0">
                <a:latin typeface="Calibri" panose="020F0502020204030204" pitchFamily="34" charset="0"/>
              </a:rPr>
              <a:t>you given the name of a Clinical Nurse Specialist who would support you through your treatment?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152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Q18. How easy or difficult has it been to contact your clinical nurse specialist?</a:t>
            </a:r>
            <a:endParaRPr lang="en-GB" sz="32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6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Q19. When </a:t>
            </a:r>
            <a:r>
              <a:rPr lang="en-GB" sz="2800" dirty="0">
                <a:latin typeface="Calibri" panose="020F0502020204030204" pitchFamily="34" charset="0"/>
              </a:rPr>
              <a:t>you have had important questions to ask your Clinical Nurse Specialist, how often have you got answers you could understand?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127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Q20. Did </a:t>
            </a:r>
            <a:r>
              <a:rPr lang="en-GB" sz="2800" dirty="0">
                <a:latin typeface="Calibri" panose="020F0502020204030204" pitchFamily="34" charset="0"/>
              </a:rPr>
              <a:t>hospital staff give you information about support or self-help groups for people with cancer?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623731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LWBC link </a:t>
            </a:r>
            <a:endParaRPr lang="en-GB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8881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Calibri" panose="020F0502020204030204" pitchFamily="34" charset="0"/>
              </a:rPr>
              <a:t>Did hospital staff discuss with you or give you information about the impact cancer could have on your day to day activities (for example, your work life or education)?</a:t>
            </a:r>
            <a:br>
              <a:rPr lang="en-GB" sz="2400" dirty="0">
                <a:latin typeface="Calibri" panose="020F0502020204030204" pitchFamily="34" charset="0"/>
              </a:rPr>
            </a:br>
            <a:endParaRPr lang="en-GB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9631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Q48. Once </a:t>
            </a:r>
            <a:r>
              <a:rPr lang="en-GB" sz="2400" dirty="0">
                <a:latin typeface="Calibri" panose="020F0502020204030204" pitchFamily="34" charset="0"/>
              </a:rPr>
              <a:t>you started your treatment, were you given enough information about whether your chemotherapy was working in a way you could understand?</a:t>
            </a:r>
            <a:br>
              <a:rPr lang="en-GB" sz="2400" dirty="0">
                <a:latin typeface="Calibri" panose="020F0502020204030204" pitchFamily="34" charset="0"/>
              </a:rPr>
            </a:br>
            <a:endParaRPr lang="en-GB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3578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Q55. Have you been given a care plan?</a:t>
            </a:r>
            <a:endParaRPr lang="en-GB" sz="32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4683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Q58. Since </a:t>
            </a:r>
            <a:r>
              <a:rPr lang="en-GB" sz="2800" dirty="0">
                <a:latin typeface="Calibri" panose="020F0502020204030204" pitchFamily="34" charset="0"/>
              </a:rPr>
              <a:t>your diagnosis, has anyone discussed with you whether you would like to take part in cancer research?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8881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4213" y="-3175"/>
            <a:ext cx="7772400" cy="936625"/>
          </a:xfrm>
        </p:spPr>
        <p:txBody>
          <a:bodyPr/>
          <a:lstStyle/>
          <a:p>
            <a:r>
              <a:rPr lang="en-GB" altLang="en-US" sz="2400" dirty="0" smtClean="0"/>
              <a:t>Why CPES results are  important </a:t>
            </a:r>
            <a:endParaRPr lang="en-GB" alt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9001000" cy="4967759"/>
          </a:xfrm>
        </p:spPr>
        <p:txBody>
          <a:bodyPr/>
          <a:lstStyle/>
          <a:p>
            <a:pPr algn="l">
              <a:defRPr/>
            </a:pPr>
            <a:r>
              <a:rPr lang="en-GB" altLang="en-US" sz="1800" dirty="0" smtClean="0">
                <a:solidFill>
                  <a:schemeClr val="tx1"/>
                </a:solidFill>
                <a:latin typeface="Arial" pitchFamily="34" charset="0"/>
              </a:rPr>
              <a:t>Since 2008 the National </a:t>
            </a:r>
            <a:r>
              <a:rPr lang="en-GB" altLang="en-US" sz="1800" dirty="0">
                <a:solidFill>
                  <a:schemeClr val="tx1"/>
                </a:solidFill>
                <a:latin typeface="Arial" pitchFamily="34" charset="0"/>
              </a:rPr>
              <a:t>Cancer Survivorship Initiative (NSCI) in partnership with  Macmillan and </a:t>
            </a:r>
            <a:r>
              <a:rPr lang="en-GB" altLang="en-US" sz="1800" dirty="0" smtClean="0">
                <a:solidFill>
                  <a:schemeClr val="tx1"/>
                </a:solidFill>
                <a:latin typeface="Arial" pitchFamily="34" charset="0"/>
              </a:rPr>
              <a:t>DoH</a:t>
            </a:r>
            <a:r>
              <a:rPr lang="en-GB" altLang="en-US" sz="18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altLang="en-US" sz="1800" dirty="0" smtClean="0">
                <a:solidFill>
                  <a:schemeClr val="tx1"/>
                </a:solidFill>
                <a:latin typeface="Arial" pitchFamily="34" charset="0"/>
              </a:rPr>
              <a:t>have been looking at patient experience and they recommend five shifts in care:</a:t>
            </a:r>
          </a:p>
          <a:p>
            <a:pPr algn="l">
              <a:defRPr/>
            </a:pPr>
            <a:r>
              <a:rPr lang="en-GB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1) </a:t>
            </a:r>
            <a:r>
              <a:rPr lang="en-US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Support 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people affected by cancer by greater focus on recovery, health and well-being after cancer </a:t>
            </a:r>
            <a:r>
              <a:rPr lang="en-US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treatment, 2) stratify how we follow up patients, 3) shift towards self-management and  4) shift towards personalised care planning </a:t>
            </a:r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and the last shift is</a:t>
            </a:r>
          </a:p>
          <a:p>
            <a:pPr algn="l">
              <a:defRPr/>
            </a:pPr>
            <a:r>
              <a:rPr lang="en-US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5) </a:t>
            </a:r>
            <a:r>
              <a:rPr lang="en-GB" altLang="en-US" sz="1800" dirty="0" smtClean="0">
                <a:solidFill>
                  <a:schemeClr val="tx1"/>
                </a:solidFill>
                <a:latin typeface="Arial" pitchFamily="34" charset="0"/>
              </a:rPr>
              <a:t>how </a:t>
            </a:r>
            <a:r>
              <a:rPr lang="en-GB" altLang="en-US" sz="1800" b="1" dirty="0" smtClean="0">
                <a:solidFill>
                  <a:schemeClr val="tx1"/>
                </a:solidFill>
                <a:latin typeface="Arial" pitchFamily="34" charset="0"/>
              </a:rPr>
              <a:t>patient experience  </a:t>
            </a:r>
            <a:r>
              <a:rPr lang="en-GB" altLang="en-US" sz="1800" b="1" dirty="0">
                <a:solidFill>
                  <a:schemeClr val="tx1"/>
                </a:solidFill>
                <a:latin typeface="Arial" pitchFamily="34" charset="0"/>
              </a:rPr>
              <a:t>should inform service provision </a:t>
            </a:r>
            <a:r>
              <a:rPr lang="en-GB" altLang="en-US" sz="1800" dirty="0" smtClean="0">
                <a:solidFill>
                  <a:schemeClr val="tx1"/>
                </a:solidFill>
                <a:latin typeface="Arial" pitchFamily="34" charset="0"/>
              </a:rPr>
              <a:t>and the recommendation is on a shift </a:t>
            </a:r>
            <a:r>
              <a:rPr lang="en-US" altLang="en-US" sz="1800" dirty="0" smtClean="0">
                <a:solidFill>
                  <a:prstClr val="black"/>
                </a:solidFill>
                <a:latin typeface="Arial" pitchFamily="34" charset="0"/>
              </a:rPr>
              <a:t>from </a:t>
            </a: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emphasis on measuring clinical activity to emphasis on experience and outcomes ( PROMS) </a:t>
            </a:r>
            <a:endParaRPr lang="en-US" altLang="en-US" sz="1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l"/>
            <a:r>
              <a:rPr lang="en-US" altLang="en-US" sz="1800" dirty="0" smtClean="0">
                <a:solidFill>
                  <a:prstClr val="black"/>
                </a:solidFill>
                <a:latin typeface="Arial" pitchFamily="34" charset="0"/>
              </a:rPr>
              <a:t>Also outside our organisation these patient experience results are used in: </a:t>
            </a:r>
          </a:p>
          <a:p>
            <a:pPr marL="342900" lvl="0" indent="-342900" algn="l">
              <a:buFont typeface="Arial" charset="0"/>
              <a:buChar char="•"/>
            </a:pPr>
            <a:r>
              <a:rPr lang="en-US" altLang="en-US" sz="1800" dirty="0" smtClean="0">
                <a:solidFill>
                  <a:prstClr val="black"/>
                </a:solidFill>
                <a:latin typeface="Arial" pitchFamily="34" charset="0"/>
              </a:rPr>
              <a:t>The external Quality Surveillance for </a:t>
            </a:r>
            <a:r>
              <a:rPr lang="en-US" altLang="en-US" sz="1800" dirty="0">
                <a:solidFill>
                  <a:prstClr val="black"/>
                </a:solidFill>
                <a:latin typeface="Arial" pitchFamily="34" charset="0"/>
              </a:rPr>
              <a:t>our </a:t>
            </a:r>
            <a:r>
              <a:rPr lang="en-US" altLang="en-US" sz="1800" dirty="0" smtClean="0">
                <a:solidFill>
                  <a:prstClr val="black"/>
                </a:solidFill>
                <a:latin typeface="Arial" pitchFamily="34" charset="0"/>
              </a:rPr>
              <a:t>provision of quality cancer services (national cancer peer review),</a:t>
            </a:r>
          </a:p>
          <a:p>
            <a:pPr marL="342900" lvl="0" indent="-342900" algn="l">
              <a:buFont typeface="Arial" charset="0"/>
              <a:buChar char="•"/>
            </a:pPr>
            <a:r>
              <a:rPr lang="en-US" altLang="en-US" sz="18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 indicator/ matric in the NSHE transformational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iving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 and Beyond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ancer (LWBC) project and funding i.e. increase  % care plans </a:t>
            </a:r>
          </a:p>
          <a:p>
            <a:pPr marL="342900" lvl="0" indent="-342900" algn="l">
              <a:buFont typeface="Arial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CHKS accreditation for our chemotherapy services and discussed with the CQC inspectorate  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GB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514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6633"/>
            <a:ext cx="3333750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dirty="0" smtClean="0">
                <a:latin typeface="Calibri" panose="020F0502020204030204" pitchFamily="34" charset="0"/>
              </a:rPr>
              <a:t>2017 NCPES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692696"/>
            <a:ext cx="8640886" cy="543346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dirty="0" smtClean="0">
                <a:latin typeface="Calibri" panose="020F0502020204030204" pitchFamily="34" charset="0"/>
              </a:rPr>
              <a:t>Any adult ( &gt;16) with a cancer diagnosis and had an Inpatient or day case associated care episode  during  01/04/17 – 30/06/17</a:t>
            </a:r>
          </a:p>
          <a:p>
            <a:r>
              <a:rPr lang="en-GB" sz="2000" dirty="0">
                <a:latin typeface="Calibri" panose="020F0502020204030204" pitchFamily="34" charset="0"/>
              </a:rPr>
              <a:t>Outsourced to Quality health </a:t>
            </a:r>
            <a:r>
              <a:rPr lang="en-GB" sz="2000" dirty="0" smtClean="0">
                <a:latin typeface="Calibri" panose="020F0502020204030204" pitchFamily="34" charset="0"/>
              </a:rPr>
              <a:t>pts sent postal questionnaires Oct’17 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National response rate was 63%  (2016 - 67%)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Results published end of  September,2018 (previously published in July) 2018 surveys have been sent out for same time frame and 2019 CPES will include outpatient work for the first time</a:t>
            </a:r>
          </a:p>
          <a:p>
            <a:r>
              <a:rPr lang="en-GB" sz="2000" dirty="0">
                <a:latin typeface="Calibri" panose="020F0502020204030204" pitchFamily="34" charset="0"/>
              </a:rPr>
              <a:t>Results </a:t>
            </a:r>
            <a:r>
              <a:rPr lang="en-GB" sz="2000" dirty="0" smtClean="0">
                <a:latin typeface="Calibri" panose="020F0502020204030204" pitchFamily="34" charset="0"/>
              </a:rPr>
              <a:t>have not </a:t>
            </a:r>
            <a:r>
              <a:rPr lang="en-GB" sz="2000" dirty="0">
                <a:latin typeface="Calibri" panose="020F0502020204030204" pitchFamily="34" charset="0"/>
              </a:rPr>
              <a:t>been published for </a:t>
            </a:r>
            <a:r>
              <a:rPr lang="en-GB" sz="2000" dirty="0" smtClean="0">
                <a:latin typeface="Calibri" panose="020F0502020204030204" pitchFamily="34" charset="0"/>
              </a:rPr>
              <a:t>Weston as </a:t>
            </a:r>
            <a:r>
              <a:rPr lang="en-GB" sz="2000" dirty="0">
                <a:latin typeface="Calibri" panose="020F0502020204030204" pitchFamily="34" charset="0"/>
              </a:rPr>
              <a:t>21 + responses are needed per question for results to be published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You can check any  trust’s quantitative results  at www.ncpes.co.uk</a:t>
            </a:r>
          </a:p>
          <a:p>
            <a:pPr>
              <a:buFontTx/>
              <a:buNone/>
            </a:pPr>
            <a:endParaRPr lang="en-GB" sz="24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391871"/>
              </p:ext>
            </p:extLst>
          </p:nvPr>
        </p:nvGraphicFramePr>
        <p:xfrm>
          <a:off x="3995936" y="4149080"/>
          <a:ext cx="4608513" cy="24345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3020"/>
                <a:gridCol w="1389869"/>
                <a:gridCol w="1755624"/>
              </a:tblGrid>
              <a:tr h="30103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2017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Trust responses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aseline="0" dirty="0" smtClean="0"/>
                        <a:t>Colorectal responses</a:t>
                      </a:r>
                      <a:endParaRPr lang="en-GB" sz="1200" dirty="0"/>
                    </a:p>
                  </a:txBody>
                  <a:tcPr/>
                </a:tc>
              </a:tr>
              <a:tr h="30479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UHBristol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755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59</a:t>
                      </a:r>
                      <a:endParaRPr lang="en-GB" sz="1200" b="1" dirty="0"/>
                    </a:p>
                  </a:txBody>
                  <a:tcPr/>
                </a:tc>
              </a:tr>
              <a:tr h="30479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North</a:t>
                      </a:r>
                      <a:r>
                        <a:rPr lang="en-GB" sz="1200" baseline="0" dirty="0" smtClean="0"/>
                        <a:t> Bristol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591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31</a:t>
                      </a:r>
                      <a:endParaRPr lang="en-GB" sz="1200" b="1" dirty="0"/>
                    </a:p>
                  </a:txBody>
                  <a:tcPr/>
                </a:tc>
              </a:tr>
              <a:tr h="30479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Glos / </a:t>
                      </a:r>
                      <a:r>
                        <a:rPr lang="en-GB" sz="1200" dirty="0" err="1" smtClean="0"/>
                        <a:t>Chelt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1182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53</a:t>
                      </a:r>
                      <a:endParaRPr lang="en-GB" sz="1200" b="1" dirty="0"/>
                    </a:p>
                  </a:txBody>
                  <a:tcPr/>
                </a:tc>
              </a:tr>
              <a:tr h="30479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Taunton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544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67</a:t>
                      </a:r>
                      <a:endParaRPr lang="en-GB" sz="1200" b="1" dirty="0"/>
                    </a:p>
                  </a:txBody>
                  <a:tcPr/>
                </a:tc>
              </a:tr>
              <a:tr h="30479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Yeovil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176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29</a:t>
                      </a:r>
                      <a:endParaRPr lang="en-GB" sz="1200" b="1" dirty="0"/>
                    </a:p>
                  </a:txBody>
                  <a:tcPr/>
                </a:tc>
              </a:tr>
              <a:tr h="30479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Weston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197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7</a:t>
                      </a:r>
                      <a:endParaRPr lang="en-GB" sz="1200" b="1" dirty="0"/>
                    </a:p>
                  </a:txBody>
                  <a:tcPr/>
                </a:tc>
              </a:tr>
              <a:tr h="30479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Bath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496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55</a:t>
                      </a:r>
                      <a:endParaRPr lang="en-GB" sz="1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Calibri" panose="020F0502020204030204" pitchFamily="34" charset="0"/>
              </a:rPr>
              <a:t>Overall, how would you rate your care (out of 10)?</a:t>
            </a:r>
            <a:endParaRPr lang="en-GB" sz="40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552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6237312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Any results less than the national average % are in red </a:t>
            </a:r>
            <a:endParaRPr lang="en-GB" sz="2000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42" y="404664"/>
            <a:ext cx="8606746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62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Q5. Beforehand</a:t>
            </a:r>
            <a:r>
              <a:rPr lang="en-GB" sz="2400" dirty="0">
                <a:latin typeface="Calibri" panose="020F0502020204030204" pitchFamily="34" charset="0"/>
              </a:rPr>
              <a:t>, did you have all the information you needed about your test?</a:t>
            </a:r>
            <a:br>
              <a:rPr lang="en-GB" sz="2400" dirty="0">
                <a:latin typeface="Calibri" panose="020F0502020204030204" pitchFamily="34" charset="0"/>
              </a:rPr>
            </a:b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6093296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Q5 and onwards hospital based </a:t>
            </a:r>
            <a:endParaRPr lang="en-GB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293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Q8. When </a:t>
            </a:r>
            <a:r>
              <a:rPr lang="en-GB" sz="2800" dirty="0">
                <a:latin typeface="Calibri" panose="020F0502020204030204" pitchFamily="34" charset="0"/>
              </a:rPr>
              <a:t>you were first told that you had cancer, had you been told you could bring a family member or friend with you?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663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Q10. Did </a:t>
            </a:r>
            <a:r>
              <a:rPr lang="en-GB" sz="2800" dirty="0">
                <a:latin typeface="Calibri" panose="020F0502020204030204" pitchFamily="34" charset="0"/>
              </a:rPr>
              <a:t>you understand the explanation of what was wrong with you?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39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Q12. Before your cancer treatment started, were your treatment options explained to you?</a:t>
            </a: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35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Q15. Before </a:t>
            </a:r>
            <a:r>
              <a:rPr lang="en-GB" sz="2400" dirty="0">
                <a:latin typeface="Calibri" panose="020F0502020204030204" pitchFamily="34" charset="0"/>
              </a:rPr>
              <a:t>you started your treatment(s), were you also told about any side effects of the treatment that could affect you in the future rather than straight away?</a:t>
            </a:r>
            <a:br>
              <a:rPr lang="en-GB" sz="2400" dirty="0">
                <a:latin typeface="Calibri" panose="020F0502020204030204" pitchFamily="34" charset="0"/>
              </a:rPr>
            </a:b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623731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LWBC link 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0502946"/>
      </p:ext>
    </p:extLst>
  </p:cSld>
  <p:clrMapOvr>
    <a:masterClrMapping/>
  </p:clrMapOvr>
</p:sld>
</file>

<file path=ppt/theme/theme1.xml><?xml version="1.0" encoding="utf-8"?>
<a:theme xmlns:a="http://schemas.openxmlformats.org/drawingml/2006/main" name="UHB_Visions_powerpoint_97_2003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UHB_Visions_powerpoint_97_2003</Template>
  <TotalTime>3996</TotalTime>
  <Words>713</Words>
  <Application>Microsoft Office PowerPoint</Application>
  <PresentationFormat>On-screen Show (4:3)</PresentationFormat>
  <Paragraphs>77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UHB_Visions_powerpoint_97_2003</vt:lpstr>
      <vt:lpstr>PowerPoint Presentation</vt:lpstr>
      <vt:lpstr>2017 NCPES</vt:lpstr>
      <vt:lpstr>Overall, how would you rate your care (out of 10)?</vt:lpstr>
      <vt:lpstr>PowerPoint Presentation</vt:lpstr>
      <vt:lpstr>Q5. Beforehand, did you have all the information you needed about your test? </vt:lpstr>
      <vt:lpstr>Q8. When you were first told that you had cancer, had you been told you could bring a family member or friend with you? </vt:lpstr>
      <vt:lpstr>Q10. Did you understand the explanation of what was wrong with you? </vt:lpstr>
      <vt:lpstr>Q12. Before your cancer treatment started, were your treatment options explained to you?</vt:lpstr>
      <vt:lpstr>Q15. Before you started your treatment(s), were you also told about any side effects of the treatment that could affect you in the future rather than straight away? </vt:lpstr>
      <vt:lpstr>Q16. Were you involved as much as you wanted to be in decisions about your care and treatment? </vt:lpstr>
      <vt:lpstr>Q17. Were you given the name of a Clinical Nurse Specialist who would support you through your treatment? </vt:lpstr>
      <vt:lpstr>Q18. How easy or difficult has it been to contact your clinical nurse specialist?</vt:lpstr>
      <vt:lpstr>Q19. When you have had important questions to ask your Clinical Nurse Specialist, how often have you got answers you could understand? </vt:lpstr>
      <vt:lpstr>Q20. Did hospital staff give you information about support or self-help groups for people with cancer? </vt:lpstr>
      <vt:lpstr>Did hospital staff discuss with you or give you information about the impact cancer could have on your day to day activities (for example, your work life or education)? </vt:lpstr>
      <vt:lpstr>Q48. Once you started your treatment, were you given enough information about whether your chemotherapy was working in a way you could understand? </vt:lpstr>
      <vt:lpstr>Q55. Have you been given a care plan?</vt:lpstr>
      <vt:lpstr>Q58. Since your diagnosis, has anyone discussed with you whether you would like to take part in cancer research?</vt:lpstr>
      <vt:lpstr>Why CPES results are  important </vt:lpstr>
    </vt:vector>
  </TitlesOfParts>
  <Company>United Bristol Healthcare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UHBristol</dc:creator>
  <cp:lastModifiedBy>Dunderdale, Helen</cp:lastModifiedBy>
  <cp:revision>119</cp:revision>
  <dcterms:created xsi:type="dcterms:W3CDTF">2011-06-20T12:48:26Z</dcterms:created>
  <dcterms:modified xsi:type="dcterms:W3CDTF">2019-01-16T14:55:50Z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0x01010078E6183403614140B34430CFDA3FD75E</vt:lpwstr>
  </property>
</Properties>
</file>