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.xml" ContentType="application/vnd.openxmlformats-officedocument.presentationml.notesSlide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326" r:id="rId4"/>
    <p:sldId id="319" r:id="rId5"/>
    <p:sldId id="320" r:id="rId6"/>
    <p:sldId id="321" r:id="rId7"/>
    <p:sldId id="323" r:id="rId8"/>
    <p:sldId id="294" r:id="rId9"/>
    <p:sldId id="296" r:id="rId10"/>
    <p:sldId id="286" r:id="rId11"/>
    <p:sldId id="280" r:id="rId12"/>
    <p:sldId id="297" r:id="rId13"/>
    <p:sldId id="298" r:id="rId14"/>
    <p:sldId id="300" r:id="rId15"/>
    <p:sldId id="273" r:id="rId16"/>
    <p:sldId id="301" r:id="rId17"/>
    <p:sldId id="291" r:id="rId18"/>
    <p:sldId id="303" r:id="rId19"/>
    <p:sldId id="305" r:id="rId20"/>
    <p:sldId id="306" r:id="rId21"/>
    <p:sldId id="310" r:id="rId22"/>
    <p:sldId id="283" r:id="rId23"/>
    <p:sldId id="311" r:id="rId24"/>
    <p:sldId id="313" r:id="rId25"/>
    <p:sldId id="314" r:id="rId26"/>
    <p:sldId id="316" r:id="rId27"/>
    <p:sldId id="284" r:id="rId28"/>
    <p:sldId id="285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DEF"/>
    <a:srgbClr val="CCFFFF"/>
    <a:srgbClr val="CCECFF"/>
    <a:srgbClr val="99CCFF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7" autoAdjust="0"/>
    <p:restoredTop sz="88870" autoAdjust="0"/>
  </p:normalViewPr>
  <p:slideViewPr>
    <p:cSldViewPr>
      <p:cViewPr>
        <p:scale>
          <a:sx n="95" d="100"/>
          <a:sy n="95" d="100"/>
        </p:scale>
        <p:origin x="-264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-4.0535937738245265E-3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4.5370000000000132E-4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-9.283510100355219E-3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5.2366500000000094E-2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2.3893400000000065E-2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9.6357200000000143E-2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188142336"/>
        <c:axId val="188143872"/>
      </c:barChart>
      <c:catAx>
        <c:axId val="188142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88143872"/>
        <c:crosses val="autoZero"/>
        <c:auto val="1"/>
        <c:lblAlgn val="ctr"/>
        <c:lblOffset val="100"/>
        <c:noMultiLvlLbl val="0"/>
      </c:catAx>
      <c:valAx>
        <c:axId val="1881438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814233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-4.7397579644588017E-2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4.852869999999998E-2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6.7312873554119523E-3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7.3176500000000089E-2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6.1155700000000035E-2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7009152"/>
        <c:axId val="237916544"/>
      </c:barChart>
      <c:catAx>
        <c:axId val="237009152"/>
        <c:scaling>
          <c:orientation val="minMax"/>
        </c:scaling>
        <c:delete val="1"/>
        <c:axPos val="b"/>
        <c:majorTickMark val="out"/>
        <c:minorTickMark val="none"/>
        <c:tickLblPos val="nextTo"/>
        <c:crossAx val="237916544"/>
        <c:crosses val="autoZero"/>
        <c:auto val="1"/>
        <c:lblAlgn val="ctr"/>
        <c:lblOffset val="100"/>
        <c:noMultiLvlLbl val="0"/>
      </c:catAx>
      <c:valAx>
        <c:axId val="2379165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00915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4.0774969623336155E-4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2.106970000000008E-2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6.3898220696233299E-2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0.10009179999999995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3.0821799999999899E-2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5055744"/>
        <c:axId val="235114880"/>
      </c:barChart>
      <c:catAx>
        <c:axId val="235055744"/>
        <c:scaling>
          <c:orientation val="minMax"/>
        </c:scaling>
        <c:delete val="1"/>
        <c:axPos val="b"/>
        <c:majorTickMark val="out"/>
        <c:minorTickMark val="none"/>
        <c:tickLblPos val="nextTo"/>
        <c:crossAx val="235114880"/>
        <c:crosses val="autoZero"/>
        <c:auto val="1"/>
        <c:lblAlgn val="ctr"/>
        <c:lblOffset val="100"/>
        <c:noMultiLvlLbl val="0"/>
      </c:catAx>
      <c:valAx>
        <c:axId val="2351148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505574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-8.7188888475835391E-3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-1.747209999999999E-2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-2.0534607847583652E-2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1.3481900000000047E-2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4.0143000000000262E-3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44339584"/>
        <c:axId val="44341120"/>
      </c:barChart>
      <c:catAx>
        <c:axId val="44339584"/>
        <c:scaling>
          <c:orientation val="minMax"/>
        </c:scaling>
        <c:delete val="1"/>
        <c:axPos val="b"/>
        <c:majorTickMark val="out"/>
        <c:minorTickMark val="none"/>
        <c:tickLblPos val="nextTo"/>
        <c:crossAx val="44341120"/>
        <c:crosses val="autoZero"/>
        <c:auto val="1"/>
        <c:lblAlgn val="ctr"/>
        <c:lblOffset val="100"/>
        <c:noMultiLvlLbl val="0"/>
      </c:catAx>
      <c:valAx>
        <c:axId val="443411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33958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-1.2568704330311986E-2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2.5860899999999964E-2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-1.0164904330312141E-2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6.167099999999992E-2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1.4737300000000064E-2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27222272"/>
        <c:axId val="227223808"/>
      </c:barChart>
      <c:catAx>
        <c:axId val="227222272"/>
        <c:scaling>
          <c:orientation val="minMax"/>
        </c:scaling>
        <c:delete val="1"/>
        <c:axPos val="b"/>
        <c:majorTickMark val="out"/>
        <c:minorTickMark val="none"/>
        <c:tickLblPos val="nextTo"/>
        <c:crossAx val="227223808"/>
        <c:crosses val="autoZero"/>
        <c:auto val="1"/>
        <c:lblAlgn val="ctr"/>
        <c:lblOffset val="100"/>
        <c:noMultiLvlLbl val="0"/>
      </c:catAx>
      <c:valAx>
        <c:axId val="2272238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22227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9.6904142857143771E-3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7.2178999999999993E-3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0.14628571428571424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0.10718349999999999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8.3922900000000022E-2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7442944"/>
        <c:axId val="237444480"/>
      </c:barChart>
      <c:catAx>
        <c:axId val="237442944"/>
        <c:scaling>
          <c:orientation val="minMax"/>
        </c:scaling>
        <c:delete val="1"/>
        <c:axPos val="b"/>
        <c:majorTickMark val="out"/>
        <c:minorTickMark val="none"/>
        <c:tickLblPos val="nextTo"/>
        <c:crossAx val="237444480"/>
        <c:crosses val="autoZero"/>
        <c:auto val="1"/>
        <c:lblAlgn val="ctr"/>
        <c:lblOffset val="100"/>
        <c:noMultiLvlLbl val="0"/>
      </c:catAx>
      <c:valAx>
        <c:axId val="2374444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44294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1.012283478260867E-2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3.846179999999999E-2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43604992"/>
        <c:axId val="43952768"/>
      </c:barChart>
      <c:catAx>
        <c:axId val="43604992"/>
        <c:scaling>
          <c:orientation val="minMax"/>
        </c:scaling>
        <c:delete val="1"/>
        <c:axPos val="b"/>
        <c:majorTickMark val="out"/>
        <c:minorTickMark val="none"/>
        <c:tickLblPos val="nextTo"/>
        <c:crossAx val="43952768"/>
        <c:crosses val="autoZero"/>
        <c:auto val="1"/>
        <c:lblAlgn val="ctr"/>
        <c:lblOffset val="100"/>
        <c:noMultiLvlLbl val="0"/>
      </c:catAx>
      <c:valAx>
        <c:axId val="439527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60499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-5.2580000000000959E-3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3.5757600000000056E-2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-1.8415000000000514E-3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62701056"/>
        <c:axId val="262704128"/>
      </c:barChart>
      <c:catAx>
        <c:axId val="262701056"/>
        <c:scaling>
          <c:orientation val="minMax"/>
        </c:scaling>
        <c:delete val="1"/>
        <c:axPos val="b"/>
        <c:majorTickMark val="out"/>
        <c:minorTickMark val="none"/>
        <c:tickLblPos val="nextTo"/>
        <c:crossAx val="262704128"/>
        <c:crosses val="autoZero"/>
        <c:auto val="1"/>
        <c:lblAlgn val="ctr"/>
        <c:lblOffset val="100"/>
        <c:noMultiLvlLbl val="0"/>
      </c:catAx>
      <c:valAx>
        <c:axId val="2627041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70105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-7.8064710709317975E-3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1.2426300000000112E-2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8.5612729290681644E-3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7.6685200000000009E-2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-9.7338000000001257E-3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43911040"/>
        <c:axId val="44142592"/>
      </c:barChart>
      <c:catAx>
        <c:axId val="43911040"/>
        <c:scaling>
          <c:orientation val="minMax"/>
        </c:scaling>
        <c:delete val="1"/>
        <c:axPos val="b"/>
        <c:majorTickMark val="out"/>
        <c:minorTickMark val="none"/>
        <c:tickLblPos val="nextTo"/>
        <c:crossAx val="44142592"/>
        <c:crosses val="autoZero"/>
        <c:auto val="1"/>
        <c:lblAlgn val="ctr"/>
        <c:lblOffset val="100"/>
        <c:noMultiLvlLbl val="0"/>
      </c:catAx>
      <c:valAx>
        <c:axId val="441425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91104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1.1494749097472945E-2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-1.1299599999999965E-2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0.10810810000000015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43847040"/>
        <c:axId val="44331008"/>
      </c:barChart>
      <c:catAx>
        <c:axId val="43847040"/>
        <c:scaling>
          <c:orientation val="minMax"/>
        </c:scaling>
        <c:delete val="1"/>
        <c:axPos val="b"/>
        <c:majorTickMark val="out"/>
        <c:minorTickMark val="none"/>
        <c:tickLblPos val="nextTo"/>
        <c:crossAx val="44331008"/>
        <c:crosses val="autoZero"/>
        <c:auto val="1"/>
        <c:lblAlgn val="ctr"/>
        <c:lblOffset val="100"/>
        <c:noMultiLvlLbl val="0"/>
      </c:catAx>
      <c:valAx>
        <c:axId val="443310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84704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1.0415095357833692E-2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-4.4437500000000019E-2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138351744"/>
        <c:axId val="138353280"/>
      </c:barChart>
      <c:catAx>
        <c:axId val="1383517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8353280"/>
        <c:crosses val="autoZero"/>
        <c:auto val="1"/>
        <c:lblAlgn val="ctr"/>
        <c:lblOffset val="100"/>
        <c:noMultiLvlLbl val="0"/>
      </c:catAx>
      <c:valAx>
        <c:axId val="1383532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835174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-2.1413537572253505E-3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-6.9215999999999722E-3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4.3194955333683671E-2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3.2078700000000016E-2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4.3167000000000066E-2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-8.7530966143682942E-3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9.5547999999999966E-2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62670208"/>
        <c:axId val="264680960"/>
      </c:barChart>
      <c:catAx>
        <c:axId val="262670208"/>
        <c:scaling>
          <c:orientation val="minMax"/>
        </c:scaling>
        <c:delete val="1"/>
        <c:axPos val="b"/>
        <c:majorTickMark val="out"/>
        <c:minorTickMark val="none"/>
        <c:tickLblPos val="nextTo"/>
        <c:crossAx val="264680960"/>
        <c:crosses val="autoZero"/>
        <c:auto val="1"/>
        <c:lblAlgn val="ctr"/>
        <c:lblOffset val="100"/>
        <c:noMultiLvlLbl val="0"/>
      </c:catAx>
      <c:valAx>
        <c:axId val="2646809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67020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-8.9712349112426315E-3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2.9744000000001547E-3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9.4295099999999965E-2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138550272"/>
        <c:axId val="138740864"/>
      </c:barChart>
      <c:catAx>
        <c:axId val="138550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38740864"/>
        <c:crosses val="autoZero"/>
        <c:auto val="1"/>
        <c:lblAlgn val="ctr"/>
        <c:lblOffset val="100"/>
        <c:noMultiLvlLbl val="0"/>
      </c:catAx>
      <c:valAx>
        <c:axId val="1387408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855027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-1.4588094059405865E-2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1.5702400000000005E-2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7.2307999999999817E-3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139056256"/>
        <c:axId val="219287552"/>
      </c:barChart>
      <c:catAx>
        <c:axId val="139056256"/>
        <c:scaling>
          <c:orientation val="minMax"/>
        </c:scaling>
        <c:delete val="1"/>
        <c:axPos val="b"/>
        <c:majorTickMark val="out"/>
        <c:minorTickMark val="none"/>
        <c:tickLblPos val="nextTo"/>
        <c:crossAx val="219287552"/>
        <c:crosses val="autoZero"/>
        <c:auto val="1"/>
        <c:lblAlgn val="ctr"/>
        <c:lblOffset val="100"/>
        <c:noMultiLvlLbl val="0"/>
      </c:catAx>
      <c:valAx>
        <c:axId val="2192875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905625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-2.0831550929367948E-2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1.7042799999999914E-2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3.7246000000000223E-2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44344064"/>
        <c:axId val="51657344"/>
      </c:barChart>
      <c:catAx>
        <c:axId val="4434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51657344"/>
        <c:crosses val="autoZero"/>
        <c:auto val="1"/>
        <c:lblAlgn val="ctr"/>
        <c:lblOffset val="100"/>
        <c:noMultiLvlLbl val="0"/>
      </c:catAx>
      <c:valAx>
        <c:axId val="516573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34406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-1.3186053522415309E-2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-2.6395999999999642E-3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4.6762224477584713E-2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2.5027600000000039E-2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0.15019470000000001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7078016"/>
        <c:axId val="237079552"/>
      </c:barChart>
      <c:catAx>
        <c:axId val="237078016"/>
        <c:scaling>
          <c:orientation val="minMax"/>
        </c:scaling>
        <c:delete val="1"/>
        <c:axPos val="b"/>
        <c:majorTickMark val="out"/>
        <c:minorTickMark val="none"/>
        <c:tickLblPos val="nextTo"/>
        <c:crossAx val="237079552"/>
        <c:crosses val="autoZero"/>
        <c:auto val="1"/>
        <c:lblAlgn val="ctr"/>
        <c:lblOffset val="100"/>
        <c:noMultiLvlLbl val="0"/>
      </c:catAx>
      <c:valAx>
        <c:axId val="2370795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07801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3.5833014662757234E-3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4.7223999999999988E-2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1.9131406466275647E-2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0.21078620000000003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1.3562200000000024E-2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5477632"/>
        <c:axId val="235517056"/>
      </c:barChart>
      <c:catAx>
        <c:axId val="235477632"/>
        <c:scaling>
          <c:orientation val="minMax"/>
        </c:scaling>
        <c:delete val="1"/>
        <c:axPos val="b"/>
        <c:majorTickMark val="out"/>
        <c:minorTickMark val="none"/>
        <c:tickLblPos val="nextTo"/>
        <c:crossAx val="235517056"/>
        <c:crosses val="autoZero"/>
        <c:auto val="1"/>
        <c:lblAlgn val="ctr"/>
        <c:lblOffset val="100"/>
        <c:noMultiLvlLbl val="0"/>
      </c:catAx>
      <c:valAx>
        <c:axId val="2355170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547763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9.7045433090024447E-3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-3.1362999999999808E-3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0.19628485830900247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60C0C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0.10380439999999999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-4.5233200000000001E-2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2912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63012736"/>
        <c:axId val="263014272"/>
      </c:barChart>
      <c:catAx>
        <c:axId val="263012736"/>
        <c:scaling>
          <c:orientation val="minMax"/>
        </c:scaling>
        <c:delete val="1"/>
        <c:axPos val="b"/>
        <c:majorTickMark val="out"/>
        <c:minorTickMark val="none"/>
        <c:tickLblPos val="nextTo"/>
        <c:crossAx val="263014272"/>
        <c:crosses val="autoZero"/>
        <c:auto val="1"/>
        <c:lblAlgn val="ctr"/>
        <c:lblOffset val="100"/>
        <c:noMultiLvlLbl val="0"/>
      </c:catAx>
      <c:valAx>
        <c:axId val="2630142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301273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-4.8319999999990593E-4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1.4730099999999968E-2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2.884959999999992E-2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4347904"/>
        <c:axId val="234448000"/>
      </c:barChart>
      <c:catAx>
        <c:axId val="234347904"/>
        <c:scaling>
          <c:orientation val="minMax"/>
        </c:scaling>
        <c:delete val="1"/>
        <c:axPos val="b"/>
        <c:majorTickMark val="out"/>
        <c:minorTickMark val="none"/>
        <c:tickLblPos val="nextTo"/>
        <c:crossAx val="234448000"/>
        <c:crosses val="autoZero"/>
        <c:auto val="1"/>
        <c:lblAlgn val="ctr"/>
        <c:lblOffset val="100"/>
        <c:noMultiLvlLbl val="0"/>
      </c:catAx>
      <c:valAx>
        <c:axId val="2344480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434790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-3.5008091047040724E-3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-7.8535000000000688E-3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0.11865621311751806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7.0776999999999646E-3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5.9427600000000025E-2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28878976"/>
        <c:axId val="229313536"/>
      </c:barChart>
      <c:catAx>
        <c:axId val="228878976"/>
        <c:scaling>
          <c:orientation val="minMax"/>
        </c:scaling>
        <c:delete val="1"/>
        <c:axPos val="b"/>
        <c:majorTickMark val="out"/>
        <c:minorTickMark val="none"/>
        <c:tickLblPos val="nextTo"/>
        <c:crossAx val="229313536"/>
        <c:crosses val="autoZero"/>
        <c:auto val="1"/>
        <c:lblAlgn val="ctr"/>
        <c:lblOffset val="100"/>
        <c:noMultiLvlLbl val="0"/>
      </c:catAx>
      <c:valAx>
        <c:axId val="229313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887897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-1.1929783673469307E-2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-1.0273500000000046E-2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2.7966742326530625E-2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3.0637299999999978E-2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-2.5164999999999216E-3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1.1131725326530617E-2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49255808"/>
        <c:axId val="235209088"/>
      </c:barChart>
      <c:catAx>
        <c:axId val="249255808"/>
        <c:scaling>
          <c:orientation val="minMax"/>
        </c:scaling>
        <c:delete val="1"/>
        <c:axPos val="b"/>
        <c:majorTickMark val="out"/>
        <c:minorTickMark val="none"/>
        <c:tickLblPos val="nextTo"/>
        <c:crossAx val="235209088"/>
        <c:crosses val="autoZero"/>
        <c:auto val="1"/>
        <c:lblAlgn val="ctr"/>
        <c:lblOffset val="100"/>
        <c:noMultiLvlLbl val="0"/>
      </c:catAx>
      <c:valAx>
        <c:axId val="2352090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925580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-3.731498574739267E-2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1.1785699999999899E-2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2.3143369252607182E-2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6.00795999999999E-2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8.3016099999999926E-2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-0.14958390374739283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9.8889099999999952E-2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5264640"/>
        <c:axId val="235549056"/>
      </c:barChart>
      <c:catAx>
        <c:axId val="235264640"/>
        <c:scaling>
          <c:orientation val="minMax"/>
        </c:scaling>
        <c:delete val="1"/>
        <c:axPos val="b"/>
        <c:majorTickMark val="out"/>
        <c:minorTickMark val="none"/>
        <c:tickLblPos val="nextTo"/>
        <c:crossAx val="235549056"/>
        <c:crosses val="autoZero"/>
        <c:auto val="1"/>
        <c:lblAlgn val="ctr"/>
        <c:lblOffset val="100"/>
        <c:noMultiLvlLbl val="0"/>
      </c:catAx>
      <c:valAx>
        <c:axId val="2355490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526464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-1.5265668253968134E-2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6.5659999999999608E-3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3.1746031746031744E-2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6.090059999999986E-2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6.8671499999999885E-2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5707392"/>
        <c:axId val="235713280"/>
      </c:barChart>
      <c:catAx>
        <c:axId val="235707392"/>
        <c:scaling>
          <c:orientation val="minMax"/>
        </c:scaling>
        <c:delete val="1"/>
        <c:axPos val="b"/>
        <c:majorTickMark val="out"/>
        <c:minorTickMark val="none"/>
        <c:tickLblPos val="nextTo"/>
        <c:crossAx val="235713280"/>
        <c:crosses val="autoZero"/>
        <c:auto val="1"/>
        <c:lblAlgn val="ctr"/>
        <c:lblOffset val="100"/>
        <c:noMultiLvlLbl val="0"/>
      </c:catAx>
      <c:valAx>
        <c:axId val="2357132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570739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3.7523195121952346E-3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-4.369199999999962E-3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5.9451219512195119E-2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2.5175599999999854E-2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8.866979999999991E-2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4456960"/>
        <c:axId val="234458496"/>
      </c:barChart>
      <c:catAx>
        <c:axId val="234456960"/>
        <c:scaling>
          <c:orientation val="minMax"/>
        </c:scaling>
        <c:delete val="1"/>
        <c:axPos val="b"/>
        <c:majorTickMark val="out"/>
        <c:minorTickMark val="none"/>
        <c:tickLblPos val="nextTo"/>
        <c:crossAx val="234458496"/>
        <c:crosses val="autoZero"/>
        <c:auto val="1"/>
        <c:lblAlgn val="ctr"/>
        <c:lblOffset val="100"/>
        <c:noMultiLvlLbl val="0"/>
      </c:catAx>
      <c:valAx>
        <c:axId val="2344584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445696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52214526245977E-2"/>
          <c:y val="4.0787679088210772E-2"/>
          <c:w val="0.87362355357754196"/>
          <c:h val="0.8476336238560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-3.7301878487613904E-2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2.4475099999999861E-2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3.8985605123860179E-3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881010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0.12943569999999993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6.8502300000000016E-2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ChartData!$L$13</c:f>
              <c:numCache>
                <c:formatCode>0.00%</c:formatCode>
                <c:ptCount val="1"/>
                <c:pt idx="0">
                  <c:v>2.0705283512385986E-2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2C962C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val>
            <c:numRef>
              <c:f>ChartData!$M$13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7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-6.1705999999999928E-2</c:v>
                </c:pt>
              </c:numCache>
            </c:numRef>
          </c:val>
        </c:ser>
        <c:dLbls>
          <c:showLegendKey val="0"/>
          <c:showVal val="0"/>
          <c:showCatName val="0"/>
          <c:showSerName val="1"/>
          <c:showPercent val="0"/>
          <c:showBubbleSize val="0"/>
        </c:dLbls>
        <c:gapWidth val="150"/>
        <c:axId val="234617088"/>
        <c:axId val="234690432"/>
      </c:barChart>
      <c:catAx>
        <c:axId val="234617088"/>
        <c:scaling>
          <c:orientation val="minMax"/>
        </c:scaling>
        <c:delete val="1"/>
        <c:axPos val="b"/>
        <c:majorTickMark val="out"/>
        <c:minorTickMark val="none"/>
        <c:tickLblPos val="nextTo"/>
        <c:crossAx val="234690432"/>
        <c:crosses val="autoZero"/>
        <c:auto val="1"/>
        <c:lblAlgn val="ctr"/>
        <c:lblOffset val="100"/>
        <c:noMultiLvlLbl val="0"/>
      </c:catAx>
      <c:valAx>
        <c:axId val="234690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461708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6FF9666-C971-4C11-AB95-1203E34114EA}" type="datetimeFigureOut">
              <a:rPr lang="en-GB"/>
              <a:pPr>
                <a:defRPr/>
              </a:pPr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EE3469C-BB2B-4AC0-BA96-9F70D2FCF9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3469C-BB2B-4AC0-BA96-9F70D2FCF99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7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S_Header_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NHS_Footer_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pic>
        <p:nvPicPr>
          <p:cNvPr id="5" name="Picture 5" descr="NHS_Centre_Power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2363788"/>
            <a:ext cx="8642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  </a:t>
            </a: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r>
              <a:rPr lang="en-US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	</a:t>
            </a: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b="1" dirty="0">
              <a:ea typeface="ＭＳ Ｐゴシック" pitchFamily="-64" charset="-128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5288" y="2060848"/>
            <a:ext cx="7993062" cy="3455715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buNone/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7561262" cy="64797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3850" y="2132856"/>
            <a:ext cx="8208963" cy="3455987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3850" y="1484313"/>
            <a:ext cx="8064500" cy="649287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77492"/>
            <a:ext cx="3672408" cy="31677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2276872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650" y="1557338"/>
            <a:ext cx="7488238" cy="719534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04864"/>
            <a:ext cx="3744416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4788024" y="2204864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5650" y="1484313"/>
            <a:ext cx="3744342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8024" y="1484784"/>
            <a:ext cx="3672408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7375" cy="648543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8312" y="2132856"/>
            <a:ext cx="388766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99992" y="2132856"/>
            <a:ext cx="417671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3131840" y="2204864"/>
            <a:ext cx="5544616" cy="338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3850" y="2204864"/>
            <a:ext cx="2519363" cy="331236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23528" y="1484313"/>
            <a:ext cx="8280722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0825" y="1700809"/>
            <a:ext cx="5400675" cy="388878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67400" y="1773238"/>
            <a:ext cx="2881313" cy="3816350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HS_Header_powerpoi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NHS_Footer_Powerpoi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6125" y="1647825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11560" y="548680"/>
            <a:ext cx="7920880" cy="396044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64" charset="-128"/>
              </a:rPr>
              <a:t>National Cancer Patient Experience (NCPES) Results 2017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40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 pitchFamily="-64" charset="-128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64" charset="-128"/>
              </a:rPr>
              <a:t>Skin SSG February 2019 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-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Q11. When you were told you had cancer, were you given written information about the type of cancer you had?</a:t>
            </a: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07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Q12. Before your cancer treatment started, were your treatment options explained to you?</a:t>
            </a: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5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Q14. Were </a:t>
            </a:r>
            <a:r>
              <a:rPr lang="en-GB" sz="2800" dirty="0">
                <a:latin typeface="Calibri" panose="020F0502020204030204" pitchFamily="34" charset="0"/>
              </a:rPr>
              <a:t>you offered practical advice and support in dealing with the side effects of your treatment(s)?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Q15. Before </a:t>
            </a:r>
            <a:r>
              <a:rPr lang="en-GB" sz="2400" dirty="0">
                <a:latin typeface="Calibri" panose="020F0502020204030204" pitchFamily="34" charset="0"/>
              </a:rPr>
              <a:t>you started your treatment(s), were you also told about any side effects of the treatment that could affect you in the future rather than straight away?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2373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LWBC link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50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Q17. Were </a:t>
            </a:r>
            <a:r>
              <a:rPr lang="en-GB" sz="2800" dirty="0">
                <a:latin typeface="Calibri" panose="020F0502020204030204" pitchFamily="34" charset="0"/>
              </a:rPr>
              <a:t>you given the name of a Clinical Nurse Specialist who would support you through your treatment?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52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Q18. How easy or difficult has it been to contact your clinical nurse specialist?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Q19. When </a:t>
            </a:r>
            <a:r>
              <a:rPr lang="en-GB" sz="2800" dirty="0">
                <a:latin typeface="Calibri" panose="020F0502020204030204" pitchFamily="34" charset="0"/>
              </a:rPr>
              <a:t>you have had important questions to ask your Clinical Nurse Specialist, how often have you got answers you could understand?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272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Q20. Did </a:t>
            </a:r>
            <a:r>
              <a:rPr lang="en-GB" sz="2800" dirty="0">
                <a:latin typeface="Calibri" panose="020F0502020204030204" pitchFamily="34" charset="0"/>
              </a:rPr>
              <a:t>hospital staff give you information about support or self-help groups for people with cancer?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2373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LWBC link </a:t>
            </a:r>
            <a:endParaRPr lang="en-GB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88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Q22. Did </a:t>
            </a:r>
            <a:r>
              <a:rPr lang="en-GB" sz="2400" dirty="0">
                <a:latin typeface="Calibri" panose="020F0502020204030204" pitchFamily="34" charset="0"/>
              </a:rPr>
              <a:t>hospital staff give you information about how to get financial help or any benefits you might be entitled to?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02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25. Beforehand</a:t>
            </a:r>
            <a:r>
              <a:rPr lang="en-GB" sz="2800" dirty="0">
                <a:latin typeface="Calibri" panose="020F0502020204030204" pitchFamily="34" charset="0"/>
              </a:rPr>
              <a:t>, did you have all the information you needed about your operation?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50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6633"/>
            <a:ext cx="333375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2017 NCPES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692696"/>
            <a:ext cx="8640886" cy="543346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Any adult ( &gt;16) with a cancer diagnosis and had an Inpatient or day case associated care episode  during  01/04/17 – 30/06/17</a:t>
            </a:r>
          </a:p>
          <a:p>
            <a:r>
              <a:rPr lang="en-GB" sz="2000" dirty="0">
                <a:latin typeface="Calibri" panose="020F0502020204030204" pitchFamily="34" charset="0"/>
              </a:rPr>
              <a:t>Outsourced to Quality health </a:t>
            </a:r>
            <a:r>
              <a:rPr lang="en-GB" sz="2000" dirty="0" smtClean="0">
                <a:latin typeface="Calibri" panose="020F0502020204030204" pitchFamily="34" charset="0"/>
              </a:rPr>
              <a:t>pts sent postal questionnaires Oct’17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National response rate was 63%  (2016 - 67%)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Results published end of  September,2018 (previously published in July) 2018 surveys have been sent out for same time frame and 2019 CPES will include outpatient work for the first time.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Results </a:t>
            </a:r>
            <a:r>
              <a:rPr lang="en-GB" sz="2000" dirty="0" smtClean="0">
                <a:latin typeface="Calibri" panose="020F0502020204030204" pitchFamily="34" charset="0"/>
              </a:rPr>
              <a:t>have only been </a:t>
            </a:r>
            <a:r>
              <a:rPr lang="en-GB" sz="2000" dirty="0">
                <a:latin typeface="Calibri" panose="020F0502020204030204" pitchFamily="34" charset="0"/>
              </a:rPr>
              <a:t>published </a:t>
            </a:r>
            <a:r>
              <a:rPr lang="en-GB" sz="2000" dirty="0" smtClean="0">
                <a:latin typeface="Calibri" panose="020F0502020204030204" pitchFamily="34" charset="0"/>
              </a:rPr>
              <a:t>for North Bristol and partially for </a:t>
            </a:r>
            <a:r>
              <a:rPr lang="en-GB" sz="2000" dirty="0" smtClean="0">
                <a:latin typeface="Calibri" panose="020F0502020204030204" pitchFamily="34" charset="0"/>
              </a:rPr>
              <a:t>UH Bristol </a:t>
            </a:r>
            <a:r>
              <a:rPr lang="en-GB" sz="2000" dirty="0" smtClean="0">
                <a:latin typeface="Calibri" panose="020F0502020204030204" pitchFamily="34" charset="0"/>
              </a:rPr>
              <a:t>(</a:t>
            </a:r>
            <a:r>
              <a:rPr lang="en-GB" sz="2000" dirty="0" smtClean="0">
                <a:latin typeface="Calibri" panose="020F0502020204030204" pitchFamily="34" charset="0"/>
              </a:rPr>
              <a:t>SSG=2/7 trusts)as 21 </a:t>
            </a:r>
            <a:r>
              <a:rPr lang="en-GB" sz="2000" dirty="0">
                <a:latin typeface="Calibri" panose="020F0502020204030204" pitchFamily="34" charset="0"/>
              </a:rPr>
              <a:t>+ </a:t>
            </a:r>
            <a:r>
              <a:rPr lang="en-GB" sz="2000" dirty="0" smtClean="0">
                <a:latin typeface="Calibri" panose="020F0502020204030204" pitchFamily="34" charset="0"/>
              </a:rPr>
              <a:t>responses are needed per question for results </a:t>
            </a:r>
            <a:r>
              <a:rPr lang="en-GB" sz="2000" dirty="0">
                <a:latin typeface="Calibri" panose="020F0502020204030204" pitchFamily="34" charset="0"/>
              </a:rPr>
              <a:t>to be </a:t>
            </a:r>
            <a:r>
              <a:rPr lang="en-GB" sz="2000" dirty="0" smtClean="0">
                <a:latin typeface="Calibri" panose="020F0502020204030204" pitchFamily="34" charset="0"/>
              </a:rPr>
              <a:t>published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You can check any  trust’s quantitative results  at www.ncpes.co.uk</a:t>
            </a:r>
          </a:p>
          <a:p>
            <a:pPr>
              <a:buFontTx/>
              <a:buNone/>
            </a:pPr>
            <a:endParaRPr lang="en-GB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91831"/>
              </p:ext>
            </p:extLst>
          </p:nvPr>
        </p:nvGraphicFramePr>
        <p:xfrm>
          <a:off x="4211960" y="4509119"/>
          <a:ext cx="4824536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1599"/>
                <a:gridCol w="1455019"/>
                <a:gridCol w="1837918"/>
              </a:tblGrid>
              <a:tr h="25651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2017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Trust responses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Skin </a:t>
                      </a:r>
                      <a:r>
                        <a:rPr lang="en-GB" sz="1200" baseline="0" dirty="0" smtClean="0"/>
                        <a:t>responses</a:t>
                      </a:r>
                      <a:endParaRPr lang="en-GB" sz="1200" dirty="0"/>
                    </a:p>
                  </a:txBody>
                  <a:tcPr/>
                </a:tc>
              </a:tr>
              <a:tr h="2597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UHBristol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755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22</a:t>
                      </a:r>
                      <a:endParaRPr lang="en-GB" sz="1200" b="0" dirty="0"/>
                    </a:p>
                  </a:txBody>
                  <a:tcPr/>
                </a:tc>
              </a:tr>
              <a:tr h="2597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North</a:t>
                      </a:r>
                      <a:r>
                        <a:rPr lang="en-GB" sz="1200" baseline="0" dirty="0" smtClean="0"/>
                        <a:t> Bristol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591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74</a:t>
                      </a:r>
                      <a:endParaRPr lang="en-GB" sz="1200" b="0" dirty="0"/>
                    </a:p>
                  </a:txBody>
                  <a:tcPr/>
                </a:tc>
              </a:tr>
              <a:tr h="2597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Glos / </a:t>
                      </a:r>
                      <a:r>
                        <a:rPr lang="en-GB" sz="1200" dirty="0" err="1" smtClean="0"/>
                        <a:t>Chelt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1182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/>
                        <a:t>17</a:t>
                      </a:r>
                      <a:endParaRPr lang="en-GB" sz="1200" b="0" dirty="0"/>
                    </a:p>
                  </a:txBody>
                  <a:tcPr/>
                </a:tc>
              </a:tr>
              <a:tr h="2597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Taunton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544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2597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Yeovil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176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/>
                </a:tc>
              </a:tr>
              <a:tr h="2597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Weston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197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</a:tr>
              <a:tr h="2597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Bath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496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26. After </a:t>
            </a:r>
            <a:r>
              <a:rPr lang="en-GB" sz="2800" dirty="0">
                <a:latin typeface="Calibri" panose="020F0502020204030204" pitchFamily="34" charset="0"/>
              </a:rPr>
              <a:t>the operation, did a member of staff explain how it had gone in a way you could understand?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558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34. Were </a:t>
            </a:r>
            <a:r>
              <a:rPr lang="en-GB" sz="2800" dirty="0">
                <a:latin typeface="Calibri" panose="020F0502020204030204" pitchFamily="34" charset="0"/>
              </a:rPr>
              <a:t>you given enough privacy when discussing your condition or treatment?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63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Q35. During </a:t>
            </a:r>
            <a:r>
              <a:rPr lang="en-GB" sz="2400" dirty="0">
                <a:latin typeface="Calibri" panose="020F0502020204030204" pitchFamily="34" charset="0"/>
              </a:rPr>
              <a:t>your hospital visit, did you find someone on the hospital staff to talk to about your worries and fears?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621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Q36. Do </a:t>
            </a:r>
            <a:r>
              <a:rPr lang="en-GB" sz="2800" dirty="0">
                <a:latin typeface="Calibri" panose="020F0502020204030204" pitchFamily="34" charset="0"/>
              </a:rPr>
              <a:t>you think the hospital staff did everything they could to help control your pain?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457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Q38. Were </a:t>
            </a:r>
            <a:r>
              <a:rPr lang="en-GB" sz="2800" dirty="0">
                <a:latin typeface="Calibri" panose="020F0502020204030204" pitchFamily="34" charset="0"/>
              </a:rPr>
              <a:t>you given clear written information about what you should or should not do after leaving hospital?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40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Q39. Did </a:t>
            </a:r>
            <a:r>
              <a:rPr lang="en-GB" sz="2800" dirty="0">
                <a:latin typeface="Calibri" panose="020F0502020204030204" pitchFamily="34" charset="0"/>
              </a:rPr>
              <a:t>hospital staff tell you who to contact if you were worried about your condition or treatment after you left hospital?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035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Q41. While </a:t>
            </a:r>
            <a:r>
              <a:rPr lang="en-GB" sz="2400" dirty="0">
                <a:latin typeface="Calibri" panose="020F0502020204030204" pitchFamily="34" charset="0"/>
              </a:rPr>
              <a:t>you were being treated as an outpatient or day case, did you find someone on the hospital staff to talk to about your worries and fears?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906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Q55. Have you been given a care plan?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68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Q58. Since </a:t>
            </a:r>
            <a:r>
              <a:rPr lang="en-GB" sz="2800" dirty="0">
                <a:latin typeface="Calibri" panose="020F0502020204030204" pitchFamily="34" charset="0"/>
              </a:rPr>
              <a:t>your diagnosis, has anyone discussed with you whether you would like to take part in cancer research?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888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427925"/>
              </p:ext>
            </p:extLst>
          </p:nvPr>
        </p:nvGraphicFramePr>
        <p:xfrm>
          <a:off x="35495" y="188640"/>
          <a:ext cx="9108506" cy="5894160"/>
        </p:xfrm>
        <a:graphic>
          <a:graphicData uri="http://schemas.openxmlformats.org/drawingml/2006/table">
            <a:tbl>
              <a:tblPr/>
              <a:tblGrid>
                <a:gridCol w="2307182"/>
                <a:gridCol w="528992"/>
                <a:gridCol w="404186"/>
                <a:gridCol w="504056"/>
                <a:gridCol w="432048"/>
                <a:gridCol w="504056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504056"/>
                <a:gridCol w="504056"/>
                <a:gridCol w="395538"/>
              </a:tblGrid>
              <a:tr h="14700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Dashboard Developed by </a:t>
                      </a:r>
                      <a:endParaRPr lang="en-GB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PHE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/ NHS </a:t>
                      </a: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England Trusts’ overall generic score 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GLOS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NBT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RUH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TST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UH Bristol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WHT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YDH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4057"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Nat</a:t>
                      </a:r>
                    </a:p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Patient definitely involved in decisions about care and treatment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Patient given the name of the CNS who would support them through their treatment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Patient found it easy to contact their CNS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Always treated with respect and dignity by staff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Staff told patient who to contact if worried post discharge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470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Practice staff definitely did everything they could to support patient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992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Patient’s </a:t>
                      </a:r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average rating of care scored from very poor to very good (out of 10)</a:t>
                      </a:r>
                    </a:p>
                  </a:txBody>
                  <a:tcPr marL="5250" marR="5250" marT="5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623731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Any results less than the national average % are in red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4662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Q1.  Saw GP once/ twice before being told had to go to hospital</a:t>
            </a:r>
            <a:endParaRPr lang="en-GB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2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Q2. Thought they were seen as soon as necessary ?</a:t>
            </a:r>
            <a:r>
              <a:rPr lang="en-GB" sz="2400" dirty="0">
                <a:latin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02128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With GP 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141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Q5. Beforehand</a:t>
            </a:r>
            <a:r>
              <a:rPr lang="en-GB" sz="2400" dirty="0">
                <a:latin typeface="Calibri" panose="020F0502020204030204" pitchFamily="34" charset="0"/>
              </a:rPr>
              <a:t>, did you have all the information you needed about your test?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09329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Q5 and onwards hospital based 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93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Q7. Were </a:t>
            </a:r>
            <a:r>
              <a:rPr lang="en-GB" sz="2400" dirty="0">
                <a:latin typeface="Calibri" panose="020F0502020204030204" pitchFamily="34" charset="0"/>
              </a:rPr>
              <a:t>the results of the test explained in a way you could understand?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826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Q9. Patient felt they were told sensitively they had cancer</a:t>
            </a: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01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Q10. Did </a:t>
            </a:r>
            <a:r>
              <a:rPr lang="en-GB" sz="2800" dirty="0">
                <a:latin typeface="Calibri" panose="020F0502020204030204" pitchFamily="34" charset="0"/>
              </a:rPr>
              <a:t>you understand the explanation of what was wrong with you?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396581"/>
      </p:ext>
    </p:extLst>
  </p:cSld>
  <p:clrMapOvr>
    <a:masterClrMapping/>
  </p:clrMapOvr>
</p:sld>
</file>

<file path=ppt/theme/theme1.xml><?xml version="1.0" encoding="utf-8"?>
<a:theme xmlns:a="http://schemas.openxmlformats.org/drawingml/2006/main" name="UHB_Visions_powerpoint_97_200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UHB_Visions_powerpoint_97_2003</Template>
  <TotalTime>3246</TotalTime>
  <Words>875</Words>
  <Application>Microsoft Office PowerPoint</Application>
  <PresentationFormat>On-screen Show (4:3)</PresentationFormat>
  <Paragraphs>204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UHB_Visions_powerpoint_97_2003</vt:lpstr>
      <vt:lpstr>PowerPoint Presentation</vt:lpstr>
      <vt:lpstr>2017 NCPES</vt:lpstr>
      <vt:lpstr>PowerPoint Presentation</vt:lpstr>
      <vt:lpstr>Q1.  Saw GP once/ twice before being told had to go to hospital</vt:lpstr>
      <vt:lpstr>Q2. Thought they were seen as soon as necessary ? </vt:lpstr>
      <vt:lpstr>Q5. Beforehand, did you have all the information you needed about your test? </vt:lpstr>
      <vt:lpstr>Q7. Were the results of the test explained in a way you could understand? </vt:lpstr>
      <vt:lpstr>Q9. Patient felt they were told sensitively they had cancer</vt:lpstr>
      <vt:lpstr>Q10. Did you understand the explanation of what was wrong with you? </vt:lpstr>
      <vt:lpstr>Q11. When you were told you had cancer, were you given written information about the type of cancer you had?</vt:lpstr>
      <vt:lpstr>Q12. Before your cancer treatment started, were your treatment options explained to you?</vt:lpstr>
      <vt:lpstr>Q14. Were you offered practical advice and support in dealing with the side effects of your treatment(s)? </vt:lpstr>
      <vt:lpstr>Q15. Before you started your treatment(s), were you also told about any side effects of the treatment that could affect you in the future rather than straight away? </vt:lpstr>
      <vt:lpstr>Q17. Were you given the name of a Clinical Nurse Specialist who would support you through your treatment? </vt:lpstr>
      <vt:lpstr>Q18. How easy or difficult has it been to contact your clinical nurse specialist?</vt:lpstr>
      <vt:lpstr>Q19. When you have had important questions to ask your Clinical Nurse Specialist, how often have you got answers you could understand? </vt:lpstr>
      <vt:lpstr>Q20. Did hospital staff give you information about support or self-help groups for people with cancer? </vt:lpstr>
      <vt:lpstr>Q22. Did hospital staff give you information about how to get financial help or any benefits you might be entitled to? </vt:lpstr>
      <vt:lpstr>25. Beforehand, did you have all the information you needed about your operation? </vt:lpstr>
      <vt:lpstr>26. After the operation, did a member of staff explain how it had gone in a way you could understand? </vt:lpstr>
      <vt:lpstr>34. Were you given enough privacy when discussing your condition or treatment? </vt:lpstr>
      <vt:lpstr>Q35. During your hospital visit, did you find someone on the hospital staff to talk to about your worries and fears?</vt:lpstr>
      <vt:lpstr>Q36. Do you think the hospital staff did everything they could to help control your pain? </vt:lpstr>
      <vt:lpstr>Q38. Were you given clear written information about what you should or should not do after leaving hospital? </vt:lpstr>
      <vt:lpstr>Q39. Did hospital staff tell you who to contact if you were worried about your condition or treatment after you left hospital? </vt:lpstr>
      <vt:lpstr>Q41. While you were being treated as an outpatient or day case, did you find someone on the hospital staff to talk to about your worries and fears? </vt:lpstr>
      <vt:lpstr>Q55. Have you been given a care plan?</vt:lpstr>
      <vt:lpstr>Q58. Since your diagnosis, has anyone discussed with you whether you would like to take part in cancer research?</vt:lpstr>
    </vt:vector>
  </TitlesOfParts>
  <Company>United Bristol Healthcare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UHBristol</dc:creator>
  <cp:lastModifiedBy>Dunderdale, Helen</cp:lastModifiedBy>
  <cp:revision>107</cp:revision>
  <dcterms:created xsi:type="dcterms:W3CDTF">2011-06-20T12:48:26Z</dcterms:created>
  <dcterms:modified xsi:type="dcterms:W3CDTF">2019-02-26T17:56:20Z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0x01010078E6183403614140B34430CFDA3FD75E</vt:lpwstr>
  </property>
</Properties>
</file>