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69" r:id="rId6"/>
    <p:sldId id="273" r:id="rId7"/>
  </p:sldIdLst>
  <p:sldSz cx="9144000" cy="5715000" type="screen16x1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AE2573"/>
    <a:srgbClr val="009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4"/>
    <p:restoredTop sz="94548"/>
  </p:normalViewPr>
  <p:slideViewPr>
    <p:cSldViewPr snapToGrid="0" snapToObjects="1">
      <p:cViewPr>
        <p:scale>
          <a:sx n="80" d="100"/>
          <a:sy n="80" d="100"/>
        </p:scale>
        <p:origin x="-2622" y="-10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01ADE40-8122-D249-9379-A9B36347F9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D11888-FD30-B843-8F97-925908F140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DB53924D-D309-2C4C-9225-E4BBD96C0070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78A84FC-C46D-F841-946F-886D3F887F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B143E27-3DEF-4B45-9F69-6D21E530BC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03C4B3F-1151-7C46-B7BC-51176D2DF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5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17AC015-F82A-2645-8B08-F98F30640E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1690739-5DA8-8244-92D3-161F59D78D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D460C319-DC81-264F-90B1-45425797ED72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F3ADD38D-322A-4D4C-9E7B-D9C958CCB9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3CEDBE3E-7312-EB43-B4E8-4943C19D2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ED878A-A01C-E74D-A32C-89D63C1B37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9C70817-EF4D-684C-8846-B8BF7C8178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43000668-4B85-DE49-BC2F-E0E9F6C43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3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32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04306" y="1268876"/>
            <a:ext cx="6929960" cy="18061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800" b="1">
                <a:solidFill>
                  <a:schemeClr val="accent2"/>
                </a:solidFill>
              </a:defRPr>
            </a:lvl1pPr>
            <a:lvl2pPr marL="457200" indent="0">
              <a:buNone/>
              <a:defRPr sz="4800" b="1"/>
            </a:lvl2pPr>
            <a:lvl3pPr marL="914400" indent="0">
              <a:buNone/>
              <a:defRPr sz="4800" b="1"/>
            </a:lvl3pPr>
            <a:lvl4pPr marL="1371600" indent="0">
              <a:buNone/>
              <a:defRPr sz="4800" b="1"/>
            </a:lvl4pPr>
            <a:lvl5pPr marL="1828800" indent="0">
              <a:buNone/>
              <a:defRPr sz="48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7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04306" y="1268876"/>
            <a:ext cx="6929960" cy="15965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8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4800" b="1"/>
            </a:lvl2pPr>
            <a:lvl3pPr marL="914400" indent="0">
              <a:buNone/>
              <a:defRPr sz="4800" b="1"/>
            </a:lvl3pPr>
            <a:lvl4pPr marL="1371600" indent="0">
              <a:buNone/>
              <a:defRPr sz="4800" b="1"/>
            </a:lvl4pPr>
            <a:lvl5pPr marL="1828800" indent="0">
              <a:buNone/>
              <a:defRPr sz="48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04306" y="2865438"/>
            <a:ext cx="6929960" cy="7842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400" b="1"/>
            </a:lvl2pPr>
            <a:lvl3pPr marL="914400" indent="0">
              <a:buNone/>
              <a:defRPr sz="2400" b="1"/>
            </a:lvl3pPr>
            <a:lvl4pPr marL="1371600" indent="0">
              <a:buNone/>
              <a:defRPr sz="2400" b="1"/>
            </a:lvl4pPr>
            <a:lvl5pPr marL="1828800" indent="0">
              <a:buNone/>
              <a:defRPr sz="24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690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23021" y="1443037"/>
            <a:ext cx="6804025" cy="4524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>
                <a:solidFill>
                  <a:schemeClr val="accent2"/>
                </a:solidFill>
              </a:defRPr>
            </a:lvl1pPr>
            <a:lvl2pPr marL="457200" indent="0">
              <a:buNone/>
              <a:defRPr sz="2400" b="1">
                <a:solidFill>
                  <a:schemeClr val="accent2"/>
                </a:solidFill>
              </a:defRPr>
            </a:lvl2pPr>
            <a:lvl3pPr marL="914400" indent="0">
              <a:buNone/>
              <a:defRPr sz="2400" b="1">
                <a:solidFill>
                  <a:schemeClr val="accent2"/>
                </a:solidFill>
              </a:defRPr>
            </a:lvl3pPr>
            <a:lvl4pPr marL="1371600" indent="0">
              <a:buNone/>
              <a:defRPr sz="2400" b="1">
                <a:solidFill>
                  <a:schemeClr val="accent2"/>
                </a:solidFill>
              </a:defRPr>
            </a:lvl4pPr>
            <a:lvl5pPr marL="1828800" indent="0">
              <a:buNone/>
              <a:defRPr sz="24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022350" y="2232586"/>
            <a:ext cx="6804025" cy="26574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600"/>
            </a:lvl1pPr>
            <a:lvl2pPr marL="271463" indent="-266700">
              <a:buFont typeface="Arial" charset="0"/>
              <a:buChar char="•"/>
              <a:tabLst/>
              <a:defRPr sz="1600"/>
            </a:lvl2pPr>
            <a:lvl3pPr marL="557213" indent="-285750">
              <a:buFont typeface="Arial" charset="0"/>
              <a:buChar char="•"/>
              <a:tabLst/>
              <a:defRPr sz="1600"/>
            </a:lvl3pPr>
            <a:lvl4pPr marL="889000" indent="-311150">
              <a:buFont typeface="Arial" charset="0"/>
              <a:buChar char="•"/>
              <a:tabLst/>
              <a:defRPr sz="1600"/>
            </a:lvl4pPr>
            <a:lvl5pPr marL="1155700" indent="-266700">
              <a:buFont typeface="Arial" charset="0"/>
              <a:buChar char="•"/>
              <a:tabLst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3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23021" y="1443037"/>
            <a:ext cx="6804025" cy="4524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>
                <a:solidFill>
                  <a:schemeClr val="accent2"/>
                </a:solidFill>
              </a:defRPr>
            </a:lvl1pPr>
            <a:lvl2pPr marL="457200" indent="0">
              <a:buNone/>
              <a:defRPr sz="2400" b="1">
                <a:solidFill>
                  <a:schemeClr val="accent2"/>
                </a:solidFill>
              </a:defRPr>
            </a:lvl2pPr>
            <a:lvl3pPr marL="914400" indent="0">
              <a:buNone/>
              <a:defRPr sz="2400" b="1">
                <a:solidFill>
                  <a:schemeClr val="accent2"/>
                </a:solidFill>
              </a:defRPr>
            </a:lvl3pPr>
            <a:lvl4pPr marL="1371600" indent="0">
              <a:buNone/>
              <a:defRPr sz="2400" b="1">
                <a:solidFill>
                  <a:schemeClr val="accent2"/>
                </a:solidFill>
              </a:defRPr>
            </a:lvl4pPr>
            <a:lvl5pPr marL="1828800" indent="0">
              <a:buNone/>
              <a:defRPr sz="24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22350" y="2351104"/>
            <a:ext cx="2076450" cy="193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3638097" y="2351104"/>
            <a:ext cx="2076450" cy="193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253843" y="2351104"/>
            <a:ext cx="2076450" cy="193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endParaRPr lang="en-US" noProof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1022350" y="4504430"/>
            <a:ext cx="2076450" cy="3762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aseline="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3648462" y="4504430"/>
            <a:ext cx="2076450" cy="3762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aseline="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6257848" y="4504430"/>
            <a:ext cx="2076450" cy="3762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aseline="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12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23021" y="1443037"/>
            <a:ext cx="6804025" cy="4524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>
                <a:solidFill>
                  <a:schemeClr val="accent2"/>
                </a:solidFill>
              </a:defRPr>
            </a:lvl1pPr>
            <a:lvl2pPr marL="457200" indent="0">
              <a:buNone/>
              <a:defRPr sz="2400" b="1">
                <a:solidFill>
                  <a:schemeClr val="accent2"/>
                </a:solidFill>
              </a:defRPr>
            </a:lvl2pPr>
            <a:lvl3pPr marL="914400" indent="0">
              <a:buNone/>
              <a:defRPr sz="2400" b="1">
                <a:solidFill>
                  <a:schemeClr val="accent2"/>
                </a:solidFill>
              </a:defRPr>
            </a:lvl3pPr>
            <a:lvl4pPr marL="1371600" indent="0">
              <a:buNone/>
              <a:defRPr sz="2400" b="1">
                <a:solidFill>
                  <a:schemeClr val="accent2"/>
                </a:solidFill>
              </a:defRPr>
            </a:lvl4pPr>
            <a:lvl5pPr marL="1828800" indent="0">
              <a:buNone/>
              <a:defRPr sz="24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022351" y="2232586"/>
            <a:ext cx="3225918" cy="26574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600" baseline="0"/>
            </a:lvl1pPr>
            <a:lvl2pPr marL="271463" indent="-266700">
              <a:buFont typeface="Arial" charset="0"/>
              <a:buChar char="•"/>
              <a:tabLst/>
              <a:defRPr sz="1600"/>
            </a:lvl2pPr>
            <a:lvl3pPr marL="538163" indent="-266700">
              <a:buFont typeface="Arial" charset="0"/>
              <a:buChar char="•"/>
              <a:tabLst/>
              <a:defRPr sz="1600"/>
            </a:lvl3pPr>
            <a:lvl4pPr marL="804863" indent="-266700">
              <a:buFont typeface="Arial" charset="0"/>
              <a:buChar char="•"/>
              <a:tabLst/>
              <a:defRPr sz="1600"/>
            </a:lvl4pPr>
            <a:lvl5pPr marL="1069975" indent="-265113">
              <a:buFont typeface="Arial" charset="0"/>
              <a:buChar char="•"/>
              <a:tabLst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2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3" r:id="rId2"/>
    <p:sldLayoutId id="2147483680" r:id="rId3"/>
    <p:sldLayoutId id="2147483681" r:id="rId4"/>
    <p:sldLayoutId id="2147483682" r:id="rId5"/>
    <p:sldLayoutId id="2147483684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Z:\Brand &amp; Templates\Brand Guidelines 2018 onwards\Brand Guidelines 2018\Final designs\Icons\NHS Blue one colour\Brunel build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54320"/>
            <a:ext cx="4503948" cy="225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9" name="Text Placeholder 4">
            <a:extLst>
              <a:ext uri="{FF2B5EF4-FFF2-40B4-BE49-F238E27FC236}">
                <a16:creationId xmlns="" xmlns:a16="http://schemas.microsoft.com/office/drawing/2014/main" id="{C19E2A1A-916D-B240-BCC5-A87DB2FDF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039230" y="675183"/>
            <a:ext cx="6929437" cy="22105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en-US" sz="3200" kern="0" dirty="0">
                <a:solidFill>
                  <a:srgbClr val="0072C6"/>
                </a:solidFill>
                <a:ea typeface="+mj-ea"/>
                <a:cs typeface="+mj-cs"/>
              </a:rPr>
              <a:t>2018 National Cancer </a:t>
            </a:r>
            <a:br>
              <a:rPr lang="en-GB" altLang="en-US" sz="3200" kern="0" dirty="0">
                <a:solidFill>
                  <a:srgbClr val="0072C6"/>
                </a:solidFill>
                <a:ea typeface="+mj-ea"/>
                <a:cs typeface="+mj-cs"/>
              </a:rPr>
            </a:br>
            <a:r>
              <a:rPr lang="en-GB" altLang="en-US" sz="3200" kern="0" dirty="0">
                <a:solidFill>
                  <a:srgbClr val="0072C6"/>
                </a:solidFill>
                <a:ea typeface="+mj-ea"/>
                <a:cs typeface="+mj-cs"/>
              </a:rPr>
              <a:t>Patient Experience </a:t>
            </a:r>
            <a:r>
              <a:rPr lang="en-GB" altLang="en-US" sz="3200" kern="0" dirty="0" smtClean="0">
                <a:solidFill>
                  <a:srgbClr val="0072C6"/>
                </a:solidFill>
                <a:ea typeface="+mj-ea"/>
                <a:cs typeface="+mj-cs"/>
              </a:rPr>
              <a:t>Survey Results</a:t>
            </a:r>
            <a:endParaRPr lang="en-GB" altLang="en-US" sz="3200" kern="0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pPr algn="ctr"/>
            <a:r>
              <a:rPr lang="en-GB" altLang="en-US" sz="2800" kern="0" dirty="0" smtClean="0">
                <a:solidFill>
                  <a:srgbClr val="00B0F0"/>
                </a:solidFill>
                <a:ea typeface="+mj-ea"/>
                <a:cs typeface="+mj-cs"/>
              </a:rPr>
              <a:t>Published </a:t>
            </a:r>
            <a:r>
              <a:rPr lang="en-GB" altLang="en-US" sz="2800" kern="0" dirty="0">
                <a:solidFill>
                  <a:srgbClr val="00B0F0"/>
                </a:solidFill>
                <a:ea typeface="+mj-ea"/>
                <a:cs typeface="+mj-cs"/>
              </a:rPr>
              <a:t>September </a:t>
            </a:r>
            <a:r>
              <a:rPr lang="en-GB" altLang="en-US" sz="2800" kern="0" dirty="0" smtClean="0">
                <a:solidFill>
                  <a:srgbClr val="00B0F0"/>
                </a:solidFill>
                <a:ea typeface="+mj-ea"/>
                <a:cs typeface="+mj-cs"/>
              </a:rPr>
              <a:t>2019</a:t>
            </a:r>
          </a:p>
          <a:p>
            <a:pPr algn="ctr"/>
            <a:r>
              <a:rPr lang="en-GB" altLang="en-US" sz="2800" kern="0" dirty="0" smtClean="0">
                <a:solidFill>
                  <a:srgbClr val="00B0F0"/>
                </a:solidFill>
                <a:ea typeface="+mj-ea"/>
                <a:cs typeface="+mj-cs"/>
              </a:rPr>
              <a:t>SWAG Skin Clinical Advisory Group </a:t>
            </a:r>
          </a:p>
          <a:p>
            <a:pPr algn="ctr"/>
            <a:endParaRPr lang="en-US" altLang="en-US" dirty="0">
              <a:solidFill>
                <a:srgbClr val="005EB8"/>
              </a:solidFill>
            </a:endParaRPr>
          </a:p>
        </p:txBody>
      </p:sp>
      <p:pic>
        <p:nvPicPr>
          <p:cNvPr id="5" name="Picture 7" descr="NHSNBT_logo.jpg">
            <a:extLst>
              <a:ext uri="{FF2B5EF4-FFF2-40B4-BE49-F238E27FC236}">
                <a16:creationId xmlns="" xmlns:a16="http://schemas.microsoft.com/office/drawing/2014/main" id="{5036AE3D-1BED-9247-B63A-68A0B5D99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182563"/>
            <a:ext cx="11271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-1" y="5314187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41423" y="4025735"/>
            <a:ext cx="2386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Carol Chapman</a:t>
            </a:r>
          </a:p>
          <a:p>
            <a:r>
              <a:rPr lang="en-GB" dirty="0" smtClean="0"/>
              <a:t>Lead Cancer Nurse</a:t>
            </a:r>
          </a:p>
          <a:p>
            <a:r>
              <a:rPr lang="en-GB" dirty="0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7">
            <a:extLst>
              <a:ext uri="{FF2B5EF4-FFF2-40B4-BE49-F238E27FC236}">
                <a16:creationId xmlns:a16="http://schemas.microsoft.com/office/drawing/2014/main" xmlns="" id="{3EA0C177-94AE-8540-80A3-DA0BFF335D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322377" y="215304"/>
            <a:ext cx="6804025" cy="452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/>
              <a:t>Background</a:t>
            </a:r>
            <a:endParaRPr lang="en-US" altLang="en-US" sz="4000" dirty="0">
              <a:solidFill>
                <a:srgbClr val="005EB8"/>
              </a:solidFill>
            </a:endParaRPr>
          </a:p>
        </p:txBody>
      </p:sp>
      <p:sp>
        <p:nvSpPr>
          <p:cNvPr id="13314" name="Text Placeholder 8">
            <a:extLst>
              <a:ext uri="{FF2B5EF4-FFF2-40B4-BE49-F238E27FC236}">
                <a16:creationId xmlns:a16="http://schemas.microsoft.com/office/drawing/2014/main" xmlns="" id="{EDD31A16-B4C0-3944-B1DE-946B829D39A2}"/>
              </a:ext>
            </a:extLst>
          </p:cNvPr>
          <p:cNvSpPr>
            <a:spLocks noGrp="1"/>
          </p:cNvSpPr>
          <p:nvPr>
            <p:ph sz="quarter" idx="11"/>
          </p:nvPr>
        </p:nvSpPr>
        <p:spPr bwMode="auto">
          <a:xfrm>
            <a:off x="441129" y="1114315"/>
            <a:ext cx="3917115" cy="38357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1800" b="0" dirty="0" smtClean="0">
                <a:solidFill>
                  <a:srgbClr val="00B0F0"/>
                </a:solidFill>
              </a:rPr>
              <a:t>Annual survey since 2010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1800" b="0" dirty="0" smtClean="0">
                <a:solidFill>
                  <a:srgbClr val="00B0F0"/>
                </a:solidFill>
              </a:rPr>
              <a:t>Aim </a:t>
            </a:r>
            <a:r>
              <a:rPr lang="en-GB" altLang="en-US" sz="1800" b="0" dirty="0">
                <a:solidFill>
                  <a:srgbClr val="00B0F0"/>
                </a:solidFill>
              </a:rPr>
              <a:t>to monitor national progress on cancer care and inform service </a:t>
            </a:r>
            <a:r>
              <a:rPr lang="en-GB" altLang="en-US" sz="1800" b="0" dirty="0" smtClean="0">
                <a:solidFill>
                  <a:srgbClr val="00B0F0"/>
                </a:solidFill>
              </a:rPr>
              <a:t>improvements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1800" b="0" dirty="0" smtClean="0">
                <a:solidFill>
                  <a:srgbClr val="00B0F0"/>
                </a:solidFill>
              </a:rPr>
              <a:t>Included </a:t>
            </a:r>
            <a:r>
              <a:rPr lang="en-GB" altLang="en-US" sz="1800" b="0" dirty="0">
                <a:solidFill>
                  <a:srgbClr val="00B0F0"/>
                </a:solidFill>
              </a:rPr>
              <a:t>all adult patients admitted as an inpatient or day case between April to June 2018 with a cancer related </a:t>
            </a:r>
            <a:r>
              <a:rPr lang="en-GB" altLang="en-US" sz="1800" b="0" dirty="0" smtClean="0">
                <a:solidFill>
                  <a:srgbClr val="00B0F0"/>
                </a:solidFill>
              </a:rPr>
              <a:t>condition (C43 melanoma)</a:t>
            </a:r>
            <a:endParaRPr lang="en-US" altLang="en-US" sz="1800" b="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1800" b="0" dirty="0" smtClean="0">
                <a:solidFill>
                  <a:srgbClr val="00B0F0"/>
                </a:solidFill>
              </a:rPr>
              <a:t>SWAG response </a:t>
            </a:r>
            <a:r>
              <a:rPr lang="en-GB" altLang="en-US" sz="1800" b="0" dirty="0">
                <a:solidFill>
                  <a:srgbClr val="00B0F0"/>
                </a:solidFill>
              </a:rPr>
              <a:t>rate </a:t>
            </a:r>
            <a:r>
              <a:rPr lang="en-GB" altLang="en-US" sz="1800" b="0" dirty="0" smtClean="0">
                <a:solidFill>
                  <a:srgbClr val="00B0F0"/>
                </a:solidFill>
              </a:rPr>
              <a:t>69% compared to </a:t>
            </a:r>
            <a:r>
              <a:rPr lang="en-GB" altLang="en-US" sz="1800" b="0" dirty="0">
                <a:solidFill>
                  <a:srgbClr val="00B0F0"/>
                </a:solidFill>
              </a:rPr>
              <a:t>national </a:t>
            </a:r>
            <a:r>
              <a:rPr lang="en-GB" altLang="en-US" sz="1800" b="0" dirty="0" smtClean="0">
                <a:solidFill>
                  <a:srgbClr val="00B0F0"/>
                </a:solidFill>
              </a:rPr>
              <a:t>rate 64%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1800" b="0" dirty="0" smtClean="0">
                <a:solidFill>
                  <a:srgbClr val="00B0F0"/>
                </a:solidFill>
              </a:rPr>
              <a:t>SWAG Skin response rate - 126 participants </a:t>
            </a:r>
          </a:p>
        </p:txBody>
      </p:sp>
      <p:pic>
        <p:nvPicPr>
          <p:cNvPr id="5" name="Picture 7" descr="NHSNBT_logo.jpg">
            <a:extLst>
              <a:ext uri="{FF2B5EF4-FFF2-40B4-BE49-F238E27FC236}">
                <a16:creationId xmlns:a16="http://schemas.microsoft.com/office/drawing/2014/main" xmlns="" id="{4906161F-0D4F-644C-8A02-7BECCA142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182563"/>
            <a:ext cx="11271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-1" y="5314187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17226"/>
              </p:ext>
            </p:extLst>
          </p:nvPr>
        </p:nvGraphicFramePr>
        <p:xfrm>
          <a:off x="4895435" y="1114319"/>
          <a:ext cx="3524169" cy="38357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1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2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0221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2018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/>
                        <a:t>Skin responses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09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UHBristol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27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09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North</a:t>
                      </a:r>
                      <a:r>
                        <a:rPr lang="en-GB" sz="1200" baseline="0" dirty="0" smtClean="0"/>
                        <a:t> Bristol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55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09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Glos / </a:t>
                      </a:r>
                      <a:r>
                        <a:rPr lang="en-GB" sz="1200" dirty="0" err="1" smtClean="0"/>
                        <a:t>Chelt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9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92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Taunton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3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609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Yeovil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6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609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Weston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0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609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Bath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3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0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7">
            <a:extLst>
              <a:ext uri="{FF2B5EF4-FFF2-40B4-BE49-F238E27FC236}">
                <a16:creationId xmlns:a16="http://schemas.microsoft.com/office/drawing/2014/main" xmlns="" id="{3EA0C177-94AE-8540-80A3-DA0BFF335D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268618" y="365888"/>
            <a:ext cx="6929437" cy="7978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Background</a:t>
            </a:r>
            <a:endParaRPr lang="en-US" altLang="en-US" dirty="0">
              <a:solidFill>
                <a:srgbClr val="005EB8"/>
              </a:solidFill>
            </a:endParaRPr>
          </a:p>
        </p:txBody>
      </p:sp>
      <p:pic>
        <p:nvPicPr>
          <p:cNvPr id="5" name="Picture 7" descr="NHSNBT_logo.jpg">
            <a:extLst>
              <a:ext uri="{FF2B5EF4-FFF2-40B4-BE49-F238E27FC236}">
                <a16:creationId xmlns:a16="http://schemas.microsoft.com/office/drawing/2014/main" xmlns="" id="{4906161F-0D4F-644C-8A02-7BECCA142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182563"/>
            <a:ext cx="11271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-1" y="5314187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8618" y="1357272"/>
            <a:ext cx="8459745" cy="3808494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b="0" dirty="0">
                <a:solidFill>
                  <a:srgbClr val="00B0F0"/>
                </a:solidFill>
              </a:rPr>
              <a:t>Comparative performance is applied, based on calculation of “expected ranges” 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b="0" dirty="0">
                <a:solidFill>
                  <a:srgbClr val="00B0F0"/>
                </a:solidFill>
              </a:rPr>
              <a:t>Flagged as outliers if statistical evidence that score deviates from (positively or negatively) scores of Trusts/CCGs of similar same size 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b="0" dirty="0">
                <a:solidFill>
                  <a:srgbClr val="00B0F0"/>
                </a:solidFill>
              </a:rPr>
              <a:t>Site specific results were reported </a:t>
            </a:r>
            <a:r>
              <a:rPr lang="en-GB" altLang="en-US" b="0" dirty="0" smtClean="0">
                <a:solidFill>
                  <a:srgbClr val="00B0F0"/>
                </a:solidFill>
              </a:rPr>
              <a:t>for </a:t>
            </a:r>
            <a:r>
              <a:rPr lang="en-GB" altLang="en-US" b="0" dirty="0">
                <a:solidFill>
                  <a:srgbClr val="00B0F0"/>
                </a:solidFill>
              </a:rPr>
              <a:t>Breast, Colorectal, Prostate, Haematological, Skin and Urological cancers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b="0" dirty="0">
                <a:solidFill>
                  <a:srgbClr val="00B0F0"/>
                </a:solidFill>
              </a:rPr>
              <a:t>The results of tumour groups with less than 20 respondents were not </a:t>
            </a:r>
            <a:r>
              <a:rPr lang="en-GB" altLang="en-US" b="0" dirty="0" smtClean="0">
                <a:solidFill>
                  <a:srgbClr val="00B0F0"/>
                </a:solidFill>
              </a:rPr>
              <a:t>reported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solidFill>
                  <a:srgbClr val="00B0F0"/>
                </a:solidFill>
              </a:rPr>
              <a:t>Delay of 11 months of results being published following questionnaires being sent out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0215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7">
            <a:extLst>
              <a:ext uri="{FF2B5EF4-FFF2-40B4-BE49-F238E27FC236}">
                <a16:creationId xmlns:a16="http://schemas.microsoft.com/office/drawing/2014/main" xmlns="" id="{3EA0C177-94AE-8540-80A3-DA0BFF335D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268618" y="365888"/>
            <a:ext cx="6929437" cy="7978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rgbClr val="005EB8"/>
                </a:solidFill>
              </a:rPr>
              <a:t>Summary</a:t>
            </a:r>
            <a:endParaRPr lang="en-US" altLang="en-US" dirty="0">
              <a:solidFill>
                <a:srgbClr val="005EB8"/>
              </a:solidFill>
            </a:endParaRPr>
          </a:p>
        </p:txBody>
      </p:sp>
      <p:pic>
        <p:nvPicPr>
          <p:cNvPr id="5" name="Picture 7" descr="NHSNBT_logo.jpg">
            <a:extLst>
              <a:ext uri="{FF2B5EF4-FFF2-40B4-BE49-F238E27FC236}">
                <a16:creationId xmlns:a16="http://schemas.microsoft.com/office/drawing/2014/main" xmlns="" id="{4906161F-0D4F-644C-8A02-7BECCA142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182563"/>
            <a:ext cx="11271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-1" y="5314187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9582" y="1167265"/>
            <a:ext cx="8326277" cy="39153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b="0" dirty="0" smtClean="0">
                <a:solidFill>
                  <a:srgbClr val="00B0F0"/>
                </a:solidFill>
              </a:rPr>
              <a:t>SWAG rated 8.9/10 for overall care for all cancers (national average 8.8) and 9.1/10 for skin (national average 9.0)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b="0" dirty="0" smtClean="0">
                <a:solidFill>
                  <a:srgbClr val="00B0F0"/>
                </a:solidFill>
              </a:rPr>
              <a:t>National improvements in </a:t>
            </a:r>
            <a:r>
              <a:rPr lang="en-GB" altLang="en-US" b="0" dirty="0">
                <a:solidFill>
                  <a:srgbClr val="00B0F0"/>
                </a:solidFill>
              </a:rPr>
              <a:t>overall care, access to CNS support and being involved in decision </a:t>
            </a:r>
            <a:r>
              <a:rPr lang="en-GB" altLang="en-US" b="0" dirty="0" smtClean="0">
                <a:solidFill>
                  <a:srgbClr val="00B0F0"/>
                </a:solidFill>
              </a:rPr>
              <a:t>making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b="0" dirty="0" smtClean="0">
                <a:solidFill>
                  <a:srgbClr val="00B0F0"/>
                </a:solidFill>
              </a:rPr>
              <a:t>Deterioration </a:t>
            </a:r>
            <a:r>
              <a:rPr lang="en-GB" altLang="en-US" b="0" dirty="0">
                <a:solidFill>
                  <a:srgbClr val="00B0F0"/>
                </a:solidFill>
              </a:rPr>
              <a:t>in </a:t>
            </a:r>
            <a:r>
              <a:rPr lang="en-GB" altLang="en-US" b="0" dirty="0" smtClean="0">
                <a:solidFill>
                  <a:srgbClr val="00B0F0"/>
                </a:solidFill>
              </a:rPr>
              <a:t>scores on waiting </a:t>
            </a:r>
            <a:r>
              <a:rPr lang="en-GB" altLang="en-US" b="0" dirty="0">
                <a:solidFill>
                  <a:srgbClr val="00B0F0"/>
                </a:solidFill>
              </a:rPr>
              <a:t>times for first appointment , diagnostics and primary care </a:t>
            </a:r>
            <a:r>
              <a:rPr lang="en-GB" altLang="en-US" b="0" dirty="0" smtClean="0">
                <a:solidFill>
                  <a:srgbClr val="00B0F0"/>
                </a:solidFill>
              </a:rPr>
              <a:t>support (UKONS)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b="0" dirty="0" smtClean="0">
                <a:solidFill>
                  <a:srgbClr val="00B0F0"/>
                </a:solidFill>
              </a:rPr>
              <a:t>Men </a:t>
            </a:r>
            <a:r>
              <a:rPr lang="en-GB" altLang="en-US" b="0" dirty="0">
                <a:solidFill>
                  <a:srgbClr val="00B0F0"/>
                </a:solidFill>
              </a:rPr>
              <a:t>rated  their  experience higher  than women as did  patients who recorded themselves as white </a:t>
            </a:r>
            <a:endParaRPr lang="en-GB" altLang="en-US" b="0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b="0" dirty="0" smtClean="0">
                <a:solidFill>
                  <a:srgbClr val="00B0F0"/>
                </a:solidFill>
              </a:rPr>
              <a:t>Patients </a:t>
            </a:r>
            <a:r>
              <a:rPr lang="en-GB" altLang="en-US" b="0" dirty="0">
                <a:solidFill>
                  <a:srgbClr val="00B0F0"/>
                </a:solidFill>
              </a:rPr>
              <a:t>comments are also reported but not </a:t>
            </a:r>
            <a:r>
              <a:rPr lang="en-GB" altLang="en-US" b="0" dirty="0" smtClean="0">
                <a:solidFill>
                  <a:srgbClr val="00B0F0"/>
                </a:solidFill>
              </a:rPr>
              <a:t>published </a:t>
            </a:r>
            <a:endParaRPr lang="en-GB" altLang="en-US" b="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b="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b="0" dirty="0" smtClean="0">
              <a:solidFill>
                <a:srgbClr val="00B0F0"/>
              </a:solidFill>
            </a:endParaRPr>
          </a:p>
          <a:p>
            <a:endParaRPr lang="en-GB" altLang="en-US" b="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7">
            <a:extLst>
              <a:ext uri="{FF2B5EF4-FFF2-40B4-BE49-F238E27FC236}">
                <a16:creationId xmlns:a16="http://schemas.microsoft.com/office/drawing/2014/main" xmlns="" id="{3EA0C177-94AE-8540-80A3-DA0BFF335D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259583" y="182563"/>
            <a:ext cx="7735351" cy="7978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2400" b="1" dirty="0" smtClean="0"/>
              <a:t>Scores </a:t>
            </a:r>
            <a:r>
              <a:rPr lang="en-GB" sz="2400" b="1" dirty="0"/>
              <a:t>in skin </a:t>
            </a:r>
            <a:r>
              <a:rPr lang="en-GB" sz="2400" b="1" dirty="0" smtClean="0"/>
              <a:t>- significantly </a:t>
            </a:r>
            <a:r>
              <a:rPr lang="en-GB" sz="2400" b="1" dirty="0"/>
              <a:t>above the national </a:t>
            </a:r>
            <a:r>
              <a:rPr lang="en-GB" sz="2400" b="1" dirty="0" smtClean="0"/>
              <a:t>average for all cancers</a:t>
            </a:r>
            <a:endParaRPr lang="en-GB" sz="2400" dirty="0"/>
          </a:p>
        </p:txBody>
      </p:sp>
      <p:pic>
        <p:nvPicPr>
          <p:cNvPr id="5" name="Picture 7" descr="NHSNBT_logo.jpg">
            <a:extLst>
              <a:ext uri="{FF2B5EF4-FFF2-40B4-BE49-F238E27FC236}">
                <a16:creationId xmlns:a16="http://schemas.microsoft.com/office/drawing/2014/main" xmlns="" id="{4906161F-0D4F-644C-8A02-7BECCA142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182563"/>
            <a:ext cx="11271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-1" y="5314187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9583" y="1167266"/>
            <a:ext cx="8068442" cy="57085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000" b="0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b="0" dirty="0" smtClean="0">
              <a:solidFill>
                <a:srgbClr val="00B0F0"/>
              </a:solidFill>
            </a:endParaRPr>
          </a:p>
          <a:p>
            <a:r>
              <a:rPr lang="en-GB" altLang="en-US" b="0" dirty="0" smtClean="0">
                <a:solidFill>
                  <a:srgbClr val="00B0F0"/>
                </a:solidFill>
              </a:rPr>
              <a:t> </a:t>
            </a:r>
            <a:endParaRPr lang="en-GB" altLang="en-US" b="0" dirty="0">
              <a:solidFill>
                <a:srgbClr val="00B0F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34063"/>
              </p:ext>
            </p:extLst>
          </p:nvPr>
        </p:nvGraphicFramePr>
        <p:xfrm>
          <a:off x="118752" y="981767"/>
          <a:ext cx="8772836" cy="43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83"/>
                <a:gridCol w="3959012"/>
                <a:gridCol w="941024"/>
                <a:gridCol w="1094662"/>
                <a:gridCol w="1048099"/>
                <a:gridCol w="1118356"/>
              </a:tblGrid>
              <a:tr h="426399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No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effectLst/>
                          <a:latin typeface="+mj-lt"/>
                          <a:ea typeface="Times New Roman"/>
                          <a:cs typeface="Calibri"/>
                        </a:rPr>
                        <a:t>Question 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Nat Av all</a:t>
                      </a:r>
                      <a:endParaRPr lang="en-GB" sz="10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Nat</a:t>
                      </a:r>
                      <a:r>
                        <a:rPr lang="en-GB" sz="10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Av Skin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NBT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UH</a:t>
                      </a:r>
                    </a:p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Bristol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/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Patient felt they were told sensitively that they had cancer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99%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93%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93%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65%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11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Patient given easy to understand written information about the type of cancer they had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84%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89%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90%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84%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0852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14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Patient given practical advice and support in dealing with side effects of treatment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74%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81%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80%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87%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  <a:tabLst>
                          <a:tab pos="414655" algn="l"/>
                        </a:tabLs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16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Patient definitely involved in decisions about care and treatment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87%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92%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92%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91%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627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18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Patient found it easy to contact their CNS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89%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91%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90%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20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 staff gave information about support groups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89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93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93%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38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Given clear written information about what should / should not do post discharge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91%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97%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96%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49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 staff gave family or someone close all the information needed to help with care at home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67%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82%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82%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52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 far as you know, was your GP given enough information about your condition and the treatment you had at the hospital?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97%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97%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96%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100%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54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 and community staff always worked well together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71%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78%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75%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76%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06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57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Length of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for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attending clinics and appointments was right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73%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80%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73%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Times New Roman"/>
                        </a:rPr>
                        <a:t>19%</a:t>
                      </a:r>
                      <a:endParaRPr lang="en-GB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5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7">
            <a:extLst>
              <a:ext uri="{FF2B5EF4-FFF2-40B4-BE49-F238E27FC236}">
                <a16:creationId xmlns:a16="http://schemas.microsoft.com/office/drawing/2014/main" xmlns="" id="{3EA0C177-94AE-8540-80A3-DA0BFF335D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259583" y="182563"/>
            <a:ext cx="7735351" cy="7978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2000" b="1" dirty="0" smtClean="0"/>
              <a:t>Scores </a:t>
            </a:r>
            <a:r>
              <a:rPr lang="en-GB" sz="2000" b="1" dirty="0"/>
              <a:t>in skin </a:t>
            </a:r>
            <a:r>
              <a:rPr lang="en-GB" sz="2000" b="1" dirty="0" smtClean="0"/>
              <a:t>below the </a:t>
            </a:r>
            <a:r>
              <a:rPr lang="en-GB" sz="2000" b="1" dirty="0"/>
              <a:t>national </a:t>
            </a:r>
            <a:r>
              <a:rPr lang="en-GB" sz="2000" b="1" dirty="0" smtClean="0"/>
              <a:t>average and nationally low scoring questions (room for improvement)</a:t>
            </a:r>
            <a:endParaRPr lang="en-GB" sz="2000" dirty="0"/>
          </a:p>
        </p:txBody>
      </p:sp>
      <p:pic>
        <p:nvPicPr>
          <p:cNvPr id="5" name="Picture 7" descr="NHSNBT_logo.jpg">
            <a:extLst>
              <a:ext uri="{FF2B5EF4-FFF2-40B4-BE49-F238E27FC236}">
                <a16:creationId xmlns:a16="http://schemas.microsoft.com/office/drawing/2014/main" xmlns="" id="{4906161F-0D4F-644C-8A02-7BECCA142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182563"/>
            <a:ext cx="11271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-1" y="5314187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9583" y="1167266"/>
            <a:ext cx="8068442" cy="57085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000" b="0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b="0" dirty="0" smtClean="0">
              <a:solidFill>
                <a:srgbClr val="00B0F0"/>
              </a:solidFill>
            </a:endParaRPr>
          </a:p>
          <a:p>
            <a:r>
              <a:rPr lang="en-GB" altLang="en-US" b="0" dirty="0" smtClean="0">
                <a:solidFill>
                  <a:srgbClr val="00B0F0"/>
                </a:solidFill>
              </a:rPr>
              <a:t> </a:t>
            </a:r>
            <a:endParaRPr lang="en-GB" altLang="en-US" b="0" dirty="0">
              <a:solidFill>
                <a:srgbClr val="00B0F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834"/>
              </p:ext>
            </p:extLst>
          </p:nvPr>
        </p:nvGraphicFramePr>
        <p:xfrm>
          <a:off x="259579" y="1086869"/>
          <a:ext cx="8231276" cy="374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01"/>
                <a:gridCol w="3342636"/>
                <a:gridCol w="1012052"/>
                <a:gridCol w="1187821"/>
                <a:gridCol w="1055683"/>
                <a:gridCol w="1055683"/>
              </a:tblGrid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No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Question 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Nat Av all</a:t>
                      </a:r>
                      <a:endParaRPr lang="en-GB" sz="1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Nat</a:t>
                      </a:r>
                    </a:p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 Av Skin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NBT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UH</a:t>
                      </a:r>
                    </a:p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Bristol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Patient told they could bring a family member or friend when first told they had cancer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91%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66%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60%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65%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Patient definitely told about side effects that could affect them in the future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66%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69%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69%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17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Patient given the name of the CNS who would support them through their treatment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91%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87%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85%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87%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20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33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staff asked patient what name they preferred to be called by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72%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64%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69%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35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Patient was able to discuss worries or fears with staff during visit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59%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63%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Patient definitely given enough support from health or social services after treatment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59%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62%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  <a:tabLst>
                          <a:tab pos="414655" algn="l"/>
                        </a:tabLs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53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Practice staff definitely did everything they could to support patient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67%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70%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70%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55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Patient given a care plan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48%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42%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51%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58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Taking part in cancer research discussed with patient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16%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16%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Times New Roman"/>
                        </a:rPr>
                        <a:t>12%</a:t>
                      </a: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5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 FEB 2019">
      <a:dk1>
        <a:srgbClr val="231F20"/>
      </a:dk1>
      <a:lt1>
        <a:srgbClr val="FFFFFF"/>
      </a:lt1>
      <a:dk2>
        <a:srgbClr val="415563"/>
      </a:dk2>
      <a:lt2>
        <a:srgbClr val="E8EDEE"/>
      </a:lt2>
      <a:accent1>
        <a:srgbClr val="003087"/>
      </a:accent1>
      <a:accent2>
        <a:srgbClr val="005EB8"/>
      </a:accent2>
      <a:accent3>
        <a:srgbClr val="0071CE"/>
      </a:accent3>
      <a:accent4>
        <a:srgbClr val="41B6E6"/>
      </a:accent4>
      <a:accent5>
        <a:srgbClr val="00A9CE"/>
      </a:accent5>
      <a:accent6>
        <a:srgbClr val="768692"/>
      </a:accent6>
      <a:hlink>
        <a:srgbClr val="231F20"/>
      </a:hlink>
      <a:folHlink>
        <a:srgbClr val="231F2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BT_Powerpoint_Presentation_AB" id="{63CDC7FF-BE61-914E-AA4C-E0711A28CCD5}" vid="{F14E3C9F-40AF-E64B-9EC2-8ABD14B3BC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703</Words>
  <Application>Microsoft Office PowerPoint</Application>
  <PresentationFormat>On-screen Show (16:10)</PresentationFormat>
  <Paragraphs>182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Marles</dc:creator>
  <cp:lastModifiedBy>Dunderdale, Helen</cp:lastModifiedBy>
  <cp:revision>97</cp:revision>
  <dcterms:created xsi:type="dcterms:W3CDTF">2018-08-29T15:08:11Z</dcterms:created>
  <dcterms:modified xsi:type="dcterms:W3CDTF">2019-11-05T09:33:01Z</dcterms:modified>
</cp:coreProperties>
</file>