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Bodoni SvtyTwo ITC TT-Book"/>
          <a:ea typeface="Bodoni SvtyTwo ITC TT-Book"/>
          <a:cs typeface="Bodoni SvtyTwo ITC TT-Book"/>
        </a:font>
        <a:srgbClr val="41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rgbClr val="D4DBE3"/>
          </a:solidFill>
        </a:fill>
      </a:tcStyle>
    </a:wholeTbl>
    <a:band2H>
      <a:tcTxStyle/>
      <a:tcStyle>
        <a:tcBdr/>
        <a:fill>
          <a:solidFill>
            <a:srgbClr val="EBEEF2"/>
          </a:solidFill>
        </a:fill>
      </a:tcStyle>
    </a:band2H>
    <a:firstCol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381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381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Bodoni SvtyTwo ITC TT-Book"/>
          <a:ea typeface="Bodoni SvtyTwo ITC TT-Book"/>
          <a:cs typeface="Bodoni SvtyTwo ITC TT-Book"/>
        </a:font>
        <a:srgbClr val="41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rgbClr val="DFE2D3"/>
          </a:solidFill>
        </a:fill>
      </a:tcStyle>
    </a:wholeTbl>
    <a:band2H>
      <a:tcTxStyle/>
      <a:tcStyle>
        <a:tcBdr/>
        <a:fill>
          <a:solidFill>
            <a:srgbClr val="F0F1EA"/>
          </a:solidFill>
        </a:fill>
      </a:tcStyle>
    </a:band2H>
    <a:firstCol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381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381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Bodoni SvtyTwo ITC TT-Book"/>
          <a:ea typeface="Bodoni SvtyTwo ITC TT-Book"/>
          <a:cs typeface="Bodoni SvtyTwo ITC TT-Book"/>
        </a:font>
        <a:srgbClr val="41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rgbClr val="DEDCE1"/>
          </a:solidFill>
        </a:fill>
      </a:tcStyle>
    </a:wholeTbl>
    <a:band2H>
      <a:tcTxStyle/>
      <a:tcStyle>
        <a:tcBdr/>
        <a:fill>
          <a:solidFill>
            <a:srgbClr val="EFEEF1"/>
          </a:solidFill>
        </a:fill>
      </a:tcStyle>
    </a:band2H>
    <a:firstCol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381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381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Bodoni SvtyTwo ITC TT-Book"/>
          <a:ea typeface="Bodoni SvtyTwo ITC TT-Book"/>
          <a:cs typeface="Bodoni SvtyTwo ITC TT-Book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004141"/>
          </a:solidFill>
        </a:fill>
      </a:tcStyle>
    </a:band2H>
    <a:firstCol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Bodoni SvtyTwo ITC TT-Bold"/>
          <a:ea typeface="Bodoni SvtyTwo ITC TT-Bold"/>
          <a:cs typeface="Bodoni SvtyTwo ITC TT-Bold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14141"/>
              </a:solidFill>
              <a:prstDash val="solid"/>
              <a:round/>
            </a:ln>
          </a:top>
          <a:bottom>
            <a:ln w="254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141"/>
          </a:solidFill>
        </a:fill>
      </a:tcStyle>
    </a:lastRow>
    <a:fir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14141"/>
              </a:solidFill>
              <a:prstDash val="solid"/>
              <a:round/>
            </a:ln>
          </a:top>
          <a:bottom>
            <a:ln w="254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Bodoni SvtyTwo ITC TT-Book"/>
          <a:ea typeface="Bodoni SvtyTwo ITC TT-Book"/>
          <a:cs typeface="Bodoni SvtyTwo ITC TT-Book"/>
        </a:font>
        <a:srgbClr val="41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rgbClr val="414141"/>
          </a:solidFill>
        </a:fill>
      </a:tcStyle>
    </a:firstCol>
    <a:la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38100" cap="flat">
              <a:solidFill>
                <a:srgbClr val="004141"/>
              </a:solidFill>
              <a:prstDash val="solid"/>
              <a:round/>
            </a:ln>
          </a:top>
          <a:bottom>
            <a:ln w="127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rgbClr val="414141"/>
          </a:solidFill>
        </a:fill>
      </a:tcStyle>
    </a:lastRow>
    <a:firstRow>
      <a:tcTxStyle b="on" i="off">
        <a:font>
          <a:latin typeface="Bodoni SvtyTwo ITC TT-Bold"/>
          <a:ea typeface="Bodoni SvtyTwo ITC TT-Bold"/>
          <a:cs typeface="Bodoni SvtyTwo ITC TT-Bold"/>
        </a:font>
        <a:srgbClr val="004141"/>
      </a:tcTxStyle>
      <a:tcStyle>
        <a:tcBdr>
          <a:left>
            <a:ln w="12700" cap="flat">
              <a:solidFill>
                <a:srgbClr val="004141"/>
              </a:solidFill>
              <a:prstDash val="solid"/>
              <a:round/>
            </a:ln>
          </a:left>
          <a:right>
            <a:ln w="12700" cap="flat">
              <a:solidFill>
                <a:srgbClr val="004141"/>
              </a:solidFill>
              <a:prstDash val="solid"/>
              <a:round/>
            </a:ln>
          </a:right>
          <a:top>
            <a:ln w="12700" cap="flat">
              <a:solidFill>
                <a:srgbClr val="004141"/>
              </a:solidFill>
              <a:prstDash val="solid"/>
              <a:round/>
            </a:ln>
          </a:top>
          <a:bottom>
            <a:ln w="38100" cap="flat">
              <a:solidFill>
                <a:srgbClr val="004141"/>
              </a:solidFill>
              <a:prstDash val="solid"/>
              <a:round/>
            </a:ln>
          </a:bottom>
          <a:insideH>
            <a:ln w="12700" cap="flat">
              <a:solidFill>
                <a:srgbClr val="004141"/>
              </a:solidFill>
              <a:prstDash val="solid"/>
              <a:round/>
            </a:ln>
          </a:insideH>
          <a:insideV>
            <a:ln w="12700" cap="flat">
              <a:solidFill>
                <a:srgbClr val="004141"/>
              </a:solidFill>
              <a:prstDash val="solid"/>
              <a:round/>
            </a:ln>
          </a:insideV>
        </a:tcBdr>
        <a:fill>
          <a:solidFill>
            <a:srgbClr val="41414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Bodoni SvtyTwo ITC TT-Book"/>
          <a:ea typeface="Bodoni SvtyTwo ITC TT-Book"/>
          <a:cs typeface="Bodoni SvtyTwo ITC TT-Book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12700" cap="flat">
              <a:solidFill>
                <a:srgbClr val="414141"/>
              </a:solidFill>
              <a:prstDash val="solid"/>
              <a:round/>
            </a:ln>
          </a:top>
          <a:bottom>
            <a:ln w="127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solidFill>
            <a:srgbClr val="414141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Bodoni SvtyTwo ITC TT-Bold"/>
          <a:ea typeface="Bodoni SvtyTwo ITC TT-Bold"/>
          <a:cs typeface="Bodoni SvtyTwo ITC TT-Bold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12700" cap="flat">
              <a:solidFill>
                <a:srgbClr val="414141"/>
              </a:solidFill>
              <a:prstDash val="solid"/>
              <a:round/>
            </a:ln>
          </a:top>
          <a:bottom>
            <a:ln w="127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solidFill>
            <a:srgbClr val="414141">
              <a:alpha val="20000"/>
            </a:srgbClr>
          </a:solidFill>
        </a:fill>
      </a:tcStyle>
    </a:firstCol>
    <a:lastRow>
      <a:tcTxStyle b="on" i="off">
        <a:font>
          <a:latin typeface="Bodoni SvtyTwo ITC TT-Bold"/>
          <a:ea typeface="Bodoni SvtyTwo ITC TT-Bold"/>
          <a:cs typeface="Bodoni SvtyTwo ITC TT-Bold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50800" cap="flat">
              <a:solidFill>
                <a:srgbClr val="414141"/>
              </a:solidFill>
              <a:prstDash val="solid"/>
              <a:round/>
            </a:ln>
          </a:top>
          <a:bottom>
            <a:ln w="127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Bodoni SvtyTwo ITC TT-Bold"/>
          <a:ea typeface="Bodoni SvtyTwo ITC TT-Bold"/>
          <a:cs typeface="Bodoni SvtyTwo ITC TT-Bold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12700" cap="flat">
              <a:solidFill>
                <a:srgbClr val="414141"/>
              </a:solidFill>
              <a:prstDash val="solid"/>
              <a:round/>
            </a:ln>
          </a:top>
          <a:bottom>
            <a:ln w="254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664" y="-85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247291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508000" y="6591300"/>
            <a:ext cx="11999454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07999" y="4089400"/>
            <a:ext cx="1200002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V="1">
            <a:off x="7994301" y="4526255"/>
            <a:ext cx="2" cy="16427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3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2400"/>
            </a:pPr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533400" y="5969000"/>
            <a:ext cx="11938000" cy="609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1200"/>
              </a:spcBef>
              <a:buClrTx/>
              <a:buSzTx/>
              <a:buFontTx/>
              <a:buNone/>
              <a:defRPr sz="3000" i="1"/>
            </a:lvl1pPr>
          </a:lstStyle>
          <a:p>
            <a:r>
              <a:t>–Johnny Appleseed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</a:pPr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V="1">
            <a:off x="7994301" y="7053554"/>
            <a:ext cx="2" cy="16427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508000" y="9131300"/>
            <a:ext cx="11999454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507999" y="6629400"/>
            <a:ext cx="1200002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 flipV="1">
            <a:off x="7994301" y="7053554"/>
            <a:ext cx="2" cy="16427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508000" y="6096000"/>
            <a:ext cx="7200900" cy="50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31" name="Shape 31"/>
          <p:cNvSpPr>
            <a:spLocks noGrp="1"/>
          </p:cNvSpPr>
          <p:nvPr>
            <p:ph type="pic" idx="13"/>
          </p:nvPr>
        </p:nvSpPr>
        <p:spPr>
          <a:xfrm>
            <a:off x="596900" y="633460"/>
            <a:ext cx="11811000" cy="5207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4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2400"/>
            </a:pP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7999" y="4876800"/>
            <a:ext cx="5676376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08000" y="2768600"/>
            <a:ext cx="5676317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508000" y="2171700"/>
            <a:ext cx="5676900" cy="508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52" name="Shape 52"/>
          <p:cNvSpPr>
            <a:spLocks noGrp="1"/>
          </p:cNvSpPr>
          <p:nvPr>
            <p:ph type="pic" sz="half" idx="13"/>
          </p:nvPr>
        </p:nvSpPr>
        <p:spPr>
          <a:xfrm>
            <a:off x="6818218" y="647698"/>
            <a:ext cx="5588002" cy="83312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4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2400"/>
            </a:pP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pic" sz="half" idx="13"/>
          </p:nvPr>
        </p:nvSpPr>
        <p:spPr>
          <a:xfrm>
            <a:off x="6819900" y="2654300"/>
            <a:ext cx="5588000" cy="635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half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1800"/>
              </a:spcBef>
              <a:buSzPct val="65000"/>
              <a:defRPr sz="3000"/>
            </a:lvl1pPr>
            <a:lvl2pPr marL="787400" indent="-393700">
              <a:spcBef>
                <a:spcPts val="1800"/>
              </a:spcBef>
              <a:buSzPct val="65000"/>
              <a:defRPr sz="3000"/>
            </a:lvl2pPr>
            <a:lvl3pPr marL="1181100" indent="-393700">
              <a:spcBef>
                <a:spcPts val="1800"/>
              </a:spcBef>
              <a:buSzPct val="65000"/>
              <a:defRPr sz="3000"/>
            </a:lvl3pPr>
            <a:lvl4pPr marL="1574800" indent="-393700">
              <a:spcBef>
                <a:spcPts val="1800"/>
              </a:spcBef>
              <a:buSzPct val="65000"/>
              <a:defRPr sz="3000"/>
            </a:lvl4pPr>
            <a:lvl5pPr marL="1968500" indent="-393700">
              <a:spcBef>
                <a:spcPts val="1800"/>
              </a:spcBef>
              <a:buSzPct val="65000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pic" sz="quarter" idx="13"/>
          </p:nvPr>
        </p:nvSpPr>
        <p:spPr>
          <a:xfrm>
            <a:off x="6856318" y="4772798"/>
            <a:ext cx="5499102" cy="42291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sz="quarter" idx="14"/>
          </p:nvPr>
        </p:nvSpPr>
        <p:spPr>
          <a:xfrm>
            <a:off x="6860561" y="609600"/>
            <a:ext cx="5499103" cy="3530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sz="half" idx="15"/>
          </p:nvPr>
        </p:nvSpPr>
        <p:spPr>
          <a:xfrm>
            <a:off x="557118" y="609598"/>
            <a:ext cx="5588003" cy="83947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7999" y="2171700"/>
            <a:ext cx="1199729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507999" y="635000"/>
            <a:ext cx="1199729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24599" y="9258300"/>
            <a:ext cx="342901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4C4946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1pPr>
      <a:lvl2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2pPr>
      <a:lvl3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3pPr>
      <a:lvl4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4pPr>
      <a:lvl5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5pPr>
      <a:lvl6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6pPr>
      <a:lvl7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7pPr>
      <a:lvl8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8pPr>
      <a:lvl9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1pPr>
      <a:lvl2pPr marL="9398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2pPr>
      <a:lvl3pPr marL="14097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3pPr>
      <a:lvl4pPr marL="18796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4pPr>
      <a:lvl5pPr marL="23495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5pPr>
      <a:lvl6pPr marL="28194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6pPr>
      <a:lvl7pPr marL="32893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7pPr>
      <a:lvl8pPr marL="37592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8pPr>
      <a:lvl9pPr marL="42291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Breast MDT at NBT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600" b="1"/>
            </a:pPr>
            <a:r>
              <a:rPr dirty="0"/>
              <a:t>MDT split into 2 days: </a:t>
            </a:r>
            <a:r>
              <a:rPr b="0" dirty="0"/>
              <a:t>currently 4 hour meeting, will split into two from beginning November, main MDT on Thursday and some diagnostic results on Tuesday MDT. Improvement of patient pathways with diagnostic results within 7 days. Efficient use of consultant time. Improved patient discussions. Decreased fatigue on Thursdays.</a:t>
            </a:r>
          </a:p>
          <a:p>
            <a:pPr>
              <a:defRPr sz="2600" b="1"/>
            </a:pPr>
            <a:r>
              <a:rPr dirty="0"/>
              <a:t>Systems of Care for smaller MDT approved by the team</a:t>
            </a:r>
          </a:p>
          <a:p>
            <a:pPr>
              <a:defRPr sz="2600" b="1"/>
            </a:pPr>
            <a:r>
              <a:rPr dirty="0"/>
              <a:t>Rota for consultant radiologists, oncologists  and pathologists: </a:t>
            </a:r>
            <a:r>
              <a:rPr b="0" dirty="0"/>
              <a:t>Efficient use of consultant time</a:t>
            </a:r>
          </a:p>
          <a:p>
            <a:pPr>
              <a:defRPr sz="2600" b="1"/>
            </a:pPr>
            <a:r>
              <a:rPr dirty="0"/>
              <a:t>Observation of MDT: </a:t>
            </a:r>
            <a:r>
              <a:rPr b="0" dirty="0"/>
              <a:t>Feedback to MDT pending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4">
  <a:themeElements>
    <a:clrScheme name="New_Template4">
      <a:dk1>
        <a:srgbClr val="414141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14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14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New_Template4</vt:lpstr>
      <vt:lpstr>Breast MDT at NBT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MDT at NBT</dc:title>
  <dc:creator>Dunderdale, Helen</dc:creator>
  <cp:lastModifiedBy>Dunderdale, Helen</cp:lastModifiedBy>
  <cp:revision>1</cp:revision>
  <dcterms:modified xsi:type="dcterms:W3CDTF">2019-10-21T12:31:18Z</dcterms:modified>
</cp:coreProperties>
</file>