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3" r:id="rId9"/>
    <p:sldId id="262"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2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731582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795329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13100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20286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33E14-4568-4AA4-A2EF-CD1841329706}"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61208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633E14-4568-4AA4-A2EF-CD1841329706}" type="datetimeFigureOut">
              <a:rPr lang="en-GB" smtClean="0"/>
              <a:t>26/02/2019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5764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633E14-4568-4AA4-A2EF-CD1841329706}" type="datetimeFigureOut">
              <a:rPr lang="en-GB" smtClean="0"/>
              <a:t>26/02/2019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83879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633E14-4568-4AA4-A2EF-CD1841329706}" type="datetimeFigureOut">
              <a:rPr lang="en-GB" smtClean="0"/>
              <a:t>26/02/2019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895244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33E14-4568-4AA4-A2EF-CD1841329706}" type="datetimeFigureOut">
              <a:rPr lang="en-GB" smtClean="0"/>
              <a:t>26/02/2019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15272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33E14-4568-4AA4-A2EF-CD1841329706}" type="datetimeFigureOut">
              <a:rPr lang="en-GB" smtClean="0"/>
              <a:t>26/02/2019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41317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33E14-4568-4AA4-A2EF-CD1841329706}" type="datetimeFigureOut">
              <a:rPr lang="en-GB" smtClean="0"/>
              <a:t>26/02/2019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97032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33E14-4568-4AA4-A2EF-CD1841329706}" type="datetimeFigureOut">
              <a:rPr lang="en-GB" smtClean="0"/>
              <a:t>26/02/2019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622D3-4D64-482F-917C-1FF7F8BE7900}" type="slidenum">
              <a:rPr lang="en-GB" smtClean="0"/>
              <a:t>‹#›</a:t>
            </a:fld>
            <a:endParaRPr lang="en-GB"/>
          </a:p>
        </p:txBody>
      </p:sp>
    </p:spTree>
    <p:extLst>
      <p:ext uri="{BB962C8B-B14F-4D97-AF65-F5344CB8AC3E}">
        <p14:creationId xmlns:p14="http://schemas.microsoft.com/office/powerpoint/2010/main" val="303659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132856"/>
            <a:ext cx="7772400" cy="1470025"/>
          </a:xfrm>
        </p:spPr>
        <p:txBody>
          <a:bodyPr>
            <a:normAutofit/>
          </a:bodyPr>
          <a:lstStyle/>
          <a:p>
            <a:r>
              <a:rPr lang="en-GB" dirty="0" smtClean="0"/>
              <a:t>Multi-Disciplinary Team Meeting Reforms</a:t>
            </a: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76672"/>
            <a:ext cx="864096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113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British Association of Dermatology Response</a:t>
            </a:r>
            <a:endParaRPr lang="en-GB" dirty="0"/>
          </a:p>
        </p:txBody>
      </p:sp>
      <p:sp>
        <p:nvSpPr>
          <p:cNvPr id="3" name="Content Placeholder 2"/>
          <p:cNvSpPr>
            <a:spLocks noGrp="1"/>
          </p:cNvSpPr>
          <p:nvPr>
            <p:ph idx="1"/>
          </p:nvPr>
        </p:nvSpPr>
        <p:spPr/>
        <p:txBody>
          <a:bodyPr>
            <a:normAutofit fontScale="85000" lnSpcReduction="10000"/>
          </a:bodyPr>
          <a:lstStyle/>
          <a:p>
            <a:r>
              <a:rPr lang="en-GB" dirty="0"/>
              <a:t>The British Association of Dermatologists (BAD) facilitated a multi-stakeholder workshop to discuss and propose recommendations for changes to the structure and function of Skin Cancer Multidisciplinary Teams (MDT) and Multidisciplinary Team Meetings (MDTM). </a:t>
            </a:r>
          </a:p>
          <a:p>
            <a:endParaRPr lang="en-GB" dirty="0"/>
          </a:p>
          <a:p>
            <a:r>
              <a:rPr lang="en-GB" dirty="0"/>
              <a:t>This work has been supported by Professor M. Gore and Professor C. Harrison (National Cancer Director, NHS England (NHSE)) and our recommendation document produced as a result of the workshop will be passed to them for consideration during the reforms.</a:t>
            </a:r>
          </a:p>
          <a:p>
            <a:endParaRPr lang="en-GB" dirty="0"/>
          </a:p>
          <a:p>
            <a:endParaRPr lang="en-GB" dirty="0"/>
          </a:p>
        </p:txBody>
      </p:sp>
    </p:spTree>
    <p:extLst>
      <p:ext uri="{BB962C8B-B14F-4D97-AF65-F5344CB8AC3E}">
        <p14:creationId xmlns:p14="http://schemas.microsoft.com/office/powerpoint/2010/main" val="3016432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Messages</a:t>
            </a:r>
            <a:endParaRPr lang="en-GB" dirty="0"/>
          </a:p>
        </p:txBody>
      </p:sp>
      <p:sp>
        <p:nvSpPr>
          <p:cNvPr id="3" name="Content Placeholder 2"/>
          <p:cNvSpPr>
            <a:spLocks noGrp="1"/>
          </p:cNvSpPr>
          <p:nvPr>
            <p:ph idx="1"/>
          </p:nvPr>
        </p:nvSpPr>
        <p:spPr>
          <a:xfrm>
            <a:off x="457200" y="1124744"/>
            <a:ext cx="8229600" cy="5472608"/>
          </a:xfrm>
        </p:spPr>
        <p:txBody>
          <a:bodyPr>
            <a:normAutofit fontScale="70000" lnSpcReduction="20000"/>
          </a:bodyPr>
          <a:lstStyle/>
          <a:p>
            <a:pPr marL="0" indent="0">
              <a:buNone/>
            </a:pPr>
            <a:endParaRPr lang="en-GB" dirty="0" smtClean="0"/>
          </a:p>
          <a:p>
            <a:pPr marL="0" indent="0">
              <a:buNone/>
            </a:pPr>
            <a:r>
              <a:rPr lang="en-GB" dirty="0" smtClean="0"/>
              <a:t>MDTs </a:t>
            </a:r>
            <a:r>
              <a:rPr lang="en-GB" dirty="0"/>
              <a:t>remain a valuable resource but: </a:t>
            </a:r>
          </a:p>
          <a:p>
            <a:r>
              <a:rPr lang="en-GB" dirty="0" smtClean="0"/>
              <a:t>Need </a:t>
            </a:r>
            <a:r>
              <a:rPr lang="en-GB" dirty="0"/>
              <a:t>to be reformed to improve productivity while maintaining </a:t>
            </a:r>
            <a:r>
              <a:rPr lang="en-GB" dirty="0" smtClean="0"/>
              <a:t>value</a:t>
            </a:r>
            <a:endParaRPr lang="en-GB" dirty="0"/>
          </a:p>
          <a:p>
            <a:r>
              <a:rPr lang="en-GB" dirty="0" smtClean="0"/>
              <a:t>Must </a:t>
            </a:r>
            <a:r>
              <a:rPr lang="en-GB" dirty="0"/>
              <a:t>not create delays in management when protocols are </a:t>
            </a:r>
            <a:r>
              <a:rPr lang="en-GB" dirty="0" smtClean="0"/>
              <a:t>straightforward</a:t>
            </a:r>
            <a:endParaRPr lang="en-GB" dirty="0"/>
          </a:p>
          <a:p>
            <a:r>
              <a:rPr lang="en-GB" dirty="0" smtClean="0"/>
              <a:t>Should </a:t>
            </a:r>
            <a:r>
              <a:rPr lang="en-GB" dirty="0"/>
              <a:t>be better focussed to discuss appropriate cases.</a:t>
            </a:r>
          </a:p>
          <a:p>
            <a:pPr marL="0" indent="0">
              <a:buNone/>
            </a:pPr>
            <a:endParaRPr lang="en-GB" dirty="0" smtClean="0"/>
          </a:p>
          <a:p>
            <a:pPr marL="0" indent="0">
              <a:buNone/>
            </a:pPr>
            <a:r>
              <a:rPr lang="en-GB" dirty="0" smtClean="0"/>
              <a:t>MDT </a:t>
            </a:r>
            <a:r>
              <a:rPr lang="en-GB" dirty="0"/>
              <a:t>should review cases, agree and document management pathways to reduce the requirement for extended discussion of routine cases that can be treated as per protocol. Appropriate cases should still be listed and registered without </a:t>
            </a:r>
            <a:r>
              <a:rPr lang="en-GB" dirty="0" smtClean="0"/>
              <a:t>exclusion.</a:t>
            </a:r>
          </a:p>
          <a:p>
            <a:pPr marL="0" indent="0">
              <a:buNone/>
            </a:pPr>
            <a:endParaRPr lang="en-GB" dirty="0"/>
          </a:p>
          <a:p>
            <a:pPr marL="0" indent="0">
              <a:buNone/>
            </a:pPr>
            <a:r>
              <a:rPr lang="en-GB" dirty="0" smtClean="0"/>
              <a:t>The </a:t>
            </a:r>
            <a:r>
              <a:rPr lang="en-GB" dirty="0"/>
              <a:t>MDTM fulfils an additional role as a source of support, education and management updates for the clinicians and trainees in a constantly and rapidly changing area.</a:t>
            </a:r>
          </a:p>
          <a:p>
            <a:endParaRPr lang="en-GB" dirty="0"/>
          </a:p>
        </p:txBody>
      </p:sp>
    </p:spTree>
    <p:extLst>
      <p:ext uri="{BB962C8B-B14F-4D97-AF65-F5344CB8AC3E}">
        <p14:creationId xmlns:p14="http://schemas.microsoft.com/office/powerpoint/2010/main" val="3524085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Who Should Make Up the Skin MDT?</a:t>
            </a:r>
            <a:br>
              <a:rPr lang="en-GB" dirty="0" smtClean="0"/>
            </a:br>
            <a:endParaRPr lang="en-GB" dirty="0"/>
          </a:p>
        </p:txBody>
      </p:sp>
      <p:sp>
        <p:nvSpPr>
          <p:cNvPr id="3" name="Content Placeholder 2"/>
          <p:cNvSpPr>
            <a:spLocks noGrp="1"/>
          </p:cNvSpPr>
          <p:nvPr>
            <p:ph idx="1"/>
          </p:nvPr>
        </p:nvSpPr>
        <p:spPr>
          <a:xfrm>
            <a:off x="457200" y="908720"/>
            <a:ext cx="8229600" cy="5832648"/>
          </a:xfrm>
        </p:spPr>
        <p:txBody>
          <a:bodyPr>
            <a:normAutofit/>
          </a:bodyPr>
          <a:lstStyle/>
          <a:p>
            <a:pPr marL="0" indent="0">
              <a:buNone/>
            </a:pPr>
            <a:r>
              <a:rPr lang="en-GB" sz="2800" dirty="0" smtClean="0"/>
              <a:t>Recommendations:</a:t>
            </a:r>
          </a:p>
          <a:p>
            <a:pPr marL="0" indent="0">
              <a:buNone/>
            </a:pPr>
            <a:r>
              <a:rPr lang="en-GB" sz="2800" dirty="0" smtClean="0"/>
              <a:t>Formalised </a:t>
            </a:r>
            <a:r>
              <a:rPr lang="en-GB" sz="2800" dirty="0"/>
              <a:t>job descriptions should be developed setting out the roles and responsibilities for the MDT Chairs and MDT Co-ordinator with educational requirements</a:t>
            </a:r>
            <a:r>
              <a:rPr lang="en-GB" sz="2800" dirty="0" smtClean="0"/>
              <a:t>.</a:t>
            </a:r>
          </a:p>
          <a:p>
            <a:pPr marL="0" indent="0">
              <a:buNone/>
            </a:pPr>
            <a:r>
              <a:rPr lang="en-GB" sz="2800" dirty="0" smtClean="0"/>
              <a:t/>
            </a:r>
            <a:br>
              <a:rPr lang="en-GB" sz="2800" dirty="0" smtClean="0"/>
            </a:br>
            <a:r>
              <a:rPr lang="en-GB" sz="2800" dirty="0" smtClean="0"/>
              <a:t>Consensus </a:t>
            </a:r>
            <a:r>
              <a:rPr lang="en-GB" sz="2800" dirty="0"/>
              <a:t>agreement that Cancer units still need a LSMDT but with a streamlined membership which is physically present at meetings</a:t>
            </a:r>
            <a:r>
              <a:rPr lang="en-GB" sz="2800" dirty="0" smtClean="0"/>
              <a:t>.</a:t>
            </a:r>
          </a:p>
          <a:p>
            <a:pPr marL="0" indent="0">
              <a:buNone/>
            </a:pPr>
            <a:endParaRPr lang="en-GB" sz="2800" dirty="0"/>
          </a:p>
          <a:p>
            <a:pPr marL="0" indent="0">
              <a:buNone/>
            </a:pPr>
            <a:r>
              <a:rPr lang="en-GB" sz="2800" dirty="0" smtClean="0"/>
              <a:t>Trials </a:t>
            </a:r>
            <a:r>
              <a:rPr lang="en-GB" sz="2800" dirty="0"/>
              <a:t>updates would be helpful for core members to discuss at MDT meetings.</a:t>
            </a:r>
          </a:p>
          <a:p>
            <a:endParaRPr lang="en-GB" dirty="0"/>
          </a:p>
        </p:txBody>
      </p:sp>
    </p:spTree>
    <p:extLst>
      <p:ext uri="{BB962C8B-B14F-4D97-AF65-F5344CB8AC3E}">
        <p14:creationId xmlns:p14="http://schemas.microsoft.com/office/powerpoint/2010/main" val="4207775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r>
              <a:rPr lang="en-GB" dirty="0" smtClean="0"/>
              <a:t>The Case Mix</a:t>
            </a:r>
            <a:endParaRPr lang="en-GB" dirty="0"/>
          </a:p>
        </p:txBody>
      </p:sp>
      <p:sp>
        <p:nvSpPr>
          <p:cNvPr id="3" name="Content Placeholder 2"/>
          <p:cNvSpPr>
            <a:spLocks noGrp="1"/>
          </p:cNvSpPr>
          <p:nvPr>
            <p:ph idx="1"/>
          </p:nvPr>
        </p:nvSpPr>
        <p:spPr>
          <a:xfrm>
            <a:off x="107504" y="836712"/>
            <a:ext cx="8928992" cy="5904656"/>
          </a:xfrm>
        </p:spPr>
        <p:txBody>
          <a:bodyPr>
            <a:normAutofit fontScale="77500" lnSpcReduction="20000"/>
          </a:bodyPr>
          <a:lstStyle/>
          <a:p>
            <a:pPr marL="0" indent="0">
              <a:buNone/>
            </a:pPr>
            <a:r>
              <a:rPr lang="en-GB" dirty="0" smtClean="0"/>
              <a:t>Recommendations:</a:t>
            </a:r>
          </a:p>
          <a:p>
            <a:pPr marL="0" indent="0">
              <a:buNone/>
            </a:pPr>
            <a:endParaRPr lang="en-GB" dirty="0"/>
          </a:p>
          <a:p>
            <a:r>
              <a:rPr lang="en-GB" dirty="0" smtClean="0"/>
              <a:t>Referral </a:t>
            </a:r>
            <a:r>
              <a:rPr lang="en-GB" dirty="0"/>
              <a:t>of cases for discussion should be via a </a:t>
            </a:r>
            <a:r>
              <a:rPr lang="en-GB" dirty="0" err="1"/>
              <a:t>proforma</a:t>
            </a:r>
            <a:r>
              <a:rPr lang="en-GB" dirty="0"/>
              <a:t> that is structured to capture all of the required information about the patient’s performance status, co-morbidity, preferences, Holistic Needs Assessment as well as essential information relating to the tumour and suitability for </a:t>
            </a:r>
            <a:r>
              <a:rPr lang="en-GB" dirty="0" smtClean="0"/>
              <a:t>trials</a:t>
            </a:r>
          </a:p>
          <a:p>
            <a:pPr marL="0" indent="0">
              <a:buNone/>
            </a:pPr>
            <a:endParaRPr lang="en-GB" dirty="0"/>
          </a:p>
          <a:p>
            <a:r>
              <a:rPr lang="en-GB" dirty="0" smtClean="0"/>
              <a:t>Adequate </a:t>
            </a:r>
            <a:r>
              <a:rPr lang="en-GB" dirty="0"/>
              <a:t>pre-MDT preparation time is required to structure the meeting and differentiate complex from straightforward cases. </a:t>
            </a:r>
            <a:endParaRPr lang="en-GB" dirty="0" smtClean="0"/>
          </a:p>
          <a:p>
            <a:pPr marL="0" indent="0">
              <a:buNone/>
            </a:pPr>
            <a:endParaRPr lang="en-GB" dirty="0"/>
          </a:p>
          <a:p>
            <a:r>
              <a:rPr lang="en-GB" dirty="0" smtClean="0"/>
              <a:t>Each </a:t>
            </a:r>
            <a:r>
              <a:rPr lang="en-GB" dirty="0"/>
              <a:t>MDT should consider formalised management protocols for routine cases that can be managed on a treatment pathway without the need for formal discussion by the full </a:t>
            </a:r>
            <a:r>
              <a:rPr lang="en-GB" dirty="0" smtClean="0"/>
              <a:t>MDT.</a:t>
            </a:r>
          </a:p>
          <a:p>
            <a:pPr marL="0" indent="0">
              <a:buNone/>
            </a:pPr>
            <a:endParaRPr lang="en-GB" dirty="0" smtClean="0"/>
          </a:p>
          <a:p>
            <a:r>
              <a:rPr lang="en-GB" dirty="0" smtClean="0"/>
              <a:t>Standardised </a:t>
            </a:r>
            <a:r>
              <a:rPr lang="en-GB" dirty="0"/>
              <a:t>information about the patient and questions being asked of the MDT on the agenda</a:t>
            </a:r>
            <a:r>
              <a:rPr lang="en-GB" dirty="0" smtClean="0"/>
              <a:t>.</a:t>
            </a:r>
          </a:p>
          <a:p>
            <a:pPr marL="0" indent="0">
              <a:buNone/>
            </a:pPr>
            <a:endParaRPr lang="en-GB" dirty="0"/>
          </a:p>
          <a:p>
            <a:endParaRPr lang="en-GB" dirty="0"/>
          </a:p>
        </p:txBody>
      </p:sp>
    </p:spTree>
    <p:extLst>
      <p:ext uri="{BB962C8B-B14F-4D97-AF65-F5344CB8AC3E}">
        <p14:creationId xmlns:p14="http://schemas.microsoft.com/office/powerpoint/2010/main" val="1687744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fontScale="90000"/>
          </a:bodyPr>
          <a:lstStyle/>
          <a:p>
            <a:r>
              <a:rPr lang="en-GB" dirty="0" smtClean="0"/>
              <a:t>Recommendations continued</a:t>
            </a:r>
            <a:endParaRPr lang="en-GB" dirty="0"/>
          </a:p>
        </p:txBody>
      </p:sp>
      <p:sp>
        <p:nvSpPr>
          <p:cNvPr id="3" name="Content Placeholder 2"/>
          <p:cNvSpPr>
            <a:spLocks noGrp="1"/>
          </p:cNvSpPr>
          <p:nvPr>
            <p:ph idx="1"/>
          </p:nvPr>
        </p:nvSpPr>
        <p:spPr>
          <a:xfrm>
            <a:off x="179512" y="548680"/>
            <a:ext cx="8856984" cy="6192688"/>
          </a:xfrm>
        </p:spPr>
        <p:txBody>
          <a:bodyPr>
            <a:normAutofit fontScale="70000" lnSpcReduction="20000"/>
          </a:bodyPr>
          <a:lstStyle/>
          <a:p>
            <a:endParaRPr lang="en-GB" dirty="0" smtClean="0"/>
          </a:p>
          <a:p>
            <a:r>
              <a:rPr lang="en-GB" dirty="0" smtClean="0"/>
              <a:t>Apart </a:t>
            </a:r>
            <a:r>
              <a:rPr lang="en-GB" dirty="0"/>
              <a:t>from triaging cases for </a:t>
            </a:r>
            <a:r>
              <a:rPr lang="en-GB" dirty="0" err="1"/>
              <a:t>protocolised</a:t>
            </a:r>
            <a:r>
              <a:rPr lang="en-GB" dirty="0"/>
              <a:t> management, MDT planning meetings should provide the opportunity to structure the agenda so that more time is set aside for complex cases, and to ensure that the right information (about the patient and the tumour) is available for the meeting.	</a:t>
            </a:r>
          </a:p>
          <a:p>
            <a:endParaRPr lang="en-GB" dirty="0"/>
          </a:p>
          <a:p>
            <a:r>
              <a:rPr lang="en-GB" dirty="0"/>
              <a:t>Level 3 Care Skin Cancer (see Appendix 1) referrals do not need to be discussed by the MDT. These patients should be seen and treated by the core consultant member of the MDT in line with local network </a:t>
            </a:r>
            <a:r>
              <a:rPr lang="en-GB" dirty="0" smtClean="0"/>
              <a:t>guidelines</a:t>
            </a:r>
          </a:p>
          <a:p>
            <a:endParaRPr lang="en-GB" dirty="0"/>
          </a:p>
          <a:p>
            <a:r>
              <a:rPr lang="en-GB" dirty="0"/>
              <a:t>Level 4 Care Skin Cancer Cases require mandatory case review by the LSMDT, however cases should be ordered in priority of their complexity with less complex cases listed with a treatment pathway, for ratification by the </a:t>
            </a:r>
            <a:r>
              <a:rPr lang="en-GB" dirty="0" smtClean="0"/>
              <a:t>MDT</a:t>
            </a:r>
            <a:endParaRPr lang="en-GB" dirty="0"/>
          </a:p>
          <a:p>
            <a:endParaRPr lang="en-GB" dirty="0"/>
          </a:p>
          <a:p>
            <a:r>
              <a:rPr lang="en-GB" dirty="0"/>
              <a:t>Clinical trial recruitment is enhanced by the treating clinician being aware of available trials. The MDT discussion should be used as a checkpoint for ensuring that patients are considered, if eligible for a trial, and are supported to make an informed choice about their involvement. </a:t>
            </a:r>
          </a:p>
        </p:txBody>
      </p:sp>
    </p:spTree>
    <p:extLst>
      <p:ext uri="{BB962C8B-B14F-4D97-AF65-F5344CB8AC3E}">
        <p14:creationId xmlns:p14="http://schemas.microsoft.com/office/powerpoint/2010/main" val="3074669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856984" cy="764704"/>
          </a:xfrm>
        </p:spPr>
        <p:txBody>
          <a:bodyPr>
            <a:normAutofit/>
          </a:bodyPr>
          <a:lstStyle/>
          <a:p>
            <a:r>
              <a:rPr lang="en-GB" sz="2800" dirty="0" smtClean="0"/>
              <a:t>The ideal time, frequency and resources for MDT meetings</a:t>
            </a:r>
            <a:endParaRPr lang="en-GB" sz="2800" dirty="0"/>
          </a:p>
        </p:txBody>
      </p:sp>
      <p:sp>
        <p:nvSpPr>
          <p:cNvPr id="3" name="Content Placeholder 2"/>
          <p:cNvSpPr>
            <a:spLocks noGrp="1"/>
          </p:cNvSpPr>
          <p:nvPr>
            <p:ph idx="1"/>
          </p:nvPr>
        </p:nvSpPr>
        <p:spPr>
          <a:xfrm>
            <a:off x="179512" y="548680"/>
            <a:ext cx="8856984" cy="6192688"/>
          </a:xfrm>
        </p:spPr>
        <p:txBody>
          <a:bodyPr>
            <a:noAutofit/>
          </a:bodyPr>
          <a:lstStyle/>
          <a:p>
            <a:pPr marL="0" indent="0">
              <a:buNone/>
            </a:pPr>
            <a:r>
              <a:rPr lang="en-GB" sz="1800" dirty="0" smtClean="0"/>
              <a:t>Recommendations:</a:t>
            </a:r>
            <a:endParaRPr lang="en-GB" sz="1800" dirty="0"/>
          </a:p>
          <a:p>
            <a:pPr marL="0" indent="0">
              <a:buNone/>
            </a:pPr>
            <a:r>
              <a:rPr lang="en-GB" sz="1800" dirty="0" smtClean="0"/>
              <a:t>The </a:t>
            </a:r>
            <a:r>
              <a:rPr lang="en-GB" sz="1800" dirty="0"/>
              <a:t>existing recommendations on MDT frequency is </a:t>
            </a:r>
            <a:r>
              <a:rPr lang="en-GB" sz="1800" dirty="0" smtClean="0"/>
              <a:t>supported. National </a:t>
            </a:r>
            <a:r>
              <a:rPr lang="en-GB" sz="1800" dirty="0"/>
              <a:t>requirements for individual minimum attendance should be reviewed and amended to reflect the case load and working arrangements of the clinician. This should include discussion and review </a:t>
            </a:r>
            <a:r>
              <a:rPr lang="en-GB" sz="1800" dirty="0" smtClean="0"/>
              <a:t>of:</a:t>
            </a:r>
          </a:p>
          <a:p>
            <a:pPr marL="0" indent="0">
              <a:buNone/>
            </a:pPr>
            <a:endParaRPr lang="en-GB" sz="1800" dirty="0" smtClean="0"/>
          </a:p>
          <a:p>
            <a:r>
              <a:rPr lang="en-GB" sz="1800" dirty="0" smtClean="0"/>
              <a:t>Core </a:t>
            </a:r>
            <a:r>
              <a:rPr lang="en-GB" sz="1800" dirty="0"/>
              <a:t>and associated membership attendance requirements</a:t>
            </a:r>
          </a:p>
          <a:p>
            <a:r>
              <a:rPr lang="en-GB" sz="1800" dirty="0" smtClean="0"/>
              <a:t>Community </a:t>
            </a:r>
            <a:r>
              <a:rPr lang="en-GB" sz="1800" dirty="0"/>
              <a:t>and </a:t>
            </a:r>
            <a:r>
              <a:rPr lang="en-GB" sz="1800" dirty="0" err="1"/>
              <a:t>GPwER</a:t>
            </a:r>
            <a:r>
              <a:rPr lang="en-GB" sz="1800" dirty="0"/>
              <a:t> attendance requirements</a:t>
            </a:r>
          </a:p>
          <a:p>
            <a:r>
              <a:rPr lang="en-GB" sz="1800" dirty="0" smtClean="0"/>
              <a:t>Documentation </a:t>
            </a:r>
            <a:r>
              <a:rPr lang="en-GB" sz="1800" dirty="0"/>
              <a:t>of decision making at MDTs should be completed in real time at the meeting and visible to the team for sign </a:t>
            </a:r>
            <a:r>
              <a:rPr lang="en-GB" sz="1800" dirty="0" smtClean="0"/>
              <a:t>off</a:t>
            </a:r>
            <a:endParaRPr lang="en-GB" sz="1800" dirty="0"/>
          </a:p>
          <a:p>
            <a:r>
              <a:rPr lang="en-GB" sz="1800" dirty="0" smtClean="0"/>
              <a:t>MDTs </a:t>
            </a:r>
            <a:r>
              <a:rPr lang="en-GB" sz="1800" dirty="0"/>
              <a:t>should continue to meet for an operational meeting at least once a year. This Operational Policy should be reviewed along with the MDT workload, morbidity and mortality, audit, patient experience, trial recruitment and incorporate learning by combining this with presentations on relevant areas such as new treatments and </a:t>
            </a:r>
            <a:r>
              <a:rPr lang="en-GB" sz="1800" dirty="0" smtClean="0"/>
              <a:t>guidelines</a:t>
            </a:r>
            <a:endParaRPr lang="en-GB" sz="1800" dirty="0"/>
          </a:p>
          <a:p>
            <a:r>
              <a:rPr lang="en-GB" sz="1800" dirty="0" smtClean="0"/>
              <a:t>MDTs </a:t>
            </a:r>
            <a:r>
              <a:rPr lang="en-GB" sz="1800" dirty="0"/>
              <a:t>should review their activity, performance and outcomes quarterly. Proactive demand management will reduce bottleneck pressures. Workload increases may require review of the frequency and time </a:t>
            </a:r>
            <a:r>
              <a:rPr lang="en-GB" sz="1800" dirty="0" smtClean="0"/>
              <a:t>requirements</a:t>
            </a:r>
            <a:endParaRPr lang="en-GB" sz="1800" dirty="0"/>
          </a:p>
          <a:p>
            <a:r>
              <a:rPr lang="en-GB" sz="1800" dirty="0" smtClean="0"/>
              <a:t>The </a:t>
            </a:r>
            <a:r>
              <a:rPr lang="en-GB" sz="1800" dirty="0"/>
              <a:t>additional benefits of the MDT, e.g. education and involvement in clinical trials should be factored into assessment of the cost-effectiveness of the </a:t>
            </a:r>
            <a:r>
              <a:rPr lang="en-GB" sz="1800" dirty="0" smtClean="0"/>
              <a:t>MDT.</a:t>
            </a:r>
            <a:endParaRPr lang="en-GB" sz="1800" dirty="0"/>
          </a:p>
          <a:p>
            <a:pPr marL="0" indent="0">
              <a:buNone/>
            </a:pPr>
            <a:endParaRPr lang="en-GB" sz="1800" dirty="0"/>
          </a:p>
          <a:p>
            <a:endParaRPr lang="en-GB" sz="1600" dirty="0"/>
          </a:p>
        </p:txBody>
      </p:sp>
    </p:spTree>
    <p:extLst>
      <p:ext uri="{BB962C8B-B14F-4D97-AF65-F5344CB8AC3E}">
        <p14:creationId xmlns:p14="http://schemas.microsoft.com/office/powerpoint/2010/main" val="50240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20"/>
            <a:ext cx="8229600" cy="1143000"/>
          </a:xfrm>
        </p:spPr>
        <p:txBody>
          <a:bodyPr/>
          <a:lstStyle/>
          <a:p>
            <a:r>
              <a:rPr lang="en-GB" dirty="0" smtClean="0"/>
              <a:t>Background</a:t>
            </a:r>
            <a:endParaRPr lang="en-GB" dirty="0"/>
          </a:p>
        </p:txBody>
      </p:sp>
      <p:sp>
        <p:nvSpPr>
          <p:cNvPr id="3" name="Content Placeholder 2"/>
          <p:cNvSpPr>
            <a:spLocks noGrp="1"/>
          </p:cNvSpPr>
          <p:nvPr>
            <p:ph idx="1"/>
          </p:nvPr>
        </p:nvSpPr>
        <p:spPr>
          <a:xfrm>
            <a:off x="251520" y="1196752"/>
            <a:ext cx="8435280" cy="5544616"/>
          </a:xfrm>
        </p:spPr>
        <p:txBody>
          <a:bodyPr>
            <a:normAutofit fontScale="85000" lnSpcReduction="20000"/>
          </a:bodyPr>
          <a:lstStyle/>
          <a:p>
            <a:pPr marL="0" indent="0">
              <a:buNone/>
            </a:pPr>
            <a:r>
              <a:rPr lang="en-GB" dirty="0" smtClean="0"/>
              <a:t>During 2017, the 12 Chairs of the Cancer Network Groups studied the recommendations from the Cancer Research UK MDT Effectiveness Report, and identified areas where changes could be implemented, including the following:</a:t>
            </a:r>
          </a:p>
          <a:p>
            <a:pPr marL="0" indent="0">
              <a:buNone/>
            </a:pPr>
            <a:endParaRPr lang="en-GB" dirty="0" smtClean="0"/>
          </a:p>
          <a:p>
            <a:r>
              <a:rPr lang="en-GB" dirty="0" smtClean="0"/>
              <a:t>Development of treatment protocols</a:t>
            </a:r>
          </a:p>
          <a:p>
            <a:r>
              <a:rPr lang="en-GB" dirty="0" smtClean="0"/>
              <a:t>Review of MDT attendance</a:t>
            </a:r>
          </a:p>
          <a:p>
            <a:r>
              <a:rPr lang="en-GB" dirty="0" smtClean="0"/>
              <a:t>Improvement of incoming information/real time data collection</a:t>
            </a:r>
          </a:p>
          <a:p>
            <a:r>
              <a:rPr lang="en-GB" dirty="0" smtClean="0"/>
              <a:t>MDT Mortality and Morbidity reviews.</a:t>
            </a:r>
          </a:p>
          <a:p>
            <a:pPr marL="0" indent="0">
              <a:buNone/>
            </a:pPr>
            <a:endParaRPr lang="en-GB" dirty="0" smtClean="0"/>
          </a:p>
          <a:p>
            <a:pPr marL="0" indent="0">
              <a:buNone/>
            </a:pPr>
            <a:r>
              <a:rPr lang="en-GB" dirty="0" smtClean="0"/>
              <a:t>In August 2017, Professor Martin Gore was appointed by the National Cancer Transformation Board to reform MDTM working arrangements across the UK</a:t>
            </a:r>
            <a:endParaRPr lang="en-GB" dirty="0"/>
          </a:p>
        </p:txBody>
      </p:sp>
    </p:spTree>
    <p:extLst>
      <p:ext uri="{BB962C8B-B14F-4D97-AF65-F5344CB8AC3E}">
        <p14:creationId xmlns:p14="http://schemas.microsoft.com/office/powerpoint/2010/main" val="3506939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Response</a:t>
            </a:r>
            <a:endParaRPr lang="en-GB" dirty="0"/>
          </a:p>
        </p:txBody>
      </p:sp>
      <p:sp>
        <p:nvSpPr>
          <p:cNvPr id="3" name="Content Placeholder 2"/>
          <p:cNvSpPr>
            <a:spLocks noGrp="1"/>
          </p:cNvSpPr>
          <p:nvPr>
            <p:ph idx="1"/>
          </p:nvPr>
        </p:nvSpPr>
        <p:spPr/>
        <p:txBody>
          <a:bodyPr>
            <a:normAutofit/>
          </a:bodyPr>
          <a:lstStyle/>
          <a:p>
            <a:r>
              <a:rPr lang="en-GB" dirty="0" smtClean="0"/>
              <a:t>The SSG Chairs decided to hold a meeting of the SWAG Cancer Clinical Leads to define a loco-regional approach to MDT reforms prior to meeting with Professor Gore and his team</a:t>
            </a:r>
            <a:endParaRPr lang="en-GB" dirty="0"/>
          </a:p>
          <a:p>
            <a:endParaRPr lang="en-GB" dirty="0" smtClean="0"/>
          </a:p>
          <a:p>
            <a:r>
              <a:rPr lang="en-GB" dirty="0" smtClean="0"/>
              <a:t>All MDT Leads were invited and representatives from each cancer site attended the meeting</a:t>
            </a:r>
            <a:endParaRPr lang="en-GB" dirty="0"/>
          </a:p>
        </p:txBody>
      </p:sp>
    </p:spTree>
    <p:extLst>
      <p:ext uri="{BB962C8B-B14F-4D97-AF65-F5344CB8AC3E}">
        <p14:creationId xmlns:p14="http://schemas.microsoft.com/office/powerpoint/2010/main" val="245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en-GB" b="1" dirty="0" smtClean="0"/>
              <a:t>Guest Speaker: Cognitive Scientist, Tayana Soukup </a:t>
            </a:r>
            <a:r>
              <a:rPr lang="en-GB" b="1" dirty="0" err="1" smtClean="0"/>
              <a:t>Acencao</a:t>
            </a:r>
            <a:endParaRPr lang="en-GB" b="1" dirty="0" smtClean="0"/>
          </a:p>
          <a:p>
            <a:r>
              <a:rPr lang="en-GB" dirty="0" smtClean="0"/>
              <a:t>Improving teamwork can increase meeting quality</a:t>
            </a:r>
          </a:p>
          <a:p>
            <a:r>
              <a:rPr lang="en-GB" dirty="0" smtClean="0"/>
              <a:t>Teamwork can be assessed and improved using validated tools</a:t>
            </a:r>
          </a:p>
          <a:p>
            <a:r>
              <a:rPr lang="en-GB" dirty="0" smtClean="0"/>
              <a:t>Training is needed to use the tools</a:t>
            </a:r>
          </a:p>
          <a:p>
            <a:r>
              <a:rPr lang="en-GB" dirty="0" smtClean="0"/>
              <a:t>Improvements identified can be made via audit and feedback cycles</a:t>
            </a:r>
          </a:p>
          <a:p>
            <a:endParaRPr lang="en-GB" dirty="0"/>
          </a:p>
          <a:p>
            <a:endParaRPr lang="en-GB" dirty="0"/>
          </a:p>
        </p:txBody>
      </p:sp>
    </p:spTree>
    <p:extLst>
      <p:ext uri="{BB962C8B-B14F-4D97-AF65-F5344CB8AC3E}">
        <p14:creationId xmlns:p14="http://schemas.microsoft.com/office/powerpoint/2010/main" val="1745954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Inaugural meeting of the SWAG Cancer Clinical Leads, Monday 16</a:t>
            </a:r>
            <a:r>
              <a:rPr lang="en-GB" sz="3200" baseline="30000" dirty="0" smtClean="0"/>
              <a:t>th</a:t>
            </a:r>
            <a:r>
              <a:rPr lang="en-GB" sz="3200" dirty="0" smtClean="0"/>
              <a:t> July 2018</a:t>
            </a:r>
            <a:endParaRPr lang="en-GB" sz="3200" dirty="0"/>
          </a:p>
        </p:txBody>
      </p:sp>
      <p:sp>
        <p:nvSpPr>
          <p:cNvPr id="3" name="Content Placeholder 2"/>
          <p:cNvSpPr>
            <a:spLocks noGrp="1"/>
          </p:cNvSpPr>
          <p:nvPr>
            <p:ph idx="1"/>
          </p:nvPr>
        </p:nvSpPr>
        <p:spPr/>
        <p:txBody>
          <a:bodyPr>
            <a:normAutofit/>
          </a:bodyPr>
          <a:lstStyle/>
          <a:p>
            <a:pPr marL="0" indent="0">
              <a:buNone/>
            </a:pPr>
            <a:r>
              <a:rPr lang="en-GB" sz="3000" b="1" dirty="0" smtClean="0"/>
              <a:t>Guest Speaker: Cognitive Scientist, Tayana Soukup </a:t>
            </a:r>
            <a:r>
              <a:rPr lang="en-GB" sz="3000" b="1" dirty="0" err="1" smtClean="0"/>
              <a:t>Acencao</a:t>
            </a:r>
            <a:endParaRPr lang="en-GB" sz="3000" b="1" dirty="0" smtClean="0"/>
          </a:p>
          <a:p>
            <a:r>
              <a:rPr lang="en-GB" sz="3000" dirty="0" smtClean="0"/>
              <a:t>Cognitive fatigue after 1 hour/discussion of &gt;20 patients reduces the quality of decision making.</a:t>
            </a:r>
          </a:p>
          <a:p>
            <a:r>
              <a:rPr lang="en-GB" sz="3000" dirty="0" smtClean="0"/>
              <a:t> </a:t>
            </a:r>
            <a:r>
              <a:rPr lang="en-GB" sz="3000" dirty="0" smtClean="0">
                <a:solidFill>
                  <a:srgbClr val="FF0000"/>
                </a:solidFill>
              </a:rPr>
              <a:t>The addition of a 10 minute break has been shown to balance the quality of decision making and reduce the length of the overall meeting: </a:t>
            </a:r>
            <a:r>
              <a:rPr lang="en-GB" sz="3000" b="1" i="1" dirty="0" smtClean="0"/>
              <a:t>SWAG MDT Priority Recommendation</a:t>
            </a:r>
          </a:p>
          <a:p>
            <a:endParaRPr lang="en-GB" dirty="0"/>
          </a:p>
          <a:p>
            <a:endParaRPr lang="en-GB" dirty="0"/>
          </a:p>
        </p:txBody>
      </p:sp>
    </p:spTree>
    <p:extLst>
      <p:ext uri="{BB962C8B-B14F-4D97-AF65-F5344CB8AC3E}">
        <p14:creationId xmlns:p14="http://schemas.microsoft.com/office/powerpoint/2010/main" val="3948120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i="1" dirty="0" smtClean="0"/>
              <a:t>SWAG MDT Priority Recommendations</a:t>
            </a:r>
            <a:endParaRPr lang="en-GB" sz="3600" b="1" i="1" dirty="0"/>
          </a:p>
        </p:txBody>
      </p:sp>
      <p:sp>
        <p:nvSpPr>
          <p:cNvPr id="3" name="Content Placeholder 2"/>
          <p:cNvSpPr>
            <a:spLocks noGrp="1"/>
          </p:cNvSpPr>
          <p:nvPr>
            <p:ph idx="1"/>
          </p:nvPr>
        </p:nvSpPr>
        <p:spPr>
          <a:xfrm>
            <a:off x="457200" y="1196752"/>
            <a:ext cx="8229600" cy="4929411"/>
          </a:xfrm>
        </p:spPr>
        <p:txBody>
          <a:bodyPr/>
          <a:lstStyle/>
          <a:p>
            <a:r>
              <a:rPr lang="en-GB" dirty="0" smtClean="0">
                <a:solidFill>
                  <a:srgbClr val="FF0000"/>
                </a:solidFill>
              </a:rPr>
              <a:t>To arrange visits to alternative MDTs to compare different styles </a:t>
            </a:r>
          </a:p>
          <a:p>
            <a:pPr marL="0" indent="0">
              <a:buNone/>
            </a:pPr>
            <a:endParaRPr lang="en-GB" dirty="0" smtClean="0"/>
          </a:p>
          <a:p>
            <a:r>
              <a:rPr lang="en-GB" dirty="0" smtClean="0">
                <a:solidFill>
                  <a:srgbClr val="FF0000"/>
                </a:solidFill>
              </a:rPr>
              <a:t>Development of online MDT referral proformas </a:t>
            </a:r>
            <a:r>
              <a:rPr lang="en-GB" dirty="0" smtClean="0"/>
              <a:t>(starting with Breast and CRC) to improve quality of information / allow for triage of cases </a:t>
            </a:r>
          </a:p>
          <a:p>
            <a:pPr marL="0" indent="0">
              <a:buNone/>
            </a:pPr>
            <a:endParaRPr lang="en-GB" dirty="0"/>
          </a:p>
          <a:p>
            <a:r>
              <a:rPr lang="en-GB" dirty="0" smtClean="0"/>
              <a:t>Skin referral </a:t>
            </a:r>
            <a:r>
              <a:rPr lang="en-GB" dirty="0" err="1" smtClean="0"/>
              <a:t>proforma</a:t>
            </a:r>
            <a:r>
              <a:rPr lang="en-GB" dirty="0" smtClean="0"/>
              <a:t> already designed</a:t>
            </a:r>
          </a:p>
          <a:p>
            <a:endParaRPr lang="en-GB" dirty="0"/>
          </a:p>
        </p:txBody>
      </p:sp>
    </p:spTree>
    <p:extLst>
      <p:ext uri="{BB962C8B-B14F-4D97-AF65-F5344CB8AC3E}">
        <p14:creationId xmlns:p14="http://schemas.microsoft.com/office/powerpoint/2010/main" val="498800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3600" dirty="0" smtClean="0"/>
              <a:t>SWAG MDT additional recommendations</a:t>
            </a:r>
            <a:endParaRPr lang="en-GB" sz="3600" dirty="0"/>
          </a:p>
        </p:txBody>
      </p:sp>
      <p:sp>
        <p:nvSpPr>
          <p:cNvPr id="3" name="Content Placeholder 2"/>
          <p:cNvSpPr>
            <a:spLocks noGrp="1"/>
          </p:cNvSpPr>
          <p:nvPr>
            <p:ph idx="1"/>
          </p:nvPr>
        </p:nvSpPr>
        <p:spPr>
          <a:xfrm>
            <a:off x="457200" y="1196752"/>
            <a:ext cx="8229600" cy="5544616"/>
          </a:xfrm>
        </p:spPr>
        <p:txBody>
          <a:bodyPr>
            <a:noAutofit/>
          </a:bodyPr>
          <a:lstStyle/>
          <a:p>
            <a:r>
              <a:rPr lang="en-GB" sz="2400" dirty="0" smtClean="0"/>
              <a:t>Improvement of video conferencing facilities (specifically the network systems)</a:t>
            </a:r>
          </a:p>
          <a:p>
            <a:endParaRPr lang="en-GB" sz="2400" dirty="0" smtClean="0"/>
          </a:p>
          <a:p>
            <a:r>
              <a:rPr lang="en-GB" sz="2400" dirty="0" smtClean="0"/>
              <a:t>Administrative support for tracking results / a regional digital tracker for use across the region (it was noted that Gloucestershire Hospitals do not have the same system as the other SWAG Trusts)</a:t>
            </a:r>
          </a:p>
          <a:p>
            <a:endParaRPr lang="en-GB" sz="2400" dirty="0" smtClean="0"/>
          </a:p>
          <a:p>
            <a:r>
              <a:rPr lang="en-GB" sz="2400" dirty="0" smtClean="0"/>
              <a:t>Protected MDT planning time to stratify discussions so that radiology and pathology colleagues can attend a specific slot</a:t>
            </a:r>
          </a:p>
          <a:p>
            <a:endParaRPr lang="en-GB" sz="2400" dirty="0" smtClean="0"/>
          </a:p>
          <a:p>
            <a:r>
              <a:rPr lang="en-GB" sz="2400" dirty="0" smtClean="0"/>
              <a:t>Training for MDT Coordinators to assist with stratifying the MDT meeting</a:t>
            </a:r>
          </a:p>
        </p:txBody>
      </p:sp>
    </p:spTree>
    <p:extLst>
      <p:ext uri="{BB962C8B-B14F-4D97-AF65-F5344CB8AC3E}">
        <p14:creationId xmlns:p14="http://schemas.microsoft.com/office/powerpoint/2010/main" val="3425268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3600" dirty="0" smtClean="0"/>
              <a:t>SWAG MDT additional recommendations</a:t>
            </a:r>
            <a:endParaRPr lang="en-GB" sz="3600" dirty="0"/>
          </a:p>
        </p:txBody>
      </p:sp>
      <p:sp>
        <p:nvSpPr>
          <p:cNvPr id="3" name="Content Placeholder 2"/>
          <p:cNvSpPr>
            <a:spLocks noGrp="1"/>
          </p:cNvSpPr>
          <p:nvPr>
            <p:ph idx="1"/>
          </p:nvPr>
        </p:nvSpPr>
        <p:spPr>
          <a:xfrm>
            <a:off x="457200" y="1196752"/>
            <a:ext cx="8229600" cy="5544616"/>
          </a:xfrm>
        </p:spPr>
        <p:txBody>
          <a:bodyPr>
            <a:noAutofit/>
          </a:bodyPr>
          <a:lstStyle/>
          <a:p>
            <a:r>
              <a:rPr lang="en-GB" sz="2000" dirty="0" smtClean="0"/>
              <a:t>Design a process by which the patient pathway can be progressed outside the MDT with decisions documented to ensure an audit trail is fed back to the MDT</a:t>
            </a:r>
          </a:p>
          <a:p>
            <a:endParaRPr lang="en-GB" sz="2000" dirty="0" smtClean="0"/>
          </a:p>
          <a:p>
            <a:r>
              <a:rPr lang="en-GB" sz="2000" dirty="0" smtClean="0"/>
              <a:t>Provide GP advice and guidance on making appropriate referrals</a:t>
            </a:r>
          </a:p>
          <a:p>
            <a:endParaRPr lang="en-GB" sz="2000" dirty="0" smtClean="0"/>
          </a:p>
          <a:p>
            <a:r>
              <a:rPr lang="en-GB" sz="2000" dirty="0" smtClean="0"/>
              <a:t>Training to use the MDT assessment tools</a:t>
            </a:r>
          </a:p>
          <a:p>
            <a:endParaRPr lang="en-GB" sz="2000" dirty="0" smtClean="0"/>
          </a:p>
          <a:p>
            <a:r>
              <a:rPr lang="en-GB" sz="2000" dirty="0" smtClean="0"/>
              <a:t>Specialist radiology and pathology reviews of agreed cases outside the MDT meeting</a:t>
            </a:r>
          </a:p>
          <a:p>
            <a:endParaRPr lang="en-GB" sz="2000" dirty="0" smtClean="0"/>
          </a:p>
          <a:p>
            <a:r>
              <a:rPr lang="en-GB" sz="2000" dirty="0" smtClean="0"/>
              <a:t>Encourage referring hospitals to start diagnostic processes where appropriate</a:t>
            </a:r>
          </a:p>
          <a:p>
            <a:endParaRPr lang="en-GB" sz="2000" dirty="0" smtClean="0"/>
          </a:p>
          <a:p>
            <a:r>
              <a:rPr lang="en-GB" sz="2000" dirty="0" smtClean="0"/>
              <a:t>Reconfigure room space.</a:t>
            </a:r>
            <a:endParaRPr lang="en-GB" sz="2000" dirty="0"/>
          </a:p>
        </p:txBody>
      </p:sp>
    </p:spTree>
    <p:extLst>
      <p:ext uri="{BB962C8B-B14F-4D97-AF65-F5344CB8AC3E}">
        <p14:creationId xmlns:p14="http://schemas.microsoft.com/office/powerpoint/2010/main" val="1060468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a:xfrm>
            <a:off x="467544" y="1556792"/>
            <a:ext cx="8229600" cy="4525963"/>
          </a:xfrm>
        </p:spPr>
        <p:txBody>
          <a:bodyPr>
            <a:normAutofit fontScale="92500" lnSpcReduction="20000"/>
          </a:bodyPr>
          <a:lstStyle/>
          <a:p>
            <a:r>
              <a:rPr lang="en-GB" sz="2800" dirty="0" smtClean="0"/>
              <a:t>Professor Gore’s team has invited MDTs to join an MDT streamlining pilot to develop predetermined standards of care. SWAG Breast and CRC MDTs are participating in the pilot</a:t>
            </a:r>
          </a:p>
          <a:p>
            <a:endParaRPr lang="en-GB" sz="2800" dirty="0" smtClean="0"/>
          </a:p>
          <a:p>
            <a:r>
              <a:rPr lang="en-GB" sz="2800" dirty="0" smtClean="0"/>
              <a:t>SWAG Cancer Clinical Leads are to implement recommendations from the meeting. Progress will be discussed at the next meeting, to be held in 12 months’ time</a:t>
            </a:r>
          </a:p>
          <a:p>
            <a:endParaRPr lang="en-GB" sz="2800" dirty="0"/>
          </a:p>
          <a:p>
            <a:r>
              <a:rPr lang="en-GB" sz="2800" dirty="0" smtClean="0"/>
              <a:t>MDT Assessment Tool Training Days: 19</a:t>
            </a:r>
            <a:r>
              <a:rPr lang="en-GB" sz="2800" baseline="30000" dirty="0" smtClean="0"/>
              <a:t>th</a:t>
            </a:r>
            <a:r>
              <a:rPr lang="en-GB" sz="2800" dirty="0" smtClean="0"/>
              <a:t> and </a:t>
            </a:r>
            <a:r>
              <a:rPr lang="en-GB" sz="2800" smtClean="0"/>
              <a:t>26</a:t>
            </a:r>
            <a:r>
              <a:rPr lang="en-GB" sz="2800" baseline="30000" smtClean="0"/>
              <a:t>th</a:t>
            </a:r>
            <a:r>
              <a:rPr lang="en-GB" sz="2800" smtClean="0"/>
              <a:t> June 2019.</a:t>
            </a:r>
            <a:endParaRPr lang="en-GB" sz="2800" dirty="0"/>
          </a:p>
        </p:txBody>
      </p:sp>
    </p:spTree>
    <p:extLst>
      <p:ext uri="{BB962C8B-B14F-4D97-AF65-F5344CB8AC3E}">
        <p14:creationId xmlns:p14="http://schemas.microsoft.com/office/powerpoint/2010/main" val="691841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1101</Words>
  <Application>Microsoft Office PowerPoint</Application>
  <PresentationFormat>On-screen Show (4:3)</PresentationFormat>
  <Paragraphs>104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Multi-Disciplinary Team Meeting Reforms</vt:lpstr>
      <vt:lpstr>Background</vt:lpstr>
      <vt:lpstr>Response</vt:lpstr>
      <vt:lpstr>PowerPoint Presentation</vt:lpstr>
      <vt:lpstr>Inaugural meeting of the SWAG Cancer Clinical Leads, Monday 16th July 2018</vt:lpstr>
      <vt:lpstr>SWAG MDT Priority Recommendations</vt:lpstr>
      <vt:lpstr>SWAG MDT additional recommendations</vt:lpstr>
      <vt:lpstr>SWAG MDT additional recommendations</vt:lpstr>
      <vt:lpstr>Next Steps</vt:lpstr>
      <vt:lpstr>British Association of Dermatology Response</vt:lpstr>
      <vt:lpstr>Key Messages</vt:lpstr>
      <vt:lpstr>Who Should Make Up the Skin MDT? </vt:lpstr>
      <vt:lpstr>The Case Mix</vt:lpstr>
      <vt:lpstr>Recommendations continued</vt:lpstr>
      <vt:lpstr>The ideal time, frequency and resources for MDT meetings</vt:lpstr>
    </vt:vector>
  </TitlesOfParts>
  <Company>UHBrstiol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of the Cancer Clinical Leads</dc:title>
  <dc:creator>Dunderdale, Helen</dc:creator>
  <cp:lastModifiedBy>Dunderdale, Helen</cp:lastModifiedBy>
  <cp:revision>28</cp:revision>
  <dcterms:created xsi:type="dcterms:W3CDTF">2018-09-10T10:35:41Z</dcterms:created>
  <dcterms:modified xsi:type="dcterms:W3CDTF">2019-02-26T16:14:25Z</dcterms:modified>
</cp:coreProperties>
</file>