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3"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731582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79532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13100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20286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33E14-4568-4AA4-A2EF-CD1841329706}"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61208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633E14-4568-4AA4-A2EF-CD1841329706}" type="datetimeFigureOut">
              <a:rPr lang="en-GB" smtClean="0"/>
              <a:t>19/10/2018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5764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633E14-4568-4AA4-A2EF-CD1841329706}" type="datetimeFigureOut">
              <a:rPr lang="en-GB" smtClean="0"/>
              <a:t>19/10/2018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83879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633E14-4568-4AA4-A2EF-CD1841329706}" type="datetimeFigureOut">
              <a:rPr lang="en-GB" smtClean="0"/>
              <a:t>19/10/2018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89524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33E14-4568-4AA4-A2EF-CD1841329706}" type="datetimeFigureOut">
              <a:rPr lang="en-GB" smtClean="0"/>
              <a:t>19/10/2018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15272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19/10/2018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41317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19/10/2018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97032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3E14-4568-4AA4-A2EF-CD1841329706}" type="datetimeFigureOut">
              <a:rPr lang="en-GB" smtClean="0"/>
              <a:t>19/10/2018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622D3-4D64-482F-917C-1FF7F8BE7900}" type="slidenum">
              <a:rPr lang="en-GB" smtClean="0"/>
              <a:t>‹#›</a:t>
            </a:fld>
            <a:endParaRPr lang="en-GB"/>
          </a:p>
        </p:txBody>
      </p:sp>
    </p:spTree>
    <p:extLst>
      <p:ext uri="{BB962C8B-B14F-4D97-AF65-F5344CB8AC3E}">
        <p14:creationId xmlns:p14="http://schemas.microsoft.com/office/powerpoint/2010/main" val="303659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470025"/>
          </a:xfrm>
        </p:spPr>
        <p:txBody>
          <a:bodyPr>
            <a:normAutofit/>
          </a:bodyPr>
          <a:lstStyle/>
          <a:p>
            <a:r>
              <a:rPr lang="en-GB" dirty="0" smtClean="0"/>
              <a:t>Multi-Disciplinary Team Meeting Reforms</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76672"/>
            <a:ext cx="864096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11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20"/>
            <a:ext cx="8229600" cy="1143000"/>
          </a:xfrm>
        </p:spPr>
        <p:txBody>
          <a:bodyPr/>
          <a:lstStyle/>
          <a:p>
            <a:r>
              <a:rPr lang="en-GB" dirty="0" smtClean="0"/>
              <a:t>Background</a:t>
            </a:r>
            <a:endParaRPr lang="en-GB" dirty="0"/>
          </a:p>
        </p:txBody>
      </p:sp>
      <p:sp>
        <p:nvSpPr>
          <p:cNvPr id="3" name="Content Placeholder 2"/>
          <p:cNvSpPr>
            <a:spLocks noGrp="1"/>
          </p:cNvSpPr>
          <p:nvPr>
            <p:ph idx="1"/>
          </p:nvPr>
        </p:nvSpPr>
        <p:spPr>
          <a:xfrm>
            <a:off x="251520" y="1196752"/>
            <a:ext cx="8435280" cy="5544616"/>
          </a:xfrm>
        </p:spPr>
        <p:txBody>
          <a:bodyPr>
            <a:normAutofit fontScale="85000" lnSpcReduction="20000"/>
          </a:bodyPr>
          <a:lstStyle/>
          <a:p>
            <a:pPr marL="0" indent="0">
              <a:buNone/>
            </a:pPr>
            <a:r>
              <a:rPr lang="en-GB" dirty="0" smtClean="0"/>
              <a:t>During 2017, the 12 Chairs of the Cancer Network Groups studied the recommendations from the Cancer Research UK MDT Effectiveness Report, and identified areas where changes could be implemented, including the following:</a:t>
            </a:r>
          </a:p>
          <a:p>
            <a:pPr marL="0" indent="0">
              <a:buNone/>
            </a:pPr>
            <a:endParaRPr lang="en-GB" dirty="0" smtClean="0"/>
          </a:p>
          <a:p>
            <a:r>
              <a:rPr lang="en-GB" dirty="0" smtClean="0"/>
              <a:t>Development of treatment protocols</a:t>
            </a:r>
          </a:p>
          <a:p>
            <a:r>
              <a:rPr lang="en-GB" dirty="0" smtClean="0"/>
              <a:t>Review of MDT attendance</a:t>
            </a:r>
          </a:p>
          <a:p>
            <a:r>
              <a:rPr lang="en-GB" dirty="0" smtClean="0"/>
              <a:t>Improvement of incoming information/real time data collection</a:t>
            </a:r>
          </a:p>
          <a:p>
            <a:r>
              <a:rPr lang="en-GB" dirty="0" smtClean="0"/>
              <a:t>MDT Mortality and Morbidity reviews.</a:t>
            </a:r>
          </a:p>
          <a:p>
            <a:pPr marL="0" indent="0">
              <a:buNone/>
            </a:pPr>
            <a:endParaRPr lang="en-GB" dirty="0" smtClean="0"/>
          </a:p>
          <a:p>
            <a:pPr marL="0" indent="0">
              <a:buNone/>
            </a:pPr>
            <a:r>
              <a:rPr lang="en-GB" dirty="0" smtClean="0"/>
              <a:t>In August 2017, Professor Martin Gore was appointed by the National Cancer Transformation Board to reform MDTM working arrangements across the UK</a:t>
            </a:r>
            <a:endParaRPr lang="en-GB" dirty="0"/>
          </a:p>
        </p:txBody>
      </p:sp>
    </p:spTree>
    <p:extLst>
      <p:ext uri="{BB962C8B-B14F-4D97-AF65-F5344CB8AC3E}">
        <p14:creationId xmlns:p14="http://schemas.microsoft.com/office/powerpoint/2010/main" val="350693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a:t>
            </a:r>
            <a:endParaRPr lang="en-GB" dirty="0"/>
          </a:p>
        </p:txBody>
      </p:sp>
      <p:sp>
        <p:nvSpPr>
          <p:cNvPr id="3" name="Content Placeholder 2"/>
          <p:cNvSpPr>
            <a:spLocks noGrp="1"/>
          </p:cNvSpPr>
          <p:nvPr>
            <p:ph idx="1"/>
          </p:nvPr>
        </p:nvSpPr>
        <p:spPr/>
        <p:txBody>
          <a:bodyPr>
            <a:normAutofit/>
          </a:bodyPr>
          <a:lstStyle/>
          <a:p>
            <a:r>
              <a:rPr lang="en-GB" dirty="0" smtClean="0"/>
              <a:t>The SSG Chairs decided to hold a meeting of the SWAG Cancer Clinical Leads to define a loco-regional approach to MDT reforms prior to meeting with Professor Gore and his team</a:t>
            </a:r>
            <a:endParaRPr lang="en-GB" dirty="0"/>
          </a:p>
          <a:p>
            <a:endParaRPr lang="en-GB" dirty="0" smtClean="0"/>
          </a:p>
          <a:p>
            <a:r>
              <a:rPr lang="en-GB" dirty="0" smtClean="0"/>
              <a:t>All MDT Leads were invited and representatives from each cancer site attended the meeting</a:t>
            </a:r>
            <a:endParaRPr lang="en-GB" dirty="0"/>
          </a:p>
        </p:txBody>
      </p:sp>
    </p:spTree>
    <p:extLst>
      <p:ext uri="{BB962C8B-B14F-4D97-AF65-F5344CB8AC3E}">
        <p14:creationId xmlns:p14="http://schemas.microsoft.com/office/powerpoint/2010/main" val="245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Inaugural meeting of the SWAG Cancer Clinical Leads, Monday 16</a:t>
            </a:r>
            <a:r>
              <a:rPr lang="en-GB" sz="3200" baseline="30000" dirty="0" smtClean="0"/>
              <a:t>th</a:t>
            </a:r>
            <a:r>
              <a:rPr lang="en-GB" sz="3200" dirty="0" smtClean="0"/>
              <a:t> July 2018</a:t>
            </a:r>
            <a:endParaRPr lang="en-GB" sz="3200"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Guest Speaker: Cognitive Scientist, Tayana Soukup </a:t>
            </a:r>
            <a:r>
              <a:rPr lang="en-GB" b="1" dirty="0" err="1" smtClean="0"/>
              <a:t>Acencao</a:t>
            </a:r>
            <a:endParaRPr lang="en-GB" b="1" dirty="0" smtClean="0"/>
          </a:p>
          <a:p>
            <a:r>
              <a:rPr lang="en-GB" dirty="0" smtClean="0"/>
              <a:t>Improving teamwork can increase meeting quality</a:t>
            </a:r>
          </a:p>
          <a:p>
            <a:r>
              <a:rPr lang="en-GB" dirty="0" smtClean="0"/>
              <a:t>Teamwork can be assessed and improved using validated tools</a:t>
            </a:r>
          </a:p>
          <a:p>
            <a:r>
              <a:rPr lang="en-GB" dirty="0" smtClean="0"/>
              <a:t>Training is needed to use the tools</a:t>
            </a:r>
          </a:p>
          <a:p>
            <a:r>
              <a:rPr lang="en-GB" dirty="0" smtClean="0"/>
              <a:t>Improvements identified can be made via audit and feedback cycles</a:t>
            </a:r>
          </a:p>
          <a:p>
            <a:endParaRPr lang="en-GB" dirty="0"/>
          </a:p>
          <a:p>
            <a:endParaRPr lang="en-GB" dirty="0"/>
          </a:p>
        </p:txBody>
      </p:sp>
    </p:spTree>
    <p:extLst>
      <p:ext uri="{BB962C8B-B14F-4D97-AF65-F5344CB8AC3E}">
        <p14:creationId xmlns:p14="http://schemas.microsoft.com/office/powerpoint/2010/main" val="174595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Inaugural meeting of the SWAG Cancer Clinical Leads, Monday 16</a:t>
            </a:r>
            <a:r>
              <a:rPr lang="en-GB" sz="3200" baseline="30000" dirty="0" smtClean="0"/>
              <a:t>th</a:t>
            </a:r>
            <a:r>
              <a:rPr lang="en-GB" sz="3200" dirty="0" smtClean="0"/>
              <a:t> July 2018</a:t>
            </a:r>
            <a:endParaRPr lang="en-GB" sz="3200" dirty="0"/>
          </a:p>
        </p:txBody>
      </p:sp>
      <p:sp>
        <p:nvSpPr>
          <p:cNvPr id="3" name="Content Placeholder 2"/>
          <p:cNvSpPr>
            <a:spLocks noGrp="1"/>
          </p:cNvSpPr>
          <p:nvPr>
            <p:ph idx="1"/>
          </p:nvPr>
        </p:nvSpPr>
        <p:spPr/>
        <p:txBody>
          <a:bodyPr>
            <a:normAutofit/>
          </a:bodyPr>
          <a:lstStyle/>
          <a:p>
            <a:pPr marL="0" indent="0">
              <a:buNone/>
            </a:pPr>
            <a:r>
              <a:rPr lang="en-GB" sz="3000" b="1" dirty="0" smtClean="0"/>
              <a:t>Guest Speaker: Cognitive Scientist, Tayana Soukup </a:t>
            </a:r>
            <a:r>
              <a:rPr lang="en-GB" sz="3000" b="1" dirty="0" err="1" smtClean="0"/>
              <a:t>Acencao</a:t>
            </a:r>
            <a:endParaRPr lang="en-GB" sz="3000" b="1" dirty="0" smtClean="0"/>
          </a:p>
          <a:p>
            <a:r>
              <a:rPr lang="en-GB" sz="3000" dirty="0" smtClean="0"/>
              <a:t>Cognitive fatigue after 1 hour/discussion of &gt;20 patients reduces the quality of decision making.</a:t>
            </a:r>
          </a:p>
          <a:p>
            <a:r>
              <a:rPr lang="en-GB" sz="3000" dirty="0" smtClean="0"/>
              <a:t> </a:t>
            </a:r>
            <a:r>
              <a:rPr lang="en-GB" sz="3000" dirty="0" smtClean="0">
                <a:solidFill>
                  <a:srgbClr val="FF0000"/>
                </a:solidFill>
              </a:rPr>
              <a:t>The addition of a 10 minute break has been shown to balance the quality of decision making and reduce the length of the overall meeting: </a:t>
            </a:r>
            <a:r>
              <a:rPr lang="en-GB" sz="3000" b="1" i="1" dirty="0" smtClean="0"/>
              <a:t>SWAG MDT Priority Recommendation</a:t>
            </a:r>
          </a:p>
          <a:p>
            <a:endParaRPr lang="en-GB" dirty="0"/>
          </a:p>
          <a:p>
            <a:endParaRPr lang="en-GB" dirty="0"/>
          </a:p>
        </p:txBody>
      </p:sp>
    </p:spTree>
    <p:extLst>
      <p:ext uri="{BB962C8B-B14F-4D97-AF65-F5344CB8AC3E}">
        <p14:creationId xmlns:p14="http://schemas.microsoft.com/office/powerpoint/2010/main" val="394812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i="1" dirty="0" smtClean="0"/>
              <a:t>SWAG MDT Priority Recommendations</a:t>
            </a:r>
            <a:endParaRPr lang="en-GB" sz="3600" b="1" i="1" dirty="0"/>
          </a:p>
        </p:txBody>
      </p:sp>
      <p:sp>
        <p:nvSpPr>
          <p:cNvPr id="3" name="Content Placeholder 2"/>
          <p:cNvSpPr>
            <a:spLocks noGrp="1"/>
          </p:cNvSpPr>
          <p:nvPr>
            <p:ph idx="1"/>
          </p:nvPr>
        </p:nvSpPr>
        <p:spPr/>
        <p:txBody>
          <a:bodyPr/>
          <a:lstStyle/>
          <a:p>
            <a:r>
              <a:rPr lang="en-GB" dirty="0" smtClean="0">
                <a:solidFill>
                  <a:srgbClr val="FF0000"/>
                </a:solidFill>
              </a:rPr>
              <a:t>To arrange visits to alternative MDTs to compare different styles </a:t>
            </a:r>
          </a:p>
          <a:p>
            <a:pPr marL="0" indent="0">
              <a:buNone/>
            </a:pPr>
            <a:endParaRPr lang="en-GB" dirty="0" smtClean="0"/>
          </a:p>
          <a:p>
            <a:r>
              <a:rPr lang="en-GB" dirty="0" smtClean="0">
                <a:solidFill>
                  <a:srgbClr val="FF0000"/>
                </a:solidFill>
              </a:rPr>
              <a:t>Development of online MDT referral proformas </a:t>
            </a:r>
            <a:r>
              <a:rPr lang="en-GB" dirty="0" smtClean="0"/>
              <a:t>(starting with Breast and CRC) to improve quality of information / allow for triage of cases</a:t>
            </a:r>
          </a:p>
          <a:p>
            <a:endParaRPr lang="en-GB" dirty="0"/>
          </a:p>
        </p:txBody>
      </p:sp>
    </p:spTree>
    <p:extLst>
      <p:ext uri="{BB962C8B-B14F-4D97-AF65-F5344CB8AC3E}">
        <p14:creationId xmlns:p14="http://schemas.microsoft.com/office/powerpoint/2010/main" val="49880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3600" dirty="0" smtClean="0"/>
              <a:t>SWAG MDT additional recommendations</a:t>
            </a:r>
            <a:endParaRPr lang="en-GB" sz="3600" dirty="0"/>
          </a:p>
        </p:txBody>
      </p:sp>
      <p:sp>
        <p:nvSpPr>
          <p:cNvPr id="3" name="Content Placeholder 2"/>
          <p:cNvSpPr>
            <a:spLocks noGrp="1"/>
          </p:cNvSpPr>
          <p:nvPr>
            <p:ph idx="1"/>
          </p:nvPr>
        </p:nvSpPr>
        <p:spPr>
          <a:xfrm>
            <a:off x="457200" y="1196752"/>
            <a:ext cx="8229600" cy="5544616"/>
          </a:xfrm>
        </p:spPr>
        <p:txBody>
          <a:bodyPr>
            <a:noAutofit/>
          </a:bodyPr>
          <a:lstStyle/>
          <a:p>
            <a:r>
              <a:rPr lang="en-GB" sz="2400" dirty="0" smtClean="0"/>
              <a:t>Improvement of video conferencing facilities (specifically the network systems)</a:t>
            </a:r>
          </a:p>
          <a:p>
            <a:endParaRPr lang="en-GB" sz="2400" dirty="0" smtClean="0"/>
          </a:p>
          <a:p>
            <a:r>
              <a:rPr lang="en-GB" sz="2400" dirty="0" smtClean="0"/>
              <a:t>Administrative support for tracking results / a regional digital tracker for use across the region (it was noted that Gloucestershire Hospitals do not have the same system as the other SWAG Trusts)</a:t>
            </a:r>
          </a:p>
          <a:p>
            <a:endParaRPr lang="en-GB" sz="2400" dirty="0" smtClean="0"/>
          </a:p>
          <a:p>
            <a:r>
              <a:rPr lang="en-GB" sz="2400" dirty="0" smtClean="0"/>
              <a:t>Protected MDT planning time to stratify discussions so that radiology and pathology colleagues can attend a specific slot</a:t>
            </a:r>
          </a:p>
          <a:p>
            <a:endParaRPr lang="en-GB" sz="2400" dirty="0" smtClean="0"/>
          </a:p>
          <a:p>
            <a:r>
              <a:rPr lang="en-GB" sz="2400" dirty="0" smtClean="0"/>
              <a:t>Training for MDT Coordinators to assist with stratifying the MDT meeting</a:t>
            </a:r>
          </a:p>
        </p:txBody>
      </p:sp>
    </p:spTree>
    <p:extLst>
      <p:ext uri="{BB962C8B-B14F-4D97-AF65-F5344CB8AC3E}">
        <p14:creationId xmlns:p14="http://schemas.microsoft.com/office/powerpoint/2010/main" val="3425268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3600" dirty="0" smtClean="0"/>
              <a:t>SWAG MDT additional recommendations</a:t>
            </a:r>
            <a:endParaRPr lang="en-GB" sz="3600" dirty="0"/>
          </a:p>
        </p:txBody>
      </p:sp>
      <p:sp>
        <p:nvSpPr>
          <p:cNvPr id="3" name="Content Placeholder 2"/>
          <p:cNvSpPr>
            <a:spLocks noGrp="1"/>
          </p:cNvSpPr>
          <p:nvPr>
            <p:ph idx="1"/>
          </p:nvPr>
        </p:nvSpPr>
        <p:spPr>
          <a:xfrm>
            <a:off x="457200" y="1196752"/>
            <a:ext cx="8229600" cy="5544616"/>
          </a:xfrm>
        </p:spPr>
        <p:txBody>
          <a:bodyPr>
            <a:noAutofit/>
          </a:bodyPr>
          <a:lstStyle/>
          <a:p>
            <a:r>
              <a:rPr lang="en-GB" sz="2000" dirty="0" smtClean="0"/>
              <a:t>Design a process by which the patient pathway can be progressed outside the MDT with decisions documented to ensure an audit trail is fed back to the MDT</a:t>
            </a:r>
          </a:p>
          <a:p>
            <a:endParaRPr lang="en-GB" sz="2000" dirty="0" smtClean="0"/>
          </a:p>
          <a:p>
            <a:r>
              <a:rPr lang="en-GB" sz="2000" dirty="0" smtClean="0"/>
              <a:t>Provide GP advice and guidance on making appropriate referrals</a:t>
            </a:r>
          </a:p>
          <a:p>
            <a:endParaRPr lang="en-GB" sz="2000" dirty="0" smtClean="0"/>
          </a:p>
          <a:p>
            <a:r>
              <a:rPr lang="en-GB" sz="2000" dirty="0" smtClean="0"/>
              <a:t>Training to use the MDT assessment tools</a:t>
            </a:r>
          </a:p>
          <a:p>
            <a:endParaRPr lang="en-GB" sz="2000" dirty="0" smtClean="0"/>
          </a:p>
          <a:p>
            <a:r>
              <a:rPr lang="en-GB" sz="2000" dirty="0" smtClean="0"/>
              <a:t>Specialist radiology and pathology reviews of agreed cases outside the MDT meeting</a:t>
            </a:r>
          </a:p>
          <a:p>
            <a:endParaRPr lang="en-GB" sz="2000" dirty="0" smtClean="0"/>
          </a:p>
          <a:p>
            <a:r>
              <a:rPr lang="en-GB" sz="2000" dirty="0" smtClean="0"/>
              <a:t>Encourage referring hospitals to start diagnostic processes where appropriate</a:t>
            </a:r>
          </a:p>
          <a:p>
            <a:endParaRPr lang="en-GB" sz="2000" dirty="0" smtClean="0"/>
          </a:p>
          <a:p>
            <a:r>
              <a:rPr lang="en-GB" sz="2000" dirty="0" smtClean="0"/>
              <a:t>Reconfigure room space.</a:t>
            </a:r>
            <a:endParaRPr lang="en-GB" sz="2000" dirty="0"/>
          </a:p>
        </p:txBody>
      </p:sp>
    </p:spTree>
    <p:extLst>
      <p:ext uri="{BB962C8B-B14F-4D97-AF65-F5344CB8AC3E}">
        <p14:creationId xmlns:p14="http://schemas.microsoft.com/office/powerpoint/2010/main" val="1060468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a:xfrm>
            <a:off x="467544" y="1556792"/>
            <a:ext cx="8229600" cy="4525963"/>
          </a:xfrm>
        </p:spPr>
        <p:txBody>
          <a:bodyPr>
            <a:normAutofit/>
          </a:bodyPr>
          <a:lstStyle/>
          <a:p>
            <a:r>
              <a:rPr lang="en-GB" sz="2800" dirty="0" smtClean="0"/>
              <a:t>Professor Gore’s team has invited MDTs to join an MDT streamlining pilot to develop predetermined standards of care. SWAG Breast and CRC MDTs are participating in the pilot</a:t>
            </a:r>
          </a:p>
          <a:p>
            <a:endParaRPr lang="en-GB" sz="2800" dirty="0" smtClean="0"/>
          </a:p>
          <a:p>
            <a:r>
              <a:rPr lang="en-GB" sz="2800" dirty="0" smtClean="0"/>
              <a:t>SWAG Cancer Clinical Leads are to implement recommendations from the meeting. Progress will be discussed at the next meeting, to be held in 6 months’ time.</a:t>
            </a:r>
            <a:endParaRPr lang="en-GB" sz="2800" dirty="0"/>
          </a:p>
        </p:txBody>
      </p:sp>
    </p:spTree>
    <p:extLst>
      <p:ext uri="{BB962C8B-B14F-4D97-AF65-F5344CB8AC3E}">
        <p14:creationId xmlns:p14="http://schemas.microsoft.com/office/powerpoint/2010/main" val="691841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504</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Multi-Disciplinary Team Meeting Reforms</vt:lpstr>
      <vt:lpstr>Background</vt:lpstr>
      <vt:lpstr>Response</vt:lpstr>
      <vt:lpstr>Inaugural meeting of the SWAG Cancer Clinical Leads, Monday 16th July 2018</vt:lpstr>
      <vt:lpstr>Inaugural meeting of the SWAG Cancer Clinical Leads, Monday 16th July 2018</vt:lpstr>
      <vt:lpstr>SWAG MDT Priority Recommendations</vt:lpstr>
      <vt:lpstr>SWAG MDT additional recommendations</vt:lpstr>
      <vt:lpstr>SWAG MDT additional recommendations</vt:lpstr>
      <vt:lpstr>Next Steps</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Cancer Clinical Leads</dc:title>
  <dc:creator>Dunderdale, Helen</dc:creator>
  <cp:lastModifiedBy>Dunderdale, Helen</cp:lastModifiedBy>
  <cp:revision>18</cp:revision>
  <dcterms:created xsi:type="dcterms:W3CDTF">2018-09-10T10:35:41Z</dcterms:created>
  <dcterms:modified xsi:type="dcterms:W3CDTF">2018-10-19T10:07:31Z</dcterms:modified>
</cp:coreProperties>
</file>