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94" r:id="rId2"/>
    <p:sldId id="256" r:id="rId3"/>
    <p:sldId id="260" r:id="rId4"/>
    <p:sldId id="335" r:id="rId5"/>
    <p:sldId id="309" r:id="rId6"/>
    <p:sldId id="343" r:id="rId7"/>
    <p:sldId id="339" r:id="rId8"/>
    <p:sldId id="340" r:id="rId9"/>
    <p:sldId id="341" r:id="rId10"/>
    <p:sldId id="342" r:id="rId11"/>
    <p:sldId id="304" r:id="rId12"/>
    <p:sldId id="344" r:id="rId13"/>
    <p:sldId id="345" r:id="rId14"/>
    <p:sldId id="346" r:id="rId15"/>
    <p:sldId id="347" r:id="rId16"/>
    <p:sldId id="348" r:id="rId17"/>
    <p:sldId id="351" r:id="rId18"/>
    <p:sldId id="349" r:id="rId19"/>
    <p:sldId id="350" r:id="rId20"/>
    <p:sldId id="35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p:scale>
          <a:sx n="119" d="100"/>
          <a:sy n="119" d="100"/>
        </p:scale>
        <p:origin x="-9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1C8DC4-2B2E-4BD4-8F34-0DEE2C82B0CA}" type="datetimeFigureOut">
              <a:rPr lang="en-GB" smtClean="0"/>
              <a:t>04/06/2019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C0BA5B-3ED7-4016-9541-32A9325EDB8B}" type="slidenum">
              <a:rPr lang="en-GB" smtClean="0"/>
              <a:t>‹#›</a:t>
            </a:fld>
            <a:endParaRPr lang="en-GB"/>
          </a:p>
        </p:txBody>
      </p:sp>
    </p:spTree>
    <p:extLst>
      <p:ext uri="{BB962C8B-B14F-4D97-AF65-F5344CB8AC3E}">
        <p14:creationId xmlns:p14="http://schemas.microsoft.com/office/powerpoint/2010/main" val="3677578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D40B07A-D25D-4825-B73E-24328117C4BD}" type="slidenum">
              <a:rPr lang="en-GB" smtClean="0"/>
              <a:t>1</a:t>
            </a:fld>
            <a:endParaRPr lang="en-GB"/>
          </a:p>
        </p:txBody>
      </p:sp>
    </p:spTree>
    <p:extLst>
      <p:ext uri="{BB962C8B-B14F-4D97-AF65-F5344CB8AC3E}">
        <p14:creationId xmlns:p14="http://schemas.microsoft.com/office/powerpoint/2010/main" val="2054085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56B4E5C-1549-40AC-8443-1F00FBB303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0464A5FB-2029-43F8-B994-79A220F4F2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91DB3158-6F7A-4788-9BB4-E88BC08E2AA8}"/>
              </a:ext>
            </a:extLst>
          </p:cNvPr>
          <p:cNvSpPr>
            <a:spLocks noGrp="1"/>
          </p:cNvSpPr>
          <p:nvPr>
            <p:ph type="dt" sz="half" idx="10"/>
          </p:nvPr>
        </p:nvSpPr>
        <p:spPr/>
        <p:txBody>
          <a:bodyPr/>
          <a:lstStyle/>
          <a:p>
            <a:fld id="{3A56D088-93B3-400A-8004-508B689116D7}" type="datetimeFigureOut">
              <a:rPr lang="en-GB" smtClean="0"/>
              <a:t>04/06/2019</a:t>
            </a:fld>
            <a:endParaRPr lang="en-GB"/>
          </a:p>
        </p:txBody>
      </p:sp>
      <p:sp>
        <p:nvSpPr>
          <p:cNvPr id="5" name="Footer Placeholder 4">
            <a:extLst>
              <a:ext uri="{FF2B5EF4-FFF2-40B4-BE49-F238E27FC236}">
                <a16:creationId xmlns="" xmlns:a16="http://schemas.microsoft.com/office/drawing/2014/main" id="{94BA2312-8D37-44FE-81D5-0052E7A8CA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6B4AD8D8-E5B2-46A7-A4A3-45AD6922A6AA}"/>
              </a:ext>
            </a:extLst>
          </p:cNvPr>
          <p:cNvSpPr>
            <a:spLocks noGrp="1"/>
          </p:cNvSpPr>
          <p:nvPr>
            <p:ph type="sldNum" sz="quarter" idx="12"/>
          </p:nvPr>
        </p:nvSpPr>
        <p:spPr/>
        <p:txBody>
          <a:bodyPr/>
          <a:lstStyle/>
          <a:p>
            <a:fld id="{78B68C73-A30D-4A82-ADEE-2D4CCEBFA028}" type="slidenum">
              <a:rPr lang="en-GB" smtClean="0"/>
              <a:t>‹#›</a:t>
            </a:fld>
            <a:endParaRPr lang="en-GB"/>
          </a:p>
        </p:txBody>
      </p:sp>
    </p:spTree>
    <p:extLst>
      <p:ext uri="{BB962C8B-B14F-4D97-AF65-F5344CB8AC3E}">
        <p14:creationId xmlns:p14="http://schemas.microsoft.com/office/powerpoint/2010/main" val="479815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2296E5D-379B-4558-8516-FE9B8269C01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C2ED3120-10F5-4763-B646-6C626BA9EB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9CBE3ED1-8524-4148-8715-2E221BC7D28D}"/>
              </a:ext>
            </a:extLst>
          </p:cNvPr>
          <p:cNvSpPr>
            <a:spLocks noGrp="1"/>
          </p:cNvSpPr>
          <p:nvPr>
            <p:ph type="dt" sz="half" idx="10"/>
          </p:nvPr>
        </p:nvSpPr>
        <p:spPr/>
        <p:txBody>
          <a:bodyPr/>
          <a:lstStyle/>
          <a:p>
            <a:fld id="{3A56D088-93B3-400A-8004-508B689116D7}" type="datetimeFigureOut">
              <a:rPr lang="en-GB" smtClean="0"/>
              <a:t>04/06/2019</a:t>
            </a:fld>
            <a:endParaRPr lang="en-GB"/>
          </a:p>
        </p:txBody>
      </p:sp>
      <p:sp>
        <p:nvSpPr>
          <p:cNvPr id="5" name="Footer Placeholder 4">
            <a:extLst>
              <a:ext uri="{FF2B5EF4-FFF2-40B4-BE49-F238E27FC236}">
                <a16:creationId xmlns="" xmlns:a16="http://schemas.microsoft.com/office/drawing/2014/main" id="{F9DB7037-77E0-46C9-9936-9AF9D47A79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3D79E75B-BCA8-4DE7-B91E-2918B9CB5F18}"/>
              </a:ext>
            </a:extLst>
          </p:cNvPr>
          <p:cNvSpPr>
            <a:spLocks noGrp="1"/>
          </p:cNvSpPr>
          <p:nvPr>
            <p:ph type="sldNum" sz="quarter" idx="12"/>
          </p:nvPr>
        </p:nvSpPr>
        <p:spPr/>
        <p:txBody>
          <a:bodyPr/>
          <a:lstStyle/>
          <a:p>
            <a:fld id="{78B68C73-A30D-4A82-ADEE-2D4CCEBFA028}" type="slidenum">
              <a:rPr lang="en-GB" smtClean="0"/>
              <a:t>‹#›</a:t>
            </a:fld>
            <a:endParaRPr lang="en-GB"/>
          </a:p>
        </p:txBody>
      </p:sp>
    </p:spTree>
    <p:extLst>
      <p:ext uri="{BB962C8B-B14F-4D97-AF65-F5344CB8AC3E}">
        <p14:creationId xmlns:p14="http://schemas.microsoft.com/office/powerpoint/2010/main" val="1088843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7F493E46-90D4-40F0-81BB-0165DAF3333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0A312DA0-6BC2-4E6C-957B-319704A6C8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4B5559D0-C37D-4C9F-97AF-F39E4F9F5F14}"/>
              </a:ext>
            </a:extLst>
          </p:cNvPr>
          <p:cNvSpPr>
            <a:spLocks noGrp="1"/>
          </p:cNvSpPr>
          <p:nvPr>
            <p:ph type="dt" sz="half" idx="10"/>
          </p:nvPr>
        </p:nvSpPr>
        <p:spPr/>
        <p:txBody>
          <a:bodyPr/>
          <a:lstStyle/>
          <a:p>
            <a:fld id="{3A56D088-93B3-400A-8004-508B689116D7}" type="datetimeFigureOut">
              <a:rPr lang="en-GB" smtClean="0"/>
              <a:t>04/06/2019</a:t>
            </a:fld>
            <a:endParaRPr lang="en-GB"/>
          </a:p>
        </p:txBody>
      </p:sp>
      <p:sp>
        <p:nvSpPr>
          <p:cNvPr id="5" name="Footer Placeholder 4">
            <a:extLst>
              <a:ext uri="{FF2B5EF4-FFF2-40B4-BE49-F238E27FC236}">
                <a16:creationId xmlns="" xmlns:a16="http://schemas.microsoft.com/office/drawing/2014/main" id="{06A949FE-9333-4F24-ABBE-F19E2D314BB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C702B58E-C0D1-4D4F-9959-7E03D7E95935}"/>
              </a:ext>
            </a:extLst>
          </p:cNvPr>
          <p:cNvSpPr>
            <a:spLocks noGrp="1"/>
          </p:cNvSpPr>
          <p:nvPr>
            <p:ph type="sldNum" sz="quarter" idx="12"/>
          </p:nvPr>
        </p:nvSpPr>
        <p:spPr/>
        <p:txBody>
          <a:bodyPr/>
          <a:lstStyle/>
          <a:p>
            <a:fld id="{78B68C73-A30D-4A82-ADEE-2D4CCEBFA028}" type="slidenum">
              <a:rPr lang="en-GB" smtClean="0"/>
              <a:t>‹#›</a:t>
            </a:fld>
            <a:endParaRPr lang="en-GB"/>
          </a:p>
        </p:txBody>
      </p:sp>
    </p:spTree>
    <p:extLst>
      <p:ext uri="{BB962C8B-B14F-4D97-AF65-F5344CB8AC3E}">
        <p14:creationId xmlns:p14="http://schemas.microsoft.com/office/powerpoint/2010/main" val="292595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08B269-938B-4941-843B-6D128A39D88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AEA3CF56-F4B6-43F4-84D1-32DB06AC49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D0EF73D1-14FC-4D64-9137-6A5F630A637B}"/>
              </a:ext>
            </a:extLst>
          </p:cNvPr>
          <p:cNvSpPr>
            <a:spLocks noGrp="1"/>
          </p:cNvSpPr>
          <p:nvPr>
            <p:ph type="dt" sz="half" idx="10"/>
          </p:nvPr>
        </p:nvSpPr>
        <p:spPr/>
        <p:txBody>
          <a:bodyPr/>
          <a:lstStyle/>
          <a:p>
            <a:fld id="{3A56D088-93B3-400A-8004-508B689116D7}" type="datetimeFigureOut">
              <a:rPr lang="en-GB" smtClean="0"/>
              <a:t>04/06/2019</a:t>
            </a:fld>
            <a:endParaRPr lang="en-GB"/>
          </a:p>
        </p:txBody>
      </p:sp>
      <p:sp>
        <p:nvSpPr>
          <p:cNvPr id="5" name="Footer Placeholder 4">
            <a:extLst>
              <a:ext uri="{FF2B5EF4-FFF2-40B4-BE49-F238E27FC236}">
                <a16:creationId xmlns="" xmlns:a16="http://schemas.microsoft.com/office/drawing/2014/main" id="{70ED8F4D-78B8-49AA-9E44-69DBAB34DF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916F43A1-9365-43DD-A743-228E9444D4A7}"/>
              </a:ext>
            </a:extLst>
          </p:cNvPr>
          <p:cNvSpPr>
            <a:spLocks noGrp="1"/>
          </p:cNvSpPr>
          <p:nvPr>
            <p:ph type="sldNum" sz="quarter" idx="12"/>
          </p:nvPr>
        </p:nvSpPr>
        <p:spPr/>
        <p:txBody>
          <a:bodyPr/>
          <a:lstStyle/>
          <a:p>
            <a:fld id="{78B68C73-A30D-4A82-ADEE-2D4CCEBFA028}" type="slidenum">
              <a:rPr lang="en-GB" smtClean="0"/>
              <a:t>‹#›</a:t>
            </a:fld>
            <a:endParaRPr lang="en-GB"/>
          </a:p>
        </p:txBody>
      </p:sp>
    </p:spTree>
    <p:extLst>
      <p:ext uri="{BB962C8B-B14F-4D97-AF65-F5344CB8AC3E}">
        <p14:creationId xmlns:p14="http://schemas.microsoft.com/office/powerpoint/2010/main" val="3602736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DA63B7-2A09-4A4B-8561-2A0BA7D01D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1B2E832C-5BBE-4956-AC57-5E999AE3DD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E9508103-CD8F-4A15-A6B1-DED6C14FFAA4}"/>
              </a:ext>
            </a:extLst>
          </p:cNvPr>
          <p:cNvSpPr>
            <a:spLocks noGrp="1"/>
          </p:cNvSpPr>
          <p:nvPr>
            <p:ph type="dt" sz="half" idx="10"/>
          </p:nvPr>
        </p:nvSpPr>
        <p:spPr/>
        <p:txBody>
          <a:bodyPr/>
          <a:lstStyle/>
          <a:p>
            <a:fld id="{3A56D088-93B3-400A-8004-508B689116D7}" type="datetimeFigureOut">
              <a:rPr lang="en-GB" smtClean="0"/>
              <a:t>04/06/2019</a:t>
            </a:fld>
            <a:endParaRPr lang="en-GB"/>
          </a:p>
        </p:txBody>
      </p:sp>
      <p:sp>
        <p:nvSpPr>
          <p:cNvPr id="5" name="Footer Placeholder 4">
            <a:extLst>
              <a:ext uri="{FF2B5EF4-FFF2-40B4-BE49-F238E27FC236}">
                <a16:creationId xmlns="" xmlns:a16="http://schemas.microsoft.com/office/drawing/2014/main" id="{EC75433F-AFC2-4C8A-A7F4-715D797260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74F7B01E-7702-4AFF-93F7-D420AE86E233}"/>
              </a:ext>
            </a:extLst>
          </p:cNvPr>
          <p:cNvSpPr>
            <a:spLocks noGrp="1"/>
          </p:cNvSpPr>
          <p:nvPr>
            <p:ph type="sldNum" sz="quarter" idx="12"/>
          </p:nvPr>
        </p:nvSpPr>
        <p:spPr/>
        <p:txBody>
          <a:bodyPr/>
          <a:lstStyle/>
          <a:p>
            <a:fld id="{78B68C73-A30D-4A82-ADEE-2D4CCEBFA028}" type="slidenum">
              <a:rPr lang="en-GB" smtClean="0"/>
              <a:t>‹#›</a:t>
            </a:fld>
            <a:endParaRPr lang="en-GB"/>
          </a:p>
        </p:txBody>
      </p:sp>
    </p:spTree>
    <p:extLst>
      <p:ext uri="{BB962C8B-B14F-4D97-AF65-F5344CB8AC3E}">
        <p14:creationId xmlns:p14="http://schemas.microsoft.com/office/powerpoint/2010/main" val="1779481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81F833-73D9-48FA-AE24-AB1FF32208F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54082CF5-B79E-4A15-A1E3-8E9A22255D7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360EA3E5-1B03-406D-B5A9-5E65BEABBB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ABF2521C-A4EA-4E61-B1F0-62674F3EB3F0}"/>
              </a:ext>
            </a:extLst>
          </p:cNvPr>
          <p:cNvSpPr>
            <a:spLocks noGrp="1"/>
          </p:cNvSpPr>
          <p:nvPr>
            <p:ph type="dt" sz="half" idx="10"/>
          </p:nvPr>
        </p:nvSpPr>
        <p:spPr/>
        <p:txBody>
          <a:bodyPr/>
          <a:lstStyle/>
          <a:p>
            <a:fld id="{3A56D088-93B3-400A-8004-508B689116D7}" type="datetimeFigureOut">
              <a:rPr lang="en-GB" smtClean="0"/>
              <a:t>04/06/2019</a:t>
            </a:fld>
            <a:endParaRPr lang="en-GB"/>
          </a:p>
        </p:txBody>
      </p:sp>
      <p:sp>
        <p:nvSpPr>
          <p:cNvPr id="6" name="Footer Placeholder 5">
            <a:extLst>
              <a:ext uri="{FF2B5EF4-FFF2-40B4-BE49-F238E27FC236}">
                <a16:creationId xmlns="" xmlns:a16="http://schemas.microsoft.com/office/drawing/2014/main" id="{5974FC27-413A-4ACF-8F27-92EDF69990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993BB92B-F342-41EA-ADAD-73E5F5BCF630}"/>
              </a:ext>
            </a:extLst>
          </p:cNvPr>
          <p:cNvSpPr>
            <a:spLocks noGrp="1"/>
          </p:cNvSpPr>
          <p:nvPr>
            <p:ph type="sldNum" sz="quarter" idx="12"/>
          </p:nvPr>
        </p:nvSpPr>
        <p:spPr/>
        <p:txBody>
          <a:bodyPr/>
          <a:lstStyle/>
          <a:p>
            <a:fld id="{78B68C73-A30D-4A82-ADEE-2D4CCEBFA028}" type="slidenum">
              <a:rPr lang="en-GB" smtClean="0"/>
              <a:t>‹#›</a:t>
            </a:fld>
            <a:endParaRPr lang="en-GB"/>
          </a:p>
        </p:txBody>
      </p:sp>
    </p:spTree>
    <p:extLst>
      <p:ext uri="{BB962C8B-B14F-4D97-AF65-F5344CB8AC3E}">
        <p14:creationId xmlns:p14="http://schemas.microsoft.com/office/powerpoint/2010/main" val="730871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810B36-8A3C-4B70-800A-F50488E30E0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76CF74DD-A149-4BAD-85BD-53CD1FEC85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9E31F559-816C-42D2-898F-6471013971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E7210BD5-782F-4E7F-9C82-88C4EA2268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8CDF12E3-A7B2-4C48-8AE8-631FAF6CFB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B9727E6A-F704-4D87-9F23-1F854F0EAF8B}"/>
              </a:ext>
            </a:extLst>
          </p:cNvPr>
          <p:cNvSpPr>
            <a:spLocks noGrp="1"/>
          </p:cNvSpPr>
          <p:nvPr>
            <p:ph type="dt" sz="half" idx="10"/>
          </p:nvPr>
        </p:nvSpPr>
        <p:spPr/>
        <p:txBody>
          <a:bodyPr/>
          <a:lstStyle/>
          <a:p>
            <a:fld id="{3A56D088-93B3-400A-8004-508B689116D7}" type="datetimeFigureOut">
              <a:rPr lang="en-GB" smtClean="0"/>
              <a:t>04/06/2019</a:t>
            </a:fld>
            <a:endParaRPr lang="en-GB"/>
          </a:p>
        </p:txBody>
      </p:sp>
      <p:sp>
        <p:nvSpPr>
          <p:cNvPr id="8" name="Footer Placeholder 7">
            <a:extLst>
              <a:ext uri="{FF2B5EF4-FFF2-40B4-BE49-F238E27FC236}">
                <a16:creationId xmlns="" xmlns:a16="http://schemas.microsoft.com/office/drawing/2014/main" id="{0741A7DE-7DF4-4D0C-9610-85B78A826D2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31AFA7B7-F40F-4382-88C2-E39987B7BBD2}"/>
              </a:ext>
            </a:extLst>
          </p:cNvPr>
          <p:cNvSpPr>
            <a:spLocks noGrp="1"/>
          </p:cNvSpPr>
          <p:nvPr>
            <p:ph type="sldNum" sz="quarter" idx="12"/>
          </p:nvPr>
        </p:nvSpPr>
        <p:spPr/>
        <p:txBody>
          <a:bodyPr/>
          <a:lstStyle/>
          <a:p>
            <a:fld id="{78B68C73-A30D-4A82-ADEE-2D4CCEBFA028}" type="slidenum">
              <a:rPr lang="en-GB" smtClean="0"/>
              <a:t>‹#›</a:t>
            </a:fld>
            <a:endParaRPr lang="en-GB"/>
          </a:p>
        </p:txBody>
      </p:sp>
    </p:spTree>
    <p:extLst>
      <p:ext uri="{BB962C8B-B14F-4D97-AF65-F5344CB8AC3E}">
        <p14:creationId xmlns:p14="http://schemas.microsoft.com/office/powerpoint/2010/main" val="2141344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0329CF6-63A7-4500-82AE-880C46A4C86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CC203FBF-15E7-4EAC-8CB4-B082DD5EE5DE}"/>
              </a:ext>
            </a:extLst>
          </p:cNvPr>
          <p:cNvSpPr>
            <a:spLocks noGrp="1"/>
          </p:cNvSpPr>
          <p:nvPr>
            <p:ph type="dt" sz="half" idx="10"/>
          </p:nvPr>
        </p:nvSpPr>
        <p:spPr/>
        <p:txBody>
          <a:bodyPr/>
          <a:lstStyle/>
          <a:p>
            <a:fld id="{3A56D088-93B3-400A-8004-508B689116D7}" type="datetimeFigureOut">
              <a:rPr lang="en-GB" smtClean="0"/>
              <a:t>04/06/2019</a:t>
            </a:fld>
            <a:endParaRPr lang="en-GB"/>
          </a:p>
        </p:txBody>
      </p:sp>
      <p:sp>
        <p:nvSpPr>
          <p:cNvPr id="4" name="Footer Placeholder 3">
            <a:extLst>
              <a:ext uri="{FF2B5EF4-FFF2-40B4-BE49-F238E27FC236}">
                <a16:creationId xmlns="" xmlns:a16="http://schemas.microsoft.com/office/drawing/2014/main" id="{5459E76E-4A0C-4FAA-83AC-111FD235792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2745BDFD-3DDC-4882-BB96-D363FCB90F54}"/>
              </a:ext>
            </a:extLst>
          </p:cNvPr>
          <p:cNvSpPr>
            <a:spLocks noGrp="1"/>
          </p:cNvSpPr>
          <p:nvPr>
            <p:ph type="sldNum" sz="quarter" idx="12"/>
          </p:nvPr>
        </p:nvSpPr>
        <p:spPr/>
        <p:txBody>
          <a:bodyPr/>
          <a:lstStyle/>
          <a:p>
            <a:fld id="{78B68C73-A30D-4A82-ADEE-2D4CCEBFA028}" type="slidenum">
              <a:rPr lang="en-GB" smtClean="0"/>
              <a:t>‹#›</a:t>
            </a:fld>
            <a:endParaRPr lang="en-GB"/>
          </a:p>
        </p:txBody>
      </p:sp>
    </p:spTree>
    <p:extLst>
      <p:ext uri="{BB962C8B-B14F-4D97-AF65-F5344CB8AC3E}">
        <p14:creationId xmlns:p14="http://schemas.microsoft.com/office/powerpoint/2010/main" val="3821478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DED31923-F693-407E-9C7F-9646ED884E67}"/>
              </a:ext>
            </a:extLst>
          </p:cNvPr>
          <p:cNvSpPr>
            <a:spLocks noGrp="1"/>
          </p:cNvSpPr>
          <p:nvPr>
            <p:ph type="dt" sz="half" idx="10"/>
          </p:nvPr>
        </p:nvSpPr>
        <p:spPr/>
        <p:txBody>
          <a:bodyPr/>
          <a:lstStyle/>
          <a:p>
            <a:fld id="{3A56D088-93B3-400A-8004-508B689116D7}" type="datetimeFigureOut">
              <a:rPr lang="en-GB" smtClean="0"/>
              <a:t>04/06/2019</a:t>
            </a:fld>
            <a:endParaRPr lang="en-GB"/>
          </a:p>
        </p:txBody>
      </p:sp>
      <p:sp>
        <p:nvSpPr>
          <p:cNvPr id="3" name="Footer Placeholder 2">
            <a:extLst>
              <a:ext uri="{FF2B5EF4-FFF2-40B4-BE49-F238E27FC236}">
                <a16:creationId xmlns="" xmlns:a16="http://schemas.microsoft.com/office/drawing/2014/main" id="{F360D104-F25C-446D-A8AA-F71C609B6B5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A3E4C1E4-7B8F-45BA-968A-3E6497FC89F8}"/>
              </a:ext>
            </a:extLst>
          </p:cNvPr>
          <p:cNvSpPr>
            <a:spLocks noGrp="1"/>
          </p:cNvSpPr>
          <p:nvPr>
            <p:ph type="sldNum" sz="quarter" idx="12"/>
          </p:nvPr>
        </p:nvSpPr>
        <p:spPr/>
        <p:txBody>
          <a:bodyPr/>
          <a:lstStyle/>
          <a:p>
            <a:fld id="{78B68C73-A30D-4A82-ADEE-2D4CCEBFA028}" type="slidenum">
              <a:rPr lang="en-GB" smtClean="0"/>
              <a:t>‹#›</a:t>
            </a:fld>
            <a:endParaRPr lang="en-GB"/>
          </a:p>
        </p:txBody>
      </p:sp>
    </p:spTree>
    <p:extLst>
      <p:ext uri="{BB962C8B-B14F-4D97-AF65-F5344CB8AC3E}">
        <p14:creationId xmlns:p14="http://schemas.microsoft.com/office/powerpoint/2010/main" val="118266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120244-2100-44D0-B7F2-D4972574F1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88E8F659-D7B0-41FD-91B0-C2BA4C23E5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AB1E6127-CBB2-4725-9516-4533A206DD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644B1239-E3B3-4C8A-94FE-84866D1FB27C}"/>
              </a:ext>
            </a:extLst>
          </p:cNvPr>
          <p:cNvSpPr>
            <a:spLocks noGrp="1"/>
          </p:cNvSpPr>
          <p:nvPr>
            <p:ph type="dt" sz="half" idx="10"/>
          </p:nvPr>
        </p:nvSpPr>
        <p:spPr/>
        <p:txBody>
          <a:bodyPr/>
          <a:lstStyle/>
          <a:p>
            <a:fld id="{3A56D088-93B3-400A-8004-508B689116D7}" type="datetimeFigureOut">
              <a:rPr lang="en-GB" smtClean="0"/>
              <a:t>04/06/2019</a:t>
            </a:fld>
            <a:endParaRPr lang="en-GB"/>
          </a:p>
        </p:txBody>
      </p:sp>
      <p:sp>
        <p:nvSpPr>
          <p:cNvPr id="6" name="Footer Placeholder 5">
            <a:extLst>
              <a:ext uri="{FF2B5EF4-FFF2-40B4-BE49-F238E27FC236}">
                <a16:creationId xmlns="" xmlns:a16="http://schemas.microsoft.com/office/drawing/2014/main" id="{F2F998A3-FE46-4C5D-8543-2964CF9322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5951F460-61DB-4B02-9545-0E83DC951970}"/>
              </a:ext>
            </a:extLst>
          </p:cNvPr>
          <p:cNvSpPr>
            <a:spLocks noGrp="1"/>
          </p:cNvSpPr>
          <p:nvPr>
            <p:ph type="sldNum" sz="quarter" idx="12"/>
          </p:nvPr>
        </p:nvSpPr>
        <p:spPr/>
        <p:txBody>
          <a:bodyPr/>
          <a:lstStyle/>
          <a:p>
            <a:fld id="{78B68C73-A30D-4A82-ADEE-2D4CCEBFA028}" type="slidenum">
              <a:rPr lang="en-GB" smtClean="0"/>
              <a:t>‹#›</a:t>
            </a:fld>
            <a:endParaRPr lang="en-GB"/>
          </a:p>
        </p:txBody>
      </p:sp>
    </p:spTree>
    <p:extLst>
      <p:ext uri="{BB962C8B-B14F-4D97-AF65-F5344CB8AC3E}">
        <p14:creationId xmlns:p14="http://schemas.microsoft.com/office/powerpoint/2010/main" val="3263554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E66F47-8827-4281-BEA1-ED0DBD5053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CC518A42-C963-4C54-B227-6DEE1B9307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81A6107E-FB8E-41CE-A864-DD80FF3437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D408A9C5-0B3F-4C4C-A9BF-2B130E4E01FC}"/>
              </a:ext>
            </a:extLst>
          </p:cNvPr>
          <p:cNvSpPr>
            <a:spLocks noGrp="1"/>
          </p:cNvSpPr>
          <p:nvPr>
            <p:ph type="dt" sz="half" idx="10"/>
          </p:nvPr>
        </p:nvSpPr>
        <p:spPr/>
        <p:txBody>
          <a:bodyPr/>
          <a:lstStyle/>
          <a:p>
            <a:fld id="{3A56D088-93B3-400A-8004-508B689116D7}" type="datetimeFigureOut">
              <a:rPr lang="en-GB" smtClean="0"/>
              <a:t>04/06/2019</a:t>
            </a:fld>
            <a:endParaRPr lang="en-GB"/>
          </a:p>
        </p:txBody>
      </p:sp>
      <p:sp>
        <p:nvSpPr>
          <p:cNvPr id="6" name="Footer Placeholder 5">
            <a:extLst>
              <a:ext uri="{FF2B5EF4-FFF2-40B4-BE49-F238E27FC236}">
                <a16:creationId xmlns="" xmlns:a16="http://schemas.microsoft.com/office/drawing/2014/main" id="{8FC64489-3CDC-4F3A-88C6-928B7451278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17F0BCBF-CCEC-4EB0-B411-3B21031D7B77}"/>
              </a:ext>
            </a:extLst>
          </p:cNvPr>
          <p:cNvSpPr>
            <a:spLocks noGrp="1"/>
          </p:cNvSpPr>
          <p:nvPr>
            <p:ph type="sldNum" sz="quarter" idx="12"/>
          </p:nvPr>
        </p:nvSpPr>
        <p:spPr/>
        <p:txBody>
          <a:bodyPr/>
          <a:lstStyle/>
          <a:p>
            <a:fld id="{78B68C73-A30D-4A82-ADEE-2D4CCEBFA028}" type="slidenum">
              <a:rPr lang="en-GB" smtClean="0"/>
              <a:t>‹#›</a:t>
            </a:fld>
            <a:endParaRPr lang="en-GB"/>
          </a:p>
        </p:txBody>
      </p:sp>
    </p:spTree>
    <p:extLst>
      <p:ext uri="{BB962C8B-B14F-4D97-AF65-F5344CB8AC3E}">
        <p14:creationId xmlns:p14="http://schemas.microsoft.com/office/powerpoint/2010/main" val="4290755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F8D4481D-E31F-47A0-B267-812E9D9870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FF8A9F46-0427-4F1F-93A8-7A30B65FCB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633B7E3D-CB86-465C-BDB8-26B9A39D28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56D088-93B3-400A-8004-508B689116D7}" type="datetimeFigureOut">
              <a:rPr lang="en-GB" smtClean="0"/>
              <a:t>04/06/2019</a:t>
            </a:fld>
            <a:endParaRPr lang="en-GB"/>
          </a:p>
        </p:txBody>
      </p:sp>
      <p:sp>
        <p:nvSpPr>
          <p:cNvPr id="5" name="Footer Placeholder 4">
            <a:extLst>
              <a:ext uri="{FF2B5EF4-FFF2-40B4-BE49-F238E27FC236}">
                <a16:creationId xmlns="" xmlns:a16="http://schemas.microsoft.com/office/drawing/2014/main" id="{35B6E01A-5913-4E7A-8504-B0CCED1FC1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4C793686-23EF-4B63-9DF0-7CC5839DB1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B68C73-A30D-4A82-ADEE-2D4CCEBFA028}" type="slidenum">
              <a:rPr lang="en-GB" smtClean="0"/>
              <a:t>‹#›</a:t>
            </a:fld>
            <a:endParaRPr lang="en-GB"/>
          </a:p>
        </p:txBody>
      </p:sp>
    </p:spTree>
    <p:extLst>
      <p:ext uri="{BB962C8B-B14F-4D97-AF65-F5344CB8AC3E}">
        <p14:creationId xmlns:p14="http://schemas.microsoft.com/office/powerpoint/2010/main" val="2578808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1544" y="692697"/>
            <a:ext cx="7920880"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1545" y="5113638"/>
            <a:ext cx="4010025" cy="1476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4897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88AA24-1427-4950-9349-EF15D23D5901}"/>
              </a:ext>
            </a:extLst>
          </p:cNvPr>
          <p:cNvSpPr>
            <a:spLocks noGrp="1"/>
          </p:cNvSpPr>
          <p:nvPr>
            <p:ph type="title"/>
          </p:nvPr>
        </p:nvSpPr>
        <p:spPr/>
        <p:txBody>
          <a:bodyPr/>
          <a:lstStyle/>
          <a:p>
            <a:r>
              <a:rPr lang="en-GB" dirty="0"/>
              <a:t>Pathology</a:t>
            </a:r>
          </a:p>
        </p:txBody>
      </p:sp>
      <p:sp>
        <p:nvSpPr>
          <p:cNvPr id="3" name="Date Placeholder 2">
            <a:extLst>
              <a:ext uri="{FF2B5EF4-FFF2-40B4-BE49-F238E27FC236}">
                <a16:creationId xmlns="" xmlns:a16="http://schemas.microsoft.com/office/drawing/2014/main" id="{3C60B93E-3320-4CBA-B131-7EDD32AA1CDC}"/>
              </a:ext>
            </a:extLst>
          </p:cNvPr>
          <p:cNvSpPr>
            <a:spLocks noGrp="1"/>
          </p:cNvSpPr>
          <p:nvPr>
            <p:ph type="dt" sz="half" idx="10"/>
          </p:nvPr>
        </p:nvSpPr>
        <p:spPr/>
        <p:txBody>
          <a:bodyPr/>
          <a:lstStyle/>
          <a:p>
            <a:r>
              <a:rPr lang="en-GB" dirty="0"/>
              <a:t>07/04/2019</a:t>
            </a:r>
          </a:p>
        </p:txBody>
      </p:sp>
      <p:sp>
        <p:nvSpPr>
          <p:cNvPr id="4" name="Slide Number Placeholder 3">
            <a:extLst>
              <a:ext uri="{FF2B5EF4-FFF2-40B4-BE49-F238E27FC236}">
                <a16:creationId xmlns="" xmlns:a16="http://schemas.microsoft.com/office/drawing/2014/main" id="{B2AA10E9-3828-4CBD-8F5E-46A2A480715B}"/>
              </a:ext>
            </a:extLst>
          </p:cNvPr>
          <p:cNvSpPr>
            <a:spLocks noGrp="1"/>
          </p:cNvSpPr>
          <p:nvPr>
            <p:ph type="sldNum" sz="quarter" idx="12"/>
          </p:nvPr>
        </p:nvSpPr>
        <p:spPr/>
        <p:txBody>
          <a:bodyPr/>
          <a:lstStyle/>
          <a:p>
            <a:fld id="{C1C55C70-8CFB-4C00-ADD0-3264D3B13FFE}" type="slidenum">
              <a:rPr lang="en-GB" smtClean="0"/>
              <a:pPr/>
              <a:t>10</a:t>
            </a:fld>
            <a:endParaRPr lang="en-GB"/>
          </a:p>
        </p:txBody>
      </p:sp>
      <p:pic>
        <p:nvPicPr>
          <p:cNvPr id="5" name="Picture 4">
            <a:extLst>
              <a:ext uri="{FF2B5EF4-FFF2-40B4-BE49-F238E27FC236}">
                <a16:creationId xmlns="" xmlns:a16="http://schemas.microsoft.com/office/drawing/2014/main" id="{D3A34FA6-D2D0-43EA-886A-A9F1346E45A2}"/>
              </a:ext>
            </a:extLst>
          </p:cNvPr>
          <p:cNvPicPr>
            <a:picLocks noChangeAspect="1"/>
          </p:cNvPicPr>
          <p:nvPr/>
        </p:nvPicPr>
        <p:blipFill>
          <a:blip r:embed="rId2"/>
          <a:stretch>
            <a:fillRect/>
          </a:stretch>
        </p:blipFill>
        <p:spPr>
          <a:xfrm>
            <a:off x="1634685" y="2304777"/>
            <a:ext cx="8922630" cy="2248446"/>
          </a:xfrm>
          <a:prstGeom prst="rect">
            <a:avLst/>
          </a:prstGeom>
        </p:spPr>
      </p:pic>
    </p:spTree>
    <p:extLst>
      <p:ext uri="{BB962C8B-B14F-4D97-AF65-F5344CB8AC3E}">
        <p14:creationId xmlns:p14="http://schemas.microsoft.com/office/powerpoint/2010/main" val="937433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has worked and not for us</a:t>
            </a:r>
          </a:p>
        </p:txBody>
      </p:sp>
      <p:sp>
        <p:nvSpPr>
          <p:cNvPr id="3" name="Content Placeholder 2"/>
          <p:cNvSpPr>
            <a:spLocks noGrp="1"/>
          </p:cNvSpPr>
          <p:nvPr>
            <p:ph idx="1"/>
          </p:nvPr>
        </p:nvSpPr>
        <p:spPr>
          <a:xfrm>
            <a:off x="1977256" y="1916833"/>
            <a:ext cx="8229600" cy="4525963"/>
          </a:xfrm>
        </p:spPr>
        <p:txBody>
          <a:bodyPr/>
          <a:lstStyle/>
          <a:p>
            <a:r>
              <a:rPr lang="en-GB" sz="2400" dirty="0"/>
              <a:t>Effective team working  yes/no</a:t>
            </a:r>
          </a:p>
          <a:p>
            <a:r>
              <a:rPr lang="en-GB" sz="2400" dirty="0"/>
              <a:t>Whole team buy in and ownership  yes/no</a:t>
            </a:r>
          </a:p>
          <a:p>
            <a:r>
              <a:rPr lang="en-GB" sz="2400" dirty="0"/>
              <a:t>Uptake of radiology template reporting yes/no</a:t>
            </a:r>
          </a:p>
          <a:p>
            <a:r>
              <a:rPr lang="en-GB" sz="2400" dirty="0"/>
              <a:t>‘I like the way it is and see no reason to change’</a:t>
            </a:r>
          </a:p>
          <a:p>
            <a:r>
              <a:rPr lang="en-GB" sz="2400" dirty="0"/>
              <a:t>‘I like concentrating on those cases that need discussion’</a:t>
            </a:r>
          </a:p>
          <a:p>
            <a:pPr marL="0" indent="0">
              <a:buNone/>
            </a:pPr>
            <a:endParaRPr lang="en-GB" sz="2400" dirty="0"/>
          </a:p>
        </p:txBody>
      </p:sp>
      <p:pic>
        <p:nvPicPr>
          <p:cNvPr id="4" name="Picture 3">
            <a:extLst>
              <a:ext uri="{FF2B5EF4-FFF2-40B4-BE49-F238E27FC236}">
                <a16:creationId xmlns="" xmlns:a16="http://schemas.microsoft.com/office/drawing/2014/main" id="{FBB461CC-0DB3-4904-A831-391F1E775E09}"/>
              </a:ext>
            </a:extLst>
          </p:cNvPr>
          <p:cNvPicPr>
            <a:picLocks noChangeAspect="1"/>
          </p:cNvPicPr>
          <p:nvPr/>
        </p:nvPicPr>
        <p:blipFill>
          <a:blip r:embed="rId2"/>
          <a:stretch>
            <a:fillRect/>
          </a:stretch>
        </p:blipFill>
        <p:spPr>
          <a:xfrm>
            <a:off x="5951985" y="4293097"/>
            <a:ext cx="4587923" cy="2005683"/>
          </a:xfrm>
          <a:prstGeom prst="rect">
            <a:avLst/>
          </a:prstGeom>
        </p:spPr>
      </p:pic>
    </p:spTree>
    <p:extLst>
      <p:ext uri="{BB962C8B-B14F-4D97-AF65-F5344CB8AC3E}">
        <p14:creationId xmlns:p14="http://schemas.microsoft.com/office/powerpoint/2010/main" val="2447324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77C483-4774-4257-9A67-40EF05259C1A}"/>
              </a:ext>
            </a:extLst>
          </p:cNvPr>
          <p:cNvSpPr>
            <a:spLocks noGrp="1"/>
          </p:cNvSpPr>
          <p:nvPr>
            <p:ph type="title"/>
          </p:nvPr>
        </p:nvSpPr>
        <p:spPr/>
        <p:txBody>
          <a:bodyPr/>
          <a:lstStyle/>
          <a:p>
            <a:r>
              <a:rPr lang="en-GB" dirty="0"/>
              <a:t>MDT Evaluation</a:t>
            </a:r>
          </a:p>
        </p:txBody>
      </p:sp>
      <p:sp>
        <p:nvSpPr>
          <p:cNvPr id="3" name="Content Placeholder 2">
            <a:extLst>
              <a:ext uri="{FF2B5EF4-FFF2-40B4-BE49-F238E27FC236}">
                <a16:creationId xmlns="" xmlns:a16="http://schemas.microsoft.com/office/drawing/2014/main" id="{B4B267CB-C060-40EE-A985-CAC2CF517D7D}"/>
              </a:ext>
            </a:extLst>
          </p:cNvPr>
          <p:cNvSpPr>
            <a:spLocks noGrp="1"/>
          </p:cNvSpPr>
          <p:nvPr>
            <p:ph idx="1"/>
          </p:nvPr>
        </p:nvSpPr>
        <p:spPr/>
        <p:txBody>
          <a:bodyPr>
            <a:normAutofit fontScale="85000" lnSpcReduction="20000"/>
          </a:bodyPr>
          <a:lstStyle/>
          <a:p>
            <a:r>
              <a:rPr lang="en-GB" sz="4000" dirty="0"/>
              <a:t>4 sites only returned data </a:t>
            </a:r>
          </a:p>
          <a:p>
            <a:r>
              <a:rPr lang="en-GB" dirty="0"/>
              <a:t>Three out of the four sites that introduced SoCs </a:t>
            </a:r>
            <a:r>
              <a:rPr lang="en-GB" b="1" dirty="0"/>
              <a:t>increased </a:t>
            </a:r>
            <a:r>
              <a:rPr lang="en-GB" dirty="0"/>
              <a:t>the time spent on discussion of cases, after they were introduced. </a:t>
            </a:r>
          </a:p>
          <a:p>
            <a:r>
              <a:rPr lang="en-GB" dirty="0"/>
              <a:t>• Two out of four sites </a:t>
            </a:r>
            <a:r>
              <a:rPr lang="en-GB" b="1" dirty="0"/>
              <a:t>reduced </a:t>
            </a:r>
            <a:r>
              <a:rPr lang="en-GB" dirty="0"/>
              <a:t>number of patients discussed, with the other two sites </a:t>
            </a:r>
            <a:r>
              <a:rPr lang="en-GB" b="1" dirty="0"/>
              <a:t>increasing </a:t>
            </a:r>
            <a:r>
              <a:rPr lang="en-GB" dirty="0"/>
              <a:t>the number of patients discussed, one only marginally. The reason for this is unclear and may be due to variation in caseload and timing of introduction around Christmas. </a:t>
            </a:r>
          </a:p>
          <a:p>
            <a:r>
              <a:rPr lang="en-GB" dirty="0"/>
              <a:t>• There were some </a:t>
            </a:r>
            <a:r>
              <a:rPr lang="en-GB" b="1" dirty="0"/>
              <a:t>marginal changes </a:t>
            </a:r>
            <a:r>
              <a:rPr lang="en-GB" dirty="0"/>
              <a:t>in the case mix of patients discussed before and after the introduction of Standards of Care, e.g. in prostate almost three quarters of patients not discussed had stage 1&amp;2 disease. However, these findings should be interpreted as indicative only due to small sample size. </a:t>
            </a:r>
          </a:p>
          <a:p>
            <a:r>
              <a:rPr lang="en-GB" dirty="0"/>
              <a:t>• From qualitative interviews, MDTs felt that introducing streamlining had </a:t>
            </a:r>
            <a:r>
              <a:rPr lang="en-GB" b="1" dirty="0"/>
              <a:t>reduced pressure </a:t>
            </a:r>
            <a:r>
              <a:rPr lang="en-GB" dirty="0"/>
              <a:t>on the MDTM creating a less stressful environment. </a:t>
            </a:r>
          </a:p>
          <a:p>
            <a:endParaRPr lang="en-GB" dirty="0"/>
          </a:p>
        </p:txBody>
      </p:sp>
    </p:spTree>
    <p:extLst>
      <p:ext uri="{BB962C8B-B14F-4D97-AF65-F5344CB8AC3E}">
        <p14:creationId xmlns:p14="http://schemas.microsoft.com/office/powerpoint/2010/main" val="3246568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77C483-4774-4257-9A67-40EF05259C1A}"/>
              </a:ext>
            </a:extLst>
          </p:cNvPr>
          <p:cNvSpPr>
            <a:spLocks noGrp="1"/>
          </p:cNvSpPr>
          <p:nvPr>
            <p:ph type="title"/>
          </p:nvPr>
        </p:nvSpPr>
        <p:spPr/>
        <p:txBody>
          <a:bodyPr/>
          <a:lstStyle/>
          <a:p>
            <a:r>
              <a:rPr lang="en-GB" dirty="0"/>
              <a:t>MDT Evaluation outcome</a:t>
            </a:r>
          </a:p>
        </p:txBody>
      </p:sp>
      <p:sp>
        <p:nvSpPr>
          <p:cNvPr id="3" name="Content Placeholder 2">
            <a:extLst>
              <a:ext uri="{FF2B5EF4-FFF2-40B4-BE49-F238E27FC236}">
                <a16:creationId xmlns="" xmlns:a16="http://schemas.microsoft.com/office/drawing/2014/main" id="{B4B267CB-C060-40EE-A985-CAC2CF517D7D}"/>
              </a:ext>
            </a:extLst>
          </p:cNvPr>
          <p:cNvSpPr>
            <a:spLocks noGrp="1"/>
          </p:cNvSpPr>
          <p:nvPr>
            <p:ph idx="1"/>
          </p:nvPr>
        </p:nvSpPr>
        <p:spPr/>
        <p:txBody>
          <a:bodyPr>
            <a:normAutofit fontScale="77500" lnSpcReduction="20000"/>
          </a:bodyPr>
          <a:lstStyle/>
          <a:p>
            <a:endParaRPr lang="en-GB" dirty="0"/>
          </a:p>
          <a:p>
            <a:r>
              <a:rPr lang="en-GB" dirty="0"/>
              <a:t>For staff who are involved in the streamlining process (usually the MDT coordinator as well as key clinical staff) there is an impact on their time, however for many staff involved in the main MDTM there is evidence of potential to </a:t>
            </a:r>
            <a:r>
              <a:rPr lang="en-GB" b="1" dirty="0"/>
              <a:t>save time</a:t>
            </a:r>
            <a:r>
              <a:rPr lang="en-GB" dirty="0"/>
              <a:t>. </a:t>
            </a:r>
          </a:p>
          <a:p>
            <a:r>
              <a:rPr lang="en-GB" dirty="0"/>
              <a:t>• There is </a:t>
            </a:r>
            <a:r>
              <a:rPr lang="en-GB" b="1" dirty="0"/>
              <a:t>not a one-size-fits-all </a:t>
            </a:r>
            <a:r>
              <a:rPr lang="en-GB" dirty="0"/>
              <a:t>solution, and proposed models of streamlining may </a:t>
            </a:r>
            <a:r>
              <a:rPr lang="en-GB" b="1" dirty="0"/>
              <a:t>not </a:t>
            </a:r>
            <a:r>
              <a:rPr lang="en-GB" dirty="0"/>
              <a:t>be appropriate for all tumour sites. Variations relating to the characteristics of different tumour sites, existing guidelines, the size and approach taken by different MDTMs and hospitals all impact on the suitability of using Standards of Care for streamlining. </a:t>
            </a:r>
          </a:p>
          <a:p>
            <a:r>
              <a:rPr lang="en-GB" dirty="0"/>
              <a:t>• Consultation on the proposals also highlighted the importance of, and need for, </a:t>
            </a:r>
            <a:r>
              <a:rPr lang="en-GB" b="1" dirty="0"/>
              <a:t>effective radiology and histopathology input </a:t>
            </a:r>
            <a:r>
              <a:rPr lang="en-GB" dirty="0"/>
              <a:t>into the MDMT as well as concerns relating to losing the </a:t>
            </a:r>
            <a:r>
              <a:rPr lang="en-GB" b="1" dirty="0"/>
              <a:t>educational element of the MDTM</a:t>
            </a:r>
            <a:r>
              <a:rPr lang="en-GB" dirty="0"/>
              <a:t>. </a:t>
            </a:r>
          </a:p>
          <a:p>
            <a:r>
              <a:rPr lang="en-GB" dirty="0"/>
              <a:t>• </a:t>
            </a:r>
            <a:r>
              <a:rPr lang="en-GB" b="1" dirty="0"/>
              <a:t>Patient safety </a:t>
            </a:r>
            <a:r>
              <a:rPr lang="en-GB" dirty="0"/>
              <a:t>emerged as a key theme. A number of safety mechanisms were suggested in the interviews to ensure that patients who are not discussed receive safe and appropriate care. </a:t>
            </a:r>
          </a:p>
          <a:p>
            <a:endParaRPr lang="en-GB" dirty="0"/>
          </a:p>
        </p:txBody>
      </p:sp>
    </p:spTree>
    <p:extLst>
      <p:ext uri="{BB962C8B-B14F-4D97-AF65-F5344CB8AC3E}">
        <p14:creationId xmlns:p14="http://schemas.microsoft.com/office/powerpoint/2010/main" val="2756413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1BB1EC-83E3-4F0D-AE5D-46C3FA1CA803}"/>
              </a:ext>
            </a:extLst>
          </p:cNvPr>
          <p:cNvSpPr>
            <a:spLocks noGrp="1"/>
          </p:cNvSpPr>
          <p:nvPr>
            <p:ph type="title"/>
          </p:nvPr>
        </p:nvSpPr>
        <p:spPr/>
        <p:txBody>
          <a:bodyPr/>
          <a:lstStyle/>
          <a:p>
            <a:r>
              <a:rPr lang="en-GB" dirty="0"/>
              <a:t>Draft Alliance guidelines implementation</a:t>
            </a:r>
          </a:p>
        </p:txBody>
      </p:sp>
      <p:sp>
        <p:nvSpPr>
          <p:cNvPr id="3" name="Content Placeholder 2">
            <a:extLst>
              <a:ext uri="{FF2B5EF4-FFF2-40B4-BE49-F238E27FC236}">
                <a16:creationId xmlns="" xmlns:a16="http://schemas.microsoft.com/office/drawing/2014/main" id="{84FF3A4B-C84B-46C7-A11E-A2CDA1F67C19}"/>
              </a:ext>
            </a:extLst>
          </p:cNvPr>
          <p:cNvSpPr>
            <a:spLocks noGrp="1"/>
          </p:cNvSpPr>
          <p:nvPr>
            <p:ph idx="1"/>
          </p:nvPr>
        </p:nvSpPr>
        <p:spPr/>
        <p:txBody>
          <a:bodyPr>
            <a:normAutofit fontScale="70000" lnSpcReduction="20000"/>
          </a:bodyPr>
          <a:lstStyle/>
          <a:p>
            <a:r>
              <a:rPr lang="en-GB" b="1" dirty="0"/>
              <a:t>The Cancer Alliance should work with site-specific clinical leads </a:t>
            </a:r>
            <a:r>
              <a:rPr lang="en-GB" dirty="0"/>
              <a:t>to identify MDTs in which to begin work on developing and introducing Standards of Care. </a:t>
            </a:r>
          </a:p>
          <a:p>
            <a:r>
              <a:rPr lang="en-GB" dirty="0"/>
              <a:t>□ </a:t>
            </a:r>
            <a:r>
              <a:rPr lang="en-GB" b="1" dirty="0"/>
              <a:t>Standards of Care </a:t>
            </a:r>
            <a:r>
              <a:rPr lang="en-GB" dirty="0"/>
              <a:t>should be developed and signed off by the relevant Cancer Alliance tumour pathway board, or equivalent, in collaboration with the clinical lead for that tumour site. </a:t>
            </a:r>
          </a:p>
          <a:p>
            <a:r>
              <a:rPr lang="en-GB" dirty="0"/>
              <a:t>□ </a:t>
            </a:r>
            <a:r>
              <a:rPr lang="en-GB" b="1" dirty="0"/>
              <a:t>The Medical Director and lead cancer clinician </a:t>
            </a:r>
            <a:r>
              <a:rPr lang="en-GB" dirty="0"/>
              <a:t>at a Trust should sign off the Standards of Care before they are implemented at Trust level. This is to ensure clinical oversight and buy-in to facilitate practice change. </a:t>
            </a:r>
          </a:p>
          <a:p>
            <a:r>
              <a:rPr lang="en-GB" dirty="0"/>
              <a:t>□ </a:t>
            </a:r>
            <a:r>
              <a:rPr lang="en-GB" b="1" dirty="0"/>
              <a:t>The MDTMs to which streamlining applies </a:t>
            </a:r>
            <a:r>
              <a:rPr lang="en-GB" dirty="0"/>
              <a:t>should be agreed at both Alliance and Trust level, and done in agreement with all those involved in the pathway. </a:t>
            </a:r>
          </a:p>
          <a:p>
            <a:r>
              <a:rPr lang="en-GB" dirty="0"/>
              <a:t>□ </a:t>
            </a:r>
            <a:r>
              <a:rPr lang="en-GB" b="1" dirty="0"/>
              <a:t>A process for triage should be agreed at Trust level with approval from the Medical Director </a:t>
            </a:r>
            <a:r>
              <a:rPr lang="en-GB" dirty="0"/>
              <a:t>before Standards of Care are introduced, with roles and responsibilities set out for: referring clinicians, those involved in reviewing cases, and the MDT Chair. This may require consideration of job plans. </a:t>
            </a:r>
          </a:p>
          <a:p>
            <a:r>
              <a:rPr lang="en-GB" dirty="0"/>
              <a:t>□ </a:t>
            </a:r>
            <a:r>
              <a:rPr lang="en-GB" b="1" dirty="0"/>
              <a:t>An approach to audit </a:t>
            </a:r>
            <a:r>
              <a:rPr lang="en-GB" dirty="0"/>
              <a:t>should be set out before streamlining begins, to ensure that all information is captured and scheduled for review at appropriate intervals, including consideration of how patient representatives can contribute to audits. </a:t>
            </a:r>
          </a:p>
        </p:txBody>
      </p:sp>
    </p:spTree>
    <p:extLst>
      <p:ext uri="{BB962C8B-B14F-4D97-AF65-F5344CB8AC3E}">
        <p14:creationId xmlns:p14="http://schemas.microsoft.com/office/powerpoint/2010/main" val="4227066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A903427-B6B8-4342-BADD-283722A7CAFB}"/>
              </a:ext>
            </a:extLst>
          </p:cNvPr>
          <p:cNvSpPr>
            <a:spLocks noGrp="1"/>
          </p:cNvSpPr>
          <p:nvPr>
            <p:ph type="title"/>
          </p:nvPr>
        </p:nvSpPr>
        <p:spPr/>
        <p:txBody>
          <a:bodyPr/>
          <a:lstStyle/>
          <a:p>
            <a:r>
              <a:rPr lang="en-GB" dirty="0"/>
              <a:t>Developing predetermined SoC</a:t>
            </a:r>
          </a:p>
        </p:txBody>
      </p:sp>
      <p:sp>
        <p:nvSpPr>
          <p:cNvPr id="3" name="Content Placeholder 2">
            <a:extLst>
              <a:ext uri="{FF2B5EF4-FFF2-40B4-BE49-F238E27FC236}">
                <a16:creationId xmlns="" xmlns:a16="http://schemas.microsoft.com/office/drawing/2014/main" id="{151E6257-47B8-4D22-9D3C-96CBC09B746D}"/>
              </a:ext>
            </a:extLst>
          </p:cNvPr>
          <p:cNvSpPr>
            <a:spLocks noGrp="1"/>
          </p:cNvSpPr>
          <p:nvPr>
            <p:ph idx="1"/>
          </p:nvPr>
        </p:nvSpPr>
        <p:spPr/>
        <p:txBody>
          <a:bodyPr>
            <a:normAutofit fontScale="77500" lnSpcReduction="20000"/>
          </a:bodyPr>
          <a:lstStyle/>
          <a:p>
            <a:r>
              <a:rPr lang="en-GB" dirty="0"/>
              <a:t>The following steps must be completed for predetermined SoC to be signed off by the Cancer Alliance: </a:t>
            </a:r>
          </a:p>
          <a:p>
            <a:r>
              <a:rPr lang="en-GB" dirty="0"/>
              <a:t>• Identify the point in a predetermined SoC where referral to the MDTM is required, and incorporate NHS England’s </a:t>
            </a:r>
            <a:r>
              <a:rPr lang="en-GB" b="1" dirty="0"/>
              <a:t>timed pathways </a:t>
            </a:r>
            <a:r>
              <a:rPr lang="en-GB" dirty="0"/>
              <a:t>for the diagnosis of patients, where applicable, to support the Faster Diagnosis Standard. </a:t>
            </a:r>
          </a:p>
          <a:p>
            <a:endParaRPr lang="en-GB" dirty="0"/>
          </a:p>
          <a:p>
            <a:r>
              <a:rPr lang="en-GB" dirty="0"/>
              <a:t>• Clear clinical parameters for the application of the predetermined SoC, e.g. histological sub-type, stage and grade of disease, and therefore a patient does not require full discussion at MDTM. They should also give consideration to situations where a predetermined SoC would not apply. </a:t>
            </a:r>
          </a:p>
          <a:p>
            <a:endParaRPr lang="en-GB" dirty="0"/>
          </a:p>
          <a:p>
            <a:r>
              <a:rPr lang="en-GB" dirty="0"/>
              <a:t>• The predetermined SoC identified must be based on national or international standards, guidelines and protocols, and best practice as determined by the tumour pathway board. The clinical guidelines used in generating the predetermined standards of care must be referenced</a:t>
            </a:r>
          </a:p>
          <a:p>
            <a:endParaRPr lang="en-GB" dirty="0"/>
          </a:p>
        </p:txBody>
      </p:sp>
    </p:spTree>
    <p:extLst>
      <p:ext uri="{BB962C8B-B14F-4D97-AF65-F5344CB8AC3E}">
        <p14:creationId xmlns:p14="http://schemas.microsoft.com/office/powerpoint/2010/main" val="1170288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8DD41B-98F0-4A57-8BE2-8AACDFF2DC28}"/>
              </a:ext>
            </a:extLst>
          </p:cNvPr>
          <p:cNvSpPr>
            <a:spLocks noGrp="1"/>
          </p:cNvSpPr>
          <p:nvPr>
            <p:ph type="title"/>
          </p:nvPr>
        </p:nvSpPr>
        <p:spPr/>
        <p:txBody>
          <a:bodyPr/>
          <a:lstStyle/>
          <a:p>
            <a:r>
              <a:rPr lang="en-GB" dirty="0"/>
              <a:t>Implementing streamlining</a:t>
            </a:r>
          </a:p>
        </p:txBody>
      </p:sp>
      <p:sp>
        <p:nvSpPr>
          <p:cNvPr id="3" name="Content Placeholder 2">
            <a:extLst>
              <a:ext uri="{FF2B5EF4-FFF2-40B4-BE49-F238E27FC236}">
                <a16:creationId xmlns="" xmlns:a16="http://schemas.microsoft.com/office/drawing/2014/main" id="{661B99BB-3C4B-4B46-B2AF-389E92259FA3}"/>
              </a:ext>
            </a:extLst>
          </p:cNvPr>
          <p:cNvSpPr>
            <a:spLocks noGrp="1"/>
          </p:cNvSpPr>
          <p:nvPr>
            <p:ph idx="1"/>
          </p:nvPr>
        </p:nvSpPr>
        <p:spPr/>
        <p:txBody>
          <a:bodyPr>
            <a:normAutofit fontScale="70000" lnSpcReduction="20000"/>
          </a:bodyPr>
          <a:lstStyle/>
          <a:p>
            <a:endParaRPr lang="en-GB" dirty="0"/>
          </a:p>
          <a:p>
            <a:r>
              <a:rPr lang="en-GB" dirty="0"/>
              <a:t>All patients on a Cancer Alliance agreed predetermined Standard of Care must be listed at the full MDTM. No patient should be removed from oversight of the MDTM or responsibility of the MDTM. </a:t>
            </a:r>
          </a:p>
          <a:p>
            <a:r>
              <a:rPr lang="en-GB" dirty="0"/>
              <a:t>• Patients listed “not for discussion” must have a completed minimum data set available (see section 7 below) which has been implemented as agreed by the tumour pathway board. </a:t>
            </a:r>
          </a:p>
          <a:p>
            <a:r>
              <a:rPr lang="en-GB" dirty="0"/>
              <a:t>• If there are any queries on a patient or new information becomes available in advance of, at, or after the MDTM then the patient should be discussed at the MDTM; this could include physiological or psycho-social needs. Ability to refer the patient ‘for discussion’ is a safeguard for patient care. </a:t>
            </a:r>
          </a:p>
          <a:p>
            <a:r>
              <a:rPr lang="en-GB" dirty="0"/>
              <a:t>• The MDTM should undertake a regular audit of patient cases not discussed in relation to the appropriateness of patients receiving a predetermined SoC and their outcome. </a:t>
            </a:r>
          </a:p>
          <a:p>
            <a:r>
              <a:rPr lang="en-GB" dirty="0"/>
              <a:t>• Implementing streamlining may require changes to processes across clinical, administrative, and management roles. It is important to engage all staff to raise awareness and collaborate to help the work to embed effectively. </a:t>
            </a:r>
          </a:p>
          <a:p>
            <a:endParaRPr lang="en-GB" dirty="0"/>
          </a:p>
        </p:txBody>
      </p:sp>
    </p:spTree>
    <p:extLst>
      <p:ext uri="{BB962C8B-B14F-4D97-AF65-F5344CB8AC3E}">
        <p14:creationId xmlns:p14="http://schemas.microsoft.com/office/powerpoint/2010/main" val="3191668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7E6A6C9-CFBE-4763-9132-4EE7B7A67990}"/>
              </a:ext>
            </a:extLst>
          </p:cNvPr>
          <p:cNvSpPr>
            <a:spLocks noGrp="1"/>
          </p:cNvSpPr>
          <p:nvPr>
            <p:ph type="title"/>
          </p:nvPr>
        </p:nvSpPr>
        <p:spPr/>
        <p:txBody>
          <a:bodyPr/>
          <a:lstStyle/>
          <a:p>
            <a:r>
              <a:rPr lang="en-GB" b="1" dirty="0"/>
              <a:t>Minimum core data requirements: </a:t>
            </a:r>
            <a:r>
              <a:rPr lang="en-GB" dirty="0"/>
              <a:t/>
            </a:r>
            <a:br>
              <a:rPr lang="en-GB" dirty="0"/>
            </a:br>
            <a:endParaRPr lang="en-GB" dirty="0"/>
          </a:p>
        </p:txBody>
      </p:sp>
      <p:sp>
        <p:nvSpPr>
          <p:cNvPr id="3" name="Content Placeholder 2">
            <a:extLst>
              <a:ext uri="{FF2B5EF4-FFF2-40B4-BE49-F238E27FC236}">
                <a16:creationId xmlns="" xmlns:a16="http://schemas.microsoft.com/office/drawing/2014/main" id="{A4C3BDB3-B768-4AC8-8E26-4CE832854629}"/>
              </a:ext>
            </a:extLst>
          </p:cNvPr>
          <p:cNvSpPr>
            <a:spLocks noGrp="1"/>
          </p:cNvSpPr>
          <p:nvPr>
            <p:ph idx="1"/>
          </p:nvPr>
        </p:nvSpPr>
        <p:spPr/>
        <p:txBody>
          <a:bodyPr>
            <a:normAutofit fontScale="70000" lnSpcReduction="20000"/>
          </a:bodyPr>
          <a:lstStyle/>
          <a:p>
            <a:r>
              <a:rPr lang="en-GB" dirty="0"/>
              <a:t>The following information must be accounted for in order to list a patient not for discussion at the MDTM: </a:t>
            </a:r>
          </a:p>
          <a:p>
            <a:r>
              <a:rPr lang="en-GB" dirty="0"/>
              <a:t>• Diagnosis date (specify mode of diagnosis) </a:t>
            </a:r>
          </a:p>
          <a:p>
            <a:r>
              <a:rPr lang="en-GB" dirty="0"/>
              <a:t>• Stage (specify investigations) </a:t>
            </a:r>
          </a:p>
          <a:p>
            <a:r>
              <a:rPr lang="en-GB" dirty="0"/>
              <a:t>• Performance status </a:t>
            </a:r>
          </a:p>
          <a:p>
            <a:r>
              <a:rPr lang="en-GB" dirty="0"/>
              <a:t>• Histopathological and/or cytological diagnosis; </a:t>
            </a:r>
          </a:p>
          <a:p>
            <a:r>
              <a:rPr lang="en-GB" dirty="0"/>
              <a:t>• Co-morbidities; </a:t>
            </a:r>
          </a:p>
          <a:p>
            <a:r>
              <a:rPr lang="en-GB" dirty="0"/>
              <a:t>• Availability of, and suitability for, clinical trial/s; </a:t>
            </a:r>
          </a:p>
          <a:p>
            <a:r>
              <a:rPr lang="en-GB" dirty="0"/>
              <a:t>• Relevant genomic/genetic testing; </a:t>
            </a:r>
          </a:p>
          <a:p>
            <a:r>
              <a:rPr lang="en-GB" dirty="0"/>
              <a:t>• Patient preference (if known) and/or any special circumstances have been taken into consideration </a:t>
            </a:r>
          </a:p>
          <a:p>
            <a:r>
              <a:rPr lang="en-GB" dirty="0"/>
              <a:t>• MDTM recommendation and treatment pathway; </a:t>
            </a:r>
          </a:p>
          <a:p>
            <a:r>
              <a:rPr lang="en-GB" dirty="0"/>
              <a:t>• Any additional tumour-specific tests needed to inform diagnosis </a:t>
            </a:r>
          </a:p>
          <a:p>
            <a:endParaRPr lang="en-GB" dirty="0"/>
          </a:p>
        </p:txBody>
      </p:sp>
    </p:spTree>
    <p:extLst>
      <p:ext uri="{BB962C8B-B14F-4D97-AF65-F5344CB8AC3E}">
        <p14:creationId xmlns:p14="http://schemas.microsoft.com/office/powerpoint/2010/main" val="2592560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3B996D20-2BEA-4B1D-A69B-27DD68F24F4E}"/>
              </a:ext>
            </a:extLst>
          </p:cNvPr>
          <p:cNvSpPr>
            <a:spLocks noGrp="1"/>
          </p:cNvSpPr>
          <p:nvPr>
            <p:ph type="title"/>
          </p:nvPr>
        </p:nvSpPr>
        <p:spPr/>
        <p:txBody>
          <a:bodyPr/>
          <a:lstStyle/>
          <a:p>
            <a:r>
              <a:rPr lang="en-GB" b="1" dirty="0"/>
              <a:t>For a patient to be assigned for brief or no discussion at the MDT meeting </a:t>
            </a:r>
            <a:endParaRPr lang="en-GB" dirty="0"/>
          </a:p>
        </p:txBody>
      </p:sp>
      <p:sp>
        <p:nvSpPr>
          <p:cNvPr id="5" name="Content Placeholder 4">
            <a:extLst>
              <a:ext uri="{FF2B5EF4-FFF2-40B4-BE49-F238E27FC236}">
                <a16:creationId xmlns="" xmlns:a16="http://schemas.microsoft.com/office/drawing/2014/main" id="{0D2F3B47-05F3-4785-94AF-56A7D672E56E}"/>
              </a:ext>
            </a:extLst>
          </p:cNvPr>
          <p:cNvSpPr>
            <a:spLocks noGrp="1"/>
          </p:cNvSpPr>
          <p:nvPr>
            <p:ph idx="1"/>
          </p:nvPr>
        </p:nvSpPr>
        <p:spPr/>
        <p:txBody>
          <a:bodyPr>
            <a:normAutofit fontScale="85000" lnSpcReduction="20000"/>
          </a:bodyPr>
          <a:lstStyle/>
          <a:p>
            <a:r>
              <a:rPr lang="en-GB" dirty="0"/>
              <a:t>They have been seen by a core MDT member consultant or clinical nurse specialist (CNS) </a:t>
            </a:r>
          </a:p>
          <a:p>
            <a:r>
              <a:rPr lang="en-GB" dirty="0"/>
              <a:t>• The minimum core data requirements have been met </a:t>
            </a:r>
          </a:p>
          <a:p>
            <a:r>
              <a:rPr lang="en-GB" dirty="0"/>
              <a:t>• The pathology has been reported by designated persons for that tumour type </a:t>
            </a:r>
          </a:p>
          <a:p>
            <a:r>
              <a:rPr lang="en-GB" dirty="0"/>
              <a:t>• Images have been reported by designated persons for that tumour type </a:t>
            </a:r>
          </a:p>
          <a:p>
            <a:r>
              <a:rPr lang="en-GB" dirty="0"/>
              <a:t>• All other tests relevant to the decision-making have been completed (e.g. genomics) </a:t>
            </a:r>
          </a:p>
          <a:p>
            <a:r>
              <a:rPr lang="en-GB" dirty="0"/>
              <a:t>• Patient preference stated (if known) and any special circumstances have been taken into consideration. Patients should be referred to the MDTM for discussion where preference contradicts a SoC pathway. </a:t>
            </a:r>
          </a:p>
          <a:p>
            <a:r>
              <a:rPr lang="en-GB" dirty="0"/>
              <a:t>• The predetermined SoC has been reviewed by an appropriate person or triage group, there is clarity that it is appropriate, and all of the above have been fulfilled. </a:t>
            </a:r>
          </a:p>
        </p:txBody>
      </p:sp>
    </p:spTree>
    <p:extLst>
      <p:ext uri="{BB962C8B-B14F-4D97-AF65-F5344CB8AC3E}">
        <p14:creationId xmlns:p14="http://schemas.microsoft.com/office/powerpoint/2010/main" val="4070390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599DF2-672F-44BC-9A12-0E669D08CC36}"/>
              </a:ext>
            </a:extLst>
          </p:cNvPr>
          <p:cNvSpPr>
            <a:spLocks noGrp="1"/>
          </p:cNvSpPr>
          <p:nvPr>
            <p:ph type="title"/>
          </p:nvPr>
        </p:nvSpPr>
        <p:spPr/>
        <p:txBody>
          <a:bodyPr/>
          <a:lstStyle/>
          <a:p>
            <a:r>
              <a:rPr lang="en-GB" dirty="0"/>
              <a:t>Audit</a:t>
            </a:r>
          </a:p>
        </p:txBody>
      </p:sp>
      <p:sp>
        <p:nvSpPr>
          <p:cNvPr id="3" name="Content Placeholder 2">
            <a:extLst>
              <a:ext uri="{FF2B5EF4-FFF2-40B4-BE49-F238E27FC236}">
                <a16:creationId xmlns="" xmlns:a16="http://schemas.microsoft.com/office/drawing/2014/main" id="{21D4C3AA-16AB-4BF0-BC73-11DFD23D25CB}"/>
              </a:ext>
            </a:extLst>
          </p:cNvPr>
          <p:cNvSpPr>
            <a:spLocks noGrp="1"/>
          </p:cNvSpPr>
          <p:nvPr>
            <p:ph idx="1"/>
          </p:nvPr>
        </p:nvSpPr>
        <p:spPr/>
        <p:txBody>
          <a:bodyPr>
            <a:normAutofit fontScale="92500" lnSpcReduction="20000"/>
          </a:bodyPr>
          <a:lstStyle/>
          <a:p>
            <a:r>
              <a:rPr lang="en-GB" dirty="0"/>
              <a:t>MDTMs should review a sample of patient data </a:t>
            </a:r>
            <a:r>
              <a:rPr lang="en-GB" b="1" dirty="0"/>
              <a:t>quarterly</a:t>
            </a:r>
            <a:r>
              <a:rPr lang="en-GB" dirty="0"/>
              <a:t>, covering both patients on predetermined Standards of Care, and those referred for discussion at the MDTM. This will not replace pre-existing arrangements for annual operational meetings for MDTMs. Process and outcomes of the audit should be documented. </a:t>
            </a:r>
          </a:p>
          <a:p>
            <a:r>
              <a:rPr lang="en-GB" dirty="0"/>
              <a:t>The streamlining of MDTMs will obviate the need for some audit. However initially, it may be necessary to institute more regular audit of MDTM processes to allow real time assessment of the implementation of the MDTM streamlining. </a:t>
            </a:r>
          </a:p>
          <a:p>
            <a:r>
              <a:rPr lang="en-GB" b="1" dirty="0"/>
              <a:t>8.1.2 Topics for inclusion in audit </a:t>
            </a:r>
            <a:endParaRPr lang="en-GB" dirty="0"/>
          </a:p>
          <a:p>
            <a:r>
              <a:rPr lang="en-GB" dirty="0"/>
              <a:t>Audit meetings should cover both clinical and operational functioning of the streamlining MDT Meeting. Topics for inclusion are outlined in the Annex. </a:t>
            </a:r>
          </a:p>
        </p:txBody>
      </p:sp>
    </p:spTree>
    <p:extLst>
      <p:ext uri="{BB962C8B-B14F-4D97-AF65-F5344CB8AC3E}">
        <p14:creationId xmlns:p14="http://schemas.microsoft.com/office/powerpoint/2010/main" val="4152018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55AEDCF-BBC2-4FCE-BB1B-56D0E53D8941}"/>
              </a:ext>
            </a:extLst>
          </p:cNvPr>
          <p:cNvSpPr>
            <a:spLocks noGrp="1"/>
          </p:cNvSpPr>
          <p:nvPr>
            <p:ph type="ctrTitle"/>
          </p:nvPr>
        </p:nvSpPr>
        <p:spPr/>
        <p:txBody>
          <a:bodyPr/>
          <a:lstStyle/>
          <a:p>
            <a:endParaRPr lang="en-GB"/>
          </a:p>
        </p:txBody>
      </p:sp>
      <p:sp>
        <p:nvSpPr>
          <p:cNvPr id="3" name="Subtitle 2">
            <a:extLst>
              <a:ext uri="{FF2B5EF4-FFF2-40B4-BE49-F238E27FC236}">
                <a16:creationId xmlns="" xmlns:a16="http://schemas.microsoft.com/office/drawing/2014/main" id="{26E6FB61-FCBF-41F9-BB01-3C6B5DE1C0DC}"/>
              </a:ext>
            </a:extLst>
          </p:cNvPr>
          <p:cNvSpPr>
            <a:spLocks noGrp="1"/>
          </p:cNvSpPr>
          <p:nvPr>
            <p:ph type="subTitle" idx="1"/>
          </p:nvPr>
        </p:nvSpPr>
        <p:spPr/>
        <p:txBody>
          <a:bodyPr/>
          <a:lstStyle/>
          <a:p>
            <a:endParaRPr lang="en-GB"/>
          </a:p>
        </p:txBody>
      </p:sp>
      <p:pic>
        <p:nvPicPr>
          <p:cNvPr id="4" name="Picture 3">
            <a:extLst>
              <a:ext uri="{FF2B5EF4-FFF2-40B4-BE49-F238E27FC236}">
                <a16:creationId xmlns="" xmlns:a16="http://schemas.microsoft.com/office/drawing/2014/main" id="{9377FF95-94B4-42F5-A803-C8B71C3474F4}"/>
              </a:ext>
            </a:extLst>
          </p:cNvPr>
          <p:cNvPicPr>
            <a:picLocks noChangeAspect="1"/>
          </p:cNvPicPr>
          <p:nvPr/>
        </p:nvPicPr>
        <p:blipFill>
          <a:blip r:embed="rId2"/>
          <a:stretch>
            <a:fillRect/>
          </a:stretch>
        </p:blipFill>
        <p:spPr>
          <a:xfrm>
            <a:off x="1524000" y="275232"/>
            <a:ext cx="8871483" cy="6653612"/>
          </a:xfrm>
          <a:prstGeom prst="rect">
            <a:avLst/>
          </a:prstGeom>
        </p:spPr>
      </p:pic>
    </p:spTree>
    <p:extLst>
      <p:ext uri="{BB962C8B-B14F-4D97-AF65-F5344CB8AC3E}">
        <p14:creationId xmlns:p14="http://schemas.microsoft.com/office/powerpoint/2010/main" val="34937196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560C3BA-4AED-461F-BFEA-9A97E2105888}"/>
              </a:ext>
            </a:extLst>
          </p:cNvPr>
          <p:cNvSpPr>
            <a:spLocks noGrp="1"/>
          </p:cNvSpPr>
          <p:nvPr>
            <p:ph type="title"/>
          </p:nvPr>
        </p:nvSpPr>
        <p:spPr/>
        <p:txBody>
          <a:bodyPr/>
          <a:lstStyle/>
          <a:p>
            <a:r>
              <a:rPr lang="en-GB" dirty="0"/>
              <a:t>What next</a:t>
            </a:r>
          </a:p>
        </p:txBody>
      </p:sp>
      <p:sp>
        <p:nvSpPr>
          <p:cNvPr id="3" name="Content Placeholder 2">
            <a:extLst>
              <a:ext uri="{FF2B5EF4-FFF2-40B4-BE49-F238E27FC236}">
                <a16:creationId xmlns="" xmlns:a16="http://schemas.microsoft.com/office/drawing/2014/main" id="{4B0DF9AA-FD15-4C68-AA0A-74B7314A6590}"/>
              </a:ext>
            </a:extLst>
          </p:cNvPr>
          <p:cNvSpPr>
            <a:spLocks noGrp="1"/>
          </p:cNvSpPr>
          <p:nvPr>
            <p:ph idx="1"/>
          </p:nvPr>
        </p:nvSpPr>
        <p:spPr/>
        <p:txBody>
          <a:bodyPr/>
          <a:lstStyle/>
          <a:p>
            <a:r>
              <a:rPr lang="en-GB" dirty="0"/>
              <a:t>To attempt to painlessly move the process forwards</a:t>
            </a:r>
          </a:p>
          <a:p>
            <a:r>
              <a:rPr lang="en-GB" dirty="0"/>
              <a:t>The SOC is the easy bit</a:t>
            </a:r>
          </a:p>
          <a:p>
            <a:r>
              <a:rPr lang="en-GB" dirty="0"/>
              <a:t>How to make MDT meetings more effective but not increase bureaucracy and avoid a different triage process </a:t>
            </a:r>
            <a:r>
              <a:rPr lang="en-GB" dirty="0" err="1"/>
              <a:t>ie</a:t>
            </a:r>
            <a:r>
              <a:rPr lang="en-GB" dirty="0"/>
              <a:t> a second MDT</a:t>
            </a:r>
          </a:p>
          <a:p>
            <a:pPr marL="0" indent="0">
              <a:buNone/>
            </a:pPr>
            <a:endParaRPr lang="en-GB" dirty="0"/>
          </a:p>
        </p:txBody>
      </p:sp>
    </p:spTree>
    <p:extLst>
      <p:ext uri="{BB962C8B-B14F-4D97-AF65-F5344CB8AC3E}">
        <p14:creationId xmlns:p14="http://schemas.microsoft.com/office/powerpoint/2010/main" val="91598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solidFill>
                  <a:srgbClr val="0072C6"/>
                </a:solidFill>
              </a:rPr>
              <a:t>A good MDT</a:t>
            </a:r>
            <a:endParaRPr lang="en-GB" sz="3200" dirty="0"/>
          </a:p>
        </p:txBody>
      </p:sp>
      <p:sp>
        <p:nvSpPr>
          <p:cNvPr id="3" name="Content Placeholder 2"/>
          <p:cNvSpPr>
            <a:spLocks noGrp="1"/>
          </p:cNvSpPr>
          <p:nvPr>
            <p:ph idx="1"/>
          </p:nvPr>
        </p:nvSpPr>
        <p:spPr>
          <a:xfrm>
            <a:off x="1998720" y="1449287"/>
            <a:ext cx="8229600" cy="4525963"/>
          </a:xfrm>
        </p:spPr>
        <p:txBody>
          <a:bodyPr/>
          <a:lstStyle/>
          <a:p>
            <a:r>
              <a:rPr lang="en-GB" sz="2400" dirty="0"/>
              <a:t>MDT working is considered the gold standard for cancer patient management bringing continuity of care and reducing variation in access to treatment – and ultimately improving outcomes for patients. </a:t>
            </a:r>
          </a:p>
          <a:p>
            <a:r>
              <a:rPr lang="en-GB" sz="2400" dirty="0"/>
              <a:t>The number of patients to be discussed in MDT meetings has grown significantly, as has the complexity of patients; due to an ageing population and the growing number of treatment options available.</a:t>
            </a:r>
          </a:p>
          <a:p>
            <a:r>
              <a:rPr lang="en-GB" sz="2400" dirty="0"/>
              <a:t>The way that MDT meetings are organised has not adapted to cope with this increased demand. </a:t>
            </a:r>
          </a:p>
          <a:p>
            <a:r>
              <a:rPr lang="en-GB" sz="2400" dirty="0"/>
              <a:t>Clinical trials can be seen as the problem not the solution</a:t>
            </a:r>
          </a:p>
        </p:txBody>
      </p:sp>
    </p:spTree>
    <p:extLst>
      <p:ext uri="{BB962C8B-B14F-4D97-AF65-F5344CB8AC3E}">
        <p14:creationId xmlns:p14="http://schemas.microsoft.com/office/powerpoint/2010/main" val="1159544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MDT meeting</a:t>
            </a:r>
          </a:p>
        </p:txBody>
      </p:sp>
      <p:sp>
        <p:nvSpPr>
          <p:cNvPr id="4" name="Slide Number Placeholder 3"/>
          <p:cNvSpPr>
            <a:spLocks noGrp="1"/>
          </p:cNvSpPr>
          <p:nvPr>
            <p:ph type="sldNum" sz="quarter" idx="12"/>
          </p:nvPr>
        </p:nvSpPr>
        <p:spPr/>
        <p:txBody>
          <a:bodyPr/>
          <a:lstStyle/>
          <a:p>
            <a:fld id="{C1C55C70-8CFB-4C00-ADD0-3264D3B13FFE}" type="slidenum">
              <a:rPr lang="en-GB" smtClean="0"/>
              <a:pPr/>
              <a:t>4</a:t>
            </a:fld>
            <a:endParaRPr lang="en-GB"/>
          </a:p>
        </p:txBody>
      </p:sp>
      <p:pic>
        <p:nvPicPr>
          <p:cNvPr id="5" name="Picture 4"/>
          <p:cNvPicPr>
            <a:picLocks noChangeAspect="1"/>
          </p:cNvPicPr>
          <p:nvPr/>
        </p:nvPicPr>
        <p:blipFill>
          <a:blip r:embed="rId2"/>
          <a:stretch>
            <a:fillRect/>
          </a:stretch>
        </p:blipFill>
        <p:spPr>
          <a:xfrm>
            <a:off x="1524000" y="1916832"/>
            <a:ext cx="9144000" cy="3960440"/>
          </a:xfrm>
          <a:prstGeom prst="rect">
            <a:avLst/>
          </a:prstGeom>
        </p:spPr>
      </p:pic>
    </p:spTree>
    <p:extLst>
      <p:ext uri="{BB962C8B-B14F-4D97-AF65-F5344CB8AC3E}">
        <p14:creationId xmlns:p14="http://schemas.microsoft.com/office/powerpoint/2010/main" val="2509078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a:t>13/02/2015</a:t>
            </a:r>
          </a:p>
        </p:txBody>
      </p:sp>
      <p:sp>
        <p:nvSpPr>
          <p:cNvPr id="3" name="Slide Number Placeholder 2"/>
          <p:cNvSpPr>
            <a:spLocks noGrp="1"/>
          </p:cNvSpPr>
          <p:nvPr>
            <p:ph type="sldNum" sz="quarter" idx="12"/>
          </p:nvPr>
        </p:nvSpPr>
        <p:spPr/>
        <p:txBody>
          <a:bodyPr/>
          <a:lstStyle/>
          <a:p>
            <a:fld id="{1758BA62-5E2B-41B1-AD91-6F02A6540D70}" type="slidenum">
              <a:rPr lang="en-GB" smtClean="0"/>
              <a:pPr/>
              <a:t>5</a:t>
            </a:fld>
            <a:endParaRPr lang="en-GB"/>
          </a:p>
        </p:txBody>
      </p:sp>
      <p:pic>
        <p:nvPicPr>
          <p:cNvPr id="4" name="Picture 3"/>
          <p:cNvPicPr>
            <a:picLocks noChangeAspect="1"/>
          </p:cNvPicPr>
          <p:nvPr/>
        </p:nvPicPr>
        <p:blipFill>
          <a:blip r:embed="rId2"/>
          <a:stretch>
            <a:fillRect/>
          </a:stretch>
        </p:blipFill>
        <p:spPr>
          <a:xfrm>
            <a:off x="1703513" y="213925"/>
            <a:ext cx="8648055" cy="6516606"/>
          </a:xfrm>
          <a:prstGeom prst="rect">
            <a:avLst/>
          </a:prstGeom>
        </p:spPr>
      </p:pic>
    </p:spTree>
    <p:extLst>
      <p:ext uri="{BB962C8B-B14F-4D97-AF65-F5344CB8AC3E}">
        <p14:creationId xmlns:p14="http://schemas.microsoft.com/office/powerpoint/2010/main" val="769915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FB47BD-13A4-4BBF-867E-590DE0CBC2C1}"/>
              </a:ext>
            </a:extLst>
          </p:cNvPr>
          <p:cNvSpPr>
            <a:spLocks noGrp="1"/>
          </p:cNvSpPr>
          <p:nvPr>
            <p:ph type="title"/>
          </p:nvPr>
        </p:nvSpPr>
        <p:spPr/>
        <p:txBody>
          <a:bodyPr/>
          <a:lstStyle/>
          <a:p>
            <a:r>
              <a:rPr lang="en-GB" dirty="0"/>
              <a:t>MDT and MDT meeting are integrated but distinct</a:t>
            </a:r>
          </a:p>
        </p:txBody>
      </p:sp>
      <p:sp>
        <p:nvSpPr>
          <p:cNvPr id="3" name="Content Placeholder 2">
            <a:extLst>
              <a:ext uri="{FF2B5EF4-FFF2-40B4-BE49-F238E27FC236}">
                <a16:creationId xmlns="" xmlns:a16="http://schemas.microsoft.com/office/drawing/2014/main" id="{D39E3E7B-6D29-443F-A424-A2D48935D873}"/>
              </a:ext>
            </a:extLst>
          </p:cNvPr>
          <p:cNvSpPr>
            <a:spLocks noGrp="1"/>
          </p:cNvSpPr>
          <p:nvPr>
            <p:ph idx="1"/>
          </p:nvPr>
        </p:nvSpPr>
        <p:spPr/>
        <p:txBody>
          <a:bodyPr/>
          <a:lstStyle/>
          <a:p>
            <a:r>
              <a:rPr lang="en-GB" dirty="0"/>
              <a:t>It helps when the MDTs run out of time to get agreement of change</a:t>
            </a:r>
          </a:p>
          <a:p>
            <a:r>
              <a:rPr lang="en-GB" dirty="0"/>
              <a:t>Next steps – easy wins</a:t>
            </a:r>
          </a:p>
          <a:p>
            <a:pPr lvl="1"/>
            <a:r>
              <a:rPr lang="en-GB" dirty="0"/>
              <a:t>Streamline EUS referrals HPB</a:t>
            </a:r>
          </a:p>
          <a:p>
            <a:pPr lvl="1"/>
            <a:r>
              <a:rPr lang="en-GB" dirty="0"/>
              <a:t>Protocolise OG pathway</a:t>
            </a:r>
          </a:p>
        </p:txBody>
      </p:sp>
    </p:spTree>
    <p:extLst>
      <p:ext uri="{BB962C8B-B14F-4D97-AF65-F5344CB8AC3E}">
        <p14:creationId xmlns:p14="http://schemas.microsoft.com/office/powerpoint/2010/main" val="2146089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7C4DFC-1170-45AF-86EA-187C14FDB2CA}"/>
              </a:ext>
            </a:extLst>
          </p:cNvPr>
          <p:cNvSpPr>
            <a:spLocks noGrp="1"/>
          </p:cNvSpPr>
          <p:nvPr>
            <p:ph type="title"/>
          </p:nvPr>
        </p:nvSpPr>
        <p:spPr/>
        <p:txBody>
          <a:bodyPr>
            <a:normAutofit fontScale="90000"/>
          </a:bodyPr>
          <a:lstStyle/>
          <a:p>
            <a:r>
              <a:rPr lang="en-GB" dirty="0"/>
              <a:t>MDT efficiency and effectiveness project colorectal cancer Bristol</a:t>
            </a:r>
            <a:br>
              <a:rPr lang="en-GB" dirty="0"/>
            </a:br>
            <a:endParaRPr lang="en-GB" dirty="0"/>
          </a:p>
        </p:txBody>
      </p:sp>
      <p:sp>
        <p:nvSpPr>
          <p:cNvPr id="3" name="Content Placeholder 2">
            <a:extLst>
              <a:ext uri="{FF2B5EF4-FFF2-40B4-BE49-F238E27FC236}">
                <a16:creationId xmlns="" xmlns:a16="http://schemas.microsoft.com/office/drawing/2014/main" id="{2859E8F9-EFA9-400E-B6DC-B1CC94F30145}"/>
              </a:ext>
            </a:extLst>
          </p:cNvPr>
          <p:cNvSpPr>
            <a:spLocks noGrp="1"/>
          </p:cNvSpPr>
          <p:nvPr>
            <p:ph idx="1"/>
          </p:nvPr>
        </p:nvSpPr>
        <p:spPr>
          <a:xfrm>
            <a:off x="1847528" y="2204865"/>
            <a:ext cx="8229600" cy="4525963"/>
          </a:xfrm>
        </p:spPr>
        <p:txBody>
          <a:bodyPr/>
          <a:lstStyle/>
          <a:p>
            <a:r>
              <a:rPr lang="en-GB" sz="2400" dirty="0"/>
              <a:t>The process is initiated by the referrer to the MDT</a:t>
            </a:r>
          </a:p>
          <a:p>
            <a:r>
              <a:rPr lang="en-GB" sz="2400" dirty="0"/>
              <a:t>The referrer completes the demographics and retains responsibility for actioning outcomes</a:t>
            </a:r>
          </a:p>
          <a:p>
            <a:r>
              <a:rPr lang="en-GB" sz="2400" dirty="0"/>
              <a:t>The referrer/endoscopist follows the pathway i.e. requests relevant initial investigations</a:t>
            </a:r>
          </a:p>
          <a:p>
            <a:r>
              <a:rPr lang="en-GB" sz="2400" dirty="0" err="1"/>
              <a:t>Therafter</a:t>
            </a:r>
            <a:r>
              <a:rPr lang="en-GB" sz="2400" dirty="0"/>
              <a:t> the radiology and pathology proformas trigger outcome by the MDT co-ordinator who books relevant appointments</a:t>
            </a:r>
          </a:p>
          <a:p>
            <a:endParaRPr lang="en-GB" dirty="0"/>
          </a:p>
        </p:txBody>
      </p:sp>
    </p:spTree>
    <p:extLst>
      <p:ext uri="{BB962C8B-B14F-4D97-AF65-F5344CB8AC3E}">
        <p14:creationId xmlns:p14="http://schemas.microsoft.com/office/powerpoint/2010/main" val="4165644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9847FB56-1D53-4A16-B60D-A91DE9298472}"/>
              </a:ext>
            </a:extLst>
          </p:cNvPr>
          <p:cNvSpPr>
            <a:spLocks noGrp="1"/>
          </p:cNvSpPr>
          <p:nvPr>
            <p:ph type="title"/>
          </p:nvPr>
        </p:nvSpPr>
        <p:spPr/>
        <p:txBody>
          <a:bodyPr/>
          <a:lstStyle/>
          <a:p>
            <a:r>
              <a:rPr lang="en-GB" i="1" dirty="0"/>
              <a:t>Colon cancer</a:t>
            </a:r>
            <a:r>
              <a:rPr lang="en-GB" dirty="0"/>
              <a:t/>
            </a:r>
            <a:br>
              <a:rPr lang="en-GB" dirty="0"/>
            </a:br>
            <a:r>
              <a:rPr lang="en-GB" i="1" dirty="0"/>
              <a:t>Endoscopy</a:t>
            </a:r>
            <a:endParaRPr lang="en-GB" dirty="0"/>
          </a:p>
        </p:txBody>
      </p:sp>
      <p:sp>
        <p:nvSpPr>
          <p:cNvPr id="7" name="Rectangle 6">
            <a:extLst>
              <a:ext uri="{FF2B5EF4-FFF2-40B4-BE49-F238E27FC236}">
                <a16:creationId xmlns="" xmlns:a16="http://schemas.microsoft.com/office/drawing/2014/main" id="{99735FF0-E670-46CF-B24B-703A215B4F30}"/>
              </a:ext>
            </a:extLst>
          </p:cNvPr>
          <p:cNvSpPr/>
          <p:nvPr/>
        </p:nvSpPr>
        <p:spPr>
          <a:xfrm>
            <a:off x="1487488" y="1628801"/>
            <a:ext cx="9180512" cy="1658467"/>
          </a:xfrm>
          <a:prstGeom prst="rect">
            <a:avLst/>
          </a:prstGeom>
        </p:spPr>
        <p:txBody>
          <a:bodyPr wrap="square">
            <a:spAutoFit/>
          </a:bodyPr>
          <a:lstStyle/>
          <a:p>
            <a:pPr>
              <a:lnSpc>
                <a:spcPct val="115000"/>
              </a:lnSpc>
            </a:pPr>
            <a:r>
              <a:rPr lang="en-GB" i="1" dirty="0">
                <a:latin typeface="Trebuchet MS" panose="020B0603020202020204" pitchFamily="34" charset="0"/>
                <a:ea typeface="Calibri" panose="020F0502020204030204" pitchFamily="34" charset="0"/>
                <a:cs typeface="Times New Roman" panose="02020603050405020304" pitchFamily="18" charset="0"/>
              </a:rPr>
              <a:t>Endoscopy																Action</a:t>
            </a:r>
            <a:endParaRPr lang="en-GB" dirty="0">
              <a:latin typeface="Trebuchet MS" panose="020B0603020202020204" pitchFamily="34" charset="0"/>
              <a:ea typeface="Calibri" panose="020F0502020204030204" pitchFamily="34" charset="0"/>
              <a:cs typeface="Times New Roman" panose="02020603050405020304" pitchFamily="18" charset="0"/>
            </a:endParaRPr>
          </a:p>
          <a:p>
            <a:pPr>
              <a:lnSpc>
                <a:spcPct val="115000"/>
              </a:lnSpc>
            </a:pPr>
            <a:r>
              <a:rPr lang="en-GB" b="1" dirty="0">
                <a:latin typeface="Trebuchet MS" panose="020B0603020202020204" pitchFamily="34" charset="0"/>
                <a:ea typeface="Calibri" panose="020F0502020204030204" pitchFamily="34" charset="0"/>
                <a:cs typeface="Times New Roman" panose="02020603050405020304" pitchFamily="18" charset="0"/>
              </a:rPr>
              <a:t>Histology</a:t>
            </a:r>
            <a:r>
              <a:rPr lang="en-GB" dirty="0">
                <a:latin typeface="Trebuchet MS" panose="020B0603020202020204" pitchFamily="34" charset="0"/>
                <a:ea typeface="Calibri" panose="020F0502020204030204" pitchFamily="34" charset="0"/>
                <a:cs typeface="Times New Roman" panose="02020603050405020304" pitchFamily="18" charset="0"/>
              </a:rPr>
              <a:t> 	No  Fit for colonoscopy		Yes		Colonoscopy</a:t>
            </a:r>
          </a:p>
          <a:p>
            <a:pPr>
              <a:lnSpc>
                <a:spcPct val="115000"/>
              </a:lnSpc>
            </a:pPr>
            <a:r>
              <a:rPr lang="en-GB" dirty="0">
                <a:latin typeface="Trebuchet MS" panose="020B0603020202020204" pitchFamily="34" charset="0"/>
                <a:ea typeface="Calibri" panose="020F0502020204030204" pitchFamily="34" charset="0"/>
                <a:cs typeface="Times New Roman" panose="02020603050405020304" pitchFamily="18" charset="0"/>
              </a:rPr>
              <a:t>						No/uncertain	Clinic review</a:t>
            </a:r>
          </a:p>
          <a:p>
            <a:pPr>
              <a:lnSpc>
                <a:spcPct val="115000"/>
              </a:lnSpc>
            </a:pPr>
            <a:r>
              <a:rPr lang="en-GB" dirty="0">
                <a:latin typeface="Trebuchet MS" panose="020B0603020202020204" pitchFamily="34" charset="0"/>
                <a:ea typeface="Calibri" panose="020F0502020204030204" pitchFamily="34" charset="0"/>
                <a:cs typeface="Times New Roman" panose="02020603050405020304" pitchFamily="18" charset="0"/>
              </a:rPr>
              <a:t>		Yes				Radiology report</a:t>
            </a:r>
          </a:p>
        </p:txBody>
      </p:sp>
    </p:spTree>
    <p:extLst>
      <p:ext uri="{BB962C8B-B14F-4D97-AF65-F5344CB8AC3E}">
        <p14:creationId xmlns:p14="http://schemas.microsoft.com/office/powerpoint/2010/main" val="1620278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62CE4B-A48D-430B-A3F8-091BB1389041}"/>
              </a:ext>
            </a:extLst>
          </p:cNvPr>
          <p:cNvSpPr>
            <a:spLocks noGrp="1"/>
          </p:cNvSpPr>
          <p:nvPr>
            <p:ph type="title"/>
          </p:nvPr>
        </p:nvSpPr>
        <p:spPr/>
        <p:txBody>
          <a:bodyPr/>
          <a:lstStyle/>
          <a:p>
            <a:r>
              <a:rPr lang="en-GB" dirty="0"/>
              <a:t>Radiology</a:t>
            </a:r>
          </a:p>
        </p:txBody>
      </p:sp>
      <p:sp>
        <p:nvSpPr>
          <p:cNvPr id="3" name="Date Placeholder 2">
            <a:extLst>
              <a:ext uri="{FF2B5EF4-FFF2-40B4-BE49-F238E27FC236}">
                <a16:creationId xmlns="" xmlns:a16="http://schemas.microsoft.com/office/drawing/2014/main" id="{DF6C6909-111B-4DAA-8EE2-F7F352908743}"/>
              </a:ext>
            </a:extLst>
          </p:cNvPr>
          <p:cNvSpPr>
            <a:spLocks noGrp="1"/>
          </p:cNvSpPr>
          <p:nvPr>
            <p:ph type="dt" sz="half" idx="10"/>
          </p:nvPr>
        </p:nvSpPr>
        <p:spPr/>
        <p:txBody>
          <a:bodyPr/>
          <a:lstStyle/>
          <a:p>
            <a:endParaRPr lang="en-GB" dirty="0"/>
          </a:p>
        </p:txBody>
      </p:sp>
      <p:sp>
        <p:nvSpPr>
          <p:cNvPr id="4" name="Slide Number Placeholder 3">
            <a:extLst>
              <a:ext uri="{FF2B5EF4-FFF2-40B4-BE49-F238E27FC236}">
                <a16:creationId xmlns="" xmlns:a16="http://schemas.microsoft.com/office/drawing/2014/main" id="{7511FFB3-646E-4312-99E6-2AFF8666C1D6}"/>
              </a:ext>
            </a:extLst>
          </p:cNvPr>
          <p:cNvSpPr>
            <a:spLocks noGrp="1"/>
          </p:cNvSpPr>
          <p:nvPr>
            <p:ph type="sldNum" sz="quarter" idx="12"/>
          </p:nvPr>
        </p:nvSpPr>
        <p:spPr/>
        <p:txBody>
          <a:bodyPr/>
          <a:lstStyle/>
          <a:p>
            <a:fld id="{C1C55C70-8CFB-4C00-ADD0-3264D3B13FFE}" type="slidenum">
              <a:rPr lang="en-GB" smtClean="0"/>
              <a:pPr/>
              <a:t>9</a:t>
            </a:fld>
            <a:endParaRPr lang="en-GB"/>
          </a:p>
        </p:txBody>
      </p:sp>
      <p:pic>
        <p:nvPicPr>
          <p:cNvPr id="5" name="Picture 4">
            <a:extLst>
              <a:ext uri="{FF2B5EF4-FFF2-40B4-BE49-F238E27FC236}">
                <a16:creationId xmlns="" xmlns:a16="http://schemas.microsoft.com/office/drawing/2014/main" id="{A9692444-50C8-4FA7-B51B-FFE5BFE3F117}"/>
              </a:ext>
            </a:extLst>
          </p:cNvPr>
          <p:cNvPicPr>
            <a:picLocks noChangeAspect="1"/>
          </p:cNvPicPr>
          <p:nvPr/>
        </p:nvPicPr>
        <p:blipFill>
          <a:blip r:embed="rId2"/>
          <a:stretch>
            <a:fillRect/>
          </a:stretch>
        </p:blipFill>
        <p:spPr>
          <a:xfrm>
            <a:off x="1957866" y="2204864"/>
            <a:ext cx="8252934" cy="3613944"/>
          </a:xfrm>
          <a:prstGeom prst="rect">
            <a:avLst/>
          </a:prstGeom>
        </p:spPr>
      </p:pic>
    </p:spTree>
    <p:extLst>
      <p:ext uri="{BB962C8B-B14F-4D97-AF65-F5344CB8AC3E}">
        <p14:creationId xmlns:p14="http://schemas.microsoft.com/office/powerpoint/2010/main" val="3585483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1559</Words>
  <Application>Microsoft Office PowerPoint</Application>
  <PresentationFormat>Custom</PresentationFormat>
  <Paragraphs>98</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A good MDT</vt:lpstr>
      <vt:lpstr>MDT meeting</vt:lpstr>
      <vt:lpstr>PowerPoint Presentation</vt:lpstr>
      <vt:lpstr>MDT and MDT meeting are integrated but distinct</vt:lpstr>
      <vt:lpstr>MDT efficiency and effectiveness project colorectal cancer Bristol </vt:lpstr>
      <vt:lpstr>Colon cancer Endoscopy</vt:lpstr>
      <vt:lpstr>Radiology</vt:lpstr>
      <vt:lpstr>Pathology</vt:lpstr>
      <vt:lpstr>What has worked and not for us</vt:lpstr>
      <vt:lpstr>MDT Evaluation</vt:lpstr>
      <vt:lpstr>MDT Evaluation outcome</vt:lpstr>
      <vt:lpstr>Draft Alliance guidelines implementation</vt:lpstr>
      <vt:lpstr>Developing predetermined SoC</vt:lpstr>
      <vt:lpstr>Implementing streamlining</vt:lpstr>
      <vt:lpstr>Minimum core data requirements:  </vt:lpstr>
      <vt:lpstr>For a patient to be assigned for brief or no discussion at the MDT meeting </vt:lpstr>
      <vt:lpstr>Audit</vt:lpstr>
      <vt:lpstr>What next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Cider Farm</dc:creator>
  <cp:lastModifiedBy>Dunderdale, Helen</cp:lastModifiedBy>
  <cp:revision>6</cp:revision>
  <dcterms:created xsi:type="dcterms:W3CDTF">2019-06-02T11:50:29Z</dcterms:created>
  <dcterms:modified xsi:type="dcterms:W3CDTF">2019-06-04T17:10:41Z</dcterms:modified>
</cp:coreProperties>
</file>