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4" r:id="rId2"/>
    <p:sldId id="353" r:id="rId3"/>
    <p:sldId id="276" r:id="rId4"/>
    <p:sldId id="278" r:id="rId5"/>
    <p:sldId id="282" r:id="rId6"/>
    <p:sldId id="354" r:id="rId7"/>
    <p:sldId id="263" r:id="rId8"/>
    <p:sldId id="271" r:id="rId9"/>
    <p:sldId id="261" r:id="rId10"/>
    <p:sldId id="270" r:id="rId11"/>
    <p:sldId id="266" r:id="rId12"/>
    <p:sldId id="346" r:id="rId13"/>
    <p:sldId id="348" r:id="rId14"/>
    <p:sldId id="351" r:id="rId15"/>
    <p:sldId id="349" r:id="rId16"/>
    <p:sldId id="339" r:id="rId17"/>
    <p:sldId id="341" r:id="rId18"/>
    <p:sldId id="342" r:id="rId19"/>
    <p:sldId id="304" r:id="rId20"/>
    <p:sldId id="35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C8DC4-2B2E-4BD4-8F34-0DEE2C82B0CA}" type="datetimeFigureOut">
              <a:rPr lang="en-GB" smtClean="0"/>
              <a:t>13/06/2019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0BA5B-3ED7-4016-9541-32A9325EDB8B}" type="slidenum">
              <a:rPr lang="en-GB" smtClean="0"/>
              <a:t>‹#›</a:t>
            </a:fld>
            <a:endParaRPr lang="en-GB"/>
          </a:p>
        </p:txBody>
      </p:sp>
    </p:spTree>
    <p:extLst>
      <p:ext uri="{BB962C8B-B14F-4D97-AF65-F5344CB8AC3E}">
        <p14:creationId xmlns:p14="http://schemas.microsoft.com/office/powerpoint/2010/main" val="367757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40B07A-D25D-4825-B73E-24328117C4BD}" type="slidenum">
              <a:rPr lang="en-GB" smtClean="0"/>
              <a:t>1</a:t>
            </a:fld>
            <a:endParaRPr lang="en-GB"/>
          </a:p>
        </p:txBody>
      </p:sp>
    </p:spTree>
    <p:extLst>
      <p:ext uri="{BB962C8B-B14F-4D97-AF65-F5344CB8AC3E}">
        <p14:creationId xmlns:p14="http://schemas.microsoft.com/office/powerpoint/2010/main" val="205408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B4E5C-1549-40AC-8443-1F00FBB303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464A5FB-2029-43F8-B994-79A220F4F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1DB3158-6F7A-4788-9BB4-E88BC08E2AA8}"/>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5" name="Footer Placeholder 4">
            <a:extLst>
              <a:ext uri="{FF2B5EF4-FFF2-40B4-BE49-F238E27FC236}">
                <a16:creationId xmlns:a16="http://schemas.microsoft.com/office/drawing/2014/main" xmlns="" id="{94BA2312-8D37-44FE-81D5-0052E7A8CA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B4AD8D8-E5B2-46A7-A4A3-45AD6922A6AA}"/>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47981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96E5D-379B-4558-8516-FE9B8269C0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2ED3120-10F5-4763-B646-6C626BA9E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CBE3ED1-8524-4148-8715-2E221BC7D28D}"/>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5" name="Footer Placeholder 4">
            <a:extLst>
              <a:ext uri="{FF2B5EF4-FFF2-40B4-BE49-F238E27FC236}">
                <a16:creationId xmlns:a16="http://schemas.microsoft.com/office/drawing/2014/main" xmlns="" id="{F9DB7037-77E0-46C9-9936-9AF9D47A7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D79E75B-BCA8-4DE7-B91E-2918B9CB5F18}"/>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108884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F493E46-90D4-40F0-81BB-0165DAF333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A312DA0-6BC2-4E6C-957B-319704A6C8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B5559D0-C37D-4C9F-97AF-F39E4F9F5F14}"/>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5" name="Footer Placeholder 4">
            <a:extLst>
              <a:ext uri="{FF2B5EF4-FFF2-40B4-BE49-F238E27FC236}">
                <a16:creationId xmlns:a16="http://schemas.microsoft.com/office/drawing/2014/main" xmlns="" id="{06A949FE-9333-4F24-ABBE-F19E2D314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02B58E-C0D1-4D4F-9959-7E03D7E95935}"/>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29259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8B269-938B-4941-843B-6D128A39D8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EA3CF56-F4B6-43F4-84D1-32DB06AC49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0EF73D1-14FC-4D64-9137-6A5F630A637B}"/>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5" name="Footer Placeholder 4">
            <a:extLst>
              <a:ext uri="{FF2B5EF4-FFF2-40B4-BE49-F238E27FC236}">
                <a16:creationId xmlns:a16="http://schemas.microsoft.com/office/drawing/2014/main" xmlns="" id="{70ED8F4D-78B8-49AA-9E44-69DBAB34DF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6F43A1-9365-43DD-A743-228E9444D4A7}"/>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360273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A63B7-2A09-4A4B-8561-2A0BA7D01D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B2E832C-5BBE-4956-AC57-5E999AE3DD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508103-CD8F-4A15-A6B1-DED6C14FFAA4}"/>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5" name="Footer Placeholder 4">
            <a:extLst>
              <a:ext uri="{FF2B5EF4-FFF2-40B4-BE49-F238E27FC236}">
                <a16:creationId xmlns:a16="http://schemas.microsoft.com/office/drawing/2014/main" xmlns="" id="{EC75433F-AFC2-4C8A-A7F4-715D797260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4F7B01E-7702-4AFF-93F7-D420AE86E233}"/>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177948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1F833-73D9-48FA-AE24-AB1FF32208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4082CF5-B79E-4A15-A1E3-8E9A22255D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60EA3E5-1B03-406D-B5A9-5E65BEABB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BF2521C-A4EA-4E61-B1F0-62674F3EB3F0}"/>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6" name="Footer Placeholder 5">
            <a:extLst>
              <a:ext uri="{FF2B5EF4-FFF2-40B4-BE49-F238E27FC236}">
                <a16:creationId xmlns:a16="http://schemas.microsoft.com/office/drawing/2014/main" xmlns="" id="{5974FC27-413A-4ACF-8F27-92EDF69990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93BB92B-F342-41EA-ADAD-73E5F5BCF630}"/>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73087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10B36-8A3C-4B70-800A-F50488E30E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6CF74DD-A149-4BAD-85BD-53CD1FEC8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E31F559-816C-42D2-898F-6471013971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7210BD5-782F-4E7F-9C82-88C4EA226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CDF12E3-A7B2-4C48-8AE8-631FAF6CFB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9727E6A-F704-4D87-9F23-1F854F0EAF8B}"/>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8" name="Footer Placeholder 7">
            <a:extLst>
              <a:ext uri="{FF2B5EF4-FFF2-40B4-BE49-F238E27FC236}">
                <a16:creationId xmlns:a16="http://schemas.microsoft.com/office/drawing/2014/main" xmlns="" id="{0741A7DE-7DF4-4D0C-9610-85B78A826D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1AFA7B7-F40F-4382-88C2-E39987B7BBD2}"/>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214134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29CF6-63A7-4500-82AE-880C46A4C8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C203FBF-15E7-4EAC-8CB4-B082DD5EE5DE}"/>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4" name="Footer Placeholder 3">
            <a:extLst>
              <a:ext uri="{FF2B5EF4-FFF2-40B4-BE49-F238E27FC236}">
                <a16:creationId xmlns:a16="http://schemas.microsoft.com/office/drawing/2014/main" xmlns="" id="{5459E76E-4A0C-4FAA-83AC-111FD23579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745BDFD-3DDC-4882-BB96-D363FCB90F54}"/>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382147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D31923-F693-407E-9C7F-9646ED884E67}"/>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3" name="Footer Placeholder 2">
            <a:extLst>
              <a:ext uri="{FF2B5EF4-FFF2-40B4-BE49-F238E27FC236}">
                <a16:creationId xmlns:a16="http://schemas.microsoft.com/office/drawing/2014/main" xmlns="" id="{F360D104-F25C-446D-A8AA-F71C609B6B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3E4C1E4-7B8F-45BA-968A-3E6497FC89F8}"/>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118266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20244-2100-44D0-B7F2-D4972574F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8E8F659-D7B0-41FD-91B0-C2BA4C23E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B1E6127-CBB2-4725-9516-4533A206D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4B1239-E3B3-4C8A-94FE-84866D1FB27C}"/>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6" name="Footer Placeholder 5">
            <a:extLst>
              <a:ext uri="{FF2B5EF4-FFF2-40B4-BE49-F238E27FC236}">
                <a16:creationId xmlns:a16="http://schemas.microsoft.com/office/drawing/2014/main" xmlns="" id="{F2F998A3-FE46-4C5D-8543-2964CF9322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951F460-61DB-4B02-9545-0E83DC951970}"/>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326355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66F47-8827-4281-BEA1-ED0DBD505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C518A42-C963-4C54-B227-6DEE1B930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81A6107E-FB8E-41CE-A864-DD80FF34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08A9C5-0B3F-4C4C-A9BF-2B130E4E01FC}"/>
              </a:ext>
            </a:extLst>
          </p:cNvPr>
          <p:cNvSpPr>
            <a:spLocks noGrp="1"/>
          </p:cNvSpPr>
          <p:nvPr>
            <p:ph type="dt" sz="half" idx="10"/>
          </p:nvPr>
        </p:nvSpPr>
        <p:spPr/>
        <p:txBody>
          <a:bodyPr/>
          <a:lstStyle/>
          <a:p>
            <a:fld id="{3A56D088-93B3-400A-8004-508B689116D7}" type="datetimeFigureOut">
              <a:rPr lang="en-GB" smtClean="0"/>
              <a:t>13/06/2019</a:t>
            </a:fld>
            <a:endParaRPr lang="en-GB"/>
          </a:p>
        </p:txBody>
      </p:sp>
      <p:sp>
        <p:nvSpPr>
          <p:cNvPr id="6" name="Footer Placeholder 5">
            <a:extLst>
              <a:ext uri="{FF2B5EF4-FFF2-40B4-BE49-F238E27FC236}">
                <a16:creationId xmlns:a16="http://schemas.microsoft.com/office/drawing/2014/main" xmlns="" id="{8FC64489-3CDC-4F3A-88C6-928B745127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7F0BCBF-CCEC-4EB0-B411-3B21031D7B77}"/>
              </a:ext>
            </a:extLst>
          </p:cNvPr>
          <p:cNvSpPr>
            <a:spLocks noGrp="1"/>
          </p:cNvSpPr>
          <p:nvPr>
            <p:ph type="sldNum" sz="quarter" idx="12"/>
          </p:nvPr>
        </p:nvSpPr>
        <p:spPr/>
        <p:txBody>
          <a:bodyPr/>
          <a:lstStyle/>
          <a:p>
            <a:fld id="{78B68C73-A30D-4A82-ADEE-2D4CCEBFA028}" type="slidenum">
              <a:rPr lang="en-GB" smtClean="0"/>
              <a:t>‹#›</a:t>
            </a:fld>
            <a:endParaRPr lang="en-GB"/>
          </a:p>
        </p:txBody>
      </p:sp>
    </p:spTree>
    <p:extLst>
      <p:ext uri="{BB962C8B-B14F-4D97-AF65-F5344CB8AC3E}">
        <p14:creationId xmlns:p14="http://schemas.microsoft.com/office/powerpoint/2010/main" val="429075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8D4481D-E31F-47A0-B267-812E9D987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F8A9F46-0427-4F1F-93A8-7A30B65FC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33B7E3D-CB86-465C-BDB8-26B9A39D2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6D088-93B3-400A-8004-508B689116D7}" type="datetimeFigureOut">
              <a:rPr lang="en-GB" smtClean="0"/>
              <a:t>13/06/2019</a:t>
            </a:fld>
            <a:endParaRPr lang="en-GB"/>
          </a:p>
        </p:txBody>
      </p:sp>
      <p:sp>
        <p:nvSpPr>
          <p:cNvPr id="5" name="Footer Placeholder 4">
            <a:extLst>
              <a:ext uri="{FF2B5EF4-FFF2-40B4-BE49-F238E27FC236}">
                <a16:creationId xmlns:a16="http://schemas.microsoft.com/office/drawing/2014/main" xmlns="" id="{35B6E01A-5913-4E7A-8504-B0CCED1FC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C793686-23EF-4B63-9DF0-7CC5839DB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68C73-A30D-4A82-ADEE-2D4CCEBFA028}" type="slidenum">
              <a:rPr lang="en-GB" smtClean="0"/>
              <a:t>‹#›</a:t>
            </a:fld>
            <a:endParaRPr lang="en-GB"/>
          </a:p>
        </p:txBody>
      </p:sp>
    </p:spTree>
    <p:extLst>
      <p:ext uri="{BB962C8B-B14F-4D97-AF65-F5344CB8AC3E}">
        <p14:creationId xmlns:p14="http://schemas.microsoft.com/office/powerpoint/2010/main" val="2578808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692697"/>
            <a:ext cx="792088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545" y="5113638"/>
            <a:ext cx="40100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897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Does pathology review add value?</a:t>
            </a:r>
          </a:p>
        </p:txBody>
      </p:sp>
      <p:sp>
        <p:nvSpPr>
          <p:cNvPr id="3" name="Content Placeholder 2"/>
          <p:cNvSpPr>
            <a:spLocks noGrp="1"/>
          </p:cNvSpPr>
          <p:nvPr>
            <p:ph idx="1"/>
          </p:nvPr>
        </p:nvSpPr>
        <p:spPr/>
        <p:txBody>
          <a:bodyPr/>
          <a:lstStyle/>
          <a:p>
            <a:r>
              <a:rPr lang="en-GB" dirty="0"/>
              <a:t>Introduction of double reporting all cancers</a:t>
            </a:r>
          </a:p>
          <a:p>
            <a:r>
              <a:rPr lang="en-GB" dirty="0"/>
              <a:t>Specialist reporting</a:t>
            </a:r>
          </a:p>
          <a:p>
            <a:r>
              <a:rPr lang="en-GB" dirty="0"/>
              <a:t>High proportion of cases the clinical information provided at MDTM does not change the diagnosis</a:t>
            </a:r>
          </a:p>
          <a:p>
            <a:r>
              <a:rPr lang="en-GB"/>
              <a:t>Why do we review?</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063554" y="572496"/>
            <a:ext cx="8083637" cy="2529695"/>
            <a:chOff x="539553" y="572495"/>
            <a:chExt cx="8083637" cy="2529695"/>
          </a:xfrm>
        </p:grpSpPr>
        <p:sp>
          <p:nvSpPr>
            <p:cNvPr id="4" name="Arrow: Right 3">
              <a:extLst>
                <a:ext uri="{FF2B5EF4-FFF2-40B4-BE49-F238E27FC236}">
                  <a16:creationId xmlns:a16="http://schemas.microsoft.com/office/drawing/2014/main" xmlns="" id="{E5F15825-EBB2-40CE-8190-F2D7AF758173}"/>
                </a:ext>
              </a:extLst>
            </p:cNvPr>
            <p:cNvSpPr/>
            <p:nvPr/>
          </p:nvSpPr>
          <p:spPr>
            <a:xfrm>
              <a:off x="679837" y="1152940"/>
              <a:ext cx="7943353" cy="469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1B73820C-C8E0-4001-9AA5-241A584EA942}"/>
                </a:ext>
              </a:extLst>
            </p:cNvPr>
            <p:cNvSpPr/>
            <p:nvPr/>
          </p:nvSpPr>
          <p:spPr>
            <a:xfrm>
              <a:off x="539553" y="659959"/>
              <a:ext cx="838012" cy="1616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D0ADC150-7CA5-4387-ACA5-7D255F1D0E4D}"/>
                </a:ext>
              </a:extLst>
            </p:cNvPr>
            <p:cNvSpPr/>
            <p:nvPr/>
          </p:nvSpPr>
          <p:spPr>
            <a:xfrm>
              <a:off x="2302896" y="659959"/>
              <a:ext cx="285254" cy="145508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1DFF4122-070B-4401-92F2-582EF223CFEA}"/>
                </a:ext>
              </a:extLst>
            </p:cNvPr>
            <p:cNvSpPr/>
            <p:nvPr/>
          </p:nvSpPr>
          <p:spPr>
            <a:xfrm>
              <a:off x="1661325" y="971384"/>
              <a:ext cx="363773" cy="80308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xmlns="" id="{F0B7DAE7-0A28-4E6D-B010-6F7EFFE2574D}"/>
                </a:ext>
              </a:extLst>
            </p:cNvPr>
            <p:cNvSpPr/>
            <p:nvPr/>
          </p:nvSpPr>
          <p:spPr>
            <a:xfrm>
              <a:off x="5909807" y="572495"/>
              <a:ext cx="1144988" cy="154255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Curved Up 12">
              <a:extLst>
                <a:ext uri="{FF2B5EF4-FFF2-40B4-BE49-F238E27FC236}">
                  <a16:creationId xmlns:a16="http://schemas.microsoft.com/office/drawing/2014/main" xmlns="" id="{298AC0F4-CAFE-471D-BF04-15A648C8D8A2}"/>
                </a:ext>
              </a:extLst>
            </p:cNvPr>
            <p:cNvSpPr/>
            <p:nvPr/>
          </p:nvSpPr>
          <p:spPr>
            <a:xfrm>
              <a:off x="4007458" y="751398"/>
              <a:ext cx="954156" cy="1172818"/>
            </a:xfrm>
            <a:prstGeom prst="curved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Up 15">
              <a:extLst>
                <a:ext uri="{FF2B5EF4-FFF2-40B4-BE49-F238E27FC236}">
                  <a16:creationId xmlns:a16="http://schemas.microsoft.com/office/drawing/2014/main" xmlns="" id="{AD8BF195-E064-4C6D-8642-BE8961294181}"/>
                </a:ext>
              </a:extLst>
            </p:cNvPr>
            <p:cNvSpPr/>
            <p:nvPr/>
          </p:nvSpPr>
          <p:spPr>
            <a:xfrm>
              <a:off x="7054795" y="1562432"/>
              <a:ext cx="339918" cy="95415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xmlns="" id="{426D3FDD-CFDB-471F-A37B-0F324C2AEE3D}"/>
                </a:ext>
              </a:extLst>
            </p:cNvPr>
            <p:cNvSpPr txBox="1"/>
            <p:nvPr/>
          </p:nvSpPr>
          <p:spPr>
            <a:xfrm>
              <a:off x="772270" y="971384"/>
              <a:ext cx="524786" cy="769441"/>
            </a:xfrm>
            <a:prstGeom prst="rect">
              <a:avLst/>
            </a:prstGeom>
            <a:noFill/>
          </p:spPr>
          <p:txBody>
            <a:bodyPr wrap="square" rtlCol="0">
              <a:spAutoFit/>
            </a:bodyPr>
            <a:lstStyle/>
            <a:p>
              <a:r>
                <a:rPr lang="en-GB" sz="1100" dirty="0"/>
                <a:t>Path A</a:t>
              </a:r>
            </a:p>
            <a:p>
              <a:r>
                <a:rPr lang="en-GB" sz="1100" dirty="0"/>
                <a:t>Reads slides</a:t>
              </a:r>
            </a:p>
          </p:txBody>
        </p:sp>
        <p:sp>
          <p:nvSpPr>
            <p:cNvPr id="3" name="TextBox 2">
              <a:extLst>
                <a:ext uri="{FF2B5EF4-FFF2-40B4-BE49-F238E27FC236}">
                  <a16:creationId xmlns:a16="http://schemas.microsoft.com/office/drawing/2014/main" xmlns="" id="{EA2593A1-1EA6-48D4-A43E-EE61EC90B2A5}"/>
                </a:ext>
              </a:extLst>
            </p:cNvPr>
            <p:cNvSpPr txBox="1"/>
            <p:nvPr/>
          </p:nvSpPr>
          <p:spPr>
            <a:xfrm>
              <a:off x="2394336" y="883403"/>
              <a:ext cx="128216" cy="1015663"/>
            </a:xfrm>
            <a:prstGeom prst="rect">
              <a:avLst/>
            </a:prstGeom>
            <a:noFill/>
          </p:spPr>
          <p:txBody>
            <a:bodyPr wrap="square" rtlCol="0">
              <a:spAutoFit/>
            </a:bodyPr>
            <a:lstStyle/>
            <a:p>
              <a:r>
                <a:rPr lang="en-GB" sz="1000" dirty="0"/>
                <a:t>REPORT</a:t>
              </a:r>
            </a:p>
          </p:txBody>
        </p:sp>
        <p:sp>
          <p:nvSpPr>
            <p:cNvPr id="20" name="TextBox 19">
              <a:extLst>
                <a:ext uri="{FF2B5EF4-FFF2-40B4-BE49-F238E27FC236}">
                  <a16:creationId xmlns:a16="http://schemas.microsoft.com/office/drawing/2014/main" xmlns="" id="{76D58CEA-79AA-48B3-BB0D-4093CD7C66A4}"/>
                </a:ext>
              </a:extLst>
            </p:cNvPr>
            <p:cNvSpPr txBox="1"/>
            <p:nvPr/>
          </p:nvSpPr>
          <p:spPr>
            <a:xfrm>
              <a:off x="1547664" y="1844824"/>
              <a:ext cx="560999" cy="553998"/>
            </a:xfrm>
            <a:prstGeom prst="rect">
              <a:avLst/>
            </a:prstGeom>
            <a:noFill/>
            <a:ln>
              <a:solidFill>
                <a:schemeClr val="tx1"/>
              </a:solidFill>
            </a:ln>
          </p:spPr>
          <p:txBody>
            <a:bodyPr wrap="square" rtlCol="0">
              <a:spAutoFit/>
            </a:bodyPr>
            <a:lstStyle/>
            <a:p>
              <a:r>
                <a:rPr lang="en-GB" sz="1000" dirty="0"/>
                <a:t>Path B Double reports</a:t>
              </a:r>
            </a:p>
          </p:txBody>
        </p:sp>
        <p:sp>
          <p:nvSpPr>
            <p:cNvPr id="22" name="TextBox 21">
              <a:extLst>
                <a:ext uri="{FF2B5EF4-FFF2-40B4-BE49-F238E27FC236}">
                  <a16:creationId xmlns:a16="http://schemas.microsoft.com/office/drawing/2014/main" xmlns="" id="{7BCA5CCF-19AE-4F7D-9BDE-BE1131C329DC}"/>
                </a:ext>
              </a:extLst>
            </p:cNvPr>
            <p:cNvSpPr txBox="1"/>
            <p:nvPr/>
          </p:nvSpPr>
          <p:spPr>
            <a:xfrm>
              <a:off x="4007458" y="2086527"/>
              <a:ext cx="673872" cy="1015663"/>
            </a:xfrm>
            <a:prstGeom prst="rect">
              <a:avLst/>
            </a:prstGeom>
            <a:noFill/>
            <a:ln>
              <a:solidFill>
                <a:schemeClr val="tx1"/>
              </a:solidFill>
            </a:ln>
          </p:spPr>
          <p:txBody>
            <a:bodyPr wrap="square" rtlCol="0">
              <a:spAutoFit/>
            </a:bodyPr>
            <a:lstStyle/>
            <a:p>
              <a:r>
                <a:rPr lang="en-GB" sz="1000" dirty="0"/>
                <a:t>Audit pulls slides and prints report</a:t>
              </a:r>
            </a:p>
          </p:txBody>
        </p:sp>
        <p:sp>
          <p:nvSpPr>
            <p:cNvPr id="24" name="TextBox 23">
              <a:extLst>
                <a:ext uri="{FF2B5EF4-FFF2-40B4-BE49-F238E27FC236}">
                  <a16:creationId xmlns:a16="http://schemas.microsoft.com/office/drawing/2014/main" xmlns="" id="{05C63424-49DE-4D86-8B2E-638EF5B42D01}"/>
                </a:ext>
              </a:extLst>
            </p:cNvPr>
            <p:cNvSpPr txBox="1"/>
            <p:nvPr/>
          </p:nvSpPr>
          <p:spPr>
            <a:xfrm>
              <a:off x="6104491" y="2239589"/>
              <a:ext cx="729781" cy="861774"/>
            </a:xfrm>
            <a:prstGeom prst="rect">
              <a:avLst/>
            </a:prstGeom>
            <a:noFill/>
            <a:ln>
              <a:solidFill>
                <a:schemeClr val="tx1"/>
              </a:solidFill>
            </a:ln>
          </p:spPr>
          <p:txBody>
            <a:bodyPr wrap="square" rtlCol="0">
              <a:spAutoFit/>
            </a:bodyPr>
            <a:lstStyle/>
            <a:p>
              <a:r>
                <a:rPr lang="en-GB" sz="1000" dirty="0"/>
                <a:t>Path A,B or C Reviews slides and report</a:t>
              </a:r>
            </a:p>
          </p:txBody>
        </p:sp>
        <p:sp>
          <p:nvSpPr>
            <p:cNvPr id="26" name="TextBox 25">
              <a:extLst>
                <a:ext uri="{FF2B5EF4-FFF2-40B4-BE49-F238E27FC236}">
                  <a16:creationId xmlns:a16="http://schemas.microsoft.com/office/drawing/2014/main" xmlns="" id="{B2BC00AE-2B7D-4CFC-8309-A6FE2DCFA4AE}"/>
                </a:ext>
              </a:extLst>
            </p:cNvPr>
            <p:cNvSpPr txBox="1"/>
            <p:nvPr/>
          </p:nvSpPr>
          <p:spPr>
            <a:xfrm>
              <a:off x="6084168" y="1556792"/>
              <a:ext cx="942230" cy="523220"/>
            </a:xfrm>
            <a:prstGeom prst="rect">
              <a:avLst/>
            </a:prstGeom>
            <a:noFill/>
            <a:ln>
              <a:noFill/>
            </a:ln>
          </p:spPr>
          <p:txBody>
            <a:bodyPr wrap="square" rtlCol="0">
              <a:spAutoFit/>
            </a:bodyPr>
            <a:lstStyle/>
            <a:p>
              <a:r>
                <a:rPr lang="en-GB" sz="1000" dirty="0"/>
                <a:t> </a:t>
              </a:r>
              <a:r>
                <a:rPr lang="en-GB" sz="1400" dirty="0"/>
                <a:t>MDT REVIEW</a:t>
              </a:r>
              <a:endParaRPr lang="en-GB" sz="1000" dirty="0"/>
            </a:p>
          </p:txBody>
        </p:sp>
        <p:sp>
          <p:nvSpPr>
            <p:cNvPr id="28" name="TextBox 27">
              <a:extLst>
                <a:ext uri="{FF2B5EF4-FFF2-40B4-BE49-F238E27FC236}">
                  <a16:creationId xmlns:a16="http://schemas.microsoft.com/office/drawing/2014/main" xmlns="" id="{78DE2112-5142-4370-8C20-578CC1175264}"/>
                </a:ext>
              </a:extLst>
            </p:cNvPr>
            <p:cNvSpPr txBox="1"/>
            <p:nvPr/>
          </p:nvSpPr>
          <p:spPr>
            <a:xfrm>
              <a:off x="6971927" y="2525231"/>
              <a:ext cx="984449" cy="400110"/>
            </a:xfrm>
            <a:prstGeom prst="rect">
              <a:avLst/>
            </a:prstGeom>
            <a:noFill/>
            <a:ln>
              <a:solidFill>
                <a:schemeClr val="tx1"/>
              </a:solidFill>
            </a:ln>
          </p:spPr>
          <p:txBody>
            <a:bodyPr wrap="square" rtlCol="0">
              <a:spAutoFit/>
            </a:bodyPr>
            <a:lstStyle/>
            <a:p>
              <a:r>
                <a:rPr lang="en-GB" sz="1000" dirty="0"/>
                <a:t>Treatment can commence</a:t>
              </a:r>
            </a:p>
          </p:txBody>
        </p:sp>
      </p:grpSp>
      <p:grpSp>
        <p:nvGrpSpPr>
          <p:cNvPr id="30" name="Group 29"/>
          <p:cNvGrpSpPr/>
          <p:nvPr/>
        </p:nvGrpSpPr>
        <p:grpSpPr>
          <a:xfrm>
            <a:off x="2203838" y="3501008"/>
            <a:ext cx="7943353" cy="3186392"/>
            <a:chOff x="679837" y="3501008"/>
            <a:chExt cx="7943353" cy="3186392"/>
          </a:xfrm>
        </p:grpSpPr>
        <p:sp>
          <p:nvSpPr>
            <p:cNvPr id="5" name="Arrow: Right 4">
              <a:extLst>
                <a:ext uri="{FF2B5EF4-FFF2-40B4-BE49-F238E27FC236}">
                  <a16:creationId xmlns:a16="http://schemas.microsoft.com/office/drawing/2014/main" xmlns="" id="{212881CB-A34D-4B1A-A69D-DE7CAF89851B}"/>
                </a:ext>
              </a:extLst>
            </p:cNvPr>
            <p:cNvSpPr/>
            <p:nvPr/>
          </p:nvSpPr>
          <p:spPr>
            <a:xfrm>
              <a:off x="679837" y="5083535"/>
              <a:ext cx="7943353" cy="469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FD2243F2-9630-4636-8C38-397CFD7C26A0}"/>
                </a:ext>
              </a:extLst>
            </p:cNvPr>
            <p:cNvSpPr/>
            <p:nvPr/>
          </p:nvSpPr>
          <p:spPr>
            <a:xfrm>
              <a:off x="679837" y="4590555"/>
              <a:ext cx="942230" cy="1455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xmlns="" id="{31A7D3E1-C09E-4263-8978-33E1CB2C267E}"/>
                </a:ext>
              </a:extLst>
            </p:cNvPr>
            <p:cNvSpPr/>
            <p:nvPr/>
          </p:nvSpPr>
          <p:spPr>
            <a:xfrm>
              <a:off x="1944589" y="4757532"/>
              <a:ext cx="559574" cy="112908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xmlns="" id="{312B999F-F7DA-4AB9-A82D-462F71A099D1}"/>
                </a:ext>
              </a:extLst>
            </p:cNvPr>
            <p:cNvSpPr/>
            <p:nvPr/>
          </p:nvSpPr>
          <p:spPr>
            <a:xfrm>
              <a:off x="5909807" y="4988119"/>
              <a:ext cx="559575" cy="62152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Curved Up 13">
              <a:extLst>
                <a:ext uri="{FF2B5EF4-FFF2-40B4-BE49-F238E27FC236}">
                  <a16:creationId xmlns:a16="http://schemas.microsoft.com/office/drawing/2014/main" xmlns="" id="{14D98CE9-A09C-4AC9-91EA-6055B46E97BC}"/>
                </a:ext>
              </a:extLst>
            </p:cNvPr>
            <p:cNvSpPr/>
            <p:nvPr/>
          </p:nvSpPr>
          <p:spPr>
            <a:xfrm>
              <a:off x="4156545" y="4909930"/>
              <a:ext cx="655982" cy="777903"/>
            </a:xfrm>
            <a:prstGeom prst="curved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xmlns="" id="{607C2300-5B67-4FAA-AD0F-C1A1AD40E803}"/>
                </a:ext>
              </a:extLst>
            </p:cNvPr>
            <p:cNvSpPr/>
            <p:nvPr/>
          </p:nvSpPr>
          <p:spPr>
            <a:xfrm>
              <a:off x="1377563" y="4590555"/>
              <a:ext cx="285254" cy="145508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xmlns="" id="{44E80B2A-FC80-4535-970B-D0D206B2D3D3}"/>
                </a:ext>
              </a:extLst>
            </p:cNvPr>
            <p:cNvSpPr/>
            <p:nvPr/>
          </p:nvSpPr>
          <p:spPr>
            <a:xfrm rot="10800000">
              <a:off x="2522552" y="4123328"/>
              <a:ext cx="339918" cy="95415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xmlns="" id="{1F3562D0-6C6E-4725-AA95-A956FF2CA46A}"/>
                </a:ext>
              </a:extLst>
            </p:cNvPr>
            <p:cNvSpPr txBox="1"/>
            <p:nvPr/>
          </p:nvSpPr>
          <p:spPr>
            <a:xfrm>
              <a:off x="772270" y="4909929"/>
              <a:ext cx="524786" cy="769441"/>
            </a:xfrm>
            <a:prstGeom prst="rect">
              <a:avLst/>
            </a:prstGeom>
            <a:noFill/>
          </p:spPr>
          <p:txBody>
            <a:bodyPr wrap="square" rtlCol="0">
              <a:spAutoFit/>
            </a:bodyPr>
            <a:lstStyle/>
            <a:p>
              <a:r>
                <a:rPr lang="en-GB" sz="1100" dirty="0"/>
                <a:t>Path A</a:t>
              </a:r>
            </a:p>
            <a:p>
              <a:r>
                <a:rPr lang="en-GB" sz="1100" dirty="0"/>
                <a:t>Reads slides</a:t>
              </a:r>
            </a:p>
          </p:txBody>
        </p:sp>
        <p:sp>
          <p:nvSpPr>
            <p:cNvPr id="19" name="TextBox 18">
              <a:extLst>
                <a:ext uri="{FF2B5EF4-FFF2-40B4-BE49-F238E27FC236}">
                  <a16:creationId xmlns:a16="http://schemas.microsoft.com/office/drawing/2014/main" xmlns="" id="{ADCDCBF5-7E6E-479E-9E66-7A7E68E1A89A}"/>
                </a:ext>
              </a:extLst>
            </p:cNvPr>
            <p:cNvSpPr txBox="1"/>
            <p:nvPr/>
          </p:nvSpPr>
          <p:spPr>
            <a:xfrm>
              <a:off x="1409865" y="4757533"/>
              <a:ext cx="128216" cy="1015663"/>
            </a:xfrm>
            <a:prstGeom prst="rect">
              <a:avLst/>
            </a:prstGeom>
            <a:noFill/>
          </p:spPr>
          <p:txBody>
            <a:bodyPr wrap="square" rtlCol="0">
              <a:spAutoFit/>
            </a:bodyPr>
            <a:lstStyle/>
            <a:p>
              <a:r>
                <a:rPr lang="en-GB" sz="1000" dirty="0"/>
                <a:t>REPORT</a:t>
              </a:r>
            </a:p>
          </p:txBody>
        </p:sp>
        <p:sp>
          <p:nvSpPr>
            <p:cNvPr id="21" name="TextBox 20">
              <a:extLst>
                <a:ext uri="{FF2B5EF4-FFF2-40B4-BE49-F238E27FC236}">
                  <a16:creationId xmlns:a16="http://schemas.microsoft.com/office/drawing/2014/main" xmlns="" id="{B70220D8-9385-4830-A88F-C3A500862199}"/>
                </a:ext>
              </a:extLst>
            </p:cNvPr>
            <p:cNvSpPr txBox="1"/>
            <p:nvPr/>
          </p:nvSpPr>
          <p:spPr>
            <a:xfrm>
              <a:off x="1853210" y="5883128"/>
              <a:ext cx="1206622" cy="707886"/>
            </a:xfrm>
            <a:prstGeom prst="rect">
              <a:avLst/>
            </a:prstGeom>
            <a:noFill/>
            <a:ln>
              <a:solidFill>
                <a:schemeClr val="tx1"/>
              </a:solidFill>
            </a:ln>
          </p:spPr>
          <p:txBody>
            <a:bodyPr wrap="square" rtlCol="0">
              <a:spAutoFit/>
            </a:bodyPr>
            <a:lstStyle/>
            <a:p>
              <a:r>
                <a:rPr lang="en-GB" sz="1000" dirty="0"/>
                <a:t>Path B Double reports + checks report + adds line MDT review agrees</a:t>
              </a:r>
            </a:p>
          </p:txBody>
        </p:sp>
        <p:sp>
          <p:nvSpPr>
            <p:cNvPr id="23" name="TextBox 22">
              <a:extLst>
                <a:ext uri="{FF2B5EF4-FFF2-40B4-BE49-F238E27FC236}">
                  <a16:creationId xmlns:a16="http://schemas.microsoft.com/office/drawing/2014/main" xmlns="" id="{ED32A648-FC8C-496E-A1D0-4A370AD884CC}"/>
                </a:ext>
              </a:extLst>
            </p:cNvPr>
            <p:cNvSpPr txBox="1"/>
            <p:nvPr/>
          </p:nvSpPr>
          <p:spPr>
            <a:xfrm>
              <a:off x="4108837" y="5903813"/>
              <a:ext cx="673872" cy="707886"/>
            </a:xfrm>
            <a:prstGeom prst="rect">
              <a:avLst/>
            </a:prstGeom>
            <a:noFill/>
            <a:ln>
              <a:solidFill>
                <a:schemeClr val="tx1"/>
              </a:solidFill>
            </a:ln>
          </p:spPr>
          <p:txBody>
            <a:bodyPr wrap="square" rtlCol="0">
              <a:spAutoFit/>
            </a:bodyPr>
            <a:lstStyle/>
            <a:p>
              <a:r>
                <a:rPr lang="en-GB" sz="1000" dirty="0"/>
                <a:t>Audit prints report ONLY</a:t>
              </a:r>
            </a:p>
          </p:txBody>
        </p:sp>
        <p:sp>
          <p:nvSpPr>
            <p:cNvPr id="25" name="TextBox 24">
              <a:extLst>
                <a:ext uri="{FF2B5EF4-FFF2-40B4-BE49-F238E27FC236}">
                  <a16:creationId xmlns:a16="http://schemas.microsoft.com/office/drawing/2014/main" xmlns="" id="{DF8EC3F8-A5C7-4075-A17C-B50AE96CEDA9}"/>
                </a:ext>
              </a:extLst>
            </p:cNvPr>
            <p:cNvSpPr txBox="1"/>
            <p:nvPr/>
          </p:nvSpPr>
          <p:spPr>
            <a:xfrm>
              <a:off x="5824704" y="5825626"/>
              <a:ext cx="729781" cy="861774"/>
            </a:xfrm>
            <a:prstGeom prst="rect">
              <a:avLst/>
            </a:prstGeom>
            <a:noFill/>
            <a:ln>
              <a:solidFill>
                <a:schemeClr val="tx1"/>
              </a:solidFill>
            </a:ln>
          </p:spPr>
          <p:txBody>
            <a:bodyPr wrap="square" rtlCol="0">
              <a:spAutoFit/>
            </a:bodyPr>
            <a:lstStyle/>
            <a:p>
              <a:r>
                <a:rPr lang="en-GB" sz="1000" dirty="0"/>
                <a:t>Path A,B or C Reviews report ONLY</a:t>
              </a:r>
            </a:p>
          </p:txBody>
        </p:sp>
        <p:sp>
          <p:nvSpPr>
            <p:cNvPr id="27" name="TextBox 26">
              <a:extLst>
                <a:ext uri="{FF2B5EF4-FFF2-40B4-BE49-F238E27FC236}">
                  <a16:creationId xmlns:a16="http://schemas.microsoft.com/office/drawing/2014/main" xmlns="" id="{CD01F091-E3FB-48DE-AB1C-843022B3034D}"/>
                </a:ext>
              </a:extLst>
            </p:cNvPr>
            <p:cNvSpPr txBox="1"/>
            <p:nvPr/>
          </p:nvSpPr>
          <p:spPr>
            <a:xfrm>
              <a:off x="5724128" y="4437112"/>
              <a:ext cx="942230" cy="523220"/>
            </a:xfrm>
            <a:prstGeom prst="rect">
              <a:avLst/>
            </a:prstGeom>
            <a:noFill/>
            <a:ln>
              <a:noFill/>
            </a:ln>
          </p:spPr>
          <p:txBody>
            <a:bodyPr wrap="square" rtlCol="0">
              <a:spAutoFit/>
            </a:bodyPr>
            <a:lstStyle/>
            <a:p>
              <a:r>
                <a:rPr lang="en-GB" sz="1000" dirty="0"/>
                <a:t> </a:t>
              </a:r>
              <a:r>
                <a:rPr lang="en-GB" sz="1400" dirty="0"/>
                <a:t>MDT REVIEW</a:t>
              </a:r>
              <a:endParaRPr lang="en-GB" sz="1000" dirty="0"/>
            </a:p>
          </p:txBody>
        </p:sp>
        <p:sp>
          <p:nvSpPr>
            <p:cNvPr id="29" name="TextBox 28">
              <a:extLst>
                <a:ext uri="{FF2B5EF4-FFF2-40B4-BE49-F238E27FC236}">
                  <a16:creationId xmlns:a16="http://schemas.microsoft.com/office/drawing/2014/main" xmlns="" id="{62B27B6C-2D79-4A52-B137-BD284C05CE52}"/>
                </a:ext>
              </a:extLst>
            </p:cNvPr>
            <p:cNvSpPr txBox="1"/>
            <p:nvPr/>
          </p:nvSpPr>
          <p:spPr>
            <a:xfrm>
              <a:off x="2267744" y="3501008"/>
              <a:ext cx="864096" cy="553998"/>
            </a:xfrm>
            <a:prstGeom prst="rect">
              <a:avLst/>
            </a:prstGeom>
            <a:noFill/>
            <a:ln>
              <a:solidFill>
                <a:schemeClr val="tx1"/>
              </a:solidFill>
            </a:ln>
          </p:spPr>
          <p:txBody>
            <a:bodyPr wrap="square" rtlCol="0">
              <a:spAutoFit/>
            </a:bodyPr>
            <a:lstStyle/>
            <a:p>
              <a:r>
                <a:rPr lang="en-GB" sz="1000" dirty="0"/>
                <a:t>Treatment can commence</a:t>
              </a:r>
            </a:p>
          </p:txBody>
        </p:sp>
      </p:grpSp>
    </p:spTree>
    <p:extLst>
      <p:ext uri="{BB962C8B-B14F-4D97-AF65-F5344CB8AC3E}">
        <p14:creationId xmlns:p14="http://schemas.microsoft.com/office/powerpoint/2010/main" val="29403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BB1EC-83E3-4F0D-AE5D-46C3FA1CA803}"/>
              </a:ext>
            </a:extLst>
          </p:cNvPr>
          <p:cNvSpPr>
            <a:spLocks noGrp="1"/>
          </p:cNvSpPr>
          <p:nvPr>
            <p:ph type="title"/>
          </p:nvPr>
        </p:nvSpPr>
        <p:spPr/>
        <p:txBody>
          <a:bodyPr/>
          <a:lstStyle/>
          <a:p>
            <a:r>
              <a:rPr lang="en-GB" dirty="0"/>
              <a:t>Draft Alliance guidelines implementation</a:t>
            </a:r>
          </a:p>
        </p:txBody>
      </p:sp>
      <p:sp>
        <p:nvSpPr>
          <p:cNvPr id="3" name="Content Placeholder 2">
            <a:extLst>
              <a:ext uri="{FF2B5EF4-FFF2-40B4-BE49-F238E27FC236}">
                <a16:creationId xmlns:a16="http://schemas.microsoft.com/office/drawing/2014/main" xmlns="" id="{84FF3A4B-C84B-46C7-A11E-A2CDA1F67C19}"/>
              </a:ext>
            </a:extLst>
          </p:cNvPr>
          <p:cNvSpPr>
            <a:spLocks noGrp="1"/>
          </p:cNvSpPr>
          <p:nvPr>
            <p:ph idx="1"/>
          </p:nvPr>
        </p:nvSpPr>
        <p:spPr/>
        <p:txBody>
          <a:bodyPr>
            <a:normAutofit/>
          </a:bodyPr>
          <a:lstStyle/>
          <a:p>
            <a:r>
              <a:rPr lang="en-GB" dirty="0"/>
              <a:t>Develop and agree standards of care</a:t>
            </a:r>
          </a:p>
          <a:p>
            <a:r>
              <a:rPr lang="en-GB" dirty="0"/>
              <a:t>Agree an audit programme</a:t>
            </a:r>
          </a:p>
        </p:txBody>
      </p:sp>
    </p:spTree>
    <p:extLst>
      <p:ext uri="{BB962C8B-B14F-4D97-AF65-F5344CB8AC3E}">
        <p14:creationId xmlns:p14="http://schemas.microsoft.com/office/powerpoint/2010/main" val="422706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DD41B-98F0-4A57-8BE2-8AACDFF2DC28}"/>
              </a:ext>
            </a:extLst>
          </p:cNvPr>
          <p:cNvSpPr>
            <a:spLocks noGrp="1"/>
          </p:cNvSpPr>
          <p:nvPr>
            <p:ph type="title"/>
          </p:nvPr>
        </p:nvSpPr>
        <p:spPr/>
        <p:txBody>
          <a:bodyPr/>
          <a:lstStyle/>
          <a:p>
            <a:r>
              <a:rPr lang="en-GB" dirty="0"/>
              <a:t>Implementing streamlining</a:t>
            </a:r>
          </a:p>
        </p:txBody>
      </p:sp>
      <p:sp>
        <p:nvSpPr>
          <p:cNvPr id="3" name="Content Placeholder 2">
            <a:extLst>
              <a:ext uri="{FF2B5EF4-FFF2-40B4-BE49-F238E27FC236}">
                <a16:creationId xmlns:a16="http://schemas.microsoft.com/office/drawing/2014/main" xmlns="" id="{661B99BB-3C4B-4B46-B2AF-389E92259FA3}"/>
              </a:ext>
            </a:extLst>
          </p:cNvPr>
          <p:cNvSpPr>
            <a:spLocks noGrp="1"/>
          </p:cNvSpPr>
          <p:nvPr>
            <p:ph idx="1"/>
          </p:nvPr>
        </p:nvSpPr>
        <p:spPr/>
        <p:txBody>
          <a:bodyPr>
            <a:normAutofit fontScale="85000" lnSpcReduction="20000"/>
          </a:bodyPr>
          <a:lstStyle/>
          <a:p>
            <a:endParaRPr lang="en-GB" dirty="0"/>
          </a:p>
          <a:p>
            <a:pPr marL="0" indent="0">
              <a:buNone/>
            </a:pPr>
            <a:r>
              <a:rPr lang="en-GB" dirty="0"/>
              <a:t>All patients on a Cancer Alliance agreed predetermined Standard of Care must be listed at the full MDTM. No patient should be removed from oversight of the MDTM or responsibility of the MDTM. </a:t>
            </a:r>
          </a:p>
          <a:p>
            <a:pPr marL="0" indent="0">
              <a:buNone/>
            </a:pPr>
            <a:r>
              <a:rPr lang="en-GB" dirty="0"/>
              <a:t>• Patients listed “not for discussion” must have a completed minimum data set available (see section 7 below) which has been implemented as agreed by the tumour pathway board. </a:t>
            </a:r>
          </a:p>
          <a:p>
            <a:pPr marL="0" indent="0">
              <a:buNone/>
            </a:pPr>
            <a:r>
              <a:rPr lang="en-GB" dirty="0"/>
              <a:t>• If there are any queries on a patient or new information becomes available in advance of, at, or after the MDTM then the patient should be discussed at the MDTM; this could include physiological or psycho-social needs. Ability to refer the patient ‘for discussion’ is a safeguard for patient care. </a:t>
            </a:r>
          </a:p>
          <a:p>
            <a:pPr marL="0" indent="0">
              <a:buNone/>
            </a:pPr>
            <a:r>
              <a:rPr lang="en-GB" dirty="0"/>
              <a:t>• Implementing streamlining may require changes to processes across clinical, administrative, and management roles. It is important to engage all staff to raise awareness and collaborate to help the work to embed effectively. </a:t>
            </a:r>
          </a:p>
          <a:p>
            <a:endParaRPr lang="en-GB" dirty="0"/>
          </a:p>
        </p:txBody>
      </p:sp>
    </p:spTree>
    <p:extLst>
      <p:ext uri="{BB962C8B-B14F-4D97-AF65-F5344CB8AC3E}">
        <p14:creationId xmlns:p14="http://schemas.microsoft.com/office/powerpoint/2010/main" val="319166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6A6C9-CFBE-4763-9132-4EE7B7A67990}"/>
              </a:ext>
            </a:extLst>
          </p:cNvPr>
          <p:cNvSpPr>
            <a:spLocks noGrp="1"/>
          </p:cNvSpPr>
          <p:nvPr>
            <p:ph type="title"/>
          </p:nvPr>
        </p:nvSpPr>
        <p:spPr/>
        <p:txBody>
          <a:bodyPr/>
          <a:lstStyle/>
          <a:p>
            <a:r>
              <a:rPr lang="en-GB" b="1" dirty="0"/>
              <a:t>Minimum core data requirements: </a:t>
            </a:r>
            <a:r>
              <a:rPr lang="en-GB" dirty="0"/>
              <a:t/>
            </a:r>
            <a:br>
              <a:rPr lang="en-GB" dirty="0"/>
            </a:br>
            <a:endParaRPr lang="en-GB" dirty="0"/>
          </a:p>
        </p:txBody>
      </p:sp>
      <p:sp>
        <p:nvSpPr>
          <p:cNvPr id="3" name="Content Placeholder 2">
            <a:extLst>
              <a:ext uri="{FF2B5EF4-FFF2-40B4-BE49-F238E27FC236}">
                <a16:creationId xmlns:a16="http://schemas.microsoft.com/office/drawing/2014/main" xmlns="" id="{A4C3BDB3-B768-4AC8-8E26-4CE832854629}"/>
              </a:ext>
            </a:extLst>
          </p:cNvPr>
          <p:cNvSpPr>
            <a:spLocks noGrp="1"/>
          </p:cNvSpPr>
          <p:nvPr>
            <p:ph idx="1"/>
          </p:nvPr>
        </p:nvSpPr>
        <p:spPr/>
        <p:txBody>
          <a:bodyPr>
            <a:normAutofit fontScale="70000" lnSpcReduction="20000"/>
          </a:bodyPr>
          <a:lstStyle/>
          <a:p>
            <a:r>
              <a:rPr lang="en-GB" dirty="0"/>
              <a:t>The following information must be accounted for in order to list a patient not for discussion at the MDTM: </a:t>
            </a:r>
          </a:p>
          <a:p>
            <a:r>
              <a:rPr lang="en-GB" dirty="0"/>
              <a:t>Diagnosis date (specify mode of diagnosis) </a:t>
            </a:r>
          </a:p>
          <a:p>
            <a:r>
              <a:rPr lang="en-GB" dirty="0"/>
              <a:t>Stage (specify investigations) </a:t>
            </a:r>
          </a:p>
          <a:p>
            <a:r>
              <a:rPr lang="en-GB" dirty="0"/>
              <a:t>Performance status </a:t>
            </a:r>
          </a:p>
          <a:p>
            <a:r>
              <a:rPr lang="en-GB" dirty="0"/>
              <a:t>Histopathological and/or cytological diagnosis; </a:t>
            </a:r>
          </a:p>
          <a:p>
            <a:r>
              <a:rPr lang="en-GB" dirty="0"/>
              <a:t>Co-morbidities; </a:t>
            </a:r>
          </a:p>
          <a:p>
            <a:r>
              <a:rPr lang="en-GB" dirty="0"/>
              <a:t>Availability of, and suitability for, clinical trial/s; </a:t>
            </a:r>
          </a:p>
          <a:p>
            <a:r>
              <a:rPr lang="en-GB" dirty="0"/>
              <a:t>Relevant genomic/genetic testing; </a:t>
            </a:r>
          </a:p>
          <a:p>
            <a:r>
              <a:rPr lang="en-GB" dirty="0"/>
              <a:t>Patient preference (if known) and/or any special circumstances have been taken into consideration </a:t>
            </a:r>
          </a:p>
          <a:p>
            <a:r>
              <a:rPr lang="en-GB" dirty="0"/>
              <a:t>MDTM recommendation and treatment pathway; </a:t>
            </a:r>
          </a:p>
          <a:p>
            <a:r>
              <a:rPr lang="en-GB" dirty="0"/>
              <a:t>Any additional tumour-specific tests needed to inform diagnosis </a:t>
            </a:r>
          </a:p>
          <a:p>
            <a:endParaRPr lang="en-GB" dirty="0"/>
          </a:p>
        </p:txBody>
      </p:sp>
    </p:spTree>
    <p:extLst>
      <p:ext uri="{BB962C8B-B14F-4D97-AF65-F5344CB8AC3E}">
        <p14:creationId xmlns:p14="http://schemas.microsoft.com/office/powerpoint/2010/main" val="259256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B996D20-2BEA-4B1D-A69B-27DD68F24F4E}"/>
              </a:ext>
            </a:extLst>
          </p:cNvPr>
          <p:cNvSpPr>
            <a:spLocks noGrp="1"/>
          </p:cNvSpPr>
          <p:nvPr>
            <p:ph type="title"/>
          </p:nvPr>
        </p:nvSpPr>
        <p:spPr/>
        <p:txBody>
          <a:bodyPr/>
          <a:lstStyle/>
          <a:p>
            <a:r>
              <a:rPr lang="en-GB" b="1" dirty="0"/>
              <a:t>For a patient to be assigned for brief or no discussion at the MDT meeting </a:t>
            </a:r>
            <a:endParaRPr lang="en-GB" dirty="0"/>
          </a:p>
        </p:txBody>
      </p:sp>
      <p:sp>
        <p:nvSpPr>
          <p:cNvPr id="5" name="Content Placeholder 4">
            <a:extLst>
              <a:ext uri="{FF2B5EF4-FFF2-40B4-BE49-F238E27FC236}">
                <a16:creationId xmlns:a16="http://schemas.microsoft.com/office/drawing/2014/main" xmlns="" id="{0D2F3B47-05F3-4785-94AF-56A7D672E56E}"/>
              </a:ext>
            </a:extLst>
          </p:cNvPr>
          <p:cNvSpPr>
            <a:spLocks noGrp="1"/>
          </p:cNvSpPr>
          <p:nvPr>
            <p:ph idx="1"/>
          </p:nvPr>
        </p:nvSpPr>
        <p:spPr/>
        <p:txBody>
          <a:bodyPr>
            <a:normAutofit fontScale="85000" lnSpcReduction="20000"/>
          </a:bodyPr>
          <a:lstStyle/>
          <a:p>
            <a:r>
              <a:rPr lang="en-GB" dirty="0"/>
              <a:t>They have been seen by a core MDT member consultant or clinical nurse specialist (CNS) </a:t>
            </a:r>
          </a:p>
          <a:p>
            <a:r>
              <a:rPr lang="en-GB" dirty="0"/>
              <a:t>The minimum core data requirements have been met </a:t>
            </a:r>
          </a:p>
          <a:p>
            <a:r>
              <a:rPr lang="en-GB" dirty="0"/>
              <a:t>The pathology has been reported by designated persons for that tumour type </a:t>
            </a:r>
          </a:p>
          <a:p>
            <a:r>
              <a:rPr lang="en-GB" dirty="0"/>
              <a:t>Images have been reported by designated persons for that tumour type </a:t>
            </a:r>
          </a:p>
          <a:p>
            <a:r>
              <a:rPr lang="en-GB" dirty="0"/>
              <a:t>All other tests relevant to the decision-making have been completed (e.g. genomics) </a:t>
            </a:r>
          </a:p>
          <a:p>
            <a:r>
              <a:rPr lang="en-GB" dirty="0"/>
              <a:t>Patient preference stated (if known) and any special circumstances have been taken into consideration. Patients should be referred to the MDTM for discussion where preference contradicts a SoC pathway. </a:t>
            </a:r>
          </a:p>
          <a:p>
            <a:r>
              <a:rPr lang="en-GB" dirty="0"/>
              <a:t>The predetermined SoC has been reviewed by an appropriate person or triage group, there is clarity that it is appropriate, and all of the above have been fulfilled. </a:t>
            </a:r>
          </a:p>
        </p:txBody>
      </p:sp>
    </p:spTree>
    <p:extLst>
      <p:ext uri="{BB962C8B-B14F-4D97-AF65-F5344CB8AC3E}">
        <p14:creationId xmlns:p14="http://schemas.microsoft.com/office/powerpoint/2010/main" val="407039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C4DFC-1170-45AF-86EA-187C14FDB2CA}"/>
              </a:ext>
            </a:extLst>
          </p:cNvPr>
          <p:cNvSpPr>
            <a:spLocks noGrp="1"/>
          </p:cNvSpPr>
          <p:nvPr>
            <p:ph type="title"/>
          </p:nvPr>
        </p:nvSpPr>
        <p:spPr/>
        <p:txBody>
          <a:bodyPr>
            <a:normAutofit fontScale="90000"/>
          </a:bodyPr>
          <a:lstStyle/>
          <a:p>
            <a:r>
              <a:rPr lang="en-GB" dirty="0"/>
              <a:t>MDT efficiency and effectiveness project colorectal cancer Bristol</a:t>
            </a:r>
            <a:br>
              <a:rPr lang="en-GB" dirty="0"/>
            </a:br>
            <a:endParaRPr lang="en-GB" dirty="0"/>
          </a:p>
        </p:txBody>
      </p:sp>
      <p:sp>
        <p:nvSpPr>
          <p:cNvPr id="3" name="Content Placeholder 2">
            <a:extLst>
              <a:ext uri="{FF2B5EF4-FFF2-40B4-BE49-F238E27FC236}">
                <a16:creationId xmlns:a16="http://schemas.microsoft.com/office/drawing/2014/main" xmlns="" id="{2859E8F9-EFA9-400E-B6DC-B1CC94F30145}"/>
              </a:ext>
            </a:extLst>
          </p:cNvPr>
          <p:cNvSpPr>
            <a:spLocks noGrp="1"/>
          </p:cNvSpPr>
          <p:nvPr>
            <p:ph idx="1"/>
          </p:nvPr>
        </p:nvSpPr>
        <p:spPr>
          <a:xfrm>
            <a:off x="1847528" y="2204865"/>
            <a:ext cx="8229600" cy="4525963"/>
          </a:xfrm>
        </p:spPr>
        <p:txBody>
          <a:bodyPr/>
          <a:lstStyle/>
          <a:p>
            <a:r>
              <a:rPr lang="en-GB" sz="2400" dirty="0"/>
              <a:t>The process is initiated by the referrer to the MDT</a:t>
            </a:r>
          </a:p>
          <a:p>
            <a:r>
              <a:rPr lang="en-GB" sz="2400" dirty="0"/>
              <a:t>The referrer completes the demographics and retains responsibility for actioning outcomes</a:t>
            </a:r>
          </a:p>
          <a:p>
            <a:r>
              <a:rPr lang="en-GB" sz="2400" dirty="0"/>
              <a:t>The referrer/endoscopist follows the pathway i.e. requests relevant initial investigations</a:t>
            </a:r>
          </a:p>
          <a:p>
            <a:r>
              <a:rPr lang="en-GB" sz="2400" dirty="0" err="1"/>
              <a:t>Therafter</a:t>
            </a:r>
            <a:r>
              <a:rPr lang="en-GB" sz="2400" dirty="0"/>
              <a:t> the radiology and pathology proformas trigger outcome by the MDT co-ordinator who books relevant appointments</a:t>
            </a:r>
          </a:p>
          <a:p>
            <a:endParaRPr lang="en-GB" dirty="0"/>
          </a:p>
        </p:txBody>
      </p:sp>
    </p:spTree>
    <p:extLst>
      <p:ext uri="{BB962C8B-B14F-4D97-AF65-F5344CB8AC3E}">
        <p14:creationId xmlns:p14="http://schemas.microsoft.com/office/powerpoint/2010/main" val="266319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62CE4B-A48D-430B-A3F8-091BB1389041}"/>
              </a:ext>
            </a:extLst>
          </p:cNvPr>
          <p:cNvSpPr>
            <a:spLocks noGrp="1"/>
          </p:cNvSpPr>
          <p:nvPr>
            <p:ph type="title"/>
          </p:nvPr>
        </p:nvSpPr>
        <p:spPr/>
        <p:txBody>
          <a:bodyPr/>
          <a:lstStyle/>
          <a:p>
            <a:r>
              <a:rPr lang="en-GB" dirty="0"/>
              <a:t>Radiology</a:t>
            </a:r>
          </a:p>
        </p:txBody>
      </p:sp>
      <p:sp>
        <p:nvSpPr>
          <p:cNvPr id="3" name="Date Placeholder 2">
            <a:extLst>
              <a:ext uri="{FF2B5EF4-FFF2-40B4-BE49-F238E27FC236}">
                <a16:creationId xmlns:a16="http://schemas.microsoft.com/office/drawing/2014/main" xmlns="" id="{DF6C6909-111B-4DAA-8EE2-F7F352908743}"/>
              </a:ext>
            </a:extLst>
          </p:cNvPr>
          <p:cNvSpPr>
            <a:spLocks noGrp="1"/>
          </p:cNvSpPr>
          <p:nvPr>
            <p:ph type="dt" sz="half" idx="10"/>
          </p:nvPr>
        </p:nvSpPr>
        <p:spPr/>
        <p:txBody>
          <a:bodyPr/>
          <a:lstStyle/>
          <a:p>
            <a:endParaRPr lang="en-GB" dirty="0"/>
          </a:p>
        </p:txBody>
      </p:sp>
      <p:sp>
        <p:nvSpPr>
          <p:cNvPr id="4" name="Slide Number Placeholder 3">
            <a:extLst>
              <a:ext uri="{FF2B5EF4-FFF2-40B4-BE49-F238E27FC236}">
                <a16:creationId xmlns:a16="http://schemas.microsoft.com/office/drawing/2014/main" xmlns="" id="{7511FFB3-646E-4312-99E6-2AFF8666C1D6}"/>
              </a:ext>
            </a:extLst>
          </p:cNvPr>
          <p:cNvSpPr>
            <a:spLocks noGrp="1"/>
          </p:cNvSpPr>
          <p:nvPr>
            <p:ph type="sldNum" sz="quarter" idx="12"/>
          </p:nvPr>
        </p:nvSpPr>
        <p:spPr/>
        <p:txBody>
          <a:bodyPr/>
          <a:lstStyle/>
          <a:p>
            <a:fld id="{C1C55C70-8CFB-4C00-ADD0-3264D3B13FFE}" type="slidenum">
              <a:rPr lang="en-GB" smtClean="0"/>
              <a:pPr/>
              <a:t>17</a:t>
            </a:fld>
            <a:endParaRPr lang="en-GB"/>
          </a:p>
        </p:txBody>
      </p:sp>
      <p:pic>
        <p:nvPicPr>
          <p:cNvPr id="5" name="Picture 4">
            <a:extLst>
              <a:ext uri="{FF2B5EF4-FFF2-40B4-BE49-F238E27FC236}">
                <a16:creationId xmlns:a16="http://schemas.microsoft.com/office/drawing/2014/main" xmlns="" id="{A9692444-50C8-4FA7-B51B-FFE5BFE3F117}"/>
              </a:ext>
            </a:extLst>
          </p:cNvPr>
          <p:cNvPicPr>
            <a:picLocks noChangeAspect="1"/>
          </p:cNvPicPr>
          <p:nvPr/>
        </p:nvPicPr>
        <p:blipFill>
          <a:blip r:embed="rId2"/>
          <a:stretch>
            <a:fillRect/>
          </a:stretch>
        </p:blipFill>
        <p:spPr>
          <a:xfrm>
            <a:off x="1957866" y="2204864"/>
            <a:ext cx="8252934" cy="3613944"/>
          </a:xfrm>
          <a:prstGeom prst="rect">
            <a:avLst/>
          </a:prstGeom>
        </p:spPr>
      </p:pic>
    </p:spTree>
    <p:extLst>
      <p:ext uri="{BB962C8B-B14F-4D97-AF65-F5344CB8AC3E}">
        <p14:creationId xmlns:p14="http://schemas.microsoft.com/office/powerpoint/2010/main" val="2365591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AA24-1427-4950-9349-EF15D23D5901}"/>
              </a:ext>
            </a:extLst>
          </p:cNvPr>
          <p:cNvSpPr>
            <a:spLocks noGrp="1"/>
          </p:cNvSpPr>
          <p:nvPr>
            <p:ph type="title"/>
          </p:nvPr>
        </p:nvSpPr>
        <p:spPr/>
        <p:txBody>
          <a:bodyPr/>
          <a:lstStyle/>
          <a:p>
            <a:r>
              <a:rPr lang="en-GB" dirty="0"/>
              <a:t>Pathology</a:t>
            </a:r>
          </a:p>
        </p:txBody>
      </p:sp>
      <p:sp>
        <p:nvSpPr>
          <p:cNvPr id="3" name="Date Placeholder 2">
            <a:extLst>
              <a:ext uri="{FF2B5EF4-FFF2-40B4-BE49-F238E27FC236}">
                <a16:creationId xmlns:a16="http://schemas.microsoft.com/office/drawing/2014/main" xmlns="" id="{3C60B93E-3320-4CBA-B131-7EDD32AA1CDC}"/>
              </a:ext>
            </a:extLst>
          </p:cNvPr>
          <p:cNvSpPr>
            <a:spLocks noGrp="1"/>
          </p:cNvSpPr>
          <p:nvPr>
            <p:ph type="dt" sz="half" idx="10"/>
          </p:nvPr>
        </p:nvSpPr>
        <p:spPr/>
        <p:txBody>
          <a:bodyPr/>
          <a:lstStyle/>
          <a:p>
            <a:r>
              <a:rPr lang="en-GB" dirty="0"/>
              <a:t>07/04/2019</a:t>
            </a:r>
          </a:p>
        </p:txBody>
      </p:sp>
      <p:sp>
        <p:nvSpPr>
          <p:cNvPr id="4" name="Slide Number Placeholder 3">
            <a:extLst>
              <a:ext uri="{FF2B5EF4-FFF2-40B4-BE49-F238E27FC236}">
                <a16:creationId xmlns:a16="http://schemas.microsoft.com/office/drawing/2014/main" xmlns="" id="{B2AA10E9-3828-4CBD-8F5E-46A2A480715B}"/>
              </a:ext>
            </a:extLst>
          </p:cNvPr>
          <p:cNvSpPr>
            <a:spLocks noGrp="1"/>
          </p:cNvSpPr>
          <p:nvPr>
            <p:ph type="sldNum" sz="quarter" idx="12"/>
          </p:nvPr>
        </p:nvSpPr>
        <p:spPr/>
        <p:txBody>
          <a:bodyPr/>
          <a:lstStyle/>
          <a:p>
            <a:fld id="{C1C55C70-8CFB-4C00-ADD0-3264D3B13FFE}" type="slidenum">
              <a:rPr lang="en-GB" smtClean="0"/>
              <a:pPr/>
              <a:t>18</a:t>
            </a:fld>
            <a:endParaRPr lang="en-GB"/>
          </a:p>
        </p:txBody>
      </p:sp>
      <p:pic>
        <p:nvPicPr>
          <p:cNvPr id="5" name="Picture 4">
            <a:extLst>
              <a:ext uri="{FF2B5EF4-FFF2-40B4-BE49-F238E27FC236}">
                <a16:creationId xmlns:a16="http://schemas.microsoft.com/office/drawing/2014/main" xmlns="" id="{D3A34FA6-D2D0-43EA-886A-A9F1346E45A2}"/>
              </a:ext>
            </a:extLst>
          </p:cNvPr>
          <p:cNvPicPr>
            <a:picLocks noChangeAspect="1"/>
          </p:cNvPicPr>
          <p:nvPr/>
        </p:nvPicPr>
        <p:blipFill>
          <a:blip r:embed="rId2"/>
          <a:stretch>
            <a:fillRect/>
          </a:stretch>
        </p:blipFill>
        <p:spPr>
          <a:xfrm>
            <a:off x="1634685" y="2304777"/>
            <a:ext cx="8922630" cy="2248446"/>
          </a:xfrm>
          <a:prstGeom prst="rect">
            <a:avLst/>
          </a:prstGeom>
        </p:spPr>
      </p:pic>
    </p:spTree>
    <p:extLst>
      <p:ext uri="{BB962C8B-B14F-4D97-AF65-F5344CB8AC3E}">
        <p14:creationId xmlns:p14="http://schemas.microsoft.com/office/powerpoint/2010/main" val="177818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has worked and not for us</a:t>
            </a:r>
          </a:p>
        </p:txBody>
      </p:sp>
      <p:sp>
        <p:nvSpPr>
          <p:cNvPr id="3" name="Content Placeholder 2"/>
          <p:cNvSpPr>
            <a:spLocks noGrp="1"/>
          </p:cNvSpPr>
          <p:nvPr>
            <p:ph idx="1"/>
          </p:nvPr>
        </p:nvSpPr>
        <p:spPr>
          <a:xfrm>
            <a:off x="1977256" y="1916833"/>
            <a:ext cx="8229600" cy="4525963"/>
          </a:xfrm>
        </p:spPr>
        <p:txBody>
          <a:bodyPr/>
          <a:lstStyle/>
          <a:p>
            <a:r>
              <a:rPr lang="en-GB" sz="2400" dirty="0"/>
              <a:t>Effective team working  yes/no</a:t>
            </a:r>
          </a:p>
          <a:p>
            <a:r>
              <a:rPr lang="en-GB" sz="2400" dirty="0"/>
              <a:t>Whole team buy in and ownership  yes/no</a:t>
            </a:r>
          </a:p>
          <a:p>
            <a:r>
              <a:rPr lang="en-GB" sz="2400" dirty="0"/>
              <a:t>Uptake of radiology template reporting yes/no</a:t>
            </a:r>
          </a:p>
          <a:p>
            <a:r>
              <a:rPr lang="en-GB" sz="2400" dirty="0"/>
              <a:t>‘I like the way it is and see no reason to change’</a:t>
            </a:r>
          </a:p>
          <a:p>
            <a:r>
              <a:rPr lang="en-GB" sz="2400" dirty="0"/>
              <a:t>‘I like concentrating on those cases that need discussion’</a:t>
            </a:r>
          </a:p>
          <a:p>
            <a:pPr marL="0" indent="0">
              <a:buNone/>
            </a:pPr>
            <a:endParaRPr lang="en-GB" sz="2400" dirty="0"/>
          </a:p>
        </p:txBody>
      </p:sp>
      <p:pic>
        <p:nvPicPr>
          <p:cNvPr id="4" name="Picture 3">
            <a:extLst>
              <a:ext uri="{FF2B5EF4-FFF2-40B4-BE49-F238E27FC236}">
                <a16:creationId xmlns:a16="http://schemas.microsoft.com/office/drawing/2014/main" xmlns="" id="{FBB461CC-0DB3-4904-A831-391F1E775E09}"/>
              </a:ext>
            </a:extLst>
          </p:cNvPr>
          <p:cNvPicPr>
            <a:picLocks noChangeAspect="1"/>
          </p:cNvPicPr>
          <p:nvPr/>
        </p:nvPicPr>
        <p:blipFill>
          <a:blip r:embed="rId2"/>
          <a:stretch>
            <a:fillRect/>
          </a:stretch>
        </p:blipFill>
        <p:spPr>
          <a:xfrm>
            <a:off x="5951985" y="4293097"/>
            <a:ext cx="4587923" cy="2005683"/>
          </a:xfrm>
          <a:prstGeom prst="rect">
            <a:avLst/>
          </a:prstGeom>
        </p:spPr>
      </p:pic>
    </p:spTree>
    <p:extLst>
      <p:ext uri="{BB962C8B-B14F-4D97-AF65-F5344CB8AC3E}">
        <p14:creationId xmlns:p14="http://schemas.microsoft.com/office/powerpoint/2010/main" val="242085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rgbClr val="0072C6"/>
                </a:solidFill>
              </a:rPr>
              <a:t>A good MDT</a:t>
            </a:r>
            <a:endParaRPr lang="en-GB" sz="3200" dirty="0"/>
          </a:p>
        </p:txBody>
      </p:sp>
      <p:sp>
        <p:nvSpPr>
          <p:cNvPr id="3" name="Content Placeholder 2"/>
          <p:cNvSpPr>
            <a:spLocks noGrp="1"/>
          </p:cNvSpPr>
          <p:nvPr>
            <p:ph idx="1"/>
          </p:nvPr>
        </p:nvSpPr>
        <p:spPr>
          <a:xfrm>
            <a:off x="1998720" y="1449287"/>
            <a:ext cx="8229600" cy="4525963"/>
          </a:xfrm>
        </p:spPr>
        <p:txBody>
          <a:bodyPr/>
          <a:lstStyle/>
          <a:p>
            <a:r>
              <a:rPr lang="en-GB" sz="2400" dirty="0"/>
              <a:t>MDT working is considered the gold standard for cancer patient management bringing continuity of care and reducing variation in access to treatment – and ultimately improving outcomes for patients. </a:t>
            </a:r>
          </a:p>
          <a:p>
            <a:r>
              <a:rPr lang="en-GB" sz="2400" dirty="0"/>
              <a:t>The number of patients to be discussed in MDT meetings has grown significantly, as has the complexity of patients; due to an ageing population and the growing number of treatment options available.</a:t>
            </a:r>
          </a:p>
          <a:p>
            <a:r>
              <a:rPr lang="en-GB" sz="2400" dirty="0"/>
              <a:t>The way that MDT meetings are organised has not adapted to cope with this increased demand. </a:t>
            </a:r>
          </a:p>
        </p:txBody>
      </p:sp>
    </p:spTree>
    <p:extLst>
      <p:ext uri="{BB962C8B-B14F-4D97-AF65-F5344CB8AC3E}">
        <p14:creationId xmlns:p14="http://schemas.microsoft.com/office/powerpoint/2010/main" val="1856255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0C3BA-4AED-461F-BFEA-9A97E2105888}"/>
              </a:ext>
            </a:extLst>
          </p:cNvPr>
          <p:cNvSpPr>
            <a:spLocks noGrp="1"/>
          </p:cNvSpPr>
          <p:nvPr>
            <p:ph type="title"/>
          </p:nvPr>
        </p:nvSpPr>
        <p:spPr/>
        <p:txBody>
          <a:bodyPr/>
          <a:lstStyle/>
          <a:p>
            <a:r>
              <a:rPr lang="en-GB" dirty="0"/>
              <a:t>What next</a:t>
            </a:r>
          </a:p>
        </p:txBody>
      </p:sp>
      <p:sp>
        <p:nvSpPr>
          <p:cNvPr id="3" name="Content Placeholder 2">
            <a:extLst>
              <a:ext uri="{FF2B5EF4-FFF2-40B4-BE49-F238E27FC236}">
                <a16:creationId xmlns:a16="http://schemas.microsoft.com/office/drawing/2014/main" xmlns="" id="{4B0DF9AA-FD15-4C68-AA0A-74B7314A6590}"/>
              </a:ext>
            </a:extLst>
          </p:cNvPr>
          <p:cNvSpPr>
            <a:spLocks noGrp="1"/>
          </p:cNvSpPr>
          <p:nvPr>
            <p:ph idx="1"/>
          </p:nvPr>
        </p:nvSpPr>
        <p:spPr/>
        <p:txBody>
          <a:bodyPr/>
          <a:lstStyle/>
          <a:p>
            <a:r>
              <a:rPr lang="en-GB" dirty="0"/>
              <a:t>To attempt to painlessly move the process forwards</a:t>
            </a:r>
          </a:p>
          <a:p>
            <a:r>
              <a:rPr lang="en-GB" dirty="0"/>
              <a:t>The SOC is the easy bit- you have it</a:t>
            </a:r>
          </a:p>
          <a:p>
            <a:r>
              <a:rPr lang="en-GB" dirty="0"/>
              <a:t>The challenge: How to make MDT meetings more effective but not increase bureaucracy and avoid a different triage process </a:t>
            </a:r>
            <a:r>
              <a:rPr lang="en-GB" dirty="0" err="1"/>
              <a:t>ie</a:t>
            </a:r>
            <a:r>
              <a:rPr lang="en-GB" dirty="0"/>
              <a:t> a second MDT</a:t>
            </a:r>
          </a:p>
          <a:p>
            <a:r>
              <a:rPr lang="en-GB" dirty="0"/>
              <a:t>I have agreement from the alliance to support job plan changes to facilitate this programme</a:t>
            </a:r>
          </a:p>
          <a:p>
            <a:pPr marL="0" indent="0">
              <a:buNone/>
            </a:pPr>
            <a:endParaRPr lang="en-GB" dirty="0"/>
          </a:p>
        </p:txBody>
      </p:sp>
    </p:spTree>
    <p:extLst>
      <p:ext uri="{BB962C8B-B14F-4D97-AF65-F5344CB8AC3E}">
        <p14:creationId xmlns:p14="http://schemas.microsoft.com/office/powerpoint/2010/main" val="915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 pressures</a:t>
            </a:r>
          </a:p>
        </p:txBody>
      </p:sp>
      <p:pic>
        <p:nvPicPr>
          <p:cNvPr id="4" name="Content Placeholder 3"/>
          <p:cNvPicPr>
            <a:picLocks noGrp="1" noChangeAspect="1"/>
          </p:cNvPicPr>
          <p:nvPr>
            <p:ph idx="1"/>
          </p:nvPr>
        </p:nvPicPr>
        <p:blipFill>
          <a:blip r:embed="rId2"/>
          <a:stretch>
            <a:fillRect/>
          </a:stretch>
        </p:blipFill>
        <p:spPr>
          <a:xfrm>
            <a:off x="1828521" y="1988840"/>
            <a:ext cx="8238856" cy="3888432"/>
          </a:xfrm>
          <a:prstGeom prst="rect">
            <a:avLst/>
          </a:prstGeom>
        </p:spPr>
      </p:pic>
    </p:spTree>
    <p:extLst>
      <p:ext uri="{BB962C8B-B14F-4D97-AF65-F5344CB8AC3E}">
        <p14:creationId xmlns:p14="http://schemas.microsoft.com/office/powerpoint/2010/main" val="232676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 pressures</a:t>
            </a:r>
          </a:p>
        </p:txBody>
      </p:sp>
      <p:pic>
        <p:nvPicPr>
          <p:cNvPr id="3" name="Picture 2"/>
          <p:cNvPicPr>
            <a:picLocks noChangeAspect="1"/>
          </p:cNvPicPr>
          <p:nvPr/>
        </p:nvPicPr>
        <p:blipFill>
          <a:blip r:embed="rId2"/>
          <a:stretch>
            <a:fillRect/>
          </a:stretch>
        </p:blipFill>
        <p:spPr>
          <a:xfrm>
            <a:off x="2967038" y="1809750"/>
            <a:ext cx="6257925" cy="3238500"/>
          </a:xfrm>
          <a:prstGeom prst="rect">
            <a:avLst/>
          </a:prstGeom>
        </p:spPr>
      </p:pic>
    </p:spTree>
    <p:extLst>
      <p:ext uri="{BB962C8B-B14F-4D97-AF65-F5344CB8AC3E}">
        <p14:creationId xmlns:p14="http://schemas.microsoft.com/office/powerpoint/2010/main" val="410832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and relevance of a MDT meeting within a multi-disciplinary team</a:t>
            </a:r>
          </a:p>
        </p:txBody>
      </p:sp>
      <p:sp>
        <p:nvSpPr>
          <p:cNvPr id="3" name="Content Placeholder 2"/>
          <p:cNvSpPr>
            <a:spLocks noGrp="1"/>
          </p:cNvSpPr>
          <p:nvPr>
            <p:ph idx="1"/>
          </p:nvPr>
        </p:nvSpPr>
        <p:spPr/>
        <p:txBody>
          <a:bodyPr>
            <a:normAutofit fontScale="92500" lnSpcReduction="10000"/>
          </a:bodyPr>
          <a:lstStyle/>
          <a:p>
            <a:pPr lvl="0"/>
            <a:r>
              <a:rPr lang="en-GB" dirty="0"/>
              <a:t>The quality of decision making has been shown to drop dramatically after discussion of 20 patient/after 1 hour</a:t>
            </a:r>
          </a:p>
          <a:p>
            <a:pPr lvl="0"/>
            <a:r>
              <a:rPr lang="en-GB" dirty="0"/>
              <a:t>Introduction of a 10 minute break in the MDT has been shown to bring balance to the quality of decision making and reduce the overall time of the meeting.</a:t>
            </a:r>
          </a:p>
          <a:p>
            <a:pPr lvl="0"/>
            <a:r>
              <a:rPr lang="en-GB" dirty="0"/>
              <a:t>Streamlining MDTs should work around the needs of radiology and pathology colleagues </a:t>
            </a:r>
          </a:p>
          <a:p>
            <a:pPr lvl="0"/>
            <a:r>
              <a:rPr lang="en-GB" dirty="0"/>
              <a:t>The key to streamlining is teamwork</a:t>
            </a:r>
          </a:p>
          <a:p>
            <a:pPr lvl="0"/>
            <a:r>
              <a:rPr lang="en-GB" dirty="0"/>
              <a:t>Teamwork in MDTs can be measured, assessed and improved, and there 3 validated tools that can be used for this purpose</a:t>
            </a:r>
          </a:p>
          <a:p>
            <a:pPr lvl="0"/>
            <a:r>
              <a:rPr lang="en-GB" dirty="0"/>
              <a:t>Training  is required to use the tools to assess MDT performance. </a:t>
            </a:r>
          </a:p>
          <a:p>
            <a:pPr marL="0" indent="0">
              <a:buNone/>
            </a:pPr>
            <a:endParaRPr lang="en-GB" dirty="0"/>
          </a:p>
        </p:txBody>
      </p:sp>
    </p:spTree>
    <p:extLst>
      <p:ext uri="{BB962C8B-B14F-4D97-AF65-F5344CB8AC3E}">
        <p14:creationId xmlns:p14="http://schemas.microsoft.com/office/powerpoint/2010/main" val="193789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BB325A-E604-4AFF-979D-B87A4621DB06}"/>
              </a:ext>
            </a:extLst>
          </p:cNvPr>
          <p:cNvSpPr>
            <a:spLocks noGrp="1"/>
          </p:cNvSpPr>
          <p:nvPr>
            <p:ph type="title"/>
          </p:nvPr>
        </p:nvSpPr>
        <p:spPr/>
        <p:txBody>
          <a:bodyPr/>
          <a:lstStyle/>
          <a:p>
            <a:r>
              <a:rPr lang="en-US" dirty="0" err="1"/>
              <a:t>Whats</a:t>
            </a:r>
            <a:r>
              <a:rPr lang="en-US" dirty="0"/>
              <a:t> happening</a:t>
            </a:r>
            <a:endParaRPr lang="en-GB" dirty="0"/>
          </a:p>
        </p:txBody>
      </p:sp>
      <p:sp>
        <p:nvSpPr>
          <p:cNvPr id="3" name="Content Placeholder 2">
            <a:extLst>
              <a:ext uri="{FF2B5EF4-FFF2-40B4-BE49-F238E27FC236}">
                <a16:creationId xmlns:a16="http://schemas.microsoft.com/office/drawing/2014/main" xmlns="" id="{E41873DF-1ED3-43B0-B6E5-7571EA8BFB5B}"/>
              </a:ext>
            </a:extLst>
          </p:cNvPr>
          <p:cNvSpPr>
            <a:spLocks noGrp="1"/>
          </p:cNvSpPr>
          <p:nvPr>
            <p:ph idx="1"/>
          </p:nvPr>
        </p:nvSpPr>
        <p:spPr/>
        <p:txBody>
          <a:bodyPr/>
          <a:lstStyle/>
          <a:p>
            <a:r>
              <a:rPr lang="en-US" dirty="0"/>
              <a:t>NHS England had a pilot period</a:t>
            </a:r>
          </a:p>
          <a:p>
            <a:r>
              <a:rPr lang="en-US" dirty="0"/>
              <a:t>Locally</a:t>
            </a:r>
          </a:p>
          <a:p>
            <a:pPr lvl="1"/>
            <a:r>
              <a:rPr lang="en-US" dirty="0"/>
              <a:t>Colorectal cancer</a:t>
            </a:r>
          </a:p>
          <a:p>
            <a:pPr lvl="1"/>
            <a:r>
              <a:rPr lang="en-US" dirty="0"/>
              <a:t>Skin cancer</a:t>
            </a:r>
          </a:p>
          <a:p>
            <a:pPr lvl="1"/>
            <a:r>
              <a:rPr lang="en-US" dirty="0"/>
              <a:t>Urology</a:t>
            </a:r>
          </a:p>
          <a:p>
            <a:pPr lvl="1"/>
            <a:r>
              <a:rPr lang="en-US" dirty="0"/>
              <a:t>Sarcoma</a:t>
            </a:r>
          </a:p>
          <a:p>
            <a:pPr lvl="1"/>
            <a:r>
              <a:rPr lang="en-US" dirty="0"/>
              <a:t>Pathology</a:t>
            </a:r>
            <a:endParaRPr lang="en-GB" dirty="0"/>
          </a:p>
          <a:p>
            <a:pPr marL="457200" lvl="1" indent="0">
              <a:buNone/>
            </a:pPr>
            <a:endParaRPr lang="en-US" dirty="0"/>
          </a:p>
          <a:p>
            <a:pPr marL="457200" lvl="1" indent="0">
              <a:buNone/>
            </a:pPr>
            <a:r>
              <a:rPr lang="en-US" dirty="0"/>
              <a:t>Common theme is</a:t>
            </a:r>
          </a:p>
          <a:p>
            <a:pPr marL="457200" lvl="1" indent="0">
              <a:buNone/>
            </a:pPr>
            <a:r>
              <a:rPr lang="en-US" dirty="0"/>
              <a:t>Triage</a:t>
            </a:r>
          </a:p>
        </p:txBody>
      </p:sp>
    </p:spTree>
    <p:extLst>
      <p:ext uri="{BB962C8B-B14F-4D97-AF65-F5344CB8AC3E}">
        <p14:creationId xmlns:p14="http://schemas.microsoft.com/office/powerpoint/2010/main" val="177458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JDO\AppData\Local\Microsoft\Windows\Temporary Internet Files\Content.Outlook\EBT0ZS5D\IMG_2160.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035" b="-21790"/>
          <a:stretch/>
        </p:blipFill>
        <p:spPr bwMode="auto">
          <a:xfrm>
            <a:off x="1524000" y="637310"/>
            <a:ext cx="9033165" cy="720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5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MDT workload</a:t>
            </a:r>
          </a:p>
        </p:txBody>
      </p:sp>
      <p:pic>
        <p:nvPicPr>
          <p:cNvPr id="4098" name="Picture 2"/>
          <p:cNvPicPr>
            <a:picLocks noChangeAspect="1" noChangeArrowheads="1"/>
          </p:cNvPicPr>
          <p:nvPr/>
        </p:nvPicPr>
        <p:blipFill>
          <a:blip r:embed="rId2" cstate="screen"/>
          <a:srcRect/>
          <a:stretch>
            <a:fillRect/>
          </a:stretch>
        </p:blipFill>
        <p:spPr bwMode="auto">
          <a:xfrm>
            <a:off x="1795464" y="2143125"/>
            <a:ext cx="8601075" cy="2571750"/>
          </a:xfrm>
          <a:prstGeom prst="rect">
            <a:avLst/>
          </a:prstGeom>
          <a:noFill/>
          <a:ln w="9525">
            <a:noFill/>
            <a:miter lim="800000"/>
            <a:headEnd/>
            <a:tailEnd/>
          </a:ln>
        </p:spPr>
      </p:pic>
      <p:sp>
        <p:nvSpPr>
          <p:cNvPr id="4" name="Right Arrow 3"/>
          <p:cNvSpPr/>
          <p:nvPr/>
        </p:nvSpPr>
        <p:spPr>
          <a:xfrm rot="18134825">
            <a:off x="9040455" y="4881486"/>
            <a:ext cx="1250667" cy="671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can we make the MDTM better?</a:t>
            </a:r>
          </a:p>
        </p:txBody>
      </p:sp>
      <p:sp>
        <p:nvSpPr>
          <p:cNvPr id="3" name="Content Placeholder 2"/>
          <p:cNvSpPr>
            <a:spLocks noGrp="1"/>
          </p:cNvSpPr>
          <p:nvPr>
            <p:ph idx="1"/>
          </p:nvPr>
        </p:nvSpPr>
        <p:spPr/>
        <p:txBody>
          <a:bodyPr/>
          <a:lstStyle/>
          <a:p>
            <a:r>
              <a:rPr lang="en-GB" dirty="0"/>
              <a:t>Triage cases</a:t>
            </a:r>
          </a:p>
          <a:p>
            <a:pPr lvl="1"/>
            <a:r>
              <a:rPr lang="en-GB" dirty="0"/>
              <a:t>Standardised treatment pathways</a:t>
            </a:r>
          </a:p>
          <a:p>
            <a:pPr lvl="1"/>
            <a:r>
              <a:rPr lang="en-GB" dirty="0"/>
              <a:t>Pre-MDT for clinicians</a:t>
            </a:r>
          </a:p>
          <a:p>
            <a:r>
              <a:rPr lang="en-GB" dirty="0"/>
              <a:t>Improve TAT for pathology will decrease chasing</a:t>
            </a:r>
          </a:p>
          <a:p>
            <a:r>
              <a:rPr lang="en-GB" dirty="0"/>
              <a:t>Realistic TATs</a:t>
            </a:r>
          </a:p>
          <a:p>
            <a:r>
              <a:rPr lang="en-GB" dirty="0"/>
              <a:t>In-line MDT review for pathology</a:t>
            </a:r>
          </a:p>
          <a:p>
            <a:endParaRPr lang="en-GB" dirty="0"/>
          </a:p>
        </p:txBody>
      </p:sp>
    </p:spTree>
    <p:extLst>
      <p:ext uri="{BB962C8B-B14F-4D97-AF65-F5344CB8AC3E}">
        <p14:creationId xmlns:p14="http://schemas.microsoft.com/office/powerpoint/2010/main" val="84672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921</Words>
  <Application>Microsoft Office PowerPoint</Application>
  <PresentationFormat>Custom</PresentationFormat>
  <Paragraphs>104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A good MDT</vt:lpstr>
      <vt:lpstr>Time pressures</vt:lpstr>
      <vt:lpstr>Time pressures</vt:lpstr>
      <vt:lpstr>Quality and relevance of a MDT meeting within a multi-disciplinary team</vt:lpstr>
      <vt:lpstr>Whats happening</vt:lpstr>
      <vt:lpstr>PowerPoint Presentation</vt:lpstr>
      <vt:lpstr>MDT workload</vt:lpstr>
      <vt:lpstr>How can we make the MDTM better?</vt:lpstr>
      <vt:lpstr>Does pathology review add value?</vt:lpstr>
      <vt:lpstr>PowerPoint Presentation</vt:lpstr>
      <vt:lpstr>Draft Alliance guidelines implementation</vt:lpstr>
      <vt:lpstr>Implementing streamlining</vt:lpstr>
      <vt:lpstr>Minimum core data requirements:  </vt:lpstr>
      <vt:lpstr>For a patient to be assigned for brief or no discussion at the MDT meeting </vt:lpstr>
      <vt:lpstr>MDT efficiency and effectiveness project colorectal cancer Bristol </vt:lpstr>
      <vt:lpstr>Radiology</vt:lpstr>
      <vt:lpstr>Pathology</vt:lpstr>
      <vt:lpstr>What has worked and not for us</vt:lpstr>
      <vt:lpstr>What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Cider Farm</dc:creator>
  <cp:lastModifiedBy>Dunderdale, Helen</cp:lastModifiedBy>
  <cp:revision>12</cp:revision>
  <dcterms:created xsi:type="dcterms:W3CDTF">2019-06-02T11:50:29Z</dcterms:created>
  <dcterms:modified xsi:type="dcterms:W3CDTF">2019-06-13T10:54:14Z</dcterms:modified>
</cp:coreProperties>
</file>